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20" r:id="rId1"/>
  </p:sldMasterIdLst>
  <p:notesMasterIdLst>
    <p:notesMasterId r:id="rId48"/>
  </p:notesMasterIdLst>
  <p:handoutMasterIdLst>
    <p:handoutMasterId r:id="rId49"/>
  </p:handoutMasterIdLst>
  <p:sldIdLst>
    <p:sldId id="287" r:id="rId2"/>
    <p:sldId id="354" r:id="rId3"/>
    <p:sldId id="404" r:id="rId4"/>
    <p:sldId id="380" r:id="rId5"/>
    <p:sldId id="305" r:id="rId6"/>
    <p:sldId id="364" r:id="rId7"/>
    <p:sldId id="342" r:id="rId8"/>
    <p:sldId id="367" r:id="rId9"/>
    <p:sldId id="445" r:id="rId10"/>
    <p:sldId id="399" r:id="rId11"/>
    <p:sldId id="429" r:id="rId12"/>
    <p:sldId id="467" r:id="rId13"/>
    <p:sldId id="468" r:id="rId14"/>
    <p:sldId id="431" r:id="rId15"/>
    <p:sldId id="437" r:id="rId16"/>
    <p:sldId id="371" r:id="rId17"/>
    <p:sldId id="435" r:id="rId18"/>
    <p:sldId id="439" r:id="rId19"/>
    <p:sldId id="426" r:id="rId20"/>
    <p:sldId id="324" r:id="rId21"/>
    <p:sldId id="329" r:id="rId22"/>
    <p:sldId id="341" r:id="rId23"/>
    <p:sldId id="427" r:id="rId24"/>
    <p:sldId id="373" r:id="rId25"/>
    <p:sldId id="409" r:id="rId26"/>
    <p:sldId id="307" r:id="rId27"/>
    <p:sldId id="320" r:id="rId28"/>
    <p:sldId id="420" r:id="rId29"/>
    <p:sldId id="312" r:id="rId30"/>
    <p:sldId id="436" r:id="rId31"/>
    <p:sldId id="303" r:id="rId32"/>
    <p:sldId id="385" r:id="rId33"/>
    <p:sldId id="392" r:id="rId34"/>
    <p:sldId id="384" r:id="rId35"/>
    <p:sldId id="416" r:id="rId36"/>
    <p:sldId id="423" r:id="rId37"/>
    <p:sldId id="408" r:id="rId38"/>
    <p:sldId id="377" r:id="rId39"/>
    <p:sldId id="430" r:id="rId40"/>
    <p:sldId id="376" r:id="rId41"/>
    <p:sldId id="394" r:id="rId42"/>
    <p:sldId id="393" r:id="rId43"/>
    <p:sldId id="395" r:id="rId44"/>
    <p:sldId id="389" r:id="rId45"/>
    <p:sldId id="407" r:id="rId46"/>
    <p:sldId id="330" r:id="rId47"/>
  </p:sldIdLst>
  <p:sldSz cx="9144000" cy="6858000" type="screen4x3"/>
  <p:notesSz cx="6924675" cy="9210675"/>
  <p:custDataLst>
    <p:tags r:id="rId50"/>
  </p:custDataLst>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0" name="Author" initials="A" lastIdx="0" clrIdx="59"/>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6C00"/>
    <a:srgbClr val="3D8F4E"/>
    <a:srgbClr val="317840"/>
    <a:srgbClr val="1A81BC"/>
    <a:srgbClr val="368246"/>
    <a:srgbClr val="2C6F3B"/>
    <a:srgbClr val="4975A4"/>
    <a:srgbClr val="3B894A"/>
    <a:srgbClr val="BBB9B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59" autoAdjust="0"/>
    <p:restoredTop sz="83394" autoAdjust="0"/>
  </p:normalViewPr>
  <p:slideViewPr>
    <p:cSldViewPr snapToGrid="0">
      <p:cViewPr varScale="1">
        <p:scale>
          <a:sx n="88" d="100"/>
          <a:sy n="88" d="100"/>
        </p:scale>
        <p:origin x="1008" y="96"/>
      </p:cViewPr>
      <p:guideLst>
        <p:guide orient="horz" pos="2160"/>
        <p:guide pos="2880"/>
      </p:guideLst>
    </p:cSldViewPr>
  </p:slideViewPr>
  <p:outlineViewPr>
    <p:cViewPr>
      <p:scale>
        <a:sx n="33" d="100"/>
        <a:sy n="33" d="100"/>
      </p:scale>
      <p:origin x="0" y="-17168"/>
    </p:cViewPr>
  </p:outlineViewPr>
  <p:notesTextViewPr>
    <p:cViewPr>
      <p:scale>
        <a:sx n="100" d="100"/>
        <a:sy n="100" d="100"/>
      </p:scale>
      <p:origin x="0" y="0"/>
    </p:cViewPr>
  </p:notesTextViewPr>
  <p:sorterViewPr>
    <p:cViewPr>
      <p:scale>
        <a:sx n="70" d="100"/>
        <a:sy n="70" d="100"/>
      </p:scale>
      <p:origin x="0" y="-4592"/>
    </p:cViewPr>
  </p:sorterViewPr>
  <p:notesViewPr>
    <p:cSldViewPr snapToGrid="0">
      <p:cViewPr>
        <p:scale>
          <a:sx n="71" d="100"/>
          <a:sy n="71" d="100"/>
        </p:scale>
        <p:origin x="3444" y="3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5310187" cy="260350"/>
          </a:xfrm>
          <a:prstGeom prst="rect">
            <a:avLst/>
          </a:prstGeom>
          <a:noFill/>
          <a:ln w="9525">
            <a:noFill/>
            <a:miter lim="800000"/>
            <a:headEnd/>
            <a:tailEnd/>
          </a:ln>
          <a:effectLst/>
        </p:spPr>
        <p:txBody>
          <a:bodyPr vert="horz" wrap="square" lIns="92189" tIns="46095" rIns="92189" bIns="46095" numCol="1" anchor="t" anchorCtr="0" compatLnSpc="1">
            <a:prstTxWarp prst="textNoShape">
              <a:avLst/>
            </a:prstTxWarp>
          </a:bodyPr>
          <a:lstStyle>
            <a:lvl1pPr algn="ctr" defTabSz="922338">
              <a:defRPr sz="1600">
                <a:latin typeface="Tahoma" pitchFamily="34" charset="0"/>
                <a:ea typeface="Tahoma" pitchFamily="34" charset="0"/>
                <a:cs typeface="Tahoma" pitchFamily="34" charset="0"/>
              </a:defRPr>
            </a:lvl1pPr>
          </a:lstStyle>
          <a:p>
            <a:pPr algn="l">
              <a:defRPr/>
            </a:pPr>
            <a:r>
              <a:rPr lang="en-US" sz="1400"/>
              <a:t>Ladder &amp; Lift Safety</a:t>
            </a:r>
          </a:p>
        </p:txBody>
      </p:sp>
    </p:spTree>
    <p:extLst>
      <p:ext uri="{BB962C8B-B14F-4D97-AF65-F5344CB8AC3E}">
        <p14:creationId xmlns:p14="http://schemas.microsoft.com/office/powerpoint/2010/main" val="22278783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1" y="2"/>
            <a:ext cx="3001963" cy="460374"/>
          </a:xfrm>
          <a:prstGeom prst="rect">
            <a:avLst/>
          </a:prstGeom>
          <a:noFill/>
          <a:ln w="9525">
            <a:noFill/>
            <a:miter lim="800000"/>
            <a:headEnd/>
            <a:tailEnd/>
          </a:ln>
          <a:effectLst/>
        </p:spPr>
        <p:txBody>
          <a:bodyPr vert="horz" wrap="square" lIns="92189" tIns="46095" rIns="92189" bIns="46095" numCol="1" anchor="ctr" anchorCtr="0" compatLnSpc="1">
            <a:prstTxWarp prst="textNoShape">
              <a:avLst/>
            </a:prstTxWarp>
          </a:bodyPr>
          <a:lstStyle>
            <a:lvl1pPr defTabSz="922338">
              <a:defRPr sz="1400">
                <a:latin typeface="Tahoma" pitchFamily="34" charset="0"/>
                <a:ea typeface="Tahoma" pitchFamily="34" charset="0"/>
                <a:cs typeface="Tahoma" pitchFamily="34" charset="0"/>
              </a:defRPr>
            </a:lvl1pPr>
          </a:lstStyle>
          <a:p>
            <a:pPr>
              <a:defRPr/>
            </a:pPr>
            <a:r>
              <a:rPr lang="en-US"/>
              <a:t>Ladder &amp; Lift Safety</a:t>
            </a:r>
          </a:p>
        </p:txBody>
      </p:sp>
      <p:sp>
        <p:nvSpPr>
          <p:cNvPr id="9219" name="Rectangle 4"/>
          <p:cNvSpPr>
            <a:spLocks noGrp="1" noRot="1" noChangeAspect="1" noChangeArrowheads="1" noTextEdit="1"/>
          </p:cNvSpPr>
          <p:nvPr>
            <p:ph type="sldImg" idx="2"/>
          </p:nvPr>
        </p:nvSpPr>
        <p:spPr bwMode="auto">
          <a:xfrm>
            <a:off x="1371600" y="457200"/>
            <a:ext cx="4143172" cy="3108960"/>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274320" y="3657600"/>
            <a:ext cx="6400800" cy="5279366"/>
          </a:xfrm>
          <a:prstGeom prst="rect">
            <a:avLst/>
          </a:prstGeom>
          <a:noFill/>
          <a:ln w="9525">
            <a:noFill/>
            <a:miter lim="800000"/>
            <a:headEnd/>
            <a:tailEnd/>
          </a:ln>
          <a:effectLst/>
        </p:spPr>
        <p:txBody>
          <a:bodyPr vert="horz" wrap="square" lIns="92189" tIns="46095" rIns="92189" bIns="46095" numCol="1" anchor="t" anchorCtr="0" compatLnSpc="1">
            <a:prstTxWarp prst="textNoShape">
              <a:avLst/>
            </a:prstTxWarp>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Slide Number Placeholder 2"/>
          <p:cNvSpPr>
            <a:spLocks noGrp="1"/>
          </p:cNvSpPr>
          <p:nvPr>
            <p:ph type="sldNum" sz="quarter" idx="5"/>
          </p:nvPr>
        </p:nvSpPr>
        <p:spPr>
          <a:xfrm>
            <a:off x="6331790" y="8919713"/>
            <a:ext cx="591299" cy="290962"/>
          </a:xfrm>
          <a:prstGeom prst="rect">
            <a:avLst/>
          </a:prstGeom>
        </p:spPr>
        <p:txBody>
          <a:bodyPr vert="horz" lIns="91440" tIns="45720" rIns="91440" bIns="45720" rtlCol="0" anchor="b"/>
          <a:lstStyle>
            <a:lvl1pPr algn="r">
              <a:defRPr sz="1200">
                <a:latin typeface="Tahoma" charset="0"/>
                <a:ea typeface="Tahoma" charset="0"/>
                <a:cs typeface="Tahoma" charset="0"/>
              </a:defRPr>
            </a:lvl1pPr>
          </a:lstStyle>
          <a:p>
            <a:fld id="{F2044902-878F-B949-9CEA-0806CB61E298}" type="slidenum">
              <a:rPr lang="en-US" smtClean="0"/>
              <a:pPr/>
              <a:t>‹#›</a:t>
            </a:fld>
            <a:endParaRPr lang="en-US"/>
          </a:p>
        </p:txBody>
      </p:sp>
    </p:spTree>
    <p:extLst>
      <p:ext uri="{BB962C8B-B14F-4D97-AF65-F5344CB8AC3E}">
        <p14:creationId xmlns:p14="http://schemas.microsoft.com/office/powerpoint/2010/main" val="2155694440"/>
      </p:ext>
    </p:extLst>
  </p:cSld>
  <p:clrMap bg1="lt1" tx1="dk1" bg2="lt2" tx2="dk2" accent1="accent1" accent2="accent2" accent3="accent3" accent4="accent4" accent5="accent5" accent6="accent6" hlink="hlink" folHlink="folHlink"/>
  <p:hf ftr="0" dt="0"/>
  <p:notesStyle>
    <a:lvl1pPr algn="l" rtl="0" eaLnBrk="0" fontAlgn="base" hangingPunct="0">
      <a:spcBef>
        <a:spcPct val="0"/>
      </a:spcBef>
      <a:spcAft>
        <a:spcPct val="0"/>
      </a:spcAft>
      <a:defRPr sz="1200" kern="1200">
        <a:solidFill>
          <a:schemeClr val="tx1"/>
        </a:solidFill>
        <a:latin typeface="Tahoma" pitchFamily="34" charset="0"/>
        <a:ea typeface="ＭＳ Ｐゴシック" charset="0"/>
        <a:cs typeface="Tahoma" pitchFamily="34" charset="0"/>
      </a:defRPr>
    </a:lvl1pPr>
    <a:lvl2pPr marL="457200" algn="l" rtl="0" eaLnBrk="0" fontAlgn="base" hangingPunct="0">
      <a:spcBef>
        <a:spcPct val="0"/>
      </a:spcBef>
      <a:spcAft>
        <a:spcPct val="0"/>
      </a:spcAft>
      <a:defRPr sz="1200" kern="1200">
        <a:solidFill>
          <a:schemeClr val="tx1"/>
        </a:solidFill>
        <a:latin typeface="Tahoma" pitchFamily="34" charset="0"/>
        <a:ea typeface="Tahoma" pitchFamily="34" charset="0"/>
        <a:cs typeface="Tahoma" pitchFamily="34" charset="0"/>
      </a:defRPr>
    </a:lvl2pPr>
    <a:lvl3pPr marL="914400" algn="l" rtl="0" eaLnBrk="0" fontAlgn="base" hangingPunct="0">
      <a:spcBef>
        <a:spcPct val="0"/>
      </a:spcBef>
      <a:spcAft>
        <a:spcPct val="0"/>
      </a:spcAft>
      <a:defRPr sz="1200" kern="1200">
        <a:solidFill>
          <a:schemeClr val="tx1"/>
        </a:solidFill>
        <a:latin typeface="Tahoma" pitchFamily="34" charset="0"/>
        <a:ea typeface="Tahoma" pitchFamily="34" charset="0"/>
        <a:cs typeface="Tahoma" pitchFamily="34" charset="0"/>
      </a:defRPr>
    </a:lvl3pPr>
    <a:lvl4pPr marL="1371600" algn="l" rtl="0" eaLnBrk="0" fontAlgn="base" hangingPunct="0">
      <a:spcBef>
        <a:spcPct val="0"/>
      </a:spcBef>
      <a:spcAft>
        <a:spcPct val="0"/>
      </a:spcAft>
      <a:defRPr sz="1200" kern="1200">
        <a:solidFill>
          <a:schemeClr val="tx1"/>
        </a:solidFill>
        <a:latin typeface="Tahoma" pitchFamily="34" charset="0"/>
        <a:ea typeface="Tahoma" pitchFamily="34" charset="0"/>
        <a:cs typeface="Tahoma" pitchFamily="34" charset="0"/>
      </a:defRPr>
    </a:lvl4pPr>
    <a:lvl5pPr marL="1828800" algn="l" rtl="0" eaLnBrk="0" fontAlgn="base" hangingPunct="0">
      <a:spcBef>
        <a:spcPct val="0"/>
      </a:spcBef>
      <a:spcAft>
        <a:spcPct val="0"/>
      </a:spcAft>
      <a:defRPr sz="1200" kern="1200">
        <a:solidFill>
          <a:schemeClr val="tx1"/>
        </a:solidFill>
        <a:latin typeface="Tahoma" pitchFamily="34" charset="0"/>
        <a:ea typeface="Tahoma" pitchFamily="34" charset="0"/>
        <a:cs typeface="Tahom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mod="1">
    <p:ext uri="{620B2872-D7B9-4A21-9093-7833F8D536E1}">
      <p15:sldGuideLst xmlns:p15="http://schemas.microsoft.com/office/powerpoint/2012/main">
        <p15:guide id="1" pos="218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osha.gov/pls/oshaweb/owadisp.show_document?p_table=INTERPRETATIONS&amp;p_id=23874"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0928"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8588" y="485775"/>
            <a:ext cx="4159250" cy="3121025"/>
          </a:xfrm>
        </p:spPr>
      </p:sp>
      <p:sp>
        <p:nvSpPr>
          <p:cNvPr id="3" name="Notes Placeholder 2"/>
          <p:cNvSpPr>
            <a:spLocks noGrp="1"/>
          </p:cNvSpPr>
          <p:nvPr>
            <p:ph type="body" idx="1"/>
          </p:nvPr>
        </p:nvSpPr>
        <p:spPr/>
        <p:txBody>
          <a:bodyPr/>
          <a:lstStyle/>
          <a:p>
            <a:r>
              <a:rPr lang="en-US" dirty="0"/>
              <a:t>Welcome to the SEI presentation on Ladder</a:t>
            </a:r>
            <a:r>
              <a:rPr lang="en-US" baseline="0" dirty="0"/>
              <a:t> and Lift Safety.</a:t>
            </a:r>
            <a:endParaRPr lang="en-US" dirty="0"/>
          </a:p>
        </p:txBody>
      </p:sp>
      <p:sp>
        <p:nvSpPr>
          <p:cNvPr id="4" name="Header Placeholder 3"/>
          <p:cNvSpPr>
            <a:spLocks noGrp="1"/>
          </p:cNvSpPr>
          <p:nvPr>
            <p:ph type="hdr" sz="quarter" idx="10"/>
          </p:nvPr>
        </p:nvSpPr>
        <p:spPr/>
        <p:txBody>
          <a:bodyPr/>
          <a:lstStyle/>
          <a:p>
            <a:pPr>
              <a:defRPr/>
            </a:pPr>
            <a:r>
              <a:rPr lang="en-US"/>
              <a:t>Ladder &amp; Lift Safety</a:t>
            </a:r>
            <a:endParaRPr lang="en-US" dirty="0"/>
          </a:p>
        </p:txBody>
      </p:sp>
      <p:sp>
        <p:nvSpPr>
          <p:cNvPr id="5" name="Slide Number Placeholder 4"/>
          <p:cNvSpPr>
            <a:spLocks noGrp="1"/>
          </p:cNvSpPr>
          <p:nvPr>
            <p:ph type="sldNum" sz="quarter" idx="11"/>
          </p:nvPr>
        </p:nvSpPr>
        <p:spPr/>
        <p:txBody>
          <a:bodyPr/>
          <a:lstStyle/>
          <a:p>
            <a:fld id="{F2044902-878F-B949-9CEA-0806CB61E298}" type="slidenum">
              <a:rPr lang="en-US" smtClean="0"/>
              <a:pPr/>
              <a:t>1</a:t>
            </a:fld>
            <a:endParaRPr lang="en-US" dirty="0"/>
          </a:p>
        </p:txBody>
      </p:sp>
    </p:spTree>
    <p:extLst>
      <p:ext uri="{BB962C8B-B14F-4D97-AF65-F5344CB8AC3E}">
        <p14:creationId xmlns:p14="http://schemas.microsoft.com/office/powerpoint/2010/main" val="927039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charset="0"/>
              <a:buChar char="•"/>
            </a:pPr>
            <a:r>
              <a:rPr lang="en-US"/>
              <a:t>A site visit helps</a:t>
            </a:r>
            <a:r>
              <a:rPr lang="en-US" baseline="0"/>
              <a:t> determine the viability of a PV site for an installation.  This is also an opportunity to assess the site and map out where the work will be taking place, how employees will access those work zones, and what equipment is needed to do so safely.  </a:t>
            </a:r>
          </a:p>
          <a:p>
            <a:pPr marL="171450" indent="-171450">
              <a:buFont typeface="Arial" charset="0"/>
              <a:buChar char="•"/>
            </a:pPr>
            <a:r>
              <a:rPr lang="en-US" baseline="0"/>
              <a:t>The site assessor should also be looking for potential hazards in order to make a plan of how to keep the crew safe on the job.</a:t>
            </a:r>
          </a:p>
          <a:p>
            <a:pPr marL="171450" indent="-171450">
              <a:buFont typeface="Arial" charset="0"/>
              <a:buChar char="•"/>
            </a:pPr>
            <a:r>
              <a:rPr lang="en-US"/>
              <a:t>A job hazard analysis is a technique that focuses on job tasks as a way to identify hazards before they occur. It focuses on the relationship between the worker, the task, the tools, and the work environment. Ideally, after you identify uncontrolled hazards, you will take steps to eliminate or reduce them to an acceptable risk level</a:t>
            </a:r>
            <a:r>
              <a:rPr lang="en-US" baseline="0"/>
              <a:t> (from OSHA 3071 publication).</a:t>
            </a:r>
            <a:endParaRPr lang="en-US"/>
          </a:p>
        </p:txBody>
      </p:sp>
      <p:sp>
        <p:nvSpPr>
          <p:cNvPr id="4" name="Header Placeholder 3"/>
          <p:cNvSpPr>
            <a:spLocks noGrp="1"/>
          </p:cNvSpPr>
          <p:nvPr>
            <p:ph type="hdr" sz="quarter" idx="10"/>
          </p:nvPr>
        </p:nvSpPr>
        <p:spPr/>
        <p:txBody>
          <a:bodyPr/>
          <a:lstStyle/>
          <a:p>
            <a:pPr>
              <a:defRPr/>
            </a:pPr>
            <a:r>
              <a:rPr lang="en-US"/>
              <a:t>Ladder &amp; Lift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10</a:t>
            </a:fld>
            <a:endParaRPr lang="en-US"/>
          </a:p>
        </p:txBody>
      </p:sp>
    </p:spTree>
    <p:extLst>
      <p:ext uri="{BB962C8B-B14F-4D97-AF65-F5344CB8AC3E}">
        <p14:creationId xmlns:p14="http://schemas.microsoft.com/office/powerpoint/2010/main" val="1342657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charset="0"/>
              <a:buChar char="•"/>
            </a:pPr>
            <a:r>
              <a:rPr lang="en-US"/>
              <a:t>Talk about the roof</a:t>
            </a:r>
            <a:r>
              <a:rPr lang="en-US" baseline="0"/>
              <a:t> zone for array installation</a:t>
            </a:r>
          </a:p>
          <a:p>
            <a:pPr marL="628650" lvl="1" indent="-171450">
              <a:buFont typeface="Arial" charset="0"/>
              <a:buChar char="•"/>
            </a:pPr>
            <a:r>
              <a:rPr lang="en-US" baseline="0"/>
              <a:t>Need to set up ladder for roof access</a:t>
            </a:r>
          </a:p>
          <a:p>
            <a:pPr marL="171450" lvl="0" indent="-171450">
              <a:buFont typeface="Arial" charset="0"/>
              <a:buChar char="•"/>
            </a:pPr>
            <a:r>
              <a:rPr lang="en-US" baseline="0"/>
              <a:t>Talk about conduit run and how to access </a:t>
            </a:r>
          </a:p>
          <a:p>
            <a:pPr marL="171450" lvl="0" indent="-171450">
              <a:buFont typeface="Arial" charset="0"/>
              <a:buChar char="•"/>
            </a:pPr>
            <a:r>
              <a:rPr lang="en-US"/>
              <a:t>It is also helpful to check out the </a:t>
            </a:r>
            <a:r>
              <a:rPr lang="en-US" baseline="0"/>
              <a:t>attic to evaluate if a ladder is needed to access this space</a:t>
            </a:r>
            <a:endParaRPr lang="en-US"/>
          </a:p>
        </p:txBody>
      </p:sp>
      <p:sp>
        <p:nvSpPr>
          <p:cNvPr id="4" name="Header Placeholder 3"/>
          <p:cNvSpPr>
            <a:spLocks noGrp="1"/>
          </p:cNvSpPr>
          <p:nvPr>
            <p:ph type="hdr" sz="quarter" idx="10"/>
          </p:nvPr>
        </p:nvSpPr>
        <p:spPr/>
        <p:txBody>
          <a:bodyPr/>
          <a:lstStyle/>
          <a:p>
            <a:pPr>
              <a:defRPr/>
            </a:pPr>
            <a:r>
              <a:rPr lang="en-US"/>
              <a:t>Ladder &amp; Lift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11</a:t>
            </a:fld>
            <a:endParaRPr lang="en-US"/>
          </a:p>
        </p:txBody>
      </p:sp>
    </p:spTree>
    <p:extLst>
      <p:ext uri="{BB962C8B-B14F-4D97-AF65-F5344CB8AC3E}">
        <p14:creationId xmlns:p14="http://schemas.microsoft.com/office/powerpoint/2010/main" val="1289928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charset="0"/>
              <a:buChar char="•"/>
            </a:pPr>
            <a:r>
              <a:rPr lang="en-US" dirty="0"/>
              <a:t>After</a:t>
            </a:r>
            <a:r>
              <a:rPr lang="en-US" baseline="0" dirty="0"/>
              <a:t> the work zones have been defined, it is important to identify possible hazards on the job site</a:t>
            </a:r>
          </a:p>
          <a:p>
            <a:pPr marL="171450" indent="-171450">
              <a:buFont typeface="Arial" charset="0"/>
              <a:buChar char="•"/>
            </a:pPr>
            <a:r>
              <a:rPr lang="en-US" baseline="0" dirty="0"/>
              <a:t>Overhead power lines for a service drop are a hazard on a work site </a:t>
            </a:r>
          </a:p>
          <a:p>
            <a:pPr marL="628650" lvl="1" indent="-171450">
              <a:buFont typeface="Arial" charset="0"/>
              <a:buChar char="•"/>
            </a:pPr>
            <a:r>
              <a:rPr lang="en-US" baseline="0" dirty="0"/>
              <a:t>Could be an issue when setting up/moving ladders, bringing equipment to the site, or moving rails/conduit around.</a:t>
            </a:r>
          </a:p>
          <a:p>
            <a:pPr marL="628650" lvl="1" indent="-171450">
              <a:buFont typeface="Arial" charset="0"/>
              <a:buChar char="•"/>
            </a:pPr>
            <a:r>
              <a:rPr lang="en-US" baseline="0" dirty="0"/>
              <a:t>A minimum distance of 10’ on either side of the power lines is required to keep workers safe</a:t>
            </a:r>
          </a:p>
          <a:p>
            <a:pPr marL="171450" lvl="0" indent="-171450">
              <a:buFont typeface="Arial" charset="0"/>
              <a:buChar char="•"/>
            </a:pPr>
            <a:r>
              <a:rPr lang="en-US" baseline="0" dirty="0"/>
              <a:t>Since the deck makes for a shorter distance to the roof, it could be a great area to stage tools and equipment  and also place the ladder to access the roof</a:t>
            </a:r>
          </a:p>
          <a:p>
            <a:pPr marL="628650" lvl="1" indent="-171450">
              <a:buFont typeface="Arial" charset="0"/>
              <a:buChar char="•"/>
            </a:pPr>
            <a:r>
              <a:rPr lang="en-US" baseline="0" dirty="0"/>
              <a:t>If there has been rain or snow, this area could be slippery</a:t>
            </a:r>
          </a:p>
          <a:p>
            <a:pPr marL="628650" lvl="1" indent="-171450">
              <a:buFont typeface="Arial" charset="0"/>
              <a:buChar char="•"/>
            </a:pPr>
            <a:r>
              <a:rPr lang="en-US" dirty="0"/>
              <a:t>There is a sliding glass door that opens</a:t>
            </a:r>
            <a:r>
              <a:rPr lang="en-US" baseline="0" dirty="0"/>
              <a:t> on to the deck.  It may be a good idea to put prevent people from coming in/out that door while work is happening because they could be at risk from possible falling objects</a:t>
            </a:r>
          </a:p>
          <a:p>
            <a:pPr marL="628650" lvl="1" indent="-171450">
              <a:buFont typeface="Arial" charset="0"/>
              <a:buChar char="•"/>
            </a:pPr>
            <a:r>
              <a:rPr lang="en-US" baseline="0" dirty="0"/>
              <a:t>Having the conduit bringing the wires from the PV array down near the service drop conduit could make a clean conduit run </a:t>
            </a:r>
          </a:p>
          <a:p>
            <a:pPr marL="1085850" lvl="2" indent="-171450">
              <a:buFont typeface="Arial" charset="0"/>
              <a:buChar char="•"/>
            </a:pPr>
            <a:r>
              <a:rPr lang="en-US" baseline="0" dirty="0"/>
              <a:t>The access to that location has some plants as obstructions and the surface is uneven</a:t>
            </a:r>
            <a:endParaRPr lang="en-US" dirty="0"/>
          </a:p>
        </p:txBody>
      </p:sp>
      <p:sp>
        <p:nvSpPr>
          <p:cNvPr id="4" name="Header Placeholder 3"/>
          <p:cNvSpPr>
            <a:spLocks noGrp="1"/>
          </p:cNvSpPr>
          <p:nvPr>
            <p:ph type="hdr" sz="quarter" idx="10"/>
          </p:nvPr>
        </p:nvSpPr>
        <p:spPr/>
        <p:txBody>
          <a:bodyPr/>
          <a:lstStyle/>
          <a:p>
            <a:pPr>
              <a:defRPr/>
            </a:pPr>
            <a:r>
              <a:rPr lang="en-US"/>
              <a:t>Ladder &amp; Lift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12</a:t>
            </a:fld>
            <a:endParaRPr lang="en-US"/>
          </a:p>
        </p:txBody>
      </p:sp>
    </p:spTree>
    <p:extLst>
      <p:ext uri="{BB962C8B-B14F-4D97-AF65-F5344CB8AC3E}">
        <p14:creationId xmlns:p14="http://schemas.microsoft.com/office/powerpoint/2010/main" val="2876374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charset="0"/>
              <a:buChar char="•"/>
            </a:pPr>
            <a:r>
              <a:rPr lang="en-US" dirty="0"/>
              <a:t>Finally, determine what ladders are needed for this site</a:t>
            </a:r>
          </a:p>
          <a:p>
            <a:pPr marL="171450" indent="-171450">
              <a:buFont typeface="Arial" charset="0"/>
              <a:buChar char="•"/>
            </a:pPr>
            <a:r>
              <a:rPr lang="en-US" dirty="0"/>
              <a:t>To access the roof</a:t>
            </a:r>
            <a:r>
              <a:rPr lang="en-US" baseline="0" dirty="0"/>
              <a:t> the distance from the deck to the gutter is 9 feet.  Using the general guideline for extension ladder sizing, you can add 7 feet to that height and get a full extension ladder height of 16 feet.  Since employees will be working near electrical power sources, this will be a fiberglass ladder.</a:t>
            </a:r>
          </a:p>
          <a:p>
            <a:pPr marL="171450" indent="-171450">
              <a:buFont typeface="Arial" charset="0"/>
              <a:buChar char="•"/>
            </a:pPr>
            <a:r>
              <a:rPr lang="en-US" baseline="0" dirty="0"/>
              <a:t>To install the conduit on the side of the building, the ladder will be located on the ground (not the deck) so it will need some more height.  17 feet + 7 feet = 24 feet total.  This ladder will also be a fiberglass ladder.</a:t>
            </a:r>
          </a:p>
          <a:p>
            <a:pPr marL="171450" indent="-171450">
              <a:buFont typeface="Arial" charset="0"/>
              <a:buChar char="•"/>
            </a:pPr>
            <a:r>
              <a:rPr lang="en-US" dirty="0"/>
              <a:t>At this home, there is an attic access hole that requires an</a:t>
            </a:r>
            <a:r>
              <a:rPr lang="en-US" baseline="0" dirty="0"/>
              <a:t> 8 foot step ladder to safely access the attic.  Not this ladder could be either fiberglass or aluminum.</a:t>
            </a:r>
            <a:endParaRPr lang="en-US" dirty="0"/>
          </a:p>
        </p:txBody>
      </p:sp>
      <p:sp>
        <p:nvSpPr>
          <p:cNvPr id="4" name="Header Placeholder 3"/>
          <p:cNvSpPr>
            <a:spLocks noGrp="1"/>
          </p:cNvSpPr>
          <p:nvPr>
            <p:ph type="hdr" sz="quarter" idx="10"/>
          </p:nvPr>
        </p:nvSpPr>
        <p:spPr/>
        <p:txBody>
          <a:bodyPr/>
          <a:lstStyle/>
          <a:p>
            <a:pPr>
              <a:defRPr/>
            </a:pPr>
            <a:r>
              <a:rPr lang="en-US"/>
              <a:t>Ladder &amp; Lift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13</a:t>
            </a:fld>
            <a:endParaRPr lang="en-US"/>
          </a:p>
        </p:txBody>
      </p:sp>
    </p:spTree>
    <p:extLst>
      <p:ext uri="{BB962C8B-B14F-4D97-AF65-F5344CB8AC3E}">
        <p14:creationId xmlns:p14="http://schemas.microsoft.com/office/powerpoint/2010/main" val="1961102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charset="0"/>
              <a:buChar char="•"/>
            </a:pPr>
            <a:r>
              <a:rPr lang="en-US" dirty="0"/>
              <a:t>Here is an example of an Job Hazard Analysis form,</a:t>
            </a:r>
            <a:r>
              <a:rPr lang="en-US" baseline="0" dirty="0"/>
              <a:t> something like this form should be filled out for every job site</a:t>
            </a:r>
          </a:p>
          <a:p>
            <a:pPr marL="171450" indent="-171450">
              <a:buFont typeface="Arial" charset="0"/>
              <a:buChar char="•"/>
            </a:pPr>
            <a:r>
              <a:rPr lang="en-US" baseline="0" dirty="0"/>
              <a:t>The top section includes basic information about the site, nearest medical facility, and a basic description of the work to be performed</a:t>
            </a:r>
          </a:p>
          <a:p>
            <a:pPr marL="171450" indent="-171450">
              <a:buFont typeface="Arial" charset="0"/>
              <a:buChar char="•"/>
            </a:pPr>
            <a:r>
              <a:rPr lang="en-US" baseline="0" dirty="0"/>
              <a:t>The second section varies depending on what stage of the installation is happening.  This example shows information for installing conduit and getting on the roof.</a:t>
            </a:r>
          </a:p>
          <a:p>
            <a:pPr marL="628650" lvl="1" indent="-171450">
              <a:buFont typeface="Arial" charset="0"/>
              <a:buChar char="•"/>
            </a:pPr>
            <a:r>
              <a:rPr lang="en-US" baseline="0" dirty="0"/>
              <a:t>There are a list of possible hazards listed, and any that are present on the job site should be checked off</a:t>
            </a:r>
          </a:p>
          <a:p>
            <a:pPr marL="628650" lvl="1" indent="-171450">
              <a:buFont typeface="Arial" charset="0"/>
              <a:buChar char="•"/>
            </a:pPr>
            <a:r>
              <a:rPr lang="en-US" baseline="0" dirty="0"/>
              <a:t>The right hand column labeled “List Hazard Control Methods Implemented” is a location that can be customized for each site and is a place where you can list the various ways to mitigate the hazards on site.</a:t>
            </a:r>
          </a:p>
          <a:p>
            <a:pPr marL="628650" lvl="1" indent="-171450">
              <a:buFont typeface="Arial" charset="0"/>
              <a:buChar char="•"/>
            </a:pPr>
            <a:r>
              <a:rPr lang="en-US" baseline="0" dirty="0"/>
              <a:t>The last section of the form is a place to list any special equipment or tools needed for the jobsite.  </a:t>
            </a:r>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Ladder &amp; Lift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14</a:t>
            </a:fld>
            <a:endParaRPr lang="en-US"/>
          </a:p>
        </p:txBody>
      </p:sp>
    </p:spTree>
    <p:extLst>
      <p:ext uri="{BB962C8B-B14F-4D97-AF65-F5344CB8AC3E}">
        <p14:creationId xmlns:p14="http://schemas.microsoft.com/office/powerpoint/2010/main" val="1621235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charset="0"/>
              <a:buChar char="•"/>
            </a:pPr>
            <a:r>
              <a:rPr lang="en-US" dirty="0"/>
              <a:t>In</a:t>
            </a:r>
            <a:r>
              <a:rPr lang="en-US" baseline="0" dirty="0"/>
              <a:t> order to protect workers, OSHA requires that </a:t>
            </a:r>
            <a:r>
              <a:rPr lang="en-US" dirty="0"/>
              <a:t>Ladders are inspected by a competent person for visible defects on a regular basis or if</a:t>
            </a:r>
            <a:r>
              <a:rPr lang="en-US" baseline="0" dirty="0"/>
              <a:t> something happens that might affect the integrity of the ladder</a:t>
            </a:r>
            <a:r>
              <a:rPr lang="en-US" dirty="0"/>
              <a:t>.</a:t>
            </a:r>
          </a:p>
          <a:p>
            <a:pPr marL="171450" indent="-171450">
              <a:buFont typeface="Arial" charset="0"/>
              <a:buChar char="•"/>
            </a:pPr>
            <a:r>
              <a:rPr lang="en-US" dirty="0"/>
              <a:t>It</a:t>
            </a:r>
            <a:r>
              <a:rPr lang="en-US" baseline="0" dirty="0"/>
              <a:t> is helpful to use a ladder inspection checklist to ensure that all parts of the ladder are inspected and the ladder is in good shape to be used </a:t>
            </a:r>
          </a:p>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baseline="0" dirty="0"/>
              <a:t>Something that is important to look for when inspecting a ladder is to make sure the steps don’t have any </a:t>
            </a:r>
            <a:r>
              <a:rPr lang="en-US" dirty="0"/>
              <a:t>oil</a:t>
            </a:r>
            <a:r>
              <a:rPr lang="en-US" baseline="0" dirty="0"/>
              <a:t> or</a:t>
            </a:r>
            <a:r>
              <a:rPr lang="en-US" dirty="0"/>
              <a:t> grease</a:t>
            </a:r>
            <a:r>
              <a:rPr lang="en-US" baseline="0" dirty="0"/>
              <a:t> on them which could cause a</a:t>
            </a:r>
            <a:r>
              <a:rPr lang="en-US" dirty="0"/>
              <a:t> person to slip</a:t>
            </a:r>
            <a:endParaRPr lang="en-US" baseline="0" dirty="0"/>
          </a:p>
          <a:p>
            <a:pPr marL="171450" indent="-171450">
              <a:buFont typeface="Arial" charset="0"/>
              <a:buChar char="•"/>
            </a:pPr>
            <a:r>
              <a:rPr lang="en-US" baseline="0" dirty="0"/>
              <a:t>If there are any issues with the ladder, it should be tagged with a sign that says “Danger: Do not use” (or similar) and be removed from use.  Some examples include:</a:t>
            </a:r>
          </a:p>
          <a:p>
            <a:pPr marL="628650" lvl="1" indent="-171450">
              <a:buFont typeface="Arial" charset="0"/>
              <a:buChar char="•"/>
            </a:pPr>
            <a:r>
              <a:rPr lang="en-US" baseline="0" dirty="0"/>
              <a:t>Broken or missing rungs, cleats or steps</a:t>
            </a:r>
          </a:p>
          <a:p>
            <a:pPr marL="628650" lvl="1" indent="-171450">
              <a:buFont typeface="Arial" charset="0"/>
              <a:buChar char="•"/>
            </a:pPr>
            <a:r>
              <a:rPr lang="en-US" dirty="0"/>
              <a:t>Broken or split rails</a:t>
            </a:r>
          </a:p>
          <a:p>
            <a:pPr marL="628650" lvl="1" indent="-171450">
              <a:buFont typeface="Arial" charset="0"/>
              <a:buChar char="•"/>
            </a:pPr>
            <a:r>
              <a:rPr lang="en-US" dirty="0"/>
              <a:t>Corroded components</a:t>
            </a:r>
          </a:p>
          <a:p>
            <a:pPr marL="171450" lvl="0" indent="-171450">
              <a:buFont typeface="Arial" charset="0"/>
              <a:buChar char="•"/>
            </a:pPr>
            <a:r>
              <a:rPr lang="en-US" dirty="0"/>
              <a:t>It’s important to ensure</a:t>
            </a:r>
            <a:r>
              <a:rPr lang="en-US" baseline="0" dirty="0"/>
              <a:t> it is not used until repaired or replaced. If unrepairable, destroy it! You don’t want to risk someone else finding it in the dumpster and deciding to use it. Duct tape is not a good repair for a broken rung!</a:t>
            </a:r>
          </a:p>
          <a:p>
            <a:pPr marL="171450" lvl="0" indent="-171450">
              <a:buFont typeface="Arial" charset="0"/>
              <a:buChar char="•"/>
            </a:pPr>
            <a:r>
              <a:rPr lang="en-US" sz="1200" kern="1200" dirty="0">
                <a:solidFill>
                  <a:schemeClr val="tx1"/>
                </a:solidFill>
                <a:effectLst/>
                <a:latin typeface="Tahoma" pitchFamily="34" charset="0"/>
                <a:ea typeface="ＭＳ Ｐゴシック" charset="0"/>
                <a:cs typeface="Tahoma" pitchFamily="34" charset="0"/>
              </a:rPr>
              <a:t>Any repairs must be done in accordance with the manufacture recommendations.</a:t>
            </a:r>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Ladder &amp; Lift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15</a:t>
            </a:fld>
            <a:endParaRPr lang="en-US"/>
          </a:p>
        </p:txBody>
      </p:sp>
    </p:spTree>
    <p:extLst>
      <p:ext uri="{BB962C8B-B14F-4D97-AF65-F5344CB8AC3E}">
        <p14:creationId xmlns:p14="http://schemas.microsoft.com/office/powerpoint/2010/main" val="234396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a:t>Since</a:t>
            </a:r>
            <a:r>
              <a:rPr lang="en-US" baseline="0"/>
              <a:t> most people have some familiarity with ladders, it may seem strange to talk about the details of setting up and handling ladders.  But many people have never been trained on how to use a ladder properly, so there are always new things to learn or remember.</a:t>
            </a:r>
          </a:p>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baseline="0"/>
              <a:t>In order to keep a ladder in good working condition, don’t drag or drop a ladder</a:t>
            </a:r>
          </a:p>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baseline="0"/>
              <a:t>Be sure the extension ladder is facing the correct way- the fly section must be at the top and the base section at the bottom</a:t>
            </a:r>
          </a:p>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baseline="0"/>
              <a:t>Shown here is a safe sequence for setting up an extension ladder using two people.</a:t>
            </a:r>
          </a:p>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baseline="0"/>
              <a:t>Step ladders need to be fully opened and secured before a person uses them.</a:t>
            </a:r>
          </a:p>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baseline="0"/>
              <a:t>Before walking on an extension ladder, it is important to make sure the rung locks are engaged so the ladder does not side under the weight of a person.</a:t>
            </a:r>
          </a:p>
        </p:txBody>
      </p:sp>
      <p:sp>
        <p:nvSpPr>
          <p:cNvPr id="4" name="Header Placeholder 3"/>
          <p:cNvSpPr>
            <a:spLocks noGrp="1"/>
          </p:cNvSpPr>
          <p:nvPr>
            <p:ph type="hdr" sz="quarter" idx="10"/>
          </p:nvPr>
        </p:nvSpPr>
        <p:spPr/>
        <p:txBody>
          <a:bodyPr/>
          <a:lstStyle/>
          <a:p>
            <a:pPr>
              <a:defRPr/>
            </a:pPr>
            <a:r>
              <a:rPr lang="en-US"/>
              <a:t>Ladder &amp; Lift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16</a:t>
            </a:fld>
            <a:endParaRPr lang="en-US"/>
          </a:p>
        </p:txBody>
      </p:sp>
    </p:spTree>
    <p:extLst>
      <p:ext uri="{BB962C8B-B14F-4D97-AF65-F5344CB8AC3E}">
        <p14:creationId xmlns:p14="http://schemas.microsoft.com/office/powerpoint/2010/main" val="1377902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baseline="0" dirty="0"/>
              <a:t>It’s tempting to try to “walk the ladder” to get it to a new location- do not do this, it is dangerous! Never attempt to move the ladder without first descending, relocating the ladder, and then re-climbing. </a:t>
            </a:r>
          </a:p>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baseline="0" dirty="0"/>
              <a:t>Do not attempt to mount the ladder from the side or step from one ladder to another. </a:t>
            </a:r>
          </a:p>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baseline="0" dirty="0"/>
              <a:t>Never move a ladder when someone is on the ladder because this creates a dangerous situation.</a:t>
            </a:r>
          </a:p>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baseline="0" dirty="0"/>
              <a:t>Also don’t try to move an extension ladder when it’s in the extended position- it is long, can be unbalanced, and is awkward.  A ladder should not be carried in this position.  The ladder should be shortened to make it more manageable and is best carried by two people.</a:t>
            </a:r>
          </a:p>
        </p:txBody>
      </p:sp>
      <p:sp>
        <p:nvSpPr>
          <p:cNvPr id="4" name="Header Placeholder 3"/>
          <p:cNvSpPr>
            <a:spLocks noGrp="1"/>
          </p:cNvSpPr>
          <p:nvPr>
            <p:ph type="hdr" sz="quarter" idx="10"/>
          </p:nvPr>
        </p:nvSpPr>
        <p:spPr/>
        <p:txBody>
          <a:bodyPr/>
          <a:lstStyle/>
          <a:p>
            <a:pPr>
              <a:defRPr/>
            </a:pPr>
            <a:r>
              <a:rPr lang="en-US"/>
              <a:t>Ladder &amp; Lift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17</a:t>
            </a:fld>
            <a:endParaRPr lang="en-US"/>
          </a:p>
        </p:txBody>
      </p:sp>
    </p:spTree>
    <p:extLst>
      <p:ext uri="{BB962C8B-B14F-4D97-AF65-F5344CB8AC3E}">
        <p14:creationId xmlns:p14="http://schemas.microsoft.com/office/powerpoint/2010/main" val="2962266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a:t>A construction worker was using an aluminum ladder on a jobsite that was near powerlines.</a:t>
            </a:r>
          </a:p>
          <a:p>
            <a:pPr marL="171450" indent="-171450">
              <a:buFont typeface="Arial" panose="020B0604020202020204" pitchFamily="34" charset="0"/>
              <a:buChar char="•"/>
            </a:pPr>
            <a:r>
              <a:rPr lang="en-US" baseline="0"/>
              <a:t>When the worker needed to move the ladder to continue working safely, they decided to try to move the ladder while fully extended and did so on their own</a:t>
            </a:r>
          </a:p>
          <a:p>
            <a:pPr marL="171450" indent="-171450">
              <a:buFont typeface="Arial" panose="020B0604020202020204" pitchFamily="34" charset="0"/>
              <a:buChar char="•"/>
            </a:pPr>
            <a:r>
              <a:rPr lang="en-US" baseline="0"/>
              <a:t>The ladder was top-heavy and it fell over backwards hitting the powerlines.  This energized the aluminum ladder, which the worker was holding and electrocuted the worker.</a:t>
            </a:r>
          </a:p>
          <a:p>
            <a:pPr marL="171450" indent="-171450">
              <a:buFont typeface="Arial" panose="020B0604020202020204" pitchFamily="34" charset="0"/>
              <a:buChar char="•"/>
            </a:pPr>
            <a:r>
              <a:rPr lang="en-US" baseline="0"/>
              <a:t>This could have been prevented if the worker was using a fiberglass worker since they were near powerlines.  When needing to move the ladder, the worker should have asked their partner for help.  The could have safely brought the ladder down, both people could move the ladder, carrying it horizontally, then put it back up at the spot safely.</a:t>
            </a:r>
          </a:p>
        </p:txBody>
      </p:sp>
      <p:sp>
        <p:nvSpPr>
          <p:cNvPr id="4" name="Header Placeholder 3"/>
          <p:cNvSpPr>
            <a:spLocks noGrp="1"/>
          </p:cNvSpPr>
          <p:nvPr>
            <p:ph type="hdr" sz="quarter" idx="10"/>
          </p:nvPr>
        </p:nvSpPr>
        <p:spPr/>
        <p:txBody>
          <a:bodyPr/>
          <a:lstStyle/>
          <a:p>
            <a:pPr>
              <a:defRPr/>
            </a:pPr>
            <a:r>
              <a:rPr lang="en-US"/>
              <a:t>Ladder &amp; Lift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18</a:t>
            </a:fld>
            <a:endParaRPr lang="en-US"/>
          </a:p>
        </p:txBody>
      </p:sp>
    </p:spTree>
    <p:extLst>
      <p:ext uri="{BB962C8B-B14F-4D97-AF65-F5344CB8AC3E}">
        <p14:creationId xmlns:p14="http://schemas.microsoft.com/office/powerpoint/2010/main" val="806111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charset="0"/>
              <a:buChar char="•"/>
            </a:pPr>
            <a:r>
              <a:rPr lang="en-US"/>
              <a:t>It is important to spend some time </a:t>
            </a:r>
            <a:r>
              <a:rPr lang="en-US" baseline="0"/>
              <a:t>placing a ladder- make sure the feet at aligned correctly, that they are solidly on a level surface, and the ladder is secured (if need be).  Taking some extra time to ensure you have a solid base will greatly decrease the hazard of working on a ladder.  Try to avoid placing ladders on slippery surfaces, but if it can not be avoided, slip-resistant ladder feet can be used and the ladder can be tied off to make it safe to work on.</a:t>
            </a:r>
          </a:p>
          <a:p>
            <a:pPr marL="171450" indent="-171450">
              <a:buFont typeface="Arial" charset="0"/>
              <a:buChar char="•"/>
            </a:pPr>
            <a:r>
              <a:rPr lang="en-US" baseline="0"/>
              <a:t>Ladders are not meant to be placed on top of anything in order to gain height.  This creates a very unstable condition.</a:t>
            </a:r>
          </a:p>
          <a:p>
            <a:pPr marL="171450" indent="-171450">
              <a:buFont typeface="Arial" charset="0"/>
              <a:buChar char="•"/>
            </a:pPr>
            <a:r>
              <a:rPr lang="en-US" baseline="0"/>
              <a:t>It is important to keep any work zone clear, but it is especially important to make sure the area around the top and the bottom of the ladder are clear so when a person is getting on or off they do not have obstacles to avoid.</a:t>
            </a:r>
          </a:p>
          <a:p>
            <a:pPr marL="171450" indent="-171450">
              <a:buFont typeface="Arial" charset="0"/>
              <a:buChar char="•"/>
            </a:pPr>
            <a:r>
              <a:rPr lang="en-US" baseline="0"/>
              <a:t>Along with making sure the feet of an extension ladder are properly supported, it is equally important to make sure the top rails of the ladder are also properly supported for safety.</a:t>
            </a:r>
          </a:p>
        </p:txBody>
      </p:sp>
      <p:sp>
        <p:nvSpPr>
          <p:cNvPr id="4" name="Header Placeholder 3"/>
          <p:cNvSpPr>
            <a:spLocks noGrp="1"/>
          </p:cNvSpPr>
          <p:nvPr>
            <p:ph type="hdr" sz="quarter" idx="10"/>
          </p:nvPr>
        </p:nvSpPr>
        <p:spPr/>
        <p:txBody>
          <a:bodyPr/>
          <a:lstStyle/>
          <a:p>
            <a:pPr>
              <a:defRPr/>
            </a:pPr>
            <a:r>
              <a:rPr lang="en-US"/>
              <a:t>Ladder &amp; Lift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19</a:t>
            </a:fld>
            <a:endParaRPr lang="en-US"/>
          </a:p>
        </p:txBody>
      </p:sp>
    </p:spTree>
    <p:extLst>
      <p:ext uri="{BB962C8B-B14F-4D97-AF65-F5344CB8AC3E}">
        <p14:creationId xmlns:p14="http://schemas.microsoft.com/office/powerpoint/2010/main" val="1538070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0" indent="0">
              <a:buFont typeface="Arial" charset="0"/>
              <a:buNone/>
            </a:pPr>
            <a:r>
              <a:rPr lang="en-US"/>
              <a:t>Upon</a:t>
            </a:r>
            <a:r>
              <a:rPr lang="en-US" baseline="0"/>
              <a:t> completion of this course, participants will be able to:</a:t>
            </a:r>
            <a:endParaRPr lang="en-US"/>
          </a:p>
          <a:p>
            <a:pPr marL="171450" indent="-171450">
              <a:buFont typeface="Arial" charset="0"/>
              <a:buChar char="•"/>
            </a:pPr>
            <a:r>
              <a:rPr lang="en-US"/>
              <a:t>Choose the appropriate ladder(s) for a PV system installation </a:t>
            </a:r>
          </a:p>
          <a:p>
            <a:pPr marL="171450" indent="-171450">
              <a:buFont typeface="Arial" charset="0"/>
              <a:buChar char="•"/>
            </a:pPr>
            <a:r>
              <a:rPr lang="en-US"/>
              <a:t>List requirements for proper ladder inspection, set up, and use</a:t>
            </a:r>
          </a:p>
          <a:p>
            <a:pPr marL="171450" indent="-171450">
              <a:buFont typeface="Arial" charset="0"/>
              <a:buChar char="•"/>
            </a:pPr>
            <a:r>
              <a:rPr lang="en-US"/>
              <a:t>Identify equipment and methods for safely lifting PV modules and other materials to the roof</a:t>
            </a:r>
          </a:p>
          <a:p>
            <a:endParaRPr lang="en-US"/>
          </a:p>
        </p:txBody>
      </p:sp>
      <p:sp>
        <p:nvSpPr>
          <p:cNvPr id="4" name="Header Placeholder 3"/>
          <p:cNvSpPr>
            <a:spLocks noGrp="1"/>
          </p:cNvSpPr>
          <p:nvPr>
            <p:ph type="hdr" sz="quarter" idx="10"/>
          </p:nvPr>
        </p:nvSpPr>
        <p:spPr/>
        <p:txBody>
          <a:bodyPr/>
          <a:lstStyle/>
          <a:p>
            <a:pPr>
              <a:defRPr/>
            </a:pPr>
            <a:r>
              <a:rPr lang="en-US"/>
              <a:t>Ladder &amp; Lift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2</a:t>
            </a:fld>
            <a:endParaRPr lang="en-US"/>
          </a:p>
        </p:txBody>
      </p:sp>
    </p:spTree>
    <p:extLst>
      <p:ext uri="{BB962C8B-B14F-4D97-AF65-F5344CB8AC3E}">
        <p14:creationId xmlns:p14="http://schemas.microsoft.com/office/powerpoint/2010/main" val="30108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sz="1200">
                <a:solidFill>
                  <a:srgbClr val="000000"/>
                </a:solidFill>
              </a:rPr>
              <a:t>It is best to avoid</a:t>
            </a:r>
            <a:r>
              <a:rPr lang="en-US" sz="1200" baseline="0">
                <a:solidFill>
                  <a:srgbClr val="000000"/>
                </a:solidFill>
              </a:rPr>
              <a:t> putting a ladder in front of a passageway or doorway.  But this can not always be avoided.  There are a couple things that you can do in order to make the situation safer.  You can secure the ladder so that it could not be accidentally moved or pushed over.</a:t>
            </a:r>
          </a:p>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sz="1200" baseline="0">
                <a:solidFill>
                  <a:srgbClr val="000000"/>
                </a:solidFill>
              </a:rPr>
              <a:t>You can lock the door and place a sign on it letting others know that workers are on the other side</a:t>
            </a:r>
          </a:p>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sz="1200" baseline="0">
                <a:solidFill>
                  <a:srgbClr val="000000"/>
                </a:solidFill>
              </a:rPr>
              <a:t>You can also make it so that people do not go through the area while the ladder is in use by putting up traffic cones in front of the passageway or using caution tape to block off the door.   </a:t>
            </a:r>
          </a:p>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sz="1200">
                <a:solidFill>
                  <a:srgbClr val="000000"/>
                </a:solidFill>
              </a:rPr>
              <a:t> You</a:t>
            </a:r>
            <a:r>
              <a:rPr lang="en-US" sz="1200" baseline="0">
                <a:solidFill>
                  <a:srgbClr val="000000"/>
                </a:solidFill>
              </a:rPr>
              <a:t> can also do both!</a:t>
            </a:r>
            <a:endParaRPr lang="en-US" sz="1200">
              <a:solidFill>
                <a:srgbClr val="000000"/>
              </a:solidFill>
            </a:endParaRPr>
          </a:p>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sz="1200">
                <a:solidFill>
                  <a:srgbClr val="000000"/>
                </a:solidFill>
              </a:rPr>
              <a:t>“Lock It or Block it”</a:t>
            </a:r>
          </a:p>
        </p:txBody>
      </p:sp>
      <p:sp>
        <p:nvSpPr>
          <p:cNvPr id="4" name="Header Placeholder 3"/>
          <p:cNvSpPr>
            <a:spLocks noGrp="1"/>
          </p:cNvSpPr>
          <p:nvPr>
            <p:ph type="hdr" sz="quarter" idx="10"/>
          </p:nvPr>
        </p:nvSpPr>
        <p:spPr/>
        <p:txBody>
          <a:bodyPr/>
          <a:lstStyle/>
          <a:p>
            <a:pPr>
              <a:defRPr/>
            </a:pPr>
            <a:r>
              <a:rPr lang="en-US"/>
              <a:t>Ladder &amp; Lift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20</a:t>
            </a:fld>
            <a:endParaRPr lang="en-US"/>
          </a:p>
        </p:txBody>
      </p:sp>
    </p:spTree>
    <p:extLst>
      <p:ext uri="{BB962C8B-B14F-4D97-AF65-F5344CB8AC3E}">
        <p14:creationId xmlns:p14="http://schemas.microsoft.com/office/powerpoint/2010/main" val="255663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charset="0"/>
              <a:buChar char="•"/>
            </a:pPr>
            <a:r>
              <a:rPr lang="en-US"/>
              <a:t>Ladder</a:t>
            </a:r>
            <a:r>
              <a:rPr lang="en-US" baseline="0"/>
              <a:t> tie-offs and stabilizers can be used to secure the top of an extension ladder.  Tie-offs can help the ladder from falling over backwards  or slipping out- especially in the most dangerous transition time of moving from the top of the ladder on to the roof surface.</a:t>
            </a:r>
          </a:p>
          <a:p>
            <a:pPr marL="171450" indent="-171450">
              <a:buFont typeface="Arial" charset="0"/>
              <a:buChar char="•"/>
            </a:pPr>
            <a:r>
              <a:rPr lang="en-US" baseline="0"/>
              <a:t>There are ladder extensions available that extend the ladder so it is a safe distance above the roof surface, have handles for easy grip, and allow for a person to step through it directly onto a roof instead of having to go around the side of the ladder.</a:t>
            </a:r>
          </a:p>
          <a:p>
            <a:pPr marL="171450" indent="-171450">
              <a:buFont typeface="Arial" charset="0"/>
              <a:buChar char="•"/>
            </a:pPr>
            <a:r>
              <a:rPr lang="en-US" baseline="0"/>
              <a:t>Leg levelers attach to the bottom legs of a ladder and can be used when there is an uneven surface where a ladder needs to be set up which is unavoidable.  The levelers can be adjusted to make the ladder placement stable.</a:t>
            </a:r>
            <a:endParaRPr lang="en-US"/>
          </a:p>
        </p:txBody>
      </p:sp>
      <p:sp>
        <p:nvSpPr>
          <p:cNvPr id="4" name="Header Placeholder 3"/>
          <p:cNvSpPr>
            <a:spLocks noGrp="1"/>
          </p:cNvSpPr>
          <p:nvPr>
            <p:ph type="hdr" sz="quarter" idx="10"/>
          </p:nvPr>
        </p:nvSpPr>
        <p:spPr/>
        <p:txBody>
          <a:bodyPr/>
          <a:lstStyle/>
          <a:p>
            <a:pPr>
              <a:defRPr/>
            </a:pPr>
            <a:r>
              <a:rPr lang="en-US"/>
              <a:t>Ladder &amp; Lift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21</a:t>
            </a:fld>
            <a:endParaRPr lang="en-US"/>
          </a:p>
        </p:txBody>
      </p:sp>
    </p:spTree>
    <p:extLst>
      <p:ext uri="{BB962C8B-B14F-4D97-AF65-F5344CB8AC3E}">
        <p14:creationId xmlns:p14="http://schemas.microsoft.com/office/powerpoint/2010/main" val="1542481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xfrm>
            <a:off x="2933700" y="8864600"/>
            <a:ext cx="3990975" cy="346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2338">
              <a:defRPr sz="3600" baseline="-25000">
                <a:solidFill>
                  <a:schemeClr val="tx1"/>
                </a:solidFill>
                <a:latin typeface="Arial" pitchFamily="34" charset="0"/>
                <a:ea typeface="MS PGothic" pitchFamily="34" charset="-128"/>
              </a:defRPr>
            </a:lvl1pPr>
            <a:lvl2pPr marL="742950" indent="-285750" defTabSz="922338">
              <a:defRPr sz="3600" baseline="-25000">
                <a:solidFill>
                  <a:schemeClr val="tx1"/>
                </a:solidFill>
                <a:latin typeface="Arial" pitchFamily="34" charset="0"/>
                <a:ea typeface="MS PGothic" pitchFamily="34" charset="-128"/>
              </a:defRPr>
            </a:lvl2pPr>
            <a:lvl3pPr marL="1143000" indent="-228600" defTabSz="922338">
              <a:defRPr sz="3600" baseline="-25000">
                <a:solidFill>
                  <a:schemeClr val="tx1"/>
                </a:solidFill>
                <a:latin typeface="Arial" pitchFamily="34" charset="0"/>
                <a:ea typeface="MS PGothic" pitchFamily="34" charset="-128"/>
              </a:defRPr>
            </a:lvl3pPr>
            <a:lvl4pPr marL="1600200" indent="-228600" defTabSz="922338">
              <a:defRPr sz="3600" baseline="-25000">
                <a:solidFill>
                  <a:schemeClr val="tx1"/>
                </a:solidFill>
                <a:latin typeface="Arial" pitchFamily="34" charset="0"/>
                <a:ea typeface="MS PGothic" pitchFamily="34" charset="-128"/>
              </a:defRPr>
            </a:lvl4pPr>
            <a:lvl5pPr marL="2057400" indent="-228600" defTabSz="922338">
              <a:defRPr sz="3600" baseline="-25000">
                <a:solidFill>
                  <a:schemeClr val="tx1"/>
                </a:solidFill>
                <a:latin typeface="Arial" pitchFamily="34" charset="0"/>
                <a:ea typeface="MS PGothic" pitchFamily="34" charset="-128"/>
              </a:defRPr>
            </a:lvl5pPr>
            <a:lvl6pPr marL="2514600" indent="-228600" defTabSz="922338" eaLnBrk="0" fontAlgn="base" hangingPunct="0">
              <a:spcBef>
                <a:spcPct val="0"/>
              </a:spcBef>
              <a:spcAft>
                <a:spcPct val="0"/>
              </a:spcAft>
              <a:defRPr sz="3600" baseline="-25000">
                <a:solidFill>
                  <a:schemeClr val="tx1"/>
                </a:solidFill>
                <a:latin typeface="Arial" pitchFamily="34" charset="0"/>
                <a:ea typeface="MS PGothic" pitchFamily="34" charset="-128"/>
              </a:defRPr>
            </a:lvl6pPr>
            <a:lvl7pPr marL="2971800" indent="-228600" defTabSz="922338" eaLnBrk="0" fontAlgn="base" hangingPunct="0">
              <a:spcBef>
                <a:spcPct val="0"/>
              </a:spcBef>
              <a:spcAft>
                <a:spcPct val="0"/>
              </a:spcAft>
              <a:defRPr sz="3600" baseline="-25000">
                <a:solidFill>
                  <a:schemeClr val="tx1"/>
                </a:solidFill>
                <a:latin typeface="Arial" pitchFamily="34" charset="0"/>
                <a:ea typeface="MS PGothic" pitchFamily="34" charset="-128"/>
              </a:defRPr>
            </a:lvl7pPr>
            <a:lvl8pPr marL="3429000" indent="-228600" defTabSz="922338" eaLnBrk="0" fontAlgn="base" hangingPunct="0">
              <a:spcBef>
                <a:spcPct val="0"/>
              </a:spcBef>
              <a:spcAft>
                <a:spcPct val="0"/>
              </a:spcAft>
              <a:defRPr sz="3600" baseline="-25000">
                <a:solidFill>
                  <a:schemeClr val="tx1"/>
                </a:solidFill>
                <a:latin typeface="Arial" pitchFamily="34" charset="0"/>
                <a:ea typeface="MS PGothic" pitchFamily="34" charset="-128"/>
              </a:defRPr>
            </a:lvl8pPr>
            <a:lvl9pPr marL="3886200" indent="-228600" defTabSz="922338" eaLnBrk="0" fontAlgn="base" hangingPunct="0">
              <a:spcBef>
                <a:spcPct val="0"/>
              </a:spcBef>
              <a:spcAft>
                <a:spcPct val="0"/>
              </a:spcAft>
              <a:defRPr sz="3600" baseline="-25000">
                <a:solidFill>
                  <a:schemeClr val="tx1"/>
                </a:solidFill>
                <a:latin typeface="Arial" pitchFamily="34" charset="0"/>
                <a:ea typeface="MS PGothic" pitchFamily="34" charset="-128"/>
              </a:defRPr>
            </a:lvl9pPr>
          </a:lstStyle>
          <a:p>
            <a:fld id="{A4CA8060-5E4A-40A0-BAA9-A24DC49CB109}" type="slidenum">
              <a:rPr lang="en-US" sz="1200" baseline="0">
                <a:latin typeface="Tahoma" charset="0"/>
                <a:ea typeface="Tahoma" charset="0"/>
                <a:cs typeface="Tahoma" charset="0"/>
              </a:rPr>
              <a:pPr/>
              <a:t>22</a:t>
            </a:fld>
            <a:endParaRPr lang="en-US" sz="1200" baseline="0">
              <a:latin typeface="Tahoma" charset="0"/>
              <a:ea typeface="Tahoma" charset="0"/>
              <a:cs typeface="Tahoma" charset="0"/>
            </a:endParaRPr>
          </a:p>
        </p:txBody>
      </p:sp>
      <p:sp>
        <p:nvSpPr>
          <p:cNvPr id="26626" name="Rectangle 2"/>
          <p:cNvSpPr>
            <a:spLocks noGrp="1" noRot="1" noChangeAspect="1" noChangeArrowheads="1" noTextEdit="1"/>
          </p:cNvSpPr>
          <p:nvPr>
            <p:ph type="sldImg"/>
          </p:nvPr>
        </p:nvSpPr>
        <p:spPr>
          <a:xfrm>
            <a:off x="1398588" y="495300"/>
            <a:ext cx="4157662" cy="3117850"/>
          </a:xfrm>
          <a:prstGeom prst="rect">
            <a:avLst/>
          </a:prstGeom>
          <a:solidFill>
            <a:srgbClr val="FFFFFF"/>
          </a:solidFill>
          <a:ln/>
        </p:spPr>
      </p:sp>
      <p:sp>
        <p:nvSpPr>
          <p:cNvPr id="26627" name="Rectangle 3"/>
          <p:cNvSpPr>
            <a:spLocks noGrp="1" noChangeArrowheads="1"/>
          </p:cNvSpPr>
          <p:nvPr>
            <p:ph type="body" idx="1"/>
          </p:nvPr>
        </p:nvSpPr>
        <p:spPr>
          <a:xfrm>
            <a:off x="342901" y="3810000"/>
            <a:ext cx="6172200" cy="5224272"/>
          </a:xfrm>
          <a:prstGeom prst="rect">
            <a:avLst/>
          </a:prstGeom>
          <a:noFill/>
          <a:ln>
            <a:noFill/>
          </a:ln>
        </p:spPr>
        <p:txBody>
          <a:bodyPr>
            <a:normAutofit/>
          </a:bodyPr>
          <a:lstStyle/>
          <a:p>
            <a:pPr marL="171450" indent="-171450">
              <a:buFont typeface="Arial" charset="0"/>
              <a:buChar char="•"/>
            </a:pPr>
            <a:r>
              <a:rPr lang="en-US"/>
              <a:t>The</a:t>
            </a:r>
            <a:r>
              <a:rPr lang="en-US" baseline="0"/>
              <a:t> positioning of an extension ladder is very important.  If it is placed too far away from the building, the ladder could slide out.  If it is placed too close to the building, the ladder could tip over backwards when walked on.</a:t>
            </a:r>
          </a:p>
          <a:p>
            <a:pPr marL="171450" indent="-171450">
              <a:buFont typeface="Arial" charset="0"/>
              <a:buChar char="•"/>
            </a:pPr>
            <a:r>
              <a:rPr lang="en-US" baseline="0"/>
              <a:t>The correct positioning ratio is for every four feet up a building, a ladder should be moved horizontally one foot away from the building.  So if a building is 16 feet tall, then the ladder base should be four feet from the side of the building.  </a:t>
            </a:r>
          </a:p>
          <a:p>
            <a:pPr marL="628650" lvl="1" indent="-171450">
              <a:buFont typeface="Arial" charset="0"/>
              <a:buChar char="•"/>
            </a:pPr>
            <a:r>
              <a:rPr lang="en-US" baseline="0"/>
              <a:t>An simple way to get a feel for the placement ratio, is if a person is standing with their toes touching the base of the ladder and they extend their arms out at a 90 degree angle, their fingers should touch the ladder.</a:t>
            </a:r>
          </a:p>
          <a:p>
            <a:pPr marL="628650" lvl="1" indent="-171450">
              <a:buFont typeface="Arial" charset="0"/>
              <a:buChar char="•"/>
            </a:pPr>
            <a:r>
              <a:rPr lang="en-US" baseline="0"/>
              <a:t>There are also smartphone apps that can verify the ladder angle.  These can be a quick way to know that you did the job right!</a:t>
            </a:r>
          </a:p>
          <a:p>
            <a:pPr marL="171450" lvl="0" indent="-171450">
              <a:buFont typeface="Arial" charset="0"/>
              <a:buChar char="•"/>
            </a:pPr>
            <a:r>
              <a:rPr lang="en-US" baseline="0"/>
              <a:t>When an extension ladder is being used to access an upper level or a roof, the ladder must be extended at least three feet above the landing.  The not only ensures that the ladder will not deflect, but it also allows for a person to grip the ladder when getting on and off of the upper level.</a:t>
            </a:r>
            <a:endParaRPr lang="en-US" baseline="0">
              <a:latin typeface="Tahoma" charset="0"/>
              <a:ea typeface="Tahoma" charset="0"/>
              <a:cs typeface="Tahoma" charset="0"/>
            </a:endParaRPr>
          </a:p>
        </p:txBody>
      </p:sp>
      <p:sp>
        <p:nvSpPr>
          <p:cNvPr id="2" name="Header Placeholder 1"/>
          <p:cNvSpPr>
            <a:spLocks noGrp="1"/>
          </p:cNvSpPr>
          <p:nvPr>
            <p:ph type="hdr" sz="quarter" idx="10"/>
          </p:nvPr>
        </p:nvSpPr>
        <p:spPr/>
        <p:txBody>
          <a:bodyPr/>
          <a:lstStyle/>
          <a:p>
            <a:r>
              <a:rPr lang="en-US"/>
              <a:t>Ladder &amp; Lift Safety</a:t>
            </a:r>
          </a:p>
        </p:txBody>
      </p:sp>
    </p:spTree>
    <p:extLst>
      <p:ext uri="{BB962C8B-B14F-4D97-AF65-F5344CB8AC3E}">
        <p14:creationId xmlns:p14="http://schemas.microsoft.com/office/powerpoint/2010/main" val="1977178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charset="0"/>
              <a:buChar char="•"/>
            </a:pPr>
            <a:r>
              <a:rPr lang="en-US"/>
              <a:t>The picture on the left slide of the slide shows a ladder that is set at about a 3:2 ratio, which has the danger</a:t>
            </a:r>
            <a:r>
              <a:rPr lang="en-US" baseline="0"/>
              <a:t> of slipping out when walked on.</a:t>
            </a:r>
          </a:p>
          <a:p>
            <a:pPr marL="171450" indent="-171450">
              <a:buFont typeface="Arial" charset="0"/>
              <a:buChar char="•"/>
            </a:pPr>
            <a:r>
              <a:rPr lang="en-US" baseline="0"/>
              <a:t>This picture also shows an electrical hazard- the ladder is set up within feet of the power lines</a:t>
            </a:r>
          </a:p>
          <a:p>
            <a:pPr marL="171450" indent="-171450">
              <a:buFont typeface="Arial" charset="0"/>
              <a:buChar char="•"/>
            </a:pPr>
            <a:r>
              <a:rPr lang="en-US" baseline="0"/>
              <a:t>The picture on the right hand side of the screen shows correct ladder placement ratio (4:1)</a:t>
            </a:r>
          </a:p>
        </p:txBody>
      </p:sp>
      <p:sp>
        <p:nvSpPr>
          <p:cNvPr id="4" name="Header Placeholder 3"/>
          <p:cNvSpPr>
            <a:spLocks noGrp="1"/>
          </p:cNvSpPr>
          <p:nvPr>
            <p:ph type="hdr" sz="quarter" idx="10"/>
          </p:nvPr>
        </p:nvSpPr>
        <p:spPr/>
        <p:txBody>
          <a:bodyPr/>
          <a:lstStyle/>
          <a:p>
            <a:pPr>
              <a:defRPr/>
            </a:pPr>
            <a:r>
              <a:rPr lang="en-US"/>
              <a:t>Ladder &amp; Lift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23</a:t>
            </a:fld>
            <a:endParaRPr lang="en-US"/>
          </a:p>
        </p:txBody>
      </p:sp>
    </p:spTree>
    <p:extLst>
      <p:ext uri="{BB962C8B-B14F-4D97-AF65-F5344CB8AC3E}">
        <p14:creationId xmlns:p14="http://schemas.microsoft.com/office/powerpoint/2010/main" val="17417266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1398588" y="495300"/>
            <a:ext cx="4157662" cy="3117850"/>
          </a:xfrm>
          <a:prstGeom prst="rect">
            <a:avLst/>
          </a:prstGeom>
          <a:solidFill>
            <a:srgbClr val="FFFFFF"/>
          </a:solidFill>
          <a:ln/>
        </p:spPr>
      </p:sp>
      <p:sp>
        <p:nvSpPr>
          <p:cNvPr id="24579" name="Rectangle 3"/>
          <p:cNvSpPr>
            <a:spLocks noGrp="1" noChangeArrowheads="1"/>
          </p:cNvSpPr>
          <p:nvPr>
            <p:ph type="body" idx="1"/>
          </p:nvPr>
        </p:nvSpPr>
        <p:spPr>
          <a:xfrm>
            <a:off x="342901" y="3810000"/>
            <a:ext cx="6172200" cy="5187696"/>
          </a:xfrm>
          <a:prstGeom prst="rect">
            <a:avLst/>
          </a:prstGeom>
          <a:noFill/>
          <a:ln>
            <a:noFill/>
          </a:ln>
        </p:spPr>
        <p:txBody>
          <a:bodyPr>
            <a:normAutofit/>
          </a:bodyPr>
          <a:lstStyle/>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a:latin typeface="Tahoma" pitchFamily="34" charset="0"/>
              </a:rPr>
              <a:t>As with any equipment, it is important to read and follow the manufacturer’s instructions.</a:t>
            </a:r>
            <a:r>
              <a:rPr lang="en-US" baseline="0">
                <a:latin typeface="Tahoma" pitchFamily="34" charset="0"/>
              </a:rPr>
              <a:t>  </a:t>
            </a:r>
          </a:p>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baseline="0">
                <a:latin typeface="Tahoma" pitchFamily="34" charset="0"/>
              </a:rPr>
              <a:t>When climbing up or down a ladder, you should be facing the ladder.  It is very unsafe to walk down a ladder as you would do with stairs.</a:t>
            </a:r>
          </a:p>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baseline="0">
                <a:latin typeface="Tahoma" pitchFamily="34" charset="0"/>
              </a:rPr>
              <a:t>One common violation is not staying centered between the side rails.  One should never lean off the side of a ladder to complete a task, for risk of becoming unstable and falling.</a:t>
            </a:r>
          </a:p>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sz="1200" kern="1200">
                <a:solidFill>
                  <a:schemeClr val="tx1"/>
                </a:solidFill>
                <a:effectLst/>
                <a:latin typeface="Tahoma" pitchFamily="34" charset="0"/>
                <a:ea typeface="ＭＳ Ｐゴシック" charset="0"/>
                <a:cs typeface="Tahoma" pitchFamily="34" charset="0"/>
              </a:rPr>
              <a:t>(from OSHA Alliance</a:t>
            </a:r>
            <a:r>
              <a:rPr lang="en-US" sz="1200" kern="1200" baseline="0">
                <a:solidFill>
                  <a:schemeClr val="tx1"/>
                </a:solidFill>
                <a:effectLst/>
                <a:latin typeface="Tahoma" pitchFamily="34" charset="0"/>
                <a:ea typeface="ＭＳ Ｐゴシック" charset="0"/>
                <a:cs typeface="Tahoma" pitchFamily="34" charset="0"/>
              </a:rPr>
              <a:t> document) </a:t>
            </a:r>
            <a:r>
              <a:rPr lang="en-US" sz="1200" kern="1200">
                <a:solidFill>
                  <a:schemeClr val="tx1"/>
                </a:solidFill>
                <a:effectLst/>
                <a:latin typeface="Tahoma" pitchFamily="34" charset="0"/>
                <a:ea typeface="ＭＳ Ｐゴシック" charset="0"/>
                <a:cs typeface="Tahoma" pitchFamily="34" charset="0"/>
              </a:rPr>
              <a:t>Workers should consider using the </a:t>
            </a:r>
            <a:r>
              <a:rPr lang="en-US" sz="1200" b="1" i="1" kern="1200">
                <a:solidFill>
                  <a:schemeClr val="tx1"/>
                </a:solidFill>
                <a:effectLst/>
                <a:latin typeface="Tahoma" pitchFamily="34" charset="0"/>
                <a:ea typeface="ＭＳ Ｐゴシック" charset="0"/>
                <a:cs typeface="Tahoma" pitchFamily="34" charset="0"/>
              </a:rPr>
              <a:t>three-point control </a:t>
            </a:r>
            <a:r>
              <a:rPr lang="en-US" sz="1200" kern="1200">
                <a:solidFill>
                  <a:schemeClr val="tx1"/>
                </a:solidFill>
                <a:effectLst/>
                <a:latin typeface="Tahoma" pitchFamily="34" charset="0"/>
                <a:ea typeface="ＭＳ Ｐゴシック" charset="0"/>
                <a:cs typeface="Tahoma" pitchFamily="34" charset="0"/>
              </a:rPr>
              <a:t>technique. Three-point control requires a</a:t>
            </a:r>
            <a:r>
              <a:rPr lang="en-US" sz="1200" kern="1200" baseline="0">
                <a:solidFill>
                  <a:schemeClr val="tx1"/>
                </a:solidFill>
                <a:effectLst/>
                <a:latin typeface="Tahoma" pitchFamily="34" charset="0"/>
                <a:ea typeface="ＭＳ Ｐゴシック" charset="0"/>
                <a:cs typeface="Tahoma" pitchFamily="34" charset="0"/>
              </a:rPr>
              <a:t> </a:t>
            </a:r>
            <a:r>
              <a:rPr lang="en-US" sz="1200" kern="1200">
                <a:solidFill>
                  <a:schemeClr val="tx1"/>
                </a:solidFill>
                <a:effectLst/>
                <a:latin typeface="Tahoma" pitchFamily="34" charset="0"/>
                <a:ea typeface="ＭＳ Ｐゴシック" charset="0"/>
                <a:cs typeface="Tahoma" pitchFamily="34" charset="0"/>
              </a:rPr>
              <a:t>worker to use three limbs for reliable, stable</a:t>
            </a:r>
            <a:r>
              <a:rPr lang="en-US" sz="1200" kern="1200" baseline="0">
                <a:solidFill>
                  <a:schemeClr val="tx1"/>
                </a:solidFill>
                <a:effectLst/>
                <a:latin typeface="Tahoma" pitchFamily="34" charset="0"/>
                <a:ea typeface="ＭＳ Ｐゴシック" charset="0"/>
                <a:cs typeface="Tahoma" pitchFamily="34" charset="0"/>
              </a:rPr>
              <a:t> </a:t>
            </a:r>
            <a:r>
              <a:rPr lang="en-US" sz="1200" kern="1200">
                <a:solidFill>
                  <a:schemeClr val="tx1"/>
                </a:solidFill>
                <a:effectLst/>
                <a:latin typeface="Tahoma" pitchFamily="34" charset="0"/>
                <a:ea typeface="ＭＳ Ｐゴシック" charset="0"/>
                <a:cs typeface="Tahoma" pitchFamily="34" charset="0"/>
              </a:rPr>
              <a:t>support, including gripping a horizontal support using a horizontal power grip. It is</a:t>
            </a:r>
            <a:r>
              <a:rPr lang="en-US" sz="1200" kern="1200" baseline="0">
                <a:solidFill>
                  <a:schemeClr val="tx1"/>
                </a:solidFill>
                <a:effectLst/>
                <a:latin typeface="Tahoma" pitchFamily="34" charset="0"/>
                <a:ea typeface="ＭＳ Ｐゴシック" charset="0"/>
                <a:cs typeface="Tahoma" pitchFamily="34" charset="0"/>
              </a:rPr>
              <a:t> </a:t>
            </a:r>
            <a:r>
              <a:rPr lang="en-US" sz="1200" kern="1200">
                <a:solidFill>
                  <a:schemeClr val="tx1"/>
                </a:solidFill>
                <a:effectLst/>
                <a:latin typeface="Tahoma" pitchFamily="34" charset="0"/>
                <a:ea typeface="ＭＳ Ｐゴシック" charset="0"/>
                <a:cs typeface="Tahoma" pitchFamily="34" charset="0"/>
              </a:rPr>
              <a:t>safer for a worker to hold a horizontal</a:t>
            </a:r>
            <a:r>
              <a:rPr lang="en-US" sz="1200" kern="1200" baseline="0">
                <a:solidFill>
                  <a:schemeClr val="tx1"/>
                </a:solidFill>
                <a:effectLst/>
                <a:latin typeface="Tahoma" pitchFamily="34" charset="0"/>
                <a:ea typeface="ＭＳ Ｐゴシック" charset="0"/>
                <a:cs typeface="Tahoma" pitchFamily="34" charset="0"/>
              </a:rPr>
              <a:t> </a:t>
            </a:r>
            <a:r>
              <a:rPr lang="en-US" sz="1200" kern="1200">
                <a:solidFill>
                  <a:schemeClr val="tx1"/>
                </a:solidFill>
                <a:effectLst/>
                <a:latin typeface="Tahoma" pitchFamily="34" charset="0"/>
                <a:ea typeface="ＭＳ Ｐゴシック" charset="0"/>
                <a:cs typeface="Tahoma" pitchFamily="34" charset="0"/>
              </a:rPr>
              <a:t>support member than a vertical one. Research has shown that holding a horizontal round object or grab bar with a horizontal power grip</a:t>
            </a:r>
            <a:r>
              <a:rPr lang="en-US" sz="1200" kern="1200" baseline="0">
                <a:solidFill>
                  <a:schemeClr val="tx1"/>
                </a:solidFill>
                <a:effectLst/>
                <a:latin typeface="Tahoma" pitchFamily="34" charset="0"/>
                <a:ea typeface="ＭＳ Ｐゴシック" charset="0"/>
                <a:cs typeface="Tahoma" pitchFamily="34" charset="0"/>
              </a:rPr>
              <a:t> </a:t>
            </a:r>
            <a:r>
              <a:rPr lang="en-US" sz="1200" kern="1200">
                <a:solidFill>
                  <a:schemeClr val="tx1"/>
                </a:solidFill>
                <a:effectLst/>
                <a:latin typeface="Tahoma" pitchFamily="34" charset="0"/>
                <a:ea typeface="ＭＳ Ｐゴシック" charset="0"/>
                <a:cs typeface="Tahoma" pitchFamily="34" charset="0"/>
              </a:rPr>
              <a:t>provides a greater safety margin for</a:t>
            </a:r>
            <a:r>
              <a:rPr lang="en-US" sz="1200" kern="1200" baseline="0">
                <a:solidFill>
                  <a:schemeClr val="tx1"/>
                </a:solidFill>
                <a:effectLst/>
                <a:latin typeface="Tahoma" pitchFamily="34" charset="0"/>
                <a:ea typeface="ＭＳ Ｐゴシック" charset="0"/>
                <a:cs typeface="Tahoma" pitchFamily="34" charset="0"/>
              </a:rPr>
              <a:t> </a:t>
            </a:r>
            <a:r>
              <a:rPr lang="en-US" sz="1200" kern="1200">
                <a:solidFill>
                  <a:schemeClr val="tx1"/>
                </a:solidFill>
                <a:effectLst/>
                <a:latin typeface="Tahoma" pitchFamily="34" charset="0"/>
                <a:ea typeface="ＭＳ Ｐゴシック" charset="0"/>
                <a:cs typeface="Tahoma" pitchFamily="34" charset="0"/>
              </a:rPr>
              <a:t>preventing a fall than holding onto a vertical</a:t>
            </a:r>
            <a:r>
              <a:rPr lang="en-US" sz="1200" kern="1200" baseline="0">
                <a:solidFill>
                  <a:schemeClr val="tx1"/>
                </a:solidFill>
                <a:effectLst/>
                <a:latin typeface="Tahoma" pitchFamily="34" charset="0"/>
                <a:ea typeface="ＭＳ Ｐゴシック" charset="0"/>
                <a:cs typeface="Tahoma" pitchFamily="34" charset="0"/>
              </a:rPr>
              <a:t> </a:t>
            </a:r>
            <a:r>
              <a:rPr lang="en-US" sz="1200" kern="1200">
                <a:solidFill>
                  <a:schemeClr val="tx1"/>
                </a:solidFill>
                <a:effectLst/>
                <a:latin typeface="Tahoma" pitchFamily="34" charset="0"/>
                <a:ea typeface="ＭＳ Ｐゴシック" charset="0"/>
                <a:cs typeface="Tahoma" pitchFamily="34" charset="0"/>
              </a:rPr>
              <a:t>side object or rail when a fall starts.</a:t>
            </a:r>
            <a:r>
              <a:rPr lang="en-US" sz="1200" kern="1200" baseline="0">
                <a:solidFill>
                  <a:schemeClr val="tx1"/>
                </a:solidFill>
                <a:effectLst/>
                <a:latin typeface="Tahoma" pitchFamily="34" charset="0"/>
                <a:ea typeface="ＭＳ Ｐゴシック" charset="0"/>
                <a:cs typeface="Tahoma" pitchFamily="34" charset="0"/>
              </a:rPr>
              <a:t> </a:t>
            </a:r>
          </a:p>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sz="1200" kern="1200">
                <a:solidFill>
                  <a:schemeClr val="tx1"/>
                </a:solidFill>
                <a:effectLst/>
                <a:latin typeface="Tahoma" pitchFamily="34" charset="0"/>
                <a:ea typeface="ＭＳ Ｐゴシック" charset="0"/>
                <a:cs typeface="Tahoma" pitchFamily="34" charset="0"/>
              </a:rPr>
              <a:t>Unlike three-point control, three-point contact requires three points of support without specified body parts with an unspecified ladder or structure. No shapes or sizes exist for adequate support using three points of contact. Three-point control requires using the hands to grab and hold a support so that one hand can reasonably support the climber’s body weight or more in an emergency. </a:t>
            </a:r>
            <a:endParaRPr lang="en-US"/>
          </a:p>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baseline="0">
                <a:latin typeface="Tahoma" pitchFamily="34" charset="0"/>
              </a:rPr>
              <a:t>Three-point control means that a user must always have three limbs touching the ladder at all times. </a:t>
            </a:r>
            <a:r>
              <a:rPr lang="en-US">
                <a:latin typeface="Tahoma" pitchFamily="34" charset="0"/>
              </a:rPr>
              <a:t>This means having two hands on the ladder when taking a step, which means that your</a:t>
            </a:r>
            <a:r>
              <a:rPr lang="en-US" baseline="0">
                <a:latin typeface="Tahoma" pitchFamily="34" charset="0"/>
              </a:rPr>
              <a:t> </a:t>
            </a:r>
            <a:r>
              <a:rPr lang="en-US">
                <a:latin typeface="Tahoma" pitchFamily="34" charset="0"/>
              </a:rPr>
              <a:t>hands must not be holding tools</a:t>
            </a:r>
            <a:r>
              <a:rPr lang="en-US" baseline="0">
                <a:latin typeface="Tahoma" pitchFamily="34" charset="0"/>
              </a:rPr>
              <a:t> or equipment.  Tool bags with straps or a backpack can be used to bring up tools while keeping your hands free.</a:t>
            </a:r>
            <a:endParaRPr lang="en-US">
              <a:latin typeface="Tahoma" pitchFamily="34" charset="0"/>
            </a:endParaRPr>
          </a:p>
        </p:txBody>
      </p:sp>
      <p:sp>
        <p:nvSpPr>
          <p:cNvPr id="2" name="Header Placeholder 1"/>
          <p:cNvSpPr>
            <a:spLocks noGrp="1"/>
          </p:cNvSpPr>
          <p:nvPr>
            <p:ph type="hdr" sz="quarter" idx="10"/>
          </p:nvPr>
        </p:nvSpPr>
        <p:spPr/>
        <p:txBody>
          <a:bodyPr/>
          <a:lstStyle/>
          <a:p>
            <a:r>
              <a:rPr lang="en-US"/>
              <a:t>Ladder &amp; Lift Safety</a:t>
            </a:r>
          </a:p>
        </p:txBody>
      </p:sp>
      <p:sp>
        <p:nvSpPr>
          <p:cNvPr id="6" name="Slide Number Placeholder 4"/>
          <p:cNvSpPr>
            <a:spLocks noGrp="1"/>
          </p:cNvSpPr>
          <p:nvPr>
            <p:ph type="sldNum" sz="quarter" idx="5"/>
          </p:nvPr>
        </p:nvSpPr>
        <p:spPr>
          <a:xfrm>
            <a:off x="6331790" y="8919713"/>
            <a:ext cx="591299" cy="290962"/>
          </a:xfrm>
        </p:spPr>
        <p:txBody>
          <a:bodyPr/>
          <a:lstStyle/>
          <a:p>
            <a:fld id="{F2044902-878F-B949-9CEA-0806CB61E298}" type="slidenum">
              <a:rPr lang="en-US" smtClean="0"/>
              <a:pPr/>
              <a:t>24</a:t>
            </a:fld>
            <a:endParaRPr lang="en-US"/>
          </a:p>
        </p:txBody>
      </p:sp>
    </p:spTree>
    <p:extLst>
      <p:ext uri="{BB962C8B-B14F-4D97-AF65-F5344CB8AC3E}">
        <p14:creationId xmlns:p14="http://schemas.microsoft.com/office/powerpoint/2010/main" val="366509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charset="0"/>
              <a:buChar char="•"/>
            </a:pPr>
            <a:r>
              <a:rPr lang="en-US"/>
              <a:t>When</a:t>
            </a:r>
            <a:r>
              <a:rPr lang="en-US" baseline="0"/>
              <a:t> you are transitioning from ladder to roof, this is a very dangerous move.</a:t>
            </a:r>
          </a:p>
          <a:p>
            <a:pPr marL="628650" lvl="1" indent="-171450">
              <a:buFont typeface="Arial" charset="0"/>
              <a:buChar char="•"/>
            </a:pPr>
            <a:r>
              <a:rPr lang="en-US" baseline="0"/>
              <a:t>Tie into the fall protection system before making the transition.</a:t>
            </a:r>
          </a:p>
          <a:p>
            <a:pPr marL="628650" lvl="1" indent="-171450">
              <a:buFont typeface="Arial" charset="0"/>
              <a:buChar char="•"/>
            </a:pPr>
            <a:r>
              <a:rPr lang="en-US" baseline="0"/>
              <a:t>Make sure you pay extra attention at this time and you do not rush.</a:t>
            </a:r>
            <a:endParaRPr lang="en-US"/>
          </a:p>
        </p:txBody>
      </p:sp>
      <p:sp>
        <p:nvSpPr>
          <p:cNvPr id="4" name="Header Placeholder 3"/>
          <p:cNvSpPr>
            <a:spLocks noGrp="1"/>
          </p:cNvSpPr>
          <p:nvPr>
            <p:ph type="hdr" sz="quarter" idx="10"/>
          </p:nvPr>
        </p:nvSpPr>
        <p:spPr/>
        <p:txBody>
          <a:bodyPr/>
          <a:lstStyle/>
          <a:p>
            <a:pPr>
              <a:defRPr/>
            </a:pPr>
            <a:r>
              <a:rPr lang="en-US"/>
              <a:t>Ladder &amp; Lift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25</a:t>
            </a:fld>
            <a:endParaRPr lang="en-US"/>
          </a:p>
        </p:txBody>
      </p:sp>
    </p:spTree>
    <p:extLst>
      <p:ext uri="{BB962C8B-B14F-4D97-AF65-F5344CB8AC3E}">
        <p14:creationId xmlns:p14="http://schemas.microsoft.com/office/powerpoint/2010/main" val="1893691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charset="0"/>
              <a:buChar char="•"/>
            </a:pPr>
            <a:r>
              <a:rPr lang="en-US"/>
              <a:t>Let’s look a few</a:t>
            </a:r>
            <a:r>
              <a:rPr lang="en-US" baseline="0"/>
              <a:t> common OSHA violation related to ladders.</a:t>
            </a:r>
          </a:p>
          <a:p>
            <a:pPr marL="171450" indent="-171450">
              <a:buFont typeface="Arial" charset="0"/>
              <a:buChar char="•"/>
            </a:pPr>
            <a:r>
              <a:rPr lang="en-US" baseline="0"/>
              <a:t>This person is climbing up a ladder while using one hand to hold a PV module on his back.  </a:t>
            </a:r>
          </a:p>
          <a:p>
            <a:pPr marL="171450" indent="-171450">
              <a:buFont typeface="Arial" charset="0"/>
              <a:buChar char="•"/>
            </a:pPr>
            <a:r>
              <a:rPr lang="en-US" baseline="0"/>
              <a:t>This violates OSHA’s rule about not carrying an object up a ladder that could cause you to lose balance or fall.  A PV module is like a sail- if a gust of wind comes along it can easily knock a person off balance.</a:t>
            </a:r>
          </a:p>
          <a:p>
            <a:pPr marL="171450" indent="-171450">
              <a:buFont typeface="Arial" charset="0"/>
              <a:buChar char="•"/>
            </a:pPr>
            <a:r>
              <a:rPr lang="en-US"/>
              <a:t>Another violation is that</a:t>
            </a:r>
            <a:r>
              <a:rPr lang="en-US" baseline="0"/>
              <a:t> the weight of the person, their clothing and gear, and the PV module exceed the rating of the ladder.</a:t>
            </a:r>
            <a:endParaRPr lang="en-US"/>
          </a:p>
          <a:p>
            <a:endParaRPr lang="en-US"/>
          </a:p>
        </p:txBody>
      </p:sp>
      <p:sp>
        <p:nvSpPr>
          <p:cNvPr id="4" name="Header Placeholder 3"/>
          <p:cNvSpPr>
            <a:spLocks noGrp="1"/>
          </p:cNvSpPr>
          <p:nvPr>
            <p:ph type="hdr" sz="quarter" idx="10"/>
          </p:nvPr>
        </p:nvSpPr>
        <p:spPr/>
        <p:txBody>
          <a:bodyPr/>
          <a:lstStyle/>
          <a:p>
            <a:pPr>
              <a:defRPr/>
            </a:pPr>
            <a:r>
              <a:rPr lang="en-US"/>
              <a:t>Ladder &amp; Lift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26</a:t>
            </a:fld>
            <a:endParaRPr lang="en-US"/>
          </a:p>
        </p:txBody>
      </p:sp>
    </p:spTree>
    <p:extLst>
      <p:ext uri="{BB962C8B-B14F-4D97-AF65-F5344CB8AC3E}">
        <p14:creationId xmlns:p14="http://schemas.microsoft.com/office/powerpoint/2010/main" val="1563677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charset="0"/>
              <a:buChar char="•"/>
            </a:pPr>
            <a:r>
              <a:rPr lang="en-US" baseline="0"/>
              <a:t>Although this person used ropes to stabilize and support the PV module; carrying a PV module does not allow the person to have three limbs always touching the ladder, making climbing the ladder unsafe.</a:t>
            </a:r>
            <a:endParaRPr lang="en-US"/>
          </a:p>
        </p:txBody>
      </p:sp>
      <p:sp>
        <p:nvSpPr>
          <p:cNvPr id="4" name="Header Placeholder 3"/>
          <p:cNvSpPr>
            <a:spLocks noGrp="1"/>
          </p:cNvSpPr>
          <p:nvPr>
            <p:ph type="hdr" sz="quarter" idx="10"/>
          </p:nvPr>
        </p:nvSpPr>
        <p:spPr/>
        <p:txBody>
          <a:bodyPr/>
          <a:lstStyle/>
          <a:p>
            <a:pPr>
              <a:defRPr/>
            </a:pPr>
            <a:r>
              <a:rPr lang="en-US"/>
              <a:t>Ladder &amp; Lift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27</a:t>
            </a:fld>
            <a:endParaRPr lang="en-US"/>
          </a:p>
        </p:txBody>
      </p:sp>
    </p:spTree>
    <p:extLst>
      <p:ext uri="{BB962C8B-B14F-4D97-AF65-F5344CB8AC3E}">
        <p14:creationId xmlns:p14="http://schemas.microsoft.com/office/powerpoint/2010/main" val="19728079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charset="0"/>
              <a:buChar char="•"/>
            </a:pPr>
            <a:r>
              <a:rPr lang="en-US"/>
              <a:t>See the wires coming to the side of the building?  Those</a:t>
            </a:r>
            <a:r>
              <a:rPr lang="en-US" baseline="0"/>
              <a:t> are utility lines.  The ladder should be set up with a minimum of ten feet clearance from the utility lines.  </a:t>
            </a:r>
          </a:p>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baseline="0"/>
              <a:t>This is also an aluminum ladder- due to the proximity to electrical hazards, the ladder should be fiberglass, which has nonconductive side rails. </a:t>
            </a:r>
            <a:r>
              <a:rPr lang="en-US">
                <a:solidFill>
                  <a:srgbClr val="FF0000"/>
                </a:solidFill>
              </a:rPr>
              <a:t>Metal ladders should not be used when there is an electrical hazard.</a:t>
            </a:r>
            <a:endParaRPr lang="en-US" baseline="0"/>
          </a:p>
          <a:p>
            <a:pPr marL="171450" indent="-171450">
              <a:buFont typeface="Arial" charset="0"/>
              <a:buChar char="•"/>
            </a:pPr>
            <a:r>
              <a:rPr lang="en-US" sz="800" kern="1200">
                <a:solidFill>
                  <a:srgbClr val="FF0000"/>
                </a:solidFill>
                <a:latin typeface="Tahoma" pitchFamily="34" charset="0"/>
                <a:ea typeface="ＭＳ Ｐゴシック" charset="0"/>
                <a:cs typeface="Tahoma" pitchFamily="34" charset="0"/>
              </a:rPr>
              <a:t>Note - A wet fiberglass ladder can also be hazardous around electricity</a:t>
            </a:r>
          </a:p>
          <a:p>
            <a:endParaRPr lang="en-US"/>
          </a:p>
        </p:txBody>
      </p:sp>
      <p:sp>
        <p:nvSpPr>
          <p:cNvPr id="4" name="Header Placeholder 3"/>
          <p:cNvSpPr>
            <a:spLocks noGrp="1"/>
          </p:cNvSpPr>
          <p:nvPr>
            <p:ph type="hdr" sz="quarter" idx="10"/>
          </p:nvPr>
        </p:nvSpPr>
        <p:spPr/>
        <p:txBody>
          <a:bodyPr/>
          <a:lstStyle/>
          <a:p>
            <a:pPr>
              <a:defRPr/>
            </a:pPr>
            <a:r>
              <a:rPr lang="en-US"/>
              <a:t>Ladder &amp; Lift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28</a:t>
            </a:fld>
            <a:endParaRPr lang="en-US"/>
          </a:p>
        </p:txBody>
      </p:sp>
    </p:spTree>
    <p:extLst>
      <p:ext uri="{BB962C8B-B14F-4D97-AF65-F5344CB8AC3E}">
        <p14:creationId xmlns:p14="http://schemas.microsoft.com/office/powerpoint/2010/main" val="1983744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a:t>This installer should not</a:t>
            </a:r>
            <a:r>
              <a:rPr lang="en-US" baseline="0"/>
              <a:t> be leaning over the edge of the ladder side rails to complete their work.  They should take the time to go to the ground and move the ladder to a location where they can easily work while being centered on the ladder.</a:t>
            </a:r>
          </a:p>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a:t>Keep belt buckle between the rungs. In order to prevent tipping the ladder over sideways due to over-reaching, the user must climb or work with the body near the middle of the rungs.</a:t>
            </a:r>
          </a:p>
          <a:p>
            <a:endParaRPr lang="en-US"/>
          </a:p>
        </p:txBody>
      </p:sp>
      <p:sp>
        <p:nvSpPr>
          <p:cNvPr id="4" name="Header Placeholder 3"/>
          <p:cNvSpPr>
            <a:spLocks noGrp="1"/>
          </p:cNvSpPr>
          <p:nvPr>
            <p:ph type="hdr" sz="quarter" idx="10"/>
          </p:nvPr>
        </p:nvSpPr>
        <p:spPr/>
        <p:txBody>
          <a:bodyPr/>
          <a:lstStyle/>
          <a:p>
            <a:pPr>
              <a:defRPr/>
            </a:pPr>
            <a:r>
              <a:rPr lang="en-US"/>
              <a:t>Ladder &amp; Lift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29</a:t>
            </a:fld>
            <a:endParaRPr lang="en-US"/>
          </a:p>
        </p:txBody>
      </p:sp>
    </p:spTree>
    <p:extLst>
      <p:ext uri="{BB962C8B-B14F-4D97-AF65-F5344CB8AC3E}">
        <p14:creationId xmlns:p14="http://schemas.microsoft.com/office/powerpoint/2010/main" val="1105956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charset="0"/>
              <a:buChar char="•"/>
            </a:pPr>
            <a:r>
              <a:rPr lang="en-US"/>
              <a:t>Falls from ladders are the leading cause of deaths on construction</a:t>
            </a:r>
            <a:r>
              <a:rPr lang="en-US" baseline="0"/>
              <a:t> sites</a:t>
            </a:r>
            <a:endParaRPr lang="en-US"/>
          </a:p>
          <a:p>
            <a:pPr marL="171450" indent="-171450">
              <a:buFont typeface="Arial" charset="0"/>
              <a:buChar char="•"/>
            </a:pPr>
            <a:r>
              <a:rPr lang="en-US"/>
              <a:t>Most</a:t>
            </a:r>
            <a:r>
              <a:rPr lang="en-US" baseline="0"/>
              <a:t> ladder-related deaths happen from falls of 10 feet or less – need to think about ladder safety whenever you get on a ladder, no matter how high or how simple the task</a:t>
            </a:r>
          </a:p>
          <a:p>
            <a:pPr marL="171450" indent="-171450">
              <a:buFont typeface="Arial" charset="0"/>
              <a:buChar char="•"/>
            </a:pPr>
            <a:r>
              <a:rPr lang="en-US" baseline="0"/>
              <a:t>Falls are leading cause of ladder injuries, then using ladder improperly, using a faulty or defective ladder, followed by carelessness</a:t>
            </a:r>
          </a:p>
          <a:p>
            <a:pPr marL="171450" indent="-171450">
              <a:buFont typeface="Arial" charset="0"/>
              <a:buChar char="•"/>
            </a:pPr>
            <a:r>
              <a:rPr lang="en-US" baseline="0"/>
              <a:t>You’ll be going up and down a ladder all day on an installation- it’s critical that you use the right ladder for the job, inspect it, set it up and use it properly to avoid becoming a statistic!</a:t>
            </a:r>
          </a:p>
          <a:p>
            <a:pPr marL="171450" indent="-171450">
              <a:buFont typeface="Arial" charset="0"/>
              <a:buChar char="•"/>
            </a:pPr>
            <a:r>
              <a:rPr lang="en-US" baseline="0"/>
              <a:t>If your own safety isn’t important enough to take ladders safety seriously, consider that there’s a high likelihood of your contractor receiving a fine for you not following the OSHA standards in the area, which may mark the end of the job.</a:t>
            </a:r>
          </a:p>
          <a:p>
            <a:pPr marL="171450" indent="-171450">
              <a:buFont typeface="Arial" charset="0"/>
              <a:buChar char="•"/>
            </a:pPr>
            <a:r>
              <a:rPr lang="en-US" baseline="0"/>
              <a:t>Remember, OSHA standards save lives- OSHA is not the enemy!</a:t>
            </a:r>
          </a:p>
          <a:p>
            <a:pPr marL="171450" indent="-171450">
              <a:buFont typeface="Arial" charset="0"/>
              <a:buChar char="•"/>
            </a:pPr>
            <a:endParaRPr lang="en-US"/>
          </a:p>
          <a:p>
            <a:endParaRPr lang="en-US"/>
          </a:p>
        </p:txBody>
      </p:sp>
      <p:sp>
        <p:nvSpPr>
          <p:cNvPr id="4" name="Header Placeholder 3"/>
          <p:cNvSpPr>
            <a:spLocks noGrp="1"/>
          </p:cNvSpPr>
          <p:nvPr>
            <p:ph type="hdr" sz="quarter" idx="10"/>
          </p:nvPr>
        </p:nvSpPr>
        <p:spPr/>
        <p:txBody>
          <a:bodyPr/>
          <a:lstStyle/>
          <a:p>
            <a:pPr>
              <a:defRPr/>
            </a:pPr>
            <a:r>
              <a:rPr lang="en-US"/>
              <a:t>Ladder &amp; Lift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3</a:t>
            </a:fld>
            <a:endParaRPr lang="en-US"/>
          </a:p>
        </p:txBody>
      </p:sp>
    </p:spTree>
    <p:extLst>
      <p:ext uri="{BB962C8B-B14F-4D97-AF65-F5344CB8AC3E}">
        <p14:creationId xmlns:p14="http://schemas.microsoft.com/office/powerpoint/2010/main" val="13827681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charset="0"/>
              <a:buChar char="•"/>
            </a:pPr>
            <a:r>
              <a:rPr lang="en-US"/>
              <a:t>Solar installation work that may involve working overhead</a:t>
            </a:r>
            <a:r>
              <a:rPr lang="en-US" baseline="0"/>
              <a:t> includes pulling wire from a junction box or conduit body, or running conduit.</a:t>
            </a:r>
          </a:p>
          <a:p>
            <a:pPr marL="171450" indent="-171450">
              <a:buFont typeface="Arial" charset="0"/>
              <a:buChar char="•"/>
            </a:pPr>
            <a:r>
              <a:rPr lang="en-US" baseline="0"/>
              <a:t>To avoid injury, use the proper equipment</a:t>
            </a:r>
            <a:endParaRPr lang="en-US"/>
          </a:p>
          <a:p>
            <a:pPr marL="171450" indent="-171450">
              <a:buFont typeface="Arial" charset="0"/>
              <a:buChar char="•"/>
            </a:pPr>
            <a:r>
              <a:rPr lang="en-US"/>
              <a:t>Although you</a:t>
            </a:r>
            <a:r>
              <a:rPr lang="en-US" baseline="0"/>
              <a:t> may be able to reach a task, does not mean that you are at the right height to perform the task</a:t>
            </a:r>
          </a:p>
          <a:p>
            <a:pPr marL="171450" indent="-171450">
              <a:buFont typeface="Arial" charset="0"/>
              <a:buChar char="•"/>
            </a:pPr>
            <a:r>
              <a:rPr lang="en-US" baseline="0"/>
              <a:t>Doing repeated overhead work can cause strain on an employees shoulders, neck and arms which could lead to chronic injuries</a:t>
            </a:r>
          </a:p>
          <a:p>
            <a:pPr marL="171450" indent="-171450">
              <a:buFont typeface="Arial" charset="0"/>
              <a:buChar char="•"/>
            </a:pPr>
            <a:r>
              <a:rPr lang="en-US" baseline="0"/>
              <a:t>OSHA has ergonomics guidelines in order to protect workers from sprains and strains</a:t>
            </a:r>
          </a:p>
          <a:p>
            <a:pPr marL="171450" indent="-171450">
              <a:buFont typeface="Arial" charset="0"/>
              <a:buChar char="•"/>
            </a:pPr>
            <a:r>
              <a:rPr lang="en-US"/>
              <a:t>https://</a:t>
            </a:r>
            <a:r>
              <a:rPr lang="en-US" err="1"/>
              <a:t>www.osha.gov</a:t>
            </a:r>
            <a:r>
              <a:rPr lang="en-US"/>
              <a:t>/</a:t>
            </a:r>
            <a:r>
              <a:rPr lang="en-US" err="1"/>
              <a:t>dts</a:t>
            </a:r>
            <a:r>
              <a:rPr lang="en-US"/>
              <a:t>/</a:t>
            </a:r>
            <a:r>
              <a:rPr lang="en-US" err="1"/>
              <a:t>vtools</a:t>
            </a:r>
            <a:r>
              <a:rPr lang="en-US"/>
              <a:t>/construction/</a:t>
            </a:r>
            <a:r>
              <a:rPr lang="en-US" err="1"/>
              <a:t>pullingcables_fnl_eng_web.html</a:t>
            </a:r>
            <a:endParaRPr lang="en-US"/>
          </a:p>
          <a:p>
            <a:pPr marL="171450" indent="-171450">
              <a:buFont typeface="Arial" charset="0"/>
              <a:buChar char="•"/>
            </a:pPr>
            <a:r>
              <a:rPr lang="en-US"/>
              <a:t>Musculoskeletal symptoms among electricians, survey by Dr. Katherine </a:t>
            </a:r>
            <a:r>
              <a:rPr lang="en-US" err="1"/>
              <a:t>L.Hunting</a:t>
            </a:r>
            <a:r>
              <a:rPr lang="en-US"/>
              <a:t>. This survey highlights that: 1) low back discomfort is common in young construction workers, and resulted in medical care, missed work, or light duty for almost 35% of the participants; 2) neck discomfort is also very common and required doctor visits or work modification for almost one quarter of the participants; 3) these construction workers continued to work with symptoms that are classifiable as a CTD; and 4) history of injury is correlated with the subsequent prevalence of musculoskeletal symptoms. © 1994 Wiley-</a:t>
            </a:r>
            <a:r>
              <a:rPr lang="en-US" err="1"/>
              <a:t>Liss</a:t>
            </a:r>
            <a:r>
              <a:rPr lang="en-US"/>
              <a:t>, Inc.</a:t>
            </a:r>
          </a:p>
        </p:txBody>
      </p:sp>
      <p:sp>
        <p:nvSpPr>
          <p:cNvPr id="4" name="Header Placeholder 3"/>
          <p:cNvSpPr>
            <a:spLocks noGrp="1"/>
          </p:cNvSpPr>
          <p:nvPr>
            <p:ph type="hdr" sz="quarter" idx="10"/>
          </p:nvPr>
        </p:nvSpPr>
        <p:spPr/>
        <p:txBody>
          <a:bodyPr/>
          <a:lstStyle/>
          <a:p>
            <a:pPr>
              <a:defRPr/>
            </a:pPr>
            <a:r>
              <a:rPr lang="en-US"/>
              <a:t>Ladder &amp; Lift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30</a:t>
            </a:fld>
            <a:endParaRPr lang="en-US"/>
          </a:p>
        </p:txBody>
      </p:sp>
    </p:spTree>
    <p:extLst>
      <p:ext uri="{BB962C8B-B14F-4D97-AF65-F5344CB8AC3E}">
        <p14:creationId xmlns:p14="http://schemas.microsoft.com/office/powerpoint/2010/main" val="2999748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charset="0"/>
              <a:buChar char="•"/>
            </a:pPr>
            <a:r>
              <a:rPr lang="en-US" dirty="0"/>
              <a:t>There are many ways</a:t>
            </a:r>
            <a:r>
              <a:rPr lang="en-US" baseline="0" dirty="0"/>
              <a:t> to safely get modules on the roof.  </a:t>
            </a:r>
            <a:r>
              <a:rPr lang="en-US" dirty="0"/>
              <a:t>OSHA recommends</a:t>
            </a:r>
            <a:r>
              <a:rPr lang="en-US" baseline="0" dirty="0"/>
              <a:t> the use of l</a:t>
            </a:r>
            <a:r>
              <a:rPr lang="en-US" dirty="0"/>
              <a:t>ifting equipment, such as ladder hoists, swing hoists, or truck-mounted cranes/conveyors</a:t>
            </a:r>
            <a:r>
              <a:rPr lang="en-US" baseline="0" dirty="0"/>
              <a:t> whenever possible. The next series of slides will go into details on the different lift options available. </a:t>
            </a:r>
            <a:endParaRPr lang="en-US" dirty="0"/>
          </a:p>
        </p:txBody>
      </p:sp>
      <p:sp>
        <p:nvSpPr>
          <p:cNvPr id="4" name="Header Placeholder 3"/>
          <p:cNvSpPr>
            <a:spLocks noGrp="1"/>
          </p:cNvSpPr>
          <p:nvPr>
            <p:ph type="hdr" sz="quarter" idx="10"/>
          </p:nvPr>
        </p:nvSpPr>
        <p:spPr/>
        <p:txBody>
          <a:bodyPr/>
          <a:lstStyle/>
          <a:p>
            <a:pPr>
              <a:defRPr/>
            </a:pPr>
            <a:r>
              <a:rPr lang="en-US"/>
              <a:t>Ladder &amp; Lift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31</a:t>
            </a:fld>
            <a:endParaRPr lang="en-US"/>
          </a:p>
        </p:txBody>
      </p:sp>
    </p:spTree>
    <p:extLst>
      <p:ext uri="{BB962C8B-B14F-4D97-AF65-F5344CB8AC3E}">
        <p14:creationId xmlns:p14="http://schemas.microsoft.com/office/powerpoint/2010/main" val="943611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a:t>Ladder lifts, also sometimes referred to as panel lifts</a:t>
            </a:r>
            <a:r>
              <a:rPr lang="en-US" baseline="0"/>
              <a:t> are a safe way to get modules on to the roof.  After setting up the lift, a PV module is loaded in to the slot and secured, the motor is turned on and the modules go up to the roof.</a:t>
            </a:r>
          </a:p>
          <a:p>
            <a:pPr marL="628650" marR="0" lvl="1" indent="-171450" algn="l" defTabSz="914400" rtl="0" eaLnBrk="0" fontAlgn="base" latinLnBrk="0" hangingPunct="0">
              <a:lnSpc>
                <a:spcPct val="100000"/>
              </a:lnSpc>
              <a:spcBef>
                <a:spcPct val="0"/>
              </a:spcBef>
              <a:spcAft>
                <a:spcPct val="0"/>
              </a:spcAft>
              <a:buClrTx/>
              <a:buSzTx/>
              <a:buFont typeface="Arial" charset="0"/>
              <a:buChar char="•"/>
              <a:tabLst/>
              <a:defRPr/>
            </a:pPr>
            <a:r>
              <a:rPr lang="en-US" baseline="0"/>
              <a:t>Some are meant for a single module at a time and others can hold multiple modules.</a:t>
            </a:r>
            <a:endParaRPr lang="en-US"/>
          </a:p>
          <a:p>
            <a:pPr marL="628650" marR="0" lvl="1" indent="-171450" algn="l" defTabSz="914400" rtl="0" eaLnBrk="0" fontAlgn="base" latinLnBrk="0" hangingPunct="0">
              <a:lnSpc>
                <a:spcPct val="100000"/>
              </a:lnSpc>
              <a:spcBef>
                <a:spcPct val="0"/>
              </a:spcBef>
              <a:spcAft>
                <a:spcPct val="0"/>
              </a:spcAft>
              <a:buClrTx/>
              <a:buSzTx/>
              <a:buFont typeface="Arial" charset="0"/>
              <a:buChar char="•"/>
              <a:tabLst/>
              <a:defRPr/>
            </a:pPr>
            <a:r>
              <a:rPr lang="en-US"/>
              <a:t>Some manufacturers</a:t>
            </a:r>
            <a:r>
              <a:rPr lang="en-US" baseline="0"/>
              <a:t> design their entire product specifically for solar, others are platform hoists typically used for roofing materials with a cradle attachment specifically for solar modules.</a:t>
            </a:r>
          </a:p>
          <a:p>
            <a:pPr marL="171450" marR="0" lvl="0" indent="-171450" algn="l" defTabSz="914400" rtl="0" eaLnBrk="0" fontAlgn="base" latinLnBrk="0" hangingPunct="0">
              <a:lnSpc>
                <a:spcPct val="100000"/>
              </a:lnSpc>
              <a:spcBef>
                <a:spcPct val="0"/>
              </a:spcBef>
              <a:spcAft>
                <a:spcPct val="0"/>
              </a:spcAft>
              <a:buClrTx/>
              <a:buSzTx/>
              <a:buFont typeface="Arial" charset="0"/>
              <a:buChar char="•"/>
              <a:tabLst/>
              <a:defRPr/>
            </a:pPr>
            <a:r>
              <a:rPr lang="en-US" baseline="0"/>
              <a:t>These lifts are typically several thousand dollars. While this might sound like a lot, consider the labor savings as well as the cost of an injury, including safety violations, insurance costs, and lost production.</a:t>
            </a:r>
            <a:endParaRPr lang="en-US"/>
          </a:p>
          <a:p>
            <a:pPr marL="171450" indent="-171450">
              <a:buFont typeface="Arial" charset="0"/>
              <a:buChar char="•"/>
            </a:pPr>
            <a:r>
              <a:rPr lang="en-US"/>
              <a:t>Ladder hoisting wheels</a:t>
            </a:r>
            <a:r>
              <a:rPr lang="en-US" baseline="0"/>
              <a:t> can help to safely get small tools to the roof.  People on the ground can load up a bucket or tool bag then someone on the roof can wheel the bucket up to the roof, keeping it upright.  This is one way to ensure employees have both hands free when going up a ladder.</a:t>
            </a:r>
            <a:endParaRPr lang="en-US"/>
          </a:p>
          <a:p>
            <a:endParaRPr lang="en-US"/>
          </a:p>
        </p:txBody>
      </p:sp>
      <p:sp>
        <p:nvSpPr>
          <p:cNvPr id="4" name="Header Placeholder 3"/>
          <p:cNvSpPr>
            <a:spLocks noGrp="1"/>
          </p:cNvSpPr>
          <p:nvPr>
            <p:ph type="hdr" sz="quarter" idx="10"/>
          </p:nvPr>
        </p:nvSpPr>
        <p:spPr/>
        <p:txBody>
          <a:bodyPr/>
          <a:lstStyle/>
          <a:p>
            <a:pPr>
              <a:defRPr/>
            </a:pPr>
            <a:r>
              <a:rPr lang="en-US"/>
              <a:t>Ladder &amp; Lift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32</a:t>
            </a:fld>
            <a:endParaRPr lang="en-US"/>
          </a:p>
        </p:txBody>
      </p:sp>
    </p:spTree>
    <p:extLst>
      <p:ext uri="{BB962C8B-B14F-4D97-AF65-F5344CB8AC3E}">
        <p14:creationId xmlns:p14="http://schemas.microsoft.com/office/powerpoint/2010/main" val="3476472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sz="1200" b="0" i="0" kern="1200">
                <a:solidFill>
                  <a:schemeClr val="tx1"/>
                </a:solidFill>
                <a:effectLst/>
                <a:latin typeface="Tahoma" pitchFamily="34" charset="0"/>
                <a:ea typeface="ＭＳ Ｐゴシック" charset="0"/>
                <a:cs typeface="Tahoma" pitchFamily="34" charset="0"/>
              </a:rPr>
              <a:t>Make sure to review manufacturer’s instructions</a:t>
            </a:r>
            <a:r>
              <a:rPr lang="en-US" sz="1200" b="0" i="0" kern="1200" baseline="0">
                <a:solidFill>
                  <a:schemeClr val="tx1"/>
                </a:solidFill>
                <a:effectLst/>
                <a:latin typeface="Tahoma" pitchFamily="34" charset="0"/>
                <a:ea typeface="ＭＳ Ｐゴシック" charset="0"/>
                <a:cs typeface="Tahoma" pitchFamily="34" charset="0"/>
              </a:rPr>
              <a:t> and carefully review the load capacity restrictions.  Overloading the device could not only be dangerous, but could also damage the product.  There will also be information about the product’s lifting speed and maximum lifting height, which are important characteristics to make sure the product is right for the job.</a:t>
            </a:r>
          </a:p>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sz="1200" b="0" i="0" kern="1200" baseline="0">
                <a:solidFill>
                  <a:schemeClr val="tx1"/>
                </a:solidFill>
                <a:effectLst/>
                <a:latin typeface="Tahoma" pitchFamily="34" charset="0"/>
                <a:ea typeface="ＭＳ Ｐゴシック" charset="0"/>
                <a:cs typeface="Tahoma" pitchFamily="34" charset="0"/>
              </a:rPr>
              <a:t>When setting up the unit, exercise caution because it may be heavy.  The instructions should show how to safely set up the unit for use.</a:t>
            </a:r>
          </a:p>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sz="1200" b="0" i="0" kern="1200" baseline="0">
                <a:solidFill>
                  <a:schemeClr val="tx1"/>
                </a:solidFill>
                <a:effectLst/>
                <a:latin typeface="Tahoma" pitchFamily="34" charset="0"/>
                <a:ea typeface="ＭＳ Ｐゴシック" charset="0"/>
                <a:cs typeface="Tahoma" pitchFamily="34" charset="0"/>
              </a:rPr>
              <a:t>Employees on the roof who are unloading the modules will be close to the edge of the roof and must comply with applicable fall protection requirements to ensure safety.  See OSHA </a:t>
            </a:r>
            <a:r>
              <a:rPr lang="en-US" sz="1200" b="0" i="0" kern="1200">
                <a:solidFill>
                  <a:schemeClr val="tx1"/>
                </a:solidFill>
                <a:effectLst/>
                <a:latin typeface="Tahoma" pitchFamily="34" charset="0"/>
                <a:ea typeface="ＭＳ Ｐゴシック" charset="0"/>
                <a:cs typeface="Tahoma" pitchFamily="34" charset="0"/>
              </a:rPr>
              <a:t>29 CFR 1926.500-503</a:t>
            </a:r>
            <a:r>
              <a:rPr lang="en-US" sz="1200" b="0" i="0" kern="1200" baseline="0">
                <a:solidFill>
                  <a:schemeClr val="tx1"/>
                </a:solidFill>
                <a:effectLst/>
                <a:latin typeface="Tahoma" pitchFamily="34" charset="0"/>
                <a:ea typeface="ＭＳ Ｐゴシック" charset="0"/>
                <a:cs typeface="Tahoma" pitchFamily="34" charset="0"/>
              </a:rPr>
              <a:t> for fall protection requirements.  SEI also has another OSHA course on Fall Protection.</a:t>
            </a:r>
            <a:endParaRPr lang="en-US" sz="1200" b="0" i="0" kern="1200">
              <a:solidFill>
                <a:schemeClr val="tx1"/>
              </a:solidFill>
              <a:effectLst/>
              <a:latin typeface="Tahoma" pitchFamily="34" charset="0"/>
              <a:ea typeface="ＭＳ Ｐゴシック" charset="0"/>
              <a:cs typeface="Tahoma" pitchFamily="34" charset="0"/>
            </a:endParaRPr>
          </a:p>
          <a:p>
            <a:endParaRPr lang="en-US" sz="1200" b="0" i="0" kern="1200">
              <a:solidFill>
                <a:schemeClr val="tx1"/>
              </a:solidFill>
              <a:effectLst/>
              <a:latin typeface="Tahoma" pitchFamily="34" charset="0"/>
              <a:ea typeface="ＭＳ Ｐゴシック" charset="0"/>
              <a:cs typeface="Tahoma" pitchFamily="34" charset="0"/>
            </a:endParaRPr>
          </a:p>
          <a:p>
            <a:r>
              <a:rPr lang="en-US" sz="1200" b="1" i="0" kern="1200">
                <a:solidFill>
                  <a:schemeClr val="tx1"/>
                </a:solidFill>
                <a:effectLst/>
                <a:latin typeface="Tahoma" pitchFamily="34" charset="0"/>
                <a:ea typeface="ＭＳ Ｐゴシック" charset="0"/>
                <a:cs typeface="Tahoma" pitchFamily="34" charset="0"/>
              </a:rPr>
              <a:t>******  For reference- will be deleted ****</a:t>
            </a:r>
          </a:p>
          <a:p>
            <a:r>
              <a:rPr lang="en-US" sz="1200" b="0" i="0" kern="1200">
                <a:solidFill>
                  <a:schemeClr val="tx1"/>
                </a:solidFill>
                <a:effectLst/>
                <a:latin typeface="Tahoma" pitchFamily="34" charset="0"/>
                <a:ea typeface="ＭＳ Ｐゴシック" charset="0"/>
                <a:cs typeface="Tahoma" pitchFamily="34" charset="0"/>
              </a:rPr>
              <a:t>https://</a:t>
            </a:r>
            <a:r>
              <a:rPr lang="en-US" sz="1200" b="0" i="0" kern="1200" err="1">
                <a:solidFill>
                  <a:schemeClr val="tx1"/>
                </a:solidFill>
                <a:effectLst/>
                <a:latin typeface="Tahoma" pitchFamily="34" charset="0"/>
                <a:ea typeface="ＭＳ Ｐゴシック" charset="0"/>
                <a:cs typeface="Tahoma" pitchFamily="34" charset="0"/>
              </a:rPr>
              <a:t>www.osha.gov</a:t>
            </a:r>
            <a:r>
              <a:rPr lang="en-US" sz="1200" b="0" i="0" kern="1200">
                <a:solidFill>
                  <a:schemeClr val="tx1"/>
                </a:solidFill>
                <a:effectLst/>
                <a:latin typeface="Tahoma" pitchFamily="34" charset="0"/>
                <a:ea typeface="ＭＳ Ｐゴシック" charset="0"/>
                <a:cs typeface="Tahoma" pitchFamily="34" charset="0"/>
              </a:rPr>
              <a:t>/</a:t>
            </a:r>
            <a:r>
              <a:rPr lang="en-US" sz="1200" b="0" i="0" kern="1200" err="1">
                <a:solidFill>
                  <a:schemeClr val="tx1"/>
                </a:solidFill>
                <a:effectLst/>
                <a:latin typeface="Tahoma" pitchFamily="34" charset="0"/>
                <a:ea typeface="ＭＳ Ｐゴシック" charset="0"/>
                <a:cs typeface="Tahoma" pitchFamily="34" charset="0"/>
              </a:rPr>
              <a:t>pls</a:t>
            </a:r>
            <a:r>
              <a:rPr lang="en-US" sz="1200" b="0" i="0" kern="1200">
                <a:solidFill>
                  <a:schemeClr val="tx1"/>
                </a:solidFill>
                <a:effectLst/>
                <a:latin typeface="Tahoma" pitchFamily="34" charset="0"/>
                <a:ea typeface="ＭＳ Ｐゴシック" charset="0"/>
                <a:cs typeface="Tahoma" pitchFamily="34" charset="0"/>
              </a:rPr>
              <a:t>/</a:t>
            </a:r>
            <a:r>
              <a:rPr lang="en-US" sz="1200" b="0" i="0" kern="1200" err="1">
                <a:solidFill>
                  <a:schemeClr val="tx1"/>
                </a:solidFill>
                <a:effectLst/>
                <a:latin typeface="Tahoma" pitchFamily="34" charset="0"/>
                <a:ea typeface="ＭＳ Ｐゴシック" charset="0"/>
                <a:cs typeface="Tahoma" pitchFamily="34" charset="0"/>
              </a:rPr>
              <a:t>oshaweb</a:t>
            </a:r>
            <a:r>
              <a:rPr lang="en-US" sz="1200" b="0" i="0" kern="1200">
                <a:solidFill>
                  <a:schemeClr val="tx1"/>
                </a:solidFill>
                <a:effectLst/>
                <a:latin typeface="Tahoma" pitchFamily="34" charset="0"/>
                <a:ea typeface="ＭＳ Ｐゴシック" charset="0"/>
                <a:cs typeface="Tahoma" pitchFamily="34" charset="0"/>
              </a:rPr>
              <a:t>/</a:t>
            </a:r>
            <a:r>
              <a:rPr lang="en-US" sz="1200" b="0" i="0" kern="1200" err="1">
                <a:solidFill>
                  <a:schemeClr val="tx1"/>
                </a:solidFill>
                <a:effectLst/>
                <a:latin typeface="Tahoma" pitchFamily="34" charset="0"/>
                <a:ea typeface="ＭＳ Ｐゴシック" charset="0"/>
                <a:cs typeface="Tahoma" pitchFamily="34" charset="0"/>
              </a:rPr>
              <a:t>owadisp.show_document?p_table</a:t>
            </a:r>
            <a:r>
              <a:rPr lang="en-US" sz="1200" b="0" i="0" kern="1200">
                <a:solidFill>
                  <a:schemeClr val="tx1"/>
                </a:solidFill>
                <a:effectLst/>
                <a:latin typeface="Tahoma" pitchFamily="34" charset="0"/>
                <a:ea typeface="ＭＳ Ｐゴシック" charset="0"/>
                <a:cs typeface="Tahoma" pitchFamily="34" charset="0"/>
              </a:rPr>
              <a:t>=</a:t>
            </a:r>
            <a:r>
              <a:rPr lang="en-US" sz="1200" b="0" i="0" kern="1200" err="1">
                <a:solidFill>
                  <a:schemeClr val="tx1"/>
                </a:solidFill>
                <a:effectLst/>
                <a:latin typeface="Tahoma" pitchFamily="34" charset="0"/>
                <a:ea typeface="ＭＳ Ｐゴシック" charset="0"/>
                <a:cs typeface="Tahoma" pitchFamily="34" charset="0"/>
              </a:rPr>
              <a:t>INTERPRETATIONS&amp;p_id</a:t>
            </a:r>
            <a:r>
              <a:rPr lang="en-US" sz="1200" b="0" i="0" kern="1200">
                <a:solidFill>
                  <a:schemeClr val="tx1"/>
                </a:solidFill>
                <a:effectLst/>
                <a:latin typeface="Tahoma" pitchFamily="34" charset="0"/>
                <a:ea typeface="ＭＳ Ｐゴシック" charset="0"/>
                <a:cs typeface="Tahoma" pitchFamily="34" charset="0"/>
              </a:rPr>
              <a:t>=22594</a:t>
            </a:r>
          </a:p>
          <a:p>
            <a:endParaRPr lang="en-US" sz="1200" b="0" i="0" kern="1200">
              <a:solidFill>
                <a:schemeClr val="tx1"/>
              </a:solidFill>
              <a:effectLst/>
              <a:latin typeface="Tahoma" pitchFamily="34" charset="0"/>
              <a:ea typeface="ＭＳ Ｐゴシック" charset="0"/>
              <a:cs typeface="Tahoma" pitchFamily="34" charset="0"/>
            </a:endParaRPr>
          </a:p>
          <a:p>
            <a:r>
              <a:rPr lang="en-US" sz="1200" b="0" i="0" kern="1200">
                <a:solidFill>
                  <a:schemeClr val="tx1"/>
                </a:solidFill>
                <a:effectLst/>
                <a:latin typeface="Tahoma" pitchFamily="34" charset="0"/>
                <a:ea typeface="ＭＳ Ｐゴシック" charset="0"/>
                <a:cs typeface="Tahoma" pitchFamily="34" charset="0"/>
              </a:rPr>
              <a:t>Ladders are required to be secured to prevent accidental displacement when employees are using them on unstable, slippery or non level surfaces. However, when using a ladder to lift materials with a hoisting wheel, employees would not be using the ladder for climbing and therefore would not be subjected to ladder use requirements.</a:t>
            </a:r>
          </a:p>
          <a:p>
            <a:r>
              <a:rPr lang="en-US" sz="1200" b="0" i="0" kern="1200">
                <a:solidFill>
                  <a:schemeClr val="tx1"/>
                </a:solidFill>
                <a:effectLst/>
                <a:latin typeface="Tahoma" pitchFamily="34" charset="0"/>
                <a:ea typeface="ＭＳ Ｐゴシック" charset="0"/>
                <a:cs typeface="Tahoma" pitchFamily="34" charset="0"/>
              </a:rPr>
              <a:t>When involved in this lifting activity, the ladder would not be considered a hoist for the purposes of OSHA's hoisting regulations and would therefore not be subject to the provisions of Subpart N-Cranes, Derricks, Hoists, Elevators, and Conveyors. However, those employees exposed to fall hazards during lifting activities must comply with the applicable fall protection requirements in accordance with 29 CFR 1926.500-503, (e.g. safety monitor for low sloped roofs).</a:t>
            </a:r>
          </a:p>
          <a:p>
            <a:r>
              <a:rPr lang="en-US" sz="1200" b="0" i="0" kern="1200">
                <a:solidFill>
                  <a:schemeClr val="tx1"/>
                </a:solidFill>
                <a:effectLst/>
                <a:latin typeface="Tahoma" pitchFamily="34" charset="0"/>
                <a:ea typeface="ＭＳ Ｐゴシック" charset="0"/>
                <a:cs typeface="Tahoma" pitchFamily="34" charset="0"/>
              </a:rPr>
              <a:t>We agree, if used properly and within manufacturer's guidelines, this ladder hoisting wheel could reduce or eliminate injuries from lifting heavy loads while climbing ladders.</a:t>
            </a:r>
          </a:p>
          <a:p>
            <a:endParaRPr lang="en-US"/>
          </a:p>
        </p:txBody>
      </p:sp>
      <p:sp>
        <p:nvSpPr>
          <p:cNvPr id="4" name="Header Placeholder 3"/>
          <p:cNvSpPr>
            <a:spLocks noGrp="1"/>
          </p:cNvSpPr>
          <p:nvPr>
            <p:ph type="hdr" sz="quarter" idx="10"/>
          </p:nvPr>
        </p:nvSpPr>
        <p:spPr/>
        <p:txBody>
          <a:bodyPr/>
          <a:lstStyle/>
          <a:p>
            <a:pPr>
              <a:defRPr/>
            </a:pPr>
            <a:r>
              <a:rPr lang="en-US"/>
              <a:t>Ladder &amp; Lift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33</a:t>
            </a:fld>
            <a:endParaRPr lang="en-US"/>
          </a:p>
        </p:txBody>
      </p:sp>
    </p:spTree>
    <p:extLst>
      <p:ext uri="{BB962C8B-B14F-4D97-AF65-F5344CB8AC3E}">
        <p14:creationId xmlns:p14="http://schemas.microsoft.com/office/powerpoint/2010/main" val="15518426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charset="0"/>
              <a:buChar char="•"/>
            </a:pPr>
            <a:r>
              <a:rPr lang="en-US" altLang="en-US"/>
              <a:t>There are lots</a:t>
            </a:r>
            <a:r>
              <a:rPr lang="en-US" altLang="en-US" baseline="0"/>
              <a:t> of general and specific requirements depending on what type of scaffolding is being used – so employees will need additional training.  This presentation will make you are of the basic requirements and where to look for more information on various equipment in OSHA’s guidelines.</a:t>
            </a:r>
          </a:p>
          <a:p>
            <a:pPr marL="171450" indent="-171450">
              <a:buFont typeface="Arial" charset="0"/>
              <a:buChar char="•"/>
            </a:pPr>
            <a:r>
              <a:rPr lang="en-US" altLang="en-US" baseline="0"/>
              <a:t>A competent person must supervise the setup and take-down of scaffold in order to ensure the safety of employees on site.  For medium to large scale commercial sites, it may make sense for a company to have scaffolding set up professionally at a site (a service sold when renting scaffolding equipment).  The solar installation crew may appreciate not having to spend the time installing a lot of scaffolding and it puts the liability of setup/tear-down with the specialized scaffolding company.</a:t>
            </a:r>
          </a:p>
          <a:p>
            <a:pPr marL="628650" lvl="1" indent="-171450">
              <a:buFont typeface="Arial" charset="0"/>
              <a:buChar char="•"/>
            </a:pPr>
            <a:r>
              <a:rPr lang="en-US" altLang="en-US" baseline="0"/>
              <a:t>Scaffolding does take time to properly set up and take down, so it is not commonly used for residential systems.  With that being said, it could improve the safety of some residential installations to have scaffolding available- so it good to have it as an option.</a:t>
            </a:r>
          </a:p>
          <a:p>
            <a:pPr marL="171450" lvl="0" indent="-171450">
              <a:buFont typeface="Arial" charset="0"/>
              <a:buChar char="•"/>
            </a:pPr>
            <a:r>
              <a:rPr lang="en-US" altLang="en-US"/>
              <a:t>When</a:t>
            </a:r>
            <a:r>
              <a:rPr lang="en-US" altLang="en-US" baseline="0"/>
              <a:t> employees are on s</a:t>
            </a:r>
            <a:r>
              <a:rPr lang="en-US" altLang="en-US"/>
              <a:t>caffolding over 10 feet in height above a lower level, they must be protected from falling by using a personal fall arrest system or have </a:t>
            </a:r>
            <a:r>
              <a:rPr lang="en-US" altLang="en-US" baseline="0"/>
              <a:t>guardrails set up.</a:t>
            </a:r>
          </a:p>
          <a:p>
            <a:pPr marL="171450" indent="-171450">
              <a:buFont typeface="Arial" charset="0"/>
              <a:buChar char="•"/>
            </a:pPr>
            <a:r>
              <a:rPr lang="en-US"/>
              <a:t>There are specific</a:t>
            </a:r>
            <a:r>
              <a:rPr lang="en-US" baseline="0"/>
              <a:t> requirements for </a:t>
            </a:r>
            <a:r>
              <a:rPr lang="en-US"/>
              <a:t>platform on all working levels of scaffolds to be fully planked or decked between the front uprights and the guardrail supports.</a:t>
            </a:r>
            <a:r>
              <a:rPr lang="en-US" baseline="0"/>
              <a:t>  When working with scaffolding, you must know the specifics of these planking requirements.</a:t>
            </a:r>
          </a:p>
          <a:p>
            <a:endParaRPr lang="en-US" altLang="en-US" b="1"/>
          </a:p>
        </p:txBody>
      </p:sp>
      <p:sp>
        <p:nvSpPr>
          <p:cNvPr id="4" name="Header Placeholder 3"/>
          <p:cNvSpPr>
            <a:spLocks noGrp="1"/>
          </p:cNvSpPr>
          <p:nvPr>
            <p:ph type="hdr" sz="quarter" idx="10"/>
          </p:nvPr>
        </p:nvSpPr>
        <p:spPr/>
        <p:txBody>
          <a:bodyPr/>
          <a:lstStyle/>
          <a:p>
            <a:pPr>
              <a:defRPr/>
            </a:pPr>
            <a:r>
              <a:rPr lang="en-US"/>
              <a:t>Ladder &amp; Lift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34</a:t>
            </a:fld>
            <a:endParaRPr lang="en-US"/>
          </a:p>
        </p:txBody>
      </p:sp>
    </p:spTree>
    <p:extLst>
      <p:ext uri="{BB962C8B-B14F-4D97-AF65-F5344CB8AC3E}">
        <p14:creationId xmlns:p14="http://schemas.microsoft.com/office/powerpoint/2010/main" val="5973711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charset="0"/>
              <a:buChar char="•"/>
            </a:pPr>
            <a:r>
              <a:rPr lang="en-US">
                <a:solidFill>
                  <a:srgbClr val="000000"/>
                </a:solidFill>
                <a:latin typeface="Helvetica Neue" charset="0"/>
              </a:rPr>
              <a:t>Along with knowing all the details related to OSHA requirements for working with scaffolding, you</a:t>
            </a:r>
            <a:r>
              <a:rPr lang="en-US" baseline="0">
                <a:solidFill>
                  <a:srgbClr val="000000"/>
                </a:solidFill>
                <a:latin typeface="Helvetica Neue" charset="0"/>
              </a:rPr>
              <a:t> must know and follow the scaffolding manufacture's instructions and never exceed load ratings.</a:t>
            </a:r>
          </a:p>
          <a:p>
            <a:pPr marL="171450" indent="-171450">
              <a:buFont typeface="Arial" charset="0"/>
              <a:buChar char="•"/>
            </a:pPr>
            <a:r>
              <a:rPr lang="en-US" baseline="0">
                <a:solidFill>
                  <a:srgbClr val="000000"/>
                </a:solidFill>
                <a:latin typeface="Helvetica Neue" charset="0"/>
              </a:rPr>
              <a:t>As we look at types of ”mobile scaffolding”, the operators of the equipment must be properly trained for the equipment.</a:t>
            </a:r>
          </a:p>
          <a:p>
            <a:pPr marL="171450" indent="-171450">
              <a:buFont typeface="Arial" charset="0"/>
              <a:buChar char="•"/>
            </a:pPr>
            <a:r>
              <a:rPr lang="en-US" baseline="0">
                <a:solidFill>
                  <a:srgbClr val="000000"/>
                </a:solidFill>
                <a:latin typeface="Helvetica Neue" charset="0"/>
              </a:rPr>
              <a:t>There are lots of obstacles on a site.  During job hazard assessments and every morning at job safety meetings, it is important that everyone on site be reminded of where any overhead powerlines are, or if there are any open trenches that could be a fall hazard.  Being aware of your surroundings at all times and not rushing to complete a job, will ensure safety on a job site.</a:t>
            </a:r>
          </a:p>
          <a:p>
            <a:pPr marL="171450" indent="-171450">
              <a:buFont typeface="Arial" charset="0"/>
              <a:buChar char="•"/>
            </a:pPr>
            <a:r>
              <a:rPr lang="en-US">
                <a:solidFill>
                  <a:srgbClr val="000000"/>
                </a:solidFill>
                <a:latin typeface="Helvetica Neue" charset="0"/>
              </a:rPr>
              <a:t>Guardrails</a:t>
            </a:r>
            <a:r>
              <a:rPr lang="en-US" baseline="0">
                <a:solidFill>
                  <a:srgbClr val="000000"/>
                </a:solidFill>
                <a:latin typeface="Helvetica Neue" charset="0"/>
              </a:rPr>
              <a:t> are not designed for people to stand or lean on them- and it is dangerous to do so.  Stay within the confines of the platform/guardrail system.  </a:t>
            </a:r>
          </a:p>
          <a:p>
            <a:pPr marL="171450" indent="-171450">
              <a:buFont typeface="Arial" charset="0"/>
              <a:buChar char="•"/>
            </a:pPr>
            <a:r>
              <a:rPr lang="en-US" baseline="0">
                <a:solidFill>
                  <a:srgbClr val="000000"/>
                </a:solidFill>
                <a:latin typeface="Helvetica Neue" charset="0"/>
              </a:rPr>
              <a:t>E</a:t>
            </a:r>
            <a:r>
              <a:rPr lang="en-US">
                <a:solidFill>
                  <a:srgbClr val="000000"/>
                </a:solidFill>
                <a:latin typeface="Helvetica Neue" charset="0"/>
              </a:rPr>
              <a:t>mployees should be prohibited from working on scaffolds covered with snow, ice, or other slippery material except as necessary for removal of such materials.  It is unsafe to have employees exposed to a slippery surface, especially</a:t>
            </a:r>
            <a:r>
              <a:rPr lang="en-US" baseline="0">
                <a:solidFill>
                  <a:srgbClr val="000000"/>
                </a:solidFill>
                <a:latin typeface="Helvetica Neue" charset="0"/>
              </a:rPr>
              <a:t> an elevated slippery surface that could result in a more substantial fall.</a:t>
            </a:r>
            <a:endParaRPr lang="en-US" b="0" i="0">
              <a:solidFill>
                <a:srgbClr val="000000"/>
              </a:solidFill>
              <a:effectLst/>
              <a:latin typeface="Helvetica Neue" charset="0"/>
            </a:endParaRPr>
          </a:p>
          <a:p>
            <a:endParaRPr lang="en-US" b="0" i="0">
              <a:solidFill>
                <a:srgbClr val="000000"/>
              </a:solidFill>
              <a:effectLst/>
              <a:latin typeface="Helvetica Neue" charset="0"/>
            </a:endParaRPr>
          </a:p>
        </p:txBody>
      </p:sp>
      <p:sp>
        <p:nvSpPr>
          <p:cNvPr id="4" name="Header Placeholder 3"/>
          <p:cNvSpPr>
            <a:spLocks noGrp="1"/>
          </p:cNvSpPr>
          <p:nvPr>
            <p:ph type="hdr" sz="quarter" idx="10"/>
          </p:nvPr>
        </p:nvSpPr>
        <p:spPr/>
        <p:txBody>
          <a:bodyPr/>
          <a:lstStyle/>
          <a:p>
            <a:pPr>
              <a:defRPr/>
            </a:pPr>
            <a:r>
              <a:rPr lang="en-US"/>
              <a:t>Ladder &amp; Lift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35</a:t>
            </a:fld>
            <a:endParaRPr lang="en-US"/>
          </a:p>
        </p:txBody>
      </p:sp>
    </p:spTree>
    <p:extLst>
      <p:ext uri="{BB962C8B-B14F-4D97-AF65-F5344CB8AC3E}">
        <p14:creationId xmlns:p14="http://schemas.microsoft.com/office/powerpoint/2010/main" val="2374760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normAutofit/>
          </a:bodyPr>
          <a:lstStyle/>
          <a:p>
            <a:pPr marL="171450" indent="-171450">
              <a:buFont typeface="Arial" charset="0"/>
              <a:buChar char="•"/>
            </a:pPr>
            <a:r>
              <a:rPr lang="en-US">
                <a:solidFill>
                  <a:srgbClr val="000000"/>
                </a:solidFill>
                <a:latin typeface="Helvetica Neue" charset="0"/>
              </a:rPr>
              <a:t>Scaffolding is a broad</a:t>
            </a:r>
            <a:r>
              <a:rPr lang="en-US" baseline="0">
                <a:solidFill>
                  <a:srgbClr val="000000"/>
                </a:solidFill>
                <a:latin typeface="Helvetica Neue" charset="0"/>
              </a:rPr>
              <a:t> category under OSHA including not only traditional scaffolding, but also crawling boards (commonly referred to as chicken ladders), and scissor lifts and aerial boom lifts (which are considered mobile scaffolding).</a:t>
            </a:r>
          </a:p>
          <a:p>
            <a:pPr marL="171450" indent="-171450">
              <a:buFont typeface="Arial" charset="0"/>
              <a:buChar char="•"/>
            </a:pPr>
            <a:r>
              <a:rPr lang="en-US">
                <a:solidFill>
                  <a:srgbClr val="000000"/>
                </a:solidFill>
                <a:latin typeface="Helvetica Neue" charset="0"/>
              </a:rPr>
              <a:t>The employer shall have each employee who performs work while on a scaffold trained by a</a:t>
            </a:r>
            <a:r>
              <a:rPr lang="en-US" baseline="0">
                <a:solidFill>
                  <a:srgbClr val="000000"/>
                </a:solidFill>
                <a:latin typeface="Helvetica Neue" charset="0"/>
              </a:rPr>
              <a:t> qualified</a:t>
            </a:r>
            <a:r>
              <a:rPr lang="en-US">
                <a:solidFill>
                  <a:srgbClr val="000000"/>
                </a:solidFill>
                <a:latin typeface="Helvetica Neue" charset="0"/>
              </a:rPr>
              <a:t> person qualified in scaffolding.</a:t>
            </a:r>
          </a:p>
          <a:p>
            <a:pPr marL="628650" lvl="1" indent="-171450">
              <a:buFont typeface="Arial" charset="0"/>
              <a:buChar char="•"/>
            </a:pPr>
            <a:r>
              <a:rPr lang="en-US">
                <a:solidFill>
                  <a:srgbClr val="000000"/>
                </a:solidFill>
                <a:latin typeface="Helvetica Neue" charset="0"/>
              </a:rPr>
              <a:t>Employees</a:t>
            </a:r>
            <a:r>
              <a:rPr lang="en-US" baseline="0">
                <a:solidFill>
                  <a:srgbClr val="000000"/>
                </a:solidFill>
                <a:latin typeface="Helvetica Neue" charset="0"/>
              </a:rPr>
              <a:t> must be able to </a:t>
            </a:r>
            <a:r>
              <a:rPr lang="en-US">
                <a:solidFill>
                  <a:srgbClr val="000000"/>
                </a:solidFill>
                <a:latin typeface="Helvetica Neue" charset="0"/>
              </a:rPr>
              <a:t>recognize the hazards associated with the type of scaffold being used and to implement the procedures to control or minimize those hazards. </a:t>
            </a:r>
            <a:endParaRPr lang="en-US" b="0" i="0">
              <a:solidFill>
                <a:srgbClr val="000000"/>
              </a:solidFill>
              <a:effectLst/>
              <a:latin typeface="Helvetica Neue" charset="0"/>
            </a:endParaRPr>
          </a:p>
          <a:p>
            <a:pPr marL="628650" lvl="1" indent="-171450">
              <a:buFont typeface="Arial" charset="0"/>
              <a:buChar char="•"/>
            </a:pPr>
            <a:r>
              <a:rPr lang="en-US" b="0" i="0">
                <a:solidFill>
                  <a:srgbClr val="000000"/>
                </a:solidFill>
                <a:effectLst/>
                <a:latin typeface="Helvetica Neue" charset="0"/>
              </a:rPr>
              <a:t>Employees</a:t>
            </a:r>
            <a:r>
              <a:rPr lang="en-US" b="0" i="0" baseline="0">
                <a:solidFill>
                  <a:srgbClr val="000000"/>
                </a:solidFill>
                <a:effectLst/>
                <a:latin typeface="Helvetica Neue" charset="0"/>
              </a:rPr>
              <a:t> should identify </a:t>
            </a:r>
            <a:r>
              <a:rPr lang="en-US"/>
              <a:t>any electrical hazards, fall hazards and falling object hazards in the work area</a:t>
            </a:r>
            <a:r>
              <a:rPr lang="en-US" baseline="0"/>
              <a:t> and know the procedures to minimize these hazards.</a:t>
            </a:r>
            <a:endParaRPr lang="en-US"/>
          </a:p>
          <a:p>
            <a:pPr marL="628650" lvl="1" indent="-171450">
              <a:buFont typeface="Arial" charset="0"/>
              <a:buChar char="•"/>
            </a:pPr>
            <a:r>
              <a:rPr lang="en-US"/>
              <a:t>Employees</a:t>
            </a:r>
            <a:r>
              <a:rPr lang="en-US" baseline="0"/>
              <a:t> must know the </a:t>
            </a:r>
            <a:r>
              <a:rPr lang="en-US"/>
              <a:t>correct procedures for erecting, maintaining, and disassembling the fall protection systems and falling object protection systems being used</a:t>
            </a:r>
            <a:r>
              <a:rPr lang="en-US" baseline="0"/>
              <a:t> on job sites.</a:t>
            </a:r>
          </a:p>
          <a:p>
            <a:pPr marL="628650" lvl="1" indent="-171450">
              <a:buFont typeface="Arial" charset="0"/>
              <a:buChar char="•"/>
            </a:pPr>
            <a:r>
              <a:rPr lang="en-US" baseline="0"/>
              <a:t>Employees must also know the </a:t>
            </a:r>
            <a:r>
              <a:rPr lang="en-US"/>
              <a:t>proper use of the scaffold, and the how to safely handle materials while on scaffolding</a:t>
            </a:r>
            <a:r>
              <a:rPr lang="en-US" baseline="0"/>
              <a:t> and how know the maximum load capacity as to not overload scaffolding.</a:t>
            </a:r>
          </a:p>
          <a:p>
            <a:pPr marL="628650" lvl="1" indent="-171450">
              <a:buFont typeface="Arial" charset="0"/>
              <a:buChar char="•"/>
            </a:pPr>
            <a:r>
              <a:rPr lang="en-US" baseline="0">
                <a:solidFill>
                  <a:srgbClr val="000000"/>
                </a:solidFill>
                <a:latin typeface="Helvetica Neue" charset="0"/>
              </a:rPr>
              <a:t>Employees need to know the </a:t>
            </a:r>
            <a:r>
              <a:rPr lang="en-US">
                <a:solidFill>
                  <a:srgbClr val="000000"/>
                </a:solidFill>
                <a:latin typeface="Helvetica Neue" charset="0"/>
              </a:rPr>
              <a:t>correct procedures for erecting, disassembling, moving, operating, repairing, inspecting, and maintaining the type of scaffold in question</a:t>
            </a:r>
            <a:r>
              <a:rPr lang="en-US" baseline="0">
                <a:solidFill>
                  <a:srgbClr val="000000"/>
                </a:solidFill>
                <a:latin typeface="Helvetica Neue" charset="0"/>
              </a:rPr>
              <a:t> and a</a:t>
            </a:r>
            <a:r>
              <a:rPr lang="en-US">
                <a:solidFill>
                  <a:srgbClr val="000000"/>
                </a:solidFill>
                <a:latin typeface="Helvetica Neue" charset="0"/>
              </a:rPr>
              <a:t>ny other pertinent requirements of the OSHA</a:t>
            </a:r>
            <a:r>
              <a:rPr lang="en-US" baseline="0">
                <a:solidFill>
                  <a:srgbClr val="000000"/>
                </a:solidFill>
                <a:latin typeface="Helvetica Neue" charset="0"/>
              </a:rPr>
              <a:t> </a:t>
            </a:r>
            <a:r>
              <a:rPr lang="en-US">
                <a:solidFill>
                  <a:srgbClr val="000000"/>
                </a:solidFill>
                <a:latin typeface="Helvetica Neue" charset="0"/>
              </a:rPr>
              <a:t>subpart L.</a:t>
            </a:r>
          </a:p>
          <a:p>
            <a:pPr marL="171450" lvl="0" indent="-171450">
              <a:buFont typeface="Arial" charset="0"/>
              <a:buChar char="•"/>
            </a:pPr>
            <a:r>
              <a:rPr lang="en-US" b="0" i="0">
                <a:solidFill>
                  <a:srgbClr val="000000"/>
                </a:solidFill>
                <a:effectLst/>
                <a:latin typeface="Helvetica Neue" charset="0"/>
              </a:rPr>
              <a:t>A competent person is also required to determine the feasibility and the possible need for</a:t>
            </a:r>
            <a:r>
              <a:rPr lang="en-US" b="0" i="0" baseline="0">
                <a:solidFill>
                  <a:srgbClr val="000000"/>
                </a:solidFill>
                <a:effectLst/>
                <a:latin typeface="Helvetica Neue" charset="0"/>
              </a:rPr>
              <a:t> fall protection procedures for employees assembling or disassembling scaffolding to keep employees safe.</a:t>
            </a:r>
            <a:endParaRPr lang="en-US" b="0" i="0">
              <a:solidFill>
                <a:srgbClr val="000000"/>
              </a:solidFill>
              <a:effectLst/>
              <a:latin typeface="Helvetica Neue" charset="0"/>
            </a:endParaRPr>
          </a:p>
          <a:p>
            <a:endParaRPr lang="en-US"/>
          </a:p>
        </p:txBody>
      </p:sp>
      <p:sp>
        <p:nvSpPr>
          <p:cNvPr id="4" name="Header Placeholder 3"/>
          <p:cNvSpPr>
            <a:spLocks noGrp="1"/>
          </p:cNvSpPr>
          <p:nvPr>
            <p:ph type="hdr" sz="quarter" idx="10"/>
          </p:nvPr>
        </p:nvSpPr>
        <p:spPr/>
        <p:txBody>
          <a:bodyPr/>
          <a:lstStyle/>
          <a:p>
            <a:pPr>
              <a:defRPr/>
            </a:pPr>
            <a:r>
              <a:rPr lang="en-US"/>
              <a:t>Ladder &amp; Lift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36</a:t>
            </a:fld>
            <a:endParaRPr lang="en-US"/>
          </a:p>
        </p:txBody>
      </p:sp>
    </p:spTree>
    <p:extLst>
      <p:ext uri="{BB962C8B-B14F-4D97-AF65-F5344CB8AC3E}">
        <p14:creationId xmlns:p14="http://schemas.microsoft.com/office/powerpoint/2010/main" val="4284610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charset="0"/>
              <a:buChar char="•"/>
            </a:pPr>
            <a:r>
              <a:rPr lang="en-US" b="0" dirty="0">
                <a:solidFill>
                  <a:srgbClr val="000000"/>
                </a:solidFill>
                <a:latin typeface="Helvetica Neue" charset="0"/>
              </a:rPr>
              <a:t>Crawling boards,</a:t>
            </a:r>
            <a:r>
              <a:rPr lang="en-US" b="0" baseline="0" dirty="0">
                <a:solidFill>
                  <a:srgbClr val="000000"/>
                </a:solidFill>
                <a:latin typeface="Helvetica Neue" charset="0"/>
              </a:rPr>
              <a:t> sometimes called chicken ladders, are a ladder that extends over the peak of a pitched roof and connects with ridge hooks (or equivalent).  They are typically used on steep pitched roofs in order to safely get up to the roof ridge.  </a:t>
            </a:r>
          </a:p>
          <a:p>
            <a:pPr marL="171450" marR="0" indent="-171450" algn="l" defTabSz="914400" rtl="0" eaLnBrk="0" fontAlgn="base" latinLnBrk="0" hangingPunct="0">
              <a:lnSpc>
                <a:spcPct val="100000"/>
              </a:lnSpc>
              <a:spcBef>
                <a:spcPct val="0"/>
              </a:spcBef>
              <a:spcAft>
                <a:spcPct val="0"/>
              </a:spcAft>
              <a:buClrTx/>
              <a:buSzTx/>
              <a:buFont typeface="Arial" charset="0"/>
              <a:buChar char="•"/>
              <a:tabLst/>
              <a:defRPr/>
            </a:pPr>
            <a:r>
              <a:rPr lang="en-US" dirty="0">
                <a:solidFill>
                  <a:srgbClr val="000000"/>
                </a:solidFill>
                <a:latin typeface="Helvetica Neue" charset="0"/>
              </a:rPr>
              <a:t>Crawling</a:t>
            </a:r>
            <a:r>
              <a:rPr lang="en-US" baseline="0" dirty="0">
                <a:solidFill>
                  <a:srgbClr val="000000"/>
                </a:solidFill>
                <a:latin typeface="Helvetica Neue" charset="0"/>
              </a:rPr>
              <a:t> boards are not a substitute for fall protection.  </a:t>
            </a:r>
            <a:r>
              <a:rPr lang="en-US" dirty="0">
                <a:solidFill>
                  <a:srgbClr val="000000"/>
                </a:solidFill>
                <a:latin typeface="Helvetica Neue" charset="0"/>
              </a:rPr>
              <a:t>Each employee on a crawling board must be protected</a:t>
            </a:r>
            <a:r>
              <a:rPr lang="en-US" baseline="0" dirty="0">
                <a:solidFill>
                  <a:srgbClr val="000000"/>
                </a:solidFill>
                <a:latin typeface="Helvetica Neue" charset="0"/>
              </a:rPr>
              <a:t> </a:t>
            </a:r>
            <a:r>
              <a:rPr lang="en-US" dirty="0">
                <a:solidFill>
                  <a:srgbClr val="000000"/>
                </a:solidFill>
                <a:latin typeface="Helvetica Neue" charset="0"/>
              </a:rPr>
              <a:t>by a personal fall arrest system, a guardrail system,</a:t>
            </a:r>
            <a:r>
              <a:rPr lang="en-US" baseline="0" dirty="0">
                <a:solidFill>
                  <a:srgbClr val="000000"/>
                </a:solidFill>
                <a:latin typeface="Helvetica Neue" charset="0"/>
              </a:rPr>
              <a:t> or a ¾” </a:t>
            </a:r>
            <a:r>
              <a:rPr lang="en-US" dirty="0">
                <a:solidFill>
                  <a:srgbClr val="000000"/>
                </a:solidFill>
                <a:latin typeface="Helvetica Neue" charset="0"/>
              </a:rPr>
              <a:t>diameter grab line handhold securely fastened beside each crawling board.</a:t>
            </a:r>
            <a:endParaRPr lang="en-US" b="0" i="0" dirty="0">
              <a:solidFill>
                <a:srgbClr val="000000"/>
              </a:solidFill>
              <a:effectLst/>
              <a:latin typeface="Helvetica Neue" charset="0"/>
            </a:endParaRPr>
          </a:p>
          <a:p>
            <a:pPr marL="171450" indent="-171450">
              <a:buFont typeface="Arial" charset="0"/>
              <a:buChar char="•"/>
            </a:pPr>
            <a:endParaRPr lang="en-US" b="0" baseline="0" dirty="0">
              <a:solidFill>
                <a:srgbClr val="000000"/>
              </a:solidFill>
              <a:latin typeface="Helvetica Neue" charset="0"/>
            </a:endParaRPr>
          </a:p>
          <a:p>
            <a:endParaRPr lang="en-US" b="1" dirty="0">
              <a:solidFill>
                <a:srgbClr val="000000"/>
              </a:solidFill>
              <a:latin typeface="Helvetica Neue" charset="0"/>
            </a:endParaRPr>
          </a:p>
        </p:txBody>
      </p:sp>
      <p:sp>
        <p:nvSpPr>
          <p:cNvPr id="4" name="Header Placeholder 3"/>
          <p:cNvSpPr>
            <a:spLocks noGrp="1"/>
          </p:cNvSpPr>
          <p:nvPr>
            <p:ph type="hdr" sz="quarter" idx="10"/>
          </p:nvPr>
        </p:nvSpPr>
        <p:spPr/>
        <p:txBody>
          <a:bodyPr/>
          <a:lstStyle/>
          <a:p>
            <a:pPr>
              <a:defRPr/>
            </a:pPr>
            <a:r>
              <a:rPr lang="en-US"/>
              <a:t>Ladder &amp; Lift Safety</a:t>
            </a:r>
            <a:endParaRPr lang="en-US" dirty="0"/>
          </a:p>
        </p:txBody>
      </p:sp>
      <p:sp>
        <p:nvSpPr>
          <p:cNvPr id="5" name="Slide Number Placeholder 4"/>
          <p:cNvSpPr>
            <a:spLocks noGrp="1"/>
          </p:cNvSpPr>
          <p:nvPr>
            <p:ph type="sldNum" sz="quarter" idx="11"/>
          </p:nvPr>
        </p:nvSpPr>
        <p:spPr/>
        <p:txBody>
          <a:bodyPr/>
          <a:lstStyle/>
          <a:p>
            <a:fld id="{F2044902-878F-B949-9CEA-0806CB61E298}" type="slidenum">
              <a:rPr lang="en-US" smtClean="0"/>
              <a:pPr/>
              <a:t>37</a:t>
            </a:fld>
            <a:endParaRPr lang="en-US" dirty="0"/>
          </a:p>
        </p:txBody>
      </p:sp>
    </p:spTree>
    <p:extLst>
      <p:ext uri="{BB962C8B-B14F-4D97-AF65-F5344CB8AC3E}">
        <p14:creationId xmlns:p14="http://schemas.microsoft.com/office/powerpoint/2010/main" val="2848783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274320" y="3657600"/>
            <a:ext cx="6400800" cy="5279366"/>
          </a:xfrm>
          <a:prstGeom prst="rect">
            <a:avLst/>
          </a:prstGeom>
        </p:spPr>
        <p:txBody>
          <a:bodyPr wrap="square" lIns="91425" tIns="91425" rIns="91425" bIns="91425" anchor="t" anchorCtr="0">
            <a:noAutofit/>
          </a:bodyPr>
          <a:lstStyle/>
          <a:p>
            <a:pPr marL="171450" marR="0" lvl="0" indent="-171450" algn="l" defTabSz="914400" rtl="0" eaLnBrk="0" fontAlgn="base" latinLnBrk="0" hangingPunct="0">
              <a:lnSpc>
                <a:spcPct val="100000"/>
              </a:lnSpc>
              <a:spcBef>
                <a:spcPts val="0"/>
              </a:spcBef>
              <a:spcAft>
                <a:spcPct val="0"/>
              </a:spcAft>
              <a:buClrTx/>
              <a:buSzTx/>
              <a:buFont typeface="Arial" charset="0"/>
              <a:buChar char="•"/>
              <a:tabLst/>
              <a:defRPr/>
            </a:pPr>
            <a:r>
              <a:rPr lang="en-US" dirty="0"/>
              <a:t>Scissor</a:t>
            </a:r>
            <a:r>
              <a:rPr lang="en-US" baseline="0" dirty="0"/>
              <a:t> lifts are l</a:t>
            </a:r>
            <a:r>
              <a:rPr lang="en-US" dirty="0"/>
              <a:t>arge platforms that can hold multiple workers and equipment/tools (modules, conduit, </a:t>
            </a:r>
            <a:r>
              <a:rPr lang="en-US" dirty="0" err="1"/>
              <a:t>etc</a:t>
            </a:r>
            <a:r>
              <a:rPr lang="en-US" dirty="0"/>
              <a:t>).  Since</a:t>
            </a:r>
            <a:r>
              <a:rPr lang="en-US" baseline="0" dirty="0"/>
              <a:t> they are a platform that moves- they are considered “mobile scaffolding”.  While scissor lifts to do not have their own provision, employers must comply with both</a:t>
            </a:r>
            <a:r>
              <a:rPr lang="en-US" dirty="0">
                <a:solidFill>
                  <a:srgbClr val="000000"/>
                </a:solidFill>
                <a:latin typeface="Helvetica Neue" charset="0"/>
              </a:rPr>
              <a:t>1926.451 general and 1926.452(w) mobile scaffolds.  </a:t>
            </a:r>
          </a:p>
          <a:p>
            <a:pPr marL="171450" marR="0" lvl="0" indent="-171450" algn="l" defTabSz="914400" rtl="0" eaLnBrk="0" fontAlgn="base" latinLnBrk="0" hangingPunct="0">
              <a:lnSpc>
                <a:spcPct val="100000"/>
              </a:lnSpc>
              <a:spcBef>
                <a:spcPts val="0"/>
              </a:spcBef>
              <a:spcAft>
                <a:spcPct val="0"/>
              </a:spcAft>
              <a:buClrTx/>
              <a:buSzTx/>
              <a:buFont typeface="Arial" charset="0"/>
              <a:buChar char="•"/>
              <a:tabLst/>
              <a:defRPr/>
            </a:pPr>
            <a:r>
              <a:rPr lang="en-US" dirty="0">
                <a:solidFill>
                  <a:srgbClr val="000000"/>
                </a:solidFill>
                <a:latin typeface="Helvetica Neue" charset="0"/>
              </a:rPr>
              <a:t>Scissor</a:t>
            </a:r>
            <a:r>
              <a:rPr lang="en-US" baseline="0" dirty="0">
                <a:solidFill>
                  <a:srgbClr val="000000"/>
                </a:solidFill>
                <a:latin typeface="Helvetica Neue" charset="0"/>
              </a:rPr>
              <a:t> lifts are really handy since they are both a working platform, and a way to get people and equipment to a roof.</a:t>
            </a:r>
          </a:p>
          <a:p>
            <a:pPr marL="171450" marR="0" lvl="0" indent="-171450" algn="l" defTabSz="914400" rtl="0" eaLnBrk="0" fontAlgn="base" latinLnBrk="0" hangingPunct="0">
              <a:lnSpc>
                <a:spcPct val="100000"/>
              </a:lnSpc>
              <a:spcBef>
                <a:spcPts val="0"/>
              </a:spcBef>
              <a:spcAft>
                <a:spcPct val="0"/>
              </a:spcAft>
              <a:buClrTx/>
              <a:buSzTx/>
              <a:buFont typeface="Arial" charset="0"/>
              <a:buChar char="•"/>
              <a:tabLst/>
              <a:defRPr/>
            </a:pPr>
            <a:r>
              <a:rPr lang="en-US" baseline="0" dirty="0">
                <a:solidFill>
                  <a:srgbClr val="000000"/>
                </a:solidFill>
                <a:latin typeface="Helvetica Neue" charset="0"/>
              </a:rPr>
              <a:t>Scissor lifts move up and down vertically and typically range in size from about 20-50 feet.</a:t>
            </a:r>
          </a:p>
          <a:p>
            <a:pPr marL="171450" marR="0" lvl="0" indent="-171450" algn="l" defTabSz="914400" rtl="0" eaLnBrk="0" fontAlgn="base" latinLnBrk="0" hangingPunct="0">
              <a:lnSpc>
                <a:spcPct val="100000"/>
              </a:lnSpc>
              <a:spcBef>
                <a:spcPts val="0"/>
              </a:spcBef>
              <a:spcAft>
                <a:spcPct val="0"/>
              </a:spcAft>
              <a:buClrTx/>
              <a:buSzTx/>
              <a:buFont typeface="Arial" charset="0"/>
              <a:buChar char="•"/>
              <a:tabLst/>
              <a:defRPr/>
            </a:pPr>
            <a:r>
              <a:rPr lang="en-US" baseline="0" dirty="0">
                <a:solidFill>
                  <a:srgbClr val="000000"/>
                </a:solidFill>
                <a:latin typeface="Helvetica Neue" charset="0"/>
              </a:rPr>
              <a:t>When the scissor lift has permanently installed (and properly maintained) guardrails, employees are not required to be tied-off when working on a scissor lift.</a:t>
            </a:r>
          </a:p>
          <a:p>
            <a:pPr marL="171450" marR="0" lvl="0" indent="-171450" algn="l" defTabSz="914400" rtl="0" eaLnBrk="0" fontAlgn="base" latinLnBrk="0" hangingPunct="0">
              <a:lnSpc>
                <a:spcPct val="100000"/>
              </a:lnSpc>
              <a:spcBef>
                <a:spcPts val="0"/>
              </a:spcBef>
              <a:spcAft>
                <a:spcPct val="0"/>
              </a:spcAft>
              <a:buClrTx/>
              <a:buSzTx/>
              <a:buFont typeface="Arial" charset="0"/>
              <a:buChar char="•"/>
              <a:tabLst/>
              <a:defRPr/>
            </a:pPr>
            <a:r>
              <a:rPr lang="en-US" baseline="0" dirty="0">
                <a:solidFill>
                  <a:srgbClr val="000000"/>
                </a:solidFill>
                <a:latin typeface="Helvetica Neue" charset="0"/>
              </a:rPr>
              <a:t>Talk about difference between two scissor lifts pictured, </a:t>
            </a:r>
            <a:r>
              <a:rPr lang="en-US" sz="1200" kern="1200" dirty="0">
                <a:solidFill>
                  <a:schemeClr val="tx1"/>
                </a:solidFill>
                <a:effectLst/>
                <a:latin typeface="Tahoma" pitchFamily="34" charset="0"/>
                <a:ea typeface="ＭＳ Ｐゴシック" charset="0"/>
                <a:cs typeface="Tahoma" pitchFamily="34" charset="0"/>
              </a:rPr>
              <a:t>orange for indoor use on a level surface, lower designed for outdoor use and uneven surfaces, to a point</a:t>
            </a:r>
            <a:endParaRPr lang="en-US" dirty="0">
              <a:solidFill>
                <a:srgbClr val="000000"/>
              </a:solidFill>
              <a:latin typeface="Helvetica Neue" charset="0"/>
            </a:endParaRPr>
          </a:p>
          <a:p>
            <a:pPr marL="171450" lvl="0" indent="-171450">
              <a:spcBef>
                <a:spcPts val="0"/>
              </a:spcBef>
              <a:buFont typeface="Arial" charset="0"/>
              <a:buChar char="•"/>
            </a:pPr>
            <a:endParaRPr lang="en-US" dirty="0"/>
          </a:p>
          <a:p>
            <a:pPr lvl="0">
              <a:spcBef>
                <a:spcPts val="0"/>
              </a:spcBef>
              <a:buNone/>
            </a:pPr>
            <a:endParaRPr lang="en-US" dirty="0"/>
          </a:p>
          <a:p>
            <a:pPr lvl="0">
              <a:spcBef>
                <a:spcPts val="0"/>
              </a:spcBef>
              <a:buNone/>
            </a:pPr>
            <a:r>
              <a:rPr lang="en-US" b="1" dirty="0"/>
              <a:t>****NEED</a:t>
            </a:r>
            <a:r>
              <a:rPr lang="en-US" b="1" baseline="0" dirty="0"/>
              <a:t> OSHA CLARIFICATION, Will delete afterwards****</a:t>
            </a:r>
            <a:endParaRPr lang="en-US" b="1" dirty="0"/>
          </a:p>
          <a:p>
            <a:pPr lvl="0">
              <a:spcBef>
                <a:spcPts val="0"/>
              </a:spcBef>
              <a:buNone/>
            </a:pPr>
            <a:endParaRPr lang="en-US" dirty="0"/>
          </a:p>
          <a:p>
            <a:r>
              <a:rPr lang="en-US" dirty="0">
                <a:solidFill>
                  <a:srgbClr val="000000"/>
                </a:solidFill>
                <a:latin typeface="Helvetica Neue" charset="0"/>
                <a:hlinkClick r:id="rId3"/>
              </a:rPr>
              <a:t>https://www.osha.gov/pls/oshaweb/owadisp.show_document?p_table=INTERPRETATIONS&amp;p_id=23874</a:t>
            </a:r>
            <a:endParaRPr lang="en-US" dirty="0">
              <a:solidFill>
                <a:srgbClr val="000000"/>
              </a:solidFill>
              <a:latin typeface="Helvetica Neue" charset="0"/>
            </a:endParaRPr>
          </a:p>
          <a:p>
            <a:r>
              <a:rPr lang="en-US" dirty="0">
                <a:solidFill>
                  <a:srgbClr val="000000"/>
                </a:solidFill>
                <a:latin typeface="Helvetica Neue" charset="0"/>
              </a:rPr>
              <a:t>From letter of intent, scissor lifts do not have a specific provision, they are considered Mobile scaffold, so employers have to comply with 1926.451 general and 1926.452(w) mobile scaffolds.  </a:t>
            </a:r>
          </a:p>
          <a:p>
            <a:endParaRPr lang="en-US" dirty="0">
              <a:solidFill>
                <a:srgbClr val="000000"/>
              </a:solidFill>
              <a:latin typeface="Helvetica Neue" charset="0"/>
            </a:endParaRPr>
          </a:p>
          <a:p>
            <a:r>
              <a:rPr lang="en-US" dirty="0">
                <a:solidFill>
                  <a:srgbClr val="000000"/>
                </a:solidFill>
                <a:latin typeface="Helvetica Neue" charset="0"/>
              </a:rPr>
              <a:t>No, neither §1926.451 or §1926.452(w) require employees to be tied-off when working from scissor lifts that have properly maintained guardrails.</a:t>
            </a:r>
            <a:endParaRPr lang="en-US" dirty="0"/>
          </a:p>
          <a:p>
            <a:pPr lvl="0">
              <a:spcBef>
                <a:spcPts val="0"/>
              </a:spcBef>
              <a:buNone/>
            </a:pPr>
            <a:endParaRPr lang="en-US" dirty="0"/>
          </a:p>
        </p:txBody>
      </p:sp>
      <p:sp>
        <p:nvSpPr>
          <p:cNvPr id="106" name="Shape 106"/>
          <p:cNvSpPr>
            <a:spLocks noGrp="1" noRot="1" noChangeAspect="1"/>
          </p:cNvSpPr>
          <p:nvPr>
            <p:ph type="sldImg" idx="2"/>
          </p:nvPr>
        </p:nvSpPr>
        <p:spPr>
          <a:xfrm>
            <a:off x="1371600" y="457200"/>
            <a:ext cx="4143375" cy="31083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1925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274320" y="3657600"/>
            <a:ext cx="6400800" cy="5279366"/>
          </a:xfrm>
          <a:prstGeom prst="rect">
            <a:avLst/>
          </a:prstGeom>
        </p:spPr>
        <p:txBody>
          <a:bodyPr wrap="square" lIns="91425" tIns="91425" rIns="91425" bIns="91425" anchor="t" anchorCtr="0">
            <a:noAutofit/>
          </a:bodyPr>
          <a:lstStyle/>
          <a:p>
            <a:pPr marL="171450" marR="0" lvl="0" indent="-171450" algn="l" defTabSz="914400" rtl="0" eaLnBrk="0" fontAlgn="base" latinLnBrk="0" hangingPunct="0">
              <a:lnSpc>
                <a:spcPct val="100000"/>
              </a:lnSpc>
              <a:spcBef>
                <a:spcPts val="0"/>
              </a:spcBef>
              <a:spcAft>
                <a:spcPct val="0"/>
              </a:spcAft>
              <a:buClrTx/>
              <a:buSzTx/>
              <a:buFont typeface="Arial" charset="0"/>
              <a:buChar char="•"/>
              <a:tabLst/>
              <a:defRPr/>
            </a:pPr>
            <a:r>
              <a:rPr lang="en-US"/>
              <a:t>It</a:t>
            </a:r>
            <a:r>
              <a:rPr lang="en-US" baseline="0"/>
              <a:t> is always critical to follow manufacture's instructions and never exceed the load ratings of the equipment. </a:t>
            </a:r>
          </a:p>
          <a:p>
            <a:pPr marL="171450" marR="0" lvl="0" indent="-171450" algn="l" defTabSz="914400" rtl="0" eaLnBrk="0" fontAlgn="base" latinLnBrk="0" hangingPunct="0">
              <a:lnSpc>
                <a:spcPct val="100000"/>
              </a:lnSpc>
              <a:spcBef>
                <a:spcPts val="0"/>
              </a:spcBef>
              <a:spcAft>
                <a:spcPct val="0"/>
              </a:spcAft>
              <a:buClrTx/>
              <a:buSzTx/>
              <a:buFont typeface="Arial" charset="0"/>
              <a:buChar char="•"/>
              <a:tabLst/>
              <a:defRPr/>
            </a:pPr>
            <a:r>
              <a:rPr lang="en-US" baseline="0"/>
              <a:t>Operators of this equipment must be properly trained on how to use the equipment.  </a:t>
            </a:r>
          </a:p>
          <a:p>
            <a:pPr marL="171450" marR="0" lvl="0" indent="-171450" algn="l" defTabSz="914400" rtl="0" eaLnBrk="0" fontAlgn="base" latinLnBrk="0" hangingPunct="0">
              <a:lnSpc>
                <a:spcPct val="100000"/>
              </a:lnSpc>
              <a:spcBef>
                <a:spcPts val="0"/>
              </a:spcBef>
              <a:spcAft>
                <a:spcPct val="0"/>
              </a:spcAft>
              <a:buClrTx/>
              <a:buSzTx/>
              <a:buFont typeface="Arial" charset="0"/>
              <a:buChar char="•"/>
              <a:tabLst/>
              <a:defRPr/>
            </a:pPr>
            <a:r>
              <a:rPr lang="en-US" baseline="0"/>
              <a:t>Obstacles such as overhead power lines or open trenches can pose a major threat to scissor lifts- so it is extremely important that they are properly identified and that hazard control methods are put in place to keep workers safe. </a:t>
            </a:r>
          </a:p>
          <a:p>
            <a:pPr marL="171450" marR="0" lvl="0" indent="-171450" algn="l" defTabSz="914400" rtl="0" eaLnBrk="0" fontAlgn="base" latinLnBrk="0" hangingPunct="0">
              <a:lnSpc>
                <a:spcPct val="100000"/>
              </a:lnSpc>
              <a:spcBef>
                <a:spcPts val="0"/>
              </a:spcBef>
              <a:spcAft>
                <a:spcPct val="0"/>
              </a:spcAft>
              <a:buClrTx/>
              <a:buSzTx/>
              <a:buFont typeface="Arial" charset="0"/>
              <a:buChar char="•"/>
              <a:tabLst/>
              <a:defRPr/>
            </a:pPr>
            <a:r>
              <a:rPr lang="en-US" baseline="0"/>
              <a:t>OSHA </a:t>
            </a:r>
            <a:r>
              <a:rPr lang="en-US"/>
              <a:t>29 CFR 1926.454</a:t>
            </a:r>
            <a:r>
              <a:rPr lang="en-US" baseline="0"/>
              <a:t> specifies that employers must provide training to workers on a scissor lift which includes what to do if you come in contact with electrical wires, how to handle materials on the lift platform, and how to report equipment defects or maintenance needs.</a:t>
            </a:r>
          </a:p>
          <a:p>
            <a:pPr marL="171450" marR="0" lvl="0" indent="-171450" algn="l" defTabSz="914400" rtl="0" eaLnBrk="0" fontAlgn="base" latinLnBrk="0" hangingPunct="0">
              <a:lnSpc>
                <a:spcPct val="100000"/>
              </a:lnSpc>
              <a:spcBef>
                <a:spcPts val="0"/>
              </a:spcBef>
              <a:spcAft>
                <a:spcPct val="0"/>
              </a:spcAft>
              <a:buClrTx/>
              <a:buSzTx/>
              <a:buFont typeface="Arial" charset="0"/>
              <a:buChar char="•"/>
              <a:tabLst/>
              <a:defRPr/>
            </a:pPr>
            <a:r>
              <a:rPr lang="en-US" baseline="0"/>
              <a:t>While the guardrails are meant to protect employees, they are not designed to put used to stand or lean on- just like other forms of scaffolding.  This is very unsafe and should never be done.</a:t>
            </a:r>
          </a:p>
          <a:p>
            <a:pPr marL="171450" marR="0" lvl="0" indent="-171450" algn="l" defTabSz="914400" rtl="0" eaLnBrk="0" fontAlgn="base" latinLnBrk="0" hangingPunct="0">
              <a:lnSpc>
                <a:spcPct val="100000"/>
              </a:lnSpc>
              <a:spcBef>
                <a:spcPts val="0"/>
              </a:spcBef>
              <a:spcAft>
                <a:spcPct val="0"/>
              </a:spcAft>
              <a:buClrTx/>
              <a:buSzTx/>
              <a:buFont typeface="Arial" charset="0"/>
              <a:buChar char="•"/>
              <a:tabLst/>
              <a:defRPr/>
            </a:pPr>
            <a:r>
              <a:rPr lang="en-US" baseline="0"/>
              <a:t>Destabilization of the unit should be avoided - this means avoiding sloped terrain and not operating the unit if conditions are windy.</a:t>
            </a:r>
          </a:p>
          <a:p>
            <a:pPr marL="171450" marR="0" lvl="0" indent="-171450" algn="l" defTabSz="914400" rtl="0" eaLnBrk="0" fontAlgn="base" latinLnBrk="0" hangingPunct="0">
              <a:lnSpc>
                <a:spcPct val="100000"/>
              </a:lnSpc>
              <a:spcBef>
                <a:spcPts val="0"/>
              </a:spcBef>
              <a:spcAft>
                <a:spcPct val="0"/>
              </a:spcAft>
              <a:buClrTx/>
              <a:buSzTx/>
              <a:buFont typeface="Arial" charset="0"/>
              <a:buChar char="•"/>
              <a:tabLst/>
              <a:defRPr/>
            </a:pPr>
            <a:r>
              <a:rPr lang="en-US"/>
              <a:t>Since scissor lifts are moving platforms,</a:t>
            </a:r>
            <a:r>
              <a:rPr lang="en-US" baseline="0"/>
              <a:t> there is the possibly of </a:t>
            </a:r>
            <a:r>
              <a:rPr lang="en-US"/>
              <a:t>an injury as a result of crushing between objects.  All employees must be trained and</a:t>
            </a:r>
            <a:r>
              <a:rPr lang="en-US" baseline="0"/>
              <a:t> safety plans should be in place in order to avoid such injuries.  </a:t>
            </a:r>
          </a:p>
        </p:txBody>
      </p:sp>
      <p:sp>
        <p:nvSpPr>
          <p:cNvPr id="106" name="Shape 106"/>
          <p:cNvSpPr>
            <a:spLocks noGrp="1" noRot="1" noChangeAspect="1"/>
          </p:cNvSpPr>
          <p:nvPr>
            <p:ph type="sldImg" idx="2"/>
          </p:nvPr>
        </p:nvSpPr>
        <p:spPr>
          <a:xfrm>
            <a:off x="1371600" y="457200"/>
            <a:ext cx="4143375" cy="31083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4982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charset="0"/>
              <a:buChar char="•"/>
            </a:pPr>
            <a:r>
              <a:rPr lang="en-US"/>
              <a:t>Under OSHA law, employers have a responsibility to provide</a:t>
            </a:r>
            <a:r>
              <a:rPr lang="en-US" baseline="0"/>
              <a:t> a safe workplace. They must provide a workplace free from serious recognized hazards and comply with standards, rules and regulations issued under the OSH Act, examine workplace conditions to make sure they conform to applicable OSHA standards, make sure employees have and use safe tools and equipment and properly maintain this equipment, use color codes, posters, labels or signs to warn employees of potential hazards, establish or update operating procedures and communicate them so that employees follow safety and health requirements, and employers must provide safety training in a language and vocabulary that workers can understand.</a:t>
            </a:r>
            <a:endParaRPr lang="en-US"/>
          </a:p>
          <a:p>
            <a:pPr marL="171450" indent="-171450">
              <a:buFont typeface="Arial" charset="0"/>
              <a:buChar char="•"/>
            </a:pPr>
            <a:r>
              <a:rPr lang="en-US"/>
              <a:t>Employers have a responsibility to keep their employees</a:t>
            </a:r>
            <a:r>
              <a:rPr lang="en-US" baseline="0"/>
              <a:t> safe, and must provide a training program for each employee using ladders</a:t>
            </a:r>
            <a:endParaRPr lang="en-US"/>
          </a:p>
          <a:p>
            <a:pPr marL="171450" indent="-171450">
              <a:buFont typeface="Arial" charset="0"/>
              <a:buChar char="•"/>
            </a:pPr>
            <a:r>
              <a:rPr lang="en-US" sz="1200" b="0" i="0" kern="1200">
                <a:solidFill>
                  <a:schemeClr val="tx1"/>
                </a:solidFill>
                <a:effectLst/>
                <a:latin typeface="Tahoma" pitchFamily="34" charset="0"/>
                <a:ea typeface="ＭＳ Ｐゴシック" charset="0"/>
                <a:cs typeface="Tahoma" pitchFamily="34" charset="0"/>
              </a:rPr>
              <a:t>An </a:t>
            </a:r>
            <a:r>
              <a:rPr lang="en-US" sz="1200" b="1" i="0" kern="1200">
                <a:solidFill>
                  <a:schemeClr val="tx1"/>
                </a:solidFill>
                <a:effectLst/>
                <a:latin typeface="Tahoma" pitchFamily="34" charset="0"/>
                <a:ea typeface="ＭＳ Ｐゴシック" charset="0"/>
                <a:cs typeface="Tahoma" pitchFamily="34" charset="0"/>
              </a:rPr>
              <a:t>OSHA</a:t>
            </a:r>
            <a:r>
              <a:rPr lang="en-US" sz="1200" b="0" i="0" kern="1200">
                <a:solidFill>
                  <a:schemeClr val="tx1"/>
                </a:solidFill>
                <a:effectLst/>
                <a:latin typeface="Tahoma" pitchFamily="34" charset="0"/>
                <a:ea typeface="ＭＳ Ｐゴシック" charset="0"/>
                <a:cs typeface="Tahoma" pitchFamily="34" charset="0"/>
              </a:rPr>
              <a:t> "</a:t>
            </a:r>
            <a:r>
              <a:rPr lang="en-US" sz="1200" b="1" i="0" kern="1200">
                <a:solidFill>
                  <a:schemeClr val="tx1"/>
                </a:solidFill>
                <a:effectLst/>
                <a:latin typeface="Tahoma" pitchFamily="34" charset="0"/>
                <a:ea typeface="ＭＳ Ｐゴシック" charset="0"/>
                <a:cs typeface="Tahoma" pitchFamily="34" charset="0"/>
              </a:rPr>
              <a:t>competent person</a:t>
            </a:r>
            <a:r>
              <a:rPr lang="en-US" sz="1200" b="0" i="0" kern="1200">
                <a:solidFill>
                  <a:schemeClr val="tx1"/>
                </a:solidFill>
                <a:effectLst/>
                <a:latin typeface="Tahoma" pitchFamily="34" charset="0"/>
                <a:ea typeface="ＭＳ Ｐゴシック" charset="0"/>
                <a:cs typeface="Tahoma" pitchFamily="34" charset="0"/>
              </a:rPr>
              <a:t>" is defined as "one who is capable of identifying existing and predictable hazards in the surroundings or working conditions which are unsanitary, hazardous, or dangerous to employees, and who has authorization to take prompt corrective measures to eliminate them" [29 CFR 1926.32(f)].</a:t>
            </a:r>
            <a:endParaRPr lang="en-US"/>
          </a:p>
          <a:p>
            <a:pPr marL="171450" indent="-171450">
              <a:buFont typeface="Arial" charset="0"/>
              <a:buChar char="•"/>
            </a:pPr>
            <a:r>
              <a:rPr lang="en-US"/>
              <a:t>Explain listed training requirements</a:t>
            </a:r>
            <a:r>
              <a:rPr lang="en-US" baseline="0"/>
              <a:t> for working with ladders</a:t>
            </a:r>
            <a:endParaRPr lang="en-US"/>
          </a:p>
          <a:p>
            <a:endParaRPr lang="en-US"/>
          </a:p>
        </p:txBody>
      </p:sp>
      <p:sp>
        <p:nvSpPr>
          <p:cNvPr id="4" name="Header Placeholder 3"/>
          <p:cNvSpPr>
            <a:spLocks noGrp="1"/>
          </p:cNvSpPr>
          <p:nvPr>
            <p:ph type="hdr" sz="quarter" idx="10"/>
          </p:nvPr>
        </p:nvSpPr>
        <p:spPr/>
        <p:txBody>
          <a:bodyPr/>
          <a:lstStyle/>
          <a:p>
            <a:pPr>
              <a:defRPr/>
            </a:pPr>
            <a:r>
              <a:rPr lang="en-US"/>
              <a:t>Ladder &amp; Lift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4</a:t>
            </a:fld>
            <a:endParaRPr lang="en-US"/>
          </a:p>
        </p:txBody>
      </p:sp>
    </p:spTree>
    <p:extLst>
      <p:ext uri="{BB962C8B-B14F-4D97-AF65-F5344CB8AC3E}">
        <p14:creationId xmlns:p14="http://schemas.microsoft.com/office/powerpoint/2010/main" val="1159498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274320" y="3657600"/>
            <a:ext cx="6400800" cy="5279366"/>
          </a:xfrm>
          <a:prstGeom prst="rect">
            <a:avLst/>
          </a:prstGeom>
        </p:spPr>
        <p:txBody>
          <a:bodyPr wrap="square" lIns="91425" tIns="91425" rIns="91425" bIns="91425" anchor="t" anchorCtr="0">
            <a:noAutofit/>
          </a:bodyPr>
          <a:lstStyle/>
          <a:p>
            <a:pPr marL="171450" indent="-171450">
              <a:spcAft>
                <a:spcPts val="1200"/>
              </a:spcAft>
              <a:buFont typeface="Arial" charset="0"/>
              <a:buChar char="•"/>
            </a:pPr>
            <a:r>
              <a:rPr lang="en-US"/>
              <a:t>Aerial</a:t>
            </a:r>
            <a:r>
              <a:rPr lang="en-US" baseline="0"/>
              <a:t> boom lifts are also considered a “mobile elevated platform” under OSHA’s definitions.  While, like scissor lifts, they are used to lift both workers and materials, they have a bending arm which allows more flexibility.  The platform can move both vertically and horizontally.</a:t>
            </a:r>
          </a:p>
          <a:p>
            <a:pPr marL="171450" indent="-171450">
              <a:spcAft>
                <a:spcPts val="1200"/>
              </a:spcAft>
              <a:buFont typeface="Arial" charset="0"/>
              <a:buChar char="•"/>
            </a:pPr>
            <a:r>
              <a:rPr lang="en-US" baseline="0"/>
              <a:t>Boom lifts can reach heights of up to 130 feet, making them a good choice for multi-story buildings.</a:t>
            </a:r>
          </a:p>
          <a:p>
            <a:pPr marL="171450" indent="-171450">
              <a:spcAft>
                <a:spcPts val="1200"/>
              </a:spcAft>
              <a:buFont typeface="Arial" charset="0"/>
              <a:buChar char="•"/>
            </a:pPr>
            <a:r>
              <a:rPr lang="en-US" baseline="0"/>
              <a:t>The platform is limited in it’s size and weight capacity.  It is important to verify that it will meet the needs of the jobsite.</a:t>
            </a:r>
            <a:endParaRPr lang="en-US"/>
          </a:p>
        </p:txBody>
      </p:sp>
      <p:sp>
        <p:nvSpPr>
          <p:cNvPr id="97" name="Shape 97"/>
          <p:cNvSpPr>
            <a:spLocks noGrp="1" noRot="1" noChangeAspect="1"/>
          </p:cNvSpPr>
          <p:nvPr>
            <p:ph type="sldImg" idx="2"/>
          </p:nvPr>
        </p:nvSpPr>
        <p:spPr>
          <a:xfrm>
            <a:off x="1371600" y="457200"/>
            <a:ext cx="4143375" cy="31083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21310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274320" y="3657600"/>
            <a:ext cx="6400800" cy="5279366"/>
          </a:xfrm>
          <a:prstGeom prst="rect">
            <a:avLst/>
          </a:prstGeom>
        </p:spPr>
        <p:txBody>
          <a:bodyPr wrap="square" lIns="91425" tIns="91425" rIns="91425" bIns="91425" anchor="t" anchorCtr="0">
            <a:noAutofit/>
          </a:bodyPr>
          <a:lstStyle/>
          <a:p>
            <a:pPr marL="171450" marR="0" lvl="0" indent="-171450" algn="l" defTabSz="914400" rtl="0" eaLnBrk="0" fontAlgn="base" latinLnBrk="0" hangingPunct="0">
              <a:lnSpc>
                <a:spcPct val="100000"/>
              </a:lnSpc>
              <a:spcBef>
                <a:spcPts val="0"/>
              </a:spcBef>
              <a:spcAft>
                <a:spcPct val="0"/>
              </a:spcAft>
              <a:buClrTx/>
              <a:buSzTx/>
              <a:buFont typeface="Arial" charset="0"/>
              <a:buChar char="•"/>
              <a:tabLst/>
              <a:defRPr/>
            </a:pPr>
            <a:r>
              <a:rPr lang="en-US" sz="1200" dirty="0"/>
              <a:t>As</a:t>
            </a:r>
            <a:r>
              <a:rPr lang="en-US" sz="1200" baseline="0" dirty="0"/>
              <a:t> with other equipment, it is important to follow the </a:t>
            </a:r>
            <a:r>
              <a:rPr lang="en-US" sz="1200" dirty="0"/>
              <a:t>manufacturer’s </a:t>
            </a:r>
            <a:r>
              <a:rPr lang="en-US" sz="1200" baseline="0" dirty="0"/>
              <a:t>instructions.  Since the weight capacity may be limited, it is important to verify that the load limits will not be exceeded when including workers and equipment.</a:t>
            </a:r>
            <a:endParaRPr lang="en-US" sz="1200" dirty="0"/>
          </a:p>
          <a:p>
            <a:pPr marL="171450" marR="0" lvl="0" indent="-171450" algn="l" defTabSz="914400" rtl="0" eaLnBrk="0" fontAlgn="base" latinLnBrk="0" hangingPunct="0">
              <a:lnSpc>
                <a:spcPct val="100000"/>
              </a:lnSpc>
              <a:spcBef>
                <a:spcPts val="0"/>
              </a:spcBef>
              <a:spcAft>
                <a:spcPct val="0"/>
              </a:spcAft>
              <a:buClrTx/>
              <a:buSzTx/>
              <a:buFont typeface="Arial" charset="0"/>
              <a:buChar char="•"/>
              <a:tabLst/>
              <a:defRPr/>
            </a:pPr>
            <a:r>
              <a:rPr lang="en-US" sz="1200" dirty="0"/>
              <a:t>Operators</a:t>
            </a:r>
            <a:r>
              <a:rPr lang="en-US" sz="1200" baseline="0" dirty="0"/>
              <a:t> must be properly trained to use a boom lift. Special requirements such as setting b</a:t>
            </a:r>
            <a:r>
              <a:rPr lang="en-US" sz="1200" dirty="0"/>
              <a:t>rakes &amp; use wheel locks on incline would be part</a:t>
            </a:r>
            <a:r>
              <a:rPr lang="en-US" sz="1200" baseline="0" dirty="0"/>
              <a:t> of the specialty training required.  Some machines also have outriggers for stabilization.</a:t>
            </a:r>
          </a:p>
          <a:p>
            <a:pPr marL="171450" marR="0" lvl="0" indent="-171450" algn="l" defTabSz="914400" rtl="0" eaLnBrk="0" fontAlgn="base" latinLnBrk="0" hangingPunct="0">
              <a:lnSpc>
                <a:spcPct val="100000"/>
              </a:lnSpc>
              <a:spcBef>
                <a:spcPts val="0"/>
              </a:spcBef>
              <a:spcAft>
                <a:spcPct val="0"/>
              </a:spcAft>
              <a:buClrTx/>
              <a:buSzTx/>
              <a:buFont typeface="Arial" charset="0"/>
              <a:buChar char="•"/>
              <a:tabLst/>
              <a:defRPr/>
            </a:pPr>
            <a:r>
              <a:rPr lang="en-US" sz="1200" baseline="0" dirty="0"/>
              <a:t>Aerial lifts require the u</a:t>
            </a:r>
            <a:r>
              <a:rPr lang="en-US" sz="1200" dirty="0"/>
              <a:t>se a body harness or restraining belt with a short lanyard attached to boom or basket for workers on the platform for fall restraint.  This is to protect a worker from being ejected from the basket.</a:t>
            </a:r>
            <a:endParaRPr lang="en-US" sz="1200" baseline="0" dirty="0"/>
          </a:p>
          <a:p>
            <a:pPr marL="171450" marR="0" lvl="0" indent="-171450" algn="l" defTabSz="914400" rtl="0" eaLnBrk="0" fontAlgn="base" latinLnBrk="0" hangingPunct="0">
              <a:lnSpc>
                <a:spcPct val="100000"/>
              </a:lnSpc>
              <a:spcBef>
                <a:spcPts val="0"/>
              </a:spcBef>
              <a:spcAft>
                <a:spcPct val="0"/>
              </a:spcAft>
              <a:buClrTx/>
              <a:buSzTx/>
              <a:buFont typeface="Arial" charset="0"/>
              <a:buChar char="•"/>
              <a:tabLst/>
              <a:defRPr/>
            </a:pPr>
            <a:r>
              <a:rPr lang="en-US" sz="1200" dirty="0"/>
              <a:t>Never move the unit with workers on the elevated platform unless the unit was</a:t>
            </a:r>
            <a:r>
              <a:rPr lang="en-US" sz="1200" baseline="0" dirty="0"/>
              <a:t> </a:t>
            </a:r>
            <a:r>
              <a:rPr lang="en-US" sz="1200" dirty="0"/>
              <a:t>been specifically designed for this.  </a:t>
            </a:r>
            <a:endParaRPr lang="en-US" sz="1200" baseline="0" dirty="0"/>
          </a:p>
          <a:p>
            <a:pPr marL="171450" marR="0" lvl="0" indent="-171450" algn="l" defTabSz="914400" rtl="0" eaLnBrk="0" fontAlgn="base" latinLnBrk="0" hangingPunct="0">
              <a:lnSpc>
                <a:spcPct val="100000"/>
              </a:lnSpc>
              <a:spcBef>
                <a:spcPts val="0"/>
              </a:spcBef>
              <a:spcAft>
                <a:spcPct val="0"/>
              </a:spcAft>
              <a:buClrTx/>
              <a:buSzTx/>
              <a:buFont typeface="Arial" charset="0"/>
              <a:buChar char="•"/>
              <a:tabLst/>
              <a:defRPr/>
            </a:pPr>
            <a:r>
              <a:rPr lang="en-US" sz="1200" dirty="0"/>
              <a:t>Identifying and planning to mitigate any jobsite hazards such as overhead power lines, basket rails, etc. should</a:t>
            </a:r>
            <a:r>
              <a:rPr lang="en-US" sz="1200" baseline="0" dirty="0"/>
              <a:t> be done before commencing work at a job site.</a:t>
            </a:r>
            <a:endParaRPr lang="en-US" sz="1200" dirty="0"/>
          </a:p>
          <a:p>
            <a:pPr marL="171450" marR="0" lvl="0" indent="-171450" algn="l" defTabSz="914400" rtl="0" eaLnBrk="0" fontAlgn="base" latinLnBrk="0" hangingPunct="0">
              <a:lnSpc>
                <a:spcPct val="100000"/>
              </a:lnSpc>
              <a:spcBef>
                <a:spcPts val="0"/>
              </a:spcBef>
              <a:spcAft>
                <a:spcPct val="0"/>
              </a:spcAft>
              <a:buClrTx/>
              <a:buSzTx/>
              <a:buFont typeface="Arial" charset="0"/>
              <a:buChar char="•"/>
              <a:tabLst/>
              <a:defRPr/>
            </a:pPr>
            <a:r>
              <a:rPr lang="en-US" sz="1200" dirty="0"/>
              <a:t>Establish and clearly mark a danger zone around the aerial lift support vehicle.   </a:t>
            </a:r>
          </a:p>
          <a:p>
            <a:pPr lvl="0">
              <a:spcBef>
                <a:spcPts val="0"/>
              </a:spcBef>
              <a:buNone/>
            </a:pPr>
            <a:endParaRPr lang="en-US" dirty="0"/>
          </a:p>
        </p:txBody>
      </p:sp>
      <p:sp>
        <p:nvSpPr>
          <p:cNvPr id="97" name="Shape 97"/>
          <p:cNvSpPr>
            <a:spLocks noGrp="1" noRot="1" noChangeAspect="1"/>
          </p:cNvSpPr>
          <p:nvPr>
            <p:ph type="sldImg" idx="2"/>
          </p:nvPr>
        </p:nvSpPr>
        <p:spPr>
          <a:xfrm>
            <a:off x="1371600" y="457200"/>
            <a:ext cx="4143375" cy="31083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98096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274320" y="3657600"/>
            <a:ext cx="6400800" cy="5279366"/>
          </a:xfrm>
          <a:prstGeom prst="rect">
            <a:avLst/>
          </a:prstGeom>
        </p:spPr>
        <p:txBody>
          <a:bodyPr wrap="square" lIns="91425" tIns="91425" rIns="91425" bIns="91425" anchor="t" anchorCtr="0">
            <a:noAutofit/>
          </a:bodyPr>
          <a:lstStyle/>
          <a:p>
            <a:pPr marL="171450" marR="0" lvl="0" indent="-171450" algn="l" defTabSz="914400" rtl="0" eaLnBrk="0" fontAlgn="base" latinLnBrk="0" hangingPunct="0">
              <a:lnSpc>
                <a:spcPct val="100000"/>
              </a:lnSpc>
              <a:spcBef>
                <a:spcPct val="0"/>
              </a:spcBef>
              <a:spcAft>
                <a:spcPct val="0"/>
              </a:spcAft>
              <a:buClrTx/>
              <a:buSzTx/>
              <a:buFont typeface="Arial" charset="0"/>
              <a:buChar char="•"/>
              <a:tabLst/>
              <a:defRPr/>
            </a:pPr>
            <a:r>
              <a:rPr lang="en-US" dirty="0"/>
              <a:t>Reach</a:t>
            </a:r>
            <a:r>
              <a:rPr lang="en-US" baseline="0" dirty="0"/>
              <a:t> forklifts requirements are located in OSHA 29 CFR 1920.178.  They are considered “powered industrial trucks”.</a:t>
            </a:r>
          </a:p>
          <a:p>
            <a:pPr marL="171450" marR="0" lvl="0" indent="-171450" algn="l" defTabSz="914400" rtl="0" eaLnBrk="0" fontAlgn="base" latinLnBrk="0" hangingPunct="0">
              <a:lnSpc>
                <a:spcPct val="100000"/>
              </a:lnSpc>
              <a:spcBef>
                <a:spcPct val="0"/>
              </a:spcBef>
              <a:spcAft>
                <a:spcPct val="0"/>
              </a:spcAft>
              <a:buClrTx/>
              <a:buSzTx/>
              <a:buFont typeface="Arial" charset="0"/>
              <a:buChar char="•"/>
              <a:tabLst/>
              <a:defRPr/>
            </a:pPr>
            <a:r>
              <a:rPr lang="en-US" baseline="0" dirty="0"/>
              <a:t>Reach forklifts are designed to lift equipment and materials. They can be used to move pallets of modules around a job site or safely lifting modules to a roof. </a:t>
            </a:r>
          </a:p>
          <a:p>
            <a:pPr marL="171450" marR="0" lvl="0" indent="-171450" algn="l" defTabSz="914400" rtl="0" eaLnBrk="0" fontAlgn="base" latinLnBrk="0" hangingPunct="0">
              <a:lnSpc>
                <a:spcPct val="100000"/>
              </a:lnSpc>
              <a:spcBef>
                <a:spcPct val="0"/>
              </a:spcBef>
              <a:spcAft>
                <a:spcPct val="0"/>
              </a:spcAft>
              <a:buClrTx/>
              <a:buSzTx/>
              <a:buFont typeface="Arial" charset="0"/>
              <a:buChar char="•"/>
              <a:tabLst/>
              <a:defRPr/>
            </a:pPr>
            <a:r>
              <a:rPr lang="en-US" baseline="0" dirty="0"/>
              <a:t>If the manufactures indicated the forklift is approved to lift people, then it can as long as there is a proper platform attached to the forks and the operator is in the seat. </a:t>
            </a:r>
          </a:p>
          <a:p>
            <a:pPr marL="171450" marR="0" lvl="0" indent="-171450" algn="l" defTabSz="914400" rtl="0" eaLnBrk="0" fontAlgn="base" latinLnBrk="0" hangingPunct="0">
              <a:lnSpc>
                <a:spcPct val="100000"/>
              </a:lnSpc>
              <a:spcBef>
                <a:spcPct val="0"/>
              </a:spcBef>
              <a:spcAft>
                <a:spcPct val="0"/>
              </a:spcAft>
              <a:buClrTx/>
              <a:buSzTx/>
              <a:buFont typeface="Arial" charset="0"/>
              <a:buChar char="•"/>
              <a:tabLst/>
              <a:defRPr/>
            </a:pPr>
            <a:r>
              <a:rPr lang="en-US" baseline="0" dirty="0"/>
              <a:t>They are operated from the ground and can navigate rough terrain on a jobsite</a:t>
            </a:r>
          </a:p>
          <a:p>
            <a:pPr marL="171450" marR="0" lvl="0" indent="-171450" algn="l" defTabSz="914400" rtl="0" eaLnBrk="0" fontAlgn="base" latinLnBrk="0" hangingPunct="0">
              <a:lnSpc>
                <a:spcPct val="100000"/>
              </a:lnSpc>
              <a:spcBef>
                <a:spcPct val="0"/>
              </a:spcBef>
              <a:spcAft>
                <a:spcPct val="0"/>
              </a:spcAft>
              <a:buClrTx/>
              <a:buSzTx/>
              <a:buFont typeface="Arial" charset="0"/>
              <a:buChar char="•"/>
              <a:tabLst/>
              <a:defRPr/>
            </a:pPr>
            <a:r>
              <a:rPr lang="en-US" baseline="0" dirty="0"/>
              <a:t>When working around forklifts, be sure to maintain eye contact with the driver. If you can’t see their eyes, they can’t see you!</a:t>
            </a:r>
            <a:endParaRPr lang="en-US" dirty="0"/>
          </a:p>
          <a:p>
            <a:pPr marL="171450" indent="-171450">
              <a:buFont typeface="Arial" charset="0"/>
              <a:buChar char="•"/>
            </a:pPr>
            <a:endParaRPr lang="en-US" u="sng" dirty="0">
              <a:hlinkClick r:id="rId3" tooltip="1926 Subpart N - Authority for 1926 Subpart N"/>
            </a:endParaRPr>
          </a:p>
        </p:txBody>
      </p:sp>
      <p:sp>
        <p:nvSpPr>
          <p:cNvPr id="97" name="Shape 97"/>
          <p:cNvSpPr>
            <a:spLocks noGrp="1" noRot="1" noChangeAspect="1"/>
          </p:cNvSpPr>
          <p:nvPr>
            <p:ph type="sldImg" idx="2"/>
          </p:nvPr>
        </p:nvSpPr>
        <p:spPr>
          <a:xfrm>
            <a:off x="1371600" y="457200"/>
            <a:ext cx="4143375" cy="31083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32228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274320" y="3657600"/>
            <a:ext cx="6400800" cy="5279366"/>
          </a:xfrm>
          <a:prstGeom prst="rect">
            <a:avLst/>
          </a:prstGeom>
        </p:spPr>
        <p:txBody>
          <a:bodyPr wrap="square" lIns="91425" tIns="91425" rIns="91425" bIns="91425" anchor="t" anchorCtr="0">
            <a:noAutofit/>
          </a:bodyPr>
          <a:lstStyle/>
          <a:p>
            <a:pPr marL="171450" lvl="0" indent="-171450">
              <a:spcBef>
                <a:spcPts val="0"/>
              </a:spcBef>
              <a:buFont typeface="Arial" charset="0"/>
              <a:buChar char="•"/>
            </a:pPr>
            <a:r>
              <a:rPr lang="en-US"/>
              <a:t>Always follow </a:t>
            </a:r>
            <a:r>
              <a:rPr lang="en-US" sz="1200"/>
              <a:t>manufacturer’s instructions</a:t>
            </a:r>
            <a:r>
              <a:rPr lang="en-US" sz="1200" baseline="0"/>
              <a:t> and pay special attention to load limits of the equipment.</a:t>
            </a:r>
            <a:endParaRPr lang="en-US"/>
          </a:p>
          <a:p>
            <a:pPr marL="171450" lvl="0" indent="-171450">
              <a:spcBef>
                <a:spcPts val="0"/>
              </a:spcBef>
              <a:buFont typeface="Arial" charset="0"/>
              <a:buChar char="•"/>
            </a:pPr>
            <a:r>
              <a:rPr lang="en-US"/>
              <a:t>Operators</a:t>
            </a:r>
            <a:r>
              <a:rPr lang="en-US" baseline="0"/>
              <a:t> must be properly trained and certified to operate this equipment.  </a:t>
            </a:r>
          </a:p>
          <a:p>
            <a:pPr marL="171450" lvl="0" indent="-171450">
              <a:spcBef>
                <a:spcPts val="0"/>
              </a:spcBef>
              <a:buFont typeface="Arial" charset="0"/>
              <a:buChar char="•"/>
            </a:pPr>
            <a:r>
              <a:rPr lang="en-US" baseline="0"/>
              <a:t>Since there is more flexibility and options for movement, this increases the risk from overhead hazards such as powerlines.  Make sure proper safety procedures are in place to keep the crew safe.</a:t>
            </a:r>
            <a:endParaRPr lang="en-US"/>
          </a:p>
          <a:p>
            <a:pPr lvl="0">
              <a:spcBef>
                <a:spcPts val="0"/>
              </a:spcBef>
              <a:buNone/>
            </a:pPr>
            <a:endParaRPr/>
          </a:p>
        </p:txBody>
      </p:sp>
      <p:sp>
        <p:nvSpPr>
          <p:cNvPr id="97" name="Shape 97"/>
          <p:cNvSpPr>
            <a:spLocks noGrp="1" noRot="1" noChangeAspect="1"/>
          </p:cNvSpPr>
          <p:nvPr>
            <p:ph type="sldImg" idx="2"/>
          </p:nvPr>
        </p:nvSpPr>
        <p:spPr>
          <a:xfrm>
            <a:off x="1371600" y="457200"/>
            <a:ext cx="4143375" cy="31083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01315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marR="0" lvl="1" indent="-171450" algn="l" defTabSz="914400" rtl="0" eaLnBrk="0" fontAlgn="base" latinLnBrk="0" hangingPunct="0">
              <a:lnSpc>
                <a:spcPct val="100000"/>
              </a:lnSpc>
              <a:spcBef>
                <a:spcPct val="0"/>
              </a:spcBef>
              <a:spcAft>
                <a:spcPct val="0"/>
              </a:spcAft>
              <a:buClrTx/>
              <a:buSzTx/>
              <a:buFont typeface="Arial" charset="0"/>
              <a:buChar char="•"/>
              <a:tabLst/>
              <a:defRPr/>
            </a:pPr>
            <a:r>
              <a:rPr lang="en-US"/>
              <a:t>If using a crane additional training is required that is outside the scope of this training.</a:t>
            </a:r>
          </a:p>
          <a:p>
            <a:pPr marL="171450" marR="0" lvl="1" indent="-171450" algn="l" defTabSz="914400" rtl="0" eaLnBrk="0" fontAlgn="base" latinLnBrk="0" hangingPunct="0">
              <a:lnSpc>
                <a:spcPct val="100000"/>
              </a:lnSpc>
              <a:spcBef>
                <a:spcPct val="0"/>
              </a:spcBef>
              <a:spcAft>
                <a:spcPct val="0"/>
              </a:spcAft>
              <a:buClrTx/>
              <a:buSzTx/>
              <a:buFont typeface="Arial" charset="0"/>
              <a:buChar char="•"/>
              <a:tabLst/>
              <a:defRPr/>
            </a:pPr>
            <a:r>
              <a:rPr lang="en-US" dirty="0"/>
              <a:t>Cranes may be used on commercial installation sites, car</a:t>
            </a:r>
            <a:r>
              <a:rPr lang="en-US" baseline="0" dirty="0"/>
              <a:t> ports or possibly pole mounts.  The regulations for cranes for OSHA fall under </a:t>
            </a:r>
            <a:r>
              <a:rPr lang="en-US" dirty="0"/>
              <a:t>29 CFR Subpart CC ‘Cranes and Derricks’.</a:t>
            </a:r>
            <a:endParaRPr lang="en-US" baseline="0" dirty="0"/>
          </a:p>
          <a:p>
            <a:pPr marL="171450" indent="-171450">
              <a:buFont typeface="Arial" charset="0"/>
              <a:buChar char="•"/>
            </a:pPr>
            <a:r>
              <a:rPr lang="en-US" baseline="0" dirty="0"/>
              <a:t>With this specialized equipment, you must h</a:t>
            </a:r>
            <a:r>
              <a:rPr lang="en-US" dirty="0"/>
              <a:t>ire a licensed crane company to operate</a:t>
            </a:r>
            <a:r>
              <a:rPr lang="en-US" baseline="0" dirty="0"/>
              <a:t> the unit. Many states now require rigging training and certification to connect loads to cranes. A poorly rigged load can mean death.</a:t>
            </a:r>
          </a:p>
          <a:p>
            <a:pPr marL="171450" indent="-171450">
              <a:buFont typeface="Arial" charset="0"/>
              <a:buChar char="•"/>
            </a:pPr>
            <a:r>
              <a:rPr lang="en-US" dirty="0"/>
              <a:t>All workers on the site should understand crane signals and load capacity to ensure the proper use of the equipment.</a:t>
            </a:r>
          </a:p>
          <a:p>
            <a:pPr marL="171450" indent="-171450">
              <a:buFont typeface="Arial" charset="0"/>
              <a:buChar char="•"/>
            </a:pPr>
            <a:r>
              <a:rPr lang="en-US" dirty="0"/>
              <a:t>As</a:t>
            </a:r>
            <a:r>
              <a:rPr lang="en-US" baseline="0" dirty="0"/>
              <a:t> with the other types of machinery, job hazard forms should include provisions to a</a:t>
            </a:r>
            <a:r>
              <a:rPr lang="en-US" dirty="0"/>
              <a:t>void caught-in-between injuries</a:t>
            </a:r>
            <a:r>
              <a:rPr lang="en-US" baseline="0" dirty="0"/>
              <a:t> and plans to avoid contact with overhead power lines.</a:t>
            </a:r>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Ladder &amp; Lift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44</a:t>
            </a:fld>
            <a:endParaRPr lang="en-US"/>
          </a:p>
        </p:txBody>
      </p:sp>
    </p:spTree>
    <p:extLst>
      <p:ext uri="{BB962C8B-B14F-4D97-AF65-F5344CB8AC3E}">
        <p14:creationId xmlns:p14="http://schemas.microsoft.com/office/powerpoint/2010/main" val="1465686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charset="0"/>
              <a:buChar char="•"/>
            </a:pPr>
            <a:r>
              <a:rPr lang="en-US" dirty="0"/>
              <a:t>How</a:t>
            </a:r>
            <a:r>
              <a:rPr lang="en-US" baseline="0" dirty="0"/>
              <a:t> do you choose what type of equipment you need for a specific job site? </a:t>
            </a:r>
          </a:p>
          <a:p>
            <a:pPr marL="171450" lvl="0" indent="-171450">
              <a:buFont typeface="Arial" charset="0"/>
              <a:buChar char="•"/>
            </a:pPr>
            <a:r>
              <a:rPr lang="en-US" baseline="0" dirty="0"/>
              <a:t>Some of the main factors that go into making that decision include the work zones and location of the jobsite and the cost of the equipment.</a:t>
            </a:r>
          </a:p>
          <a:p>
            <a:pPr marL="171450" lvl="0" indent="-171450">
              <a:buFont typeface="Arial" charset="0"/>
              <a:buChar char="•"/>
            </a:pPr>
            <a:r>
              <a:rPr lang="en-US" baseline="0" dirty="0"/>
              <a:t>Location</a:t>
            </a:r>
          </a:p>
          <a:p>
            <a:pPr marL="628650" lvl="1" indent="-171450">
              <a:buFont typeface="Arial" charset="0"/>
              <a:buChar char="•"/>
            </a:pPr>
            <a:r>
              <a:rPr lang="en-US" baseline="0" dirty="0"/>
              <a:t>Many of the lifts need a level ground surface to safely navigate to a location, so if there is uneven terrain, that could be a deciding factor.</a:t>
            </a:r>
          </a:p>
          <a:p>
            <a:pPr marL="628650" lvl="1" indent="-171450">
              <a:buFont typeface="Arial" charset="0"/>
              <a:buChar char="•"/>
            </a:pPr>
            <a:r>
              <a:rPr lang="en-US" baseline="0" dirty="0"/>
              <a:t>Does the site require an elevated working surface or just the need to get equipment safely to the roof?</a:t>
            </a:r>
          </a:p>
          <a:p>
            <a:pPr marL="628650" lvl="1" indent="-171450">
              <a:buFont typeface="Arial" charset="0"/>
              <a:buChar char="•"/>
            </a:pPr>
            <a:r>
              <a:rPr lang="en-US" baseline="0" dirty="0"/>
              <a:t>Where are the hazards at the site and what equipment would be best in order to avoid them?</a:t>
            </a:r>
          </a:p>
          <a:p>
            <a:pPr marL="171450" lvl="0" indent="-171450">
              <a:buFont typeface="Arial" charset="0"/>
              <a:buChar char="•"/>
            </a:pPr>
            <a:r>
              <a:rPr lang="en-US" dirty="0"/>
              <a:t>Cost</a:t>
            </a:r>
          </a:p>
          <a:p>
            <a:pPr marL="628650" lvl="1" indent="-171450">
              <a:buFont typeface="Arial" charset="0"/>
              <a:buChar char="•"/>
            </a:pPr>
            <a:r>
              <a:rPr lang="en-US" dirty="0"/>
              <a:t>When it comes to cost- the size of the system is a big factor.  The cost of the equipment verses the labor</a:t>
            </a:r>
            <a:r>
              <a:rPr lang="en-US" baseline="0" dirty="0"/>
              <a:t> hour time savings should be evaluated when deciding what equipment to choose.</a:t>
            </a:r>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Ladder &amp; Lift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45</a:t>
            </a:fld>
            <a:endParaRPr lang="en-US"/>
          </a:p>
        </p:txBody>
      </p:sp>
    </p:spTree>
    <p:extLst>
      <p:ext uri="{BB962C8B-B14F-4D97-AF65-F5344CB8AC3E}">
        <p14:creationId xmlns:p14="http://schemas.microsoft.com/office/powerpoint/2010/main" val="6975752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a:t>Please review the following resources to deepen</a:t>
            </a:r>
            <a:r>
              <a:rPr lang="en-US" baseline="0"/>
              <a:t> your knowledge about ladder and lift safety.</a:t>
            </a:r>
            <a:endParaRPr lang="en-US"/>
          </a:p>
          <a:p>
            <a:endParaRPr lang="en-US"/>
          </a:p>
        </p:txBody>
      </p:sp>
      <p:sp>
        <p:nvSpPr>
          <p:cNvPr id="4" name="Header Placeholder 3"/>
          <p:cNvSpPr>
            <a:spLocks noGrp="1"/>
          </p:cNvSpPr>
          <p:nvPr>
            <p:ph type="hdr" sz="quarter" idx="10"/>
          </p:nvPr>
        </p:nvSpPr>
        <p:spPr/>
        <p:txBody>
          <a:bodyPr/>
          <a:lstStyle/>
          <a:p>
            <a:pPr>
              <a:defRPr/>
            </a:pPr>
            <a:r>
              <a:rPr lang="en-US"/>
              <a:t>Ladder &amp; Lift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46</a:t>
            </a:fld>
            <a:endParaRPr lang="en-US"/>
          </a:p>
        </p:txBody>
      </p:sp>
    </p:spTree>
    <p:extLst>
      <p:ext uri="{BB962C8B-B14F-4D97-AF65-F5344CB8AC3E}">
        <p14:creationId xmlns:p14="http://schemas.microsoft.com/office/powerpoint/2010/main" val="1033342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charset="0"/>
              <a:buChar char="•"/>
            </a:pPr>
            <a:r>
              <a:rPr lang="en-US"/>
              <a:t>Review different</a:t>
            </a:r>
            <a:r>
              <a:rPr lang="en-US" baseline="0"/>
              <a:t> ladder types- first step in choosing the correct ladder for a job</a:t>
            </a:r>
          </a:p>
          <a:p>
            <a:pPr marL="171450" indent="-171450">
              <a:buFont typeface="Arial" charset="0"/>
              <a:buChar char="•"/>
            </a:pPr>
            <a:r>
              <a:rPr lang="en-US" baseline="0"/>
              <a:t>Stepladders are self supporting- great for running conduit in attics or basements.  Step ladders require level ground support of all four feet and there needs to be a clear space to set the ladder up where the work will happen.  </a:t>
            </a:r>
          </a:p>
          <a:p>
            <a:pPr marL="171450" indent="-171450">
              <a:buFont typeface="Arial" charset="0"/>
              <a:buChar char="•"/>
            </a:pPr>
            <a:r>
              <a:rPr lang="en-US" baseline="0"/>
              <a:t>Extension ladders are adjustable in height and need to be leaned up against a stable structure such as a building.  They are commonly used to access the roof of the building during a solar installation. </a:t>
            </a:r>
          </a:p>
          <a:p>
            <a:pPr marL="171450" indent="-171450">
              <a:buFont typeface="Arial" charset="0"/>
              <a:buChar char="•"/>
            </a:pPr>
            <a:r>
              <a:rPr lang="en-US" baseline="0"/>
              <a:t>There are also combination ladders that can be set up as either a step ladder or can be made flat like an extension ladder.</a:t>
            </a:r>
            <a:endParaRPr lang="en-US"/>
          </a:p>
        </p:txBody>
      </p:sp>
      <p:sp>
        <p:nvSpPr>
          <p:cNvPr id="4" name="Header Placeholder 3"/>
          <p:cNvSpPr>
            <a:spLocks noGrp="1"/>
          </p:cNvSpPr>
          <p:nvPr>
            <p:ph type="hdr" sz="quarter" idx="10"/>
          </p:nvPr>
        </p:nvSpPr>
        <p:spPr/>
        <p:txBody>
          <a:bodyPr/>
          <a:lstStyle/>
          <a:p>
            <a:pPr>
              <a:defRPr/>
            </a:pPr>
            <a:r>
              <a:rPr lang="en-US"/>
              <a:t>Ladder &amp; Lift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5</a:t>
            </a:fld>
            <a:endParaRPr lang="en-US"/>
          </a:p>
        </p:txBody>
      </p:sp>
    </p:spTree>
    <p:extLst>
      <p:ext uri="{BB962C8B-B14F-4D97-AF65-F5344CB8AC3E}">
        <p14:creationId xmlns:p14="http://schemas.microsoft.com/office/powerpoint/2010/main" val="1126284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1398588" y="495300"/>
            <a:ext cx="4157662" cy="3117850"/>
          </a:xfrm>
          <a:prstGeom prst="rect">
            <a:avLst/>
          </a:prstGeom>
          <a:solidFill>
            <a:srgbClr val="FFFFFF"/>
          </a:solidFill>
          <a:ln/>
        </p:spPr>
      </p:sp>
      <p:sp>
        <p:nvSpPr>
          <p:cNvPr id="24579" name="Rectangle 3"/>
          <p:cNvSpPr>
            <a:spLocks noGrp="1" noChangeArrowheads="1"/>
          </p:cNvSpPr>
          <p:nvPr>
            <p:ph type="body" idx="1"/>
          </p:nvPr>
        </p:nvSpPr>
        <p:spPr>
          <a:xfrm>
            <a:off x="342901" y="3810000"/>
            <a:ext cx="6172200" cy="5187696"/>
          </a:xfrm>
          <a:prstGeom prst="rect">
            <a:avLst/>
          </a:prstGeom>
          <a:noFill/>
          <a:ln>
            <a:noFill/>
          </a:ln>
        </p:spPr>
        <p:txBody>
          <a:bodyPr/>
          <a:lstStyle/>
          <a:p>
            <a:pPr marL="171450" indent="-171450">
              <a:buFont typeface="Arial" charset="0"/>
              <a:buChar char="•"/>
            </a:pPr>
            <a:r>
              <a:rPr lang="en-US">
                <a:latin typeface="Tahoma" pitchFamily="34" charset="0"/>
              </a:rPr>
              <a:t>The next consideration</a:t>
            </a:r>
            <a:r>
              <a:rPr lang="en-US" baseline="0">
                <a:latin typeface="Tahoma" pitchFamily="34" charset="0"/>
              </a:rPr>
              <a:t> when choosing a ladder is the material that the ladder is made out of.  </a:t>
            </a:r>
          </a:p>
          <a:p>
            <a:pPr marL="628650" lvl="1" indent="-171450">
              <a:buFont typeface="Arial" charset="0"/>
              <a:buChar char="•"/>
            </a:pPr>
            <a:r>
              <a:rPr lang="en-US" baseline="0">
                <a:latin typeface="Tahoma" pitchFamily="34" charset="0"/>
              </a:rPr>
              <a:t>Working near sources of electricity means you need to use a ladder made with non-conductive material</a:t>
            </a:r>
          </a:p>
          <a:p>
            <a:pPr marL="628650" lvl="1" indent="-171450">
              <a:buFont typeface="Arial" charset="0"/>
              <a:buChar char="•"/>
            </a:pPr>
            <a:r>
              <a:rPr lang="en-US" baseline="0">
                <a:latin typeface="Tahoma" pitchFamily="34" charset="0"/>
              </a:rPr>
              <a:t>You don’t want your body to complete the electrical circuit- the electrical source, your body, the ladder, ground.</a:t>
            </a:r>
          </a:p>
          <a:p>
            <a:pPr marL="628650" lvl="1" indent="-171450">
              <a:buFont typeface="Arial" charset="0"/>
              <a:buChar char="•"/>
            </a:pPr>
            <a:r>
              <a:rPr lang="en-US" baseline="0">
                <a:latin typeface="Tahoma" pitchFamily="34" charset="0"/>
              </a:rPr>
              <a:t>An electrical shock on a ladder could cause you to lose balance and fall</a:t>
            </a:r>
          </a:p>
          <a:p>
            <a:pPr marL="628650" lvl="1" indent="-171450">
              <a:buFont typeface="Arial" charset="0"/>
              <a:buChar char="•"/>
            </a:pPr>
            <a:endParaRPr lang="en-US" baseline="0">
              <a:latin typeface="Tahoma" pitchFamily="34" charset="0"/>
            </a:endParaRPr>
          </a:p>
          <a:p>
            <a:pPr marL="171450" indent="-171450">
              <a:buFont typeface="Arial" charset="0"/>
              <a:buChar char="•"/>
            </a:pPr>
            <a:r>
              <a:rPr lang="en-US" baseline="0">
                <a:latin typeface="Tahoma" pitchFamily="34" charset="0"/>
              </a:rPr>
              <a:t>Wood ladders, while the wood is not conductive, there are metal fasteners making it not appropriate to use for electrical work </a:t>
            </a:r>
            <a:endParaRPr lang="en-US">
              <a:latin typeface="Tahoma" pitchFamily="34" charset="0"/>
            </a:endParaRPr>
          </a:p>
          <a:p>
            <a:pPr marL="171450" indent="-171450">
              <a:buFont typeface="Arial" charset="0"/>
              <a:buChar char="•"/>
            </a:pPr>
            <a:r>
              <a:rPr lang="en-US">
                <a:latin typeface="Tahoma" pitchFamily="34" charset="0"/>
              </a:rPr>
              <a:t>Aluminum</a:t>
            </a:r>
            <a:r>
              <a:rPr lang="en-US" baseline="0">
                <a:latin typeface="Tahoma" pitchFamily="34" charset="0"/>
              </a:rPr>
              <a:t> ladders are light weight, making them a preferred choice when not doing electrical work</a:t>
            </a:r>
            <a:endParaRPr lang="en-US">
              <a:latin typeface="Tahoma" pitchFamily="34" charset="0"/>
            </a:endParaRPr>
          </a:p>
          <a:p>
            <a:pPr marL="171450" indent="-171450">
              <a:buFont typeface="Arial" charset="0"/>
              <a:buChar char="•"/>
            </a:pPr>
            <a:r>
              <a:rPr lang="en-US">
                <a:latin typeface="Tahoma" pitchFamily="34" charset="0"/>
              </a:rPr>
              <a:t>Fiberglass</a:t>
            </a:r>
            <a:r>
              <a:rPr lang="en-US" baseline="0">
                <a:latin typeface="Tahoma" pitchFamily="34" charset="0"/>
              </a:rPr>
              <a:t> ladders overall the best fit for a PV installation since they are non-conductive, not to mention they are built to last </a:t>
            </a:r>
          </a:p>
          <a:p>
            <a:pPr marL="171450" indent="-171450">
              <a:buFont typeface="Arial" charset="0"/>
              <a:buChar char="•"/>
            </a:pPr>
            <a:r>
              <a:rPr lang="en-US" baseline="0">
                <a:latin typeface="Tahoma" pitchFamily="34" charset="0"/>
              </a:rPr>
              <a:t>Note- for certain parts of a solar installation, when not working near an electrical source, it may be safe to use a ladder other than a fiberglass ladder.  But having multiple ladder types available on a site can increase that odds that someone may grab the incorrect ladder and be exposed to a hazard.</a:t>
            </a:r>
            <a:endParaRPr lang="en-US">
              <a:latin typeface="Tahoma" pitchFamily="34" charset="0"/>
            </a:endParaRPr>
          </a:p>
          <a:p>
            <a:endParaRPr lang="en-US">
              <a:latin typeface="Tahoma" pitchFamily="34" charset="0"/>
            </a:endParaRPr>
          </a:p>
          <a:p>
            <a:endParaRPr lang="en-US">
              <a:latin typeface="Tahoma" pitchFamily="34" charset="0"/>
            </a:endParaRPr>
          </a:p>
        </p:txBody>
      </p:sp>
      <p:sp>
        <p:nvSpPr>
          <p:cNvPr id="2" name="Header Placeholder 1"/>
          <p:cNvSpPr>
            <a:spLocks noGrp="1"/>
          </p:cNvSpPr>
          <p:nvPr>
            <p:ph type="hdr" sz="quarter" idx="10"/>
          </p:nvPr>
        </p:nvSpPr>
        <p:spPr/>
        <p:txBody>
          <a:bodyPr/>
          <a:lstStyle/>
          <a:p>
            <a:r>
              <a:rPr lang="en-US"/>
              <a:t>Ladder &amp; Lift Safety</a:t>
            </a:r>
          </a:p>
        </p:txBody>
      </p:sp>
      <p:sp>
        <p:nvSpPr>
          <p:cNvPr id="6" name="Slide Number Placeholder 4"/>
          <p:cNvSpPr>
            <a:spLocks noGrp="1"/>
          </p:cNvSpPr>
          <p:nvPr>
            <p:ph type="sldNum" sz="quarter" idx="5"/>
          </p:nvPr>
        </p:nvSpPr>
        <p:spPr>
          <a:xfrm>
            <a:off x="6331790" y="8919713"/>
            <a:ext cx="591299" cy="290962"/>
          </a:xfrm>
        </p:spPr>
        <p:txBody>
          <a:bodyPr/>
          <a:lstStyle/>
          <a:p>
            <a:fld id="{F2044902-878F-B949-9CEA-0806CB61E298}" type="slidenum">
              <a:rPr lang="en-US" smtClean="0"/>
              <a:pPr/>
              <a:t>6</a:t>
            </a:fld>
            <a:endParaRPr lang="en-US"/>
          </a:p>
        </p:txBody>
      </p:sp>
    </p:spTree>
    <p:extLst>
      <p:ext uri="{BB962C8B-B14F-4D97-AF65-F5344CB8AC3E}">
        <p14:creationId xmlns:p14="http://schemas.microsoft.com/office/powerpoint/2010/main" val="1907747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1398588" y="495300"/>
            <a:ext cx="4157662" cy="3117850"/>
          </a:xfrm>
          <a:prstGeom prst="rect">
            <a:avLst/>
          </a:prstGeom>
          <a:solidFill>
            <a:srgbClr val="FFFFFF"/>
          </a:solidFill>
          <a:ln/>
        </p:spPr>
      </p:sp>
      <p:sp>
        <p:nvSpPr>
          <p:cNvPr id="24579" name="Rectangle 3"/>
          <p:cNvSpPr>
            <a:spLocks noGrp="1" noChangeArrowheads="1"/>
          </p:cNvSpPr>
          <p:nvPr>
            <p:ph type="body" idx="1"/>
          </p:nvPr>
        </p:nvSpPr>
        <p:spPr>
          <a:xfrm>
            <a:off x="342901" y="3810000"/>
            <a:ext cx="6172200" cy="5187696"/>
          </a:xfrm>
          <a:prstGeom prst="rect">
            <a:avLst/>
          </a:prstGeom>
          <a:noFill/>
          <a:ln>
            <a:noFill/>
          </a:ln>
        </p:spPr>
        <p:txBody>
          <a:bodyPr/>
          <a:lstStyle/>
          <a:p>
            <a:pPr marL="171450" indent="-171450">
              <a:buFont typeface="Arial" charset="0"/>
              <a:buChar char="•"/>
            </a:pPr>
            <a:r>
              <a:rPr lang="en-US"/>
              <a:t>Ladders have a load rating that you can find on the ladder label.  This load rating includes the</a:t>
            </a:r>
            <a:r>
              <a:rPr lang="en-US" baseline="0"/>
              <a:t> weight of the person (including clothing and PPE), any equipment/tools they may be carrying or may be stored on the ladder.  Do not exceed the </a:t>
            </a:r>
            <a:r>
              <a:rPr lang="en-US"/>
              <a:t>manufacturer's rated capacity.</a:t>
            </a:r>
          </a:p>
          <a:p>
            <a:pPr marL="171450" indent="-171450">
              <a:buFont typeface="Arial" charset="0"/>
              <a:buChar char="•"/>
            </a:pPr>
            <a:r>
              <a:rPr lang="en-US">
                <a:latin typeface="Tahoma" pitchFamily="34" charset="0"/>
              </a:rPr>
              <a:t>ANSI stands</a:t>
            </a:r>
            <a:r>
              <a:rPr lang="en-US" baseline="0">
                <a:latin typeface="Tahoma" pitchFamily="34" charset="0"/>
              </a:rPr>
              <a:t> for American National Standards Institute.  This is a national (USA) standards rating organization that oversees the creation of standards, including ladder ratings standards. See chart on screen for ladder ratings and ANSI codes.</a:t>
            </a:r>
          </a:p>
          <a:p>
            <a:pPr marL="171450" indent="-171450">
              <a:buFont typeface="Arial" charset="0"/>
              <a:buChar char="•"/>
            </a:pPr>
            <a:r>
              <a:rPr lang="en-US" baseline="0">
                <a:latin typeface="Tahoma" pitchFamily="34" charset="0"/>
              </a:rPr>
              <a:t>Consider all employees on the jobsite and choose a ladder that is safe for any employee that may use it.</a:t>
            </a:r>
          </a:p>
          <a:p>
            <a:pPr marL="171450" indent="-171450">
              <a:buFont typeface="Arial" charset="0"/>
              <a:buChar char="•"/>
            </a:pPr>
            <a:r>
              <a:rPr lang="en-US" baseline="0">
                <a:latin typeface="Tahoma" pitchFamily="34" charset="0"/>
              </a:rPr>
              <a:t>In most circumstances, it is smart to use a Type IA or Type IAA ladder to ensure the rating is not exceeded.</a:t>
            </a:r>
          </a:p>
          <a:p>
            <a:pPr marL="171450" indent="-171450">
              <a:buFont typeface="Arial" charset="0"/>
              <a:buChar char="•"/>
            </a:pPr>
            <a:r>
              <a:rPr lang="en-US" baseline="0">
                <a:latin typeface="Tahoma" pitchFamily="34" charset="0"/>
              </a:rPr>
              <a:t>Note that for single-sided step ladders, the duty rating is only for the one side with steps that it’s safe to use. There are also dual-sided, or twin stepladders- for these the duty rating is per side. So if you had a 300 lb. load capacity twin stepladder, that’s 300 lbs. per side.</a:t>
            </a:r>
            <a:endParaRPr lang="en-US">
              <a:latin typeface="Tahoma" pitchFamily="34" charset="0"/>
            </a:endParaRPr>
          </a:p>
          <a:p>
            <a:endParaRPr lang="en-US">
              <a:latin typeface="Tahoma" pitchFamily="34" charset="0"/>
            </a:endParaRPr>
          </a:p>
        </p:txBody>
      </p:sp>
      <p:sp>
        <p:nvSpPr>
          <p:cNvPr id="2" name="Header Placeholder 1"/>
          <p:cNvSpPr>
            <a:spLocks noGrp="1"/>
          </p:cNvSpPr>
          <p:nvPr>
            <p:ph type="hdr" sz="quarter" idx="10"/>
          </p:nvPr>
        </p:nvSpPr>
        <p:spPr/>
        <p:txBody>
          <a:bodyPr/>
          <a:lstStyle/>
          <a:p>
            <a:r>
              <a:rPr lang="en-US"/>
              <a:t>Ladder &amp; Lift Safety</a:t>
            </a:r>
          </a:p>
        </p:txBody>
      </p:sp>
      <p:sp>
        <p:nvSpPr>
          <p:cNvPr id="6" name="Slide Number Placeholder 4"/>
          <p:cNvSpPr>
            <a:spLocks noGrp="1"/>
          </p:cNvSpPr>
          <p:nvPr>
            <p:ph type="sldNum" sz="quarter" idx="5"/>
          </p:nvPr>
        </p:nvSpPr>
        <p:spPr>
          <a:xfrm>
            <a:off x="6331790" y="8919713"/>
            <a:ext cx="591299" cy="290962"/>
          </a:xfrm>
        </p:spPr>
        <p:txBody>
          <a:bodyPr/>
          <a:lstStyle/>
          <a:p>
            <a:fld id="{F2044902-878F-B949-9CEA-0806CB61E298}" type="slidenum">
              <a:rPr lang="en-US" smtClean="0"/>
              <a:pPr/>
              <a:t>7</a:t>
            </a:fld>
            <a:endParaRPr lang="en-US"/>
          </a:p>
        </p:txBody>
      </p:sp>
    </p:spTree>
    <p:extLst>
      <p:ext uri="{BB962C8B-B14F-4D97-AF65-F5344CB8AC3E}">
        <p14:creationId xmlns:p14="http://schemas.microsoft.com/office/powerpoint/2010/main" val="684372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indent="-171450">
              <a:buFont typeface="Arial" charset="0"/>
              <a:buChar char="•"/>
            </a:pPr>
            <a:r>
              <a:rPr lang="en-US"/>
              <a:t>The final main factor</a:t>
            </a:r>
            <a:r>
              <a:rPr lang="en-US" baseline="0"/>
              <a:t> required for proper ladder selection is size.  We will be talking about ladder setup requirements in more detail later in this lesson, some of which are important for determining the correct ladder size for a specific job</a:t>
            </a:r>
          </a:p>
          <a:p>
            <a:pPr marL="171450" indent="-171450">
              <a:buFont typeface="Arial" charset="0"/>
              <a:buChar char="•"/>
            </a:pPr>
            <a:r>
              <a:rPr lang="en-US" baseline="0"/>
              <a:t>Focusing on stepladders first- t</a:t>
            </a:r>
            <a:r>
              <a:rPr lang="en-US"/>
              <a:t>he top platform of</a:t>
            </a:r>
            <a:r>
              <a:rPr lang="en-US" baseline="0"/>
              <a:t> a step ladder and the top </a:t>
            </a:r>
            <a:r>
              <a:rPr lang="en-US"/>
              <a:t>step should</a:t>
            </a:r>
            <a:r>
              <a:rPr lang="en-US" baseline="0"/>
              <a:t> </a:t>
            </a:r>
            <a:r>
              <a:rPr lang="en-US"/>
              <a:t>not be used as a standing platform due to instability.</a:t>
            </a:r>
          </a:p>
          <a:p>
            <a:pPr marL="171450" lvl="0" indent="-171450">
              <a:buFont typeface="Arial" charset="0"/>
              <a:buChar char="•"/>
            </a:pPr>
            <a:r>
              <a:rPr lang="en-US">
                <a:latin typeface="Tahoma"/>
                <a:cs typeface="Tahoma"/>
              </a:rPr>
              <a:t>Ladder labels</a:t>
            </a:r>
            <a:r>
              <a:rPr lang="en-US" baseline="0">
                <a:latin typeface="Tahoma"/>
                <a:cs typeface="Tahoma"/>
              </a:rPr>
              <a:t> may give multiple different length values. It is important to know the difference in order to choose the right ladder for the job</a:t>
            </a:r>
          </a:p>
          <a:p>
            <a:pPr marL="628650" lvl="1" indent="-171450">
              <a:buFont typeface="Arial" charset="0"/>
              <a:buChar char="•"/>
            </a:pPr>
            <a:r>
              <a:rPr lang="en-US" baseline="0">
                <a:latin typeface="Tahoma"/>
                <a:cs typeface="Tahoma"/>
              </a:rPr>
              <a:t>Ladder size is the actual physical length of the ladder</a:t>
            </a:r>
          </a:p>
          <a:p>
            <a:pPr marL="628650" lvl="1" indent="-171450">
              <a:buFont typeface="Arial" charset="0"/>
              <a:buChar char="•"/>
            </a:pPr>
            <a:r>
              <a:rPr lang="en-US" baseline="0">
                <a:latin typeface="Tahoma"/>
                <a:cs typeface="Tahoma"/>
              </a:rPr>
              <a:t>Maximum reach is an estimate of how high a person can safely reach, assuming a 5’6’ person</a:t>
            </a:r>
          </a:p>
          <a:p>
            <a:pPr marL="628650" lvl="1" indent="-171450">
              <a:buFont typeface="Arial" charset="0"/>
              <a:buChar char="•"/>
            </a:pPr>
            <a:r>
              <a:rPr lang="en-US" baseline="0">
                <a:latin typeface="Tahoma"/>
                <a:cs typeface="Tahoma"/>
              </a:rPr>
              <a:t>The highest standing level is based on the ladder height and the fact that it is not safe to stand on the top two steps of the ladder.  </a:t>
            </a:r>
          </a:p>
          <a:p>
            <a:pPr marL="628650" lvl="1" indent="-171450">
              <a:buFont typeface="Arial" charset="0"/>
              <a:buChar char="•"/>
            </a:pPr>
            <a:endParaRPr lang="en-US">
              <a:latin typeface="Tahoma"/>
              <a:cs typeface="Tahoma"/>
            </a:endParaRPr>
          </a:p>
          <a:p>
            <a:endParaRPr lang="en-US"/>
          </a:p>
        </p:txBody>
      </p:sp>
      <p:sp>
        <p:nvSpPr>
          <p:cNvPr id="4" name="Header Placeholder 3"/>
          <p:cNvSpPr>
            <a:spLocks noGrp="1"/>
          </p:cNvSpPr>
          <p:nvPr>
            <p:ph type="hdr" sz="quarter" idx="10"/>
          </p:nvPr>
        </p:nvSpPr>
        <p:spPr/>
        <p:txBody>
          <a:bodyPr/>
          <a:lstStyle/>
          <a:p>
            <a:pPr>
              <a:defRPr/>
            </a:pPr>
            <a:r>
              <a:rPr lang="en-US"/>
              <a:t>Ladder &amp; Lift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8</a:t>
            </a:fld>
            <a:endParaRPr lang="en-US"/>
          </a:p>
        </p:txBody>
      </p:sp>
    </p:spTree>
    <p:extLst>
      <p:ext uri="{BB962C8B-B14F-4D97-AF65-F5344CB8AC3E}">
        <p14:creationId xmlns:p14="http://schemas.microsoft.com/office/powerpoint/2010/main" val="648008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457200"/>
            <a:ext cx="4143375" cy="3108325"/>
          </a:xfrm>
        </p:spPr>
      </p:sp>
      <p:sp>
        <p:nvSpPr>
          <p:cNvPr id="3" name="Notes Placeholder 2"/>
          <p:cNvSpPr>
            <a:spLocks noGrp="1"/>
          </p:cNvSpPr>
          <p:nvPr>
            <p:ph type="body" idx="1"/>
          </p:nvPr>
        </p:nvSpPr>
        <p:spPr/>
        <p:txBody>
          <a:bodyPr/>
          <a:lstStyle/>
          <a:p>
            <a:pPr marL="171450" lvl="0" indent="-171450">
              <a:buFont typeface="Arial" charset="0"/>
              <a:buChar char="•"/>
            </a:pPr>
            <a:r>
              <a:rPr lang="en-US">
                <a:latin typeface="Tahoma"/>
                <a:cs typeface="Tahoma"/>
              </a:rPr>
              <a:t>Ladder labels</a:t>
            </a:r>
            <a:r>
              <a:rPr lang="en-US" baseline="0">
                <a:latin typeface="Tahoma"/>
                <a:cs typeface="Tahoma"/>
              </a:rPr>
              <a:t> for extension ladders may have similar attributes listed</a:t>
            </a:r>
          </a:p>
          <a:p>
            <a:pPr marL="171450" marR="0" lvl="0" indent="-171450" algn="l" defTabSz="914400" rtl="0" eaLnBrk="0" fontAlgn="base" latinLnBrk="0" hangingPunct="0">
              <a:lnSpc>
                <a:spcPct val="100000"/>
              </a:lnSpc>
              <a:spcBef>
                <a:spcPct val="0"/>
              </a:spcBef>
              <a:spcAft>
                <a:spcPct val="0"/>
              </a:spcAft>
              <a:buClrTx/>
              <a:buSzTx/>
              <a:buFont typeface="Arial" charset="0"/>
              <a:buChar char="•"/>
              <a:tabLst/>
              <a:defRPr/>
            </a:pPr>
            <a:r>
              <a:rPr lang="en-US" baseline="0"/>
              <a:t>To figure out the extension ladder size needed, you can typically estimate 7 to 10 feet above the height of the building.  This will account for things that we will talk more about later in this lesson such as the proper angle for ladder placement, the overlap of ladder sections and the highest level it is safe to work on an extension ladder.</a:t>
            </a:r>
          </a:p>
          <a:p>
            <a:pPr marL="171450" marR="0" lvl="0" indent="-171450" algn="l" defTabSz="914400" rtl="0" eaLnBrk="0" fontAlgn="base" latinLnBrk="0" hangingPunct="0">
              <a:lnSpc>
                <a:spcPct val="100000"/>
              </a:lnSpc>
              <a:spcBef>
                <a:spcPct val="0"/>
              </a:spcBef>
              <a:spcAft>
                <a:spcPct val="0"/>
              </a:spcAft>
              <a:buClrTx/>
              <a:buSzTx/>
              <a:buFont typeface="Arial" charset="0"/>
              <a:buChar char="•"/>
              <a:tabLst/>
              <a:defRPr/>
            </a:pPr>
            <a:r>
              <a:rPr lang="en-US" baseline="0">
                <a:latin typeface="Tahoma"/>
                <a:cs typeface="Tahoma"/>
              </a:rPr>
              <a:t>Selection of proper extension ladder size requires knowledge of the height of the top support point. In the event the top support point is a roof eave, the top of the extension ladder must extend 1-3 feet above the roof eave if the climbers’ intent is to access the roof. </a:t>
            </a:r>
          </a:p>
          <a:p>
            <a:pPr marL="171450" marR="0" lvl="0" indent="-171450" algn="l" defTabSz="914400" rtl="0" eaLnBrk="0" fontAlgn="base" latinLnBrk="0" hangingPunct="0">
              <a:lnSpc>
                <a:spcPct val="100000"/>
              </a:lnSpc>
              <a:spcBef>
                <a:spcPct val="0"/>
              </a:spcBef>
              <a:spcAft>
                <a:spcPct val="0"/>
              </a:spcAft>
              <a:buClrTx/>
              <a:buSzTx/>
              <a:buFont typeface="Arial" charset="0"/>
              <a:buChar char="•"/>
              <a:tabLst/>
              <a:defRPr/>
            </a:pPr>
            <a:r>
              <a:rPr lang="en-US" baseline="0">
                <a:latin typeface="Tahoma"/>
                <a:cs typeface="Tahoma"/>
              </a:rPr>
              <a:t>The purpose of the 3’ minimum is not always understood- it acts as support to the worker getting on and off the ladder. There is no maximum.</a:t>
            </a:r>
          </a:p>
          <a:p>
            <a:pPr marL="171450" marR="0" lvl="0" indent="-171450" algn="l" defTabSz="914400" rtl="0" eaLnBrk="0" fontAlgn="base" latinLnBrk="0" hangingPunct="0">
              <a:lnSpc>
                <a:spcPct val="100000"/>
              </a:lnSpc>
              <a:spcBef>
                <a:spcPct val="0"/>
              </a:spcBef>
              <a:spcAft>
                <a:spcPct val="0"/>
              </a:spcAft>
              <a:buClrTx/>
              <a:buSzTx/>
              <a:buFont typeface="Arial" charset="0"/>
              <a:buChar char="•"/>
              <a:tabLst/>
              <a:defRPr/>
            </a:pPr>
            <a:r>
              <a:rPr lang="en-US" baseline="0">
                <a:latin typeface="Tahoma"/>
                <a:cs typeface="Tahoma"/>
              </a:rPr>
              <a:t>An Extension Ladder must never be placed upon other objects such as boxes, barrels, scaffolds, or other unstable bases in an effort to obtain additional height. Extension ladders or the ladder sections must not be tied or fastened together to provide a longer length unless specifically designed for the fastening means employed.</a:t>
            </a:r>
          </a:p>
          <a:p>
            <a:pPr marL="171450" marR="0" lvl="0" indent="-171450" algn="l" defTabSz="914400" rtl="0" eaLnBrk="0" fontAlgn="base" latinLnBrk="0" hangingPunct="0">
              <a:lnSpc>
                <a:spcPct val="100000"/>
              </a:lnSpc>
              <a:spcBef>
                <a:spcPct val="0"/>
              </a:spcBef>
              <a:spcAft>
                <a:spcPct val="0"/>
              </a:spcAft>
              <a:buClrTx/>
              <a:buSzTx/>
              <a:buFont typeface="Arial" charset="0"/>
              <a:buChar char="•"/>
              <a:tabLst/>
              <a:defRPr/>
            </a:pPr>
            <a:endParaRPr lang="en-US" baseline="0">
              <a:latin typeface="Tahoma"/>
              <a:cs typeface="Tahoma"/>
            </a:endParaRPr>
          </a:p>
        </p:txBody>
      </p:sp>
      <p:sp>
        <p:nvSpPr>
          <p:cNvPr id="4" name="Header Placeholder 3"/>
          <p:cNvSpPr>
            <a:spLocks noGrp="1"/>
          </p:cNvSpPr>
          <p:nvPr>
            <p:ph type="hdr" sz="quarter" idx="10"/>
          </p:nvPr>
        </p:nvSpPr>
        <p:spPr/>
        <p:txBody>
          <a:bodyPr/>
          <a:lstStyle/>
          <a:p>
            <a:pPr>
              <a:defRPr/>
            </a:pPr>
            <a:r>
              <a:rPr lang="en-US"/>
              <a:t>Ladder &amp; Lift Safety</a:t>
            </a:r>
          </a:p>
        </p:txBody>
      </p:sp>
      <p:sp>
        <p:nvSpPr>
          <p:cNvPr id="5" name="Slide Number Placeholder 4"/>
          <p:cNvSpPr>
            <a:spLocks noGrp="1"/>
          </p:cNvSpPr>
          <p:nvPr>
            <p:ph type="sldNum" sz="quarter" idx="11"/>
          </p:nvPr>
        </p:nvSpPr>
        <p:spPr/>
        <p:txBody>
          <a:bodyPr/>
          <a:lstStyle/>
          <a:p>
            <a:fld id="{F2044902-878F-B949-9CEA-0806CB61E298}" type="slidenum">
              <a:rPr lang="en-US" smtClean="0"/>
              <a:pPr/>
              <a:t>9</a:t>
            </a:fld>
            <a:endParaRPr lang="en-US"/>
          </a:p>
        </p:txBody>
      </p:sp>
    </p:spTree>
    <p:extLst>
      <p:ext uri="{BB962C8B-B14F-4D97-AF65-F5344CB8AC3E}">
        <p14:creationId xmlns:p14="http://schemas.microsoft.com/office/powerpoint/2010/main" val="20034818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4564961" y="1097858"/>
            <a:ext cx="4317066" cy="3782359"/>
          </a:xfrm>
          <a:prstGeom prst="rect">
            <a:avLst/>
          </a:prstGeom>
        </p:spPr>
        <p:txBody>
          <a:bodyPr lIns="0" tIns="0" rIns="0" bIns="0" anchor="ctr"/>
          <a:lstStyle>
            <a:lvl1pPr marL="0" indent="0" algn="ctr">
              <a:buNone/>
              <a:defRPr>
                <a:latin typeface="Tahoma"/>
                <a:cs typeface="Tahoma"/>
              </a:defRPr>
            </a:lvl1pPr>
          </a:lstStyle>
          <a:p>
            <a:pPr lvl="0"/>
            <a:r>
              <a:rPr lang="en-US" noProof="0"/>
              <a:t>Click icon to add picture</a:t>
            </a:r>
          </a:p>
        </p:txBody>
      </p:sp>
      <p:sp>
        <p:nvSpPr>
          <p:cNvPr id="10" name="Title 1"/>
          <p:cNvSpPr txBox="1">
            <a:spLocks/>
          </p:cNvSpPr>
          <p:nvPr userDrawn="1"/>
        </p:nvSpPr>
        <p:spPr>
          <a:xfrm>
            <a:off x="2591060" y="0"/>
            <a:ext cx="6526937" cy="892629"/>
          </a:xfrm>
          <a:prstGeom prst="rect">
            <a:avLst/>
          </a:prstGeom>
        </p:spPr>
        <p:txBody>
          <a:bodyPr vert="horz" lIns="91407" tIns="45704" rIns="91407" bIns="45704" rtlCol="0" anchor="ctr">
            <a:noAutofit/>
          </a:bodyPr>
          <a:lstStyle>
            <a:lvl1pPr algn="ctr" rtl="0" eaLnBrk="1" fontAlgn="base" hangingPunct="1">
              <a:spcBef>
                <a:spcPct val="0"/>
              </a:spcBef>
              <a:spcAft>
                <a:spcPct val="0"/>
              </a:spcAft>
              <a:defRPr lang="en-US" sz="3200" b="1" kern="1200" cap="small" baseline="0">
                <a:ln>
                  <a:gradFill flip="none" rotWithShape="1">
                    <a:gsLst>
                      <a:gs pos="0">
                        <a:schemeClr val="bg1">
                          <a:lumMod val="50000"/>
                          <a:alpha val="30000"/>
                        </a:schemeClr>
                      </a:gs>
                      <a:gs pos="100000">
                        <a:srgbClr val="FFFFFF">
                          <a:alpha val="30000"/>
                        </a:srgbClr>
                      </a:gs>
                    </a:gsLst>
                    <a:lin ang="5400000" scaled="0"/>
                    <a:tileRect/>
                  </a:gradFill>
                </a:ln>
                <a:solidFill>
                  <a:schemeClr val="bg1"/>
                </a:solidFill>
                <a:effectLst>
                  <a:outerShdw blurRad="38100" dist="38100" dir="2700000" algn="tl">
                    <a:srgbClr val="000000">
                      <a:alpha val="43137"/>
                    </a:srgbClr>
                  </a:outerShdw>
                </a:effectLst>
                <a:latin typeface="Tahoma" pitchFamily="34" charset="0"/>
                <a:ea typeface="ＭＳ Ｐゴシック" charset="0"/>
                <a:cs typeface="Tahoma" pitchFamily="34" charset="0"/>
              </a:defRPr>
            </a:lvl1pPr>
            <a:lvl2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2pPr>
            <a:lvl3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3pPr>
            <a:lvl4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4pPr>
            <a:lvl5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5pPr>
            <a:lvl6pPr marL="457039" algn="ctr" rtl="0" eaLnBrk="1" fontAlgn="base" hangingPunct="1">
              <a:spcBef>
                <a:spcPct val="0"/>
              </a:spcBef>
              <a:spcAft>
                <a:spcPct val="0"/>
              </a:spcAft>
              <a:defRPr sz="4400" b="1">
                <a:solidFill>
                  <a:schemeClr val="tx1"/>
                </a:solidFill>
                <a:latin typeface="Gill Sans"/>
                <a:ea typeface="MS PGothic" pitchFamily="34" charset="-128"/>
              </a:defRPr>
            </a:lvl6pPr>
            <a:lvl7pPr marL="914079" algn="ctr" rtl="0" eaLnBrk="1" fontAlgn="base" hangingPunct="1">
              <a:spcBef>
                <a:spcPct val="0"/>
              </a:spcBef>
              <a:spcAft>
                <a:spcPct val="0"/>
              </a:spcAft>
              <a:defRPr sz="4400" b="1">
                <a:solidFill>
                  <a:schemeClr val="tx1"/>
                </a:solidFill>
                <a:latin typeface="Gill Sans"/>
                <a:ea typeface="MS PGothic" pitchFamily="34" charset="-128"/>
              </a:defRPr>
            </a:lvl7pPr>
            <a:lvl8pPr marL="1371119" algn="ctr" rtl="0" eaLnBrk="1" fontAlgn="base" hangingPunct="1">
              <a:spcBef>
                <a:spcPct val="0"/>
              </a:spcBef>
              <a:spcAft>
                <a:spcPct val="0"/>
              </a:spcAft>
              <a:defRPr sz="4400" b="1">
                <a:solidFill>
                  <a:schemeClr val="tx1"/>
                </a:solidFill>
                <a:latin typeface="Gill Sans"/>
                <a:ea typeface="MS PGothic" pitchFamily="34" charset="-128"/>
              </a:defRPr>
            </a:lvl8pPr>
            <a:lvl9pPr marL="1828159" algn="ctr" rtl="0" eaLnBrk="1" fontAlgn="base" hangingPunct="1">
              <a:spcBef>
                <a:spcPct val="0"/>
              </a:spcBef>
              <a:spcAft>
                <a:spcPct val="0"/>
              </a:spcAft>
              <a:defRPr sz="4400" b="1">
                <a:solidFill>
                  <a:schemeClr val="tx1"/>
                </a:solidFill>
                <a:latin typeface="Gill Sans"/>
                <a:ea typeface="MS PGothic" pitchFamily="34" charset="-128"/>
              </a:defRPr>
            </a:lvl9pPr>
          </a:lstStyle>
          <a:p>
            <a:pPr>
              <a:lnSpc>
                <a:spcPct val="100000"/>
              </a:lnSpc>
              <a:spcBef>
                <a:spcPts val="0"/>
              </a:spcBef>
            </a:pPr>
            <a:r>
              <a:rPr lang="en-US" sz="3600">
                <a:effectLst>
                  <a:outerShdw blurRad="38100" sx="1000" sy="1000" algn="tl">
                    <a:srgbClr val="000000"/>
                  </a:outerShdw>
                </a:effectLst>
              </a:rPr>
              <a:t>Solar Energy</a:t>
            </a:r>
            <a:r>
              <a:rPr lang="en-US" sz="3600" baseline="0">
                <a:effectLst>
                  <a:outerShdw blurRad="38100" sx="1000" sy="1000" algn="tl">
                    <a:srgbClr val="000000"/>
                  </a:outerShdw>
                </a:effectLst>
              </a:rPr>
              <a:t> </a:t>
            </a:r>
            <a:r>
              <a:rPr lang="en-US" sz="3600">
                <a:effectLst>
                  <a:outerShdw blurRad="38100" sx="1000" sy="1000" algn="tl">
                    <a:srgbClr val="000000"/>
                  </a:outerShdw>
                </a:effectLst>
              </a:rPr>
              <a:t>International</a:t>
            </a:r>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t="21980" r="67546" b="23587"/>
          <a:stretch/>
        </p:blipFill>
        <p:spPr>
          <a:xfrm>
            <a:off x="0" y="-101931"/>
            <a:ext cx="2460428" cy="1099755"/>
          </a:xfrm>
          <a:prstGeom prst="rect">
            <a:avLst/>
          </a:prstGeom>
        </p:spPr>
      </p:pic>
      <p:pic>
        <p:nvPicPr>
          <p:cNvPr id="12" name="Picture 11"/>
          <p:cNvPicPr>
            <a:picLocks noChangeAspect="1"/>
          </p:cNvPicPr>
          <p:nvPr userDrawn="1"/>
        </p:nvPicPr>
        <p:blipFill rotWithShape="1">
          <a:blip r:embed="rId3" cstate="email">
            <a:alphaModFix amt="70000"/>
            <a:extLst>
              <a:ext uri="{28A0092B-C50C-407E-A947-70E740481C1C}">
                <a14:useLocalDpi xmlns:a14="http://schemas.microsoft.com/office/drawing/2010/main"/>
              </a:ext>
            </a:extLst>
          </a:blip>
          <a:srcRect/>
          <a:stretch/>
        </p:blipFill>
        <p:spPr>
          <a:xfrm>
            <a:off x="0" y="4388759"/>
            <a:ext cx="9144000" cy="2469241"/>
          </a:xfrm>
          <a:prstGeom prst="rect">
            <a:avLst/>
          </a:prstGeom>
        </p:spPr>
      </p:pic>
      <p:sp>
        <p:nvSpPr>
          <p:cNvPr id="2" name="Title 1"/>
          <p:cNvSpPr>
            <a:spLocks noGrp="1"/>
          </p:cNvSpPr>
          <p:nvPr>
            <p:ph type="title" hasCustomPrompt="1"/>
          </p:nvPr>
        </p:nvSpPr>
        <p:spPr>
          <a:xfrm>
            <a:off x="442451" y="1327357"/>
            <a:ext cx="3303639" cy="1858296"/>
          </a:xfrm>
        </p:spPr>
        <p:txBody>
          <a:bodyPr/>
          <a:lstStyle>
            <a:lvl1pPr algn="ctr" rtl="0" eaLnBrk="1" fontAlgn="base" hangingPunct="1">
              <a:lnSpc>
                <a:spcPct val="100000"/>
              </a:lnSpc>
              <a:spcBef>
                <a:spcPts val="0"/>
              </a:spcBef>
              <a:spcAft>
                <a:spcPct val="0"/>
              </a:spcAft>
              <a:defRPr lang="en-US" sz="4400" b="1" kern="1200" cap="none" baseline="0">
                <a:ln>
                  <a:gradFill flip="none" rotWithShape="1">
                    <a:gsLst>
                      <a:gs pos="0">
                        <a:schemeClr val="bg1">
                          <a:lumMod val="50000"/>
                          <a:alpha val="30000"/>
                        </a:schemeClr>
                      </a:gs>
                      <a:gs pos="100000">
                        <a:srgbClr val="FFFFFF">
                          <a:alpha val="30000"/>
                        </a:srgbClr>
                      </a:gs>
                    </a:gsLst>
                    <a:lin ang="5400000" scaled="0"/>
                    <a:tileRect/>
                  </a:gradFill>
                </a:ln>
                <a:solidFill>
                  <a:schemeClr val="tx1"/>
                </a:solidFill>
                <a:effectLst/>
                <a:latin typeface="Tahoma" pitchFamily="34" charset="0"/>
                <a:ea typeface="ＭＳ Ｐゴシック" charset="0"/>
                <a:cs typeface="Tahoma" pitchFamily="34" charset="0"/>
              </a:defRPr>
            </a:lvl1pPr>
          </a:lstStyle>
          <a:p>
            <a:r>
              <a:rPr lang="en-US" dirty="0"/>
              <a:t>Lesson Title</a:t>
            </a:r>
          </a:p>
        </p:txBody>
      </p:sp>
    </p:spTree>
    <p:extLst>
      <p:ext uri="{BB962C8B-B14F-4D97-AF65-F5344CB8AC3E}">
        <p14:creationId xmlns:p14="http://schemas.microsoft.com/office/powerpoint/2010/main" val="2522881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ectives and Additional Resources">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alphaModFix amt="70000"/>
            <a:extLst>
              <a:ext uri="{28A0092B-C50C-407E-A947-70E740481C1C}">
                <a14:useLocalDpi xmlns:a14="http://schemas.microsoft.com/office/drawing/2010/main"/>
              </a:ext>
            </a:extLst>
          </a:blip>
          <a:srcRect/>
          <a:stretch/>
        </p:blipFill>
        <p:spPr>
          <a:xfrm>
            <a:off x="0" y="4388759"/>
            <a:ext cx="9144000" cy="2469241"/>
          </a:xfrm>
          <a:prstGeom prst="rect">
            <a:avLst/>
          </a:prstGeom>
        </p:spPr>
      </p:pic>
      <p:sp>
        <p:nvSpPr>
          <p:cNvPr id="2" name="Title 1"/>
          <p:cNvSpPr>
            <a:spLocks noGrp="1"/>
          </p:cNvSpPr>
          <p:nvPr>
            <p:ph type="title"/>
          </p:nvPr>
        </p:nvSpPr>
        <p:spPr/>
        <p:txBody>
          <a:bodyPr/>
          <a:lstStyle>
            <a:lvl1pPr algn="ctr" rtl="0" eaLnBrk="1" fontAlgn="base" hangingPunct="1">
              <a:lnSpc>
                <a:spcPct val="100000"/>
              </a:lnSpc>
              <a:spcBef>
                <a:spcPts val="0"/>
              </a:spcBef>
              <a:spcAft>
                <a:spcPct val="0"/>
              </a:spcAft>
              <a:defRPr lang="en-US" sz="4000" b="1" kern="1200" cap="small" baseline="0" dirty="0">
                <a:ln>
                  <a:gradFill flip="none" rotWithShape="1">
                    <a:gsLst>
                      <a:gs pos="0">
                        <a:schemeClr val="bg1">
                          <a:lumMod val="50000"/>
                          <a:alpha val="30000"/>
                        </a:schemeClr>
                      </a:gs>
                      <a:gs pos="100000">
                        <a:srgbClr val="FFFFFF">
                          <a:alpha val="30000"/>
                        </a:srgbClr>
                      </a:gs>
                    </a:gsLst>
                    <a:lin ang="5400000" scaled="0"/>
                    <a:tileRect/>
                  </a:gradFill>
                </a:ln>
                <a:solidFill>
                  <a:schemeClr val="bg1"/>
                </a:solidFill>
                <a:effectLst/>
                <a:latin typeface="Tahoma" pitchFamily="34" charset="0"/>
                <a:ea typeface="ＭＳ Ｐゴシック" charset="0"/>
                <a:cs typeface="Tahoma" pitchFamily="34" charset="0"/>
              </a:defRPr>
            </a:lvl1pPr>
          </a:lstStyle>
          <a:p>
            <a:r>
              <a:rPr lang="en-US" dirty="0"/>
              <a:t>Click to edit Master title style</a:t>
            </a:r>
          </a:p>
        </p:txBody>
      </p:sp>
      <p:sp>
        <p:nvSpPr>
          <p:cNvPr id="6" name="TextBox 9"/>
          <p:cNvSpPr txBox="1">
            <a:spLocks noChangeArrowheads="1"/>
          </p:cNvSpPr>
          <p:nvPr userDrawn="1"/>
        </p:nvSpPr>
        <p:spPr bwMode="auto">
          <a:xfrm>
            <a:off x="3497091" y="6611779"/>
            <a:ext cx="2209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defRPr/>
            </a:pPr>
            <a:r>
              <a:rPr lang="en-US" sz="1000">
                <a:solidFill>
                  <a:srgbClr val="000000"/>
                </a:solidFill>
                <a:latin typeface="Tahoma" charset="0"/>
                <a:ea typeface="Tahoma" charset="0"/>
                <a:cs typeface="Tahoma" charset="0"/>
              </a:rPr>
              <a:t>© 2018 Solar Energy International </a:t>
            </a:r>
          </a:p>
        </p:txBody>
      </p:sp>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t="21980" r="67546" b="23587"/>
          <a:stretch/>
        </p:blipFill>
        <p:spPr>
          <a:xfrm>
            <a:off x="3478261" y="5845124"/>
            <a:ext cx="2021786" cy="903692"/>
          </a:xfrm>
          <a:prstGeom prst="rect">
            <a:avLst/>
          </a:prstGeom>
        </p:spPr>
      </p:pic>
      <p:sp>
        <p:nvSpPr>
          <p:cNvPr id="7" name="Text Placeholder 2"/>
          <p:cNvSpPr>
            <a:spLocks noGrp="1"/>
          </p:cNvSpPr>
          <p:nvPr>
            <p:ph idx="1"/>
          </p:nvPr>
        </p:nvSpPr>
        <p:spPr>
          <a:xfrm>
            <a:off x="245192" y="1117701"/>
            <a:ext cx="8662834" cy="5533821"/>
          </a:xfrm>
          <a:prstGeom prst="rect">
            <a:avLst/>
          </a:prstGeom>
        </p:spPr>
        <p:txBody>
          <a:bodyPr vert="horz" lIns="91440" tIns="45720" rIns="91440" bIns="45720" rtlCol="0">
            <a:noAutofit/>
          </a:bodyPr>
          <a:lstStyle>
            <a:lvl1pPr>
              <a:spcAft>
                <a:spcPts val="600"/>
              </a:spcAft>
              <a:defRPr/>
            </a:lvl1pPr>
            <a:lvl2pPr>
              <a:spcAft>
                <a:spcPts val="600"/>
              </a:spcAft>
              <a:defRPr/>
            </a:lvl2pPr>
            <a:lvl3pPr>
              <a:spcAft>
                <a:spcPts val="600"/>
              </a:spcAft>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73042050"/>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445776" y="6018961"/>
            <a:ext cx="2599370" cy="694349"/>
          </a:xfrm>
          <a:prstGeom prst="rect">
            <a:avLst/>
          </a:prstGeom>
        </p:spPr>
      </p:pic>
      <p:sp>
        <p:nvSpPr>
          <p:cNvPr id="7" name="TextBox 9"/>
          <p:cNvSpPr txBox="1">
            <a:spLocks noChangeArrowheads="1"/>
          </p:cNvSpPr>
          <p:nvPr userDrawn="1"/>
        </p:nvSpPr>
        <p:spPr bwMode="auto">
          <a:xfrm>
            <a:off x="6677025" y="6519864"/>
            <a:ext cx="2209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defRPr/>
            </a:pPr>
            <a:r>
              <a:rPr lang="en-US" sz="1000">
                <a:solidFill>
                  <a:srgbClr val="000000"/>
                </a:solidFill>
                <a:latin typeface="Tahoma" charset="0"/>
                <a:ea typeface="Tahoma" charset="0"/>
                <a:cs typeface="Tahoma" charset="0"/>
              </a:rPr>
              <a:t>© 2018 Solar Energy International </a:t>
            </a:r>
          </a:p>
        </p:txBody>
      </p:sp>
      <p:sp>
        <p:nvSpPr>
          <p:cNvPr id="4" name="Title 3"/>
          <p:cNvSpPr>
            <a:spLocks noGrp="1"/>
          </p:cNvSpPr>
          <p:nvPr>
            <p:ph type="title"/>
          </p:nvPr>
        </p:nvSpPr>
        <p:spPr/>
        <p:txBody>
          <a:bodyPr/>
          <a:lstStyle/>
          <a:p>
            <a:r>
              <a:rPr lang="en-US"/>
              <a:t>Click to edit Master title style</a:t>
            </a:r>
            <a:endParaRPr lang="en-US" dirty="0"/>
          </a:p>
        </p:txBody>
      </p:sp>
      <p:sp>
        <p:nvSpPr>
          <p:cNvPr id="8" name="Text Placeholder 2"/>
          <p:cNvSpPr>
            <a:spLocks noGrp="1"/>
          </p:cNvSpPr>
          <p:nvPr>
            <p:ph idx="1"/>
          </p:nvPr>
        </p:nvSpPr>
        <p:spPr>
          <a:xfrm>
            <a:off x="223991" y="1109153"/>
            <a:ext cx="8662834" cy="5533821"/>
          </a:xfrm>
          <a:prstGeom prst="rect">
            <a:avLst/>
          </a:prstGeom>
        </p:spPr>
        <p:txBody>
          <a:bodyPr vert="horz" lIns="91440" tIns="45720" rIns="91440" bIns="45720" rtlCol="0">
            <a:noAutofit/>
          </a:bodyPr>
          <a:lstStyle>
            <a:lvl1pPr marL="456565" indent="-457200">
              <a:buFont typeface="Menlo-Bold"/>
              <a:buChar char="✧✧"/>
              <a:defRPr lang="en-US" sz="3200" kern="1200" dirty="0">
                <a:solidFill>
                  <a:schemeClr val="tx1"/>
                </a:solidFill>
                <a:latin typeface="Tahoma" charset="0"/>
                <a:ea typeface="Tahoma" charset="0"/>
                <a:cs typeface="Tahoma" charset="0"/>
              </a:defRPr>
            </a:lvl1pPr>
          </a:lstStyle>
          <a:p>
            <a:pPr marL="456565" lvl="0" indent="-457200" algn="l" rtl="0" eaLnBrk="1" fontAlgn="base" hangingPunct="1">
              <a:spcBef>
                <a:spcPts val="600"/>
              </a:spcBef>
              <a:spcAft>
                <a:spcPts val="600"/>
              </a:spcAft>
              <a:buFont typeface="ZapfDingbatsITC" charset="0"/>
              <a:buChar char="✸"/>
              <a:tabLst/>
            </a:pPr>
            <a:r>
              <a:rPr lang="en-US" dirty="0"/>
              <a:t>Edit Master text styles</a:t>
            </a:r>
          </a:p>
          <a:p>
            <a:pPr lvl="1"/>
            <a:r>
              <a:rPr lang="en-US" dirty="0"/>
              <a:t>Second level</a:t>
            </a:r>
          </a:p>
          <a:p>
            <a:pPr lvl="2"/>
            <a:r>
              <a:rPr lang="en-US" dirty="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with Logo">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445776" y="6018961"/>
            <a:ext cx="2574656" cy="694349"/>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8" name="TextBox 9"/>
          <p:cNvSpPr txBox="1">
            <a:spLocks noChangeArrowheads="1"/>
          </p:cNvSpPr>
          <p:nvPr userDrawn="1"/>
        </p:nvSpPr>
        <p:spPr bwMode="auto">
          <a:xfrm>
            <a:off x="6677025" y="6519864"/>
            <a:ext cx="2209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defRPr/>
            </a:pPr>
            <a:r>
              <a:rPr lang="en-US" sz="1000">
                <a:solidFill>
                  <a:srgbClr val="000000"/>
                </a:solidFill>
                <a:latin typeface="Tahoma" charset="0"/>
                <a:ea typeface="Tahoma" charset="0"/>
                <a:cs typeface="Tahoma" charset="0"/>
              </a:rPr>
              <a:t>© 2018 Solar Energy International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s tex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445776" y="6018961"/>
            <a:ext cx="2633698" cy="694349"/>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8" name="TextBox 9"/>
          <p:cNvSpPr txBox="1">
            <a:spLocks noChangeArrowheads="1"/>
          </p:cNvSpPr>
          <p:nvPr userDrawn="1"/>
        </p:nvSpPr>
        <p:spPr bwMode="auto">
          <a:xfrm>
            <a:off x="6677025" y="6519864"/>
            <a:ext cx="2209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defRPr/>
            </a:pPr>
            <a:r>
              <a:rPr lang="en-US" sz="1000">
                <a:solidFill>
                  <a:srgbClr val="000000"/>
                </a:solidFill>
                <a:latin typeface="Tahoma" charset="0"/>
                <a:ea typeface="Tahoma" charset="0"/>
                <a:cs typeface="Tahoma" charset="0"/>
              </a:rPr>
              <a:t>© 2018 Solar Energy International </a:t>
            </a:r>
          </a:p>
        </p:txBody>
      </p:sp>
      <p:sp>
        <p:nvSpPr>
          <p:cNvPr id="9" name="Text Placeholder 2"/>
          <p:cNvSpPr>
            <a:spLocks noGrp="1"/>
          </p:cNvSpPr>
          <p:nvPr>
            <p:ph idx="1"/>
          </p:nvPr>
        </p:nvSpPr>
        <p:spPr>
          <a:xfrm>
            <a:off x="245192" y="1117701"/>
            <a:ext cx="4183933" cy="5533821"/>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p:txBody>
      </p:sp>
      <p:sp>
        <p:nvSpPr>
          <p:cNvPr id="10" name="Text Placeholder 2"/>
          <p:cNvSpPr>
            <a:spLocks noGrp="1"/>
          </p:cNvSpPr>
          <p:nvPr>
            <p:ph idx="10"/>
          </p:nvPr>
        </p:nvSpPr>
        <p:spPr>
          <a:xfrm>
            <a:off x="4600574" y="1117701"/>
            <a:ext cx="4307451" cy="495448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Tex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445776" y="6018961"/>
            <a:ext cx="2616810" cy="694349"/>
          </a:xfrm>
          <a:prstGeom prst="rect">
            <a:avLst/>
          </a:prstGeom>
        </p:spPr>
      </p:pic>
      <p:sp>
        <p:nvSpPr>
          <p:cNvPr id="12" name="Picture Placeholder 11"/>
          <p:cNvSpPr>
            <a:spLocks noGrp="1"/>
          </p:cNvSpPr>
          <p:nvPr>
            <p:ph type="pic" sz="quarter" idx="10"/>
          </p:nvPr>
        </p:nvSpPr>
        <p:spPr>
          <a:xfrm>
            <a:off x="116239" y="1114426"/>
            <a:ext cx="4372639" cy="4887364"/>
          </a:xfrm>
          <a:prstGeom prst="rect">
            <a:avLst/>
          </a:prstGeom>
        </p:spPr>
        <p:txBody>
          <a:bodyPr/>
          <a:lstStyle>
            <a:lvl1pPr marL="0" indent="0" algn="ctr">
              <a:buNone/>
              <a:defRPr>
                <a:latin typeface="Tahoma" charset="0"/>
                <a:ea typeface="Tahoma" charset="0"/>
                <a:cs typeface="Tahoma" charset="0"/>
              </a:defRPr>
            </a:lvl1pPr>
          </a:lstStyle>
          <a:p>
            <a:pPr lvl="0"/>
            <a:r>
              <a:rPr lang="en-US" noProof="0"/>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10" name="TextBox 9"/>
          <p:cNvSpPr txBox="1">
            <a:spLocks noChangeArrowheads="1"/>
          </p:cNvSpPr>
          <p:nvPr userDrawn="1"/>
        </p:nvSpPr>
        <p:spPr bwMode="auto">
          <a:xfrm>
            <a:off x="6677025" y="6519864"/>
            <a:ext cx="2209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defRPr/>
            </a:pPr>
            <a:r>
              <a:rPr lang="en-US" sz="1000">
                <a:solidFill>
                  <a:srgbClr val="000000"/>
                </a:solidFill>
                <a:latin typeface="Tahoma" charset="0"/>
                <a:ea typeface="Tahoma" charset="0"/>
                <a:cs typeface="Tahoma" charset="0"/>
              </a:rPr>
              <a:t>© 2018 Solar Energy International </a:t>
            </a:r>
          </a:p>
        </p:txBody>
      </p:sp>
      <p:sp>
        <p:nvSpPr>
          <p:cNvPr id="8" name="Text Placeholder 2"/>
          <p:cNvSpPr>
            <a:spLocks noGrp="1"/>
          </p:cNvSpPr>
          <p:nvPr>
            <p:ph idx="1"/>
          </p:nvPr>
        </p:nvSpPr>
        <p:spPr>
          <a:xfrm>
            <a:off x="4643438" y="1117701"/>
            <a:ext cx="4264588" cy="489733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ts of bullet points">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445776" y="6018961"/>
            <a:ext cx="2599370" cy="694349"/>
          </a:xfrm>
          <a:prstGeom prst="rect">
            <a:avLst/>
          </a:prstGeom>
        </p:spPr>
      </p:pic>
      <p:sp>
        <p:nvSpPr>
          <p:cNvPr id="7" name="TextBox 9"/>
          <p:cNvSpPr txBox="1">
            <a:spLocks noChangeArrowheads="1"/>
          </p:cNvSpPr>
          <p:nvPr userDrawn="1"/>
        </p:nvSpPr>
        <p:spPr bwMode="auto">
          <a:xfrm>
            <a:off x="6677025" y="6519864"/>
            <a:ext cx="2209800"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r" eaLnBrk="1" hangingPunct="1">
              <a:defRPr/>
            </a:pPr>
            <a:r>
              <a:rPr lang="en-US" sz="1000">
                <a:solidFill>
                  <a:srgbClr val="000000"/>
                </a:solidFill>
                <a:latin typeface="Tahoma" charset="0"/>
                <a:ea typeface="Tahoma" charset="0"/>
                <a:cs typeface="Tahoma" charset="0"/>
              </a:rPr>
              <a:t>© 2018 Solar Energy International </a:t>
            </a:r>
          </a:p>
        </p:txBody>
      </p:sp>
      <p:sp>
        <p:nvSpPr>
          <p:cNvPr id="4" name="Title 3"/>
          <p:cNvSpPr>
            <a:spLocks noGrp="1"/>
          </p:cNvSpPr>
          <p:nvPr>
            <p:ph type="title"/>
          </p:nvPr>
        </p:nvSpPr>
        <p:spPr/>
        <p:txBody>
          <a:bodyPr/>
          <a:lstStyle/>
          <a:p>
            <a:r>
              <a:rPr lang="en-US"/>
              <a:t>Click to edit Master title style</a:t>
            </a:r>
            <a:endParaRPr lang="en-US" dirty="0"/>
          </a:p>
        </p:txBody>
      </p:sp>
      <p:sp>
        <p:nvSpPr>
          <p:cNvPr id="8" name="Text Placeholder 2"/>
          <p:cNvSpPr>
            <a:spLocks noGrp="1"/>
          </p:cNvSpPr>
          <p:nvPr>
            <p:ph idx="1"/>
          </p:nvPr>
        </p:nvSpPr>
        <p:spPr>
          <a:xfrm>
            <a:off x="245192" y="1117701"/>
            <a:ext cx="8662834" cy="5533821"/>
          </a:xfrm>
          <a:prstGeom prst="rect">
            <a:avLst/>
          </a:prstGeom>
        </p:spPr>
        <p:txBody>
          <a:bodyPr vert="horz" lIns="91440" tIns="45720" rIns="91440" bIns="45720" rtlCol="0">
            <a:noAutofit/>
          </a:bodyPr>
          <a:lstStyle>
            <a:lvl1pPr indent="-365760">
              <a:spcAft>
                <a:spcPts val="600"/>
              </a:spcAft>
              <a:defRPr sz="2400"/>
            </a:lvl1pPr>
            <a:lvl2pPr indent="-274320">
              <a:spcAft>
                <a:spcPts val="600"/>
              </a:spcAft>
              <a:defRPr sz="2000"/>
            </a:lvl2pPr>
            <a:lvl3pPr indent="-182880">
              <a:spcAft>
                <a:spcPts val="600"/>
              </a:spcAft>
              <a:defRPr sz="1800"/>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6614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Tree>
    <p:extLst>
      <p:ext uri="{BB962C8B-B14F-4D97-AF65-F5344CB8AC3E}">
        <p14:creationId xmlns:p14="http://schemas.microsoft.com/office/powerpoint/2010/main" val="10421429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ate">
    <p:spTree>
      <p:nvGrpSpPr>
        <p:cNvPr id="1" name=""/>
        <p:cNvGrpSpPr/>
        <p:nvPr/>
      </p:nvGrpSpPr>
      <p:grpSpPr>
        <a:xfrm>
          <a:off x="0" y="0"/>
          <a:ext cx="0" cy="0"/>
          <a:chOff x="0" y="0"/>
          <a:chExt cx="0" cy="0"/>
        </a:xfrm>
      </p:grpSpPr>
      <p:sp>
        <p:nvSpPr>
          <p:cNvPr id="3" name="Rectangle 2"/>
          <p:cNvSpPr/>
          <p:nvPr userDrawn="1"/>
        </p:nvSpPr>
        <p:spPr>
          <a:xfrm>
            <a:off x="0" y="-103763"/>
            <a:ext cx="9144000" cy="12302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800"/>
          </a:p>
        </p:txBody>
      </p:sp>
      <p:sp>
        <p:nvSpPr>
          <p:cNvPr id="7" name="Title Placeholder 1"/>
          <p:cNvSpPr>
            <a:spLocks noGrp="1"/>
          </p:cNvSpPr>
          <p:nvPr>
            <p:ph type="title"/>
          </p:nvPr>
        </p:nvSpPr>
        <p:spPr>
          <a:xfrm>
            <a:off x="0" y="-14748"/>
            <a:ext cx="9144000" cy="929640"/>
          </a:xfrm>
          <a:prstGeom prst="rect">
            <a:avLst/>
          </a:prstGeom>
        </p:spPr>
        <p:txBody>
          <a:bodyPr vert="horz" lIns="91440" tIns="45720" rIns="91440" bIns="45720" rtlCol="0" anchor="ctr">
            <a:normAutofit/>
          </a:bodyPr>
          <a:lstStyle>
            <a:lvl1pPr algn="ctr" rtl="0" eaLnBrk="1" fontAlgn="base" hangingPunct="1">
              <a:lnSpc>
                <a:spcPct val="100000"/>
              </a:lnSpc>
              <a:spcBef>
                <a:spcPts val="0"/>
              </a:spcBef>
              <a:spcAft>
                <a:spcPct val="0"/>
              </a:spcAft>
              <a:defRPr lang="en-US" sz="4000" b="1" kern="1200" cap="small" baseline="0" dirty="0">
                <a:ln>
                  <a:gradFill flip="none" rotWithShape="1">
                    <a:gsLst>
                      <a:gs pos="0">
                        <a:schemeClr val="bg1">
                          <a:lumMod val="50000"/>
                          <a:alpha val="30000"/>
                        </a:schemeClr>
                      </a:gs>
                      <a:gs pos="100000">
                        <a:srgbClr val="FFFFFF">
                          <a:alpha val="30000"/>
                        </a:srgbClr>
                      </a:gs>
                    </a:gsLst>
                    <a:lin ang="5400000" scaled="0"/>
                    <a:tileRect/>
                  </a:gradFill>
                </a:ln>
                <a:solidFill>
                  <a:schemeClr val="tx1"/>
                </a:solidFill>
                <a:effectLst/>
                <a:latin typeface="Tahoma" pitchFamily="34" charset="0"/>
                <a:ea typeface="ＭＳ Ｐゴシック" charset="0"/>
                <a:cs typeface="Tahoma" pitchFamily="34" charset="0"/>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3999" cy="906463"/>
          </a:xfrm>
          <a:prstGeom prst="rect">
            <a:avLst/>
          </a:prstGeom>
          <a:gradFill>
            <a:gsLst>
              <a:gs pos="0">
                <a:srgbClr val="2C6F3B"/>
              </a:gs>
              <a:gs pos="60000">
                <a:srgbClr val="3B894A"/>
              </a:gs>
            </a:gsLst>
            <a:lin ang="16200000" scaled="0"/>
          </a:gradFill>
          <a:ln>
            <a:noFill/>
          </a:ln>
          <a:effectLst>
            <a:outerShdw dist="12700" dir="5400000" algn="tl" rotWithShape="0">
              <a:srgbClr val="000000">
                <a:alpha val="50000"/>
              </a:srgbClr>
            </a:outerShdw>
          </a:effectLst>
        </p:spPr>
        <p:style>
          <a:lnRef idx="1">
            <a:schemeClr val="accent1"/>
          </a:lnRef>
          <a:fillRef idx="3">
            <a:schemeClr val="accent1"/>
          </a:fillRef>
          <a:effectRef idx="2">
            <a:schemeClr val="accent1"/>
          </a:effectRef>
          <a:fontRef idx="minor">
            <a:schemeClr val="lt1"/>
          </a:fontRef>
        </p:style>
        <p:txBody>
          <a:bodyPr lIns="91407" tIns="45704" rIns="91407" bIns="45704" anchor="ctr"/>
          <a:lstStyle/>
          <a:p>
            <a:pPr algn="ctr" defTabSz="914186">
              <a:defRPr/>
            </a:pPr>
            <a:endParaRPr lang="en-US">
              <a:solidFill>
                <a:prstClr val="white"/>
              </a:solidFill>
              <a:latin typeface="Tahoma"/>
            </a:endParaRPr>
          </a:p>
        </p:txBody>
      </p:sp>
      <p:sp>
        <p:nvSpPr>
          <p:cNvPr id="2" name="Title Placeholder 1"/>
          <p:cNvSpPr>
            <a:spLocks noGrp="1"/>
          </p:cNvSpPr>
          <p:nvPr>
            <p:ph type="title"/>
          </p:nvPr>
        </p:nvSpPr>
        <p:spPr>
          <a:xfrm>
            <a:off x="0" y="1"/>
            <a:ext cx="9143999" cy="914400"/>
          </a:xfrm>
          <a:prstGeom prst="rect">
            <a:avLst/>
          </a:prstGeom>
        </p:spPr>
        <p:txBody>
          <a:bodyPr vert="horz" lIns="91407" tIns="45704" rIns="91407" bIns="45704"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245192" y="1117701"/>
            <a:ext cx="8662834" cy="5533821"/>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cSld>
  <p:clrMap bg1="lt1" tx1="dk1" bg2="lt2" tx2="dk2" accent1="accent1" accent2="accent2" accent3="accent3" accent4="accent4" accent5="accent5" accent6="accent6" hlink="hlink" folHlink="folHlink"/>
  <p:sldLayoutIdLst>
    <p:sldLayoutId id="2147483977" r:id="rId1"/>
    <p:sldLayoutId id="2147483980" r:id="rId2"/>
    <p:sldLayoutId id="2147483981" r:id="rId3"/>
    <p:sldLayoutId id="2147483982" r:id="rId4"/>
    <p:sldLayoutId id="2147483983" r:id="rId5"/>
    <p:sldLayoutId id="2147483984" r:id="rId6"/>
    <p:sldLayoutId id="2147483987" r:id="rId7"/>
    <p:sldLayoutId id="2147483979" r:id="rId8"/>
    <p:sldLayoutId id="2147483986" r:id="rId9"/>
  </p:sldLayoutIdLst>
  <p:hf sldNum="0" hdr="0" ftr="0" dt="0"/>
  <p:txStyles>
    <p:titleStyle>
      <a:lvl1pPr algn="ctr" rtl="0" eaLnBrk="1" fontAlgn="base" hangingPunct="1">
        <a:lnSpc>
          <a:spcPct val="100000"/>
        </a:lnSpc>
        <a:spcBef>
          <a:spcPts val="0"/>
        </a:spcBef>
        <a:spcAft>
          <a:spcPct val="0"/>
        </a:spcAft>
        <a:defRPr lang="en-US" sz="4000" b="1" kern="1200" cap="small" baseline="0" dirty="0">
          <a:ln>
            <a:gradFill flip="none" rotWithShape="1">
              <a:gsLst>
                <a:gs pos="0">
                  <a:schemeClr val="bg1">
                    <a:lumMod val="50000"/>
                    <a:alpha val="30000"/>
                  </a:schemeClr>
                </a:gs>
                <a:gs pos="100000">
                  <a:srgbClr val="FFFFFF">
                    <a:alpha val="30000"/>
                  </a:srgbClr>
                </a:gs>
              </a:gsLst>
              <a:lin ang="5400000" scaled="0"/>
              <a:tileRect/>
            </a:gradFill>
          </a:ln>
          <a:solidFill>
            <a:schemeClr val="bg1"/>
          </a:solidFill>
          <a:effectLst/>
          <a:latin typeface="Tahoma" pitchFamily="34" charset="0"/>
          <a:ea typeface="ＭＳ Ｐゴシック" charset="0"/>
          <a:cs typeface="Tahoma" pitchFamily="34" charset="0"/>
        </a:defRPr>
      </a:lvl1pPr>
      <a:lvl2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2pPr>
      <a:lvl3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3pPr>
      <a:lvl4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4pPr>
      <a:lvl5pPr algn="ctr" rtl="0" eaLnBrk="1" fontAlgn="base" hangingPunct="1">
        <a:spcBef>
          <a:spcPct val="0"/>
        </a:spcBef>
        <a:spcAft>
          <a:spcPct val="0"/>
        </a:spcAft>
        <a:defRPr sz="3600" b="1">
          <a:solidFill>
            <a:schemeClr val="tx1"/>
          </a:solidFill>
          <a:latin typeface="Tahoma" charset="0"/>
          <a:ea typeface="ＭＳ Ｐゴシック" charset="0"/>
          <a:cs typeface="Tahoma" charset="0"/>
        </a:defRPr>
      </a:lvl5pPr>
      <a:lvl6pPr marL="457039" algn="ctr" rtl="0" eaLnBrk="1" fontAlgn="base" hangingPunct="1">
        <a:spcBef>
          <a:spcPct val="0"/>
        </a:spcBef>
        <a:spcAft>
          <a:spcPct val="0"/>
        </a:spcAft>
        <a:defRPr sz="4400" b="1">
          <a:solidFill>
            <a:schemeClr val="tx1"/>
          </a:solidFill>
          <a:latin typeface="Gill Sans"/>
          <a:ea typeface="MS PGothic" pitchFamily="34" charset="-128"/>
        </a:defRPr>
      </a:lvl6pPr>
      <a:lvl7pPr marL="914079" algn="ctr" rtl="0" eaLnBrk="1" fontAlgn="base" hangingPunct="1">
        <a:spcBef>
          <a:spcPct val="0"/>
        </a:spcBef>
        <a:spcAft>
          <a:spcPct val="0"/>
        </a:spcAft>
        <a:defRPr sz="4400" b="1">
          <a:solidFill>
            <a:schemeClr val="tx1"/>
          </a:solidFill>
          <a:latin typeface="Gill Sans"/>
          <a:ea typeface="MS PGothic" pitchFamily="34" charset="-128"/>
        </a:defRPr>
      </a:lvl7pPr>
      <a:lvl8pPr marL="1371119" algn="ctr" rtl="0" eaLnBrk="1" fontAlgn="base" hangingPunct="1">
        <a:spcBef>
          <a:spcPct val="0"/>
        </a:spcBef>
        <a:spcAft>
          <a:spcPct val="0"/>
        </a:spcAft>
        <a:defRPr sz="4400" b="1">
          <a:solidFill>
            <a:schemeClr val="tx1"/>
          </a:solidFill>
          <a:latin typeface="Gill Sans"/>
          <a:ea typeface="MS PGothic" pitchFamily="34" charset="-128"/>
        </a:defRPr>
      </a:lvl8pPr>
      <a:lvl9pPr marL="1828159" algn="ctr" rtl="0" eaLnBrk="1" fontAlgn="base" hangingPunct="1">
        <a:spcBef>
          <a:spcPct val="0"/>
        </a:spcBef>
        <a:spcAft>
          <a:spcPct val="0"/>
        </a:spcAft>
        <a:defRPr sz="4400" b="1">
          <a:solidFill>
            <a:schemeClr val="tx1"/>
          </a:solidFill>
          <a:latin typeface="Gill Sans"/>
          <a:ea typeface="MS PGothic" pitchFamily="34" charset="-128"/>
        </a:defRPr>
      </a:lvl9pPr>
    </p:titleStyle>
    <p:body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79" rtl="0" eaLnBrk="1" latinLnBrk="0" hangingPunct="1">
        <a:defRPr sz="1800" kern="1200">
          <a:solidFill>
            <a:schemeClr val="tx1"/>
          </a:solidFill>
          <a:latin typeface="+mn-lt"/>
          <a:ea typeface="+mn-ea"/>
          <a:cs typeface="+mn-cs"/>
        </a:defRPr>
      </a:lvl1pPr>
      <a:lvl2pPr marL="457039" algn="l" defTabSz="914079" rtl="0" eaLnBrk="1" latinLnBrk="0" hangingPunct="1">
        <a:defRPr sz="1800" kern="1200">
          <a:solidFill>
            <a:schemeClr val="tx1"/>
          </a:solidFill>
          <a:latin typeface="+mn-lt"/>
          <a:ea typeface="+mn-ea"/>
          <a:cs typeface="+mn-cs"/>
        </a:defRPr>
      </a:lvl2pPr>
      <a:lvl3pPr marL="914079" algn="l" defTabSz="914079" rtl="0" eaLnBrk="1" latinLnBrk="0" hangingPunct="1">
        <a:defRPr sz="1800" kern="1200">
          <a:solidFill>
            <a:schemeClr val="tx1"/>
          </a:solidFill>
          <a:latin typeface="+mn-lt"/>
          <a:ea typeface="+mn-ea"/>
          <a:cs typeface="+mn-cs"/>
        </a:defRPr>
      </a:lvl3pPr>
      <a:lvl4pPr marL="1371119" algn="l" defTabSz="914079" rtl="0" eaLnBrk="1" latinLnBrk="0" hangingPunct="1">
        <a:defRPr sz="1800" kern="1200">
          <a:solidFill>
            <a:schemeClr val="tx1"/>
          </a:solidFill>
          <a:latin typeface="+mn-lt"/>
          <a:ea typeface="+mn-ea"/>
          <a:cs typeface="+mn-cs"/>
        </a:defRPr>
      </a:lvl4pPr>
      <a:lvl5pPr marL="1828159" algn="l" defTabSz="914079" rtl="0" eaLnBrk="1" latinLnBrk="0" hangingPunct="1">
        <a:defRPr sz="1800" kern="1200">
          <a:solidFill>
            <a:schemeClr val="tx1"/>
          </a:solidFill>
          <a:latin typeface="+mn-lt"/>
          <a:ea typeface="+mn-ea"/>
          <a:cs typeface="+mn-cs"/>
        </a:defRPr>
      </a:lvl5pPr>
      <a:lvl6pPr marL="2285199" algn="l" defTabSz="914079" rtl="0" eaLnBrk="1" latinLnBrk="0" hangingPunct="1">
        <a:defRPr sz="1800" kern="1200">
          <a:solidFill>
            <a:schemeClr val="tx1"/>
          </a:solidFill>
          <a:latin typeface="+mn-lt"/>
          <a:ea typeface="+mn-ea"/>
          <a:cs typeface="+mn-cs"/>
        </a:defRPr>
      </a:lvl6pPr>
      <a:lvl7pPr marL="2742237" algn="l" defTabSz="914079" rtl="0" eaLnBrk="1" latinLnBrk="0" hangingPunct="1">
        <a:defRPr sz="1800" kern="1200">
          <a:solidFill>
            <a:schemeClr val="tx1"/>
          </a:solidFill>
          <a:latin typeface="+mn-lt"/>
          <a:ea typeface="+mn-ea"/>
          <a:cs typeface="+mn-cs"/>
        </a:defRPr>
      </a:lvl7pPr>
      <a:lvl8pPr marL="3199278" algn="l" defTabSz="914079" rtl="0" eaLnBrk="1" latinLnBrk="0" hangingPunct="1">
        <a:defRPr sz="1800" kern="1200">
          <a:solidFill>
            <a:schemeClr val="tx1"/>
          </a:solidFill>
          <a:latin typeface="+mn-lt"/>
          <a:ea typeface="+mn-ea"/>
          <a:cs typeface="+mn-cs"/>
        </a:defRPr>
      </a:lvl8pPr>
      <a:lvl9pPr marL="3656316" algn="l" defTabSz="91407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36.jpg"/><Relationship Id="rId4" Type="http://schemas.openxmlformats.org/officeDocument/2006/relationships/image" Target="../media/image35.jpg"/></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tiff"/><Relationship Id="rId7"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 Id="rId9"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51.jpeg"/></Relationships>
</file>

<file path=ppt/slides/_rels/slide2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56.png"/><Relationship Id="rId5" Type="http://schemas.openxmlformats.org/officeDocument/2006/relationships/image" Target="../media/image55.jpeg"/><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59.jpeg"/></Relationships>
</file>

<file path=ppt/slides/_rels/slide2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https://www.nachi.org/ladder-safety.ht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63.jpeg"/></Relationships>
</file>

<file path=ppt/slides/_rels/slide31.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67.jpeg"/><Relationship Id="rId5" Type="http://schemas.openxmlformats.org/officeDocument/2006/relationships/image" Target="../media/image66.png"/><Relationship Id="rId4" Type="http://schemas.openxmlformats.org/officeDocument/2006/relationships/image" Target="../media/image65.jpeg"/></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2.xml"/><Relationship Id="rId1" Type="http://schemas.openxmlformats.org/officeDocument/2006/relationships/slideLayout" Target="../slideLayouts/slideLayout8.xml"/><Relationship Id="rId5" Type="http://schemas.openxmlformats.org/officeDocument/2006/relationships/image" Target="../media/image71.png"/><Relationship Id="rId4" Type="http://schemas.openxmlformats.org/officeDocument/2006/relationships/image" Target="../media/image70.tiff"/></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75.tiff"/><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77.jpeg"/></Relationships>
</file>

<file path=ppt/slides/_rels/slide3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image" Target="../media/image79.jpeg"/></Relationships>
</file>

<file path=ppt/slides/_rels/slide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image" Target="../media/image82.jpeg"/></Relationships>
</file>

<file path=ppt/slides/_rels/slide4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3.xml"/><Relationship Id="rId1" Type="http://schemas.openxmlformats.org/officeDocument/2006/relationships/slideLayout" Target="../slideLayouts/slideLayout8.xml"/><Relationship Id="rId4" Type="http://schemas.openxmlformats.org/officeDocument/2006/relationships/image" Target="../media/image85.jpeg"/></Relationships>
</file>

<file path=ppt/slides/_rels/slide44.xml.rels><?xml version="1.0" encoding="UTF-8" standalone="yes"?>
<Relationships xmlns="http://schemas.openxmlformats.org/package/2006/relationships"><Relationship Id="rId3" Type="http://schemas.openxmlformats.org/officeDocument/2006/relationships/image" Target="../media/image86.tiff"/><Relationship Id="rId2" Type="http://schemas.openxmlformats.org/officeDocument/2006/relationships/notesSlide" Target="../notesSlides/notesSlide44.xml"/><Relationship Id="rId1" Type="http://schemas.openxmlformats.org/officeDocument/2006/relationships/slideLayout" Target="../slideLayouts/slideLayout8.xml"/><Relationship Id="rId4" Type="http://schemas.openxmlformats.org/officeDocument/2006/relationships/image" Target="../media/image87.tiff"/></Relationships>
</file>

<file path=ppt/slides/_rels/slide45.xml.rels><?xml version="1.0" encoding="UTF-8" standalone="yes"?>
<Relationships xmlns="http://schemas.openxmlformats.org/package/2006/relationships"><Relationship Id="rId3" Type="http://schemas.openxmlformats.org/officeDocument/2006/relationships/image" Target="../media/image88.tiff"/><Relationship Id="rId2" Type="http://schemas.openxmlformats.org/officeDocument/2006/relationships/notesSlide" Target="../notesSlides/notesSlide45.xml"/><Relationship Id="rId1" Type="http://schemas.openxmlformats.org/officeDocument/2006/relationships/slideLayout" Target="../slideLayouts/slideLayout8.xml"/><Relationship Id="rId6" Type="http://schemas.openxmlformats.org/officeDocument/2006/relationships/image" Target="../media/image91.jpeg"/><Relationship Id="rId5" Type="http://schemas.openxmlformats.org/officeDocument/2006/relationships/image" Target="../media/image90.png"/><Relationship Id="rId4" Type="http://schemas.openxmlformats.org/officeDocument/2006/relationships/image" Target="../media/image89.png"/></Relationships>
</file>

<file path=ppt/slides/_rels/slide46.xml.rels><?xml version="1.0" encoding="UTF-8" standalone="yes"?>
<Relationships xmlns="http://schemas.openxmlformats.org/package/2006/relationships"><Relationship Id="rId3" Type="http://schemas.openxmlformats.org/officeDocument/2006/relationships/hyperlink" Target="http://www.youtube.com/watch?v=4QcctfnUeOM&amp;feature=youtu.be" TargetMode="External"/><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tiff"/></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9.tiff"/><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Ladder and Lift Safety</a:t>
            </a:r>
          </a:p>
        </p:txBody>
      </p:sp>
      <p:sp>
        <p:nvSpPr>
          <p:cNvPr id="5" name="TextBox 4"/>
          <p:cNvSpPr txBox="1"/>
          <p:nvPr/>
        </p:nvSpPr>
        <p:spPr>
          <a:xfrm>
            <a:off x="77542" y="3185653"/>
            <a:ext cx="4386470" cy="1600438"/>
          </a:xfrm>
          <a:prstGeom prst="rect">
            <a:avLst/>
          </a:prstGeom>
          <a:noFill/>
          <a:ln>
            <a:noFill/>
          </a:ln>
        </p:spPr>
        <p:txBody>
          <a:bodyPr wrap="square" rtlCol="0">
            <a:spAutoFit/>
          </a:bodyPr>
          <a:lstStyle/>
          <a:p>
            <a:pPr algn="ctr"/>
            <a:r>
              <a:rPr lang="en-US" sz="1400" b="1" dirty="0">
                <a:latin typeface="Tahoma"/>
                <a:cs typeface="Tahoma"/>
              </a:rPr>
              <a:t>Disclaimer: </a:t>
            </a:r>
            <a:r>
              <a:rPr lang="en-US" sz="1400" dirty="0">
                <a:latin typeface="Tahoma"/>
                <a:cs typeface="Tahoma"/>
              </a:rPr>
              <a:t>This material was produced under grant number SH-31237- SH7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pic>
        <p:nvPicPr>
          <p:cNvPr id="10" name="Picture 9" descr="Picture of scissor lift being used by solar installers to get solar modules onto a roof of a commercial building.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45592" y="1209023"/>
            <a:ext cx="4386470" cy="3289852"/>
          </a:xfrm>
          <a:prstGeom prst="rect">
            <a:avLst/>
          </a:prstGeom>
          <a:ln w="19050">
            <a:solidFill>
              <a:schemeClr val="tx1"/>
            </a:solidFill>
          </a:ln>
        </p:spPr>
      </p:pic>
    </p:spTree>
    <p:extLst>
      <p:ext uri="{BB962C8B-B14F-4D97-AF65-F5344CB8AC3E}">
        <p14:creationId xmlns:p14="http://schemas.microsoft.com/office/powerpoint/2010/main" val="1844716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9300AF-6CF3-4958-A43F-DC7D3D11D583}"/>
              </a:ext>
            </a:extLst>
          </p:cNvPr>
          <p:cNvSpPr>
            <a:spLocks noGrp="1"/>
          </p:cNvSpPr>
          <p:nvPr>
            <p:ph type="title"/>
          </p:nvPr>
        </p:nvSpPr>
        <p:spPr/>
        <p:txBody>
          <a:bodyPr/>
          <a:lstStyle/>
          <a:p>
            <a:r>
              <a:rPr lang="en-US"/>
              <a:t>Pre-installation Site Visit</a:t>
            </a:r>
          </a:p>
        </p:txBody>
      </p:sp>
      <p:sp>
        <p:nvSpPr>
          <p:cNvPr id="4" name="Content Placeholder 3">
            <a:extLst>
              <a:ext uri="{FF2B5EF4-FFF2-40B4-BE49-F238E27FC236}">
                <a16:creationId xmlns:a16="http://schemas.microsoft.com/office/drawing/2014/main" id="{7279AF1D-A625-4695-BE9F-8753731BF11E}"/>
              </a:ext>
            </a:extLst>
          </p:cNvPr>
          <p:cNvSpPr>
            <a:spLocks noGrp="1"/>
          </p:cNvSpPr>
          <p:nvPr>
            <p:ph idx="4294967295"/>
          </p:nvPr>
        </p:nvSpPr>
        <p:spPr>
          <a:xfrm>
            <a:off x="0" y="1098550"/>
            <a:ext cx="5443538" cy="4841875"/>
          </a:xfrm>
        </p:spPr>
        <p:txBody>
          <a:bodyPr>
            <a:noAutofit/>
          </a:bodyPr>
          <a:lstStyle/>
          <a:p>
            <a:pPr>
              <a:spcAft>
                <a:spcPts val="600"/>
              </a:spcAft>
              <a:buFont typeface="ZapfDingbatsITC" charset="0"/>
              <a:buChar char="✸"/>
            </a:pPr>
            <a:r>
              <a:rPr lang="en-US" dirty="0"/>
              <a:t>Assess installation work zones &amp; access points</a:t>
            </a:r>
          </a:p>
          <a:p>
            <a:pPr>
              <a:spcAft>
                <a:spcPts val="600"/>
              </a:spcAft>
              <a:buFont typeface="ZapfDingbatsITC" charset="0"/>
              <a:buChar char="✸"/>
            </a:pPr>
            <a:r>
              <a:rPr lang="en-US" dirty="0"/>
              <a:t>Identify potential hazards &amp; hazard zones</a:t>
            </a:r>
          </a:p>
          <a:p>
            <a:pPr>
              <a:spcAft>
                <a:spcPts val="600"/>
              </a:spcAft>
              <a:buFont typeface="ZapfDingbatsITC" charset="0"/>
              <a:buChar char="✸"/>
            </a:pPr>
            <a:r>
              <a:rPr lang="en-US" dirty="0"/>
              <a:t>Determine ladder style, material, duty rating, size</a:t>
            </a:r>
          </a:p>
          <a:p>
            <a:pPr>
              <a:spcAft>
                <a:spcPts val="600"/>
              </a:spcAft>
              <a:buFont typeface="ZapfDingbatsITC" charset="0"/>
              <a:buChar char="✸"/>
            </a:pPr>
            <a:r>
              <a:rPr lang="en-US" dirty="0"/>
              <a:t>Job Hazard Analysis (JHA)</a:t>
            </a:r>
          </a:p>
          <a:p>
            <a:pPr lvl="1">
              <a:spcAft>
                <a:spcPts val="600"/>
              </a:spcAft>
            </a:pPr>
            <a:r>
              <a:rPr lang="en-US" dirty="0"/>
              <a:t>Competent person</a:t>
            </a:r>
          </a:p>
          <a:p>
            <a:pPr lvl="1">
              <a:spcAft>
                <a:spcPts val="600"/>
              </a:spcAft>
              <a:buFont typeface="ZapfDingbatsITC" charset="0"/>
              <a:buChar char="✸"/>
            </a:pPr>
            <a:endParaRPr lang="en-US" dirty="0"/>
          </a:p>
        </p:txBody>
      </p:sp>
      <p:pic>
        <p:nvPicPr>
          <p:cNvPr id="21" name="Picture 20" descr="Picture from on top of a residential roof looking down at a solar professional conducting a pre-installation site visi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27964" y="1242777"/>
            <a:ext cx="3316583" cy="4697132"/>
          </a:xfrm>
          <a:prstGeom prst="rect">
            <a:avLst/>
          </a:prstGeom>
          <a:ln w="19050">
            <a:solidFill>
              <a:schemeClr val="tx1"/>
            </a:solidFill>
          </a:ln>
        </p:spPr>
      </p:pic>
    </p:spTree>
    <p:extLst>
      <p:ext uri="{BB962C8B-B14F-4D97-AF65-F5344CB8AC3E}">
        <p14:creationId xmlns:p14="http://schemas.microsoft.com/office/powerpoint/2010/main" val="198337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9300AF-6CF3-4958-A43F-DC7D3D11D583}"/>
              </a:ext>
            </a:extLst>
          </p:cNvPr>
          <p:cNvSpPr>
            <a:spLocks noGrp="1"/>
          </p:cNvSpPr>
          <p:nvPr>
            <p:ph type="title"/>
          </p:nvPr>
        </p:nvSpPr>
        <p:spPr/>
        <p:txBody>
          <a:bodyPr/>
          <a:lstStyle/>
          <a:p>
            <a:r>
              <a:rPr lang="en-US" sz="3200" dirty="0"/>
              <a:t>Pre-Installation Site Visit:</a:t>
            </a:r>
            <a:br>
              <a:rPr lang="en-US" sz="3200" dirty="0"/>
            </a:br>
            <a:r>
              <a:rPr lang="en-US" sz="3200" dirty="0"/>
              <a:t>Identify Work Zones and Access Points</a:t>
            </a:r>
          </a:p>
        </p:txBody>
      </p:sp>
      <p:pic>
        <p:nvPicPr>
          <p:cNvPr id="2" name="Picture 1" descr="Picture of a single story residential house with a porch with several hazard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4596" y="1003230"/>
            <a:ext cx="7702041" cy="5776532"/>
          </a:xfrm>
          <a:prstGeom prst="rect">
            <a:avLst/>
          </a:prstGeom>
          <a:ln w="19050">
            <a:solidFill>
              <a:schemeClr val="tx1"/>
            </a:solidFill>
          </a:ln>
        </p:spPr>
      </p:pic>
      <p:cxnSp>
        <p:nvCxnSpPr>
          <p:cNvPr id="12" name="Straight Arrow Connector 11" descr="Arrow pointing to south facing roof surface."/>
          <p:cNvCxnSpPr/>
          <p:nvPr/>
        </p:nvCxnSpPr>
        <p:spPr>
          <a:xfrm flipH="1">
            <a:off x="3948546" y="1431695"/>
            <a:ext cx="581891" cy="0"/>
          </a:xfrm>
          <a:prstGeom prst="straightConnector1">
            <a:avLst/>
          </a:prstGeom>
          <a:ln w="38100">
            <a:solidFill>
              <a:schemeClr val="tx1"/>
            </a:solidFill>
            <a:tailEnd type="triangle"/>
          </a:ln>
          <a:effectLst>
            <a:glow rad="12700">
              <a:schemeClr val="accent2">
                <a:satMod val="175000"/>
              </a:schemeClr>
            </a:glo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518343" y="1196952"/>
            <a:ext cx="2246911" cy="369332"/>
          </a:xfrm>
          <a:prstGeom prst="rect">
            <a:avLst/>
          </a:prstGeom>
          <a:solidFill>
            <a:schemeClr val="accent2"/>
          </a:solidFill>
          <a:ln w="19050">
            <a:solidFill>
              <a:schemeClr val="tx1"/>
            </a:solidFill>
          </a:ln>
        </p:spPr>
        <p:txBody>
          <a:bodyPr wrap="square" rtlCol="0">
            <a:spAutoFit/>
          </a:bodyPr>
          <a:lstStyle/>
          <a:p>
            <a:pPr algn="ctr"/>
            <a:r>
              <a:rPr lang="en-US" sz="1800">
                <a:latin typeface="Tahoma"/>
                <a:cs typeface="Tahoma"/>
              </a:rPr>
              <a:t>Array on south roof</a:t>
            </a:r>
          </a:p>
        </p:txBody>
      </p:sp>
      <p:cxnSp>
        <p:nvCxnSpPr>
          <p:cNvPr id="20" name="Straight Arrow Connector 19" descr="Arrow indicating where conduit from roof top array going to the inverter or point of interconnection will be installed.&#10;"/>
          <p:cNvCxnSpPr/>
          <p:nvPr/>
        </p:nvCxnSpPr>
        <p:spPr>
          <a:xfrm>
            <a:off x="4706889" y="2974878"/>
            <a:ext cx="0" cy="715923"/>
          </a:xfrm>
          <a:prstGeom prst="straightConnector1">
            <a:avLst/>
          </a:prstGeom>
          <a:ln w="38100">
            <a:solidFill>
              <a:schemeClr val="tx1"/>
            </a:solidFill>
            <a:tailEnd type="triangle"/>
          </a:ln>
          <a:effectLst>
            <a:glow rad="12700">
              <a:schemeClr val="accent2">
                <a:satMod val="175000"/>
              </a:schemeClr>
            </a:glow>
          </a:effectLst>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395728" y="3465118"/>
            <a:ext cx="2219120" cy="923330"/>
          </a:xfrm>
          <a:prstGeom prst="rect">
            <a:avLst/>
          </a:prstGeom>
          <a:solidFill>
            <a:schemeClr val="accent2"/>
          </a:solidFill>
          <a:ln w="19050">
            <a:solidFill>
              <a:schemeClr val="tx1"/>
            </a:solidFill>
          </a:ln>
        </p:spPr>
        <p:txBody>
          <a:bodyPr wrap="square" rtlCol="0">
            <a:spAutoFit/>
          </a:bodyPr>
          <a:lstStyle/>
          <a:p>
            <a:pPr algn="ctr"/>
            <a:r>
              <a:rPr lang="en-US" sz="1800" dirty="0">
                <a:latin typeface="Tahoma"/>
                <a:cs typeface="Tahoma"/>
              </a:rPr>
              <a:t>Solar conduit run through eve, down south exterior wall</a:t>
            </a:r>
          </a:p>
        </p:txBody>
      </p:sp>
      <p:cxnSp>
        <p:nvCxnSpPr>
          <p:cNvPr id="22" name="Straight Arrow Connector 21" descr="Arrow identifying the location a fiberglass extension ladder will be used to access the roof."/>
          <p:cNvCxnSpPr/>
          <p:nvPr/>
        </p:nvCxnSpPr>
        <p:spPr>
          <a:xfrm flipH="1">
            <a:off x="6678684" y="2841171"/>
            <a:ext cx="786739" cy="590012"/>
          </a:xfrm>
          <a:prstGeom prst="straightConnector1">
            <a:avLst/>
          </a:prstGeom>
          <a:ln w="38100">
            <a:solidFill>
              <a:schemeClr val="tx1"/>
            </a:solidFill>
            <a:tailEnd type="triangle"/>
          </a:ln>
          <a:effectLst>
            <a:glow rad="12700">
              <a:schemeClr val="accent2">
                <a:satMod val="175000"/>
              </a:schemeClr>
            </a:glow>
          </a:effectLst>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184572" y="2218467"/>
            <a:ext cx="1959428" cy="646331"/>
          </a:xfrm>
          <a:prstGeom prst="rect">
            <a:avLst/>
          </a:prstGeom>
          <a:solidFill>
            <a:schemeClr val="accent2"/>
          </a:solidFill>
          <a:ln w="19050">
            <a:solidFill>
              <a:schemeClr val="tx1"/>
            </a:solidFill>
          </a:ln>
        </p:spPr>
        <p:txBody>
          <a:bodyPr wrap="square" rtlCol="0">
            <a:spAutoFit/>
          </a:bodyPr>
          <a:lstStyle/>
          <a:p>
            <a:pPr algn="ctr"/>
            <a:r>
              <a:rPr lang="en-US" sz="1800" dirty="0">
                <a:latin typeface="Tahoma"/>
                <a:cs typeface="Tahoma"/>
              </a:rPr>
              <a:t>Roof access by extension ladder</a:t>
            </a:r>
          </a:p>
        </p:txBody>
      </p:sp>
      <p:cxnSp>
        <p:nvCxnSpPr>
          <p:cNvPr id="7" name="Straight Arrow Connector 6" descr="Arrow indicating the height from the deck of the porch to the edge of the roof is 9 feet."/>
          <p:cNvCxnSpPr/>
          <p:nvPr/>
        </p:nvCxnSpPr>
        <p:spPr>
          <a:xfrm>
            <a:off x="6566436" y="3615482"/>
            <a:ext cx="17244" cy="1195800"/>
          </a:xfrm>
          <a:prstGeom prst="straightConnector1">
            <a:avLst/>
          </a:prstGeom>
          <a:ln w="28575">
            <a:solidFill>
              <a:srgbClr val="FFFF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609318" y="3982341"/>
            <a:ext cx="675117" cy="461665"/>
          </a:xfrm>
          <a:prstGeom prst="rect">
            <a:avLst/>
          </a:prstGeom>
          <a:solidFill>
            <a:schemeClr val="tx1">
              <a:lumMod val="65000"/>
              <a:lumOff val="35000"/>
              <a:alpha val="75000"/>
            </a:schemeClr>
          </a:solidFill>
        </p:spPr>
        <p:txBody>
          <a:bodyPr wrap="square" rtlCol="0">
            <a:spAutoFit/>
          </a:bodyPr>
          <a:lstStyle/>
          <a:p>
            <a:r>
              <a:rPr lang="en-US" dirty="0">
                <a:solidFill>
                  <a:srgbClr val="FFFF00"/>
                </a:solidFill>
                <a:latin typeface="Tahoma"/>
                <a:cs typeface="Tahoma"/>
              </a:rPr>
              <a:t>9 ft</a:t>
            </a:r>
          </a:p>
        </p:txBody>
      </p:sp>
      <p:sp>
        <p:nvSpPr>
          <p:cNvPr id="23" name="TextBox 22"/>
          <p:cNvSpPr txBox="1"/>
          <p:nvPr/>
        </p:nvSpPr>
        <p:spPr>
          <a:xfrm>
            <a:off x="18288" y="1828800"/>
            <a:ext cx="2103120" cy="369332"/>
          </a:xfrm>
          <a:prstGeom prst="rect">
            <a:avLst/>
          </a:prstGeom>
          <a:solidFill>
            <a:schemeClr val="accent2"/>
          </a:solidFill>
          <a:ln w="19050">
            <a:solidFill>
              <a:schemeClr val="tx1"/>
            </a:solidFill>
          </a:ln>
        </p:spPr>
        <p:txBody>
          <a:bodyPr wrap="square" rtlCol="0">
            <a:spAutoFit/>
          </a:bodyPr>
          <a:lstStyle/>
          <a:p>
            <a:r>
              <a:rPr lang="en-US" sz="1800">
                <a:latin typeface="Tahoma"/>
                <a:cs typeface="Tahoma"/>
              </a:rPr>
              <a:t>Indoor attic access</a:t>
            </a:r>
          </a:p>
        </p:txBody>
      </p:sp>
      <p:pic>
        <p:nvPicPr>
          <p:cNvPr id="18" name="Picture 17" descr="Picture of hallway inside the house with a hatch in the ceiling for access to the attic."/>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6484" y="2207288"/>
            <a:ext cx="1840184" cy="2744913"/>
          </a:xfrm>
          <a:prstGeom prst="rect">
            <a:avLst/>
          </a:prstGeom>
          <a:ln w="19050">
            <a:solidFill>
              <a:schemeClr val="tx1"/>
            </a:solidFill>
          </a:ln>
        </p:spPr>
      </p:pic>
      <p:sp>
        <p:nvSpPr>
          <p:cNvPr id="16" name="TextBox 15"/>
          <p:cNvSpPr txBox="1"/>
          <p:nvPr/>
        </p:nvSpPr>
        <p:spPr>
          <a:xfrm>
            <a:off x="3804256" y="4873402"/>
            <a:ext cx="1432208" cy="646331"/>
          </a:xfrm>
          <a:prstGeom prst="rect">
            <a:avLst/>
          </a:prstGeom>
          <a:solidFill>
            <a:schemeClr val="accent2"/>
          </a:solidFill>
          <a:ln w="19050">
            <a:solidFill>
              <a:schemeClr val="tx1"/>
            </a:solidFill>
          </a:ln>
        </p:spPr>
        <p:txBody>
          <a:bodyPr wrap="square" rtlCol="0">
            <a:spAutoFit/>
          </a:bodyPr>
          <a:lstStyle/>
          <a:p>
            <a:pPr algn="ctr"/>
            <a:r>
              <a:rPr lang="en-US" sz="1800">
                <a:latin typeface="Tahoma"/>
                <a:cs typeface="Tahoma"/>
              </a:rPr>
              <a:t>Conduit work zone</a:t>
            </a:r>
          </a:p>
        </p:txBody>
      </p:sp>
      <p:sp>
        <p:nvSpPr>
          <p:cNvPr id="17" name="TextBox 16"/>
          <p:cNvSpPr txBox="1"/>
          <p:nvPr/>
        </p:nvSpPr>
        <p:spPr>
          <a:xfrm rot="1738092">
            <a:off x="2088695" y="1259093"/>
            <a:ext cx="1768823" cy="377419"/>
          </a:xfrm>
          <a:prstGeom prst="rect">
            <a:avLst/>
          </a:prstGeom>
          <a:solidFill>
            <a:schemeClr val="accent2"/>
          </a:solidFill>
          <a:ln w="19050">
            <a:solidFill>
              <a:schemeClr val="tx1"/>
            </a:solidFill>
          </a:ln>
        </p:spPr>
        <p:txBody>
          <a:bodyPr wrap="square" rtlCol="0">
            <a:spAutoFit/>
          </a:bodyPr>
          <a:lstStyle/>
          <a:p>
            <a:r>
              <a:rPr lang="en-US" sz="1800" dirty="0">
                <a:latin typeface="Tahoma"/>
                <a:cs typeface="Tahoma"/>
              </a:rPr>
              <a:t>Roof work zone</a:t>
            </a:r>
          </a:p>
        </p:txBody>
      </p:sp>
    </p:spTree>
    <p:extLst>
      <p:ext uri="{BB962C8B-B14F-4D97-AF65-F5344CB8AC3E}">
        <p14:creationId xmlns:p14="http://schemas.microsoft.com/office/powerpoint/2010/main" val="129454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21" grpId="0" animBg="1"/>
      <p:bldP spid="11" grpId="0" animBg="1"/>
      <p:bldP spid="23"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9300AF-6CF3-4958-A43F-DC7D3D11D583}"/>
              </a:ext>
            </a:extLst>
          </p:cNvPr>
          <p:cNvSpPr>
            <a:spLocks noGrp="1"/>
          </p:cNvSpPr>
          <p:nvPr>
            <p:ph type="title"/>
          </p:nvPr>
        </p:nvSpPr>
        <p:spPr/>
        <p:txBody>
          <a:bodyPr/>
          <a:lstStyle/>
          <a:p>
            <a:r>
              <a:rPr lang="en-US" sz="3200" dirty="0"/>
              <a:t>Pre-Installation Site Visit:</a:t>
            </a:r>
            <a:br>
              <a:rPr lang="en-US" sz="3200" dirty="0"/>
            </a:br>
            <a:r>
              <a:rPr lang="en-US" sz="3200" dirty="0"/>
              <a:t>Identify Hazards</a:t>
            </a:r>
          </a:p>
        </p:txBody>
      </p:sp>
      <p:pic>
        <p:nvPicPr>
          <p:cNvPr id="2" name="Picture 1" descr="Picture of a single story house from the previous slide with hazards identifie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4596" y="1003230"/>
            <a:ext cx="7702041" cy="5776532"/>
          </a:xfrm>
          <a:prstGeom prst="rect">
            <a:avLst/>
          </a:prstGeom>
          <a:ln w="19050">
            <a:solidFill>
              <a:schemeClr val="tx1"/>
            </a:solidFill>
          </a:ln>
        </p:spPr>
      </p:pic>
      <p:sp>
        <p:nvSpPr>
          <p:cNvPr id="23" name="TextBox 22"/>
          <p:cNvSpPr txBox="1"/>
          <p:nvPr/>
        </p:nvSpPr>
        <p:spPr>
          <a:xfrm>
            <a:off x="18288" y="1828800"/>
            <a:ext cx="2103120" cy="369332"/>
          </a:xfrm>
          <a:prstGeom prst="rect">
            <a:avLst/>
          </a:prstGeom>
          <a:solidFill>
            <a:srgbClr val="FFFF00"/>
          </a:solidFill>
          <a:ln w="19050">
            <a:solidFill>
              <a:schemeClr val="tx1"/>
            </a:solidFill>
          </a:ln>
        </p:spPr>
        <p:txBody>
          <a:bodyPr wrap="square" rtlCol="0">
            <a:spAutoFit/>
          </a:bodyPr>
          <a:lstStyle>
            <a:defPPr>
              <a:defRPr lang="en-US"/>
            </a:defPPr>
            <a:lvl1pPr algn="ctr">
              <a:defRPr sz="1800">
                <a:latin typeface="Tahoma"/>
                <a:cs typeface="Tahoma"/>
              </a:defRPr>
            </a:lvl1pPr>
          </a:lstStyle>
          <a:p>
            <a:r>
              <a:rPr lang="en-US" dirty="0"/>
              <a:t>Hazards! In Attic</a:t>
            </a:r>
          </a:p>
        </p:txBody>
      </p:sp>
      <p:pic>
        <p:nvPicPr>
          <p:cNvPr id="18" name="Picture 17" descr="Picture of hallway inside the house with a hatch in the ceiling for access to the attic indicating that there will be hazards in the attic."/>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6484" y="2207288"/>
            <a:ext cx="1840184" cy="2744913"/>
          </a:xfrm>
          <a:prstGeom prst="rect">
            <a:avLst/>
          </a:prstGeom>
          <a:ln w="19050">
            <a:solidFill>
              <a:schemeClr val="tx1"/>
            </a:solidFill>
          </a:ln>
        </p:spPr>
      </p:pic>
      <p:cxnSp>
        <p:nvCxnSpPr>
          <p:cNvPr id="24" name="Straight Arrow Connector 23" descr="Arrow identifying an overhead power line which is an electrical shock hazard.">
            <a:extLst>
              <a:ext uri="{FF2B5EF4-FFF2-40B4-BE49-F238E27FC236}">
                <a16:creationId xmlns:a16="http://schemas.microsoft.com/office/drawing/2014/main" id="{440C53A7-3E70-4AA6-891A-A685BCF7315F}"/>
              </a:ext>
            </a:extLst>
          </p:cNvPr>
          <p:cNvCxnSpPr/>
          <p:nvPr/>
        </p:nvCxnSpPr>
        <p:spPr>
          <a:xfrm flipH="1">
            <a:off x="4984685" y="2313916"/>
            <a:ext cx="58189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AD5FEB9-0EE3-4389-9F3C-1833A9FCE0D8}"/>
              </a:ext>
            </a:extLst>
          </p:cNvPr>
          <p:cNvSpPr txBox="1"/>
          <p:nvPr/>
        </p:nvSpPr>
        <p:spPr>
          <a:xfrm>
            <a:off x="5642469" y="1802998"/>
            <a:ext cx="2313709" cy="646331"/>
          </a:xfrm>
          <a:prstGeom prst="rect">
            <a:avLst/>
          </a:prstGeom>
          <a:solidFill>
            <a:srgbClr val="FFFF00"/>
          </a:solidFill>
          <a:ln w="19050">
            <a:solidFill>
              <a:schemeClr val="tx1"/>
            </a:solidFill>
          </a:ln>
        </p:spPr>
        <p:txBody>
          <a:bodyPr wrap="square" rtlCol="0">
            <a:spAutoFit/>
          </a:bodyPr>
          <a:lstStyle/>
          <a:p>
            <a:pPr algn="ctr"/>
            <a:r>
              <a:rPr lang="en-US" sz="1800">
                <a:latin typeface="Tahoma"/>
                <a:cs typeface="Tahoma"/>
              </a:rPr>
              <a:t>Hazard! </a:t>
            </a:r>
          </a:p>
          <a:p>
            <a:r>
              <a:rPr lang="en-US" sz="1800">
                <a:latin typeface="Tahoma"/>
                <a:cs typeface="Tahoma"/>
              </a:rPr>
              <a:t>Overhead power line</a:t>
            </a:r>
          </a:p>
        </p:txBody>
      </p:sp>
      <p:sp>
        <p:nvSpPr>
          <p:cNvPr id="25" name="Rectangle 3" descr="Yellow box highlighting the door from the house to the porch which is directly under the south facing roof. This could create a falling objects hazard if someone should exit the house while installers are on the roof.">
            <a:extLst>
              <a:ext uri="{FF2B5EF4-FFF2-40B4-BE49-F238E27FC236}">
                <a16:creationId xmlns:a16="http://schemas.microsoft.com/office/drawing/2014/main" id="{F1E45AEC-36C0-4F32-91A4-CB6BC60C9A13}"/>
              </a:ext>
            </a:extLst>
          </p:cNvPr>
          <p:cNvSpPr/>
          <p:nvPr/>
        </p:nvSpPr>
        <p:spPr>
          <a:xfrm>
            <a:off x="5422479" y="3489327"/>
            <a:ext cx="483225" cy="1364156"/>
          </a:xfrm>
          <a:custGeom>
            <a:avLst/>
            <a:gdLst>
              <a:gd name="connsiteX0" fmla="*/ 0 w 400050"/>
              <a:gd name="connsiteY0" fmla="*/ 0 h 1238250"/>
              <a:gd name="connsiteX1" fmla="*/ 400050 w 400050"/>
              <a:gd name="connsiteY1" fmla="*/ 0 h 1238250"/>
              <a:gd name="connsiteX2" fmla="*/ 400050 w 400050"/>
              <a:gd name="connsiteY2" fmla="*/ 1238250 h 1238250"/>
              <a:gd name="connsiteX3" fmla="*/ 0 w 400050"/>
              <a:gd name="connsiteY3" fmla="*/ 1238250 h 1238250"/>
              <a:gd name="connsiteX4" fmla="*/ 0 w 400050"/>
              <a:gd name="connsiteY4" fmla="*/ 0 h 1238250"/>
              <a:gd name="connsiteX0" fmla="*/ 0 w 400050"/>
              <a:gd name="connsiteY0" fmla="*/ 0 h 1238250"/>
              <a:gd name="connsiteX1" fmla="*/ 341434 w 400050"/>
              <a:gd name="connsiteY1" fmla="*/ 99646 h 1238250"/>
              <a:gd name="connsiteX2" fmla="*/ 400050 w 400050"/>
              <a:gd name="connsiteY2" fmla="*/ 1238250 h 1238250"/>
              <a:gd name="connsiteX3" fmla="*/ 0 w 400050"/>
              <a:gd name="connsiteY3" fmla="*/ 1238250 h 1238250"/>
              <a:gd name="connsiteX4" fmla="*/ 0 w 400050"/>
              <a:gd name="connsiteY4" fmla="*/ 0 h 1238250"/>
              <a:gd name="connsiteX0" fmla="*/ 0 w 341434"/>
              <a:gd name="connsiteY0" fmla="*/ 0 h 1238250"/>
              <a:gd name="connsiteX1" fmla="*/ 341434 w 341434"/>
              <a:gd name="connsiteY1" fmla="*/ 99646 h 1238250"/>
              <a:gd name="connsiteX2" fmla="*/ 317988 w 341434"/>
              <a:gd name="connsiteY2" fmla="*/ 1238250 h 1238250"/>
              <a:gd name="connsiteX3" fmla="*/ 0 w 341434"/>
              <a:gd name="connsiteY3" fmla="*/ 1238250 h 1238250"/>
              <a:gd name="connsiteX4" fmla="*/ 0 w 341434"/>
              <a:gd name="connsiteY4" fmla="*/ 0 h 1238250"/>
              <a:gd name="connsiteX0" fmla="*/ 0 w 317988"/>
              <a:gd name="connsiteY0" fmla="*/ 0 h 1238250"/>
              <a:gd name="connsiteX1" fmla="*/ 312127 w 317988"/>
              <a:gd name="connsiteY1" fmla="*/ 93784 h 1238250"/>
              <a:gd name="connsiteX2" fmla="*/ 317988 w 317988"/>
              <a:gd name="connsiteY2" fmla="*/ 1238250 h 1238250"/>
              <a:gd name="connsiteX3" fmla="*/ 0 w 317988"/>
              <a:gd name="connsiteY3" fmla="*/ 1238250 h 1238250"/>
              <a:gd name="connsiteX4" fmla="*/ 0 w 317988"/>
              <a:gd name="connsiteY4" fmla="*/ 0 h 1238250"/>
              <a:gd name="connsiteX0" fmla="*/ 0 w 353157"/>
              <a:gd name="connsiteY0" fmla="*/ 0 h 1214804"/>
              <a:gd name="connsiteX1" fmla="*/ 347296 w 353157"/>
              <a:gd name="connsiteY1" fmla="*/ 70338 h 1214804"/>
              <a:gd name="connsiteX2" fmla="*/ 353157 w 353157"/>
              <a:gd name="connsiteY2" fmla="*/ 1214804 h 1214804"/>
              <a:gd name="connsiteX3" fmla="*/ 35169 w 353157"/>
              <a:gd name="connsiteY3" fmla="*/ 1214804 h 1214804"/>
              <a:gd name="connsiteX4" fmla="*/ 0 w 353157"/>
              <a:gd name="connsiteY4" fmla="*/ 0 h 1214804"/>
              <a:gd name="connsiteX0" fmla="*/ 19049 w 372206"/>
              <a:gd name="connsiteY0" fmla="*/ 0 h 1214804"/>
              <a:gd name="connsiteX1" fmla="*/ 366345 w 372206"/>
              <a:gd name="connsiteY1" fmla="*/ 70338 h 1214804"/>
              <a:gd name="connsiteX2" fmla="*/ 372206 w 372206"/>
              <a:gd name="connsiteY2" fmla="*/ 1214804 h 1214804"/>
              <a:gd name="connsiteX3" fmla="*/ 54218 w 372206"/>
              <a:gd name="connsiteY3" fmla="*/ 1214804 h 1214804"/>
              <a:gd name="connsiteX4" fmla="*/ 0 w 372206"/>
              <a:gd name="connsiteY4" fmla="*/ 1185496 h 1214804"/>
              <a:gd name="connsiteX5" fmla="*/ 19049 w 372206"/>
              <a:gd name="connsiteY5" fmla="*/ 0 h 121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206" h="1214804">
                <a:moveTo>
                  <a:pt x="19049" y="0"/>
                </a:moveTo>
                <a:lnTo>
                  <a:pt x="366345" y="70338"/>
                </a:lnTo>
                <a:cubicBezTo>
                  <a:pt x="368299" y="451827"/>
                  <a:pt x="370252" y="833315"/>
                  <a:pt x="372206" y="1214804"/>
                </a:cubicBezTo>
                <a:lnTo>
                  <a:pt x="54218" y="1214804"/>
                </a:lnTo>
                <a:cubicBezTo>
                  <a:pt x="51776" y="1201127"/>
                  <a:pt x="2442" y="1199173"/>
                  <a:pt x="0" y="1185496"/>
                </a:cubicBezTo>
                <a:lnTo>
                  <a:pt x="19049" y="0"/>
                </a:lnTo>
                <a:close/>
              </a:path>
            </a:pathLst>
          </a:custGeom>
          <a:solidFill>
            <a:schemeClr val="bg1">
              <a:alpha val="0"/>
            </a:schemeClr>
          </a:solidFill>
          <a:ln w="349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FFF4568-3DB7-40DB-8E11-BC969B265F54}"/>
              </a:ext>
            </a:extLst>
          </p:cNvPr>
          <p:cNvSpPr txBox="1"/>
          <p:nvPr/>
        </p:nvSpPr>
        <p:spPr>
          <a:xfrm rot="1765085">
            <a:off x="5027882" y="3152699"/>
            <a:ext cx="1371600" cy="369332"/>
          </a:xfrm>
          <a:prstGeom prst="rect">
            <a:avLst/>
          </a:prstGeom>
          <a:noFill/>
        </p:spPr>
        <p:txBody>
          <a:bodyPr wrap="square" rtlCol="0">
            <a:spAutoFit/>
          </a:bodyPr>
          <a:lstStyle/>
          <a:p>
            <a:r>
              <a:rPr lang="en-US" sz="1800" dirty="0">
                <a:solidFill>
                  <a:srgbClr val="FFFF00"/>
                </a:solidFill>
                <a:latin typeface="Tahoma"/>
                <a:cs typeface="Tahoma"/>
              </a:rPr>
              <a:t>Min 10’</a:t>
            </a:r>
          </a:p>
        </p:txBody>
      </p:sp>
      <p:grpSp>
        <p:nvGrpSpPr>
          <p:cNvPr id="4" name="Group 3" descr="Two arrows showing that installers should stay a minimum of ten feet away from the overhead powerlines.">
            <a:extLst>
              <a:ext uri="{FF2B5EF4-FFF2-40B4-BE49-F238E27FC236}">
                <a16:creationId xmlns:a16="http://schemas.microsoft.com/office/drawing/2014/main" id="{894449B5-AB70-4294-A515-2F3B38CC624A}"/>
              </a:ext>
            </a:extLst>
          </p:cNvPr>
          <p:cNvGrpSpPr/>
          <p:nvPr/>
        </p:nvGrpSpPr>
        <p:grpSpPr>
          <a:xfrm>
            <a:off x="3680665" y="1933499"/>
            <a:ext cx="2426208" cy="1420368"/>
            <a:chOff x="3680665" y="1933499"/>
            <a:chExt cx="2426208" cy="1420368"/>
          </a:xfrm>
        </p:grpSpPr>
        <p:cxnSp>
          <p:nvCxnSpPr>
            <p:cNvPr id="26" name="Straight Arrow Connector 25">
              <a:extLst>
                <a:ext uri="{FF2B5EF4-FFF2-40B4-BE49-F238E27FC236}">
                  <a16:creationId xmlns:a16="http://schemas.microsoft.com/office/drawing/2014/main" id="{FAEF7F05-4D1D-496C-847A-8372FF995AAC}"/>
                </a:ext>
              </a:extLst>
            </p:cNvPr>
            <p:cNvCxnSpPr/>
            <p:nvPr/>
          </p:nvCxnSpPr>
          <p:spPr>
            <a:xfrm>
              <a:off x="4991305" y="2658923"/>
              <a:ext cx="1115568" cy="694944"/>
            </a:xfrm>
            <a:prstGeom prst="straightConnector1">
              <a:avLst/>
            </a:prstGeom>
            <a:ln w="28575">
              <a:solidFill>
                <a:srgbClr val="FFFF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6BDCC90-2E83-4166-850E-BEB94B6D0C06}"/>
                </a:ext>
              </a:extLst>
            </p:cNvPr>
            <p:cNvCxnSpPr/>
            <p:nvPr/>
          </p:nvCxnSpPr>
          <p:spPr>
            <a:xfrm>
              <a:off x="3680665" y="1933499"/>
              <a:ext cx="1152144" cy="640080"/>
            </a:xfrm>
            <a:prstGeom prst="straightConnector1">
              <a:avLst/>
            </a:prstGeom>
            <a:ln w="28575">
              <a:solidFill>
                <a:srgbClr val="FFFF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99D1E12F-46AD-46DE-98BC-EB232F3A5431}"/>
              </a:ext>
            </a:extLst>
          </p:cNvPr>
          <p:cNvSpPr txBox="1"/>
          <p:nvPr/>
        </p:nvSpPr>
        <p:spPr>
          <a:xfrm rot="1765085">
            <a:off x="3737527" y="2302498"/>
            <a:ext cx="973711" cy="369332"/>
          </a:xfrm>
          <a:prstGeom prst="rect">
            <a:avLst/>
          </a:prstGeom>
          <a:noFill/>
        </p:spPr>
        <p:txBody>
          <a:bodyPr wrap="square" rtlCol="0">
            <a:spAutoFit/>
          </a:bodyPr>
          <a:lstStyle/>
          <a:p>
            <a:r>
              <a:rPr lang="en-US" sz="1800" dirty="0">
                <a:solidFill>
                  <a:srgbClr val="FFFF00"/>
                </a:solidFill>
                <a:latin typeface="Tahoma"/>
                <a:cs typeface="Tahoma"/>
              </a:rPr>
              <a:t>Min 10’</a:t>
            </a:r>
          </a:p>
        </p:txBody>
      </p:sp>
      <p:sp>
        <p:nvSpPr>
          <p:cNvPr id="31" name="TextBox 30">
            <a:extLst>
              <a:ext uri="{FF2B5EF4-FFF2-40B4-BE49-F238E27FC236}">
                <a16:creationId xmlns:a16="http://schemas.microsoft.com/office/drawing/2014/main" id="{16F8A82B-4BFC-4922-B571-25CA1167E262}"/>
              </a:ext>
            </a:extLst>
          </p:cNvPr>
          <p:cNvSpPr txBox="1"/>
          <p:nvPr/>
        </p:nvSpPr>
        <p:spPr>
          <a:xfrm>
            <a:off x="7414471" y="4118804"/>
            <a:ext cx="1663038" cy="923330"/>
          </a:xfrm>
          <a:prstGeom prst="rect">
            <a:avLst/>
          </a:prstGeom>
          <a:solidFill>
            <a:srgbClr val="FFFF00"/>
          </a:solidFill>
          <a:ln w="19050">
            <a:solidFill>
              <a:schemeClr val="tx1"/>
            </a:solidFill>
          </a:ln>
        </p:spPr>
        <p:txBody>
          <a:bodyPr wrap="square" rtlCol="0">
            <a:spAutoFit/>
          </a:bodyPr>
          <a:lstStyle/>
          <a:p>
            <a:pPr algn="ctr"/>
            <a:r>
              <a:rPr lang="en-US" sz="1800" dirty="0">
                <a:latin typeface="Tahoma"/>
                <a:cs typeface="Tahoma"/>
              </a:rPr>
              <a:t>Hazard! </a:t>
            </a:r>
          </a:p>
          <a:p>
            <a:pPr algn="ctr"/>
            <a:r>
              <a:rPr lang="en-US" sz="1800" dirty="0">
                <a:latin typeface="Tahoma"/>
                <a:cs typeface="Tahoma"/>
              </a:rPr>
              <a:t>Wood deck slippery if wet</a:t>
            </a:r>
          </a:p>
        </p:txBody>
      </p:sp>
      <p:sp>
        <p:nvSpPr>
          <p:cNvPr id="32" name="TextBox 31">
            <a:extLst>
              <a:ext uri="{FF2B5EF4-FFF2-40B4-BE49-F238E27FC236}">
                <a16:creationId xmlns:a16="http://schemas.microsoft.com/office/drawing/2014/main" id="{34F3ACC7-9B71-489F-8A5C-36C1F150CD14}"/>
              </a:ext>
            </a:extLst>
          </p:cNvPr>
          <p:cNvSpPr txBox="1"/>
          <p:nvPr/>
        </p:nvSpPr>
        <p:spPr>
          <a:xfrm>
            <a:off x="5701279" y="5735485"/>
            <a:ext cx="1801571" cy="923330"/>
          </a:xfrm>
          <a:prstGeom prst="rect">
            <a:avLst/>
          </a:prstGeom>
          <a:solidFill>
            <a:srgbClr val="FFFF00"/>
          </a:solidFill>
          <a:ln w="19050">
            <a:solidFill>
              <a:schemeClr val="tx1"/>
            </a:solidFill>
          </a:ln>
        </p:spPr>
        <p:txBody>
          <a:bodyPr wrap="square" rtlCol="0">
            <a:spAutoFit/>
          </a:bodyPr>
          <a:lstStyle/>
          <a:p>
            <a:pPr algn="ctr"/>
            <a:r>
              <a:rPr lang="en-US" sz="1800" dirty="0">
                <a:latin typeface="Tahoma"/>
                <a:cs typeface="Tahoma"/>
              </a:rPr>
              <a:t>Hazard! </a:t>
            </a:r>
          </a:p>
          <a:p>
            <a:pPr algn="ctr"/>
            <a:r>
              <a:rPr lang="en-US" sz="1800" dirty="0">
                <a:latin typeface="Tahoma"/>
                <a:cs typeface="Tahoma"/>
              </a:rPr>
              <a:t>Obstructions / uneven surface</a:t>
            </a:r>
          </a:p>
        </p:txBody>
      </p:sp>
      <p:sp>
        <p:nvSpPr>
          <p:cNvPr id="33" name="TextBox 32">
            <a:extLst>
              <a:ext uri="{FF2B5EF4-FFF2-40B4-BE49-F238E27FC236}">
                <a16:creationId xmlns:a16="http://schemas.microsoft.com/office/drawing/2014/main" id="{0797072B-446F-4294-B5DF-32353B04E91F}"/>
              </a:ext>
            </a:extLst>
          </p:cNvPr>
          <p:cNvSpPr txBox="1"/>
          <p:nvPr/>
        </p:nvSpPr>
        <p:spPr>
          <a:xfrm>
            <a:off x="4244887" y="3616567"/>
            <a:ext cx="1155612" cy="646331"/>
          </a:xfrm>
          <a:prstGeom prst="rect">
            <a:avLst/>
          </a:prstGeom>
          <a:solidFill>
            <a:srgbClr val="FFFF00"/>
          </a:solidFill>
          <a:ln w="19050">
            <a:solidFill>
              <a:schemeClr val="tx1"/>
            </a:solidFill>
          </a:ln>
        </p:spPr>
        <p:txBody>
          <a:bodyPr wrap="square" rtlCol="0">
            <a:spAutoFit/>
          </a:bodyPr>
          <a:lstStyle/>
          <a:p>
            <a:pPr algn="ctr"/>
            <a:r>
              <a:rPr lang="en-US" sz="1800" dirty="0">
                <a:latin typeface="Tahoma"/>
                <a:cs typeface="Tahoma"/>
              </a:rPr>
              <a:t>Hazard! </a:t>
            </a:r>
          </a:p>
          <a:p>
            <a:pPr algn="ctr"/>
            <a:r>
              <a:rPr lang="en-US" sz="1800" dirty="0">
                <a:latin typeface="Tahoma"/>
                <a:cs typeface="Tahoma"/>
              </a:rPr>
              <a:t>Pathway</a:t>
            </a:r>
          </a:p>
        </p:txBody>
      </p:sp>
    </p:spTree>
    <p:extLst>
      <p:ext uri="{BB962C8B-B14F-4D97-AF65-F5344CB8AC3E}">
        <p14:creationId xmlns:p14="http://schemas.microsoft.com/office/powerpoint/2010/main" val="140263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0" grpId="0" animBg="1"/>
      <p:bldP spid="25" grpId="0" animBg="1"/>
      <p:bldP spid="27" grpId="0"/>
      <p:bldP spid="29" grpId="0"/>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9300AF-6CF3-4958-A43F-DC7D3D11D583}"/>
              </a:ext>
            </a:extLst>
          </p:cNvPr>
          <p:cNvSpPr>
            <a:spLocks noGrp="1"/>
          </p:cNvSpPr>
          <p:nvPr>
            <p:ph type="title"/>
          </p:nvPr>
        </p:nvSpPr>
        <p:spPr/>
        <p:txBody>
          <a:bodyPr/>
          <a:lstStyle/>
          <a:p>
            <a:r>
              <a:rPr lang="en-US" sz="3200" dirty="0"/>
              <a:t>Pre-Installation Site Visit:</a:t>
            </a:r>
            <a:br>
              <a:rPr lang="en-US" sz="3200" dirty="0"/>
            </a:br>
            <a:r>
              <a:rPr lang="en-US" sz="3200" dirty="0"/>
              <a:t>Determine Equipment</a:t>
            </a:r>
          </a:p>
        </p:txBody>
      </p:sp>
      <p:pic>
        <p:nvPicPr>
          <p:cNvPr id="2" name="Picture 1" descr="Picture of a single story house from the previous two slides with the equipment identified that will help mitigate the hazards on this sit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4596" y="1003230"/>
            <a:ext cx="7702041" cy="5776532"/>
          </a:xfrm>
          <a:prstGeom prst="rect">
            <a:avLst/>
          </a:prstGeom>
          <a:ln w="19050">
            <a:solidFill>
              <a:schemeClr val="tx1"/>
            </a:solidFill>
          </a:ln>
        </p:spPr>
      </p:pic>
      <p:sp>
        <p:nvSpPr>
          <p:cNvPr id="23" name="TextBox 22"/>
          <p:cNvSpPr txBox="1"/>
          <p:nvPr/>
        </p:nvSpPr>
        <p:spPr>
          <a:xfrm>
            <a:off x="18288" y="1828800"/>
            <a:ext cx="2103120" cy="369332"/>
          </a:xfrm>
          <a:prstGeom prst="rect">
            <a:avLst/>
          </a:prstGeom>
          <a:solidFill>
            <a:schemeClr val="accent2"/>
          </a:solidFill>
          <a:ln w="19050">
            <a:solidFill>
              <a:schemeClr val="tx1"/>
            </a:solidFill>
          </a:ln>
        </p:spPr>
        <p:txBody>
          <a:bodyPr wrap="square" rtlCol="0">
            <a:spAutoFit/>
          </a:bodyPr>
          <a:lstStyle/>
          <a:p>
            <a:r>
              <a:rPr lang="en-US" sz="1800" dirty="0">
                <a:latin typeface="Tahoma"/>
                <a:cs typeface="Tahoma"/>
              </a:rPr>
              <a:t>Indoor attic access</a:t>
            </a:r>
          </a:p>
        </p:txBody>
      </p:sp>
      <p:pic>
        <p:nvPicPr>
          <p:cNvPr id="18" name="Picture 17" descr="Picture of hallway inside the house with a hatch in the ceiling for access to the attic indicating that an 8 foot type IA stepladder will be needed to access the attic."/>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6484" y="2207288"/>
            <a:ext cx="1840184" cy="2744913"/>
          </a:xfrm>
          <a:prstGeom prst="rect">
            <a:avLst/>
          </a:prstGeom>
          <a:ln w="19050">
            <a:solidFill>
              <a:schemeClr val="tx1"/>
            </a:solidFill>
          </a:ln>
        </p:spPr>
      </p:pic>
      <p:cxnSp>
        <p:nvCxnSpPr>
          <p:cNvPr id="19" name="Straight Arrow Connector 18" descr="Arrow identifying the location on the porch where a 16 foot type IAA fiberglass extension ladder will be used to access the roof.">
            <a:extLst>
              <a:ext uri="{FF2B5EF4-FFF2-40B4-BE49-F238E27FC236}">
                <a16:creationId xmlns:a16="http://schemas.microsoft.com/office/drawing/2014/main" id="{9D23DEE8-1473-4495-818F-690015E651F0}"/>
              </a:ext>
            </a:extLst>
          </p:cNvPr>
          <p:cNvCxnSpPr/>
          <p:nvPr/>
        </p:nvCxnSpPr>
        <p:spPr>
          <a:xfrm flipH="1">
            <a:off x="5920474" y="2817341"/>
            <a:ext cx="430899" cy="68798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8EA8119-C267-47FF-80B3-0F5EAAEDCE6A}"/>
              </a:ext>
            </a:extLst>
          </p:cNvPr>
          <p:cNvSpPr txBox="1"/>
          <p:nvPr/>
        </p:nvSpPr>
        <p:spPr>
          <a:xfrm>
            <a:off x="6345936" y="1337595"/>
            <a:ext cx="2743200" cy="2031325"/>
          </a:xfrm>
          <a:prstGeom prst="rect">
            <a:avLst/>
          </a:prstGeom>
          <a:solidFill>
            <a:schemeClr val="bg1"/>
          </a:solidFill>
          <a:ln w="19050">
            <a:solidFill>
              <a:schemeClr val="tx1"/>
            </a:solidFill>
          </a:ln>
        </p:spPr>
        <p:txBody>
          <a:bodyPr wrap="square" rtlCol="0">
            <a:spAutoFit/>
          </a:bodyPr>
          <a:lstStyle/>
          <a:p>
            <a:pPr algn="ctr"/>
            <a:r>
              <a:rPr lang="en-US" sz="1800">
                <a:latin typeface="Tahoma"/>
                <a:cs typeface="Tahoma"/>
              </a:rPr>
              <a:t>Roof access</a:t>
            </a:r>
          </a:p>
          <a:p>
            <a:pPr algn="ctr"/>
            <a:r>
              <a:rPr lang="en-US" sz="1800">
                <a:latin typeface="Tahoma"/>
                <a:cs typeface="Tahoma"/>
              </a:rPr>
              <a:t>extension ladder height = 9’ + 7’</a:t>
            </a:r>
          </a:p>
          <a:p>
            <a:pPr algn="ctr"/>
            <a:r>
              <a:rPr lang="en-US" sz="1800">
                <a:latin typeface="Tahoma"/>
                <a:cs typeface="Tahoma"/>
              </a:rPr>
              <a:t>= 16’ Type IAA fiberglass extension ladder       (can use conduit installation ladder)</a:t>
            </a:r>
          </a:p>
        </p:txBody>
      </p:sp>
      <p:cxnSp>
        <p:nvCxnSpPr>
          <p:cNvPr id="21" name="Straight Arrow Connector 20" descr="Arrow identifying that the height from the deck of the porch to the roof edge is 9 feet.">
            <a:extLst>
              <a:ext uri="{FF2B5EF4-FFF2-40B4-BE49-F238E27FC236}">
                <a16:creationId xmlns:a16="http://schemas.microsoft.com/office/drawing/2014/main" id="{2B788151-D68F-49F6-A26B-7EDD50A5C785}"/>
              </a:ext>
            </a:extLst>
          </p:cNvPr>
          <p:cNvCxnSpPr/>
          <p:nvPr/>
        </p:nvCxnSpPr>
        <p:spPr>
          <a:xfrm>
            <a:off x="5828930" y="3273552"/>
            <a:ext cx="23230" cy="1610882"/>
          </a:xfrm>
          <a:prstGeom prst="straightConnector1">
            <a:avLst/>
          </a:prstGeom>
          <a:ln w="28575">
            <a:solidFill>
              <a:srgbClr val="FFFF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5E8779E-E756-45E0-9D10-8ED4D1361F0F}"/>
              </a:ext>
            </a:extLst>
          </p:cNvPr>
          <p:cNvSpPr txBox="1"/>
          <p:nvPr/>
        </p:nvSpPr>
        <p:spPr>
          <a:xfrm>
            <a:off x="5914374" y="4201797"/>
            <a:ext cx="675117" cy="461665"/>
          </a:xfrm>
          <a:prstGeom prst="rect">
            <a:avLst/>
          </a:prstGeom>
          <a:solidFill>
            <a:schemeClr val="tx1">
              <a:lumMod val="65000"/>
              <a:lumOff val="35000"/>
              <a:alpha val="75000"/>
            </a:schemeClr>
          </a:solidFill>
        </p:spPr>
        <p:txBody>
          <a:bodyPr wrap="square" rtlCol="0">
            <a:spAutoFit/>
          </a:bodyPr>
          <a:lstStyle/>
          <a:p>
            <a:r>
              <a:rPr lang="en-US">
                <a:solidFill>
                  <a:srgbClr val="FFFF00"/>
                </a:solidFill>
                <a:latin typeface="Tahoma"/>
                <a:cs typeface="Tahoma"/>
              </a:rPr>
              <a:t>9 ft</a:t>
            </a:r>
          </a:p>
        </p:txBody>
      </p:sp>
      <p:sp>
        <p:nvSpPr>
          <p:cNvPr id="34" name="TextBox 33">
            <a:extLst>
              <a:ext uri="{FF2B5EF4-FFF2-40B4-BE49-F238E27FC236}">
                <a16:creationId xmlns:a16="http://schemas.microsoft.com/office/drawing/2014/main" id="{027BA5DC-1A4F-4725-A9AC-485C29F365CF}"/>
              </a:ext>
            </a:extLst>
          </p:cNvPr>
          <p:cNvSpPr txBox="1"/>
          <p:nvPr/>
        </p:nvSpPr>
        <p:spPr>
          <a:xfrm rot="1657949">
            <a:off x="2691737" y="1499437"/>
            <a:ext cx="1768823" cy="377419"/>
          </a:xfrm>
          <a:prstGeom prst="rect">
            <a:avLst/>
          </a:prstGeom>
          <a:solidFill>
            <a:schemeClr val="accent2"/>
          </a:solidFill>
          <a:ln w="19050">
            <a:solidFill>
              <a:schemeClr val="tx1"/>
            </a:solidFill>
          </a:ln>
        </p:spPr>
        <p:txBody>
          <a:bodyPr wrap="square" rtlCol="0">
            <a:spAutoFit/>
          </a:bodyPr>
          <a:lstStyle/>
          <a:p>
            <a:r>
              <a:rPr lang="en-US" sz="1800" dirty="0">
                <a:latin typeface="Tahoma"/>
                <a:cs typeface="Tahoma"/>
              </a:rPr>
              <a:t>Roof work zone</a:t>
            </a:r>
          </a:p>
        </p:txBody>
      </p:sp>
      <p:sp>
        <p:nvSpPr>
          <p:cNvPr id="35" name="TextBox 34">
            <a:extLst>
              <a:ext uri="{FF2B5EF4-FFF2-40B4-BE49-F238E27FC236}">
                <a16:creationId xmlns:a16="http://schemas.microsoft.com/office/drawing/2014/main" id="{D34FC50E-4064-4294-B914-EA568C02EE8F}"/>
              </a:ext>
            </a:extLst>
          </p:cNvPr>
          <p:cNvSpPr txBox="1"/>
          <p:nvPr/>
        </p:nvSpPr>
        <p:spPr>
          <a:xfrm>
            <a:off x="5926426" y="3573430"/>
            <a:ext cx="1698908" cy="646331"/>
          </a:xfrm>
          <a:prstGeom prst="rect">
            <a:avLst/>
          </a:prstGeom>
          <a:solidFill>
            <a:schemeClr val="accent2"/>
          </a:solidFill>
          <a:ln w="19050">
            <a:solidFill>
              <a:schemeClr val="tx1"/>
            </a:solidFill>
          </a:ln>
        </p:spPr>
        <p:txBody>
          <a:bodyPr wrap="square" rtlCol="0">
            <a:spAutoFit/>
          </a:bodyPr>
          <a:lstStyle/>
          <a:p>
            <a:pPr algn="ctr"/>
            <a:r>
              <a:rPr lang="en-US" sz="1800">
                <a:latin typeface="Tahoma"/>
                <a:cs typeface="Tahoma"/>
              </a:rPr>
              <a:t>Roof access/staging</a:t>
            </a:r>
          </a:p>
        </p:txBody>
      </p:sp>
      <p:cxnSp>
        <p:nvCxnSpPr>
          <p:cNvPr id="36" name="Straight Arrow Connector 35" descr="Arrow identifying that the height from the ground to the roof overhang is 17 feet.">
            <a:extLst>
              <a:ext uri="{FF2B5EF4-FFF2-40B4-BE49-F238E27FC236}">
                <a16:creationId xmlns:a16="http://schemas.microsoft.com/office/drawing/2014/main" id="{04987BD8-8325-4F35-AF8F-DCC77BA227C3}"/>
              </a:ext>
            </a:extLst>
          </p:cNvPr>
          <p:cNvCxnSpPr/>
          <p:nvPr/>
        </p:nvCxnSpPr>
        <p:spPr>
          <a:xfrm>
            <a:off x="4701170" y="3041904"/>
            <a:ext cx="53710" cy="3816096"/>
          </a:xfrm>
          <a:prstGeom prst="straightConnector1">
            <a:avLst/>
          </a:prstGeom>
          <a:ln w="28575">
            <a:solidFill>
              <a:srgbClr val="FFFF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FC86E45A-B83E-4E1B-A6E4-0F8155101D92}"/>
              </a:ext>
            </a:extLst>
          </p:cNvPr>
          <p:cNvSpPr txBox="1"/>
          <p:nvPr/>
        </p:nvSpPr>
        <p:spPr>
          <a:xfrm>
            <a:off x="3731104" y="4873402"/>
            <a:ext cx="1432208" cy="646331"/>
          </a:xfrm>
          <a:prstGeom prst="rect">
            <a:avLst/>
          </a:prstGeom>
          <a:solidFill>
            <a:schemeClr val="accent2"/>
          </a:solidFill>
          <a:ln w="19050">
            <a:solidFill>
              <a:schemeClr val="tx1"/>
            </a:solidFill>
          </a:ln>
        </p:spPr>
        <p:txBody>
          <a:bodyPr wrap="square" rtlCol="0">
            <a:spAutoFit/>
          </a:bodyPr>
          <a:lstStyle/>
          <a:p>
            <a:pPr algn="ctr"/>
            <a:r>
              <a:rPr lang="en-US" sz="1800">
                <a:latin typeface="Tahoma"/>
                <a:cs typeface="Tahoma"/>
              </a:rPr>
              <a:t>Conduit work zone</a:t>
            </a:r>
          </a:p>
        </p:txBody>
      </p:sp>
      <p:sp>
        <p:nvSpPr>
          <p:cNvPr id="38" name="TextBox 37">
            <a:extLst>
              <a:ext uri="{FF2B5EF4-FFF2-40B4-BE49-F238E27FC236}">
                <a16:creationId xmlns:a16="http://schemas.microsoft.com/office/drawing/2014/main" id="{EAE9CBA2-046B-400B-9D41-0D7F90D96108}"/>
              </a:ext>
            </a:extLst>
          </p:cNvPr>
          <p:cNvSpPr txBox="1"/>
          <p:nvPr/>
        </p:nvSpPr>
        <p:spPr>
          <a:xfrm>
            <a:off x="4731750" y="4299333"/>
            <a:ext cx="827802" cy="461665"/>
          </a:xfrm>
          <a:prstGeom prst="rect">
            <a:avLst/>
          </a:prstGeom>
          <a:solidFill>
            <a:schemeClr val="tx1">
              <a:lumMod val="65000"/>
              <a:lumOff val="35000"/>
              <a:alpha val="75000"/>
            </a:schemeClr>
          </a:solidFill>
        </p:spPr>
        <p:txBody>
          <a:bodyPr wrap="square" rtlCol="0">
            <a:spAutoFit/>
          </a:bodyPr>
          <a:lstStyle/>
          <a:p>
            <a:r>
              <a:rPr lang="en-US">
                <a:solidFill>
                  <a:srgbClr val="FFFF00"/>
                </a:solidFill>
                <a:latin typeface="Tahoma"/>
                <a:cs typeface="Tahoma"/>
              </a:rPr>
              <a:t>17 ft</a:t>
            </a:r>
          </a:p>
        </p:txBody>
      </p:sp>
      <p:cxnSp>
        <p:nvCxnSpPr>
          <p:cNvPr id="39" name="Straight Arrow Connector 38" descr="Arrow identifying that the ladder used to install the conduit must be a 24 foot long, type IAA fiberglass extension ladder with a ladder stabilizer and tie off.">
            <a:extLst>
              <a:ext uri="{FF2B5EF4-FFF2-40B4-BE49-F238E27FC236}">
                <a16:creationId xmlns:a16="http://schemas.microsoft.com/office/drawing/2014/main" id="{A70651F0-750D-4431-8EB1-371D8E3A6CCB}"/>
              </a:ext>
            </a:extLst>
          </p:cNvPr>
          <p:cNvCxnSpPr>
            <a:cxnSpLocks/>
          </p:cNvCxnSpPr>
          <p:nvPr/>
        </p:nvCxnSpPr>
        <p:spPr>
          <a:xfrm flipH="1" flipV="1">
            <a:off x="4844576" y="5608335"/>
            <a:ext cx="1636258" cy="388248"/>
          </a:xfrm>
          <a:prstGeom prst="straightConnector1">
            <a:avLst/>
          </a:prstGeom>
          <a:ln w="38100">
            <a:solidFill>
              <a:schemeClr val="tx1"/>
            </a:solidFill>
            <a:tailEnd type="triangle"/>
          </a:ln>
          <a:effectLst>
            <a:glow rad="12700">
              <a:schemeClr val="bg1"/>
            </a:glow>
          </a:effectLst>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5C9CCEC-8B0B-4006-9A95-54EF80A362E1}"/>
              </a:ext>
            </a:extLst>
          </p:cNvPr>
          <p:cNvSpPr txBox="1"/>
          <p:nvPr/>
        </p:nvSpPr>
        <p:spPr>
          <a:xfrm>
            <a:off x="6263640" y="5067098"/>
            <a:ext cx="2834640" cy="1754326"/>
          </a:xfrm>
          <a:prstGeom prst="rect">
            <a:avLst/>
          </a:prstGeom>
          <a:solidFill>
            <a:schemeClr val="bg1"/>
          </a:solidFill>
          <a:ln w="19050">
            <a:solidFill>
              <a:schemeClr val="tx1"/>
            </a:solidFill>
          </a:ln>
        </p:spPr>
        <p:txBody>
          <a:bodyPr wrap="square" rtlCol="0">
            <a:spAutoFit/>
          </a:bodyPr>
          <a:lstStyle/>
          <a:p>
            <a:pPr algn="ctr"/>
            <a:r>
              <a:rPr lang="en-US" sz="1800">
                <a:latin typeface="Tahoma"/>
                <a:cs typeface="Tahoma"/>
              </a:rPr>
              <a:t>Conduit installation</a:t>
            </a:r>
          </a:p>
          <a:p>
            <a:pPr algn="ctr"/>
            <a:r>
              <a:rPr lang="en-US" sz="1800">
                <a:latin typeface="Tahoma"/>
                <a:cs typeface="Tahoma"/>
              </a:rPr>
              <a:t>extension ladder height = 17’ + 7’</a:t>
            </a:r>
          </a:p>
          <a:p>
            <a:pPr algn="ctr"/>
            <a:r>
              <a:rPr lang="en-US" sz="1800">
                <a:latin typeface="Tahoma"/>
                <a:cs typeface="Tahoma"/>
              </a:rPr>
              <a:t>= 24’ Type IAA fiberglass extension ladder, ladder stabilizers, tie off</a:t>
            </a:r>
          </a:p>
        </p:txBody>
      </p:sp>
      <p:sp>
        <p:nvSpPr>
          <p:cNvPr id="41" name="TextBox 40">
            <a:extLst>
              <a:ext uri="{FF2B5EF4-FFF2-40B4-BE49-F238E27FC236}">
                <a16:creationId xmlns:a16="http://schemas.microsoft.com/office/drawing/2014/main" id="{8656E3AE-9C95-4B06-9BBD-DED5BC4AD264}"/>
              </a:ext>
            </a:extLst>
          </p:cNvPr>
          <p:cNvSpPr txBox="1"/>
          <p:nvPr/>
        </p:nvSpPr>
        <p:spPr>
          <a:xfrm>
            <a:off x="54863" y="5012886"/>
            <a:ext cx="2131787" cy="923330"/>
          </a:xfrm>
          <a:prstGeom prst="rect">
            <a:avLst/>
          </a:prstGeom>
          <a:solidFill>
            <a:schemeClr val="bg1"/>
          </a:solidFill>
          <a:ln w="19050">
            <a:solidFill>
              <a:schemeClr val="tx1"/>
            </a:solidFill>
          </a:ln>
        </p:spPr>
        <p:txBody>
          <a:bodyPr wrap="square" rtlCol="0">
            <a:spAutoFit/>
          </a:bodyPr>
          <a:lstStyle/>
          <a:p>
            <a:pPr algn="ctr"/>
            <a:r>
              <a:rPr lang="en-US" sz="1800">
                <a:latin typeface="Tahoma"/>
                <a:cs typeface="Tahoma"/>
              </a:rPr>
              <a:t>8’ Type IA      </a:t>
            </a:r>
          </a:p>
          <a:p>
            <a:pPr algn="ctr"/>
            <a:r>
              <a:rPr lang="en-US" sz="1800">
                <a:latin typeface="Tahoma"/>
                <a:cs typeface="Tahoma"/>
              </a:rPr>
              <a:t>step ladder needed to access attic</a:t>
            </a:r>
          </a:p>
        </p:txBody>
      </p:sp>
    </p:spTree>
    <p:extLst>
      <p:ext uri="{BB962C8B-B14F-4D97-AF65-F5344CB8AC3E}">
        <p14:creationId xmlns:p14="http://schemas.microsoft.com/office/powerpoint/2010/main" val="165559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7" grpId="0" animBg="1"/>
      <p:bldP spid="22" grpId="0" animBg="1"/>
      <p:bldP spid="34" grpId="0" animBg="1"/>
      <p:bldP spid="35" grpId="0" animBg="1"/>
      <p:bldP spid="37" grpId="0" animBg="1"/>
      <p:bldP spid="38" grpId="0" animBg="1"/>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70757" y="329151"/>
            <a:ext cx="864980" cy="400110"/>
          </a:xfrm>
          <a:prstGeom prst="rect">
            <a:avLst/>
          </a:prstGeom>
        </p:spPr>
        <p:txBody>
          <a:bodyPr wrap="none">
            <a:spAutoFit/>
          </a:bodyPr>
          <a:lstStyle/>
          <a:p>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Kayla</a:t>
            </a:r>
            <a:r>
              <a:rPr lang="en-US" sz="20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 </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6" name="Rectangle 25"/>
          <p:cNvSpPr/>
          <p:nvPr/>
        </p:nvSpPr>
        <p:spPr>
          <a:xfrm>
            <a:off x="4632571" y="353780"/>
            <a:ext cx="1236236" cy="400110"/>
          </a:xfrm>
          <a:prstGeom prst="rect">
            <a:avLst/>
          </a:prstGeom>
        </p:spPr>
        <p:txBody>
          <a:bodyPr wrap="none">
            <a:spAutoFit/>
          </a:bodyPr>
          <a:lstStyle/>
          <a:p>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1/1/2018</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8" name="Rectangle 27"/>
          <p:cNvSpPr/>
          <p:nvPr/>
        </p:nvSpPr>
        <p:spPr>
          <a:xfrm>
            <a:off x="1355633" y="785560"/>
            <a:ext cx="2324482" cy="646331"/>
          </a:xfrm>
          <a:prstGeom prst="rect">
            <a:avLst/>
          </a:prstGeom>
        </p:spPr>
        <p:txBody>
          <a:bodyPr wrap="none">
            <a:spAutoFit/>
          </a:bodyPr>
          <a:lstStyle/>
          <a:p>
            <a:r>
              <a:rPr lang="en-US" sz="1800" dirty="0">
                <a:solidFill>
                  <a:srgbClr val="0070C0"/>
                </a:solidFill>
                <a:latin typeface="Tahoma" panose="020B0604030504040204" pitchFamily="34" charset="0"/>
                <a:ea typeface="Tahoma" panose="020B0604030504040204" pitchFamily="34" charset="0"/>
                <a:cs typeface="Tahoma" panose="020B0604030504040204" pitchFamily="34" charset="0"/>
              </a:rPr>
              <a:t>39854 Matthews Ln. </a:t>
            </a:r>
          </a:p>
          <a:p>
            <a:r>
              <a:rPr lang="en-US" sz="1800" dirty="0">
                <a:solidFill>
                  <a:srgbClr val="0070C0"/>
                </a:solidFill>
                <a:latin typeface="Tahoma" panose="020B0604030504040204" pitchFamily="34" charset="0"/>
                <a:ea typeface="Tahoma" panose="020B0604030504040204" pitchFamily="34" charset="0"/>
                <a:cs typeface="Tahoma" panose="020B0604030504040204" pitchFamily="34" charset="0"/>
              </a:rPr>
              <a:t>Paonia, CO </a:t>
            </a:r>
            <a:endParaRPr 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27" name="Rectangle 26"/>
          <p:cNvSpPr/>
          <p:nvPr/>
        </p:nvSpPr>
        <p:spPr>
          <a:xfrm>
            <a:off x="6255621" y="729876"/>
            <a:ext cx="1795684" cy="400110"/>
          </a:xfrm>
          <a:prstGeom prst="rect">
            <a:avLst/>
          </a:prstGeom>
        </p:spPr>
        <p:txBody>
          <a:bodyPr wrap="none">
            <a:spAutoFit/>
          </a:bodyPr>
          <a:lstStyle/>
          <a:p>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Delta Hospital</a:t>
            </a:r>
          </a:p>
        </p:txBody>
      </p:sp>
      <p:sp>
        <p:nvSpPr>
          <p:cNvPr id="21" name="Rectangle 20">
            <a:extLst>
              <a:ext uri="{FF2B5EF4-FFF2-40B4-BE49-F238E27FC236}">
                <a16:creationId xmlns:a16="http://schemas.microsoft.com/office/drawing/2014/main" id="{25702055-298B-435B-895B-E61103BBCA75}"/>
              </a:ext>
            </a:extLst>
          </p:cNvPr>
          <p:cNvSpPr/>
          <p:nvPr/>
        </p:nvSpPr>
        <p:spPr>
          <a:xfrm>
            <a:off x="6264620" y="1070977"/>
            <a:ext cx="2968313" cy="400110"/>
          </a:xfrm>
          <a:prstGeom prst="rect">
            <a:avLst/>
          </a:prstGeom>
        </p:spPr>
        <p:txBody>
          <a:bodyPr wrap="none">
            <a:spAutoFit/>
          </a:bodyPr>
          <a:lstStyle/>
          <a:p>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1501 E 3</a:t>
            </a:r>
            <a:r>
              <a:rPr lang="en-US" sz="2000" baseline="30000" dirty="0">
                <a:solidFill>
                  <a:srgbClr val="0070C0"/>
                </a:solidFill>
                <a:latin typeface="Tahoma" panose="020B0604030504040204" pitchFamily="34" charset="0"/>
                <a:ea typeface="Tahoma" panose="020B0604030504040204" pitchFamily="34" charset="0"/>
                <a:cs typeface="Tahoma" panose="020B0604030504040204" pitchFamily="34" charset="0"/>
              </a:rPr>
              <a:t>rd</a:t>
            </a: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 St. Delta, CO</a:t>
            </a:r>
          </a:p>
        </p:txBody>
      </p:sp>
      <p:sp>
        <p:nvSpPr>
          <p:cNvPr id="40" name="Rectangle 39"/>
          <p:cNvSpPr/>
          <p:nvPr/>
        </p:nvSpPr>
        <p:spPr>
          <a:xfrm>
            <a:off x="2643983" y="1469666"/>
            <a:ext cx="4614533" cy="369332"/>
          </a:xfrm>
          <a:prstGeom prst="rect">
            <a:avLst/>
          </a:prstGeom>
        </p:spPr>
        <p:txBody>
          <a:bodyPr wrap="none">
            <a:spAutoFit/>
          </a:bodyPr>
          <a:lstStyle/>
          <a:p>
            <a:r>
              <a:rPr lang="en-US" sz="1800" dirty="0">
                <a:solidFill>
                  <a:srgbClr val="0070C0"/>
                </a:solidFill>
                <a:latin typeface="Tahoma" panose="020B0604030504040204" pitchFamily="34" charset="0"/>
                <a:ea typeface="Tahoma" panose="020B0604030504040204" pitchFamily="34" charset="0"/>
                <a:cs typeface="Tahoma" panose="020B0604030504040204" pitchFamily="34" charset="0"/>
              </a:rPr>
              <a:t>Two story building with overhead utility line</a:t>
            </a:r>
            <a:endParaRPr lang="en-US" sz="1800" dirty="0">
              <a:latin typeface="Tahoma" panose="020B0604030504040204" pitchFamily="34" charset="0"/>
              <a:ea typeface="Tahoma" panose="020B0604030504040204" pitchFamily="34" charset="0"/>
              <a:cs typeface="Tahoma" panose="020B0604030504040204" pitchFamily="34" charset="0"/>
            </a:endParaRPr>
          </a:p>
        </p:txBody>
      </p:sp>
      <p:sp>
        <p:nvSpPr>
          <p:cNvPr id="33" name="Rectangle 32"/>
          <p:cNvSpPr/>
          <p:nvPr/>
        </p:nvSpPr>
        <p:spPr>
          <a:xfrm>
            <a:off x="3661543" y="2482987"/>
            <a:ext cx="2196435" cy="400110"/>
          </a:xfrm>
          <a:prstGeom prst="rect">
            <a:avLst/>
          </a:prstGeom>
        </p:spPr>
        <p:txBody>
          <a:bodyPr wrap="none">
            <a:spAutoFit/>
          </a:bodyPr>
          <a:lstStyle/>
          <a:p>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Installing conduit</a:t>
            </a:r>
          </a:p>
        </p:txBody>
      </p:sp>
      <p:sp>
        <p:nvSpPr>
          <p:cNvPr id="34" name="Rectangle 33"/>
          <p:cNvSpPr/>
          <p:nvPr/>
        </p:nvSpPr>
        <p:spPr>
          <a:xfrm>
            <a:off x="3661543" y="2913287"/>
            <a:ext cx="2343847" cy="400110"/>
          </a:xfrm>
          <a:prstGeom prst="rect">
            <a:avLst/>
          </a:prstGeom>
        </p:spPr>
        <p:txBody>
          <a:bodyPr wrap="none">
            <a:spAutoFit/>
          </a:bodyPr>
          <a:lstStyle/>
          <a:p>
            <a:pPr defTabSz="914079"/>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Getting on the roof</a:t>
            </a:r>
          </a:p>
        </p:txBody>
      </p:sp>
      <p:sp>
        <p:nvSpPr>
          <p:cNvPr id="29" name="Rectangle 28"/>
          <p:cNvSpPr/>
          <p:nvPr/>
        </p:nvSpPr>
        <p:spPr>
          <a:xfrm>
            <a:off x="3589020" y="3708607"/>
            <a:ext cx="5554979" cy="707886"/>
          </a:xfrm>
          <a:prstGeom prst="rect">
            <a:avLst/>
          </a:prstGeom>
        </p:spPr>
        <p:txBody>
          <a:bodyPr wrap="square">
            <a:spAutoFit/>
          </a:bodyPr>
          <a:lstStyle/>
          <a:p>
            <a:pPr defTabSz="914079"/>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Ladder location determined /set up by a competent person, may need levelers</a:t>
            </a:r>
          </a:p>
        </p:txBody>
      </p:sp>
      <p:sp>
        <p:nvSpPr>
          <p:cNvPr id="30" name="Rectangle 29"/>
          <p:cNvSpPr/>
          <p:nvPr/>
        </p:nvSpPr>
        <p:spPr>
          <a:xfrm>
            <a:off x="3589020" y="4446683"/>
            <a:ext cx="4572000" cy="707886"/>
          </a:xfrm>
          <a:prstGeom prst="rect">
            <a:avLst/>
          </a:prstGeom>
        </p:spPr>
        <p:txBody>
          <a:bodyPr>
            <a:spAutoFit/>
          </a:bodyPr>
          <a:lstStyle/>
          <a:p>
            <a:pPr defTabSz="914079"/>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3 points of contact when moving up or down the ladder</a:t>
            </a:r>
          </a:p>
        </p:txBody>
      </p:sp>
      <p:sp>
        <p:nvSpPr>
          <p:cNvPr id="31" name="Rectangle 30"/>
          <p:cNvSpPr/>
          <p:nvPr/>
        </p:nvSpPr>
        <p:spPr>
          <a:xfrm>
            <a:off x="3589020" y="5154292"/>
            <a:ext cx="3617538" cy="707886"/>
          </a:xfrm>
          <a:prstGeom prst="rect">
            <a:avLst/>
          </a:prstGeom>
        </p:spPr>
        <p:txBody>
          <a:bodyPr wrap="square">
            <a:spAutoFit/>
          </a:bodyPr>
          <a:lstStyle/>
          <a:p>
            <a:pPr defTabSz="914079" fontAlgn="auto">
              <a:spcBef>
                <a:spcPts val="0"/>
              </a:spcBef>
              <a:spcAft>
                <a:spcPts val="0"/>
              </a:spcAft>
              <a:defRPr/>
            </a:pP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Use non-conductive ladder, get utility to wrap power lines</a:t>
            </a:r>
          </a:p>
        </p:txBody>
      </p:sp>
      <p:sp>
        <p:nvSpPr>
          <p:cNvPr id="32" name="Rectangle 31"/>
          <p:cNvSpPr/>
          <p:nvPr/>
        </p:nvSpPr>
        <p:spPr>
          <a:xfrm>
            <a:off x="133350" y="6117406"/>
            <a:ext cx="9010650" cy="707886"/>
          </a:xfrm>
          <a:prstGeom prst="rect">
            <a:avLst/>
          </a:prstGeom>
        </p:spPr>
        <p:txBody>
          <a:bodyPr wrap="square">
            <a:spAutoFit/>
          </a:bodyPr>
          <a:lstStyle/>
          <a:p>
            <a:pPr defTabSz="914079" fontAlgn="auto">
              <a:spcBef>
                <a:spcPts val="0"/>
              </a:spcBef>
              <a:spcAft>
                <a:spcPts val="0"/>
              </a:spcAft>
              <a:defRPr/>
            </a:pPr>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24’ fiberglass </a:t>
            </a:r>
            <a:r>
              <a:rPr lang="en-US" sz="2000" dirty="0" smtClean="0">
                <a:solidFill>
                  <a:srgbClr val="0070C0"/>
                </a:solidFill>
                <a:latin typeface="Tahoma" panose="020B0604030504040204" pitchFamily="34" charset="0"/>
                <a:ea typeface="Tahoma" panose="020B0604030504040204" pitchFamily="34" charset="0"/>
                <a:cs typeface="Tahoma" panose="020B0604030504040204" pitchFamily="34" charset="0"/>
              </a:rPr>
              <a:t>extension ladder, 8’ step ladder to install conduit, levelers, ladder tie-off</a:t>
            </a:r>
            <a:endPar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35" name="Rectangle 34"/>
          <p:cNvSpPr/>
          <p:nvPr/>
        </p:nvSpPr>
        <p:spPr>
          <a:xfrm>
            <a:off x="124693" y="3709352"/>
            <a:ext cx="405880" cy="400110"/>
          </a:xfrm>
          <a:prstGeom prst="rect">
            <a:avLst/>
          </a:prstGeom>
        </p:spPr>
        <p:txBody>
          <a:bodyPr wrap="none">
            <a:spAutoFit/>
          </a:bodyPr>
          <a:lstStyle/>
          <a:p>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36" name="Rectangle 35"/>
          <p:cNvSpPr/>
          <p:nvPr/>
        </p:nvSpPr>
        <p:spPr>
          <a:xfrm>
            <a:off x="124690" y="4408487"/>
            <a:ext cx="405880" cy="400110"/>
          </a:xfrm>
          <a:prstGeom prst="rect">
            <a:avLst/>
          </a:prstGeom>
        </p:spPr>
        <p:txBody>
          <a:bodyPr wrap="none">
            <a:spAutoFit/>
          </a:bodyPr>
          <a:lstStyle/>
          <a:p>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37" name="Rectangle 36"/>
          <p:cNvSpPr/>
          <p:nvPr/>
        </p:nvSpPr>
        <p:spPr>
          <a:xfrm>
            <a:off x="124690" y="5176554"/>
            <a:ext cx="405880" cy="400110"/>
          </a:xfrm>
          <a:prstGeom prst="rect">
            <a:avLst/>
          </a:prstGeom>
        </p:spPr>
        <p:txBody>
          <a:bodyPr wrap="none">
            <a:spAutoFit/>
          </a:bodyPr>
          <a:lstStyle/>
          <a:p>
            <a:r>
              <a:rPr lang="en-US" sz="2000" dirty="0">
                <a:solidFill>
                  <a:srgbClr val="0070C0"/>
                </a:solidFill>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title="Job Hazard Analysi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690" y="-64239"/>
            <a:ext cx="8916005" cy="6858000"/>
          </a:xfrm>
          <a:prstGeom prst="rect">
            <a:avLst/>
          </a:prstGeom>
        </p:spPr>
      </p:pic>
      <p:sp>
        <p:nvSpPr>
          <p:cNvPr id="3" name="Title 2"/>
          <p:cNvSpPr>
            <a:spLocks noGrp="1"/>
          </p:cNvSpPr>
          <p:nvPr>
            <p:ph type="title"/>
          </p:nvPr>
        </p:nvSpPr>
        <p:spPr>
          <a:xfrm>
            <a:off x="313764" y="125505"/>
            <a:ext cx="968188" cy="179294"/>
          </a:xfrm>
        </p:spPr>
        <p:txBody>
          <a:bodyPr>
            <a:normAutofit fontScale="90000"/>
          </a:bodyPr>
          <a:lstStyle/>
          <a:p>
            <a:r>
              <a:rPr lang="en-US" sz="900" dirty="0" smtClean="0">
                <a:solidFill>
                  <a:schemeClr val="accent1">
                    <a:lumMod val="20000"/>
                    <a:lumOff val="80000"/>
                  </a:schemeClr>
                </a:solidFill>
              </a:rPr>
              <a:t>JHA</a:t>
            </a:r>
            <a:endParaRPr lang="en-US" sz="900" dirty="0">
              <a:solidFill>
                <a:schemeClr val="accent1">
                  <a:lumMod val="20000"/>
                  <a:lumOff val="80000"/>
                </a:schemeClr>
              </a:solidFill>
            </a:endParaRPr>
          </a:p>
        </p:txBody>
      </p:sp>
    </p:spTree>
    <p:extLst>
      <p:ext uri="{BB962C8B-B14F-4D97-AF65-F5344CB8AC3E}">
        <p14:creationId xmlns:p14="http://schemas.microsoft.com/office/powerpoint/2010/main" val="178075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left)">
                                      <p:cBhvr>
                                        <p:cTn id="27" dur="500"/>
                                        <p:tgtEl>
                                          <p:spTgt spid="33"/>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left)">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22" presetClass="entr" presetSubtype="8" fill="hold" nodeType="withEffect">
                                  <p:stCondLst>
                                    <p:cond delay="0"/>
                                  </p:stCondLst>
                                  <p:childTnLst>
                                    <p:set>
                                      <p:cBhvr>
                                        <p:cTn id="36" dur="1" fill="hold">
                                          <p:stCondLst>
                                            <p:cond delay="0"/>
                                          </p:stCondLst>
                                        </p:cTn>
                                        <p:tgtEl>
                                          <p:spTgt spid="29">
                                            <p:txEl>
                                              <p:pRg st="0" end="0"/>
                                            </p:txEl>
                                          </p:spTgt>
                                        </p:tgtEl>
                                        <p:attrNameLst>
                                          <p:attrName>style.visibility</p:attrName>
                                        </p:attrNameLst>
                                      </p:cBhvr>
                                      <p:to>
                                        <p:strVal val="visible"/>
                                      </p:to>
                                    </p:set>
                                    <p:animEffect transition="in" filter="wipe(left)">
                                      <p:cBhvr>
                                        <p:cTn id="37" dur="500"/>
                                        <p:tgtEl>
                                          <p:spTgt spid="2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childTnLst>
                                </p:cTn>
                              </p:par>
                              <p:par>
                                <p:cTn id="42" presetID="22" presetClass="entr" presetSubtype="8"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22" presetClass="entr" presetSubtype="8"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left)">
                                      <p:cBhvr>
                                        <p:cTn id="5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8" grpId="0"/>
      <p:bldP spid="27" grpId="0"/>
      <p:bldP spid="21" grpId="0"/>
      <p:bldP spid="40" grpId="0"/>
      <p:bldP spid="33" grpId="0"/>
      <p:bldP spid="34" grpId="0"/>
      <p:bldP spid="30" grpId="0"/>
      <p:bldP spid="31" grpId="0"/>
      <p:bldP spid="32" grpId="0"/>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C0640-DE71-4391-8D4C-4DC53D946567}"/>
              </a:ext>
            </a:extLst>
          </p:cNvPr>
          <p:cNvSpPr>
            <a:spLocks noGrp="1"/>
          </p:cNvSpPr>
          <p:nvPr>
            <p:ph type="title"/>
          </p:nvPr>
        </p:nvSpPr>
        <p:spPr/>
        <p:txBody>
          <a:bodyPr/>
          <a:lstStyle/>
          <a:p>
            <a:r>
              <a:rPr lang="en-US" dirty="0"/>
              <a:t>Ladder Inspection</a:t>
            </a:r>
            <a:br>
              <a:rPr lang="en-US" dirty="0"/>
            </a:br>
            <a:r>
              <a:rPr lang="en-US" sz="2000" i="1" dirty="0"/>
              <a:t>OSHA </a:t>
            </a:r>
            <a:r>
              <a:rPr lang="is-IS" sz="2000" i="1" dirty="0"/>
              <a:t>1926.1053</a:t>
            </a:r>
            <a:r>
              <a:rPr lang="is-IS" sz="2000" i="1" cap="none" dirty="0"/>
              <a:t>(b</a:t>
            </a:r>
            <a:r>
              <a:rPr lang="is-IS" sz="2000" i="1" dirty="0"/>
              <a:t>)</a:t>
            </a:r>
            <a:endParaRPr lang="en-US" i="1" dirty="0"/>
          </a:p>
        </p:txBody>
      </p:sp>
      <p:sp>
        <p:nvSpPr>
          <p:cNvPr id="3" name="Content Placeholder 2">
            <a:extLst>
              <a:ext uri="{FF2B5EF4-FFF2-40B4-BE49-F238E27FC236}">
                <a16:creationId xmlns:a16="http://schemas.microsoft.com/office/drawing/2014/main" id="{3CC1CB4A-5BBF-4C14-8B65-DB9BDECC10CB}"/>
              </a:ext>
            </a:extLst>
          </p:cNvPr>
          <p:cNvSpPr>
            <a:spLocks noGrp="1"/>
          </p:cNvSpPr>
          <p:nvPr>
            <p:ph idx="4294967295"/>
          </p:nvPr>
        </p:nvSpPr>
        <p:spPr>
          <a:xfrm>
            <a:off x="0" y="1001713"/>
            <a:ext cx="8836025" cy="2254250"/>
          </a:xfrm>
        </p:spPr>
        <p:txBody>
          <a:bodyPr/>
          <a:lstStyle/>
          <a:p>
            <a:pPr>
              <a:spcAft>
                <a:spcPts val="600"/>
              </a:spcAft>
              <a:buFont typeface="ZapfDingbatsITC" charset="0"/>
              <a:buChar char="✸"/>
            </a:pPr>
            <a:r>
              <a:rPr lang="en-US" sz="2800" dirty="0"/>
              <a:t>Inspected by competent person </a:t>
            </a:r>
            <a:r>
              <a:rPr lang="en-US" sz="2800" b="1" dirty="0"/>
              <a:t>each</a:t>
            </a:r>
            <a:r>
              <a:rPr lang="en-US" sz="2800" dirty="0"/>
              <a:t> work shift</a:t>
            </a:r>
          </a:p>
          <a:p>
            <a:pPr lvl="1">
              <a:spcAft>
                <a:spcPts val="600"/>
              </a:spcAft>
            </a:pPr>
            <a:r>
              <a:rPr lang="en-US" sz="2400" dirty="0"/>
              <a:t>Free of oil, grease, and other slipping hazards</a:t>
            </a:r>
          </a:p>
          <a:p>
            <a:pPr lvl="1">
              <a:spcAft>
                <a:spcPts val="600"/>
              </a:spcAft>
            </a:pPr>
            <a:r>
              <a:rPr lang="en-US" sz="2400" dirty="0"/>
              <a:t>Identify any visible defects</a:t>
            </a:r>
          </a:p>
          <a:p>
            <a:pPr lvl="1">
              <a:spcAft>
                <a:spcPts val="600"/>
              </a:spcAft>
            </a:pPr>
            <a:r>
              <a:rPr lang="en-US" sz="2400" dirty="0"/>
              <a:t>Replace damaged labels</a:t>
            </a:r>
          </a:p>
        </p:txBody>
      </p:sp>
      <p:sp>
        <p:nvSpPr>
          <p:cNvPr id="7" name="Content Placeholder 2">
            <a:extLst>
              <a:ext uri="{FF2B5EF4-FFF2-40B4-BE49-F238E27FC236}">
                <a16:creationId xmlns:a16="http://schemas.microsoft.com/office/drawing/2014/main" id="{3CC1CB4A-5BBF-4C14-8B65-DB9BDECC10CB}"/>
              </a:ext>
            </a:extLst>
          </p:cNvPr>
          <p:cNvSpPr txBox="1">
            <a:spLocks/>
          </p:cNvSpPr>
          <p:nvPr/>
        </p:nvSpPr>
        <p:spPr>
          <a:xfrm>
            <a:off x="59823" y="3670558"/>
            <a:ext cx="5887490" cy="2253921"/>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800" dirty="0"/>
              <a:t>If structural issue or defect found</a:t>
            </a:r>
          </a:p>
          <a:p>
            <a:pPr lvl="1">
              <a:spcAft>
                <a:spcPts val="600"/>
              </a:spcAft>
            </a:pPr>
            <a:r>
              <a:rPr lang="en-US" sz="2400" dirty="0"/>
              <a:t>Immediately tag </a:t>
            </a:r>
            <a:r>
              <a:rPr lang="en-US" sz="2400" b="1" dirty="0"/>
              <a:t>“Dangerous: Do Not Use” </a:t>
            </a:r>
            <a:r>
              <a:rPr lang="en-US" sz="2400" dirty="0"/>
              <a:t>or similar language</a:t>
            </a:r>
          </a:p>
          <a:p>
            <a:pPr lvl="1">
              <a:spcAft>
                <a:spcPts val="600"/>
              </a:spcAft>
            </a:pPr>
            <a:r>
              <a:rPr lang="en-US" sz="2400" dirty="0"/>
              <a:t>Remove from service until repaired or replaced</a:t>
            </a:r>
          </a:p>
          <a:p>
            <a:pPr lvl="1">
              <a:spcAft>
                <a:spcPts val="600"/>
              </a:spcAft>
            </a:pPr>
            <a:r>
              <a:rPr lang="en-US" sz="2400" dirty="0"/>
              <a:t>If unrepairable, destroy it!</a:t>
            </a:r>
          </a:p>
        </p:txBody>
      </p:sp>
      <p:pic>
        <p:nvPicPr>
          <p:cNvPr id="1026" name="Picture 2" descr="Image result for damaged ladder">
            <a:extLst>
              <a:ext uri="{FF2B5EF4-FFF2-40B4-BE49-F238E27FC236}">
                <a16:creationId xmlns:a16="http://schemas.microsoft.com/office/drawing/2014/main" id="{13029AD3-E5FF-43C9-812F-BBE72288A3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38054" y="2893041"/>
            <a:ext cx="2773982" cy="277398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597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Ladder Setup &amp; Handling</a:t>
            </a:r>
          </a:p>
        </p:txBody>
      </p:sp>
      <p:sp>
        <p:nvSpPr>
          <p:cNvPr id="10" name="Content Placeholder 2">
            <a:extLst>
              <a:ext uri="{FF2B5EF4-FFF2-40B4-BE49-F238E27FC236}">
                <a16:creationId xmlns:a16="http://schemas.microsoft.com/office/drawing/2014/main" id="{3CC1CB4A-5BBF-4C14-8B65-DB9BDECC10CB}"/>
              </a:ext>
            </a:extLst>
          </p:cNvPr>
          <p:cNvSpPr txBox="1">
            <a:spLocks/>
          </p:cNvSpPr>
          <p:nvPr/>
        </p:nvSpPr>
        <p:spPr>
          <a:xfrm>
            <a:off x="145775" y="1022650"/>
            <a:ext cx="8478936" cy="3268698"/>
          </a:xfrm>
          <a:prstGeom prst="rect">
            <a:avLst/>
          </a:prstGeom>
          <a:noFill/>
        </p:spPr>
        <p:txBody>
          <a:bodyPr vert="horz" lIns="91440" tIns="45720" rIns="91440" bIns="45720" rtlCol="0">
            <a:noAutofit/>
          </a:bodyPr>
          <a:lstStyle>
            <a:lvl1pPr marL="456565" indent="-457200" algn="l" rtl="0" eaLnBrk="1" fontAlgn="base" hangingPunct="1">
              <a:spcBef>
                <a:spcPts val="600"/>
              </a:spcBef>
              <a:spcAft>
                <a:spcPct val="0"/>
              </a:spcAft>
              <a:buFont typeface="Menlo-Bold"/>
              <a:buChar char="✧✧"/>
              <a:tabLst/>
              <a:defRPr lang="en-US" sz="3200" kern="1200" dirty="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buFont typeface="ZapfDingbatsITC" charset="0"/>
              <a:buChar char="✸"/>
            </a:pPr>
            <a:r>
              <a:rPr lang="en-US" sz="2800" dirty="0"/>
              <a:t>Do not drag or drop ladder</a:t>
            </a:r>
          </a:p>
          <a:p>
            <a:pPr>
              <a:spcAft>
                <a:spcPts val="600"/>
              </a:spcAft>
              <a:buFont typeface="ZapfDingbatsITC" charset="0"/>
              <a:buChar char="✸"/>
            </a:pPr>
            <a:r>
              <a:rPr lang="en-US" sz="2800" dirty="0"/>
              <a:t>Be sure extension ladder is facing the correct way</a:t>
            </a:r>
          </a:p>
          <a:p>
            <a:pPr>
              <a:spcAft>
                <a:spcPts val="600"/>
              </a:spcAft>
              <a:buFont typeface="ZapfDingbatsITC" charset="0"/>
              <a:buChar char="✸"/>
            </a:pPr>
            <a:r>
              <a:rPr lang="en-US" sz="2800" dirty="0"/>
              <a:t>Get help to safely set up ladder</a:t>
            </a:r>
          </a:p>
          <a:p>
            <a:pPr lvl="1">
              <a:spcAft>
                <a:spcPts val="600"/>
              </a:spcAft>
            </a:pPr>
            <a:r>
              <a:rPr lang="en-US" sz="2400" dirty="0"/>
              <a:t>Especially long ladders</a:t>
            </a:r>
          </a:p>
          <a:p>
            <a:pPr>
              <a:spcAft>
                <a:spcPts val="600"/>
              </a:spcAft>
              <a:buFont typeface="ZapfDingbatsITC" charset="0"/>
              <a:buChar char="✸"/>
            </a:pPr>
            <a:r>
              <a:rPr lang="en-US" sz="2800" dirty="0"/>
              <a:t>Ensure extension ladder rung locks are engaged and step ladders are fully open</a:t>
            </a:r>
          </a:p>
        </p:txBody>
      </p:sp>
      <p:pic>
        <p:nvPicPr>
          <p:cNvPr id="6" name="Picture 5" descr="Team of two people setting up an extension ladder with one person holding the base of the ladder while the other person gets ready to lift up the top of the ladder."/>
          <p:cNvPicPr>
            <a:picLocks/>
          </p:cNvPicPr>
          <p:nvPr/>
        </p:nvPicPr>
        <p:blipFill>
          <a:blip r:embed="rId3" cstate="email">
            <a:extLst>
              <a:ext uri="{28A0092B-C50C-407E-A947-70E740481C1C}">
                <a14:useLocalDpi xmlns:a14="http://schemas.microsoft.com/office/drawing/2010/main"/>
              </a:ext>
            </a:extLst>
          </a:blip>
          <a:stretch>
            <a:fillRect/>
          </a:stretch>
        </p:blipFill>
        <p:spPr>
          <a:xfrm>
            <a:off x="51158" y="4526757"/>
            <a:ext cx="2194560" cy="1463040"/>
          </a:xfrm>
          <a:prstGeom prst="rect">
            <a:avLst/>
          </a:prstGeom>
          <a:ln w="19050">
            <a:solidFill>
              <a:schemeClr val="tx1"/>
            </a:solidFill>
          </a:ln>
        </p:spPr>
      </p:pic>
      <p:pic>
        <p:nvPicPr>
          <p:cNvPr id="7" name="Picture 6" descr="Team of two people setting up an extension ladder with one person holding the base of the latter while the other person lifts the top of the ladder."/>
          <p:cNvPicPr>
            <a:picLocks/>
          </p:cNvPicPr>
          <p:nvPr/>
        </p:nvPicPr>
        <p:blipFill>
          <a:blip r:embed="rId4" cstate="email">
            <a:extLst>
              <a:ext uri="{28A0092B-C50C-407E-A947-70E740481C1C}">
                <a14:useLocalDpi xmlns:a14="http://schemas.microsoft.com/office/drawing/2010/main"/>
              </a:ext>
            </a:extLst>
          </a:blip>
          <a:stretch>
            <a:fillRect/>
          </a:stretch>
        </p:blipFill>
        <p:spPr>
          <a:xfrm>
            <a:off x="2330121" y="4525875"/>
            <a:ext cx="2197208" cy="1464805"/>
          </a:xfrm>
          <a:prstGeom prst="rect">
            <a:avLst/>
          </a:prstGeom>
          <a:ln w="19050">
            <a:solidFill>
              <a:schemeClr val="tx1"/>
            </a:solidFill>
          </a:ln>
        </p:spPr>
      </p:pic>
      <p:pic>
        <p:nvPicPr>
          <p:cNvPr id="8" name="Picture 7" descr="Team of two people setting up an extension ladder with one person stabilizing the base of the ladder and holding the ladder upright while the other person holds the ladder from the other side."/>
          <p:cNvPicPr>
            <a:picLocks/>
          </p:cNvPicPr>
          <p:nvPr/>
        </p:nvPicPr>
        <p:blipFill>
          <a:blip r:embed="rId5" cstate="email">
            <a:extLst>
              <a:ext uri="{28A0092B-C50C-407E-A947-70E740481C1C}">
                <a14:useLocalDpi xmlns:a14="http://schemas.microsoft.com/office/drawing/2010/main"/>
              </a:ext>
            </a:extLst>
          </a:blip>
          <a:stretch>
            <a:fillRect/>
          </a:stretch>
        </p:blipFill>
        <p:spPr>
          <a:xfrm>
            <a:off x="4611732" y="4526757"/>
            <a:ext cx="2194560" cy="1463040"/>
          </a:xfrm>
          <a:prstGeom prst="rect">
            <a:avLst/>
          </a:prstGeom>
          <a:ln w="19050">
            <a:solidFill>
              <a:schemeClr val="tx1"/>
            </a:solidFill>
          </a:ln>
        </p:spPr>
      </p:pic>
      <p:pic>
        <p:nvPicPr>
          <p:cNvPr id="9" name="Picture 8" descr="Team of two people setting up an extension ladder with one person holding the back of the ladder and the other person holding the front of the ladder and stabilizing the base while the ladder is placed against the building."/>
          <p:cNvPicPr>
            <a:picLocks/>
          </p:cNvPicPr>
          <p:nvPr/>
        </p:nvPicPr>
        <p:blipFill>
          <a:blip r:embed="rId6" cstate="email">
            <a:extLst>
              <a:ext uri="{28A0092B-C50C-407E-A947-70E740481C1C}">
                <a14:useLocalDpi xmlns:a14="http://schemas.microsoft.com/office/drawing/2010/main"/>
              </a:ext>
            </a:extLst>
          </a:blip>
          <a:stretch>
            <a:fillRect/>
          </a:stretch>
        </p:blipFill>
        <p:spPr>
          <a:xfrm>
            <a:off x="6890694" y="4526757"/>
            <a:ext cx="2194560" cy="1463040"/>
          </a:xfrm>
          <a:prstGeom prst="rect">
            <a:avLst/>
          </a:prstGeom>
          <a:ln w="19050">
            <a:solidFill>
              <a:schemeClr val="tx1"/>
            </a:solidFill>
          </a:ln>
        </p:spPr>
      </p:pic>
    </p:spTree>
    <p:extLst>
      <p:ext uri="{BB962C8B-B14F-4D97-AF65-F5344CB8AC3E}">
        <p14:creationId xmlns:p14="http://schemas.microsoft.com/office/powerpoint/2010/main" val="32742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EC2FF-0359-D343-8BCE-C8A96112E8F9}"/>
              </a:ext>
            </a:extLst>
          </p:cNvPr>
          <p:cNvSpPr>
            <a:spLocks noGrp="1"/>
          </p:cNvSpPr>
          <p:nvPr>
            <p:ph type="title"/>
          </p:nvPr>
        </p:nvSpPr>
        <p:spPr/>
        <p:txBody>
          <a:bodyPr/>
          <a:lstStyle/>
          <a:p>
            <a:r>
              <a:rPr lang="en-US" dirty="0" smtClean="0"/>
              <a:t> Ladder </a:t>
            </a:r>
            <a:r>
              <a:rPr lang="en-US" dirty="0"/>
              <a:t>Setup &amp; Handling</a:t>
            </a:r>
          </a:p>
        </p:txBody>
      </p:sp>
      <p:sp>
        <p:nvSpPr>
          <p:cNvPr id="3" name="Content Placeholder 2">
            <a:extLst>
              <a:ext uri="{FF2B5EF4-FFF2-40B4-BE49-F238E27FC236}">
                <a16:creationId xmlns:a16="http://schemas.microsoft.com/office/drawing/2014/main" id="{0401E6ED-0755-4E47-8944-01A7DE4AE583}"/>
              </a:ext>
            </a:extLst>
          </p:cNvPr>
          <p:cNvSpPr>
            <a:spLocks noGrp="1"/>
          </p:cNvSpPr>
          <p:nvPr>
            <p:ph idx="1"/>
          </p:nvPr>
        </p:nvSpPr>
        <p:spPr>
          <a:xfrm>
            <a:off x="223991" y="1109153"/>
            <a:ext cx="5156392" cy="5649456"/>
          </a:xfrm>
          <a:solidFill>
            <a:schemeClr val="bg1"/>
          </a:solidFill>
        </p:spPr>
        <p:txBody>
          <a:bodyPr/>
          <a:lstStyle/>
          <a:p>
            <a:pPr>
              <a:spcAft>
                <a:spcPts val="600"/>
              </a:spcAft>
              <a:buFont typeface="ZapfDingbatsITC" charset="0"/>
              <a:buChar char="✸"/>
            </a:pPr>
            <a:r>
              <a:rPr lang="en-US" dirty="0"/>
              <a:t>Do not carry in  extended position</a:t>
            </a:r>
          </a:p>
          <a:p>
            <a:pPr lvl="1">
              <a:spcAft>
                <a:spcPts val="300"/>
              </a:spcAft>
            </a:pPr>
            <a:r>
              <a:rPr lang="en-US" dirty="0"/>
              <a:t>Retract ladder before relocating</a:t>
            </a:r>
          </a:p>
          <a:p>
            <a:pPr lvl="2">
              <a:spcAft>
                <a:spcPts val="300"/>
              </a:spcAft>
            </a:pPr>
            <a:r>
              <a:rPr lang="en-US" dirty="0"/>
              <a:t>Top heavy and awkward</a:t>
            </a:r>
          </a:p>
          <a:p>
            <a:pPr>
              <a:spcAft>
                <a:spcPts val="600"/>
              </a:spcAft>
              <a:buFont typeface="ZapfDingbatsITC" charset="0"/>
              <a:buChar char="✸"/>
            </a:pPr>
            <a:r>
              <a:rPr lang="en-US" dirty="0"/>
              <a:t>Two people to carry</a:t>
            </a:r>
          </a:p>
        </p:txBody>
      </p:sp>
      <p:grpSp>
        <p:nvGrpSpPr>
          <p:cNvPr id="4" name="Group 3" descr="Picture of one person trying to move a ladder by themselves while the ladder is in a vertical position which is very unstable. This picture has a red anti sign over it indicating this is not the proper way to move a ladder.">
            <a:extLst>
              <a:ext uri="{FF2B5EF4-FFF2-40B4-BE49-F238E27FC236}">
                <a16:creationId xmlns:a16="http://schemas.microsoft.com/office/drawing/2014/main" id="{0D75047D-4320-4AF8-9F71-8EE53BE125FA}"/>
              </a:ext>
            </a:extLst>
          </p:cNvPr>
          <p:cNvGrpSpPr/>
          <p:nvPr/>
        </p:nvGrpSpPr>
        <p:grpSpPr>
          <a:xfrm>
            <a:off x="5791201" y="1060832"/>
            <a:ext cx="2425769" cy="3054691"/>
            <a:chOff x="5791201" y="1060832"/>
            <a:chExt cx="2425769" cy="3054691"/>
          </a:xfrm>
        </p:grpSpPr>
        <p:pic>
          <p:nvPicPr>
            <p:cNvPr id="7" name="Picture 6" descr="Picture of one person trying to move a ladder by themselves while the ladder is in a vertical position which is very unstable.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1" y="1060832"/>
              <a:ext cx="2425769" cy="3054691"/>
            </a:xfrm>
            <a:prstGeom prst="rect">
              <a:avLst/>
            </a:prstGeom>
            <a:ln w="19050">
              <a:solidFill>
                <a:schemeClr val="tx1"/>
              </a:solidFill>
            </a:ln>
          </p:spPr>
        </p:pic>
        <p:sp>
          <p:nvSpPr>
            <p:cNvPr id="9" name="AutoShape 5"/>
            <p:cNvSpPr>
              <a:spLocks noChangeAspect="1" noChangeArrowheads="1"/>
            </p:cNvSpPr>
            <p:nvPr/>
          </p:nvSpPr>
          <p:spPr bwMode="auto">
            <a:xfrm>
              <a:off x="5813899" y="1398290"/>
              <a:ext cx="2403071" cy="2403071"/>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39999"/>
              </a:srgbClr>
            </a:solidFill>
            <a:ln w="9525" cap="rnd">
              <a:solidFill>
                <a:srgbClr val="000000"/>
              </a:solidFill>
              <a:prstDash val="sysDot"/>
              <a:miter lim="800000"/>
              <a:headEnd/>
              <a:tailEnd/>
            </a:ln>
          </p:spPr>
          <p:txBody>
            <a:bodyPr wrap="none" anchor="ctr"/>
            <a:lstStyle/>
            <a:p>
              <a:endParaRPr lang="en-US"/>
            </a:p>
          </p:txBody>
        </p:sp>
      </p:grpSp>
      <p:grpSp>
        <p:nvGrpSpPr>
          <p:cNvPr id="5" name="Group 4" descr="Two people carrying a ladder. The ladder is being carried horizontally with one person at the front and one person at the back. This picture has a green checkmark on it indicating this is the proper way to move a ladder.">
            <a:extLst>
              <a:ext uri="{FF2B5EF4-FFF2-40B4-BE49-F238E27FC236}">
                <a16:creationId xmlns:a16="http://schemas.microsoft.com/office/drawing/2014/main" id="{43695FB8-020B-48CA-AFE2-1A2EF1ACC980}"/>
              </a:ext>
            </a:extLst>
          </p:cNvPr>
          <p:cNvGrpSpPr/>
          <p:nvPr/>
        </p:nvGrpSpPr>
        <p:grpSpPr>
          <a:xfrm>
            <a:off x="5274365" y="4030138"/>
            <a:ext cx="3744982" cy="2728471"/>
            <a:chOff x="5274365" y="4030138"/>
            <a:chExt cx="3744982" cy="2728471"/>
          </a:xfrm>
        </p:grpSpPr>
        <p:pic>
          <p:nvPicPr>
            <p:cNvPr id="6" name="Picture 5" descr="Two people carrying a ladder. The ladder is being carried horizontally with one person at the front and one person at the back."/>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74365" y="4261954"/>
              <a:ext cx="3744982" cy="2496655"/>
            </a:xfrm>
            <a:prstGeom prst="rect">
              <a:avLst/>
            </a:prstGeom>
            <a:ln w="19050">
              <a:solidFill>
                <a:schemeClr val="tx1"/>
              </a:solidFill>
            </a:ln>
          </p:spPr>
        </p:pic>
        <p:sp>
          <p:nvSpPr>
            <p:cNvPr id="8" name="TextBox 7"/>
            <p:cNvSpPr txBox="1"/>
            <p:nvPr/>
          </p:nvSpPr>
          <p:spPr>
            <a:xfrm>
              <a:off x="6397007" y="4030138"/>
              <a:ext cx="1884767" cy="1862048"/>
            </a:xfrm>
            <a:prstGeom prst="rect">
              <a:avLst/>
            </a:prstGeom>
            <a:noFill/>
          </p:spPr>
          <p:txBody>
            <a:bodyPr wrap="square" rtlCol="0">
              <a:spAutoFit/>
            </a:bodyPr>
            <a:lstStyle/>
            <a:p>
              <a:r>
                <a:rPr lang="en-US" sz="11500" dirty="0">
                  <a:solidFill>
                    <a:srgbClr val="00B050"/>
                  </a:solidFill>
                  <a:latin typeface="Tahoma"/>
                  <a:cs typeface="Tahoma"/>
                </a:rPr>
                <a:t>✓</a:t>
              </a:r>
            </a:p>
          </p:txBody>
        </p:sp>
      </p:grpSp>
    </p:spTree>
    <p:extLst>
      <p:ext uri="{BB962C8B-B14F-4D97-AF65-F5344CB8AC3E}">
        <p14:creationId xmlns:p14="http://schemas.microsoft.com/office/powerpoint/2010/main" val="324915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icture of a job site with two people working on the outside of a three story building. One of the people is working at the top of an aluminum extension ladder. Next to the building are utility power lines that are 25 feet above the ground." title="Image of workers and ladder outside a three story build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5428" y="1724025"/>
            <a:ext cx="3657600" cy="2647950"/>
          </a:xfrm>
          <a:prstGeom prst="rect">
            <a:avLst/>
          </a:prstGeom>
        </p:spPr>
      </p:pic>
      <p:sp>
        <p:nvSpPr>
          <p:cNvPr id="2" name="Title 1"/>
          <p:cNvSpPr>
            <a:spLocks noGrp="1"/>
          </p:cNvSpPr>
          <p:nvPr>
            <p:ph type="title"/>
          </p:nvPr>
        </p:nvSpPr>
        <p:spPr/>
        <p:txBody>
          <a:bodyPr/>
          <a:lstStyle/>
          <a:p>
            <a:r>
              <a:rPr lang="en-US"/>
              <a:t>Ladder-Related </a:t>
            </a:r>
            <a:r>
              <a:rPr lang="en-US">
                <a:ln w="19050">
                  <a:solidFill>
                    <a:schemeClr val="tx1"/>
                  </a:solidFill>
                </a:ln>
                <a:solidFill>
                  <a:srgbClr val="FF0000"/>
                </a:solidFill>
              </a:rPr>
              <a:t>FATALITY</a:t>
            </a:r>
          </a:p>
        </p:txBody>
      </p:sp>
      <p:sp>
        <p:nvSpPr>
          <p:cNvPr id="16" name="Rectangle 15">
            <a:extLst>
              <a:ext uri="{FF2B5EF4-FFF2-40B4-BE49-F238E27FC236}">
                <a16:creationId xmlns:a16="http://schemas.microsoft.com/office/drawing/2014/main" id="{EEB84F62-6D18-004E-993F-9F6B7C87BAFC}"/>
              </a:ext>
            </a:extLst>
          </p:cNvPr>
          <p:cNvSpPr/>
          <p:nvPr/>
        </p:nvSpPr>
        <p:spPr>
          <a:xfrm>
            <a:off x="-65888" y="887948"/>
            <a:ext cx="5298616" cy="830997"/>
          </a:xfrm>
          <a:prstGeom prst="rect">
            <a:avLst/>
          </a:prstGeom>
        </p:spPr>
        <p:txBody>
          <a:bodyPr wrap="square">
            <a:spAutoFit/>
          </a:bodyPr>
          <a:lstStyle/>
          <a:p>
            <a:pPr algn="ctr"/>
            <a:r>
              <a:rPr lang="en-US" dirty="0">
                <a:latin typeface="Tahoma"/>
                <a:cs typeface="Tahoma"/>
              </a:rPr>
              <a:t>Construction worker was using aluminum ladder near powerlines</a:t>
            </a:r>
            <a:endParaRPr lang="en-US" dirty="0"/>
          </a:p>
        </p:txBody>
      </p:sp>
      <p:sp>
        <p:nvSpPr>
          <p:cNvPr id="17" name="Rectangle 16">
            <a:extLst>
              <a:ext uri="{FF2B5EF4-FFF2-40B4-BE49-F238E27FC236}">
                <a16:creationId xmlns:a16="http://schemas.microsoft.com/office/drawing/2014/main" id="{34F7B4A3-835B-8A45-BE59-265897AFE3B8}"/>
              </a:ext>
            </a:extLst>
          </p:cNvPr>
          <p:cNvSpPr/>
          <p:nvPr/>
        </p:nvSpPr>
        <p:spPr>
          <a:xfrm>
            <a:off x="185530" y="4610773"/>
            <a:ext cx="2159623" cy="1938992"/>
          </a:xfrm>
          <a:prstGeom prst="rect">
            <a:avLst/>
          </a:prstGeom>
        </p:spPr>
        <p:txBody>
          <a:bodyPr wrap="square">
            <a:spAutoFit/>
          </a:bodyPr>
          <a:lstStyle/>
          <a:p>
            <a:pPr algn="ctr"/>
            <a:r>
              <a:rPr lang="en-US" dirty="0">
                <a:latin typeface="Tahoma"/>
                <a:cs typeface="Tahoma"/>
              </a:rPr>
              <a:t>Worker tried to move it in extended position and lost control</a:t>
            </a:r>
            <a:endParaRPr lang="en-US" dirty="0"/>
          </a:p>
        </p:txBody>
      </p:sp>
      <p:sp>
        <p:nvSpPr>
          <p:cNvPr id="11" name="TextBox 10"/>
          <p:cNvSpPr txBox="1"/>
          <p:nvPr/>
        </p:nvSpPr>
        <p:spPr>
          <a:xfrm>
            <a:off x="5259109" y="1718945"/>
            <a:ext cx="3732311" cy="1200329"/>
          </a:xfrm>
          <a:prstGeom prst="rect">
            <a:avLst/>
          </a:prstGeom>
          <a:noFill/>
        </p:spPr>
        <p:txBody>
          <a:bodyPr wrap="square" rtlCol="0">
            <a:spAutoFit/>
          </a:bodyPr>
          <a:lstStyle/>
          <a:p>
            <a:pPr algn="ctr"/>
            <a:r>
              <a:rPr lang="en-US" dirty="0">
                <a:latin typeface="Tahoma"/>
                <a:cs typeface="Tahoma"/>
              </a:rPr>
              <a:t>Metal ladder fell backward, hit powerline, and electrocuted worker</a:t>
            </a:r>
          </a:p>
        </p:txBody>
      </p:sp>
      <p:sp>
        <p:nvSpPr>
          <p:cNvPr id="15" name="TextBox 14">
            <a:extLst>
              <a:ext uri="{FF2B5EF4-FFF2-40B4-BE49-F238E27FC236}">
                <a16:creationId xmlns:a16="http://schemas.microsoft.com/office/drawing/2014/main" id="{E04C4BAF-4B22-8147-999A-4E9CB18FAE9A}"/>
              </a:ext>
            </a:extLst>
          </p:cNvPr>
          <p:cNvSpPr txBox="1"/>
          <p:nvPr/>
        </p:nvSpPr>
        <p:spPr>
          <a:xfrm>
            <a:off x="5435033" y="5527261"/>
            <a:ext cx="2994211" cy="276999"/>
          </a:xfrm>
          <a:prstGeom prst="rect">
            <a:avLst/>
          </a:prstGeom>
          <a:noFill/>
        </p:spPr>
        <p:txBody>
          <a:bodyPr wrap="square" rtlCol="0">
            <a:spAutoFit/>
          </a:bodyPr>
          <a:lstStyle/>
          <a:p>
            <a:r>
              <a:rPr lang="en-US" sz="1200" i="1">
                <a:latin typeface="Tahoma"/>
                <a:cs typeface="Tahoma"/>
              </a:rPr>
              <a:t>Source: OSHA</a:t>
            </a:r>
          </a:p>
        </p:txBody>
      </p:sp>
      <p:pic>
        <p:nvPicPr>
          <p:cNvPr id="4" name="Picture 3" descr="Picture of the person moving the aluminum ladder by themselves with the ladder in a vertical position but the ladder has become unstable and come into contact with and electric utility line. This has energized the ladder which has electrocuted the worker." title="Image of a worker moving ladde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82318" y="3050041"/>
            <a:ext cx="3448050" cy="2390775"/>
          </a:xfrm>
          <a:prstGeom prst="rect">
            <a:avLst/>
          </a:prstGeom>
        </p:spPr>
      </p:pic>
      <p:pic>
        <p:nvPicPr>
          <p:cNvPr id="6" name="Picture 5" descr="Picture of a person moving an aluminum ladder by them selves with the ladder in a vertical position. " title="Image of worker positioning a ladde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508477" y="4480832"/>
            <a:ext cx="2733675" cy="2228850"/>
          </a:xfrm>
          <a:prstGeom prst="rect">
            <a:avLst/>
          </a:prstGeom>
        </p:spPr>
      </p:pic>
    </p:spTree>
    <p:extLst>
      <p:ext uri="{BB962C8B-B14F-4D97-AF65-F5344CB8AC3E}">
        <p14:creationId xmlns:p14="http://schemas.microsoft.com/office/powerpoint/2010/main" val="33711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E2586-551E-418B-9D7B-C0F534FD1C6D}"/>
              </a:ext>
            </a:extLst>
          </p:cNvPr>
          <p:cNvSpPr>
            <a:spLocks noGrp="1"/>
          </p:cNvSpPr>
          <p:nvPr>
            <p:ph type="title"/>
          </p:nvPr>
        </p:nvSpPr>
        <p:spPr/>
        <p:txBody>
          <a:bodyPr/>
          <a:lstStyle/>
          <a:p>
            <a:r>
              <a:rPr lang="en-US" sz="3600" dirty="0"/>
              <a:t>Ladder Placement</a:t>
            </a:r>
            <a:r>
              <a:rPr lang="en-US" dirty="0"/>
              <a:t/>
            </a:r>
            <a:br>
              <a:rPr lang="en-US" dirty="0"/>
            </a:br>
            <a:r>
              <a:rPr lang="en-US" sz="2000" i="1" dirty="0">
                <a:ln>
                  <a:gradFill flip="none" rotWithShape="1">
                    <a:gsLst>
                      <a:gs pos="0">
                        <a:prstClr val="white">
                          <a:lumMod val="50000"/>
                          <a:alpha val="30000"/>
                        </a:prstClr>
                      </a:gs>
                      <a:gs pos="100000">
                        <a:srgbClr val="FFFFFF">
                          <a:alpha val="30000"/>
                        </a:srgbClr>
                      </a:gs>
                    </a:gsLst>
                    <a:lin ang="5400000" scaled="0"/>
                    <a:tileRect/>
                  </a:gradFill>
                </a:ln>
                <a:solidFill>
                  <a:prstClr val="white"/>
                </a:solidFill>
              </a:rPr>
              <a:t>OSHA </a:t>
            </a:r>
            <a:r>
              <a:rPr lang="is-IS" sz="2000" i="1" dirty="0">
                <a:ln>
                  <a:gradFill flip="none" rotWithShape="1">
                    <a:gsLst>
                      <a:gs pos="0">
                        <a:prstClr val="white">
                          <a:lumMod val="50000"/>
                          <a:alpha val="30000"/>
                        </a:prstClr>
                      </a:gs>
                      <a:gs pos="100000">
                        <a:srgbClr val="FFFFFF">
                          <a:alpha val="30000"/>
                        </a:srgbClr>
                      </a:gs>
                    </a:gsLst>
                    <a:lin ang="5400000" scaled="0"/>
                    <a:tileRect/>
                  </a:gradFill>
                </a:ln>
                <a:solidFill>
                  <a:prstClr val="white"/>
                </a:solidFill>
              </a:rPr>
              <a:t>1926.1053(</a:t>
            </a:r>
            <a:r>
              <a:rPr lang="is-IS" sz="2000" i="1" cap="none" dirty="0">
                <a:ln>
                  <a:gradFill flip="none" rotWithShape="1">
                    <a:gsLst>
                      <a:gs pos="0">
                        <a:prstClr val="white">
                          <a:lumMod val="50000"/>
                          <a:alpha val="30000"/>
                        </a:prstClr>
                      </a:gs>
                      <a:gs pos="100000">
                        <a:srgbClr val="FFFFFF">
                          <a:alpha val="30000"/>
                        </a:srgbClr>
                      </a:gs>
                    </a:gsLst>
                    <a:lin ang="5400000" scaled="0"/>
                    <a:tileRect/>
                  </a:gradFill>
                </a:ln>
                <a:solidFill>
                  <a:prstClr val="white"/>
                </a:solidFill>
              </a:rPr>
              <a:t>b</a:t>
            </a:r>
            <a:r>
              <a:rPr lang="is-IS" sz="2000" i="1" dirty="0">
                <a:ln>
                  <a:gradFill flip="none" rotWithShape="1">
                    <a:gsLst>
                      <a:gs pos="0">
                        <a:prstClr val="white">
                          <a:lumMod val="50000"/>
                          <a:alpha val="30000"/>
                        </a:prstClr>
                      </a:gs>
                      <a:gs pos="100000">
                        <a:srgbClr val="FFFFFF">
                          <a:alpha val="30000"/>
                        </a:srgbClr>
                      </a:gs>
                    </a:gsLst>
                    <a:lin ang="5400000" scaled="0"/>
                    <a:tileRect/>
                  </a:gradFill>
                </a:ln>
                <a:solidFill>
                  <a:prstClr val="white"/>
                </a:solidFill>
              </a:rPr>
              <a:t>)</a:t>
            </a:r>
            <a:endParaRPr lang="en-US" i="1" dirty="0"/>
          </a:p>
        </p:txBody>
      </p:sp>
      <p:sp>
        <p:nvSpPr>
          <p:cNvPr id="3" name="Content Placeholder 2">
            <a:extLst>
              <a:ext uri="{FF2B5EF4-FFF2-40B4-BE49-F238E27FC236}">
                <a16:creationId xmlns:a16="http://schemas.microsoft.com/office/drawing/2014/main" id="{A6C52C6B-3DAC-4CC4-9552-6288657A4928}"/>
              </a:ext>
            </a:extLst>
          </p:cNvPr>
          <p:cNvSpPr>
            <a:spLocks noGrp="1"/>
          </p:cNvSpPr>
          <p:nvPr>
            <p:ph idx="4294967295"/>
          </p:nvPr>
        </p:nvSpPr>
        <p:spPr>
          <a:xfrm>
            <a:off x="37831" y="963139"/>
            <a:ext cx="6429230" cy="5534025"/>
          </a:xfrm>
        </p:spPr>
        <p:txBody>
          <a:bodyPr/>
          <a:lstStyle/>
          <a:p>
            <a:pPr>
              <a:spcAft>
                <a:spcPts val="300"/>
              </a:spcAft>
            </a:pPr>
            <a:r>
              <a:rPr lang="en-US" sz="2800" dirty="0"/>
              <a:t>Use only on stable &amp; level surfaces unless secured</a:t>
            </a:r>
          </a:p>
          <a:p>
            <a:pPr>
              <a:spcAft>
                <a:spcPts val="300"/>
              </a:spcAft>
            </a:pPr>
            <a:r>
              <a:rPr lang="en-US" sz="2800" dirty="0"/>
              <a:t>Do not place on boxes or other unstable bases for additional height </a:t>
            </a:r>
          </a:p>
          <a:p>
            <a:pPr>
              <a:spcAft>
                <a:spcPts val="300"/>
              </a:spcAft>
            </a:pPr>
            <a:r>
              <a:rPr lang="en-US" sz="2800" dirty="0"/>
              <a:t>Do not tie ladders together </a:t>
            </a:r>
            <a:endParaRPr lang="en-US" sz="2000" dirty="0">
              <a:solidFill>
                <a:srgbClr val="000000"/>
              </a:solidFill>
            </a:endParaRPr>
          </a:p>
          <a:p>
            <a:pPr>
              <a:spcAft>
                <a:spcPts val="300"/>
              </a:spcAft>
            </a:pPr>
            <a:r>
              <a:rPr lang="en-US" sz="2800" dirty="0"/>
              <a:t>Keep area around top &amp; bottom of ladders clear</a:t>
            </a:r>
          </a:p>
          <a:p>
            <a:pPr>
              <a:spcAft>
                <a:spcPts val="300"/>
              </a:spcAft>
            </a:pPr>
            <a:r>
              <a:rPr lang="en-US" sz="2800" dirty="0"/>
              <a:t>Equally support both top rails of extension ladder</a:t>
            </a:r>
          </a:p>
          <a:p>
            <a:pPr>
              <a:spcAft>
                <a:spcPts val="300"/>
              </a:spcAft>
            </a:pPr>
            <a:r>
              <a:rPr lang="en-US" sz="2800" dirty="0"/>
              <a:t>Best to tie off top                                                    and bottom</a:t>
            </a:r>
          </a:p>
          <a:p>
            <a:pPr>
              <a:spcAft>
                <a:spcPts val="300"/>
              </a:spcAft>
            </a:pPr>
            <a:endParaRPr lang="en-US" sz="2800" dirty="0">
              <a:solidFill>
                <a:srgbClr val="000000"/>
              </a:solidFill>
            </a:endParaRPr>
          </a:p>
        </p:txBody>
      </p:sp>
      <p:grpSp>
        <p:nvGrpSpPr>
          <p:cNvPr id="7" name="Group 6" descr="Picture of an installer with a fiberglass stepladder that has been placed on top of four buckets in order to gain height. The picture has a large red anti sign over it to indicate that this isn't an acceptable practice as it is against OSHA regulations.">
            <a:extLst>
              <a:ext uri="{FF2B5EF4-FFF2-40B4-BE49-F238E27FC236}">
                <a16:creationId xmlns:a16="http://schemas.microsoft.com/office/drawing/2014/main" id="{3546D94E-8DE3-49D0-9BC1-F62A5ACC6794}"/>
              </a:ext>
            </a:extLst>
          </p:cNvPr>
          <p:cNvGrpSpPr/>
          <p:nvPr/>
        </p:nvGrpSpPr>
        <p:grpSpPr>
          <a:xfrm>
            <a:off x="6467061" y="1117735"/>
            <a:ext cx="2451089" cy="3676633"/>
            <a:chOff x="6467061" y="1117735"/>
            <a:chExt cx="2451089" cy="3676633"/>
          </a:xfrm>
        </p:grpSpPr>
        <p:pic>
          <p:nvPicPr>
            <p:cNvPr id="12" name="Picture 11" descr="Picture of an installer with a fiberglass stepladder that has been placed on top of four buckets in order to gain height. The picture has a large red anti sign over it to indicate that this isn't an acceptable practice as it is against OSHA regulation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67061" y="1117735"/>
              <a:ext cx="2451089" cy="3676633"/>
            </a:xfrm>
            <a:prstGeom prst="rect">
              <a:avLst/>
            </a:prstGeom>
            <a:ln w="19050">
              <a:solidFill>
                <a:schemeClr val="tx1"/>
              </a:solidFill>
            </a:ln>
          </p:spPr>
        </p:pic>
        <p:sp>
          <p:nvSpPr>
            <p:cNvPr id="5" name="AutoShape 5"/>
            <p:cNvSpPr>
              <a:spLocks noChangeAspect="1" noChangeArrowheads="1"/>
            </p:cNvSpPr>
            <p:nvPr/>
          </p:nvSpPr>
          <p:spPr bwMode="auto">
            <a:xfrm>
              <a:off x="6628567" y="1811259"/>
              <a:ext cx="2289583" cy="2289583"/>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39999"/>
              </a:srgbClr>
            </a:solidFill>
            <a:ln w="9525" cap="rnd">
              <a:solidFill>
                <a:srgbClr val="000000"/>
              </a:solidFill>
              <a:prstDash val="sysDot"/>
              <a:miter lim="800000"/>
              <a:headEnd/>
              <a:tailEnd/>
            </a:ln>
          </p:spPr>
          <p:txBody>
            <a:bodyPr wrap="none" anchor="ctr"/>
            <a:lstStyle/>
            <a:p>
              <a:endParaRPr lang="en-US"/>
            </a:p>
          </p:txBody>
        </p:sp>
      </p:grpSp>
      <p:grpSp>
        <p:nvGrpSpPr>
          <p:cNvPr id="6" name="Group 5" descr="Picture of the bottom of a fiberglass extension ladder that is placed on snow/ice and uneven ground. This is dangerous and the ladder should be relocated to a spot where the base of the ladder will be stable with no chances of it slipping on ice/snow.">
            <a:extLst>
              <a:ext uri="{FF2B5EF4-FFF2-40B4-BE49-F238E27FC236}">
                <a16:creationId xmlns:a16="http://schemas.microsoft.com/office/drawing/2014/main" id="{A72DF52D-244F-42D0-B4B1-C5270FC229E7}"/>
              </a:ext>
            </a:extLst>
          </p:cNvPr>
          <p:cNvGrpSpPr/>
          <p:nvPr/>
        </p:nvGrpSpPr>
        <p:grpSpPr>
          <a:xfrm>
            <a:off x="3711249" y="5028952"/>
            <a:ext cx="2559089" cy="1706059"/>
            <a:chOff x="3711249" y="5028952"/>
            <a:chExt cx="2559089" cy="1706059"/>
          </a:xfrm>
        </p:grpSpPr>
        <p:pic>
          <p:nvPicPr>
            <p:cNvPr id="13" name="Picture 12" descr="Picture of the bottom of a fiberglass extension ladder that is placed on snow/ice and uneven ground. This is dangerous and the ladder should be relocated to a spot where the base of the ladder will be stable with no chances of it slipping on ice/snow."/>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11249" y="5028952"/>
              <a:ext cx="2559089" cy="1706059"/>
            </a:xfrm>
            <a:prstGeom prst="rect">
              <a:avLst/>
            </a:prstGeom>
            <a:ln w="19050">
              <a:solidFill>
                <a:schemeClr val="tx1"/>
              </a:solidFill>
            </a:ln>
          </p:spPr>
        </p:pic>
        <p:pic>
          <p:nvPicPr>
            <p:cNvPr id="14" name="Picture 13" descr="Picture of the bottom of a fiberglass extension ladder that is placed on snow/ice and uneven ground. This is dangerous and the ladder should be relocated to a spot where the base of the ladder will be stable with no chances of it slipping on ice/snow.">
              <a:extLst>
                <a:ext uri="{FF2B5EF4-FFF2-40B4-BE49-F238E27FC236}">
                  <a16:creationId xmlns:a16="http://schemas.microsoft.com/office/drawing/2014/main" id="{146943E8-1035-4968-A502-0D80695089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5445844" y="6092854"/>
              <a:ext cx="710386" cy="580465"/>
            </a:xfrm>
            <a:prstGeom prst="rect">
              <a:avLst/>
            </a:prstGeom>
          </p:spPr>
        </p:pic>
      </p:grpSp>
      <p:grpSp>
        <p:nvGrpSpPr>
          <p:cNvPr id="4" name="Group 3" descr="Photo of the bottom of an aluminum extension ladder with an installer starting to climb up the ladder. The ladder is in a location that is muddy and not level which requires caution to insure the ladder is stable and clear of debris. ">
            <a:extLst>
              <a:ext uri="{FF2B5EF4-FFF2-40B4-BE49-F238E27FC236}">
                <a16:creationId xmlns:a16="http://schemas.microsoft.com/office/drawing/2014/main" id="{D7482858-70DA-489F-B8D6-3FC954AFFC5F}"/>
              </a:ext>
            </a:extLst>
          </p:cNvPr>
          <p:cNvGrpSpPr/>
          <p:nvPr/>
        </p:nvGrpSpPr>
        <p:grpSpPr>
          <a:xfrm>
            <a:off x="6359062" y="5028952"/>
            <a:ext cx="2559088" cy="1706059"/>
            <a:chOff x="6359062" y="5028952"/>
            <a:chExt cx="2559088" cy="1706059"/>
          </a:xfrm>
        </p:grpSpPr>
        <p:pic>
          <p:nvPicPr>
            <p:cNvPr id="11" name="Picture 10" descr="Photo of the bottom of an aluminum extension ladder with an installer starting to climb up the ladder. The ladder is in a location that is muddy and not level which requires caution to insure the ladder is stable and clear of debris. "/>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59062" y="5028952"/>
              <a:ext cx="2559088" cy="1706059"/>
            </a:xfrm>
            <a:prstGeom prst="rect">
              <a:avLst/>
            </a:prstGeom>
            <a:ln w="19050">
              <a:solidFill>
                <a:schemeClr val="tx1"/>
              </a:solidFill>
            </a:ln>
          </p:spPr>
        </p:pic>
        <p:pic>
          <p:nvPicPr>
            <p:cNvPr id="10" name="Picture 9" descr="Photo of the bottom of an aluminum extension ladder with an installer starting to climb up the ladder. The ladder is in a location that is muddy and not level which requires caution to insure the ladder is stable and clear of debris. ">
              <a:extLst>
                <a:ext uri="{FF2B5EF4-FFF2-40B4-BE49-F238E27FC236}">
                  <a16:creationId xmlns:a16="http://schemas.microsoft.com/office/drawing/2014/main" id="{146943E8-1035-4968-A502-0D80695089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8017089" y="6092853"/>
              <a:ext cx="710386" cy="580465"/>
            </a:xfrm>
            <a:prstGeom prst="rect">
              <a:avLst/>
            </a:prstGeom>
          </p:spPr>
        </p:pic>
      </p:grpSp>
    </p:spTree>
    <p:extLst>
      <p:ext uri="{BB962C8B-B14F-4D97-AF65-F5344CB8AC3E}">
        <p14:creationId xmlns:p14="http://schemas.microsoft.com/office/powerpoint/2010/main" val="156096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Learning Objectives</a:t>
            </a:r>
          </a:p>
        </p:txBody>
      </p:sp>
      <p:sp>
        <p:nvSpPr>
          <p:cNvPr id="5" name="Content Placeholder 4"/>
          <p:cNvSpPr>
            <a:spLocks noGrp="1"/>
          </p:cNvSpPr>
          <p:nvPr>
            <p:ph idx="4294967295"/>
          </p:nvPr>
        </p:nvSpPr>
        <p:spPr>
          <a:xfrm>
            <a:off x="481013" y="1117600"/>
            <a:ext cx="8662987" cy="5534025"/>
          </a:xfrm>
          <a:prstGeom prst="rect">
            <a:avLst/>
          </a:prstGeom>
        </p:spPr>
        <p:txBody>
          <a:bodyPr/>
          <a:lstStyle/>
          <a:p>
            <a:r>
              <a:rPr lang="en-US" dirty="0"/>
              <a:t>Choose appropriate ladder(s) for a PV system installation </a:t>
            </a:r>
          </a:p>
          <a:p>
            <a:r>
              <a:rPr lang="en-US" dirty="0"/>
              <a:t>List requirements for proper ladder inspection, set up, and use</a:t>
            </a:r>
          </a:p>
          <a:p>
            <a:r>
              <a:rPr lang="en-US" dirty="0"/>
              <a:t>Identify equipment and methods for safely lifting PV modules and materials to the roof</a:t>
            </a:r>
          </a:p>
        </p:txBody>
      </p:sp>
    </p:spTree>
    <p:extLst>
      <p:ext uri="{BB962C8B-B14F-4D97-AF65-F5344CB8AC3E}">
        <p14:creationId xmlns:p14="http://schemas.microsoft.com/office/powerpoint/2010/main" val="12579347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E2586-551E-418B-9D7B-C0F534FD1C6D}"/>
              </a:ext>
            </a:extLst>
          </p:cNvPr>
          <p:cNvSpPr>
            <a:spLocks noGrp="1"/>
          </p:cNvSpPr>
          <p:nvPr>
            <p:ph type="title"/>
          </p:nvPr>
        </p:nvSpPr>
        <p:spPr/>
        <p:txBody>
          <a:bodyPr/>
          <a:lstStyle/>
          <a:p>
            <a:r>
              <a:rPr lang="en-US" sz="3600" dirty="0" smtClean="0"/>
              <a:t> Ladder </a:t>
            </a:r>
            <a:r>
              <a:rPr lang="en-US" sz="3600" dirty="0"/>
              <a:t>Placement</a:t>
            </a:r>
            <a:r>
              <a:rPr lang="en-US" dirty="0"/>
              <a:t/>
            </a:r>
            <a:br>
              <a:rPr lang="en-US" dirty="0"/>
            </a:br>
            <a:r>
              <a:rPr lang="en-US" sz="2000" i="1" dirty="0">
                <a:ln>
                  <a:gradFill flip="none" rotWithShape="1">
                    <a:gsLst>
                      <a:gs pos="0">
                        <a:prstClr val="white">
                          <a:lumMod val="50000"/>
                          <a:alpha val="30000"/>
                        </a:prstClr>
                      </a:gs>
                      <a:gs pos="100000">
                        <a:srgbClr val="FFFFFF">
                          <a:alpha val="30000"/>
                        </a:srgbClr>
                      </a:gs>
                    </a:gsLst>
                    <a:lin ang="5400000" scaled="0"/>
                    <a:tileRect/>
                  </a:gradFill>
                </a:ln>
                <a:solidFill>
                  <a:prstClr val="white"/>
                </a:solidFill>
              </a:rPr>
              <a:t>OSHA </a:t>
            </a:r>
            <a:r>
              <a:rPr lang="is-IS" sz="2000" i="1" dirty="0">
                <a:ln>
                  <a:gradFill flip="none" rotWithShape="1">
                    <a:gsLst>
                      <a:gs pos="0">
                        <a:prstClr val="white">
                          <a:lumMod val="50000"/>
                          <a:alpha val="30000"/>
                        </a:prstClr>
                      </a:gs>
                      <a:gs pos="100000">
                        <a:srgbClr val="FFFFFF">
                          <a:alpha val="30000"/>
                        </a:srgbClr>
                      </a:gs>
                    </a:gsLst>
                    <a:lin ang="5400000" scaled="0"/>
                    <a:tileRect/>
                  </a:gradFill>
                </a:ln>
                <a:solidFill>
                  <a:prstClr val="white"/>
                </a:solidFill>
              </a:rPr>
              <a:t>1926.1053(</a:t>
            </a:r>
            <a:r>
              <a:rPr lang="is-IS" sz="2000" i="1" cap="none" dirty="0">
                <a:ln>
                  <a:gradFill flip="none" rotWithShape="1">
                    <a:gsLst>
                      <a:gs pos="0">
                        <a:prstClr val="white">
                          <a:lumMod val="50000"/>
                          <a:alpha val="30000"/>
                        </a:prstClr>
                      </a:gs>
                      <a:gs pos="100000">
                        <a:srgbClr val="FFFFFF">
                          <a:alpha val="30000"/>
                        </a:srgbClr>
                      </a:gs>
                    </a:gsLst>
                    <a:lin ang="5400000" scaled="0"/>
                    <a:tileRect/>
                  </a:gradFill>
                </a:ln>
                <a:solidFill>
                  <a:prstClr val="white"/>
                </a:solidFill>
              </a:rPr>
              <a:t>b</a:t>
            </a:r>
            <a:r>
              <a:rPr lang="is-IS" sz="2000" i="1" dirty="0">
                <a:ln>
                  <a:gradFill flip="none" rotWithShape="1">
                    <a:gsLst>
                      <a:gs pos="0">
                        <a:prstClr val="white">
                          <a:lumMod val="50000"/>
                          <a:alpha val="30000"/>
                        </a:prstClr>
                      </a:gs>
                      <a:gs pos="100000">
                        <a:srgbClr val="FFFFFF">
                          <a:alpha val="30000"/>
                        </a:srgbClr>
                      </a:gs>
                    </a:gsLst>
                    <a:lin ang="5400000" scaled="0"/>
                    <a:tileRect/>
                  </a:gradFill>
                </a:ln>
                <a:solidFill>
                  <a:prstClr val="white"/>
                </a:solidFill>
              </a:rPr>
              <a:t>)</a:t>
            </a:r>
            <a:endParaRPr lang="en-US" i="1" dirty="0"/>
          </a:p>
        </p:txBody>
      </p:sp>
      <p:sp>
        <p:nvSpPr>
          <p:cNvPr id="3" name="Content Placeholder 2">
            <a:extLst>
              <a:ext uri="{FF2B5EF4-FFF2-40B4-BE49-F238E27FC236}">
                <a16:creationId xmlns:a16="http://schemas.microsoft.com/office/drawing/2014/main" id="{A6C52C6B-3DAC-4CC4-9552-6288657A4928}"/>
              </a:ext>
            </a:extLst>
          </p:cNvPr>
          <p:cNvSpPr>
            <a:spLocks noGrp="1"/>
          </p:cNvSpPr>
          <p:nvPr>
            <p:ph idx="1"/>
          </p:nvPr>
        </p:nvSpPr>
        <p:spPr>
          <a:xfrm>
            <a:off x="1" y="914401"/>
            <a:ext cx="9143998" cy="5533821"/>
          </a:xfrm>
        </p:spPr>
        <p:txBody>
          <a:bodyPr/>
          <a:lstStyle/>
          <a:p>
            <a:pPr>
              <a:spcAft>
                <a:spcPts val="600"/>
              </a:spcAft>
              <a:buFont typeface="ZapfDingbatsITC" charset="0"/>
              <a:buChar char="✸"/>
            </a:pPr>
            <a:r>
              <a:rPr lang="en-US" dirty="0"/>
              <a:t>When placed in passageways, doorways, or driveways where they can be displaced</a:t>
            </a:r>
          </a:p>
          <a:p>
            <a:pPr lvl="1">
              <a:spcAft>
                <a:spcPts val="600"/>
              </a:spcAft>
            </a:pPr>
            <a:r>
              <a:rPr lang="en-US" dirty="0">
                <a:solidFill>
                  <a:srgbClr val="000000"/>
                </a:solidFill>
              </a:rPr>
              <a:t>Secure to prevent accidental displacement and place sign “Do not unlock, worker on other side”, or</a:t>
            </a:r>
            <a:endParaRPr lang="en-US" sz="3200" dirty="0">
              <a:solidFill>
                <a:srgbClr val="000000"/>
              </a:solidFill>
            </a:endParaRPr>
          </a:p>
          <a:p>
            <a:pPr lvl="1">
              <a:spcAft>
                <a:spcPts val="600"/>
              </a:spcAft>
            </a:pPr>
            <a:r>
              <a:rPr lang="en-US" dirty="0">
                <a:solidFill>
                  <a:srgbClr val="000000"/>
                </a:solidFill>
              </a:rPr>
              <a:t>Guard by a temporary barricade</a:t>
            </a:r>
          </a:p>
          <a:p>
            <a:pPr lvl="2">
              <a:spcAft>
                <a:spcPts val="600"/>
              </a:spcAft>
            </a:pPr>
            <a:r>
              <a:rPr lang="en-US" dirty="0">
                <a:solidFill>
                  <a:srgbClr val="000000"/>
                </a:solidFill>
              </a:rPr>
              <a:t>Cones, caution tape</a:t>
            </a:r>
          </a:p>
          <a:p>
            <a:pPr lvl="1">
              <a:spcAft>
                <a:spcPts val="600"/>
              </a:spcAft>
            </a:pPr>
            <a:r>
              <a:rPr lang="en-US" dirty="0"/>
              <a:t>“Lock it or block it!”</a:t>
            </a:r>
            <a:endParaRPr lang="en-US" sz="2200" dirty="0"/>
          </a:p>
        </p:txBody>
      </p:sp>
      <p:grpSp>
        <p:nvGrpSpPr>
          <p:cNvPr id="6" name="Group 5" descr="Picture of a person at the top of a fiberglass extension ladder installing conduit on the side of a building. The person is using the ladder properly, the ladder is placed well, and the door next to the ladder has been blocked to prevent people from going into the work area.">
            <a:extLst>
              <a:ext uri="{FF2B5EF4-FFF2-40B4-BE49-F238E27FC236}">
                <a16:creationId xmlns:a16="http://schemas.microsoft.com/office/drawing/2014/main" id="{1CB82844-0FBD-4CE6-8F0C-841C17AE7B2F}"/>
              </a:ext>
            </a:extLst>
          </p:cNvPr>
          <p:cNvGrpSpPr/>
          <p:nvPr/>
        </p:nvGrpSpPr>
        <p:grpSpPr>
          <a:xfrm>
            <a:off x="4373217" y="3668891"/>
            <a:ext cx="4477077" cy="3081865"/>
            <a:chOff x="4373217" y="3668891"/>
            <a:chExt cx="4477077" cy="3081865"/>
          </a:xfrm>
        </p:grpSpPr>
        <p:pic>
          <p:nvPicPr>
            <p:cNvPr id="5" name="Picture 4" descr="Picture of a person at the top of a fiberglass extension ladder installing conduit on the side of a building. The person is using the ladder properly, the ladder is placed well, and the door next to the ladder has been blocked to prevent people from going into the work are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73217" y="3766038"/>
              <a:ext cx="4477077" cy="2984718"/>
            </a:xfrm>
            <a:prstGeom prst="rect">
              <a:avLst/>
            </a:prstGeom>
            <a:ln w="19050">
              <a:solidFill>
                <a:schemeClr val="tx1"/>
              </a:solidFill>
            </a:ln>
          </p:spPr>
        </p:pic>
        <p:sp>
          <p:nvSpPr>
            <p:cNvPr id="14" name="TextBox 13"/>
            <p:cNvSpPr txBox="1"/>
            <p:nvPr/>
          </p:nvSpPr>
          <p:spPr>
            <a:xfrm>
              <a:off x="4534342" y="3668891"/>
              <a:ext cx="1884767" cy="1862048"/>
            </a:xfrm>
            <a:prstGeom prst="rect">
              <a:avLst/>
            </a:prstGeom>
            <a:noFill/>
          </p:spPr>
          <p:txBody>
            <a:bodyPr wrap="square" rtlCol="0">
              <a:spAutoFit/>
            </a:bodyPr>
            <a:lstStyle/>
            <a:p>
              <a:r>
                <a:rPr lang="en-US" sz="11500" dirty="0">
                  <a:solidFill>
                    <a:srgbClr val="00B050"/>
                  </a:solidFill>
                  <a:latin typeface="Tahoma"/>
                  <a:cs typeface="Tahoma"/>
                </a:rPr>
                <a:t>✓</a:t>
              </a:r>
            </a:p>
          </p:txBody>
        </p:sp>
      </p:grpSp>
      <p:cxnSp>
        <p:nvCxnSpPr>
          <p:cNvPr id="8" name="Straight Arrow Connector 7" descr="Arrow pointing out that the door under the ladder working area has been blocked to prevent people from entering the fall hazard zone."/>
          <p:cNvCxnSpPr>
            <a:cxnSpLocks/>
          </p:cNvCxnSpPr>
          <p:nvPr/>
        </p:nvCxnSpPr>
        <p:spPr>
          <a:xfrm flipH="1">
            <a:off x="6129868" y="6012611"/>
            <a:ext cx="874781" cy="128207"/>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790245" y="5532346"/>
            <a:ext cx="1688913" cy="830997"/>
          </a:xfrm>
          <a:prstGeom prst="rect">
            <a:avLst/>
          </a:prstGeom>
          <a:solidFill>
            <a:srgbClr val="FFFF00"/>
          </a:solidFill>
          <a:ln w="19050">
            <a:solidFill>
              <a:schemeClr val="tx1"/>
            </a:solidFill>
          </a:ln>
        </p:spPr>
        <p:txBody>
          <a:bodyPr wrap="square" rtlCol="0">
            <a:spAutoFit/>
          </a:bodyPr>
          <a:lstStyle/>
          <a:p>
            <a:pPr algn="ctr"/>
            <a:r>
              <a:rPr lang="en-US" sz="1600" dirty="0">
                <a:latin typeface="Tahoma"/>
                <a:cs typeface="Tahoma"/>
              </a:rPr>
              <a:t>Door is locked AND a barricade erected</a:t>
            </a:r>
          </a:p>
        </p:txBody>
      </p:sp>
    </p:spTree>
    <p:extLst>
      <p:ext uri="{BB962C8B-B14F-4D97-AF65-F5344CB8AC3E}">
        <p14:creationId xmlns:p14="http://schemas.microsoft.com/office/powerpoint/2010/main" val="396527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9D5FB-BDC8-4AA7-9E27-24F34799FA2C}"/>
              </a:ext>
            </a:extLst>
          </p:cNvPr>
          <p:cNvSpPr>
            <a:spLocks noGrp="1"/>
          </p:cNvSpPr>
          <p:nvPr>
            <p:ph type="title"/>
          </p:nvPr>
        </p:nvSpPr>
        <p:spPr>
          <a:xfrm>
            <a:off x="0" y="1"/>
            <a:ext cx="9143999" cy="914400"/>
          </a:xfrm>
        </p:spPr>
        <p:txBody>
          <a:bodyPr/>
          <a:lstStyle/>
          <a:p>
            <a:r>
              <a:rPr lang="en-US"/>
              <a:t>Ladder Accessories </a:t>
            </a:r>
          </a:p>
        </p:txBody>
      </p:sp>
      <p:sp>
        <p:nvSpPr>
          <p:cNvPr id="10" name="Rectangle 9"/>
          <p:cNvSpPr/>
          <p:nvPr/>
        </p:nvSpPr>
        <p:spPr>
          <a:xfrm>
            <a:off x="2345244" y="1101887"/>
            <a:ext cx="1203727" cy="461665"/>
          </a:xfrm>
          <a:prstGeom prst="rect">
            <a:avLst/>
          </a:prstGeom>
        </p:spPr>
        <p:txBody>
          <a:bodyPr wrap="none">
            <a:spAutoFit/>
          </a:bodyPr>
          <a:lstStyle/>
          <a:p>
            <a:r>
              <a:rPr lang="en-US">
                <a:latin typeface="+mn-lt"/>
              </a:rPr>
              <a:t>Tie-offs</a:t>
            </a:r>
          </a:p>
        </p:txBody>
      </p:sp>
      <p:pic>
        <p:nvPicPr>
          <p:cNvPr id="13" name="Picture 12" descr="Picture of a cable with a ring on one end and a snap hook on the other end that's used to tie off ladders."/>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9700" y="1692320"/>
            <a:ext cx="2372868" cy="1676657"/>
          </a:xfrm>
          <a:prstGeom prst="rect">
            <a:avLst/>
          </a:prstGeom>
        </p:spPr>
      </p:pic>
      <p:pic>
        <p:nvPicPr>
          <p:cNvPr id="1026" name="Picture 2" descr="https://encrypted-tbn1.gstatic.com/shopping?q=tbn:ANd9GcQzJ4S5H7KT1gu-EcASdoFoUq0kewvaj4o_EHWUkR2RM3737wA&amp;usqp=CAE">
            <a:extLst>
              <a:ext uri="{FF2B5EF4-FFF2-40B4-BE49-F238E27FC236}">
                <a16:creationId xmlns:a16="http://schemas.microsoft.com/office/drawing/2014/main" id="{0D9E3271-15A5-4013-9F20-D1D0B3E90E0C}"/>
              </a:ext>
            </a:extLst>
          </p:cNvPr>
          <p:cNvPicPr>
            <a:picLocks noGrp="1" noChangeAspect="1" noChangeArrowheads="1"/>
          </p:cNvPicPr>
          <p:nvPr>
            <p:ph idx="4294967295"/>
          </p:nvPr>
        </p:nvPicPr>
        <p:blipFill>
          <a:blip r:embed="rId4" cstate="email">
            <a:extLst>
              <a:ext uri="{28A0092B-C50C-407E-A947-70E740481C1C}">
                <a14:useLocalDpi xmlns:a14="http://schemas.microsoft.com/office/drawing/2010/main"/>
              </a:ext>
            </a:extLst>
          </a:blip>
          <a:srcRect/>
          <a:stretch>
            <a:fillRect/>
          </a:stretch>
        </p:blipFill>
        <p:spPr bwMode="auto">
          <a:xfrm>
            <a:off x="2947107" y="1921993"/>
            <a:ext cx="2012950" cy="13366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icture of a fiberglass ladder with a tie off that connects to a rafter under the eve of the roo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10428" y="1213430"/>
            <a:ext cx="3680089" cy="2453393"/>
          </a:xfrm>
          <a:prstGeom prst="rect">
            <a:avLst/>
          </a:prstGeom>
          <a:ln w="19050">
            <a:solidFill>
              <a:schemeClr val="tx1"/>
            </a:solidFill>
          </a:ln>
        </p:spPr>
      </p:pic>
      <p:sp>
        <p:nvSpPr>
          <p:cNvPr id="12" name="Rectangle 11" descr="Orange box identifying options for tying ladders off.">
            <a:extLst>
              <a:ext uri="{C183D7F6-B498-43B3-948B-1728B52AA6E4}">
                <adec:decorative xmlns:adec="http://schemas.microsoft.com/office/drawing/2017/decorative" xmlns="" val="1"/>
              </a:ext>
            </a:extLst>
          </p:cNvPr>
          <p:cNvSpPr/>
          <p:nvPr/>
        </p:nvSpPr>
        <p:spPr>
          <a:xfrm>
            <a:off x="225161" y="1043169"/>
            <a:ext cx="8818255" cy="282918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6939" y="4191249"/>
            <a:ext cx="2742038" cy="461665"/>
          </a:xfrm>
          <a:prstGeom prst="rect">
            <a:avLst/>
          </a:prstGeom>
        </p:spPr>
        <p:txBody>
          <a:bodyPr wrap="square">
            <a:spAutoFit/>
          </a:bodyPr>
          <a:lstStyle/>
          <a:p>
            <a:pPr algn="ctr"/>
            <a:r>
              <a:rPr lang="en-US" dirty="0">
                <a:solidFill>
                  <a:srgbClr val="000000"/>
                </a:solidFill>
                <a:latin typeface="+mn-lt"/>
              </a:rPr>
              <a:t>Ladder extension</a:t>
            </a:r>
            <a:endParaRPr lang="en-US" b="0" i="0" dirty="0">
              <a:solidFill>
                <a:srgbClr val="000000"/>
              </a:solidFill>
              <a:effectLst/>
              <a:latin typeface="+mn-lt"/>
            </a:endParaRPr>
          </a:p>
        </p:txBody>
      </p:sp>
      <p:pic>
        <p:nvPicPr>
          <p:cNvPr id="8" name="Picture 7" descr="Picture of the top of a fiberglass ladder that has ladder extensions with a person using fall protection walking through the ladder extensions."/>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73116" y="4702350"/>
            <a:ext cx="2149684" cy="1772993"/>
          </a:xfrm>
          <a:prstGeom prst="rect">
            <a:avLst/>
          </a:prstGeom>
          <a:ln w="19050">
            <a:solidFill>
              <a:schemeClr val="tx1"/>
            </a:solidFill>
          </a:ln>
        </p:spPr>
      </p:pic>
      <p:sp>
        <p:nvSpPr>
          <p:cNvPr id="22" name="Rectangle 21" descr="Orange box highlighting ladder extensions."/>
          <p:cNvSpPr/>
          <p:nvPr/>
        </p:nvSpPr>
        <p:spPr>
          <a:xfrm>
            <a:off x="225161" y="4176196"/>
            <a:ext cx="2421488" cy="261601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770887" y="4174672"/>
            <a:ext cx="1793504" cy="461665"/>
          </a:xfrm>
          <a:prstGeom prst="rect">
            <a:avLst/>
          </a:prstGeom>
        </p:spPr>
        <p:txBody>
          <a:bodyPr wrap="none">
            <a:spAutoFit/>
          </a:bodyPr>
          <a:lstStyle/>
          <a:p>
            <a:r>
              <a:rPr lang="en-US" dirty="0">
                <a:latin typeface="+mn-lt"/>
              </a:rPr>
              <a:t>Leg levelers</a:t>
            </a:r>
          </a:p>
        </p:txBody>
      </p:sp>
      <p:pic>
        <p:nvPicPr>
          <p:cNvPr id="6" name="Picture 2" descr="Image result for ladder leg leveler">
            <a:extLst>
              <a:ext uri="{FF2B5EF4-FFF2-40B4-BE49-F238E27FC236}">
                <a16:creationId xmlns:a16="http://schemas.microsoft.com/office/drawing/2014/main" id="{89E99C4B-38FD-495C-A380-B379EB322A1D}"/>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818977" y="4745644"/>
            <a:ext cx="1630066" cy="19218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ladder leg leveler">
            <a:extLst>
              <a:ext uri="{FF2B5EF4-FFF2-40B4-BE49-F238E27FC236}">
                <a16:creationId xmlns:a16="http://schemas.microsoft.com/office/drawing/2014/main" id="{02EC970F-1C19-463B-B1BD-54A594F2A1CB}"/>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688629" y="4405986"/>
            <a:ext cx="1512976" cy="222721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Rectangle 14" descr="Orange box identifying options for ladder leg levelers.">
            <a:extLst>
              <a:ext uri="{C183D7F6-B498-43B3-948B-1728B52AA6E4}">
                <adec:decorative xmlns:adec="http://schemas.microsoft.com/office/drawing/2017/decorative" xmlns="" val="1"/>
              </a:ext>
            </a:extLst>
          </p:cNvPr>
          <p:cNvSpPr/>
          <p:nvPr/>
        </p:nvSpPr>
        <p:spPr>
          <a:xfrm>
            <a:off x="2714059" y="4175171"/>
            <a:ext cx="3606079" cy="261601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843124" y="4205899"/>
            <a:ext cx="1854628" cy="461665"/>
          </a:xfrm>
          <a:prstGeom prst="rect">
            <a:avLst/>
          </a:prstGeom>
        </p:spPr>
        <p:txBody>
          <a:bodyPr wrap="square">
            <a:spAutoFit/>
          </a:bodyPr>
          <a:lstStyle/>
          <a:p>
            <a:pPr algn="ctr"/>
            <a:r>
              <a:rPr lang="en-US" dirty="0">
                <a:latin typeface="+mn-lt"/>
              </a:rPr>
              <a:t>Stabilizers</a:t>
            </a:r>
          </a:p>
        </p:txBody>
      </p:sp>
      <p:pic>
        <p:nvPicPr>
          <p:cNvPr id="5" name="Picture 4" descr="Picture of the top of a fiberglass extension ladder that's using a ladder stabilize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491359" y="4772148"/>
            <a:ext cx="2488964" cy="1866723"/>
          </a:xfrm>
          <a:prstGeom prst="rect">
            <a:avLst/>
          </a:prstGeom>
          <a:ln w="19050">
            <a:solidFill>
              <a:schemeClr val="tx1"/>
            </a:solidFill>
          </a:ln>
        </p:spPr>
      </p:pic>
      <p:sp>
        <p:nvSpPr>
          <p:cNvPr id="17" name="Rectangle 16" descr="Orange box identifying a ladder stabilizer.&#10;"/>
          <p:cNvSpPr/>
          <p:nvPr/>
        </p:nvSpPr>
        <p:spPr>
          <a:xfrm>
            <a:off x="6387548" y="4171381"/>
            <a:ext cx="2679513" cy="261601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84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animBg="1"/>
      <p:bldP spid="11" grpId="0"/>
      <p:bldP spid="15" grpId="0" animBg="1"/>
      <p:bldP spid="16" grpId="0"/>
      <p:bldP spid="1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defRPr/>
            </a:pPr>
            <a:r>
              <a:rPr lang="en-US" sz="3600" cap="small" dirty="0">
                <a:latin typeface="Tahoma"/>
                <a:cs typeface="Tahoma"/>
              </a:rPr>
              <a:t>Safe Ladder Positioning</a:t>
            </a:r>
            <a:r>
              <a:rPr lang="en-US" cap="small" dirty="0">
                <a:latin typeface="Tahoma"/>
                <a:cs typeface="Tahoma"/>
              </a:rPr>
              <a:t/>
            </a:r>
            <a:br>
              <a:rPr lang="en-US" cap="small" dirty="0">
                <a:latin typeface="Tahoma"/>
                <a:cs typeface="Tahoma"/>
              </a:rPr>
            </a:br>
            <a:r>
              <a:rPr lang="en-US" sz="2000" i="1" dirty="0"/>
              <a:t>OSHA 1926.1053(</a:t>
            </a:r>
            <a:r>
              <a:rPr lang="en-US" sz="2000" i="1" cap="none" dirty="0"/>
              <a:t>b</a:t>
            </a:r>
            <a:r>
              <a:rPr lang="en-US" sz="2000" i="1" dirty="0"/>
              <a:t>)</a:t>
            </a:r>
            <a:endParaRPr lang="en-US" sz="2000" i="1" cap="small" dirty="0">
              <a:latin typeface="Tahoma"/>
              <a:cs typeface="Tahoma"/>
            </a:endParaRPr>
          </a:p>
        </p:txBody>
      </p:sp>
      <p:grpSp>
        <p:nvGrpSpPr>
          <p:cNvPr id="2" name="Group 1" descr="Ladder positioning ratio is 4 to 1 of vertical height from where the ladder touches the building to ground to horizontal distance from the base of the ladder to the point directly under where the ladder touches the building. This 4 to 1 ratio is equal to a ladder pitch of 75.5 degrees.">
            <a:extLst>
              <a:ext uri="{FF2B5EF4-FFF2-40B4-BE49-F238E27FC236}">
                <a16:creationId xmlns:a16="http://schemas.microsoft.com/office/drawing/2014/main" id="{005E8C1A-F58B-4DE1-9EC2-6F9984AB434A}"/>
              </a:ext>
            </a:extLst>
          </p:cNvPr>
          <p:cNvGrpSpPr/>
          <p:nvPr/>
        </p:nvGrpSpPr>
        <p:grpSpPr>
          <a:xfrm>
            <a:off x="391908" y="1060065"/>
            <a:ext cx="4130866" cy="2574999"/>
            <a:chOff x="591248" y="1992922"/>
            <a:chExt cx="4130866" cy="2574999"/>
          </a:xfrm>
        </p:grpSpPr>
        <p:sp>
          <p:nvSpPr>
            <p:cNvPr id="25606" name="Rounded Rectangle 25605"/>
            <p:cNvSpPr/>
            <p:nvPr/>
          </p:nvSpPr>
          <p:spPr>
            <a:xfrm>
              <a:off x="591248" y="1992922"/>
              <a:ext cx="4081669" cy="2574999"/>
            </a:xfrm>
            <a:prstGeom prst="roundRect">
              <a:avLst/>
            </a:prstGeom>
            <a:gradFill flip="none" rotWithShape="1">
              <a:gsLst>
                <a:gs pos="0">
                  <a:srgbClr val="FF6C00">
                    <a:tint val="66000"/>
                    <a:satMod val="160000"/>
                  </a:srgbClr>
                </a:gs>
                <a:gs pos="50000">
                  <a:srgbClr val="FF6C00">
                    <a:tint val="44500"/>
                    <a:satMod val="160000"/>
                  </a:srgbClr>
                </a:gs>
                <a:gs pos="100000">
                  <a:srgbClr val="FF6C0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Rectangle 25601"/>
            <p:cNvSpPr/>
            <p:nvPr/>
          </p:nvSpPr>
          <p:spPr>
            <a:xfrm>
              <a:off x="830745" y="2599425"/>
              <a:ext cx="1522713" cy="1323439"/>
            </a:xfrm>
            <a:prstGeom prst="rect">
              <a:avLst/>
            </a:prstGeom>
          </p:spPr>
          <p:txBody>
            <a:bodyPr wrap="square">
              <a:spAutoFit/>
            </a:bodyPr>
            <a:lstStyle/>
            <a:p>
              <a:pPr algn="ctr"/>
              <a:r>
                <a:rPr lang="en-US" sz="2000">
                  <a:solidFill>
                    <a:srgbClr val="000000"/>
                  </a:solidFill>
                  <a:latin typeface="Tahoma"/>
                  <a:cs typeface="Tahoma"/>
                </a:rPr>
                <a:t>Ladder/wall contact height (vertical)</a:t>
              </a:r>
              <a:endParaRPr lang="en-US" sz="2000"/>
            </a:p>
          </p:txBody>
        </p:sp>
        <p:sp>
          <p:nvSpPr>
            <p:cNvPr id="25603" name="Rectangle 25602"/>
            <p:cNvSpPr/>
            <p:nvPr/>
          </p:nvSpPr>
          <p:spPr>
            <a:xfrm>
              <a:off x="2917981" y="2599426"/>
              <a:ext cx="1559454" cy="1323439"/>
            </a:xfrm>
            <a:prstGeom prst="rect">
              <a:avLst/>
            </a:prstGeom>
          </p:spPr>
          <p:txBody>
            <a:bodyPr wrap="square">
              <a:spAutoFit/>
            </a:bodyPr>
            <a:lstStyle/>
            <a:p>
              <a:pPr algn="ctr"/>
              <a:r>
                <a:rPr lang="en-US" sz="2000">
                  <a:solidFill>
                    <a:srgbClr val="000000"/>
                  </a:solidFill>
                  <a:latin typeface="Tahoma"/>
                  <a:cs typeface="Tahoma"/>
                </a:rPr>
                <a:t>Wall to ladder base distance (horizontal) </a:t>
              </a:r>
              <a:endParaRPr lang="en-US" sz="2000"/>
            </a:p>
          </p:txBody>
        </p:sp>
        <p:sp>
          <p:nvSpPr>
            <p:cNvPr id="25604" name="Rectangle 25603"/>
            <p:cNvSpPr/>
            <p:nvPr/>
          </p:nvSpPr>
          <p:spPr>
            <a:xfrm>
              <a:off x="837360" y="4016683"/>
              <a:ext cx="3703258" cy="461665"/>
            </a:xfrm>
            <a:prstGeom prst="rect">
              <a:avLst/>
            </a:prstGeom>
          </p:spPr>
          <p:txBody>
            <a:bodyPr wrap="none">
              <a:spAutoFit/>
            </a:bodyPr>
            <a:lstStyle/>
            <a:p>
              <a:r>
                <a:rPr lang="en-US" b="1" dirty="0">
                  <a:solidFill>
                    <a:srgbClr val="000000"/>
                  </a:solidFill>
                  <a:latin typeface="Tahoma"/>
                  <a:cs typeface="Tahoma"/>
                </a:rPr>
                <a:t>=  4 : 1 ratio or 75.5</a:t>
              </a:r>
              <a:r>
                <a:rPr lang="en-US" b="1" baseline="30000" dirty="0">
                  <a:solidFill>
                    <a:srgbClr val="000000"/>
                  </a:solidFill>
                  <a:latin typeface="Tahoma"/>
                  <a:cs typeface="Tahoma"/>
                </a:rPr>
                <a:t>°</a:t>
              </a:r>
              <a:r>
                <a:rPr lang="en-US" b="1" dirty="0">
                  <a:solidFill>
                    <a:srgbClr val="000000"/>
                  </a:solidFill>
                  <a:latin typeface="Tahoma"/>
                  <a:cs typeface="Tahoma"/>
                </a:rPr>
                <a:t> </a:t>
              </a:r>
              <a:endParaRPr lang="en-US" b="1" dirty="0"/>
            </a:p>
          </p:txBody>
        </p:sp>
        <p:sp>
          <p:nvSpPr>
            <p:cNvPr id="25608" name="Rectangle 25607"/>
            <p:cNvSpPr/>
            <p:nvPr/>
          </p:nvSpPr>
          <p:spPr>
            <a:xfrm>
              <a:off x="2459617" y="2874767"/>
              <a:ext cx="348172" cy="646331"/>
            </a:xfrm>
            <a:prstGeom prst="rect">
              <a:avLst/>
            </a:prstGeom>
          </p:spPr>
          <p:txBody>
            <a:bodyPr wrap="none">
              <a:spAutoFit/>
            </a:bodyPr>
            <a:lstStyle/>
            <a:p>
              <a:r>
                <a:rPr lang="en-US" sz="3600">
                  <a:solidFill>
                    <a:srgbClr val="000000"/>
                  </a:solidFill>
                  <a:latin typeface="Tahoma"/>
                  <a:cs typeface="Tahoma"/>
                </a:rPr>
                <a:t>:</a:t>
              </a:r>
              <a:endParaRPr lang="en-US" sz="3600"/>
            </a:p>
          </p:txBody>
        </p:sp>
        <p:sp>
          <p:nvSpPr>
            <p:cNvPr id="25622" name="Rectangle 25621"/>
            <p:cNvSpPr/>
            <p:nvPr/>
          </p:nvSpPr>
          <p:spPr>
            <a:xfrm>
              <a:off x="646959" y="2062434"/>
              <a:ext cx="4075155" cy="461665"/>
            </a:xfrm>
            <a:prstGeom prst="rect">
              <a:avLst/>
            </a:prstGeom>
          </p:spPr>
          <p:txBody>
            <a:bodyPr wrap="none">
              <a:spAutoFit/>
            </a:bodyPr>
            <a:lstStyle/>
            <a:p>
              <a:r>
                <a:rPr lang="en-US" b="1">
                  <a:solidFill>
                    <a:srgbClr val="000000"/>
                  </a:solidFill>
                  <a:latin typeface="Tahoma"/>
                  <a:cs typeface="Tahoma"/>
                </a:rPr>
                <a:t>Ladder Positioning Ratio </a:t>
              </a:r>
              <a:endParaRPr lang="en-US"/>
            </a:p>
          </p:txBody>
        </p:sp>
      </p:grpSp>
      <p:pic>
        <p:nvPicPr>
          <p:cNvPr id="3" name="Picture 2" descr="Picture of a fiberglass extension ladder set up at the proper angle with someone using a smart phone app to measure the proper angle of 75.5 degre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560" y="3780729"/>
            <a:ext cx="4418840" cy="2945893"/>
          </a:xfrm>
          <a:prstGeom prst="rect">
            <a:avLst/>
          </a:prstGeom>
          <a:ln w="19050">
            <a:solidFill>
              <a:schemeClr val="tx1"/>
            </a:solidFill>
          </a:ln>
        </p:spPr>
      </p:pic>
      <p:grpSp>
        <p:nvGrpSpPr>
          <p:cNvPr id="4" name="Group 3" descr="Icon of fiberglass ladder leaned against a building with a person with their feet at the base of the ladder and arms out stretched. The picture also shows the ladder set up at the proper 4 to 1 ratio with the base of the ladder 4 feet away from the wall and the height from ground to where the ladder touches the building of 16 feet. The icon also shows the ladder extending 3 feet above the point where it contacts the building.&#10;">
            <a:extLst>
              <a:ext uri="{FF2B5EF4-FFF2-40B4-BE49-F238E27FC236}">
                <a16:creationId xmlns:a16="http://schemas.microsoft.com/office/drawing/2014/main" id="{F404883E-9E85-4A7C-9A77-72E35BD292E7}"/>
              </a:ext>
            </a:extLst>
          </p:cNvPr>
          <p:cNvGrpSpPr/>
          <p:nvPr/>
        </p:nvGrpSpPr>
        <p:grpSpPr>
          <a:xfrm>
            <a:off x="5673281" y="1458419"/>
            <a:ext cx="3419729" cy="4353364"/>
            <a:chOff x="5673281" y="1458419"/>
            <a:chExt cx="3419729" cy="4353364"/>
          </a:xfrm>
        </p:grpSpPr>
        <p:sp>
          <p:nvSpPr>
            <p:cNvPr id="43" name="Rectangle 42"/>
            <p:cNvSpPr/>
            <p:nvPr/>
          </p:nvSpPr>
          <p:spPr>
            <a:xfrm>
              <a:off x="5706968" y="2332259"/>
              <a:ext cx="2048091" cy="2869187"/>
            </a:xfrm>
            <a:custGeom>
              <a:avLst/>
              <a:gdLst>
                <a:gd name="connsiteX0" fmla="*/ 0 w 1531257"/>
                <a:gd name="connsiteY0" fmla="*/ 0 h 2628302"/>
                <a:gd name="connsiteX1" fmla="*/ 1531257 w 1531257"/>
                <a:gd name="connsiteY1" fmla="*/ 0 h 2628302"/>
                <a:gd name="connsiteX2" fmla="*/ 1531257 w 1531257"/>
                <a:gd name="connsiteY2" fmla="*/ 2628302 h 2628302"/>
                <a:gd name="connsiteX3" fmla="*/ 0 w 1531257"/>
                <a:gd name="connsiteY3" fmla="*/ 2628302 h 2628302"/>
                <a:gd name="connsiteX4" fmla="*/ 0 w 1531257"/>
                <a:gd name="connsiteY4" fmla="*/ 0 h 2628302"/>
                <a:gd name="connsiteX0" fmla="*/ 0 w 2028213"/>
                <a:gd name="connsiteY0" fmla="*/ 337930 h 2966232"/>
                <a:gd name="connsiteX1" fmla="*/ 2028213 w 2028213"/>
                <a:gd name="connsiteY1" fmla="*/ 0 h 2966232"/>
                <a:gd name="connsiteX2" fmla="*/ 1531257 w 2028213"/>
                <a:gd name="connsiteY2" fmla="*/ 2966232 h 2966232"/>
                <a:gd name="connsiteX3" fmla="*/ 0 w 2028213"/>
                <a:gd name="connsiteY3" fmla="*/ 2966232 h 2966232"/>
                <a:gd name="connsiteX4" fmla="*/ 0 w 2028213"/>
                <a:gd name="connsiteY4" fmla="*/ 337930 h 2966232"/>
                <a:gd name="connsiteX0" fmla="*/ 0 w 2028213"/>
                <a:gd name="connsiteY0" fmla="*/ 337930 h 2966232"/>
                <a:gd name="connsiteX1" fmla="*/ 2028213 w 2028213"/>
                <a:gd name="connsiteY1" fmla="*/ 0 h 2966232"/>
                <a:gd name="connsiteX2" fmla="*/ 2008335 w 2028213"/>
                <a:gd name="connsiteY2" fmla="*/ 2827084 h 2966232"/>
                <a:gd name="connsiteX3" fmla="*/ 0 w 2028213"/>
                <a:gd name="connsiteY3" fmla="*/ 2966232 h 2966232"/>
                <a:gd name="connsiteX4" fmla="*/ 0 w 2028213"/>
                <a:gd name="connsiteY4" fmla="*/ 337930 h 2966232"/>
                <a:gd name="connsiteX0" fmla="*/ 0 w 2048091"/>
                <a:gd name="connsiteY0" fmla="*/ 337930 h 2966232"/>
                <a:gd name="connsiteX1" fmla="*/ 2028213 w 2048091"/>
                <a:gd name="connsiteY1" fmla="*/ 0 h 2966232"/>
                <a:gd name="connsiteX2" fmla="*/ 2048091 w 2048091"/>
                <a:gd name="connsiteY2" fmla="*/ 2846962 h 2966232"/>
                <a:gd name="connsiteX3" fmla="*/ 0 w 2048091"/>
                <a:gd name="connsiteY3" fmla="*/ 2966232 h 2966232"/>
                <a:gd name="connsiteX4" fmla="*/ 0 w 2048091"/>
                <a:gd name="connsiteY4" fmla="*/ 337930 h 2966232"/>
                <a:gd name="connsiteX0" fmla="*/ 0 w 2048091"/>
                <a:gd name="connsiteY0" fmla="*/ 337930 h 2846962"/>
                <a:gd name="connsiteX1" fmla="*/ 2028213 w 2048091"/>
                <a:gd name="connsiteY1" fmla="*/ 0 h 2846962"/>
                <a:gd name="connsiteX2" fmla="*/ 2048091 w 2048091"/>
                <a:gd name="connsiteY2" fmla="*/ 2846962 h 2846962"/>
                <a:gd name="connsiteX3" fmla="*/ 0 w 2048091"/>
                <a:gd name="connsiteY3" fmla="*/ 2648180 h 2846962"/>
                <a:gd name="connsiteX4" fmla="*/ 0 w 2048091"/>
                <a:gd name="connsiteY4" fmla="*/ 337930 h 2846962"/>
                <a:gd name="connsiteX0" fmla="*/ 0 w 2048091"/>
                <a:gd name="connsiteY0" fmla="*/ 360155 h 2869187"/>
                <a:gd name="connsiteX1" fmla="*/ 2031388 w 2048091"/>
                <a:gd name="connsiteY1" fmla="*/ 0 h 2869187"/>
                <a:gd name="connsiteX2" fmla="*/ 2048091 w 2048091"/>
                <a:gd name="connsiteY2" fmla="*/ 2869187 h 2869187"/>
                <a:gd name="connsiteX3" fmla="*/ 0 w 2048091"/>
                <a:gd name="connsiteY3" fmla="*/ 2670405 h 2869187"/>
                <a:gd name="connsiteX4" fmla="*/ 0 w 2048091"/>
                <a:gd name="connsiteY4" fmla="*/ 360155 h 2869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8091" h="2869187">
                  <a:moveTo>
                    <a:pt x="0" y="360155"/>
                  </a:moveTo>
                  <a:lnTo>
                    <a:pt x="2031388" y="0"/>
                  </a:lnTo>
                  <a:cubicBezTo>
                    <a:pt x="2036956" y="956396"/>
                    <a:pt x="2042523" y="1912791"/>
                    <a:pt x="2048091" y="2869187"/>
                  </a:cubicBezTo>
                  <a:lnTo>
                    <a:pt x="0" y="2670405"/>
                  </a:lnTo>
                  <a:lnTo>
                    <a:pt x="0" y="360155"/>
                  </a:lnTo>
                  <a:close/>
                </a:path>
              </a:pathLst>
            </a:custGeom>
            <a:pattFill prst="horzBrick">
              <a:fgClr>
                <a:schemeClr val="bg1">
                  <a:lumMod val="8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cxnSpLocks noChangeShapeType="1"/>
            </p:cNvCxnSpPr>
            <p:nvPr/>
          </p:nvCxnSpPr>
          <p:spPr bwMode="auto">
            <a:xfrm flipH="1">
              <a:off x="6633076" y="5206701"/>
              <a:ext cx="757428" cy="373483"/>
            </a:xfrm>
            <a:prstGeom prst="straightConnector1">
              <a:avLst/>
            </a:prstGeom>
            <a:noFill/>
            <a:ln w="38100">
              <a:solidFill>
                <a:srgbClr val="FFFF00"/>
              </a:solidFill>
              <a:round/>
              <a:headEnd type="arrow" w="med" len="med"/>
              <a:tailEnd type="arrow" w="med" len="med"/>
            </a:ln>
            <a:effectLst>
              <a:glow rad="25400">
                <a:schemeClr val="tx1"/>
              </a:glow>
            </a:effectLst>
          </p:spPr>
        </p:cxnSp>
        <p:cxnSp>
          <p:nvCxnSpPr>
            <p:cNvPr id="9" name="Straight Connector 8"/>
            <p:cNvCxnSpPr/>
            <p:nvPr/>
          </p:nvCxnSpPr>
          <p:spPr>
            <a:xfrm flipV="1">
              <a:off x="7628052" y="1515293"/>
              <a:ext cx="0" cy="680300"/>
            </a:xfrm>
            <a:prstGeom prst="line">
              <a:avLst/>
            </a:prstGeom>
            <a:ln w="3810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724615" y="1589325"/>
              <a:ext cx="522577" cy="461665"/>
            </a:xfrm>
            <a:prstGeom prst="rect">
              <a:avLst/>
            </a:prstGeom>
            <a:noFill/>
          </p:spPr>
          <p:txBody>
            <a:bodyPr wrap="square" rtlCol="0">
              <a:spAutoFit/>
            </a:bodyPr>
            <a:lstStyle/>
            <a:p>
              <a:r>
                <a:rPr lang="en-US" dirty="0">
                  <a:solidFill>
                    <a:srgbClr val="00B0F0"/>
                  </a:solidFill>
                  <a:latin typeface="Tahoma"/>
                  <a:cs typeface="Tahoma"/>
                </a:rPr>
                <a:t>3’</a:t>
              </a:r>
            </a:p>
          </p:txBody>
        </p:sp>
        <p:cxnSp>
          <p:nvCxnSpPr>
            <p:cNvPr id="25601" name="Straight Connector 25600"/>
            <p:cNvCxnSpPr/>
            <p:nvPr/>
          </p:nvCxnSpPr>
          <p:spPr>
            <a:xfrm>
              <a:off x="7511933" y="1484521"/>
              <a:ext cx="369634" cy="3571"/>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7313111" y="2201408"/>
              <a:ext cx="501297" cy="1225"/>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989617" y="5350118"/>
              <a:ext cx="773504" cy="461665"/>
            </a:xfrm>
            <a:prstGeom prst="rect">
              <a:avLst/>
            </a:prstGeom>
            <a:noFill/>
            <a:ln>
              <a:noFill/>
            </a:ln>
          </p:spPr>
          <p:txBody>
            <a:bodyPr wrap="square" rtlCol="0">
              <a:spAutoFit/>
            </a:bodyPr>
            <a:lstStyle/>
            <a:p>
              <a:r>
                <a:rPr lang="en-US" b="1" dirty="0">
                  <a:ln>
                    <a:solidFill>
                      <a:schemeClr val="tx1"/>
                    </a:solidFill>
                  </a:ln>
                  <a:solidFill>
                    <a:srgbClr val="FFFF00"/>
                  </a:solidFill>
                  <a:latin typeface="Tahoma"/>
                  <a:cs typeface="Tahoma"/>
                </a:rPr>
                <a:t>4 ft</a:t>
              </a:r>
            </a:p>
          </p:txBody>
        </p:sp>
        <p:sp>
          <p:nvSpPr>
            <p:cNvPr id="57" name="Rectangle 42"/>
            <p:cNvSpPr/>
            <p:nvPr/>
          </p:nvSpPr>
          <p:spPr>
            <a:xfrm flipH="1">
              <a:off x="7912799" y="2302581"/>
              <a:ext cx="1093432" cy="2913637"/>
            </a:xfrm>
            <a:custGeom>
              <a:avLst/>
              <a:gdLst>
                <a:gd name="connsiteX0" fmla="*/ 0 w 1531257"/>
                <a:gd name="connsiteY0" fmla="*/ 0 h 2628302"/>
                <a:gd name="connsiteX1" fmla="*/ 1531257 w 1531257"/>
                <a:gd name="connsiteY1" fmla="*/ 0 h 2628302"/>
                <a:gd name="connsiteX2" fmla="*/ 1531257 w 1531257"/>
                <a:gd name="connsiteY2" fmla="*/ 2628302 h 2628302"/>
                <a:gd name="connsiteX3" fmla="*/ 0 w 1531257"/>
                <a:gd name="connsiteY3" fmla="*/ 2628302 h 2628302"/>
                <a:gd name="connsiteX4" fmla="*/ 0 w 1531257"/>
                <a:gd name="connsiteY4" fmla="*/ 0 h 2628302"/>
                <a:gd name="connsiteX0" fmla="*/ 0 w 2028213"/>
                <a:gd name="connsiteY0" fmla="*/ 337930 h 2966232"/>
                <a:gd name="connsiteX1" fmla="*/ 2028213 w 2028213"/>
                <a:gd name="connsiteY1" fmla="*/ 0 h 2966232"/>
                <a:gd name="connsiteX2" fmla="*/ 1531257 w 2028213"/>
                <a:gd name="connsiteY2" fmla="*/ 2966232 h 2966232"/>
                <a:gd name="connsiteX3" fmla="*/ 0 w 2028213"/>
                <a:gd name="connsiteY3" fmla="*/ 2966232 h 2966232"/>
                <a:gd name="connsiteX4" fmla="*/ 0 w 2028213"/>
                <a:gd name="connsiteY4" fmla="*/ 337930 h 2966232"/>
                <a:gd name="connsiteX0" fmla="*/ 0 w 2028213"/>
                <a:gd name="connsiteY0" fmla="*/ 337930 h 2966232"/>
                <a:gd name="connsiteX1" fmla="*/ 2028213 w 2028213"/>
                <a:gd name="connsiteY1" fmla="*/ 0 h 2966232"/>
                <a:gd name="connsiteX2" fmla="*/ 2008335 w 2028213"/>
                <a:gd name="connsiteY2" fmla="*/ 2827084 h 2966232"/>
                <a:gd name="connsiteX3" fmla="*/ 0 w 2028213"/>
                <a:gd name="connsiteY3" fmla="*/ 2966232 h 2966232"/>
                <a:gd name="connsiteX4" fmla="*/ 0 w 2028213"/>
                <a:gd name="connsiteY4" fmla="*/ 337930 h 2966232"/>
                <a:gd name="connsiteX0" fmla="*/ 0 w 2048091"/>
                <a:gd name="connsiteY0" fmla="*/ 337930 h 2966232"/>
                <a:gd name="connsiteX1" fmla="*/ 2028213 w 2048091"/>
                <a:gd name="connsiteY1" fmla="*/ 0 h 2966232"/>
                <a:gd name="connsiteX2" fmla="*/ 2048091 w 2048091"/>
                <a:gd name="connsiteY2" fmla="*/ 2846962 h 2966232"/>
                <a:gd name="connsiteX3" fmla="*/ 0 w 2048091"/>
                <a:gd name="connsiteY3" fmla="*/ 2966232 h 2966232"/>
                <a:gd name="connsiteX4" fmla="*/ 0 w 2048091"/>
                <a:gd name="connsiteY4" fmla="*/ 337930 h 2966232"/>
                <a:gd name="connsiteX0" fmla="*/ 0 w 2048091"/>
                <a:gd name="connsiteY0" fmla="*/ 337930 h 2846962"/>
                <a:gd name="connsiteX1" fmla="*/ 2028213 w 2048091"/>
                <a:gd name="connsiteY1" fmla="*/ 0 h 2846962"/>
                <a:gd name="connsiteX2" fmla="*/ 2048091 w 2048091"/>
                <a:gd name="connsiteY2" fmla="*/ 2846962 h 2846962"/>
                <a:gd name="connsiteX3" fmla="*/ 0 w 2048091"/>
                <a:gd name="connsiteY3" fmla="*/ 2648180 h 2846962"/>
                <a:gd name="connsiteX4" fmla="*/ 0 w 2048091"/>
                <a:gd name="connsiteY4" fmla="*/ 337930 h 2846962"/>
                <a:gd name="connsiteX0" fmla="*/ 0 w 2048091"/>
                <a:gd name="connsiteY0" fmla="*/ 596348 h 2846962"/>
                <a:gd name="connsiteX1" fmla="*/ 2028213 w 2048091"/>
                <a:gd name="connsiteY1" fmla="*/ 0 h 2846962"/>
                <a:gd name="connsiteX2" fmla="*/ 2048091 w 2048091"/>
                <a:gd name="connsiteY2" fmla="*/ 2846962 h 2846962"/>
                <a:gd name="connsiteX3" fmla="*/ 0 w 2048091"/>
                <a:gd name="connsiteY3" fmla="*/ 2648180 h 2846962"/>
                <a:gd name="connsiteX4" fmla="*/ 0 w 2048091"/>
                <a:gd name="connsiteY4" fmla="*/ 596348 h 2846962"/>
                <a:gd name="connsiteX0" fmla="*/ 295297 w 2048091"/>
                <a:gd name="connsiteY0" fmla="*/ 536714 h 2846962"/>
                <a:gd name="connsiteX1" fmla="*/ 2028213 w 2048091"/>
                <a:gd name="connsiteY1" fmla="*/ 0 h 2846962"/>
                <a:gd name="connsiteX2" fmla="*/ 2048091 w 2048091"/>
                <a:gd name="connsiteY2" fmla="*/ 2846962 h 2846962"/>
                <a:gd name="connsiteX3" fmla="*/ 0 w 2048091"/>
                <a:gd name="connsiteY3" fmla="*/ 2648180 h 2846962"/>
                <a:gd name="connsiteX4" fmla="*/ 295297 w 2048091"/>
                <a:gd name="connsiteY4" fmla="*/ 536714 h 2846962"/>
                <a:gd name="connsiteX0" fmla="*/ 73823 w 2048091"/>
                <a:gd name="connsiteY0" fmla="*/ 695740 h 2846962"/>
                <a:gd name="connsiteX1" fmla="*/ 2028213 w 2048091"/>
                <a:gd name="connsiteY1" fmla="*/ 0 h 2846962"/>
                <a:gd name="connsiteX2" fmla="*/ 2048091 w 2048091"/>
                <a:gd name="connsiteY2" fmla="*/ 2846962 h 2846962"/>
                <a:gd name="connsiteX3" fmla="*/ 0 w 2048091"/>
                <a:gd name="connsiteY3" fmla="*/ 2648180 h 2846962"/>
                <a:gd name="connsiteX4" fmla="*/ 73823 w 2048091"/>
                <a:gd name="connsiteY4" fmla="*/ 695740 h 2846962"/>
                <a:gd name="connsiteX0" fmla="*/ 73823 w 2048091"/>
                <a:gd name="connsiteY0" fmla="*/ 596349 h 2846962"/>
                <a:gd name="connsiteX1" fmla="*/ 2028213 w 2048091"/>
                <a:gd name="connsiteY1" fmla="*/ 0 h 2846962"/>
                <a:gd name="connsiteX2" fmla="*/ 2048091 w 2048091"/>
                <a:gd name="connsiteY2" fmla="*/ 2846962 h 2846962"/>
                <a:gd name="connsiteX3" fmla="*/ 0 w 2048091"/>
                <a:gd name="connsiteY3" fmla="*/ 2648180 h 2846962"/>
                <a:gd name="connsiteX4" fmla="*/ 73823 w 2048091"/>
                <a:gd name="connsiteY4" fmla="*/ 596349 h 2846962"/>
                <a:gd name="connsiteX0" fmla="*/ 73823 w 2048091"/>
                <a:gd name="connsiteY0" fmla="*/ 621749 h 2872362"/>
                <a:gd name="connsiteX1" fmla="*/ 2022317 w 2048091"/>
                <a:gd name="connsiteY1" fmla="*/ 0 h 2872362"/>
                <a:gd name="connsiteX2" fmla="*/ 2048091 w 2048091"/>
                <a:gd name="connsiteY2" fmla="*/ 2872362 h 2872362"/>
                <a:gd name="connsiteX3" fmla="*/ 0 w 2048091"/>
                <a:gd name="connsiteY3" fmla="*/ 2673580 h 2872362"/>
                <a:gd name="connsiteX4" fmla="*/ 73823 w 2048091"/>
                <a:gd name="connsiteY4" fmla="*/ 621749 h 2872362"/>
                <a:gd name="connsiteX0" fmla="*/ 73823 w 2030404"/>
                <a:gd name="connsiteY0" fmla="*/ 621749 h 2913637"/>
                <a:gd name="connsiteX1" fmla="*/ 2022317 w 2030404"/>
                <a:gd name="connsiteY1" fmla="*/ 0 h 2913637"/>
                <a:gd name="connsiteX2" fmla="*/ 2030404 w 2030404"/>
                <a:gd name="connsiteY2" fmla="*/ 2913637 h 2913637"/>
                <a:gd name="connsiteX3" fmla="*/ 0 w 2030404"/>
                <a:gd name="connsiteY3" fmla="*/ 2673580 h 2913637"/>
                <a:gd name="connsiteX4" fmla="*/ 73823 w 2030404"/>
                <a:gd name="connsiteY4" fmla="*/ 621749 h 2913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0404" h="2913637">
                  <a:moveTo>
                    <a:pt x="73823" y="621749"/>
                  </a:moveTo>
                  <a:lnTo>
                    <a:pt x="2022317" y="0"/>
                  </a:lnTo>
                  <a:cubicBezTo>
                    <a:pt x="2025013" y="971212"/>
                    <a:pt x="2027708" y="1942425"/>
                    <a:pt x="2030404" y="2913637"/>
                  </a:cubicBezTo>
                  <a:lnTo>
                    <a:pt x="0" y="2673580"/>
                  </a:lnTo>
                  <a:lnTo>
                    <a:pt x="73823" y="621749"/>
                  </a:lnTo>
                  <a:close/>
                </a:path>
              </a:pathLst>
            </a:custGeom>
            <a:pattFill prst="horzBrick">
              <a:fgClr>
                <a:schemeClr val="bg1">
                  <a:lumMod val="85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20992808">
              <a:off x="5673281" y="2293956"/>
              <a:ext cx="2274790" cy="191288"/>
            </a:xfrm>
            <a:custGeom>
              <a:avLst/>
              <a:gdLst>
                <a:gd name="connsiteX0" fmla="*/ 0 w 2305878"/>
                <a:gd name="connsiteY0" fmla="*/ 0 h 238539"/>
                <a:gd name="connsiteX1" fmla="*/ 2305878 w 2305878"/>
                <a:gd name="connsiteY1" fmla="*/ 0 h 238539"/>
                <a:gd name="connsiteX2" fmla="*/ 2305878 w 2305878"/>
                <a:gd name="connsiteY2" fmla="*/ 238539 h 238539"/>
                <a:gd name="connsiteX3" fmla="*/ 0 w 2305878"/>
                <a:gd name="connsiteY3" fmla="*/ 238539 h 238539"/>
                <a:gd name="connsiteX4" fmla="*/ 0 w 2305878"/>
                <a:gd name="connsiteY4" fmla="*/ 0 h 238539"/>
                <a:gd name="connsiteX0" fmla="*/ 0 w 2341369"/>
                <a:gd name="connsiteY0" fmla="*/ 0 h 238539"/>
                <a:gd name="connsiteX1" fmla="*/ 2341369 w 2341369"/>
                <a:gd name="connsiteY1" fmla="*/ 57092 h 238539"/>
                <a:gd name="connsiteX2" fmla="*/ 2305878 w 2341369"/>
                <a:gd name="connsiteY2" fmla="*/ 238539 h 238539"/>
                <a:gd name="connsiteX3" fmla="*/ 0 w 2341369"/>
                <a:gd name="connsiteY3" fmla="*/ 238539 h 238539"/>
                <a:gd name="connsiteX4" fmla="*/ 0 w 2341369"/>
                <a:gd name="connsiteY4" fmla="*/ 0 h 238539"/>
                <a:gd name="connsiteX0" fmla="*/ 129313 w 2341369"/>
                <a:gd name="connsiteY0" fmla="*/ 128410 h 181447"/>
                <a:gd name="connsiteX1" fmla="*/ 2341369 w 2341369"/>
                <a:gd name="connsiteY1" fmla="*/ 0 h 181447"/>
                <a:gd name="connsiteX2" fmla="*/ 2305878 w 2341369"/>
                <a:gd name="connsiteY2" fmla="*/ 181447 h 181447"/>
                <a:gd name="connsiteX3" fmla="*/ 0 w 2341369"/>
                <a:gd name="connsiteY3" fmla="*/ 181447 h 181447"/>
                <a:gd name="connsiteX4" fmla="*/ 129313 w 2341369"/>
                <a:gd name="connsiteY4" fmla="*/ 128410 h 181447"/>
                <a:gd name="connsiteX0" fmla="*/ 69047 w 2341369"/>
                <a:gd name="connsiteY0" fmla="*/ 11063 h 181447"/>
                <a:gd name="connsiteX1" fmla="*/ 2341369 w 2341369"/>
                <a:gd name="connsiteY1" fmla="*/ 0 h 181447"/>
                <a:gd name="connsiteX2" fmla="*/ 2305878 w 2341369"/>
                <a:gd name="connsiteY2" fmla="*/ 181447 h 181447"/>
                <a:gd name="connsiteX3" fmla="*/ 0 w 2341369"/>
                <a:gd name="connsiteY3" fmla="*/ 181447 h 181447"/>
                <a:gd name="connsiteX4" fmla="*/ 69047 w 2341369"/>
                <a:gd name="connsiteY4" fmla="*/ 11063 h 181447"/>
                <a:gd name="connsiteX0" fmla="*/ 31451 w 2303773"/>
                <a:gd name="connsiteY0" fmla="*/ 11063 h 198309"/>
                <a:gd name="connsiteX1" fmla="*/ 2303773 w 2303773"/>
                <a:gd name="connsiteY1" fmla="*/ 0 h 198309"/>
                <a:gd name="connsiteX2" fmla="*/ 2268282 w 2303773"/>
                <a:gd name="connsiteY2" fmla="*/ 181447 h 198309"/>
                <a:gd name="connsiteX3" fmla="*/ 0 w 2303773"/>
                <a:gd name="connsiteY3" fmla="*/ 198309 h 198309"/>
                <a:gd name="connsiteX4" fmla="*/ 31451 w 2303773"/>
                <a:gd name="connsiteY4" fmla="*/ 11063 h 198309"/>
                <a:gd name="connsiteX0" fmla="*/ 31451 w 2280056"/>
                <a:gd name="connsiteY0" fmla="*/ 20372 h 207618"/>
                <a:gd name="connsiteX1" fmla="*/ 2280056 w 2280056"/>
                <a:gd name="connsiteY1" fmla="*/ 0 h 207618"/>
                <a:gd name="connsiteX2" fmla="*/ 2268282 w 2280056"/>
                <a:gd name="connsiteY2" fmla="*/ 190756 h 207618"/>
                <a:gd name="connsiteX3" fmla="*/ 0 w 2280056"/>
                <a:gd name="connsiteY3" fmla="*/ 207618 h 207618"/>
                <a:gd name="connsiteX4" fmla="*/ 31451 w 2280056"/>
                <a:gd name="connsiteY4" fmla="*/ 20372 h 207618"/>
                <a:gd name="connsiteX0" fmla="*/ 31451 w 2280056"/>
                <a:gd name="connsiteY0" fmla="*/ 20372 h 207618"/>
                <a:gd name="connsiteX1" fmla="*/ 2280056 w 2280056"/>
                <a:gd name="connsiteY1" fmla="*/ 0 h 207618"/>
                <a:gd name="connsiteX2" fmla="*/ 2242809 w 2280056"/>
                <a:gd name="connsiteY2" fmla="*/ 191288 h 207618"/>
                <a:gd name="connsiteX3" fmla="*/ 0 w 2280056"/>
                <a:gd name="connsiteY3" fmla="*/ 207618 h 207618"/>
                <a:gd name="connsiteX4" fmla="*/ 31451 w 2280056"/>
                <a:gd name="connsiteY4" fmla="*/ 20372 h 207618"/>
                <a:gd name="connsiteX0" fmla="*/ 26185 w 2274790"/>
                <a:gd name="connsiteY0" fmla="*/ 20372 h 191288"/>
                <a:gd name="connsiteX1" fmla="*/ 2274790 w 2274790"/>
                <a:gd name="connsiteY1" fmla="*/ 0 h 191288"/>
                <a:gd name="connsiteX2" fmla="*/ 2237543 w 2274790"/>
                <a:gd name="connsiteY2" fmla="*/ 191288 h 191288"/>
                <a:gd name="connsiteX3" fmla="*/ 0 w 2274790"/>
                <a:gd name="connsiteY3" fmla="*/ 178104 h 191288"/>
                <a:gd name="connsiteX4" fmla="*/ 26185 w 2274790"/>
                <a:gd name="connsiteY4" fmla="*/ 20372 h 191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4790" h="191288">
                  <a:moveTo>
                    <a:pt x="26185" y="20372"/>
                  </a:moveTo>
                  <a:lnTo>
                    <a:pt x="2274790" y="0"/>
                  </a:lnTo>
                  <a:lnTo>
                    <a:pt x="2237543" y="191288"/>
                  </a:lnTo>
                  <a:lnTo>
                    <a:pt x="0" y="178104"/>
                  </a:lnTo>
                  <a:lnTo>
                    <a:pt x="26185" y="20372"/>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4"/>
            <p:cNvSpPr/>
            <p:nvPr/>
          </p:nvSpPr>
          <p:spPr>
            <a:xfrm rot="2063791" flipH="1">
              <a:off x="7776272" y="2421800"/>
              <a:ext cx="1316738" cy="196185"/>
            </a:xfrm>
            <a:custGeom>
              <a:avLst/>
              <a:gdLst>
                <a:gd name="connsiteX0" fmla="*/ 0 w 2305878"/>
                <a:gd name="connsiteY0" fmla="*/ 0 h 238539"/>
                <a:gd name="connsiteX1" fmla="*/ 2305878 w 2305878"/>
                <a:gd name="connsiteY1" fmla="*/ 0 h 238539"/>
                <a:gd name="connsiteX2" fmla="*/ 2305878 w 2305878"/>
                <a:gd name="connsiteY2" fmla="*/ 238539 h 238539"/>
                <a:gd name="connsiteX3" fmla="*/ 0 w 2305878"/>
                <a:gd name="connsiteY3" fmla="*/ 238539 h 238539"/>
                <a:gd name="connsiteX4" fmla="*/ 0 w 2305878"/>
                <a:gd name="connsiteY4" fmla="*/ 0 h 238539"/>
                <a:gd name="connsiteX0" fmla="*/ 0 w 2341369"/>
                <a:gd name="connsiteY0" fmla="*/ 0 h 238539"/>
                <a:gd name="connsiteX1" fmla="*/ 2341369 w 2341369"/>
                <a:gd name="connsiteY1" fmla="*/ 57092 h 238539"/>
                <a:gd name="connsiteX2" fmla="*/ 2305878 w 2341369"/>
                <a:gd name="connsiteY2" fmla="*/ 238539 h 238539"/>
                <a:gd name="connsiteX3" fmla="*/ 0 w 2341369"/>
                <a:gd name="connsiteY3" fmla="*/ 238539 h 238539"/>
                <a:gd name="connsiteX4" fmla="*/ 0 w 2341369"/>
                <a:gd name="connsiteY4" fmla="*/ 0 h 238539"/>
                <a:gd name="connsiteX0" fmla="*/ 129313 w 2341369"/>
                <a:gd name="connsiteY0" fmla="*/ 128410 h 181447"/>
                <a:gd name="connsiteX1" fmla="*/ 2341369 w 2341369"/>
                <a:gd name="connsiteY1" fmla="*/ 0 h 181447"/>
                <a:gd name="connsiteX2" fmla="*/ 2305878 w 2341369"/>
                <a:gd name="connsiteY2" fmla="*/ 181447 h 181447"/>
                <a:gd name="connsiteX3" fmla="*/ 0 w 2341369"/>
                <a:gd name="connsiteY3" fmla="*/ 181447 h 181447"/>
                <a:gd name="connsiteX4" fmla="*/ 129313 w 2341369"/>
                <a:gd name="connsiteY4" fmla="*/ 128410 h 181447"/>
                <a:gd name="connsiteX0" fmla="*/ 69047 w 2341369"/>
                <a:gd name="connsiteY0" fmla="*/ 11063 h 181447"/>
                <a:gd name="connsiteX1" fmla="*/ 2341369 w 2341369"/>
                <a:gd name="connsiteY1" fmla="*/ 0 h 181447"/>
                <a:gd name="connsiteX2" fmla="*/ 2305878 w 2341369"/>
                <a:gd name="connsiteY2" fmla="*/ 181447 h 181447"/>
                <a:gd name="connsiteX3" fmla="*/ 0 w 2341369"/>
                <a:gd name="connsiteY3" fmla="*/ 181447 h 181447"/>
                <a:gd name="connsiteX4" fmla="*/ 69047 w 2341369"/>
                <a:gd name="connsiteY4" fmla="*/ 11063 h 181447"/>
                <a:gd name="connsiteX0" fmla="*/ 31451 w 2303773"/>
                <a:gd name="connsiteY0" fmla="*/ 11063 h 198309"/>
                <a:gd name="connsiteX1" fmla="*/ 2303773 w 2303773"/>
                <a:gd name="connsiteY1" fmla="*/ 0 h 198309"/>
                <a:gd name="connsiteX2" fmla="*/ 2268282 w 2303773"/>
                <a:gd name="connsiteY2" fmla="*/ 181447 h 198309"/>
                <a:gd name="connsiteX3" fmla="*/ 0 w 2303773"/>
                <a:gd name="connsiteY3" fmla="*/ 198309 h 198309"/>
                <a:gd name="connsiteX4" fmla="*/ 31451 w 2303773"/>
                <a:gd name="connsiteY4" fmla="*/ 11063 h 198309"/>
                <a:gd name="connsiteX0" fmla="*/ 31451 w 2280056"/>
                <a:gd name="connsiteY0" fmla="*/ 20372 h 207618"/>
                <a:gd name="connsiteX1" fmla="*/ 2280056 w 2280056"/>
                <a:gd name="connsiteY1" fmla="*/ 0 h 207618"/>
                <a:gd name="connsiteX2" fmla="*/ 2268282 w 2280056"/>
                <a:gd name="connsiteY2" fmla="*/ 190756 h 207618"/>
                <a:gd name="connsiteX3" fmla="*/ 0 w 2280056"/>
                <a:gd name="connsiteY3" fmla="*/ 207618 h 207618"/>
                <a:gd name="connsiteX4" fmla="*/ 31451 w 2280056"/>
                <a:gd name="connsiteY4" fmla="*/ 20372 h 207618"/>
                <a:gd name="connsiteX0" fmla="*/ 31451 w 2280056"/>
                <a:gd name="connsiteY0" fmla="*/ 20372 h 207618"/>
                <a:gd name="connsiteX1" fmla="*/ 2280056 w 2280056"/>
                <a:gd name="connsiteY1" fmla="*/ 0 h 207618"/>
                <a:gd name="connsiteX2" fmla="*/ 2242809 w 2280056"/>
                <a:gd name="connsiteY2" fmla="*/ 191288 h 207618"/>
                <a:gd name="connsiteX3" fmla="*/ 0 w 2280056"/>
                <a:gd name="connsiteY3" fmla="*/ 207618 h 207618"/>
                <a:gd name="connsiteX4" fmla="*/ 31451 w 2280056"/>
                <a:gd name="connsiteY4" fmla="*/ 20372 h 207618"/>
                <a:gd name="connsiteX0" fmla="*/ 26185 w 2274790"/>
                <a:gd name="connsiteY0" fmla="*/ 20372 h 191288"/>
                <a:gd name="connsiteX1" fmla="*/ 2274790 w 2274790"/>
                <a:gd name="connsiteY1" fmla="*/ 0 h 191288"/>
                <a:gd name="connsiteX2" fmla="*/ 2237543 w 2274790"/>
                <a:gd name="connsiteY2" fmla="*/ 191288 h 191288"/>
                <a:gd name="connsiteX3" fmla="*/ 0 w 2274790"/>
                <a:gd name="connsiteY3" fmla="*/ 178104 h 191288"/>
                <a:gd name="connsiteX4" fmla="*/ 26185 w 2274790"/>
                <a:gd name="connsiteY4" fmla="*/ 20372 h 191288"/>
                <a:gd name="connsiteX0" fmla="*/ 26185 w 2514342"/>
                <a:gd name="connsiteY0" fmla="*/ 2547 h 173463"/>
                <a:gd name="connsiteX1" fmla="*/ 2514342 w 2514342"/>
                <a:gd name="connsiteY1" fmla="*/ 0 h 173463"/>
                <a:gd name="connsiteX2" fmla="*/ 2237543 w 2514342"/>
                <a:gd name="connsiteY2" fmla="*/ 173463 h 173463"/>
                <a:gd name="connsiteX3" fmla="*/ 0 w 2514342"/>
                <a:gd name="connsiteY3" fmla="*/ 160279 h 173463"/>
                <a:gd name="connsiteX4" fmla="*/ 26185 w 2514342"/>
                <a:gd name="connsiteY4" fmla="*/ 2547 h 173463"/>
                <a:gd name="connsiteX0" fmla="*/ 0 w 3038683"/>
                <a:gd name="connsiteY0" fmla="*/ 0 h 226324"/>
                <a:gd name="connsiteX1" fmla="*/ 3038683 w 3038683"/>
                <a:gd name="connsiteY1" fmla="*/ 52861 h 226324"/>
                <a:gd name="connsiteX2" fmla="*/ 2761884 w 3038683"/>
                <a:gd name="connsiteY2" fmla="*/ 226324 h 226324"/>
                <a:gd name="connsiteX3" fmla="*/ 524341 w 3038683"/>
                <a:gd name="connsiteY3" fmla="*/ 213140 h 226324"/>
                <a:gd name="connsiteX4" fmla="*/ 0 w 3038683"/>
                <a:gd name="connsiteY4" fmla="*/ 0 h 226324"/>
                <a:gd name="connsiteX0" fmla="*/ 235674 w 3274357"/>
                <a:gd name="connsiteY0" fmla="*/ 0 h 226324"/>
                <a:gd name="connsiteX1" fmla="*/ 3274357 w 3274357"/>
                <a:gd name="connsiteY1" fmla="*/ 52861 h 226324"/>
                <a:gd name="connsiteX2" fmla="*/ 2997558 w 3274357"/>
                <a:gd name="connsiteY2" fmla="*/ 226324 h 226324"/>
                <a:gd name="connsiteX3" fmla="*/ -1 w 3274357"/>
                <a:gd name="connsiteY3" fmla="*/ 166388 h 226324"/>
                <a:gd name="connsiteX4" fmla="*/ 235674 w 3274357"/>
                <a:gd name="connsiteY4" fmla="*/ 0 h 226324"/>
                <a:gd name="connsiteX0" fmla="*/ 197486 w 3274357"/>
                <a:gd name="connsiteY0" fmla="*/ 0 h 184739"/>
                <a:gd name="connsiteX1" fmla="*/ 3274357 w 3274357"/>
                <a:gd name="connsiteY1" fmla="*/ 11276 h 184739"/>
                <a:gd name="connsiteX2" fmla="*/ 2997558 w 3274357"/>
                <a:gd name="connsiteY2" fmla="*/ 184739 h 184739"/>
                <a:gd name="connsiteX3" fmla="*/ -1 w 3274357"/>
                <a:gd name="connsiteY3" fmla="*/ 124803 h 184739"/>
                <a:gd name="connsiteX4" fmla="*/ 197486 w 3274357"/>
                <a:gd name="connsiteY4" fmla="*/ 0 h 184739"/>
                <a:gd name="connsiteX0" fmla="*/ 197486 w 3258647"/>
                <a:gd name="connsiteY0" fmla="*/ 0 h 184739"/>
                <a:gd name="connsiteX1" fmla="*/ 3258647 w 3258647"/>
                <a:gd name="connsiteY1" fmla="*/ 26169 h 184739"/>
                <a:gd name="connsiteX2" fmla="*/ 2997558 w 3258647"/>
                <a:gd name="connsiteY2" fmla="*/ 184739 h 184739"/>
                <a:gd name="connsiteX3" fmla="*/ -1 w 3258647"/>
                <a:gd name="connsiteY3" fmla="*/ 124803 h 184739"/>
                <a:gd name="connsiteX4" fmla="*/ 197486 w 3258647"/>
                <a:gd name="connsiteY4" fmla="*/ 0 h 184739"/>
                <a:gd name="connsiteX0" fmla="*/ 197486 w 3258647"/>
                <a:gd name="connsiteY0" fmla="*/ 0 h 199631"/>
                <a:gd name="connsiteX1" fmla="*/ 3258647 w 3258647"/>
                <a:gd name="connsiteY1" fmla="*/ 26169 h 199631"/>
                <a:gd name="connsiteX2" fmla="*/ 2981848 w 3258647"/>
                <a:gd name="connsiteY2" fmla="*/ 199631 h 199631"/>
                <a:gd name="connsiteX3" fmla="*/ -1 w 3258647"/>
                <a:gd name="connsiteY3" fmla="*/ 124803 h 199631"/>
                <a:gd name="connsiteX4" fmla="*/ 197486 w 3258647"/>
                <a:gd name="connsiteY4" fmla="*/ 0 h 199631"/>
                <a:gd name="connsiteX0" fmla="*/ 197486 w 3258647"/>
                <a:gd name="connsiteY0" fmla="*/ 0 h 222383"/>
                <a:gd name="connsiteX1" fmla="*/ 3258647 w 3258647"/>
                <a:gd name="connsiteY1" fmla="*/ 26169 h 222383"/>
                <a:gd name="connsiteX2" fmla="*/ 2952820 w 3258647"/>
                <a:gd name="connsiteY2" fmla="*/ 222383 h 222383"/>
                <a:gd name="connsiteX3" fmla="*/ -1 w 3258647"/>
                <a:gd name="connsiteY3" fmla="*/ 124803 h 222383"/>
                <a:gd name="connsiteX4" fmla="*/ 197486 w 3258647"/>
                <a:gd name="connsiteY4" fmla="*/ 0 h 222383"/>
                <a:gd name="connsiteX0" fmla="*/ 197486 w 3258647"/>
                <a:gd name="connsiteY0" fmla="*/ 0 h 196185"/>
                <a:gd name="connsiteX1" fmla="*/ 3258647 w 3258647"/>
                <a:gd name="connsiteY1" fmla="*/ 26169 h 196185"/>
                <a:gd name="connsiteX2" fmla="*/ 2997209 w 3258647"/>
                <a:gd name="connsiteY2" fmla="*/ 196185 h 196185"/>
                <a:gd name="connsiteX3" fmla="*/ -1 w 3258647"/>
                <a:gd name="connsiteY3" fmla="*/ 124803 h 196185"/>
                <a:gd name="connsiteX4" fmla="*/ 197486 w 3258647"/>
                <a:gd name="connsiteY4" fmla="*/ 0 h 1961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647" h="196185">
                  <a:moveTo>
                    <a:pt x="197486" y="0"/>
                  </a:moveTo>
                  <a:lnTo>
                    <a:pt x="3258647" y="26169"/>
                  </a:lnTo>
                  <a:lnTo>
                    <a:pt x="2997209" y="196185"/>
                  </a:lnTo>
                  <a:lnTo>
                    <a:pt x="-1" y="124803"/>
                  </a:lnTo>
                  <a:lnTo>
                    <a:pt x="197486"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750454" y="2322419"/>
              <a:ext cx="149375" cy="2896795"/>
            </a:xfrm>
            <a:custGeom>
              <a:avLst/>
              <a:gdLst>
                <a:gd name="connsiteX0" fmla="*/ 0 w 139850"/>
                <a:gd name="connsiteY0" fmla="*/ 0 h 2947595"/>
                <a:gd name="connsiteX1" fmla="*/ 139850 w 139850"/>
                <a:gd name="connsiteY1" fmla="*/ 0 h 2947595"/>
                <a:gd name="connsiteX2" fmla="*/ 139850 w 139850"/>
                <a:gd name="connsiteY2" fmla="*/ 2947595 h 2947595"/>
                <a:gd name="connsiteX3" fmla="*/ 0 w 139850"/>
                <a:gd name="connsiteY3" fmla="*/ 2947595 h 2947595"/>
                <a:gd name="connsiteX4" fmla="*/ 0 w 139850"/>
                <a:gd name="connsiteY4" fmla="*/ 0 h 2947595"/>
                <a:gd name="connsiteX0" fmla="*/ 0 w 149375"/>
                <a:gd name="connsiteY0" fmla="*/ 28575 h 2947595"/>
                <a:gd name="connsiteX1" fmla="*/ 149375 w 149375"/>
                <a:gd name="connsiteY1" fmla="*/ 0 h 2947595"/>
                <a:gd name="connsiteX2" fmla="*/ 149375 w 149375"/>
                <a:gd name="connsiteY2" fmla="*/ 2947595 h 2947595"/>
                <a:gd name="connsiteX3" fmla="*/ 9525 w 149375"/>
                <a:gd name="connsiteY3" fmla="*/ 2947595 h 2947595"/>
                <a:gd name="connsiteX4" fmla="*/ 0 w 149375"/>
                <a:gd name="connsiteY4" fmla="*/ 28575 h 2947595"/>
                <a:gd name="connsiteX0" fmla="*/ 0 w 149375"/>
                <a:gd name="connsiteY0" fmla="*/ 19050 h 2938070"/>
                <a:gd name="connsiteX1" fmla="*/ 149375 w 149375"/>
                <a:gd name="connsiteY1" fmla="*/ 0 h 2938070"/>
                <a:gd name="connsiteX2" fmla="*/ 149375 w 149375"/>
                <a:gd name="connsiteY2" fmla="*/ 2938070 h 2938070"/>
                <a:gd name="connsiteX3" fmla="*/ 9525 w 149375"/>
                <a:gd name="connsiteY3" fmla="*/ 2938070 h 2938070"/>
                <a:gd name="connsiteX4" fmla="*/ 0 w 149375"/>
                <a:gd name="connsiteY4" fmla="*/ 19050 h 2938070"/>
                <a:gd name="connsiteX0" fmla="*/ 0 w 149375"/>
                <a:gd name="connsiteY0" fmla="*/ 19050 h 2938070"/>
                <a:gd name="connsiteX1" fmla="*/ 149375 w 149375"/>
                <a:gd name="connsiteY1" fmla="*/ 0 h 2938070"/>
                <a:gd name="connsiteX2" fmla="*/ 149375 w 149375"/>
                <a:gd name="connsiteY2" fmla="*/ 2938070 h 2938070"/>
                <a:gd name="connsiteX3" fmla="*/ 6350 w 149375"/>
                <a:gd name="connsiteY3" fmla="*/ 2887270 h 2938070"/>
                <a:gd name="connsiteX4" fmla="*/ 0 w 149375"/>
                <a:gd name="connsiteY4" fmla="*/ 19050 h 2938070"/>
                <a:gd name="connsiteX0" fmla="*/ 0 w 149375"/>
                <a:gd name="connsiteY0" fmla="*/ 19050 h 2896795"/>
                <a:gd name="connsiteX1" fmla="*/ 149375 w 149375"/>
                <a:gd name="connsiteY1" fmla="*/ 0 h 2896795"/>
                <a:gd name="connsiteX2" fmla="*/ 143025 w 149375"/>
                <a:gd name="connsiteY2" fmla="*/ 2896795 h 2896795"/>
                <a:gd name="connsiteX3" fmla="*/ 6350 w 149375"/>
                <a:gd name="connsiteY3" fmla="*/ 2887270 h 2896795"/>
                <a:gd name="connsiteX4" fmla="*/ 0 w 149375"/>
                <a:gd name="connsiteY4" fmla="*/ 19050 h 2896795"/>
                <a:gd name="connsiteX0" fmla="*/ 0 w 149375"/>
                <a:gd name="connsiteY0" fmla="*/ 19050 h 2896795"/>
                <a:gd name="connsiteX1" fmla="*/ 149375 w 149375"/>
                <a:gd name="connsiteY1" fmla="*/ 0 h 2896795"/>
                <a:gd name="connsiteX2" fmla="*/ 143025 w 149375"/>
                <a:gd name="connsiteY2" fmla="*/ 2896795 h 2896795"/>
                <a:gd name="connsiteX3" fmla="*/ 6350 w 149375"/>
                <a:gd name="connsiteY3" fmla="*/ 2887270 h 2896795"/>
                <a:gd name="connsiteX4" fmla="*/ 0 w 149375"/>
                <a:gd name="connsiteY4" fmla="*/ 19050 h 2896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5" h="2896795">
                  <a:moveTo>
                    <a:pt x="0" y="19050"/>
                  </a:moveTo>
                  <a:lnTo>
                    <a:pt x="149375" y="0"/>
                  </a:lnTo>
                  <a:cubicBezTo>
                    <a:pt x="147258" y="965598"/>
                    <a:pt x="145142" y="1931197"/>
                    <a:pt x="143025" y="2896795"/>
                  </a:cubicBezTo>
                  <a:lnTo>
                    <a:pt x="6350" y="2887270"/>
                  </a:lnTo>
                  <a:cubicBezTo>
                    <a:pt x="4233" y="1931197"/>
                    <a:pt x="2117" y="975123"/>
                    <a:pt x="0" y="19050"/>
                  </a:cubicBezTo>
                  <a:close/>
                </a:path>
              </a:pathLst>
            </a:cu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6122933" y="1458419"/>
              <a:ext cx="1379038" cy="4102183"/>
              <a:chOff x="10204881" y="886919"/>
              <a:chExt cx="1379038" cy="4102183"/>
            </a:xfrm>
          </p:grpSpPr>
          <p:cxnSp>
            <p:nvCxnSpPr>
              <p:cNvPr id="65" name="Straight Connector 38"/>
              <p:cNvCxnSpPr>
                <a:cxnSpLocks noChangeShapeType="1"/>
              </p:cNvCxnSpPr>
              <p:nvPr/>
            </p:nvCxnSpPr>
            <p:spPr bwMode="auto">
              <a:xfrm flipV="1">
                <a:off x="10675496" y="949378"/>
                <a:ext cx="602105" cy="2305986"/>
              </a:xfrm>
              <a:prstGeom prst="line">
                <a:avLst/>
              </a:prstGeom>
              <a:noFill/>
              <a:ln w="101600" cmpd="tri">
                <a:solidFill>
                  <a:srgbClr val="FF6C00"/>
                </a:solidFill>
                <a:round/>
                <a:headEnd/>
                <a:tailEnd/>
              </a:ln>
            </p:spPr>
          </p:cxnSp>
          <p:cxnSp>
            <p:nvCxnSpPr>
              <p:cNvPr id="66" name="Straight Connector 38"/>
              <p:cNvCxnSpPr>
                <a:cxnSpLocks noChangeShapeType="1"/>
              </p:cNvCxnSpPr>
              <p:nvPr/>
            </p:nvCxnSpPr>
            <p:spPr bwMode="auto">
              <a:xfrm flipV="1">
                <a:off x="10240781" y="2348144"/>
                <a:ext cx="678753" cy="2556137"/>
              </a:xfrm>
              <a:prstGeom prst="line">
                <a:avLst/>
              </a:prstGeom>
              <a:noFill/>
              <a:ln w="101600" cmpd="tri">
                <a:solidFill>
                  <a:srgbClr val="FF6C00"/>
                </a:solidFill>
                <a:round/>
                <a:headEnd/>
                <a:tailEnd/>
              </a:ln>
            </p:spPr>
          </p:cxnSp>
          <p:sp>
            <p:nvSpPr>
              <p:cNvPr id="16" name="Rectangle 15"/>
              <p:cNvSpPr/>
              <p:nvPr/>
            </p:nvSpPr>
            <p:spPr>
              <a:xfrm>
                <a:off x="11190303" y="2268245"/>
                <a:ext cx="84338" cy="45719"/>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0204881" y="4869402"/>
                <a:ext cx="84338" cy="45719"/>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755372">
                <a:off x="10328568" y="4541918"/>
                <a:ext cx="302825" cy="45719"/>
              </a:xfrm>
              <a:prstGeom prst="roundRect">
                <a:avLst/>
              </a:prstGeom>
              <a:gradFill flip="none" rotWithShape="1">
                <a:gsLst>
                  <a:gs pos="0">
                    <a:schemeClr val="bg1">
                      <a:lumMod val="50000"/>
                    </a:schemeClr>
                  </a:gs>
                  <a:gs pos="50000">
                    <a:schemeClr val="bg1">
                      <a:lumMod val="75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497874">
                <a:off x="10410126" y="4253889"/>
                <a:ext cx="314704" cy="47074"/>
              </a:xfrm>
              <a:prstGeom prst="roundRect">
                <a:avLst/>
              </a:prstGeom>
              <a:gradFill flip="none" rotWithShape="1">
                <a:gsLst>
                  <a:gs pos="0">
                    <a:schemeClr val="bg1">
                      <a:lumMod val="50000"/>
                    </a:schemeClr>
                  </a:gs>
                  <a:gs pos="50000">
                    <a:schemeClr val="bg1">
                      <a:lumMod val="75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rot="497874">
                <a:off x="10482725" y="3975739"/>
                <a:ext cx="314856" cy="45719"/>
              </a:xfrm>
              <a:prstGeom prst="roundRect">
                <a:avLst/>
              </a:prstGeom>
              <a:gradFill flip="none" rotWithShape="1">
                <a:gsLst>
                  <a:gs pos="0">
                    <a:schemeClr val="bg1">
                      <a:lumMod val="50000"/>
                    </a:schemeClr>
                  </a:gs>
                  <a:gs pos="50000">
                    <a:schemeClr val="bg1">
                      <a:lumMod val="75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rot="497874">
                <a:off x="10559741" y="3705378"/>
                <a:ext cx="300001" cy="45719"/>
              </a:xfrm>
              <a:prstGeom prst="roundRect">
                <a:avLst/>
              </a:prstGeom>
              <a:gradFill flip="none" rotWithShape="1">
                <a:gsLst>
                  <a:gs pos="0">
                    <a:schemeClr val="bg1">
                      <a:lumMod val="50000"/>
                    </a:schemeClr>
                  </a:gs>
                  <a:gs pos="50000">
                    <a:schemeClr val="bg1">
                      <a:lumMod val="75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ounded Rectangle 73"/>
              <p:cNvSpPr/>
              <p:nvPr/>
            </p:nvSpPr>
            <p:spPr>
              <a:xfrm rot="282132">
                <a:off x="10632430" y="3443016"/>
                <a:ext cx="288148" cy="45719"/>
              </a:xfrm>
              <a:prstGeom prst="roundRect">
                <a:avLst/>
              </a:prstGeom>
              <a:gradFill flip="none" rotWithShape="1">
                <a:gsLst>
                  <a:gs pos="0">
                    <a:schemeClr val="bg1">
                      <a:lumMod val="50000"/>
                    </a:schemeClr>
                  </a:gs>
                  <a:gs pos="50000">
                    <a:schemeClr val="bg1">
                      <a:lumMod val="75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282132">
                <a:off x="10691673" y="3194481"/>
                <a:ext cx="253014" cy="45719"/>
              </a:xfrm>
              <a:prstGeom prst="roundRect">
                <a:avLst/>
              </a:prstGeom>
              <a:gradFill flip="none" rotWithShape="1">
                <a:gsLst>
                  <a:gs pos="0">
                    <a:schemeClr val="bg1">
                      <a:lumMod val="50000"/>
                    </a:schemeClr>
                  </a:gs>
                  <a:gs pos="50000">
                    <a:schemeClr val="bg1">
                      <a:lumMod val="75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a:off x="10755295" y="2947386"/>
                <a:ext cx="253014" cy="45719"/>
              </a:xfrm>
              <a:prstGeom prst="roundRect">
                <a:avLst/>
              </a:prstGeom>
              <a:gradFill flip="none" rotWithShape="1">
                <a:gsLst>
                  <a:gs pos="0">
                    <a:schemeClr val="bg1">
                      <a:lumMod val="50000"/>
                    </a:schemeClr>
                  </a:gs>
                  <a:gs pos="50000">
                    <a:schemeClr val="bg1">
                      <a:lumMod val="75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a:off x="10818918" y="2695852"/>
                <a:ext cx="253014" cy="45719"/>
              </a:xfrm>
              <a:prstGeom prst="roundRect">
                <a:avLst/>
              </a:prstGeom>
              <a:gradFill flip="none" rotWithShape="1">
                <a:gsLst>
                  <a:gs pos="0">
                    <a:schemeClr val="bg1">
                      <a:lumMod val="50000"/>
                    </a:schemeClr>
                  </a:gs>
                  <a:gs pos="50000">
                    <a:schemeClr val="bg1">
                      <a:lumMod val="75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10882541" y="2448757"/>
                <a:ext cx="253014" cy="45719"/>
              </a:xfrm>
              <a:prstGeom prst="roundRect">
                <a:avLst/>
              </a:prstGeom>
              <a:gradFill flip="none" rotWithShape="1">
                <a:gsLst>
                  <a:gs pos="0">
                    <a:schemeClr val="bg1">
                      <a:lumMod val="50000"/>
                    </a:schemeClr>
                  </a:gs>
                  <a:gs pos="50000">
                    <a:schemeClr val="bg1">
                      <a:lumMod val="75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10941726" y="2210539"/>
                <a:ext cx="253014" cy="45719"/>
              </a:xfrm>
              <a:prstGeom prst="roundRect">
                <a:avLst/>
              </a:prstGeom>
              <a:gradFill flip="none" rotWithShape="1">
                <a:gsLst>
                  <a:gs pos="0">
                    <a:schemeClr val="bg1">
                      <a:lumMod val="50000"/>
                    </a:schemeClr>
                  </a:gs>
                  <a:gs pos="50000">
                    <a:schemeClr val="bg1">
                      <a:lumMod val="75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rot="21313006">
                <a:off x="10991306" y="1985638"/>
                <a:ext cx="253014" cy="45719"/>
              </a:xfrm>
              <a:prstGeom prst="roundRect">
                <a:avLst/>
              </a:prstGeom>
              <a:gradFill flip="none" rotWithShape="1">
                <a:gsLst>
                  <a:gs pos="0">
                    <a:schemeClr val="bg1">
                      <a:lumMod val="50000"/>
                    </a:schemeClr>
                  </a:gs>
                  <a:gs pos="50000">
                    <a:schemeClr val="bg1">
                      <a:lumMod val="75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21106518">
                <a:off x="11049764" y="1756298"/>
                <a:ext cx="253014" cy="45719"/>
              </a:xfrm>
              <a:prstGeom prst="roundRect">
                <a:avLst/>
              </a:prstGeom>
              <a:gradFill flip="none" rotWithShape="1">
                <a:gsLst>
                  <a:gs pos="0">
                    <a:schemeClr val="bg1">
                      <a:lumMod val="50000"/>
                    </a:schemeClr>
                  </a:gs>
                  <a:gs pos="50000">
                    <a:schemeClr val="bg1">
                      <a:lumMod val="75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rot="20938652">
                <a:off x="11092647" y="1558029"/>
                <a:ext cx="253014" cy="45719"/>
              </a:xfrm>
              <a:prstGeom prst="roundRect">
                <a:avLst/>
              </a:prstGeom>
              <a:gradFill flip="none" rotWithShape="1">
                <a:gsLst>
                  <a:gs pos="0">
                    <a:schemeClr val="bg1">
                      <a:lumMod val="50000"/>
                    </a:schemeClr>
                  </a:gs>
                  <a:gs pos="50000">
                    <a:schemeClr val="bg1">
                      <a:lumMod val="75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20923511">
                <a:off x="11160734" y="1343486"/>
                <a:ext cx="253014" cy="45719"/>
              </a:xfrm>
              <a:prstGeom prst="roundRect">
                <a:avLst/>
              </a:prstGeom>
              <a:gradFill flip="none" rotWithShape="1">
                <a:gsLst>
                  <a:gs pos="0">
                    <a:schemeClr val="bg1">
                      <a:lumMod val="50000"/>
                    </a:schemeClr>
                  </a:gs>
                  <a:gs pos="50000">
                    <a:schemeClr val="bg1">
                      <a:lumMod val="75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rot="20923511">
                <a:off x="11215479" y="1114146"/>
                <a:ext cx="253014" cy="45719"/>
              </a:xfrm>
              <a:prstGeom prst="roundRect">
                <a:avLst/>
              </a:prstGeom>
              <a:gradFill flip="none" rotWithShape="1">
                <a:gsLst>
                  <a:gs pos="0">
                    <a:schemeClr val="bg1">
                      <a:lumMod val="50000"/>
                    </a:schemeClr>
                  </a:gs>
                  <a:gs pos="50000">
                    <a:schemeClr val="bg1">
                      <a:lumMod val="75000"/>
                    </a:schemeClr>
                  </a:gs>
                  <a:gs pos="100000">
                    <a:schemeClr val="accent1">
                      <a:tint val="23500"/>
                      <a:satMod val="1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rot="585244">
                <a:off x="11218807" y="938995"/>
                <a:ext cx="109137" cy="45719"/>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38"/>
              <p:cNvCxnSpPr>
                <a:cxnSpLocks noChangeShapeType="1"/>
              </p:cNvCxnSpPr>
              <p:nvPr/>
            </p:nvCxnSpPr>
            <p:spPr bwMode="auto">
              <a:xfrm flipV="1">
                <a:off x="10927830" y="886919"/>
                <a:ext cx="602105" cy="2305986"/>
              </a:xfrm>
              <a:prstGeom prst="line">
                <a:avLst/>
              </a:prstGeom>
              <a:noFill/>
              <a:ln w="101600" cmpd="tri">
                <a:solidFill>
                  <a:srgbClr val="FF6C00"/>
                </a:solidFill>
                <a:round/>
                <a:headEnd/>
                <a:tailEnd/>
              </a:ln>
            </p:spPr>
          </p:cxnSp>
          <p:sp>
            <p:nvSpPr>
              <p:cNvPr id="85" name="Rectangle 84"/>
              <p:cNvSpPr/>
              <p:nvPr/>
            </p:nvSpPr>
            <p:spPr>
              <a:xfrm rot="944404">
                <a:off x="11474782" y="893130"/>
                <a:ext cx="109137" cy="45719"/>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38"/>
              <p:cNvCxnSpPr>
                <a:cxnSpLocks noChangeShapeType="1"/>
              </p:cNvCxnSpPr>
              <p:nvPr/>
            </p:nvCxnSpPr>
            <p:spPr bwMode="auto">
              <a:xfrm flipV="1">
                <a:off x="10565304" y="2293496"/>
                <a:ext cx="644577" cy="2683238"/>
              </a:xfrm>
              <a:prstGeom prst="line">
                <a:avLst/>
              </a:prstGeom>
              <a:noFill/>
              <a:ln w="101600" cmpd="tri">
                <a:solidFill>
                  <a:srgbClr val="FF6C00"/>
                </a:solidFill>
                <a:round/>
                <a:headEnd/>
                <a:tailEnd/>
              </a:ln>
            </p:spPr>
          </p:cxnSp>
          <p:sp>
            <p:nvSpPr>
              <p:cNvPr id="68" name="Rectangle 67"/>
              <p:cNvSpPr/>
              <p:nvPr/>
            </p:nvSpPr>
            <p:spPr>
              <a:xfrm>
                <a:off x="10536314" y="4943383"/>
                <a:ext cx="84338" cy="45719"/>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Box 88"/>
            <p:cNvSpPr txBox="1"/>
            <p:nvPr/>
          </p:nvSpPr>
          <p:spPr>
            <a:xfrm>
              <a:off x="7399782" y="3371375"/>
              <a:ext cx="1131031" cy="461665"/>
            </a:xfrm>
            <a:prstGeom prst="rect">
              <a:avLst/>
            </a:prstGeom>
            <a:noFill/>
            <a:ln>
              <a:noFill/>
            </a:ln>
          </p:spPr>
          <p:txBody>
            <a:bodyPr wrap="square" rtlCol="0">
              <a:spAutoFit/>
            </a:bodyPr>
            <a:lstStyle/>
            <a:p>
              <a:r>
                <a:rPr lang="en-US" b="1" dirty="0">
                  <a:ln>
                    <a:solidFill>
                      <a:schemeClr val="tx1"/>
                    </a:solidFill>
                  </a:ln>
                  <a:solidFill>
                    <a:srgbClr val="FFFF00"/>
                  </a:solidFill>
                  <a:latin typeface="Tahoma"/>
                  <a:cs typeface="Tahoma"/>
                </a:rPr>
                <a:t>16 ft</a:t>
              </a:r>
            </a:p>
          </p:txBody>
        </p:sp>
        <p:grpSp>
          <p:nvGrpSpPr>
            <p:cNvPr id="35" name="Group 34"/>
            <p:cNvGrpSpPr/>
            <p:nvPr/>
          </p:nvGrpSpPr>
          <p:grpSpPr>
            <a:xfrm>
              <a:off x="5799333" y="3525790"/>
              <a:ext cx="773434" cy="2015419"/>
              <a:chOff x="5042589" y="3525790"/>
              <a:chExt cx="773434" cy="2015419"/>
            </a:xfrm>
          </p:grpSpPr>
          <p:sp>
            <p:nvSpPr>
              <p:cNvPr id="94" name="Rectangle: Rounded Corners 8">
                <a:extLst>
                  <a:ext uri="{FF2B5EF4-FFF2-40B4-BE49-F238E27FC236}">
                    <a16:creationId xmlns:a16="http://schemas.microsoft.com/office/drawing/2014/main" id="{8E860F1B-DF8D-4F33-B73E-08A85B647926}"/>
                  </a:ext>
                </a:extLst>
              </p:cNvPr>
              <p:cNvSpPr/>
              <p:nvPr/>
            </p:nvSpPr>
            <p:spPr>
              <a:xfrm rot="322705" flipH="1">
                <a:off x="5323368" y="4972788"/>
                <a:ext cx="116940" cy="56842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
                <a:extLst>
                  <a:ext uri="{FF2B5EF4-FFF2-40B4-BE49-F238E27FC236}">
                    <a16:creationId xmlns:a16="http://schemas.microsoft.com/office/drawing/2014/main" id="{CD935AF4-A29E-40AC-853D-9433CA924372}"/>
                  </a:ext>
                </a:extLst>
              </p:cNvPr>
              <p:cNvSpPr/>
              <p:nvPr/>
            </p:nvSpPr>
            <p:spPr>
              <a:xfrm rot="20585806" flipH="1">
                <a:off x="5269976" y="4456538"/>
                <a:ext cx="116940" cy="56842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Rounded Corners 10">
                <a:extLst>
                  <a:ext uri="{FF2B5EF4-FFF2-40B4-BE49-F238E27FC236}">
                    <a16:creationId xmlns:a16="http://schemas.microsoft.com/office/drawing/2014/main" id="{E7A4C194-A497-4F79-8FE1-F0E5C8F3A3E6}"/>
                  </a:ext>
                </a:extLst>
              </p:cNvPr>
              <p:cNvSpPr/>
              <p:nvPr/>
            </p:nvSpPr>
            <p:spPr>
              <a:xfrm rot="21386908" flipH="1">
                <a:off x="5104868" y="4458476"/>
                <a:ext cx="116940" cy="56842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Rounded Corners 11">
                <a:extLst>
                  <a:ext uri="{FF2B5EF4-FFF2-40B4-BE49-F238E27FC236}">
                    <a16:creationId xmlns:a16="http://schemas.microsoft.com/office/drawing/2014/main" id="{D2083A28-A218-4D78-9C10-2EB9B9A3F88B}"/>
                  </a:ext>
                </a:extLst>
              </p:cNvPr>
              <p:cNvSpPr/>
              <p:nvPr/>
            </p:nvSpPr>
            <p:spPr>
              <a:xfrm rot="475702" flipH="1">
                <a:off x="5086338" y="4991374"/>
                <a:ext cx="116940" cy="54856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Rounded Corners 12">
                <a:extLst>
                  <a:ext uri="{FF2B5EF4-FFF2-40B4-BE49-F238E27FC236}">
                    <a16:creationId xmlns:a16="http://schemas.microsoft.com/office/drawing/2014/main" id="{11D2D220-53B4-406A-9F2A-D886797DECBD}"/>
                  </a:ext>
                </a:extLst>
              </p:cNvPr>
              <p:cNvSpPr/>
              <p:nvPr/>
            </p:nvSpPr>
            <p:spPr>
              <a:xfrm flipH="1">
                <a:off x="5042589" y="3837015"/>
                <a:ext cx="298082" cy="65691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Rounded Corners 14">
                <a:extLst>
                  <a:ext uri="{FF2B5EF4-FFF2-40B4-BE49-F238E27FC236}">
                    <a16:creationId xmlns:a16="http://schemas.microsoft.com/office/drawing/2014/main" id="{94EB26F6-10FE-4380-B873-9773E054AA06}"/>
                  </a:ext>
                </a:extLst>
              </p:cNvPr>
              <p:cNvSpPr/>
              <p:nvPr/>
            </p:nvSpPr>
            <p:spPr>
              <a:xfrm rot="16801871" flipH="1">
                <a:off x="5497469" y="3680235"/>
                <a:ext cx="103592" cy="53351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Rounded Corners 15">
                <a:extLst>
                  <a:ext uri="{FF2B5EF4-FFF2-40B4-BE49-F238E27FC236}">
                    <a16:creationId xmlns:a16="http://schemas.microsoft.com/office/drawing/2014/main" id="{725AC984-7B02-44D9-BF95-F5729B2E944D}"/>
                  </a:ext>
                </a:extLst>
              </p:cNvPr>
              <p:cNvSpPr/>
              <p:nvPr/>
            </p:nvSpPr>
            <p:spPr>
              <a:xfrm rot="17556686" flipH="1">
                <a:off x="5483070" y="3833243"/>
                <a:ext cx="93246" cy="502083"/>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6602602A-7743-4352-9E63-B2BA7AB22859}"/>
                  </a:ext>
                </a:extLst>
              </p:cNvPr>
              <p:cNvSpPr/>
              <p:nvPr/>
            </p:nvSpPr>
            <p:spPr>
              <a:xfrm flipH="1">
                <a:off x="5049870" y="3525790"/>
                <a:ext cx="277469" cy="2835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13" name="Straight Arrow Connector 112"/>
            <p:cNvCxnSpPr>
              <a:cxnSpLocks noChangeShapeType="1"/>
            </p:cNvCxnSpPr>
            <p:nvPr/>
          </p:nvCxnSpPr>
          <p:spPr bwMode="auto">
            <a:xfrm flipH="1">
              <a:off x="6559567" y="5155894"/>
              <a:ext cx="656481" cy="318506"/>
            </a:xfrm>
            <a:prstGeom prst="straightConnector1">
              <a:avLst/>
            </a:prstGeom>
            <a:noFill/>
            <a:ln w="25400">
              <a:solidFill>
                <a:schemeClr val="tx1">
                  <a:lumMod val="50000"/>
                  <a:lumOff val="50000"/>
                </a:schemeClr>
              </a:solidFill>
              <a:prstDash val="dash"/>
              <a:round/>
              <a:headEnd type="arrow" w="med" len="med"/>
              <a:tailEnd type="arrow" w="med" len="med"/>
            </a:ln>
            <a:effectLst/>
          </p:spPr>
        </p:cxnSp>
        <p:cxnSp>
          <p:nvCxnSpPr>
            <p:cNvPr id="121" name="Straight Arrow Connector 120"/>
            <p:cNvCxnSpPr>
              <a:cxnSpLocks noChangeShapeType="1"/>
            </p:cNvCxnSpPr>
            <p:nvPr/>
          </p:nvCxnSpPr>
          <p:spPr bwMode="auto">
            <a:xfrm flipH="1">
              <a:off x="7233482" y="2264487"/>
              <a:ext cx="1" cy="747654"/>
            </a:xfrm>
            <a:prstGeom prst="straightConnector1">
              <a:avLst/>
            </a:prstGeom>
            <a:noFill/>
            <a:ln w="25400">
              <a:solidFill>
                <a:schemeClr val="tx1">
                  <a:lumMod val="50000"/>
                  <a:lumOff val="50000"/>
                </a:schemeClr>
              </a:solidFill>
              <a:prstDash val="dash"/>
              <a:round/>
              <a:headEnd type="arrow" w="med" len="med"/>
              <a:tailEnd type="arrow" w="med" len="med"/>
            </a:ln>
            <a:effectLst/>
          </p:spPr>
        </p:cxnSp>
        <p:cxnSp>
          <p:nvCxnSpPr>
            <p:cNvPr id="127" name="Straight Arrow Connector 126"/>
            <p:cNvCxnSpPr>
              <a:cxnSpLocks noChangeShapeType="1"/>
            </p:cNvCxnSpPr>
            <p:nvPr/>
          </p:nvCxnSpPr>
          <p:spPr bwMode="auto">
            <a:xfrm flipH="1">
              <a:off x="7229766" y="3013548"/>
              <a:ext cx="1" cy="747654"/>
            </a:xfrm>
            <a:prstGeom prst="straightConnector1">
              <a:avLst/>
            </a:prstGeom>
            <a:noFill/>
            <a:ln w="25400">
              <a:solidFill>
                <a:schemeClr val="tx1">
                  <a:lumMod val="50000"/>
                  <a:lumOff val="50000"/>
                </a:schemeClr>
              </a:solidFill>
              <a:prstDash val="dash"/>
              <a:round/>
              <a:headEnd type="arrow" w="med" len="med"/>
              <a:tailEnd type="arrow" w="med" len="med"/>
            </a:ln>
            <a:effectLst/>
          </p:spPr>
        </p:cxnSp>
        <p:cxnSp>
          <p:nvCxnSpPr>
            <p:cNvPr id="128" name="Straight Arrow Connector 127"/>
            <p:cNvCxnSpPr>
              <a:cxnSpLocks noChangeShapeType="1"/>
            </p:cNvCxnSpPr>
            <p:nvPr/>
          </p:nvCxnSpPr>
          <p:spPr bwMode="auto">
            <a:xfrm flipH="1">
              <a:off x="7231559" y="3762607"/>
              <a:ext cx="1" cy="747654"/>
            </a:xfrm>
            <a:prstGeom prst="straightConnector1">
              <a:avLst/>
            </a:prstGeom>
            <a:noFill/>
            <a:ln w="25400">
              <a:solidFill>
                <a:schemeClr val="tx1">
                  <a:lumMod val="50000"/>
                  <a:lumOff val="50000"/>
                </a:schemeClr>
              </a:solidFill>
              <a:prstDash val="dash"/>
              <a:round/>
              <a:headEnd type="arrow" w="med" len="med"/>
              <a:tailEnd type="arrow" w="med" len="med"/>
            </a:ln>
            <a:effectLst/>
          </p:spPr>
        </p:cxnSp>
        <p:cxnSp>
          <p:nvCxnSpPr>
            <p:cNvPr id="129" name="Straight Arrow Connector 128"/>
            <p:cNvCxnSpPr>
              <a:cxnSpLocks noChangeShapeType="1"/>
            </p:cNvCxnSpPr>
            <p:nvPr/>
          </p:nvCxnSpPr>
          <p:spPr bwMode="auto">
            <a:xfrm>
              <a:off x="7232080" y="4512704"/>
              <a:ext cx="1" cy="616772"/>
            </a:xfrm>
            <a:prstGeom prst="straightConnector1">
              <a:avLst/>
            </a:prstGeom>
            <a:noFill/>
            <a:ln w="25400">
              <a:solidFill>
                <a:schemeClr val="tx1">
                  <a:lumMod val="50000"/>
                  <a:lumOff val="50000"/>
                </a:schemeClr>
              </a:solidFill>
              <a:prstDash val="dash"/>
              <a:round/>
              <a:headEnd type="arrow" w="med" len="med"/>
              <a:tailEnd type="arrow" w="med" len="med"/>
            </a:ln>
            <a:effectLst/>
          </p:spPr>
        </p:cxnSp>
        <p:cxnSp>
          <p:nvCxnSpPr>
            <p:cNvPr id="27" name="Straight Arrow Connector 26"/>
            <p:cNvCxnSpPr>
              <a:cxnSpLocks noChangeShapeType="1"/>
            </p:cNvCxnSpPr>
            <p:nvPr/>
          </p:nvCxnSpPr>
          <p:spPr bwMode="auto">
            <a:xfrm>
              <a:off x="7407093" y="2241435"/>
              <a:ext cx="0" cy="2888041"/>
            </a:xfrm>
            <a:prstGeom prst="straightConnector1">
              <a:avLst/>
            </a:prstGeom>
            <a:noFill/>
            <a:ln w="38100">
              <a:solidFill>
                <a:srgbClr val="FFFF00"/>
              </a:solidFill>
              <a:round/>
              <a:headEnd type="arrow" w="med" len="med"/>
              <a:tailEnd type="arrow" w="med" len="med"/>
            </a:ln>
            <a:effectLst>
              <a:glow rad="25400">
                <a:schemeClr val="tx1"/>
              </a:glow>
            </a:effectLst>
          </p:spPr>
        </p:cxnSp>
      </p:grpSp>
      <p:sp>
        <p:nvSpPr>
          <p:cNvPr id="33" name="TextBox 32">
            <a:extLst>
              <a:ext uri="{FF2B5EF4-FFF2-40B4-BE49-F238E27FC236}">
                <a16:creationId xmlns:a16="http://schemas.microsoft.com/office/drawing/2014/main" id="{D6F51D61-2468-43F5-9316-5E65AE506CF4}"/>
              </a:ext>
            </a:extLst>
          </p:cNvPr>
          <p:cNvSpPr txBox="1">
            <a:spLocks noChangeArrowheads="1"/>
          </p:cNvSpPr>
          <p:nvPr/>
        </p:nvSpPr>
        <p:spPr bwMode="auto">
          <a:xfrm>
            <a:off x="4525337" y="1111113"/>
            <a:ext cx="2045932" cy="707886"/>
          </a:xfrm>
          <a:prstGeom prst="rect">
            <a:avLst/>
          </a:prstGeom>
          <a:noFill/>
          <a:ln w="19050">
            <a:no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defRPr sz="3600" baseline="-25000">
                <a:solidFill>
                  <a:schemeClr val="tx1"/>
                </a:solidFill>
                <a:latin typeface="Arial" pitchFamily="34" charset="0"/>
                <a:ea typeface="MS PGothic" pitchFamily="34" charset="-128"/>
              </a:defRPr>
            </a:lvl1pPr>
            <a:lvl2pPr marL="742950" indent="-285750">
              <a:defRPr sz="3600" baseline="-25000">
                <a:solidFill>
                  <a:schemeClr val="tx1"/>
                </a:solidFill>
                <a:latin typeface="Arial" pitchFamily="34" charset="0"/>
                <a:ea typeface="MS PGothic" pitchFamily="34" charset="-128"/>
              </a:defRPr>
            </a:lvl2pPr>
            <a:lvl3pPr marL="1143000" indent="-228600">
              <a:defRPr sz="3600" baseline="-25000">
                <a:solidFill>
                  <a:schemeClr val="tx1"/>
                </a:solidFill>
                <a:latin typeface="Arial" pitchFamily="34" charset="0"/>
                <a:ea typeface="MS PGothic" pitchFamily="34" charset="-128"/>
              </a:defRPr>
            </a:lvl3pPr>
            <a:lvl4pPr marL="1600200" indent="-228600">
              <a:defRPr sz="3600" baseline="-25000">
                <a:solidFill>
                  <a:schemeClr val="tx1"/>
                </a:solidFill>
                <a:latin typeface="Arial" pitchFamily="34" charset="0"/>
                <a:ea typeface="MS PGothic" pitchFamily="34" charset="-128"/>
              </a:defRPr>
            </a:lvl4pPr>
            <a:lvl5pPr marL="2057400" indent="-228600">
              <a:defRPr sz="3600" baseline="-250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3600" baseline="-250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3600" baseline="-250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3600" baseline="-250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3600" baseline="-25000">
                <a:solidFill>
                  <a:schemeClr val="tx1"/>
                </a:solidFill>
                <a:latin typeface="Arial" pitchFamily="34" charset="0"/>
                <a:ea typeface="MS PGothic" pitchFamily="34" charset="-128"/>
              </a:defRPr>
            </a:lvl9pPr>
          </a:lstStyle>
          <a:p>
            <a:pPr marL="0" lvl="1" indent="0" algn="ctr"/>
            <a:r>
              <a:rPr lang="en-US" sz="2000" baseline="0" dirty="0">
                <a:solidFill>
                  <a:srgbClr val="000000"/>
                </a:solidFill>
                <a:latin typeface="Tahoma"/>
                <a:cs typeface="Tahoma"/>
              </a:rPr>
              <a:t>Tie-off point to</a:t>
            </a:r>
          </a:p>
          <a:p>
            <a:pPr marL="0" lvl="1" indent="0" algn="ctr"/>
            <a:r>
              <a:rPr lang="en-US" sz="2000" baseline="0" dirty="0">
                <a:solidFill>
                  <a:srgbClr val="000000"/>
                </a:solidFill>
                <a:latin typeface="Tahoma"/>
                <a:cs typeface="Tahoma"/>
              </a:rPr>
              <a:t> prevent sliding</a:t>
            </a:r>
          </a:p>
        </p:txBody>
      </p:sp>
      <p:cxnSp>
        <p:nvCxnSpPr>
          <p:cNvPr id="31" name="Straight Arrow Connector 30" descr="Arrow pointing to the point where the ladder should be tied-off to the building where it contacts the building at the top."/>
          <p:cNvCxnSpPr>
            <a:cxnSpLocks noChangeShapeType="1"/>
          </p:cNvCxnSpPr>
          <p:nvPr/>
        </p:nvCxnSpPr>
        <p:spPr bwMode="auto">
          <a:xfrm>
            <a:off x="6363189" y="1919378"/>
            <a:ext cx="772294" cy="458304"/>
          </a:xfrm>
          <a:prstGeom prst="straightConnector1">
            <a:avLst/>
          </a:prstGeom>
          <a:noFill/>
          <a:ln w="28575">
            <a:solidFill>
              <a:schemeClr val="tx1"/>
            </a:solidFill>
            <a:round/>
            <a:headEnd/>
            <a:tailEnd type="arrow" w="med" len="med"/>
          </a:ln>
        </p:spPr>
      </p:cxnSp>
      <p:sp>
        <p:nvSpPr>
          <p:cNvPr id="25605" name="Rectangle 25604"/>
          <p:cNvSpPr/>
          <p:nvPr/>
        </p:nvSpPr>
        <p:spPr>
          <a:xfrm>
            <a:off x="5513887" y="5883134"/>
            <a:ext cx="3492302" cy="791307"/>
          </a:xfrm>
          <a:prstGeom prst="rect">
            <a:avLst/>
          </a:prstGeom>
          <a:solidFill>
            <a:srgbClr val="FFFF00"/>
          </a:solidFill>
          <a:ln w="19050">
            <a:solidFill>
              <a:schemeClr val="tx1"/>
            </a:solidFill>
          </a:ln>
        </p:spPr>
        <p:txBody>
          <a:bodyPr wrap="square">
            <a:spAutoFit/>
          </a:bodyPr>
          <a:lstStyle/>
          <a:p>
            <a:pPr marL="91440" algn="ctr">
              <a:lnSpc>
                <a:spcPct val="120000"/>
              </a:lnSpc>
              <a:spcBef>
                <a:spcPts val="0"/>
              </a:spcBef>
              <a:buSzPct val="85000"/>
            </a:pPr>
            <a:r>
              <a:rPr lang="en-US" sz="2000" dirty="0">
                <a:solidFill>
                  <a:srgbClr val="000000"/>
                </a:solidFill>
                <a:latin typeface="Tahoma"/>
                <a:cs typeface="Tahoma"/>
              </a:rPr>
              <a:t>Example: </a:t>
            </a:r>
          </a:p>
          <a:p>
            <a:pPr marL="91440" algn="ctr">
              <a:lnSpc>
                <a:spcPct val="120000"/>
              </a:lnSpc>
              <a:spcBef>
                <a:spcPts val="0"/>
              </a:spcBef>
              <a:buSzPct val="85000"/>
            </a:pPr>
            <a:r>
              <a:rPr lang="en-US" sz="2000" dirty="0">
                <a:solidFill>
                  <a:srgbClr val="000000"/>
                </a:solidFill>
                <a:latin typeface="Tahoma"/>
                <a:cs typeface="Tahoma"/>
              </a:rPr>
              <a:t>Height = 16</a:t>
            </a:r>
            <a:r>
              <a:rPr lang="en-US" altLang="en-US" sz="2000" dirty="0">
                <a:solidFill>
                  <a:srgbClr val="000000"/>
                </a:solidFill>
                <a:latin typeface="Tahoma"/>
                <a:cs typeface="Tahoma"/>
              </a:rPr>
              <a:t>’</a:t>
            </a:r>
            <a:r>
              <a:rPr lang="en-US" sz="2000" dirty="0">
                <a:solidFill>
                  <a:srgbClr val="000000"/>
                </a:solidFill>
                <a:latin typeface="Tahoma"/>
                <a:cs typeface="Tahoma"/>
              </a:rPr>
              <a:t> : Distance = 4</a:t>
            </a:r>
            <a:r>
              <a:rPr lang="en-US" altLang="en-US" sz="2000" dirty="0">
                <a:solidFill>
                  <a:srgbClr val="000000"/>
                </a:solidFill>
                <a:latin typeface="Tahoma"/>
                <a:cs typeface="Tahoma"/>
              </a:rPr>
              <a:t>’</a:t>
            </a:r>
            <a:endParaRPr lang="en-US" sz="2000" dirty="0">
              <a:solidFill>
                <a:srgbClr val="000000"/>
              </a:solidFill>
              <a:latin typeface="Tahoma"/>
              <a:cs typeface="Tahoma"/>
            </a:endParaRPr>
          </a:p>
        </p:txBody>
      </p:sp>
    </p:spTree>
    <p:extLst>
      <p:ext uri="{BB962C8B-B14F-4D97-AF65-F5344CB8AC3E}">
        <p14:creationId xmlns:p14="http://schemas.microsoft.com/office/powerpoint/2010/main" val="124105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6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560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icture of a fiberglass extension ladder leaning up against a single story building at the proper ratio of 4 to 1 and with three feet of ladder above the point where the ladder touches the building. A person is standing with their feet at the base of the ladder and their arms out stretched and they can just touch the ladder rung which is a way to estimate that the ladder is at the proper angle. "/>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95800" y="892629"/>
            <a:ext cx="4333385" cy="5681036"/>
          </a:xfrm>
          <a:prstGeom prst="rect">
            <a:avLst/>
          </a:prstGeom>
        </p:spPr>
      </p:pic>
      <p:pic>
        <p:nvPicPr>
          <p:cNvPr id="9" name="Picture 8" descr="Picture of a ladder leaning at a shallow angle less than 75.5 degrees up against a single story house. The ladder is also within 10 feet of the utility power lines. The picture has a red anti sign over it indicating that this ladder isn't set up properly. " title="Ladder angle"/>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1346" y="1063317"/>
            <a:ext cx="4212336" cy="5602224"/>
          </a:xfrm>
          <a:prstGeom prst="rect">
            <a:avLst/>
          </a:prstGeom>
        </p:spPr>
      </p:pic>
      <p:sp>
        <p:nvSpPr>
          <p:cNvPr id="2" name="Title 1"/>
          <p:cNvSpPr>
            <a:spLocks noGrp="1"/>
          </p:cNvSpPr>
          <p:nvPr>
            <p:ph type="title"/>
          </p:nvPr>
        </p:nvSpPr>
        <p:spPr>
          <a:xfrm>
            <a:off x="0" y="-10885"/>
            <a:ext cx="9143999" cy="914400"/>
          </a:xfrm>
        </p:spPr>
        <p:txBody>
          <a:bodyPr/>
          <a:lstStyle/>
          <a:p>
            <a:r>
              <a:rPr lang="en-US">
                <a:latin typeface="Tahoma"/>
                <a:cs typeface="Tahoma"/>
              </a:rPr>
              <a:t>Ladder Positioning</a:t>
            </a:r>
            <a:endParaRPr lang="en-US"/>
          </a:p>
        </p:txBody>
      </p:sp>
      <p:sp>
        <p:nvSpPr>
          <p:cNvPr id="24" name="TextBox 23"/>
          <p:cNvSpPr txBox="1"/>
          <p:nvPr/>
        </p:nvSpPr>
        <p:spPr>
          <a:xfrm>
            <a:off x="317860" y="1062878"/>
            <a:ext cx="2156433" cy="1015663"/>
          </a:xfrm>
          <a:prstGeom prst="rect">
            <a:avLst/>
          </a:prstGeom>
          <a:noFill/>
        </p:spPr>
        <p:txBody>
          <a:bodyPr wrap="square" rtlCol="0">
            <a:spAutoFit/>
          </a:bodyPr>
          <a:lstStyle/>
          <a:p>
            <a:pPr algn="ctr"/>
            <a:r>
              <a:rPr lang="en-US" sz="2000" dirty="0">
                <a:solidFill>
                  <a:srgbClr val="FFFF00"/>
                </a:solidFill>
                <a:latin typeface="Tahoma"/>
                <a:cs typeface="Tahoma"/>
              </a:rPr>
              <a:t>Must be minimum 10 feet from power lines</a:t>
            </a:r>
          </a:p>
        </p:txBody>
      </p:sp>
      <p:sp>
        <p:nvSpPr>
          <p:cNvPr id="30" name="TextBox 29"/>
          <p:cNvSpPr txBox="1"/>
          <p:nvPr/>
        </p:nvSpPr>
        <p:spPr>
          <a:xfrm>
            <a:off x="1695490" y="5842000"/>
            <a:ext cx="2825102" cy="830997"/>
          </a:xfrm>
          <a:prstGeom prst="rect">
            <a:avLst/>
          </a:prstGeom>
          <a:noFill/>
        </p:spPr>
        <p:txBody>
          <a:bodyPr wrap="square" rtlCol="0">
            <a:spAutoFit/>
          </a:bodyPr>
          <a:lstStyle/>
          <a:p>
            <a:r>
              <a:rPr lang="en-US" dirty="0">
                <a:solidFill>
                  <a:srgbClr val="FFFF00"/>
                </a:solidFill>
                <a:latin typeface="Tahoma"/>
                <a:cs typeface="Tahoma"/>
              </a:rPr>
              <a:t>Angle too shallow-</a:t>
            </a:r>
          </a:p>
          <a:p>
            <a:r>
              <a:rPr lang="en-US" dirty="0">
                <a:solidFill>
                  <a:srgbClr val="FFFF00"/>
                </a:solidFill>
                <a:latin typeface="Tahoma"/>
                <a:cs typeface="Tahoma"/>
              </a:rPr>
              <a:t>could slip out!</a:t>
            </a:r>
          </a:p>
        </p:txBody>
      </p:sp>
      <p:grpSp>
        <p:nvGrpSpPr>
          <p:cNvPr id="7" name="Group 6" descr="Picture of a fiberglass extension ladder leaning up against a single story building at the proper ratio of 4 to 1 and with three feet of ladder above the point where the ladder touches the building. A person is standing with their feet at the base of the ladder and their arms out stretched and they can just touch the ladder rung which is a way to estimate that the ladder is at the proper angle. ">
            <a:extLst>
              <a:ext uri="{FF2B5EF4-FFF2-40B4-BE49-F238E27FC236}">
                <a16:creationId xmlns:a16="http://schemas.microsoft.com/office/drawing/2014/main" id="{DAD339EF-F749-4D68-B99E-44B26E8E8A19}"/>
              </a:ext>
            </a:extLst>
          </p:cNvPr>
          <p:cNvGrpSpPr/>
          <p:nvPr/>
        </p:nvGrpSpPr>
        <p:grpSpPr>
          <a:xfrm>
            <a:off x="5284652" y="1099331"/>
            <a:ext cx="3094468" cy="5217248"/>
            <a:chOff x="5121366" y="1186416"/>
            <a:chExt cx="3094468" cy="5217248"/>
          </a:xfrm>
        </p:grpSpPr>
        <p:sp>
          <p:nvSpPr>
            <p:cNvPr id="4" name="TextBox 3"/>
            <p:cNvSpPr txBox="1"/>
            <p:nvPr/>
          </p:nvSpPr>
          <p:spPr>
            <a:xfrm>
              <a:off x="5121366" y="1365955"/>
              <a:ext cx="1884767" cy="1862048"/>
            </a:xfrm>
            <a:prstGeom prst="rect">
              <a:avLst/>
            </a:prstGeom>
            <a:noFill/>
          </p:spPr>
          <p:txBody>
            <a:bodyPr wrap="square" rtlCol="0">
              <a:spAutoFit/>
            </a:bodyPr>
            <a:lstStyle/>
            <a:p>
              <a:r>
                <a:rPr lang="en-US" sz="11500" dirty="0">
                  <a:solidFill>
                    <a:srgbClr val="00B050"/>
                  </a:solidFill>
                  <a:latin typeface="Tahoma"/>
                  <a:cs typeface="Tahoma"/>
                </a:rPr>
                <a:t>✓</a:t>
              </a:r>
            </a:p>
          </p:txBody>
        </p:sp>
        <p:grpSp>
          <p:nvGrpSpPr>
            <p:cNvPr id="25" name="Group 24"/>
            <p:cNvGrpSpPr/>
            <p:nvPr/>
          </p:nvGrpSpPr>
          <p:grpSpPr>
            <a:xfrm>
              <a:off x="6845998" y="2296979"/>
              <a:ext cx="1369836" cy="4106685"/>
              <a:chOff x="1686179" y="2416887"/>
              <a:chExt cx="289810" cy="3200987"/>
            </a:xfrm>
          </p:grpSpPr>
          <p:cxnSp>
            <p:nvCxnSpPr>
              <p:cNvPr id="15" name="Straight Arrow Connector 14"/>
              <p:cNvCxnSpPr>
                <a:cxnSpLocks noChangeShapeType="1"/>
              </p:cNvCxnSpPr>
              <p:nvPr/>
            </p:nvCxnSpPr>
            <p:spPr bwMode="auto">
              <a:xfrm flipH="1">
                <a:off x="1686179" y="5469161"/>
                <a:ext cx="256216" cy="148713"/>
              </a:xfrm>
              <a:prstGeom prst="straightConnector1">
                <a:avLst/>
              </a:prstGeom>
              <a:noFill/>
              <a:ln w="25400">
                <a:solidFill>
                  <a:srgbClr val="FFFF00"/>
                </a:solidFill>
                <a:prstDash val="dash"/>
                <a:round/>
                <a:headEnd type="arrow" w="med" len="med"/>
                <a:tailEnd type="arrow" w="med" len="med"/>
              </a:ln>
              <a:effectLst/>
            </p:spPr>
          </p:cxnSp>
          <p:cxnSp>
            <p:nvCxnSpPr>
              <p:cNvPr id="16" name="Straight Arrow Connector 15"/>
              <p:cNvCxnSpPr>
                <a:cxnSpLocks noChangeShapeType="1"/>
              </p:cNvCxnSpPr>
              <p:nvPr/>
            </p:nvCxnSpPr>
            <p:spPr bwMode="auto">
              <a:xfrm flipH="1">
                <a:off x="1975682" y="2416887"/>
                <a:ext cx="2" cy="747654"/>
              </a:xfrm>
              <a:prstGeom prst="straightConnector1">
                <a:avLst/>
              </a:prstGeom>
              <a:noFill/>
              <a:ln w="25400">
                <a:solidFill>
                  <a:srgbClr val="FFFF00"/>
                </a:solidFill>
                <a:prstDash val="dash"/>
                <a:round/>
                <a:headEnd type="arrow" w="med" len="med"/>
                <a:tailEnd type="arrow" w="med" len="med"/>
              </a:ln>
              <a:effectLst/>
            </p:spPr>
          </p:cxnSp>
          <p:cxnSp>
            <p:nvCxnSpPr>
              <p:cNvPr id="17" name="Straight Arrow Connector 16"/>
              <p:cNvCxnSpPr>
                <a:cxnSpLocks noChangeShapeType="1"/>
              </p:cNvCxnSpPr>
              <p:nvPr/>
            </p:nvCxnSpPr>
            <p:spPr bwMode="auto">
              <a:xfrm flipH="1">
                <a:off x="1971966" y="3165948"/>
                <a:ext cx="2" cy="747654"/>
              </a:xfrm>
              <a:prstGeom prst="straightConnector1">
                <a:avLst/>
              </a:prstGeom>
              <a:noFill/>
              <a:ln w="25400">
                <a:solidFill>
                  <a:srgbClr val="FFFF00"/>
                </a:solidFill>
                <a:prstDash val="dash"/>
                <a:round/>
                <a:headEnd type="arrow" w="med" len="med"/>
                <a:tailEnd type="arrow" w="med" len="med"/>
              </a:ln>
              <a:effectLst/>
            </p:spPr>
          </p:cxnSp>
          <p:cxnSp>
            <p:nvCxnSpPr>
              <p:cNvPr id="18" name="Straight Arrow Connector 17"/>
              <p:cNvCxnSpPr>
                <a:cxnSpLocks noChangeShapeType="1"/>
              </p:cNvCxnSpPr>
              <p:nvPr/>
            </p:nvCxnSpPr>
            <p:spPr bwMode="auto">
              <a:xfrm flipH="1">
                <a:off x="1973759" y="3915007"/>
                <a:ext cx="2" cy="747654"/>
              </a:xfrm>
              <a:prstGeom prst="straightConnector1">
                <a:avLst/>
              </a:prstGeom>
              <a:noFill/>
              <a:ln w="25400">
                <a:solidFill>
                  <a:srgbClr val="FFFF00"/>
                </a:solidFill>
                <a:prstDash val="dash"/>
                <a:round/>
                <a:headEnd type="arrow" w="med" len="med"/>
                <a:tailEnd type="arrow" w="med" len="med"/>
              </a:ln>
              <a:effectLst/>
            </p:spPr>
          </p:cxnSp>
          <p:cxnSp>
            <p:nvCxnSpPr>
              <p:cNvPr id="19" name="Straight Arrow Connector 18"/>
              <p:cNvCxnSpPr>
                <a:cxnSpLocks noChangeShapeType="1"/>
              </p:cNvCxnSpPr>
              <p:nvPr/>
            </p:nvCxnSpPr>
            <p:spPr bwMode="auto">
              <a:xfrm>
                <a:off x="1974280" y="4665104"/>
                <a:ext cx="1709" cy="824371"/>
              </a:xfrm>
              <a:prstGeom prst="straightConnector1">
                <a:avLst/>
              </a:prstGeom>
              <a:noFill/>
              <a:ln w="25400">
                <a:solidFill>
                  <a:srgbClr val="FFFF00"/>
                </a:solidFill>
                <a:prstDash val="dash"/>
                <a:round/>
                <a:headEnd type="arrow" w="med" len="med"/>
                <a:tailEnd type="arrow" w="med" len="med"/>
              </a:ln>
              <a:effectLst/>
            </p:spPr>
          </p:cxnSp>
        </p:grpSp>
        <p:sp>
          <p:nvSpPr>
            <p:cNvPr id="34" name="TextBox 33"/>
            <p:cNvSpPr txBox="1"/>
            <p:nvPr/>
          </p:nvSpPr>
          <p:spPr>
            <a:xfrm>
              <a:off x="6629401" y="1678225"/>
              <a:ext cx="851342" cy="523220"/>
            </a:xfrm>
            <a:prstGeom prst="rect">
              <a:avLst/>
            </a:prstGeom>
            <a:noFill/>
          </p:spPr>
          <p:txBody>
            <a:bodyPr wrap="square" rtlCol="0">
              <a:spAutoFit/>
            </a:bodyPr>
            <a:lstStyle/>
            <a:p>
              <a:r>
                <a:rPr lang="en-US" sz="2800" dirty="0">
                  <a:solidFill>
                    <a:schemeClr val="bg1"/>
                  </a:solidFill>
                  <a:latin typeface="Tahoma"/>
                  <a:cs typeface="Tahoma"/>
                </a:rPr>
                <a:t>≥3’</a:t>
              </a:r>
            </a:p>
          </p:txBody>
        </p:sp>
        <p:cxnSp>
          <p:nvCxnSpPr>
            <p:cNvPr id="36" name="Straight Connector 35"/>
            <p:cNvCxnSpPr/>
            <p:nvPr/>
          </p:nvCxnSpPr>
          <p:spPr>
            <a:xfrm flipV="1">
              <a:off x="7136651" y="1186416"/>
              <a:ext cx="456608" cy="423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364955" y="1211816"/>
              <a:ext cx="0" cy="14341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7118969" y="2672064"/>
              <a:ext cx="456608" cy="423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5105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a:defRPr/>
            </a:pPr>
            <a:r>
              <a:rPr lang="en-US" sz="3600" dirty="0">
                <a:ea typeface="MS PGothic" charset="0"/>
                <a:cs typeface="MS PGothic" charset="0"/>
              </a:rPr>
              <a:t>Proper Ladder Use</a:t>
            </a:r>
            <a:r>
              <a:rPr lang="en-US" dirty="0">
                <a:ea typeface="MS PGothic" charset="0"/>
                <a:cs typeface="MS PGothic" charset="0"/>
              </a:rPr>
              <a:t/>
            </a:r>
            <a:br>
              <a:rPr lang="en-US" dirty="0">
                <a:ea typeface="MS PGothic" charset="0"/>
                <a:cs typeface="MS PGothic" charset="0"/>
              </a:rPr>
            </a:br>
            <a:r>
              <a:rPr lang="en-US" sz="2000" i="1" dirty="0">
                <a:ea typeface="MS PGothic" charset="0"/>
                <a:cs typeface="MS PGothic" charset="0"/>
              </a:rPr>
              <a:t>OSHA 1926.1053(</a:t>
            </a:r>
            <a:r>
              <a:rPr lang="en-US" sz="2000" i="1" cap="none" dirty="0">
                <a:ea typeface="MS PGothic" charset="0"/>
                <a:cs typeface="MS PGothic" charset="0"/>
              </a:rPr>
              <a:t>b)</a:t>
            </a:r>
          </a:p>
        </p:txBody>
      </p:sp>
      <p:sp>
        <p:nvSpPr>
          <p:cNvPr id="19" name="Content Placeholder 2">
            <a:extLst>
              <a:ext uri="{FF2B5EF4-FFF2-40B4-BE49-F238E27FC236}">
                <a16:creationId xmlns:a16="http://schemas.microsoft.com/office/drawing/2014/main" id="{91D2EF10-8A78-44A1-B62D-E091CDBCA500}"/>
              </a:ext>
            </a:extLst>
          </p:cNvPr>
          <p:cNvSpPr txBox="1">
            <a:spLocks/>
          </p:cNvSpPr>
          <p:nvPr/>
        </p:nvSpPr>
        <p:spPr>
          <a:xfrm>
            <a:off x="166483" y="1022013"/>
            <a:ext cx="6733937" cy="5835986"/>
          </a:xfrm>
          <a:prstGeom prst="rect">
            <a:avLst/>
          </a:prstGeom>
        </p:spPr>
        <p:txBody>
          <a:bodyPr>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dirty="0"/>
              <a:t>Follow manufacturer’s instructions </a:t>
            </a:r>
          </a:p>
          <a:p>
            <a:pPr>
              <a:spcAft>
                <a:spcPts val="600"/>
              </a:spcAft>
            </a:pPr>
            <a:r>
              <a:rPr lang="en-US" dirty="0"/>
              <a:t>Face the ladder when          climbing </a:t>
            </a:r>
          </a:p>
          <a:p>
            <a:pPr>
              <a:spcAft>
                <a:spcPts val="600"/>
              </a:spcAft>
            </a:pPr>
            <a:r>
              <a:rPr lang="en-US" dirty="0"/>
              <a:t>Stay centered between          side rails</a:t>
            </a:r>
          </a:p>
          <a:p>
            <a:pPr>
              <a:spcAft>
                <a:spcPts val="600"/>
              </a:spcAft>
            </a:pPr>
            <a:r>
              <a:rPr lang="en-US" dirty="0"/>
              <a:t>3-point control method</a:t>
            </a:r>
          </a:p>
          <a:p>
            <a:pPr lvl="1">
              <a:spcAft>
                <a:spcPts val="600"/>
              </a:spcAft>
            </a:pPr>
            <a:r>
              <a:rPr lang="en-US" dirty="0"/>
              <a:t>3 of 4 limbs on ladder for         reliable, stable support</a:t>
            </a:r>
          </a:p>
          <a:p>
            <a:pPr lvl="1">
              <a:spcAft>
                <a:spcPts val="600"/>
              </a:spcAft>
            </a:pPr>
            <a:r>
              <a:rPr lang="en-US" dirty="0"/>
              <a:t>Use backpack or tool bag with strap</a:t>
            </a:r>
          </a:p>
        </p:txBody>
      </p:sp>
      <p:grpSp>
        <p:nvGrpSpPr>
          <p:cNvPr id="2" name="Group 1" descr="Photo of a person climbing a ladder using three points of control. Their two feet and one hand are in contact with the ladder.">
            <a:extLst>
              <a:ext uri="{FF2B5EF4-FFF2-40B4-BE49-F238E27FC236}">
                <a16:creationId xmlns:a16="http://schemas.microsoft.com/office/drawing/2014/main" id="{008B10FF-498A-410B-801C-D2FC62250285}"/>
              </a:ext>
            </a:extLst>
          </p:cNvPr>
          <p:cNvGrpSpPr/>
          <p:nvPr/>
        </p:nvGrpSpPr>
        <p:grpSpPr>
          <a:xfrm>
            <a:off x="5426703" y="807155"/>
            <a:ext cx="3550814" cy="5114404"/>
            <a:chOff x="5426703" y="807155"/>
            <a:chExt cx="3550814" cy="5114404"/>
          </a:xfrm>
        </p:grpSpPr>
        <p:pic>
          <p:nvPicPr>
            <p:cNvPr id="4" name="Picture 3" descr="Photo of a person climbing a ladder using three points of control. Their two feet and one hand are in contact with the ladder.">
              <a:extLst>
                <a:ext uri="{FF2B5EF4-FFF2-40B4-BE49-F238E27FC236}">
                  <a16:creationId xmlns:a16="http://schemas.microsoft.com/office/drawing/2014/main" id="{CE027D9E-3A4E-41C9-8488-D62BB3B7D6A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26703" y="1079249"/>
              <a:ext cx="3530099" cy="4842310"/>
            </a:xfrm>
            <a:prstGeom prst="rect">
              <a:avLst/>
            </a:prstGeom>
            <a:ln w="19050">
              <a:solidFill>
                <a:schemeClr val="tx1"/>
              </a:solidFill>
            </a:ln>
          </p:spPr>
        </p:pic>
        <p:sp>
          <p:nvSpPr>
            <p:cNvPr id="12" name="TextBox 11"/>
            <p:cNvSpPr txBox="1"/>
            <p:nvPr/>
          </p:nvSpPr>
          <p:spPr>
            <a:xfrm>
              <a:off x="7522854" y="807155"/>
              <a:ext cx="1454663" cy="1862048"/>
            </a:xfrm>
            <a:prstGeom prst="rect">
              <a:avLst/>
            </a:prstGeom>
            <a:noFill/>
          </p:spPr>
          <p:txBody>
            <a:bodyPr wrap="square" rtlCol="0">
              <a:spAutoFit/>
            </a:bodyPr>
            <a:lstStyle/>
            <a:p>
              <a:r>
                <a:rPr lang="en-US" sz="11500" dirty="0">
                  <a:solidFill>
                    <a:srgbClr val="00B050"/>
                  </a:solidFill>
                  <a:latin typeface="Tahoma"/>
                  <a:cs typeface="Tahoma"/>
                </a:rPr>
                <a:t>✓</a:t>
              </a:r>
            </a:p>
          </p:txBody>
        </p:sp>
      </p:grpSp>
      <p:sp>
        <p:nvSpPr>
          <p:cNvPr id="20" name="Oval 19" descr="Yellow circle pointing out that the person is using a bag to carry tools up the ladder so they can maintain three points of control."/>
          <p:cNvSpPr/>
          <p:nvPr/>
        </p:nvSpPr>
        <p:spPr>
          <a:xfrm>
            <a:off x="7554941" y="2626882"/>
            <a:ext cx="169333" cy="16933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descr="Three markers showing the three points of control this person has on the ladder which include their two feet and one hand. They should have three points on the ladder at all times.">
            <a:extLst>
              <a:ext uri="{FF2B5EF4-FFF2-40B4-BE49-F238E27FC236}">
                <a16:creationId xmlns:a16="http://schemas.microsoft.com/office/drawing/2014/main" id="{D9178995-406D-49A2-A496-B317FD01BDC4}"/>
              </a:ext>
            </a:extLst>
          </p:cNvPr>
          <p:cNvGrpSpPr/>
          <p:nvPr/>
        </p:nvGrpSpPr>
        <p:grpSpPr>
          <a:xfrm>
            <a:off x="5594170" y="2553814"/>
            <a:ext cx="2045437" cy="3107422"/>
            <a:chOff x="5594170" y="2553814"/>
            <a:chExt cx="2045437" cy="3107422"/>
          </a:xfrm>
        </p:grpSpPr>
        <p:grpSp>
          <p:nvGrpSpPr>
            <p:cNvPr id="8" name="Group 7">
              <a:extLst>
                <a:ext uri="{FF2B5EF4-FFF2-40B4-BE49-F238E27FC236}">
                  <a16:creationId xmlns:a16="http://schemas.microsoft.com/office/drawing/2014/main" id="{509B4424-DAD5-4C1E-A322-557D6620A36B}"/>
                </a:ext>
              </a:extLst>
            </p:cNvPr>
            <p:cNvGrpSpPr/>
            <p:nvPr/>
          </p:nvGrpSpPr>
          <p:grpSpPr>
            <a:xfrm>
              <a:off x="5594170" y="2553814"/>
              <a:ext cx="866703" cy="400110"/>
              <a:chOff x="5594170" y="2553814"/>
              <a:chExt cx="866703" cy="400110"/>
            </a:xfrm>
          </p:grpSpPr>
          <p:sp>
            <p:nvSpPr>
              <p:cNvPr id="6" name="Oval 5"/>
              <p:cNvSpPr/>
              <p:nvPr/>
            </p:nvSpPr>
            <p:spPr>
              <a:xfrm>
                <a:off x="6291540" y="2669203"/>
                <a:ext cx="169333" cy="16933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594170" y="2553814"/>
                <a:ext cx="603250" cy="400110"/>
              </a:xfrm>
              <a:prstGeom prst="rect">
                <a:avLst/>
              </a:prstGeom>
              <a:solidFill>
                <a:schemeClr val="bg1">
                  <a:alpha val="75000"/>
                </a:schemeClr>
              </a:solidFill>
            </p:spPr>
            <p:txBody>
              <a:bodyPr wrap="square" rtlCol="0">
                <a:spAutoFit/>
              </a:bodyPr>
              <a:lstStyle>
                <a:defPPr>
                  <a:defRPr lang="en-US"/>
                </a:defPPr>
                <a:lvl1pPr algn="r">
                  <a:defRPr>
                    <a:solidFill>
                      <a:srgbClr val="317840"/>
                    </a:solidFill>
                    <a:latin typeface="Tahoma"/>
                    <a:cs typeface="Tahoma"/>
                  </a:defRPr>
                </a:lvl1pPr>
              </a:lstStyle>
              <a:p>
                <a:pPr algn="l"/>
                <a:r>
                  <a:rPr lang="en-US" sz="2000"/>
                  <a:t>1✓</a:t>
                </a:r>
              </a:p>
            </p:txBody>
          </p:sp>
        </p:grpSp>
        <p:grpSp>
          <p:nvGrpSpPr>
            <p:cNvPr id="7" name="Group 6">
              <a:extLst>
                <a:ext uri="{FF2B5EF4-FFF2-40B4-BE49-F238E27FC236}">
                  <a16:creationId xmlns:a16="http://schemas.microsoft.com/office/drawing/2014/main" id="{23F672FE-9453-41DF-8128-A8EECFD4637B}"/>
                </a:ext>
              </a:extLst>
            </p:cNvPr>
            <p:cNvGrpSpPr/>
            <p:nvPr/>
          </p:nvGrpSpPr>
          <p:grpSpPr>
            <a:xfrm>
              <a:off x="6447487" y="4625639"/>
              <a:ext cx="965050" cy="400110"/>
              <a:chOff x="6447487" y="4625639"/>
              <a:chExt cx="965050" cy="400110"/>
            </a:xfrm>
          </p:grpSpPr>
          <p:sp>
            <p:nvSpPr>
              <p:cNvPr id="17" name="TextBox 16"/>
              <p:cNvSpPr txBox="1"/>
              <p:nvPr/>
            </p:nvSpPr>
            <p:spPr>
              <a:xfrm>
                <a:off x="6447487" y="4625639"/>
                <a:ext cx="709452" cy="400110"/>
              </a:xfrm>
              <a:prstGeom prst="rect">
                <a:avLst/>
              </a:prstGeom>
              <a:solidFill>
                <a:schemeClr val="bg1">
                  <a:alpha val="75000"/>
                </a:schemeClr>
              </a:solidFill>
            </p:spPr>
            <p:txBody>
              <a:bodyPr wrap="square" rtlCol="0">
                <a:spAutoFit/>
              </a:bodyPr>
              <a:lstStyle/>
              <a:p>
                <a:pPr algn="r"/>
                <a:r>
                  <a:rPr lang="en-US" sz="2000">
                    <a:solidFill>
                      <a:srgbClr val="317840"/>
                    </a:solidFill>
                    <a:latin typeface="Tahoma"/>
                    <a:cs typeface="Tahoma"/>
                  </a:rPr>
                  <a:t>2✓</a:t>
                </a:r>
              </a:p>
            </p:txBody>
          </p:sp>
          <p:sp>
            <p:nvSpPr>
              <p:cNvPr id="21" name="Oval 20"/>
              <p:cNvSpPr/>
              <p:nvPr/>
            </p:nvSpPr>
            <p:spPr>
              <a:xfrm>
                <a:off x="7243204" y="4738339"/>
                <a:ext cx="169333" cy="16933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3DDD4DA7-F687-460B-A45F-152B27A4507F}"/>
                </a:ext>
              </a:extLst>
            </p:cNvPr>
            <p:cNvGrpSpPr/>
            <p:nvPr/>
          </p:nvGrpSpPr>
          <p:grpSpPr>
            <a:xfrm>
              <a:off x="6745367" y="5261126"/>
              <a:ext cx="894240" cy="400110"/>
              <a:chOff x="6745367" y="5261126"/>
              <a:chExt cx="894240" cy="400110"/>
            </a:xfrm>
          </p:grpSpPr>
          <p:sp>
            <p:nvSpPr>
              <p:cNvPr id="18" name="TextBox 17"/>
              <p:cNvSpPr txBox="1"/>
              <p:nvPr/>
            </p:nvSpPr>
            <p:spPr>
              <a:xfrm>
                <a:off x="6745367" y="5261126"/>
                <a:ext cx="679450" cy="400110"/>
              </a:xfrm>
              <a:prstGeom prst="rect">
                <a:avLst/>
              </a:prstGeom>
              <a:solidFill>
                <a:schemeClr val="bg1">
                  <a:alpha val="75000"/>
                </a:schemeClr>
              </a:solidFill>
            </p:spPr>
            <p:txBody>
              <a:bodyPr wrap="square" rtlCol="0">
                <a:spAutoFit/>
              </a:bodyPr>
              <a:lstStyle>
                <a:defPPr>
                  <a:defRPr lang="en-US"/>
                </a:defPPr>
                <a:lvl1pPr algn="r">
                  <a:defRPr>
                    <a:solidFill>
                      <a:srgbClr val="317840"/>
                    </a:solidFill>
                    <a:latin typeface="Tahoma"/>
                    <a:cs typeface="Tahoma"/>
                  </a:defRPr>
                </a:lvl1pPr>
              </a:lstStyle>
              <a:p>
                <a:r>
                  <a:rPr lang="en-US" sz="2000" dirty="0"/>
                  <a:t>3✓</a:t>
                </a:r>
              </a:p>
            </p:txBody>
          </p:sp>
          <p:sp>
            <p:nvSpPr>
              <p:cNvPr id="23" name="Oval 22"/>
              <p:cNvSpPr/>
              <p:nvPr/>
            </p:nvSpPr>
            <p:spPr>
              <a:xfrm>
                <a:off x="7470274" y="5376515"/>
                <a:ext cx="169333" cy="16933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97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Transitioning From Ladder To Roof</a:t>
            </a:r>
          </a:p>
        </p:txBody>
      </p:sp>
      <p:sp>
        <p:nvSpPr>
          <p:cNvPr id="5" name="Rectangle 4"/>
          <p:cNvSpPr/>
          <p:nvPr/>
        </p:nvSpPr>
        <p:spPr>
          <a:xfrm>
            <a:off x="0" y="953951"/>
            <a:ext cx="9144000" cy="830997"/>
          </a:xfrm>
          <a:prstGeom prst="rect">
            <a:avLst/>
          </a:prstGeom>
        </p:spPr>
        <p:txBody>
          <a:bodyPr wrap="square">
            <a:spAutoFit/>
          </a:bodyPr>
          <a:lstStyle/>
          <a:p>
            <a:pPr algn="ctr"/>
            <a:r>
              <a:rPr lang="en-US" dirty="0">
                <a:latin typeface="+mn-lt"/>
              </a:rPr>
              <a:t>Caution! Transitioning from ladder to roof </a:t>
            </a:r>
          </a:p>
          <a:p>
            <a:pPr algn="ctr"/>
            <a:r>
              <a:rPr lang="en-US" dirty="0">
                <a:latin typeface="+mn-lt"/>
              </a:rPr>
              <a:t>is statistically most dangerous fall hazard</a:t>
            </a:r>
            <a:endParaRPr lang="en-US" dirty="0">
              <a:effectLst/>
              <a:latin typeface="+mn-lt"/>
            </a:endParaRPr>
          </a:p>
        </p:txBody>
      </p:sp>
      <p:pic>
        <p:nvPicPr>
          <p:cNvPr id="13" name="Picture 12" descr="Warning sign consisting of a triangle with a black boarder, yellow background, and a black exclamation mark in the middle.">
            <a:extLst>
              <a:ext uri="{FF2B5EF4-FFF2-40B4-BE49-F238E27FC236}">
                <a16:creationId xmlns:a16="http://schemas.microsoft.com/office/drawing/2014/main" id="{936106BD-1622-4BA5-AC71-7BC771AC6C05}"/>
              </a:ext>
              <a:ext uri="{C183D7F6-B498-43B3-948B-1728B52AA6E4}">
                <adec:decorative xmlns:adec="http://schemas.microsoft.com/office/drawing/2017/decorative" xmlns=""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3518" y="1113678"/>
            <a:ext cx="560665" cy="515206"/>
          </a:xfrm>
          <a:prstGeom prst="rect">
            <a:avLst/>
          </a:prstGeom>
        </p:spPr>
      </p:pic>
      <p:pic>
        <p:nvPicPr>
          <p:cNvPr id="15" name="Picture 14" descr="Warning sign consisting of a triangle with a black boarder, yellow background, and a black exclamation mark in the middle.">
            <a:extLst>
              <a:ext uri="{FF2B5EF4-FFF2-40B4-BE49-F238E27FC236}">
                <a16:creationId xmlns:a16="http://schemas.microsoft.com/office/drawing/2014/main" id="{936106BD-1622-4BA5-AC71-7BC771AC6C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17787" y="1113678"/>
            <a:ext cx="560665" cy="515206"/>
          </a:xfrm>
          <a:prstGeom prst="rect">
            <a:avLst/>
          </a:prstGeom>
        </p:spPr>
      </p:pic>
      <p:sp>
        <p:nvSpPr>
          <p:cNvPr id="19" name="TextBox 18"/>
          <p:cNvSpPr txBox="1"/>
          <p:nvPr/>
        </p:nvSpPr>
        <p:spPr>
          <a:xfrm>
            <a:off x="-116920" y="6005230"/>
            <a:ext cx="3238501" cy="830997"/>
          </a:xfrm>
          <a:prstGeom prst="rect">
            <a:avLst/>
          </a:prstGeom>
          <a:noFill/>
        </p:spPr>
        <p:txBody>
          <a:bodyPr wrap="square" rtlCol="0">
            <a:spAutoFit/>
          </a:bodyPr>
          <a:lstStyle/>
          <a:p>
            <a:pPr algn="ctr"/>
            <a:r>
              <a:rPr lang="en-US" dirty="0">
                <a:latin typeface="Tahoma"/>
                <a:cs typeface="Tahoma"/>
              </a:rPr>
              <a:t>Do not use stepladder!</a:t>
            </a:r>
          </a:p>
        </p:txBody>
      </p:sp>
      <p:grpSp>
        <p:nvGrpSpPr>
          <p:cNvPr id="4" name="Group 3" descr="Picture of a person getting on the roof from the top of a stepladder while not wearing fall protection. Stepladders should not be used to get on a roof.">
            <a:extLst>
              <a:ext uri="{FF2B5EF4-FFF2-40B4-BE49-F238E27FC236}">
                <a16:creationId xmlns:a16="http://schemas.microsoft.com/office/drawing/2014/main" id="{83A5F9F1-FE6E-465D-9065-20AA900A45D6}"/>
              </a:ext>
            </a:extLst>
          </p:cNvPr>
          <p:cNvGrpSpPr/>
          <p:nvPr/>
        </p:nvGrpSpPr>
        <p:grpSpPr>
          <a:xfrm>
            <a:off x="376401" y="1888887"/>
            <a:ext cx="2260512" cy="4023360"/>
            <a:chOff x="376401" y="1888887"/>
            <a:chExt cx="2260512" cy="4023360"/>
          </a:xfrm>
        </p:grpSpPr>
        <p:pic>
          <p:nvPicPr>
            <p:cNvPr id="17" name="Picture 16" descr="Picture of a person getting on the roof from the top of a stepladder while not wearing fall protection. Stepladders should not be used to get on a roo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6401" y="1888887"/>
              <a:ext cx="2260512" cy="4023360"/>
            </a:xfrm>
            <a:prstGeom prst="rect">
              <a:avLst/>
            </a:prstGeom>
            <a:ln w="19050">
              <a:solidFill>
                <a:schemeClr val="tx1"/>
              </a:solidFill>
            </a:ln>
          </p:spPr>
        </p:pic>
        <p:sp>
          <p:nvSpPr>
            <p:cNvPr id="18" name="AutoShape 5"/>
            <p:cNvSpPr>
              <a:spLocks noChangeArrowheads="1"/>
            </p:cNvSpPr>
            <p:nvPr/>
          </p:nvSpPr>
          <p:spPr bwMode="auto">
            <a:xfrm>
              <a:off x="384859" y="2564897"/>
              <a:ext cx="2243595" cy="2382696"/>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30000"/>
              </a:srgbClr>
            </a:solidFill>
            <a:ln w="9525" cap="rnd">
              <a:solidFill>
                <a:srgbClr val="000000"/>
              </a:solidFill>
              <a:prstDash val="sysDot"/>
              <a:miter lim="800000"/>
              <a:headEnd/>
              <a:tailEnd/>
            </a:ln>
          </p:spPr>
          <p:txBody>
            <a:bodyPr wrap="none" anchor="ctr"/>
            <a:lstStyle/>
            <a:p>
              <a:endParaRPr lang="en-US"/>
            </a:p>
          </p:txBody>
        </p:sp>
      </p:grpSp>
      <p:sp>
        <p:nvSpPr>
          <p:cNvPr id="9" name="TextBox 8"/>
          <p:cNvSpPr txBox="1"/>
          <p:nvPr/>
        </p:nvSpPr>
        <p:spPr>
          <a:xfrm>
            <a:off x="3461656" y="6005230"/>
            <a:ext cx="2220685" cy="830997"/>
          </a:xfrm>
          <a:prstGeom prst="rect">
            <a:avLst/>
          </a:prstGeom>
          <a:solidFill>
            <a:schemeClr val="bg1">
              <a:alpha val="80000"/>
            </a:schemeClr>
          </a:solidFill>
        </p:spPr>
        <p:txBody>
          <a:bodyPr wrap="square" rtlCol="0">
            <a:spAutoFit/>
          </a:bodyPr>
          <a:lstStyle/>
          <a:p>
            <a:pPr algn="ctr"/>
            <a:r>
              <a:rPr lang="en-US" dirty="0">
                <a:latin typeface="Tahoma"/>
                <a:cs typeface="Tahoma"/>
              </a:rPr>
              <a:t>Tie off before transition</a:t>
            </a:r>
          </a:p>
        </p:txBody>
      </p:sp>
      <p:grpSp>
        <p:nvGrpSpPr>
          <p:cNvPr id="3" name="Group 2" descr="Picture of a person getting onto a roof from a properly set up extension ladder. The person is hooking up their fall protection lanyard before stepping onto the roof.">
            <a:extLst>
              <a:ext uri="{FF2B5EF4-FFF2-40B4-BE49-F238E27FC236}">
                <a16:creationId xmlns:a16="http://schemas.microsoft.com/office/drawing/2014/main" id="{C37AFCA2-2226-4A7B-B068-15B956558427}"/>
              </a:ext>
            </a:extLst>
          </p:cNvPr>
          <p:cNvGrpSpPr/>
          <p:nvPr/>
        </p:nvGrpSpPr>
        <p:grpSpPr>
          <a:xfrm>
            <a:off x="3030051" y="1888886"/>
            <a:ext cx="3406940" cy="4023360"/>
            <a:chOff x="3030051" y="1888886"/>
            <a:chExt cx="3406940" cy="4023360"/>
          </a:xfrm>
        </p:grpSpPr>
        <p:pic>
          <p:nvPicPr>
            <p:cNvPr id="14" name="Picture 13" descr="Picture of a person getting onto a roof from a properly set up extension ladder. The person is hooking up their fall protection lanyard before stepping onto the roof."/>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030051" y="1888886"/>
              <a:ext cx="3105119" cy="4023360"/>
            </a:xfrm>
            <a:prstGeom prst="rect">
              <a:avLst/>
            </a:prstGeom>
            <a:ln w="19050">
              <a:solidFill>
                <a:schemeClr val="tx1"/>
              </a:solidFill>
            </a:ln>
          </p:spPr>
        </p:pic>
        <p:sp>
          <p:nvSpPr>
            <p:cNvPr id="22" name="TextBox 21"/>
            <p:cNvSpPr txBox="1"/>
            <p:nvPr/>
          </p:nvSpPr>
          <p:spPr>
            <a:xfrm>
              <a:off x="4552224" y="2117049"/>
              <a:ext cx="1884767" cy="1862048"/>
            </a:xfrm>
            <a:prstGeom prst="rect">
              <a:avLst/>
            </a:prstGeom>
            <a:noFill/>
          </p:spPr>
          <p:txBody>
            <a:bodyPr wrap="square" rtlCol="0">
              <a:spAutoFit/>
            </a:bodyPr>
            <a:lstStyle/>
            <a:p>
              <a:r>
                <a:rPr lang="en-US" sz="11500" dirty="0">
                  <a:solidFill>
                    <a:srgbClr val="00B050"/>
                  </a:solidFill>
                  <a:latin typeface="Tahoma"/>
                  <a:cs typeface="Tahoma"/>
                </a:rPr>
                <a:t>✓</a:t>
              </a:r>
            </a:p>
          </p:txBody>
        </p:sp>
      </p:grpSp>
      <p:sp>
        <p:nvSpPr>
          <p:cNvPr id="10" name="TextBox 9"/>
          <p:cNvSpPr txBox="1"/>
          <p:nvPr/>
        </p:nvSpPr>
        <p:spPr>
          <a:xfrm>
            <a:off x="5921452" y="6000686"/>
            <a:ext cx="3222547" cy="830997"/>
          </a:xfrm>
          <a:prstGeom prst="rect">
            <a:avLst/>
          </a:prstGeom>
          <a:solidFill>
            <a:schemeClr val="bg1">
              <a:alpha val="80000"/>
            </a:schemeClr>
          </a:solidFill>
        </p:spPr>
        <p:txBody>
          <a:bodyPr wrap="square" rtlCol="0">
            <a:spAutoFit/>
          </a:bodyPr>
          <a:lstStyle/>
          <a:p>
            <a:pPr algn="ctr"/>
            <a:r>
              <a:rPr lang="en-US" dirty="0">
                <a:latin typeface="Tahoma"/>
                <a:cs typeface="Tahoma"/>
              </a:rPr>
              <a:t>Use ladder extension for clear access</a:t>
            </a:r>
          </a:p>
        </p:txBody>
      </p:sp>
      <p:grpSp>
        <p:nvGrpSpPr>
          <p:cNvPr id="6" name="Group 5" descr="Picture of a person stepping onto a roof from an extension ladder that has ladder extenders on the top. The person is stepping through the ladder extender and they've already attached their fall protection equipment.">
            <a:extLst>
              <a:ext uri="{FF2B5EF4-FFF2-40B4-BE49-F238E27FC236}">
                <a16:creationId xmlns:a16="http://schemas.microsoft.com/office/drawing/2014/main" id="{F9F534CA-150F-4E52-98B7-3E51AC7764EB}"/>
              </a:ext>
            </a:extLst>
          </p:cNvPr>
          <p:cNvGrpSpPr/>
          <p:nvPr/>
        </p:nvGrpSpPr>
        <p:grpSpPr>
          <a:xfrm>
            <a:off x="6509838" y="1879746"/>
            <a:ext cx="2562166" cy="4170483"/>
            <a:chOff x="6509838" y="1879746"/>
            <a:chExt cx="2562166" cy="4170483"/>
          </a:xfrm>
        </p:grpSpPr>
        <p:pic>
          <p:nvPicPr>
            <p:cNvPr id="16" name="Picture 15" descr="Picture of a person stepping onto a roof from an extension ladder that has ladder extenders on the top. The person is stepping through the ladder extender and they've already attached their fall protection equipment."/>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09838" y="1879746"/>
              <a:ext cx="2045776" cy="4023360"/>
            </a:xfrm>
            <a:prstGeom prst="rect">
              <a:avLst/>
            </a:prstGeom>
            <a:ln w="19050">
              <a:solidFill>
                <a:schemeClr val="tx1"/>
              </a:solidFill>
            </a:ln>
          </p:spPr>
        </p:pic>
        <p:sp>
          <p:nvSpPr>
            <p:cNvPr id="23" name="TextBox 22"/>
            <p:cNvSpPr txBox="1"/>
            <p:nvPr/>
          </p:nvSpPr>
          <p:spPr>
            <a:xfrm>
              <a:off x="7187237" y="4188181"/>
              <a:ext cx="1884767" cy="1862048"/>
            </a:xfrm>
            <a:prstGeom prst="rect">
              <a:avLst/>
            </a:prstGeom>
            <a:noFill/>
          </p:spPr>
          <p:txBody>
            <a:bodyPr wrap="square" rtlCol="0">
              <a:spAutoFit/>
            </a:bodyPr>
            <a:lstStyle/>
            <a:p>
              <a:r>
                <a:rPr lang="en-US" sz="11500">
                  <a:solidFill>
                    <a:srgbClr val="00B050"/>
                  </a:solidFill>
                  <a:latin typeface="Tahoma"/>
                  <a:cs typeface="Tahoma"/>
                </a:rPr>
                <a:t>✓</a:t>
              </a:r>
            </a:p>
          </p:txBody>
        </p:sp>
      </p:grpSp>
    </p:spTree>
    <p:extLst>
      <p:ext uri="{BB962C8B-B14F-4D97-AF65-F5344CB8AC3E}">
        <p14:creationId xmlns:p14="http://schemas.microsoft.com/office/powerpoint/2010/main" val="66551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92D8-17CF-418C-80E6-1CFB14A4A75E}"/>
              </a:ext>
            </a:extLst>
          </p:cNvPr>
          <p:cNvSpPr>
            <a:spLocks noGrp="1"/>
          </p:cNvSpPr>
          <p:nvPr>
            <p:ph type="title"/>
          </p:nvPr>
        </p:nvSpPr>
        <p:spPr/>
        <p:txBody>
          <a:bodyPr/>
          <a:lstStyle/>
          <a:p>
            <a:r>
              <a:rPr lang="en-US"/>
              <a:t>Improper Ladder Use</a:t>
            </a:r>
          </a:p>
        </p:txBody>
      </p:sp>
      <p:sp>
        <p:nvSpPr>
          <p:cNvPr id="4" name="Rectangle 3"/>
          <p:cNvSpPr/>
          <p:nvPr/>
        </p:nvSpPr>
        <p:spPr>
          <a:xfrm>
            <a:off x="152400" y="1041029"/>
            <a:ext cx="4336473" cy="1755865"/>
          </a:xfrm>
          <a:prstGeom prst="rect">
            <a:avLst/>
          </a:prstGeom>
          <a:ln w="76200">
            <a:solidFill>
              <a:srgbClr val="FF0000"/>
            </a:solidFill>
          </a:ln>
        </p:spPr>
        <p:txBody>
          <a:bodyPr wrap="square">
            <a:spAutoFit/>
          </a:bodyPr>
          <a:lstStyle/>
          <a:p>
            <a:pPr algn="ctr">
              <a:lnSpc>
                <a:spcPct val="110000"/>
              </a:lnSpc>
              <a:spcAft>
                <a:spcPts val="300"/>
              </a:spcAft>
            </a:pPr>
            <a:r>
              <a:rPr lang="en-US" b="1" dirty="0">
                <a:latin typeface="+mn-lt"/>
              </a:rPr>
              <a:t>OSHA Safety Violation</a:t>
            </a:r>
          </a:p>
          <a:p>
            <a:pPr>
              <a:lnSpc>
                <a:spcPct val="110000"/>
              </a:lnSpc>
              <a:spcAft>
                <a:spcPts val="300"/>
              </a:spcAft>
            </a:pPr>
            <a:r>
              <a:rPr lang="en-US" dirty="0">
                <a:latin typeface="+mn-lt"/>
              </a:rPr>
              <a:t>Do not carry any object on  ladder that could cause you  to lose balance and fall</a:t>
            </a:r>
          </a:p>
        </p:txBody>
      </p:sp>
      <p:sp>
        <p:nvSpPr>
          <p:cNvPr id="3" name="TextBox 2"/>
          <p:cNvSpPr txBox="1"/>
          <p:nvPr/>
        </p:nvSpPr>
        <p:spPr>
          <a:xfrm>
            <a:off x="152400" y="2997200"/>
            <a:ext cx="4391440" cy="400110"/>
          </a:xfrm>
          <a:prstGeom prst="rect">
            <a:avLst/>
          </a:prstGeom>
          <a:solidFill>
            <a:schemeClr val="accent1">
              <a:lumMod val="40000"/>
              <a:lumOff val="60000"/>
            </a:schemeClr>
          </a:solidFill>
          <a:ln>
            <a:noFill/>
          </a:ln>
        </p:spPr>
        <p:txBody>
          <a:bodyPr wrap="square" rtlCol="0">
            <a:spAutoFit/>
          </a:bodyPr>
          <a:lstStyle/>
          <a:p>
            <a:r>
              <a:rPr lang="en-US" sz="2000">
                <a:latin typeface="Tahoma"/>
                <a:cs typeface="Tahoma"/>
              </a:rPr>
              <a:t>PV modules act like sails in the wind!</a:t>
            </a:r>
          </a:p>
        </p:txBody>
      </p:sp>
      <p:sp>
        <p:nvSpPr>
          <p:cNvPr id="5" name="Rectangle 4"/>
          <p:cNvSpPr/>
          <p:nvPr/>
        </p:nvSpPr>
        <p:spPr>
          <a:xfrm>
            <a:off x="152400" y="3609386"/>
            <a:ext cx="4294909" cy="3013197"/>
          </a:xfrm>
          <a:prstGeom prst="rect">
            <a:avLst/>
          </a:prstGeom>
          <a:ln w="76200">
            <a:solidFill>
              <a:srgbClr val="FF0000"/>
            </a:solidFill>
          </a:ln>
        </p:spPr>
        <p:txBody>
          <a:bodyPr wrap="square">
            <a:spAutoFit/>
          </a:bodyPr>
          <a:lstStyle/>
          <a:p>
            <a:pPr algn="ctr">
              <a:lnSpc>
                <a:spcPct val="110000"/>
              </a:lnSpc>
              <a:spcAft>
                <a:spcPts val="300"/>
              </a:spcAft>
            </a:pPr>
            <a:r>
              <a:rPr lang="en-US" b="1" dirty="0">
                <a:latin typeface="+mn-lt"/>
              </a:rPr>
              <a:t>Possible OSHA Violation</a:t>
            </a:r>
          </a:p>
          <a:p>
            <a:pPr>
              <a:lnSpc>
                <a:spcPct val="110000"/>
              </a:lnSpc>
              <a:spcAft>
                <a:spcPts val="300"/>
              </a:spcAft>
            </a:pPr>
            <a:r>
              <a:rPr lang="en-US" dirty="0">
                <a:latin typeface="+mn-lt"/>
              </a:rPr>
              <a:t>Do not exceed ladder’s maximum duty rating</a:t>
            </a:r>
          </a:p>
          <a:p>
            <a:pPr marL="342900" indent="-342900">
              <a:lnSpc>
                <a:spcPct val="110000"/>
              </a:lnSpc>
              <a:spcAft>
                <a:spcPts val="300"/>
              </a:spcAft>
              <a:buFont typeface="Arial" charset="0"/>
              <a:buChar char="•"/>
            </a:pPr>
            <a:r>
              <a:rPr lang="en-US" dirty="0">
                <a:latin typeface="+mn-lt"/>
              </a:rPr>
              <a:t>Includes person, tools, equipment, &amp; materials</a:t>
            </a:r>
          </a:p>
          <a:p>
            <a:pPr marL="342900" indent="-342900">
              <a:lnSpc>
                <a:spcPct val="110000"/>
              </a:lnSpc>
              <a:spcAft>
                <a:spcPts val="300"/>
              </a:spcAft>
              <a:buFont typeface="Arial" charset="0"/>
              <a:buChar char="•"/>
            </a:pPr>
            <a:r>
              <a:rPr lang="en-US" dirty="0">
                <a:latin typeface="+mn-lt"/>
              </a:rPr>
              <a:t>Solar modules typically weigh 30 - 50 pounds</a:t>
            </a:r>
          </a:p>
        </p:txBody>
      </p:sp>
      <p:grpSp>
        <p:nvGrpSpPr>
          <p:cNvPr id="7" name="Group 6" descr="Picture of a person carrying a PV module up an aluminum extension ladder. The picture has a large anti sign over it indicating that this is not safe and is a violation of OSHA regulations.">
            <a:extLst>
              <a:ext uri="{FF2B5EF4-FFF2-40B4-BE49-F238E27FC236}">
                <a16:creationId xmlns:a16="http://schemas.microsoft.com/office/drawing/2014/main" id="{114831A1-D697-4F04-A0DD-5E5E319DFFC2}"/>
              </a:ext>
            </a:extLst>
          </p:cNvPr>
          <p:cNvGrpSpPr/>
          <p:nvPr/>
        </p:nvGrpSpPr>
        <p:grpSpPr>
          <a:xfrm>
            <a:off x="4651770" y="1096977"/>
            <a:ext cx="4348026" cy="5016246"/>
            <a:chOff x="4651770" y="1096977"/>
            <a:chExt cx="4348026" cy="5016246"/>
          </a:xfrm>
        </p:grpSpPr>
        <p:pic>
          <p:nvPicPr>
            <p:cNvPr id="24" name="Picture 23" descr="Picture of a person carrying a PV module up an aluminum extension ladder. The picture has a large anti sign over it indicating that this is not safe and is a violation of OSHA regulations.">
              <a:extLst>
                <a:ext uri="{FF2B5EF4-FFF2-40B4-BE49-F238E27FC236}">
                  <a16:creationId xmlns:a16="http://schemas.microsoft.com/office/drawing/2014/main" id="{44D3A1F9-5AAB-43E4-8C8A-713D271D28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51770" y="1096977"/>
              <a:ext cx="4348026" cy="5016246"/>
            </a:xfrm>
            <a:prstGeom prst="rect">
              <a:avLst/>
            </a:prstGeom>
            <a:ln w="19050">
              <a:solidFill>
                <a:schemeClr val="tx1"/>
              </a:solidFill>
            </a:ln>
          </p:spPr>
        </p:pic>
        <p:sp>
          <p:nvSpPr>
            <p:cNvPr id="27" name="AutoShape 5"/>
            <p:cNvSpPr>
              <a:spLocks noChangeArrowheads="1"/>
            </p:cNvSpPr>
            <p:nvPr/>
          </p:nvSpPr>
          <p:spPr bwMode="auto">
            <a:xfrm>
              <a:off x="4798288" y="1315479"/>
              <a:ext cx="4038600" cy="38862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30000"/>
              </a:srgbClr>
            </a:solidFill>
            <a:ln w="9525" cap="rnd">
              <a:solidFill>
                <a:srgbClr val="000000"/>
              </a:solidFill>
              <a:prstDash val="sysDot"/>
              <a:miter lim="800000"/>
              <a:headEnd/>
              <a:tailEnd/>
            </a:ln>
          </p:spPr>
          <p:txBody>
            <a:bodyPr wrap="none" anchor="ctr"/>
            <a:lstStyle/>
            <a:p>
              <a:endParaRPr lang="en-US"/>
            </a:p>
          </p:txBody>
        </p:sp>
      </p:grpSp>
      <p:grpSp>
        <p:nvGrpSpPr>
          <p:cNvPr id="21" name="Group 20" descr="Icon of a gust of wind blowing towards the installer in the photo who's carrying a PV module."/>
          <p:cNvGrpSpPr/>
          <p:nvPr/>
        </p:nvGrpSpPr>
        <p:grpSpPr>
          <a:xfrm>
            <a:off x="4447309" y="2474705"/>
            <a:ext cx="1830661" cy="1445099"/>
            <a:chOff x="1796995" y="-4485062"/>
            <a:chExt cx="5969875" cy="3938962"/>
          </a:xfrm>
          <a:effectLst>
            <a:glow rad="139700">
              <a:schemeClr val="bg1">
                <a:alpha val="54000"/>
              </a:schemeClr>
            </a:glow>
          </a:effectLst>
        </p:grpSpPr>
        <p:sp>
          <p:nvSpPr>
            <p:cNvPr id="8" name="Freeform 7"/>
            <p:cNvSpPr/>
            <p:nvPr/>
          </p:nvSpPr>
          <p:spPr>
            <a:xfrm>
              <a:off x="1796995" y="-4485062"/>
              <a:ext cx="4382376" cy="1978574"/>
            </a:xfrm>
            <a:custGeom>
              <a:avLst/>
              <a:gdLst>
                <a:gd name="connsiteX0" fmla="*/ 2926080 w 4396761"/>
                <a:gd name="connsiteY0" fmla="*/ 1415782 h 1976342"/>
                <a:gd name="connsiteX1" fmla="*/ 2552368 w 4396761"/>
                <a:gd name="connsiteY1" fmla="*/ 564992 h 1976342"/>
                <a:gd name="connsiteX2" fmla="*/ 3522428 w 4396761"/>
                <a:gd name="connsiteY2" fmla="*/ 449 h 1976342"/>
                <a:gd name="connsiteX3" fmla="*/ 4333461 w 4396761"/>
                <a:gd name="connsiteY3" fmla="*/ 652456 h 1976342"/>
                <a:gd name="connsiteX4" fmla="*/ 4086970 w 4396761"/>
                <a:gd name="connsiteY4" fmla="*/ 1598662 h 1976342"/>
                <a:gd name="connsiteX5" fmla="*/ 2059388 w 4396761"/>
                <a:gd name="connsiteY5" fmla="*/ 1932616 h 1976342"/>
                <a:gd name="connsiteX6" fmla="*/ 0 w 4396761"/>
                <a:gd name="connsiteY6" fmla="*/ 1972373 h 1976342"/>
                <a:gd name="connsiteX0" fmla="*/ 2926080 w 4396761"/>
                <a:gd name="connsiteY0" fmla="*/ 1417419 h 1977979"/>
                <a:gd name="connsiteX1" fmla="*/ 2552368 w 4396761"/>
                <a:gd name="connsiteY1" fmla="*/ 566629 h 1977979"/>
                <a:gd name="connsiteX2" fmla="*/ 3522428 w 4396761"/>
                <a:gd name="connsiteY2" fmla="*/ 2086 h 1977979"/>
                <a:gd name="connsiteX3" fmla="*/ 4333461 w 4396761"/>
                <a:gd name="connsiteY3" fmla="*/ 654093 h 1977979"/>
                <a:gd name="connsiteX4" fmla="*/ 4086970 w 4396761"/>
                <a:gd name="connsiteY4" fmla="*/ 1600299 h 1977979"/>
                <a:gd name="connsiteX5" fmla="*/ 2059388 w 4396761"/>
                <a:gd name="connsiteY5" fmla="*/ 1934253 h 1977979"/>
                <a:gd name="connsiteX6" fmla="*/ 0 w 4396761"/>
                <a:gd name="connsiteY6" fmla="*/ 1974010 h 1977979"/>
                <a:gd name="connsiteX0" fmla="*/ 2926080 w 4396761"/>
                <a:gd name="connsiteY0" fmla="*/ 1417419 h 1977979"/>
                <a:gd name="connsiteX1" fmla="*/ 2552368 w 4396761"/>
                <a:gd name="connsiteY1" fmla="*/ 566629 h 1977979"/>
                <a:gd name="connsiteX2" fmla="*/ 3522428 w 4396761"/>
                <a:gd name="connsiteY2" fmla="*/ 2086 h 1977979"/>
                <a:gd name="connsiteX3" fmla="*/ 4333461 w 4396761"/>
                <a:gd name="connsiteY3" fmla="*/ 654093 h 1977979"/>
                <a:gd name="connsiteX4" fmla="*/ 4086970 w 4396761"/>
                <a:gd name="connsiteY4" fmla="*/ 1600299 h 1977979"/>
                <a:gd name="connsiteX5" fmla="*/ 2059388 w 4396761"/>
                <a:gd name="connsiteY5" fmla="*/ 1934253 h 1977979"/>
                <a:gd name="connsiteX6" fmla="*/ 0 w 4396761"/>
                <a:gd name="connsiteY6" fmla="*/ 1974010 h 1977979"/>
                <a:gd name="connsiteX0" fmla="*/ 2926080 w 4369020"/>
                <a:gd name="connsiteY0" fmla="*/ 1417419 h 1977979"/>
                <a:gd name="connsiteX1" fmla="*/ 2552368 w 4369020"/>
                <a:gd name="connsiteY1" fmla="*/ 566629 h 1977979"/>
                <a:gd name="connsiteX2" fmla="*/ 3522428 w 4369020"/>
                <a:gd name="connsiteY2" fmla="*/ 2086 h 1977979"/>
                <a:gd name="connsiteX3" fmla="*/ 4333461 w 4369020"/>
                <a:gd name="connsiteY3" fmla="*/ 654093 h 1977979"/>
                <a:gd name="connsiteX4" fmla="*/ 4086970 w 4369020"/>
                <a:gd name="connsiteY4" fmla="*/ 1600299 h 1977979"/>
                <a:gd name="connsiteX5" fmla="*/ 2059388 w 4369020"/>
                <a:gd name="connsiteY5" fmla="*/ 1934253 h 1977979"/>
                <a:gd name="connsiteX6" fmla="*/ 0 w 4369020"/>
                <a:gd name="connsiteY6" fmla="*/ 1974010 h 1977979"/>
                <a:gd name="connsiteX0" fmla="*/ 2926080 w 4369020"/>
                <a:gd name="connsiteY0" fmla="*/ 1415814 h 1976374"/>
                <a:gd name="connsiteX1" fmla="*/ 2552368 w 4369020"/>
                <a:gd name="connsiteY1" fmla="*/ 565024 h 1976374"/>
                <a:gd name="connsiteX2" fmla="*/ 3522428 w 4369020"/>
                <a:gd name="connsiteY2" fmla="*/ 481 h 1976374"/>
                <a:gd name="connsiteX3" fmla="*/ 4333461 w 4369020"/>
                <a:gd name="connsiteY3" fmla="*/ 652488 h 1976374"/>
                <a:gd name="connsiteX4" fmla="*/ 4086970 w 4369020"/>
                <a:gd name="connsiteY4" fmla="*/ 1598694 h 1976374"/>
                <a:gd name="connsiteX5" fmla="*/ 2059388 w 4369020"/>
                <a:gd name="connsiteY5" fmla="*/ 1932648 h 1976374"/>
                <a:gd name="connsiteX6" fmla="*/ 0 w 4369020"/>
                <a:gd name="connsiteY6" fmla="*/ 1972405 h 1976374"/>
                <a:gd name="connsiteX0" fmla="*/ 2926080 w 4356730"/>
                <a:gd name="connsiteY0" fmla="*/ 1415814 h 1976374"/>
                <a:gd name="connsiteX1" fmla="*/ 2552368 w 4356730"/>
                <a:gd name="connsiteY1" fmla="*/ 565024 h 1976374"/>
                <a:gd name="connsiteX2" fmla="*/ 3522428 w 4356730"/>
                <a:gd name="connsiteY2" fmla="*/ 481 h 1976374"/>
                <a:gd name="connsiteX3" fmla="*/ 4333461 w 4356730"/>
                <a:gd name="connsiteY3" fmla="*/ 652488 h 1976374"/>
                <a:gd name="connsiteX4" fmla="*/ 4086970 w 4356730"/>
                <a:gd name="connsiteY4" fmla="*/ 1598694 h 1976374"/>
                <a:gd name="connsiteX5" fmla="*/ 2059388 w 4356730"/>
                <a:gd name="connsiteY5" fmla="*/ 1932648 h 1976374"/>
                <a:gd name="connsiteX6" fmla="*/ 0 w 4356730"/>
                <a:gd name="connsiteY6" fmla="*/ 1972405 h 1976374"/>
                <a:gd name="connsiteX0" fmla="*/ 2926080 w 4382376"/>
                <a:gd name="connsiteY0" fmla="*/ 1415859 h 1978574"/>
                <a:gd name="connsiteX1" fmla="*/ 2552368 w 4382376"/>
                <a:gd name="connsiteY1" fmla="*/ 565069 h 1978574"/>
                <a:gd name="connsiteX2" fmla="*/ 3522428 w 4382376"/>
                <a:gd name="connsiteY2" fmla="*/ 526 h 1978574"/>
                <a:gd name="connsiteX3" fmla="*/ 4333461 w 4382376"/>
                <a:gd name="connsiteY3" fmla="*/ 652533 h 1978574"/>
                <a:gd name="connsiteX4" fmla="*/ 4079019 w 4382376"/>
                <a:gd name="connsiteY4" fmla="*/ 1558982 h 1978574"/>
                <a:gd name="connsiteX5" fmla="*/ 2059388 w 4382376"/>
                <a:gd name="connsiteY5" fmla="*/ 1932693 h 1978574"/>
                <a:gd name="connsiteX6" fmla="*/ 0 w 4382376"/>
                <a:gd name="connsiteY6" fmla="*/ 1972450 h 197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2376" h="1978574">
                  <a:moveTo>
                    <a:pt x="2926080" y="1415859"/>
                  </a:moveTo>
                  <a:cubicBezTo>
                    <a:pt x="2641820" y="1251532"/>
                    <a:pt x="2437074" y="1095156"/>
                    <a:pt x="2552368" y="565069"/>
                  </a:cubicBezTo>
                  <a:cubicBezTo>
                    <a:pt x="2667662" y="34982"/>
                    <a:pt x="3169920" y="17754"/>
                    <a:pt x="3522428" y="526"/>
                  </a:cubicBezTo>
                  <a:cubicBezTo>
                    <a:pt x="3874936" y="-16702"/>
                    <a:pt x="4240696" y="392790"/>
                    <a:pt x="4333461" y="652533"/>
                  </a:cubicBezTo>
                  <a:cubicBezTo>
                    <a:pt x="4426226" y="912276"/>
                    <a:pt x="4410323" y="1258158"/>
                    <a:pt x="4079019" y="1558982"/>
                  </a:cubicBezTo>
                  <a:cubicBezTo>
                    <a:pt x="3747715" y="1859806"/>
                    <a:pt x="2739224" y="1863782"/>
                    <a:pt x="2059388" y="1932693"/>
                  </a:cubicBezTo>
                  <a:cubicBezTo>
                    <a:pt x="1379552" y="2001604"/>
                    <a:pt x="0" y="1972450"/>
                    <a:pt x="0" y="1972450"/>
                  </a:cubicBezTo>
                </a:path>
              </a:pathLst>
            </a:custGeom>
            <a:noFill/>
            <a:ln>
              <a:gradFill>
                <a:gsLst>
                  <a:gs pos="100000">
                    <a:srgbClr val="1A81BC"/>
                  </a:gs>
                  <a:gs pos="26000">
                    <a:schemeClr val="accent1">
                      <a:lumMod val="45000"/>
                      <a:lumOff val="55000"/>
                    </a:schemeClr>
                  </a:gs>
                  <a:gs pos="0">
                    <a:schemeClr val="accent1">
                      <a:lumMod val="20000"/>
                      <a:lumOff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860606" y="-4246384"/>
              <a:ext cx="4083063" cy="1728227"/>
            </a:xfrm>
            <a:custGeom>
              <a:avLst/>
              <a:gdLst>
                <a:gd name="connsiteX0" fmla="*/ 2926080 w 4396761"/>
                <a:gd name="connsiteY0" fmla="*/ 1415782 h 1976342"/>
                <a:gd name="connsiteX1" fmla="*/ 2552368 w 4396761"/>
                <a:gd name="connsiteY1" fmla="*/ 564992 h 1976342"/>
                <a:gd name="connsiteX2" fmla="*/ 3522428 w 4396761"/>
                <a:gd name="connsiteY2" fmla="*/ 449 h 1976342"/>
                <a:gd name="connsiteX3" fmla="*/ 4333461 w 4396761"/>
                <a:gd name="connsiteY3" fmla="*/ 652456 h 1976342"/>
                <a:gd name="connsiteX4" fmla="*/ 4086970 w 4396761"/>
                <a:gd name="connsiteY4" fmla="*/ 1598662 h 1976342"/>
                <a:gd name="connsiteX5" fmla="*/ 2059388 w 4396761"/>
                <a:gd name="connsiteY5" fmla="*/ 1932616 h 1976342"/>
                <a:gd name="connsiteX6" fmla="*/ 0 w 4396761"/>
                <a:gd name="connsiteY6" fmla="*/ 1972373 h 1976342"/>
                <a:gd name="connsiteX0" fmla="*/ 2926080 w 4396761"/>
                <a:gd name="connsiteY0" fmla="*/ 1417419 h 1977979"/>
                <a:gd name="connsiteX1" fmla="*/ 2552368 w 4396761"/>
                <a:gd name="connsiteY1" fmla="*/ 566629 h 1977979"/>
                <a:gd name="connsiteX2" fmla="*/ 3522428 w 4396761"/>
                <a:gd name="connsiteY2" fmla="*/ 2086 h 1977979"/>
                <a:gd name="connsiteX3" fmla="*/ 4333461 w 4396761"/>
                <a:gd name="connsiteY3" fmla="*/ 654093 h 1977979"/>
                <a:gd name="connsiteX4" fmla="*/ 4086970 w 4396761"/>
                <a:gd name="connsiteY4" fmla="*/ 1600299 h 1977979"/>
                <a:gd name="connsiteX5" fmla="*/ 2059388 w 4396761"/>
                <a:gd name="connsiteY5" fmla="*/ 1934253 h 1977979"/>
                <a:gd name="connsiteX6" fmla="*/ 0 w 4396761"/>
                <a:gd name="connsiteY6" fmla="*/ 1974010 h 1977979"/>
                <a:gd name="connsiteX0" fmla="*/ 2926080 w 4396761"/>
                <a:gd name="connsiteY0" fmla="*/ 1417419 h 1977979"/>
                <a:gd name="connsiteX1" fmla="*/ 2552368 w 4396761"/>
                <a:gd name="connsiteY1" fmla="*/ 566629 h 1977979"/>
                <a:gd name="connsiteX2" fmla="*/ 3522428 w 4396761"/>
                <a:gd name="connsiteY2" fmla="*/ 2086 h 1977979"/>
                <a:gd name="connsiteX3" fmla="*/ 4333461 w 4396761"/>
                <a:gd name="connsiteY3" fmla="*/ 654093 h 1977979"/>
                <a:gd name="connsiteX4" fmla="*/ 4086970 w 4396761"/>
                <a:gd name="connsiteY4" fmla="*/ 1600299 h 1977979"/>
                <a:gd name="connsiteX5" fmla="*/ 2059388 w 4396761"/>
                <a:gd name="connsiteY5" fmla="*/ 1934253 h 1977979"/>
                <a:gd name="connsiteX6" fmla="*/ 0 w 4396761"/>
                <a:gd name="connsiteY6" fmla="*/ 1974010 h 1977979"/>
                <a:gd name="connsiteX0" fmla="*/ 2926080 w 4369020"/>
                <a:gd name="connsiteY0" fmla="*/ 1417419 h 1977979"/>
                <a:gd name="connsiteX1" fmla="*/ 2552368 w 4369020"/>
                <a:gd name="connsiteY1" fmla="*/ 566629 h 1977979"/>
                <a:gd name="connsiteX2" fmla="*/ 3522428 w 4369020"/>
                <a:gd name="connsiteY2" fmla="*/ 2086 h 1977979"/>
                <a:gd name="connsiteX3" fmla="*/ 4333461 w 4369020"/>
                <a:gd name="connsiteY3" fmla="*/ 654093 h 1977979"/>
                <a:gd name="connsiteX4" fmla="*/ 4086970 w 4369020"/>
                <a:gd name="connsiteY4" fmla="*/ 1600299 h 1977979"/>
                <a:gd name="connsiteX5" fmla="*/ 2059388 w 4369020"/>
                <a:gd name="connsiteY5" fmla="*/ 1934253 h 1977979"/>
                <a:gd name="connsiteX6" fmla="*/ 0 w 4369020"/>
                <a:gd name="connsiteY6" fmla="*/ 1974010 h 1977979"/>
                <a:gd name="connsiteX0" fmla="*/ 2926080 w 4369020"/>
                <a:gd name="connsiteY0" fmla="*/ 1415814 h 1976374"/>
                <a:gd name="connsiteX1" fmla="*/ 2552368 w 4369020"/>
                <a:gd name="connsiteY1" fmla="*/ 565024 h 1976374"/>
                <a:gd name="connsiteX2" fmla="*/ 3522428 w 4369020"/>
                <a:gd name="connsiteY2" fmla="*/ 481 h 1976374"/>
                <a:gd name="connsiteX3" fmla="*/ 4333461 w 4369020"/>
                <a:gd name="connsiteY3" fmla="*/ 652488 h 1976374"/>
                <a:gd name="connsiteX4" fmla="*/ 4086970 w 4369020"/>
                <a:gd name="connsiteY4" fmla="*/ 1598694 h 1976374"/>
                <a:gd name="connsiteX5" fmla="*/ 2059388 w 4369020"/>
                <a:gd name="connsiteY5" fmla="*/ 1932648 h 1976374"/>
                <a:gd name="connsiteX6" fmla="*/ 0 w 4369020"/>
                <a:gd name="connsiteY6" fmla="*/ 1972405 h 1976374"/>
                <a:gd name="connsiteX0" fmla="*/ 2926080 w 4356730"/>
                <a:gd name="connsiteY0" fmla="*/ 1415814 h 1976374"/>
                <a:gd name="connsiteX1" fmla="*/ 2552368 w 4356730"/>
                <a:gd name="connsiteY1" fmla="*/ 565024 h 1976374"/>
                <a:gd name="connsiteX2" fmla="*/ 3522428 w 4356730"/>
                <a:gd name="connsiteY2" fmla="*/ 481 h 1976374"/>
                <a:gd name="connsiteX3" fmla="*/ 4333461 w 4356730"/>
                <a:gd name="connsiteY3" fmla="*/ 652488 h 1976374"/>
                <a:gd name="connsiteX4" fmla="*/ 4086970 w 4356730"/>
                <a:gd name="connsiteY4" fmla="*/ 1598694 h 1976374"/>
                <a:gd name="connsiteX5" fmla="*/ 2059388 w 4356730"/>
                <a:gd name="connsiteY5" fmla="*/ 1932648 h 1976374"/>
                <a:gd name="connsiteX6" fmla="*/ 0 w 4356730"/>
                <a:gd name="connsiteY6" fmla="*/ 1972405 h 1976374"/>
                <a:gd name="connsiteX0" fmla="*/ 2926080 w 4382376"/>
                <a:gd name="connsiteY0" fmla="*/ 1415859 h 1978574"/>
                <a:gd name="connsiteX1" fmla="*/ 2552368 w 4382376"/>
                <a:gd name="connsiteY1" fmla="*/ 565069 h 1978574"/>
                <a:gd name="connsiteX2" fmla="*/ 3522428 w 4382376"/>
                <a:gd name="connsiteY2" fmla="*/ 526 h 1978574"/>
                <a:gd name="connsiteX3" fmla="*/ 4333461 w 4382376"/>
                <a:gd name="connsiteY3" fmla="*/ 652533 h 1978574"/>
                <a:gd name="connsiteX4" fmla="*/ 4079019 w 4382376"/>
                <a:gd name="connsiteY4" fmla="*/ 1558982 h 1978574"/>
                <a:gd name="connsiteX5" fmla="*/ 2059388 w 4382376"/>
                <a:gd name="connsiteY5" fmla="*/ 1932693 h 1978574"/>
                <a:gd name="connsiteX6" fmla="*/ 0 w 4382376"/>
                <a:gd name="connsiteY6" fmla="*/ 1972450 h 1978574"/>
                <a:gd name="connsiteX0" fmla="*/ 3094865 w 4551161"/>
                <a:gd name="connsiteY0" fmla="*/ 1415859 h 2097959"/>
                <a:gd name="connsiteX1" fmla="*/ 2721153 w 4551161"/>
                <a:gd name="connsiteY1" fmla="*/ 565069 h 2097959"/>
                <a:gd name="connsiteX2" fmla="*/ 3691213 w 4551161"/>
                <a:gd name="connsiteY2" fmla="*/ 526 h 2097959"/>
                <a:gd name="connsiteX3" fmla="*/ 4502246 w 4551161"/>
                <a:gd name="connsiteY3" fmla="*/ 652533 h 2097959"/>
                <a:gd name="connsiteX4" fmla="*/ 4247804 w 4551161"/>
                <a:gd name="connsiteY4" fmla="*/ 1558982 h 2097959"/>
                <a:gd name="connsiteX5" fmla="*/ 2228173 w 4551161"/>
                <a:gd name="connsiteY5" fmla="*/ 1932693 h 2097959"/>
                <a:gd name="connsiteX6" fmla="*/ 0 w 4551161"/>
                <a:gd name="connsiteY6" fmla="*/ 2097959 h 2097959"/>
                <a:gd name="connsiteX0" fmla="*/ 3094865 w 4551161"/>
                <a:gd name="connsiteY0" fmla="*/ 1431877 h 2113977"/>
                <a:gd name="connsiteX1" fmla="*/ 3112025 w 4551161"/>
                <a:gd name="connsiteY1" fmla="*/ 474887 h 2113977"/>
                <a:gd name="connsiteX2" fmla="*/ 3691213 w 4551161"/>
                <a:gd name="connsiteY2" fmla="*/ 16544 h 2113977"/>
                <a:gd name="connsiteX3" fmla="*/ 4502246 w 4551161"/>
                <a:gd name="connsiteY3" fmla="*/ 668551 h 2113977"/>
                <a:gd name="connsiteX4" fmla="*/ 4247804 w 4551161"/>
                <a:gd name="connsiteY4" fmla="*/ 1575000 h 2113977"/>
                <a:gd name="connsiteX5" fmla="*/ 2228173 w 4551161"/>
                <a:gd name="connsiteY5" fmla="*/ 1948711 h 2113977"/>
                <a:gd name="connsiteX6" fmla="*/ 0 w 4551161"/>
                <a:gd name="connsiteY6" fmla="*/ 2113977 h 2113977"/>
                <a:gd name="connsiteX0" fmla="*/ 3494621 w 4551161"/>
                <a:gd name="connsiteY0" fmla="*/ 1215079 h 2099924"/>
                <a:gd name="connsiteX1" fmla="*/ 3112025 w 4551161"/>
                <a:gd name="connsiteY1" fmla="*/ 460834 h 2099924"/>
                <a:gd name="connsiteX2" fmla="*/ 3691213 w 4551161"/>
                <a:gd name="connsiteY2" fmla="*/ 2491 h 2099924"/>
                <a:gd name="connsiteX3" fmla="*/ 4502246 w 4551161"/>
                <a:gd name="connsiteY3" fmla="*/ 654498 h 2099924"/>
                <a:gd name="connsiteX4" fmla="*/ 4247804 w 4551161"/>
                <a:gd name="connsiteY4" fmla="*/ 1560947 h 2099924"/>
                <a:gd name="connsiteX5" fmla="*/ 2228173 w 4551161"/>
                <a:gd name="connsiteY5" fmla="*/ 1934658 h 2099924"/>
                <a:gd name="connsiteX6" fmla="*/ 0 w 4551161"/>
                <a:gd name="connsiteY6" fmla="*/ 2099924 h 2099924"/>
                <a:gd name="connsiteX0" fmla="*/ 3494621 w 4551161"/>
                <a:gd name="connsiteY0" fmla="*/ 1215978 h 2100823"/>
                <a:gd name="connsiteX1" fmla="*/ 3112025 w 4551161"/>
                <a:gd name="connsiteY1" fmla="*/ 461733 h 2100823"/>
                <a:gd name="connsiteX2" fmla="*/ 3691213 w 4551161"/>
                <a:gd name="connsiteY2" fmla="*/ 3390 h 2100823"/>
                <a:gd name="connsiteX3" fmla="*/ 4502246 w 4551161"/>
                <a:gd name="connsiteY3" fmla="*/ 655397 h 2100823"/>
                <a:gd name="connsiteX4" fmla="*/ 4247804 w 4551161"/>
                <a:gd name="connsiteY4" fmla="*/ 1561846 h 2100823"/>
                <a:gd name="connsiteX5" fmla="*/ 2228173 w 4551161"/>
                <a:gd name="connsiteY5" fmla="*/ 1935557 h 2100823"/>
                <a:gd name="connsiteX6" fmla="*/ 0 w 4551161"/>
                <a:gd name="connsiteY6" fmla="*/ 2100823 h 2100823"/>
                <a:gd name="connsiteX0" fmla="*/ 3494621 w 4551161"/>
                <a:gd name="connsiteY0" fmla="*/ 1215978 h 2100823"/>
                <a:gd name="connsiteX1" fmla="*/ 3112025 w 4551161"/>
                <a:gd name="connsiteY1" fmla="*/ 461733 h 2100823"/>
                <a:gd name="connsiteX2" fmla="*/ 3691213 w 4551161"/>
                <a:gd name="connsiteY2" fmla="*/ 3390 h 2100823"/>
                <a:gd name="connsiteX3" fmla="*/ 4502246 w 4551161"/>
                <a:gd name="connsiteY3" fmla="*/ 655397 h 2100823"/>
                <a:gd name="connsiteX4" fmla="*/ 4247804 w 4551161"/>
                <a:gd name="connsiteY4" fmla="*/ 1561846 h 2100823"/>
                <a:gd name="connsiteX5" fmla="*/ 2228173 w 4551161"/>
                <a:gd name="connsiteY5" fmla="*/ 1935557 h 2100823"/>
                <a:gd name="connsiteX6" fmla="*/ 0 w 4551161"/>
                <a:gd name="connsiteY6" fmla="*/ 2100823 h 2100823"/>
                <a:gd name="connsiteX0" fmla="*/ 3494621 w 4523540"/>
                <a:gd name="connsiteY0" fmla="*/ 1215978 h 2100823"/>
                <a:gd name="connsiteX1" fmla="*/ 3112025 w 4523540"/>
                <a:gd name="connsiteY1" fmla="*/ 461733 h 2100823"/>
                <a:gd name="connsiteX2" fmla="*/ 3691213 w 4523540"/>
                <a:gd name="connsiteY2" fmla="*/ 3390 h 2100823"/>
                <a:gd name="connsiteX3" fmla="*/ 4502246 w 4523540"/>
                <a:gd name="connsiteY3" fmla="*/ 655397 h 2100823"/>
                <a:gd name="connsiteX4" fmla="*/ 4247804 w 4523540"/>
                <a:gd name="connsiteY4" fmla="*/ 1561846 h 2100823"/>
                <a:gd name="connsiteX5" fmla="*/ 2228173 w 4523540"/>
                <a:gd name="connsiteY5" fmla="*/ 1935557 h 2100823"/>
                <a:gd name="connsiteX6" fmla="*/ 0 w 4523540"/>
                <a:gd name="connsiteY6" fmla="*/ 2100823 h 2100823"/>
                <a:gd name="connsiteX0" fmla="*/ 3494621 w 4523540"/>
                <a:gd name="connsiteY0" fmla="*/ 1212664 h 2097509"/>
                <a:gd name="connsiteX1" fmla="*/ 3112025 w 4523540"/>
                <a:gd name="connsiteY1" fmla="*/ 458419 h 2097509"/>
                <a:gd name="connsiteX2" fmla="*/ 3691213 w 4523540"/>
                <a:gd name="connsiteY2" fmla="*/ 76 h 2097509"/>
                <a:gd name="connsiteX3" fmla="*/ 4502246 w 4523540"/>
                <a:gd name="connsiteY3" fmla="*/ 652083 h 2097509"/>
                <a:gd name="connsiteX4" fmla="*/ 4247804 w 4523540"/>
                <a:gd name="connsiteY4" fmla="*/ 1558532 h 2097509"/>
                <a:gd name="connsiteX5" fmla="*/ 2228173 w 4523540"/>
                <a:gd name="connsiteY5" fmla="*/ 1932243 h 2097509"/>
                <a:gd name="connsiteX6" fmla="*/ 0 w 4523540"/>
                <a:gd name="connsiteY6" fmla="*/ 2097509 h 2097509"/>
                <a:gd name="connsiteX0" fmla="*/ 3494621 w 4561735"/>
                <a:gd name="connsiteY0" fmla="*/ 1216277 h 2101122"/>
                <a:gd name="connsiteX1" fmla="*/ 3112025 w 4561735"/>
                <a:gd name="connsiteY1" fmla="*/ 462032 h 2101122"/>
                <a:gd name="connsiteX2" fmla="*/ 3691213 w 4561735"/>
                <a:gd name="connsiteY2" fmla="*/ 3689 h 2101122"/>
                <a:gd name="connsiteX3" fmla="*/ 4537780 w 4561735"/>
                <a:gd name="connsiteY3" fmla="*/ 665350 h 2101122"/>
                <a:gd name="connsiteX4" fmla="*/ 4247804 w 4561735"/>
                <a:gd name="connsiteY4" fmla="*/ 1562145 h 2101122"/>
                <a:gd name="connsiteX5" fmla="*/ 2228173 w 4561735"/>
                <a:gd name="connsiteY5" fmla="*/ 1935856 h 2101122"/>
                <a:gd name="connsiteX6" fmla="*/ 0 w 4561735"/>
                <a:gd name="connsiteY6" fmla="*/ 2101122 h 2101122"/>
                <a:gd name="connsiteX0" fmla="*/ 3494621 w 4561735"/>
                <a:gd name="connsiteY0" fmla="*/ 1213585 h 2098430"/>
                <a:gd name="connsiteX1" fmla="*/ 3112025 w 4561735"/>
                <a:gd name="connsiteY1" fmla="*/ 459340 h 2098430"/>
                <a:gd name="connsiteX2" fmla="*/ 3691213 w 4561735"/>
                <a:gd name="connsiteY2" fmla="*/ 997 h 2098430"/>
                <a:gd name="connsiteX3" fmla="*/ 4537780 w 4561735"/>
                <a:gd name="connsiteY3" fmla="*/ 662658 h 2098430"/>
                <a:gd name="connsiteX4" fmla="*/ 4247804 w 4561735"/>
                <a:gd name="connsiteY4" fmla="*/ 1559453 h 2098430"/>
                <a:gd name="connsiteX5" fmla="*/ 2228173 w 4561735"/>
                <a:gd name="connsiteY5" fmla="*/ 1933164 h 2098430"/>
                <a:gd name="connsiteX6" fmla="*/ 0 w 4561735"/>
                <a:gd name="connsiteY6" fmla="*/ 2098430 h 2098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61735" h="2098430">
                  <a:moveTo>
                    <a:pt x="3494621" y="1213585"/>
                  </a:moveTo>
                  <a:cubicBezTo>
                    <a:pt x="3183711" y="1087876"/>
                    <a:pt x="3008192" y="748329"/>
                    <a:pt x="3112025" y="459340"/>
                  </a:cubicBezTo>
                  <a:cubicBezTo>
                    <a:pt x="3215858" y="170351"/>
                    <a:pt x="3364752" y="25039"/>
                    <a:pt x="3691213" y="997"/>
                  </a:cubicBezTo>
                  <a:cubicBezTo>
                    <a:pt x="4017674" y="-23045"/>
                    <a:pt x="4507199" y="393261"/>
                    <a:pt x="4537780" y="662658"/>
                  </a:cubicBezTo>
                  <a:cubicBezTo>
                    <a:pt x="4568361" y="932055"/>
                    <a:pt x="4632739" y="1347702"/>
                    <a:pt x="4247804" y="1559453"/>
                  </a:cubicBezTo>
                  <a:cubicBezTo>
                    <a:pt x="3862870" y="1771204"/>
                    <a:pt x="2936140" y="1843335"/>
                    <a:pt x="2228173" y="1933164"/>
                  </a:cubicBezTo>
                  <a:cubicBezTo>
                    <a:pt x="1520206" y="2022993"/>
                    <a:pt x="0" y="2098430"/>
                    <a:pt x="0" y="2098430"/>
                  </a:cubicBezTo>
                </a:path>
              </a:pathLst>
            </a:custGeom>
            <a:noFill/>
            <a:ln>
              <a:gradFill>
                <a:gsLst>
                  <a:gs pos="100000">
                    <a:srgbClr val="1A81BC"/>
                  </a:gs>
                  <a:gs pos="26000">
                    <a:schemeClr val="accent1">
                      <a:lumMod val="45000"/>
                      <a:lumOff val="55000"/>
                    </a:schemeClr>
                  </a:gs>
                  <a:gs pos="0">
                    <a:schemeClr val="accent1">
                      <a:lumMod val="20000"/>
                      <a:lumOff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873306" y="-4031904"/>
              <a:ext cx="3890443" cy="1539147"/>
            </a:xfrm>
            <a:custGeom>
              <a:avLst/>
              <a:gdLst>
                <a:gd name="connsiteX0" fmla="*/ 2926080 w 4396761"/>
                <a:gd name="connsiteY0" fmla="*/ 1415782 h 1976342"/>
                <a:gd name="connsiteX1" fmla="*/ 2552368 w 4396761"/>
                <a:gd name="connsiteY1" fmla="*/ 564992 h 1976342"/>
                <a:gd name="connsiteX2" fmla="*/ 3522428 w 4396761"/>
                <a:gd name="connsiteY2" fmla="*/ 449 h 1976342"/>
                <a:gd name="connsiteX3" fmla="*/ 4333461 w 4396761"/>
                <a:gd name="connsiteY3" fmla="*/ 652456 h 1976342"/>
                <a:gd name="connsiteX4" fmla="*/ 4086970 w 4396761"/>
                <a:gd name="connsiteY4" fmla="*/ 1598662 h 1976342"/>
                <a:gd name="connsiteX5" fmla="*/ 2059388 w 4396761"/>
                <a:gd name="connsiteY5" fmla="*/ 1932616 h 1976342"/>
                <a:gd name="connsiteX6" fmla="*/ 0 w 4396761"/>
                <a:gd name="connsiteY6" fmla="*/ 1972373 h 1976342"/>
                <a:gd name="connsiteX0" fmla="*/ 2926080 w 4396761"/>
                <a:gd name="connsiteY0" fmla="*/ 1417419 h 1977979"/>
                <a:gd name="connsiteX1" fmla="*/ 2552368 w 4396761"/>
                <a:gd name="connsiteY1" fmla="*/ 566629 h 1977979"/>
                <a:gd name="connsiteX2" fmla="*/ 3522428 w 4396761"/>
                <a:gd name="connsiteY2" fmla="*/ 2086 h 1977979"/>
                <a:gd name="connsiteX3" fmla="*/ 4333461 w 4396761"/>
                <a:gd name="connsiteY3" fmla="*/ 654093 h 1977979"/>
                <a:gd name="connsiteX4" fmla="*/ 4086970 w 4396761"/>
                <a:gd name="connsiteY4" fmla="*/ 1600299 h 1977979"/>
                <a:gd name="connsiteX5" fmla="*/ 2059388 w 4396761"/>
                <a:gd name="connsiteY5" fmla="*/ 1934253 h 1977979"/>
                <a:gd name="connsiteX6" fmla="*/ 0 w 4396761"/>
                <a:gd name="connsiteY6" fmla="*/ 1974010 h 1977979"/>
                <a:gd name="connsiteX0" fmla="*/ 2926080 w 4396761"/>
                <a:gd name="connsiteY0" fmla="*/ 1417419 h 1977979"/>
                <a:gd name="connsiteX1" fmla="*/ 2552368 w 4396761"/>
                <a:gd name="connsiteY1" fmla="*/ 566629 h 1977979"/>
                <a:gd name="connsiteX2" fmla="*/ 3522428 w 4396761"/>
                <a:gd name="connsiteY2" fmla="*/ 2086 h 1977979"/>
                <a:gd name="connsiteX3" fmla="*/ 4333461 w 4396761"/>
                <a:gd name="connsiteY3" fmla="*/ 654093 h 1977979"/>
                <a:gd name="connsiteX4" fmla="*/ 4086970 w 4396761"/>
                <a:gd name="connsiteY4" fmla="*/ 1600299 h 1977979"/>
                <a:gd name="connsiteX5" fmla="*/ 2059388 w 4396761"/>
                <a:gd name="connsiteY5" fmla="*/ 1934253 h 1977979"/>
                <a:gd name="connsiteX6" fmla="*/ 0 w 4396761"/>
                <a:gd name="connsiteY6" fmla="*/ 1974010 h 1977979"/>
                <a:gd name="connsiteX0" fmla="*/ 2926080 w 4369020"/>
                <a:gd name="connsiteY0" fmla="*/ 1417419 h 1977979"/>
                <a:gd name="connsiteX1" fmla="*/ 2552368 w 4369020"/>
                <a:gd name="connsiteY1" fmla="*/ 566629 h 1977979"/>
                <a:gd name="connsiteX2" fmla="*/ 3522428 w 4369020"/>
                <a:gd name="connsiteY2" fmla="*/ 2086 h 1977979"/>
                <a:gd name="connsiteX3" fmla="*/ 4333461 w 4369020"/>
                <a:gd name="connsiteY3" fmla="*/ 654093 h 1977979"/>
                <a:gd name="connsiteX4" fmla="*/ 4086970 w 4369020"/>
                <a:gd name="connsiteY4" fmla="*/ 1600299 h 1977979"/>
                <a:gd name="connsiteX5" fmla="*/ 2059388 w 4369020"/>
                <a:gd name="connsiteY5" fmla="*/ 1934253 h 1977979"/>
                <a:gd name="connsiteX6" fmla="*/ 0 w 4369020"/>
                <a:gd name="connsiteY6" fmla="*/ 1974010 h 1977979"/>
                <a:gd name="connsiteX0" fmla="*/ 2926080 w 4369020"/>
                <a:gd name="connsiteY0" fmla="*/ 1415814 h 1976374"/>
                <a:gd name="connsiteX1" fmla="*/ 2552368 w 4369020"/>
                <a:gd name="connsiteY1" fmla="*/ 565024 h 1976374"/>
                <a:gd name="connsiteX2" fmla="*/ 3522428 w 4369020"/>
                <a:gd name="connsiteY2" fmla="*/ 481 h 1976374"/>
                <a:gd name="connsiteX3" fmla="*/ 4333461 w 4369020"/>
                <a:gd name="connsiteY3" fmla="*/ 652488 h 1976374"/>
                <a:gd name="connsiteX4" fmla="*/ 4086970 w 4369020"/>
                <a:gd name="connsiteY4" fmla="*/ 1598694 h 1976374"/>
                <a:gd name="connsiteX5" fmla="*/ 2059388 w 4369020"/>
                <a:gd name="connsiteY5" fmla="*/ 1932648 h 1976374"/>
                <a:gd name="connsiteX6" fmla="*/ 0 w 4369020"/>
                <a:gd name="connsiteY6" fmla="*/ 1972405 h 1976374"/>
                <a:gd name="connsiteX0" fmla="*/ 2926080 w 4356730"/>
                <a:gd name="connsiteY0" fmla="*/ 1415814 h 1976374"/>
                <a:gd name="connsiteX1" fmla="*/ 2552368 w 4356730"/>
                <a:gd name="connsiteY1" fmla="*/ 565024 h 1976374"/>
                <a:gd name="connsiteX2" fmla="*/ 3522428 w 4356730"/>
                <a:gd name="connsiteY2" fmla="*/ 481 h 1976374"/>
                <a:gd name="connsiteX3" fmla="*/ 4333461 w 4356730"/>
                <a:gd name="connsiteY3" fmla="*/ 652488 h 1976374"/>
                <a:gd name="connsiteX4" fmla="*/ 4086970 w 4356730"/>
                <a:gd name="connsiteY4" fmla="*/ 1598694 h 1976374"/>
                <a:gd name="connsiteX5" fmla="*/ 2059388 w 4356730"/>
                <a:gd name="connsiteY5" fmla="*/ 1932648 h 1976374"/>
                <a:gd name="connsiteX6" fmla="*/ 0 w 4356730"/>
                <a:gd name="connsiteY6" fmla="*/ 1972405 h 1976374"/>
                <a:gd name="connsiteX0" fmla="*/ 2926080 w 4382376"/>
                <a:gd name="connsiteY0" fmla="*/ 1415859 h 1978574"/>
                <a:gd name="connsiteX1" fmla="*/ 2552368 w 4382376"/>
                <a:gd name="connsiteY1" fmla="*/ 565069 h 1978574"/>
                <a:gd name="connsiteX2" fmla="*/ 3522428 w 4382376"/>
                <a:gd name="connsiteY2" fmla="*/ 526 h 1978574"/>
                <a:gd name="connsiteX3" fmla="*/ 4333461 w 4382376"/>
                <a:gd name="connsiteY3" fmla="*/ 652533 h 1978574"/>
                <a:gd name="connsiteX4" fmla="*/ 4079019 w 4382376"/>
                <a:gd name="connsiteY4" fmla="*/ 1558982 h 1978574"/>
                <a:gd name="connsiteX5" fmla="*/ 2059388 w 4382376"/>
                <a:gd name="connsiteY5" fmla="*/ 1932693 h 1978574"/>
                <a:gd name="connsiteX6" fmla="*/ 0 w 4382376"/>
                <a:gd name="connsiteY6" fmla="*/ 1972450 h 1978574"/>
                <a:gd name="connsiteX0" fmla="*/ 3094865 w 4551161"/>
                <a:gd name="connsiteY0" fmla="*/ 1415859 h 2097959"/>
                <a:gd name="connsiteX1" fmla="*/ 2721153 w 4551161"/>
                <a:gd name="connsiteY1" fmla="*/ 565069 h 2097959"/>
                <a:gd name="connsiteX2" fmla="*/ 3691213 w 4551161"/>
                <a:gd name="connsiteY2" fmla="*/ 526 h 2097959"/>
                <a:gd name="connsiteX3" fmla="*/ 4502246 w 4551161"/>
                <a:gd name="connsiteY3" fmla="*/ 652533 h 2097959"/>
                <a:gd name="connsiteX4" fmla="*/ 4247804 w 4551161"/>
                <a:gd name="connsiteY4" fmla="*/ 1558982 h 2097959"/>
                <a:gd name="connsiteX5" fmla="*/ 2228173 w 4551161"/>
                <a:gd name="connsiteY5" fmla="*/ 1932693 h 2097959"/>
                <a:gd name="connsiteX6" fmla="*/ 0 w 4551161"/>
                <a:gd name="connsiteY6" fmla="*/ 2097959 h 2097959"/>
                <a:gd name="connsiteX0" fmla="*/ 3094865 w 4551161"/>
                <a:gd name="connsiteY0" fmla="*/ 1431877 h 2113977"/>
                <a:gd name="connsiteX1" fmla="*/ 3112025 w 4551161"/>
                <a:gd name="connsiteY1" fmla="*/ 474887 h 2113977"/>
                <a:gd name="connsiteX2" fmla="*/ 3691213 w 4551161"/>
                <a:gd name="connsiteY2" fmla="*/ 16544 h 2113977"/>
                <a:gd name="connsiteX3" fmla="*/ 4502246 w 4551161"/>
                <a:gd name="connsiteY3" fmla="*/ 668551 h 2113977"/>
                <a:gd name="connsiteX4" fmla="*/ 4247804 w 4551161"/>
                <a:gd name="connsiteY4" fmla="*/ 1575000 h 2113977"/>
                <a:gd name="connsiteX5" fmla="*/ 2228173 w 4551161"/>
                <a:gd name="connsiteY5" fmla="*/ 1948711 h 2113977"/>
                <a:gd name="connsiteX6" fmla="*/ 0 w 4551161"/>
                <a:gd name="connsiteY6" fmla="*/ 2113977 h 2113977"/>
                <a:gd name="connsiteX0" fmla="*/ 3494621 w 4551161"/>
                <a:gd name="connsiteY0" fmla="*/ 1215079 h 2099924"/>
                <a:gd name="connsiteX1" fmla="*/ 3112025 w 4551161"/>
                <a:gd name="connsiteY1" fmla="*/ 460834 h 2099924"/>
                <a:gd name="connsiteX2" fmla="*/ 3691213 w 4551161"/>
                <a:gd name="connsiteY2" fmla="*/ 2491 h 2099924"/>
                <a:gd name="connsiteX3" fmla="*/ 4502246 w 4551161"/>
                <a:gd name="connsiteY3" fmla="*/ 654498 h 2099924"/>
                <a:gd name="connsiteX4" fmla="*/ 4247804 w 4551161"/>
                <a:gd name="connsiteY4" fmla="*/ 1560947 h 2099924"/>
                <a:gd name="connsiteX5" fmla="*/ 2228173 w 4551161"/>
                <a:gd name="connsiteY5" fmla="*/ 1934658 h 2099924"/>
                <a:gd name="connsiteX6" fmla="*/ 0 w 4551161"/>
                <a:gd name="connsiteY6" fmla="*/ 2099924 h 2099924"/>
                <a:gd name="connsiteX0" fmla="*/ 3494621 w 4551161"/>
                <a:gd name="connsiteY0" fmla="*/ 1215978 h 2100823"/>
                <a:gd name="connsiteX1" fmla="*/ 3112025 w 4551161"/>
                <a:gd name="connsiteY1" fmla="*/ 461733 h 2100823"/>
                <a:gd name="connsiteX2" fmla="*/ 3691213 w 4551161"/>
                <a:gd name="connsiteY2" fmla="*/ 3390 h 2100823"/>
                <a:gd name="connsiteX3" fmla="*/ 4502246 w 4551161"/>
                <a:gd name="connsiteY3" fmla="*/ 655397 h 2100823"/>
                <a:gd name="connsiteX4" fmla="*/ 4247804 w 4551161"/>
                <a:gd name="connsiteY4" fmla="*/ 1561846 h 2100823"/>
                <a:gd name="connsiteX5" fmla="*/ 2228173 w 4551161"/>
                <a:gd name="connsiteY5" fmla="*/ 1935557 h 2100823"/>
                <a:gd name="connsiteX6" fmla="*/ 0 w 4551161"/>
                <a:gd name="connsiteY6" fmla="*/ 2100823 h 2100823"/>
                <a:gd name="connsiteX0" fmla="*/ 3494621 w 4551161"/>
                <a:gd name="connsiteY0" fmla="*/ 1215978 h 2100823"/>
                <a:gd name="connsiteX1" fmla="*/ 3112025 w 4551161"/>
                <a:gd name="connsiteY1" fmla="*/ 461733 h 2100823"/>
                <a:gd name="connsiteX2" fmla="*/ 3691213 w 4551161"/>
                <a:gd name="connsiteY2" fmla="*/ 3390 h 2100823"/>
                <a:gd name="connsiteX3" fmla="*/ 4502246 w 4551161"/>
                <a:gd name="connsiteY3" fmla="*/ 655397 h 2100823"/>
                <a:gd name="connsiteX4" fmla="*/ 4247804 w 4551161"/>
                <a:gd name="connsiteY4" fmla="*/ 1561846 h 2100823"/>
                <a:gd name="connsiteX5" fmla="*/ 2228173 w 4551161"/>
                <a:gd name="connsiteY5" fmla="*/ 1935557 h 2100823"/>
                <a:gd name="connsiteX6" fmla="*/ 0 w 4551161"/>
                <a:gd name="connsiteY6" fmla="*/ 2100823 h 2100823"/>
                <a:gd name="connsiteX0" fmla="*/ 3494621 w 4523540"/>
                <a:gd name="connsiteY0" fmla="*/ 1215978 h 2100823"/>
                <a:gd name="connsiteX1" fmla="*/ 3112025 w 4523540"/>
                <a:gd name="connsiteY1" fmla="*/ 461733 h 2100823"/>
                <a:gd name="connsiteX2" fmla="*/ 3691213 w 4523540"/>
                <a:gd name="connsiteY2" fmla="*/ 3390 h 2100823"/>
                <a:gd name="connsiteX3" fmla="*/ 4502246 w 4523540"/>
                <a:gd name="connsiteY3" fmla="*/ 655397 h 2100823"/>
                <a:gd name="connsiteX4" fmla="*/ 4247804 w 4523540"/>
                <a:gd name="connsiteY4" fmla="*/ 1561846 h 2100823"/>
                <a:gd name="connsiteX5" fmla="*/ 2228173 w 4523540"/>
                <a:gd name="connsiteY5" fmla="*/ 1935557 h 2100823"/>
                <a:gd name="connsiteX6" fmla="*/ 0 w 4523540"/>
                <a:gd name="connsiteY6" fmla="*/ 2100823 h 2100823"/>
                <a:gd name="connsiteX0" fmla="*/ 3494621 w 4523540"/>
                <a:gd name="connsiteY0" fmla="*/ 1212664 h 2097509"/>
                <a:gd name="connsiteX1" fmla="*/ 3112025 w 4523540"/>
                <a:gd name="connsiteY1" fmla="*/ 458419 h 2097509"/>
                <a:gd name="connsiteX2" fmla="*/ 3691213 w 4523540"/>
                <a:gd name="connsiteY2" fmla="*/ 76 h 2097509"/>
                <a:gd name="connsiteX3" fmla="*/ 4502246 w 4523540"/>
                <a:gd name="connsiteY3" fmla="*/ 652083 h 2097509"/>
                <a:gd name="connsiteX4" fmla="*/ 4247804 w 4523540"/>
                <a:gd name="connsiteY4" fmla="*/ 1558532 h 2097509"/>
                <a:gd name="connsiteX5" fmla="*/ 2228173 w 4523540"/>
                <a:gd name="connsiteY5" fmla="*/ 1932243 h 2097509"/>
                <a:gd name="connsiteX6" fmla="*/ 0 w 4523540"/>
                <a:gd name="connsiteY6" fmla="*/ 2097509 h 2097509"/>
                <a:gd name="connsiteX0" fmla="*/ 3494621 w 4561735"/>
                <a:gd name="connsiteY0" fmla="*/ 1216277 h 2101122"/>
                <a:gd name="connsiteX1" fmla="*/ 3112025 w 4561735"/>
                <a:gd name="connsiteY1" fmla="*/ 462032 h 2101122"/>
                <a:gd name="connsiteX2" fmla="*/ 3691213 w 4561735"/>
                <a:gd name="connsiteY2" fmla="*/ 3689 h 2101122"/>
                <a:gd name="connsiteX3" fmla="*/ 4537780 w 4561735"/>
                <a:gd name="connsiteY3" fmla="*/ 665350 h 2101122"/>
                <a:gd name="connsiteX4" fmla="*/ 4247804 w 4561735"/>
                <a:gd name="connsiteY4" fmla="*/ 1562145 h 2101122"/>
                <a:gd name="connsiteX5" fmla="*/ 2228173 w 4561735"/>
                <a:gd name="connsiteY5" fmla="*/ 1935856 h 2101122"/>
                <a:gd name="connsiteX6" fmla="*/ 0 w 4561735"/>
                <a:gd name="connsiteY6" fmla="*/ 2101122 h 2101122"/>
                <a:gd name="connsiteX0" fmla="*/ 3494621 w 4561735"/>
                <a:gd name="connsiteY0" fmla="*/ 1213585 h 2098430"/>
                <a:gd name="connsiteX1" fmla="*/ 3112025 w 4561735"/>
                <a:gd name="connsiteY1" fmla="*/ 459340 h 2098430"/>
                <a:gd name="connsiteX2" fmla="*/ 3691213 w 4561735"/>
                <a:gd name="connsiteY2" fmla="*/ 997 h 2098430"/>
                <a:gd name="connsiteX3" fmla="*/ 4537780 w 4561735"/>
                <a:gd name="connsiteY3" fmla="*/ 662658 h 2098430"/>
                <a:gd name="connsiteX4" fmla="*/ 4247804 w 4561735"/>
                <a:gd name="connsiteY4" fmla="*/ 1559453 h 2098430"/>
                <a:gd name="connsiteX5" fmla="*/ 2228173 w 4561735"/>
                <a:gd name="connsiteY5" fmla="*/ 1933164 h 2098430"/>
                <a:gd name="connsiteX6" fmla="*/ 0 w 4561735"/>
                <a:gd name="connsiteY6" fmla="*/ 2098430 h 2098430"/>
                <a:gd name="connsiteX0" fmla="*/ 3494621 w 4561735"/>
                <a:gd name="connsiteY0" fmla="*/ 1226185 h 2111030"/>
                <a:gd name="connsiteX1" fmla="*/ 3537691 w 4561735"/>
                <a:gd name="connsiteY1" fmla="*/ 352847 h 2111030"/>
                <a:gd name="connsiteX2" fmla="*/ 3691213 w 4561735"/>
                <a:gd name="connsiteY2" fmla="*/ 13597 h 2111030"/>
                <a:gd name="connsiteX3" fmla="*/ 4537780 w 4561735"/>
                <a:gd name="connsiteY3" fmla="*/ 675258 h 2111030"/>
                <a:gd name="connsiteX4" fmla="*/ 4247804 w 4561735"/>
                <a:gd name="connsiteY4" fmla="*/ 1572053 h 2111030"/>
                <a:gd name="connsiteX5" fmla="*/ 2228173 w 4561735"/>
                <a:gd name="connsiteY5" fmla="*/ 1945764 h 2111030"/>
                <a:gd name="connsiteX6" fmla="*/ 0 w 4561735"/>
                <a:gd name="connsiteY6" fmla="*/ 2111030 h 2111030"/>
                <a:gd name="connsiteX0" fmla="*/ 3608133 w 4561735"/>
                <a:gd name="connsiteY0" fmla="*/ 842813 h 2104788"/>
                <a:gd name="connsiteX1" fmla="*/ 3537691 w 4561735"/>
                <a:gd name="connsiteY1" fmla="*/ 346605 h 2104788"/>
                <a:gd name="connsiteX2" fmla="*/ 3691213 w 4561735"/>
                <a:gd name="connsiteY2" fmla="*/ 7355 h 2104788"/>
                <a:gd name="connsiteX3" fmla="*/ 4537780 w 4561735"/>
                <a:gd name="connsiteY3" fmla="*/ 669016 h 2104788"/>
                <a:gd name="connsiteX4" fmla="*/ 4247804 w 4561735"/>
                <a:gd name="connsiteY4" fmla="*/ 1565811 h 2104788"/>
                <a:gd name="connsiteX5" fmla="*/ 2228173 w 4561735"/>
                <a:gd name="connsiteY5" fmla="*/ 1939522 h 2104788"/>
                <a:gd name="connsiteX6" fmla="*/ 0 w 4561735"/>
                <a:gd name="connsiteY6" fmla="*/ 2104788 h 2104788"/>
                <a:gd name="connsiteX0" fmla="*/ 3608133 w 4561735"/>
                <a:gd name="connsiteY0" fmla="*/ 842811 h 2104786"/>
                <a:gd name="connsiteX1" fmla="*/ 3537691 w 4561735"/>
                <a:gd name="connsiteY1" fmla="*/ 346603 h 2104786"/>
                <a:gd name="connsiteX2" fmla="*/ 3691213 w 4561735"/>
                <a:gd name="connsiteY2" fmla="*/ 7353 h 2104786"/>
                <a:gd name="connsiteX3" fmla="*/ 4537780 w 4561735"/>
                <a:gd name="connsiteY3" fmla="*/ 669014 h 2104786"/>
                <a:gd name="connsiteX4" fmla="*/ 4247804 w 4561735"/>
                <a:gd name="connsiteY4" fmla="*/ 1565809 h 2104786"/>
                <a:gd name="connsiteX5" fmla="*/ 2228173 w 4561735"/>
                <a:gd name="connsiteY5" fmla="*/ 1939520 h 2104786"/>
                <a:gd name="connsiteX6" fmla="*/ 0 w 4561735"/>
                <a:gd name="connsiteY6" fmla="*/ 2104786 h 2104786"/>
                <a:gd name="connsiteX0" fmla="*/ 3608133 w 4563097"/>
                <a:gd name="connsiteY0" fmla="*/ 765506 h 2027481"/>
                <a:gd name="connsiteX1" fmla="*/ 3537691 w 4563097"/>
                <a:gd name="connsiteY1" fmla="*/ 269298 h 2027481"/>
                <a:gd name="connsiteX2" fmla="*/ 4045935 w 4563097"/>
                <a:gd name="connsiteY2" fmla="*/ 9444 h 2027481"/>
                <a:gd name="connsiteX3" fmla="*/ 4537780 w 4563097"/>
                <a:gd name="connsiteY3" fmla="*/ 591709 h 2027481"/>
                <a:gd name="connsiteX4" fmla="*/ 4247804 w 4563097"/>
                <a:gd name="connsiteY4" fmla="*/ 1488504 h 2027481"/>
                <a:gd name="connsiteX5" fmla="*/ 2228173 w 4563097"/>
                <a:gd name="connsiteY5" fmla="*/ 1862215 h 2027481"/>
                <a:gd name="connsiteX6" fmla="*/ 0 w 4563097"/>
                <a:gd name="connsiteY6" fmla="*/ 2027481 h 2027481"/>
                <a:gd name="connsiteX0" fmla="*/ 3608133 w 4503154"/>
                <a:gd name="connsiteY0" fmla="*/ 766442 h 2028417"/>
                <a:gd name="connsiteX1" fmla="*/ 3537691 w 4503154"/>
                <a:gd name="connsiteY1" fmla="*/ 270234 h 2028417"/>
                <a:gd name="connsiteX2" fmla="*/ 4045935 w 4503154"/>
                <a:gd name="connsiteY2" fmla="*/ 10380 h 2028417"/>
                <a:gd name="connsiteX3" fmla="*/ 4452647 w 4503154"/>
                <a:gd name="connsiteY3" fmla="*/ 612495 h 2028417"/>
                <a:gd name="connsiteX4" fmla="*/ 4247804 w 4503154"/>
                <a:gd name="connsiteY4" fmla="*/ 1489440 h 2028417"/>
                <a:gd name="connsiteX5" fmla="*/ 2228173 w 4503154"/>
                <a:gd name="connsiteY5" fmla="*/ 1863151 h 2028417"/>
                <a:gd name="connsiteX6" fmla="*/ 0 w 4503154"/>
                <a:gd name="connsiteY6" fmla="*/ 2028417 h 2028417"/>
                <a:gd name="connsiteX0" fmla="*/ 3608133 w 4461258"/>
                <a:gd name="connsiteY0" fmla="*/ 766442 h 2028417"/>
                <a:gd name="connsiteX1" fmla="*/ 3537691 w 4461258"/>
                <a:gd name="connsiteY1" fmla="*/ 270234 h 2028417"/>
                <a:gd name="connsiteX2" fmla="*/ 4045935 w 4461258"/>
                <a:gd name="connsiteY2" fmla="*/ 10380 h 2028417"/>
                <a:gd name="connsiteX3" fmla="*/ 4452647 w 4461258"/>
                <a:gd name="connsiteY3" fmla="*/ 612495 h 2028417"/>
                <a:gd name="connsiteX4" fmla="*/ 4134294 w 4461258"/>
                <a:gd name="connsiteY4" fmla="*/ 1588685 h 2028417"/>
                <a:gd name="connsiteX5" fmla="*/ 2228173 w 4461258"/>
                <a:gd name="connsiteY5" fmla="*/ 1863151 h 2028417"/>
                <a:gd name="connsiteX6" fmla="*/ 0 w 4461258"/>
                <a:gd name="connsiteY6" fmla="*/ 2028417 h 2028417"/>
                <a:gd name="connsiteX0" fmla="*/ 3608133 w 4453665"/>
                <a:gd name="connsiteY0" fmla="*/ 766442 h 2028417"/>
                <a:gd name="connsiteX1" fmla="*/ 3537691 w 4453665"/>
                <a:gd name="connsiteY1" fmla="*/ 270234 h 2028417"/>
                <a:gd name="connsiteX2" fmla="*/ 4045935 w 4453665"/>
                <a:gd name="connsiteY2" fmla="*/ 10380 h 2028417"/>
                <a:gd name="connsiteX3" fmla="*/ 4452647 w 4453665"/>
                <a:gd name="connsiteY3" fmla="*/ 612495 h 2028417"/>
                <a:gd name="connsiteX4" fmla="*/ 4134294 w 4453665"/>
                <a:gd name="connsiteY4" fmla="*/ 1588685 h 2028417"/>
                <a:gd name="connsiteX5" fmla="*/ 2228173 w 4453665"/>
                <a:gd name="connsiteY5" fmla="*/ 1863151 h 2028417"/>
                <a:gd name="connsiteX6" fmla="*/ 0 w 4453665"/>
                <a:gd name="connsiteY6" fmla="*/ 2028417 h 2028417"/>
                <a:gd name="connsiteX0" fmla="*/ 3608133 w 4460046"/>
                <a:gd name="connsiteY0" fmla="*/ 766442 h 2056284"/>
                <a:gd name="connsiteX1" fmla="*/ 3537691 w 4460046"/>
                <a:gd name="connsiteY1" fmla="*/ 270234 h 2056284"/>
                <a:gd name="connsiteX2" fmla="*/ 4045935 w 4460046"/>
                <a:gd name="connsiteY2" fmla="*/ 10380 h 2056284"/>
                <a:gd name="connsiteX3" fmla="*/ 4452647 w 4460046"/>
                <a:gd name="connsiteY3" fmla="*/ 612495 h 2056284"/>
                <a:gd name="connsiteX4" fmla="*/ 4134294 w 4460046"/>
                <a:gd name="connsiteY4" fmla="*/ 1588685 h 2056284"/>
                <a:gd name="connsiteX5" fmla="*/ 2284928 w 4460046"/>
                <a:gd name="connsiteY5" fmla="*/ 2021943 h 2056284"/>
                <a:gd name="connsiteX6" fmla="*/ 0 w 4460046"/>
                <a:gd name="connsiteY6" fmla="*/ 2028417 h 2056284"/>
                <a:gd name="connsiteX0" fmla="*/ 3494622 w 4346534"/>
                <a:gd name="connsiteY0" fmla="*/ 766442 h 2405547"/>
                <a:gd name="connsiteX1" fmla="*/ 3424180 w 4346534"/>
                <a:gd name="connsiteY1" fmla="*/ 270234 h 2405547"/>
                <a:gd name="connsiteX2" fmla="*/ 3932424 w 4346534"/>
                <a:gd name="connsiteY2" fmla="*/ 10380 h 2405547"/>
                <a:gd name="connsiteX3" fmla="*/ 4339136 w 4346534"/>
                <a:gd name="connsiteY3" fmla="*/ 612495 h 2405547"/>
                <a:gd name="connsiteX4" fmla="*/ 4020783 w 4346534"/>
                <a:gd name="connsiteY4" fmla="*/ 1588685 h 2405547"/>
                <a:gd name="connsiteX5" fmla="*/ 2171417 w 4346534"/>
                <a:gd name="connsiteY5" fmla="*/ 2021943 h 2405547"/>
                <a:gd name="connsiteX6" fmla="*/ 0 w 4346534"/>
                <a:gd name="connsiteY6" fmla="*/ 2405547 h 240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6534" h="2405547">
                  <a:moveTo>
                    <a:pt x="3494622" y="766442"/>
                  </a:moveTo>
                  <a:cubicBezTo>
                    <a:pt x="3325601" y="660582"/>
                    <a:pt x="3351213" y="396244"/>
                    <a:pt x="3424180" y="270234"/>
                  </a:cubicBezTo>
                  <a:cubicBezTo>
                    <a:pt x="3497147" y="144224"/>
                    <a:pt x="3779931" y="-46663"/>
                    <a:pt x="3932424" y="10380"/>
                  </a:cubicBezTo>
                  <a:cubicBezTo>
                    <a:pt x="4084917" y="67423"/>
                    <a:pt x="4324410" y="349444"/>
                    <a:pt x="4339136" y="612495"/>
                  </a:cubicBezTo>
                  <a:cubicBezTo>
                    <a:pt x="4353862" y="875546"/>
                    <a:pt x="4382069" y="1353777"/>
                    <a:pt x="4020783" y="1588685"/>
                  </a:cubicBezTo>
                  <a:cubicBezTo>
                    <a:pt x="3659497" y="1823593"/>
                    <a:pt x="2841547" y="1885799"/>
                    <a:pt x="2171417" y="2021943"/>
                  </a:cubicBezTo>
                  <a:cubicBezTo>
                    <a:pt x="1501287" y="2158087"/>
                    <a:pt x="0" y="2405547"/>
                    <a:pt x="0" y="2405547"/>
                  </a:cubicBezTo>
                </a:path>
              </a:pathLst>
            </a:custGeom>
            <a:noFill/>
            <a:ln>
              <a:gradFill>
                <a:gsLst>
                  <a:gs pos="100000">
                    <a:srgbClr val="1A81BC"/>
                  </a:gs>
                  <a:gs pos="26000">
                    <a:schemeClr val="accent1">
                      <a:lumMod val="45000"/>
                      <a:lumOff val="55000"/>
                    </a:schemeClr>
                  </a:gs>
                  <a:gs pos="0">
                    <a:schemeClr val="accent1">
                      <a:lumMod val="20000"/>
                      <a:lumOff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flipV="1">
              <a:off x="2635194" y="-2519188"/>
              <a:ext cx="4438705" cy="1973088"/>
            </a:xfrm>
            <a:custGeom>
              <a:avLst/>
              <a:gdLst>
                <a:gd name="connsiteX0" fmla="*/ 2926080 w 4396761"/>
                <a:gd name="connsiteY0" fmla="*/ 1415782 h 1976342"/>
                <a:gd name="connsiteX1" fmla="*/ 2552368 w 4396761"/>
                <a:gd name="connsiteY1" fmla="*/ 564992 h 1976342"/>
                <a:gd name="connsiteX2" fmla="*/ 3522428 w 4396761"/>
                <a:gd name="connsiteY2" fmla="*/ 449 h 1976342"/>
                <a:gd name="connsiteX3" fmla="*/ 4333461 w 4396761"/>
                <a:gd name="connsiteY3" fmla="*/ 652456 h 1976342"/>
                <a:gd name="connsiteX4" fmla="*/ 4086970 w 4396761"/>
                <a:gd name="connsiteY4" fmla="*/ 1598662 h 1976342"/>
                <a:gd name="connsiteX5" fmla="*/ 2059388 w 4396761"/>
                <a:gd name="connsiteY5" fmla="*/ 1932616 h 1976342"/>
                <a:gd name="connsiteX6" fmla="*/ 0 w 4396761"/>
                <a:gd name="connsiteY6" fmla="*/ 1972373 h 1976342"/>
                <a:gd name="connsiteX0" fmla="*/ 2926080 w 4396761"/>
                <a:gd name="connsiteY0" fmla="*/ 1417419 h 1977979"/>
                <a:gd name="connsiteX1" fmla="*/ 2552368 w 4396761"/>
                <a:gd name="connsiteY1" fmla="*/ 566629 h 1977979"/>
                <a:gd name="connsiteX2" fmla="*/ 3522428 w 4396761"/>
                <a:gd name="connsiteY2" fmla="*/ 2086 h 1977979"/>
                <a:gd name="connsiteX3" fmla="*/ 4333461 w 4396761"/>
                <a:gd name="connsiteY3" fmla="*/ 654093 h 1977979"/>
                <a:gd name="connsiteX4" fmla="*/ 4086970 w 4396761"/>
                <a:gd name="connsiteY4" fmla="*/ 1600299 h 1977979"/>
                <a:gd name="connsiteX5" fmla="*/ 2059388 w 4396761"/>
                <a:gd name="connsiteY5" fmla="*/ 1934253 h 1977979"/>
                <a:gd name="connsiteX6" fmla="*/ 0 w 4396761"/>
                <a:gd name="connsiteY6" fmla="*/ 1974010 h 1977979"/>
                <a:gd name="connsiteX0" fmla="*/ 2926080 w 4396761"/>
                <a:gd name="connsiteY0" fmla="*/ 1417419 h 1977979"/>
                <a:gd name="connsiteX1" fmla="*/ 2552368 w 4396761"/>
                <a:gd name="connsiteY1" fmla="*/ 566629 h 1977979"/>
                <a:gd name="connsiteX2" fmla="*/ 3522428 w 4396761"/>
                <a:gd name="connsiteY2" fmla="*/ 2086 h 1977979"/>
                <a:gd name="connsiteX3" fmla="*/ 4333461 w 4396761"/>
                <a:gd name="connsiteY3" fmla="*/ 654093 h 1977979"/>
                <a:gd name="connsiteX4" fmla="*/ 4086970 w 4396761"/>
                <a:gd name="connsiteY4" fmla="*/ 1600299 h 1977979"/>
                <a:gd name="connsiteX5" fmla="*/ 2059388 w 4396761"/>
                <a:gd name="connsiteY5" fmla="*/ 1934253 h 1977979"/>
                <a:gd name="connsiteX6" fmla="*/ 0 w 4396761"/>
                <a:gd name="connsiteY6" fmla="*/ 1974010 h 1977979"/>
                <a:gd name="connsiteX0" fmla="*/ 2926080 w 4369020"/>
                <a:gd name="connsiteY0" fmla="*/ 1417419 h 1977979"/>
                <a:gd name="connsiteX1" fmla="*/ 2552368 w 4369020"/>
                <a:gd name="connsiteY1" fmla="*/ 566629 h 1977979"/>
                <a:gd name="connsiteX2" fmla="*/ 3522428 w 4369020"/>
                <a:gd name="connsiteY2" fmla="*/ 2086 h 1977979"/>
                <a:gd name="connsiteX3" fmla="*/ 4333461 w 4369020"/>
                <a:gd name="connsiteY3" fmla="*/ 654093 h 1977979"/>
                <a:gd name="connsiteX4" fmla="*/ 4086970 w 4369020"/>
                <a:gd name="connsiteY4" fmla="*/ 1600299 h 1977979"/>
                <a:gd name="connsiteX5" fmla="*/ 2059388 w 4369020"/>
                <a:gd name="connsiteY5" fmla="*/ 1934253 h 1977979"/>
                <a:gd name="connsiteX6" fmla="*/ 0 w 4369020"/>
                <a:gd name="connsiteY6" fmla="*/ 1974010 h 1977979"/>
                <a:gd name="connsiteX0" fmla="*/ 2926080 w 4369020"/>
                <a:gd name="connsiteY0" fmla="*/ 1415814 h 1976374"/>
                <a:gd name="connsiteX1" fmla="*/ 2552368 w 4369020"/>
                <a:gd name="connsiteY1" fmla="*/ 565024 h 1976374"/>
                <a:gd name="connsiteX2" fmla="*/ 3522428 w 4369020"/>
                <a:gd name="connsiteY2" fmla="*/ 481 h 1976374"/>
                <a:gd name="connsiteX3" fmla="*/ 4333461 w 4369020"/>
                <a:gd name="connsiteY3" fmla="*/ 652488 h 1976374"/>
                <a:gd name="connsiteX4" fmla="*/ 4086970 w 4369020"/>
                <a:gd name="connsiteY4" fmla="*/ 1598694 h 1976374"/>
                <a:gd name="connsiteX5" fmla="*/ 2059388 w 4369020"/>
                <a:gd name="connsiteY5" fmla="*/ 1932648 h 1976374"/>
                <a:gd name="connsiteX6" fmla="*/ 0 w 4369020"/>
                <a:gd name="connsiteY6" fmla="*/ 1972405 h 1976374"/>
                <a:gd name="connsiteX0" fmla="*/ 2926080 w 4356730"/>
                <a:gd name="connsiteY0" fmla="*/ 1415814 h 1976374"/>
                <a:gd name="connsiteX1" fmla="*/ 2552368 w 4356730"/>
                <a:gd name="connsiteY1" fmla="*/ 565024 h 1976374"/>
                <a:gd name="connsiteX2" fmla="*/ 3522428 w 4356730"/>
                <a:gd name="connsiteY2" fmla="*/ 481 h 1976374"/>
                <a:gd name="connsiteX3" fmla="*/ 4333461 w 4356730"/>
                <a:gd name="connsiteY3" fmla="*/ 652488 h 1976374"/>
                <a:gd name="connsiteX4" fmla="*/ 4086970 w 4356730"/>
                <a:gd name="connsiteY4" fmla="*/ 1598694 h 1976374"/>
                <a:gd name="connsiteX5" fmla="*/ 2059388 w 4356730"/>
                <a:gd name="connsiteY5" fmla="*/ 1932648 h 1976374"/>
                <a:gd name="connsiteX6" fmla="*/ 0 w 4356730"/>
                <a:gd name="connsiteY6" fmla="*/ 1972405 h 1976374"/>
                <a:gd name="connsiteX0" fmla="*/ 2926080 w 4382376"/>
                <a:gd name="connsiteY0" fmla="*/ 1415859 h 1978574"/>
                <a:gd name="connsiteX1" fmla="*/ 2552368 w 4382376"/>
                <a:gd name="connsiteY1" fmla="*/ 565069 h 1978574"/>
                <a:gd name="connsiteX2" fmla="*/ 3522428 w 4382376"/>
                <a:gd name="connsiteY2" fmla="*/ 526 h 1978574"/>
                <a:gd name="connsiteX3" fmla="*/ 4333461 w 4382376"/>
                <a:gd name="connsiteY3" fmla="*/ 652533 h 1978574"/>
                <a:gd name="connsiteX4" fmla="*/ 4079019 w 4382376"/>
                <a:gd name="connsiteY4" fmla="*/ 1558982 h 1978574"/>
                <a:gd name="connsiteX5" fmla="*/ 2059388 w 4382376"/>
                <a:gd name="connsiteY5" fmla="*/ 1932693 h 1978574"/>
                <a:gd name="connsiteX6" fmla="*/ 0 w 4382376"/>
                <a:gd name="connsiteY6" fmla="*/ 1972450 h 197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2376" h="1978574">
                  <a:moveTo>
                    <a:pt x="2926080" y="1415859"/>
                  </a:moveTo>
                  <a:cubicBezTo>
                    <a:pt x="2641820" y="1251532"/>
                    <a:pt x="2437074" y="1095156"/>
                    <a:pt x="2552368" y="565069"/>
                  </a:cubicBezTo>
                  <a:cubicBezTo>
                    <a:pt x="2667662" y="34982"/>
                    <a:pt x="3169920" y="17754"/>
                    <a:pt x="3522428" y="526"/>
                  </a:cubicBezTo>
                  <a:cubicBezTo>
                    <a:pt x="3874936" y="-16702"/>
                    <a:pt x="4240696" y="392790"/>
                    <a:pt x="4333461" y="652533"/>
                  </a:cubicBezTo>
                  <a:cubicBezTo>
                    <a:pt x="4426226" y="912276"/>
                    <a:pt x="4410323" y="1258158"/>
                    <a:pt x="4079019" y="1558982"/>
                  </a:cubicBezTo>
                  <a:cubicBezTo>
                    <a:pt x="3747715" y="1859806"/>
                    <a:pt x="2739224" y="1863782"/>
                    <a:pt x="2059388" y="1932693"/>
                  </a:cubicBezTo>
                  <a:cubicBezTo>
                    <a:pt x="1379552" y="2001604"/>
                    <a:pt x="0" y="1972450"/>
                    <a:pt x="0" y="1972450"/>
                  </a:cubicBezTo>
                </a:path>
              </a:pathLst>
            </a:custGeom>
            <a:noFill/>
            <a:ln>
              <a:gradFill>
                <a:gsLst>
                  <a:gs pos="100000">
                    <a:srgbClr val="1A81BC"/>
                  </a:gs>
                  <a:gs pos="26000">
                    <a:schemeClr val="accent1">
                      <a:lumMod val="45000"/>
                      <a:lumOff val="55000"/>
                    </a:schemeClr>
                  </a:gs>
                  <a:gs pos="0">
                    <a:schemeClr val="accent1">
                      <a:lumMod val="20000"/>
                      <a:lumOff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flipV="1">
              <a:off x="2698806" y="-2530857"/>
              <a:ext cx="4135545" cy="1723436"/>
            </a:xfrm>
            <a:custGeom>
              <a:avLst/>
              <a:gdLst>
                <a:gd name="connsiteX0" fmla="*/ 2926080 w 4396761"/>
                <a:gd name="connsiteY0" fmla="*/ 1415782 h 1976342"/>
                <a:gd name="connsiteX1" fmla="*/ 2552368 w 4396761"/>
                <a:gd name="connsiteY1" fmla="*/ 564992 h 1976342"/>
                <a:gd name="connsiteX2" fmla="*/ 3522428 w 4396761"/>
                <a:gd name="connsiteY2" fmla="*/ 449 h 1976342"/>
                <a:gd name="connsiteX3" fmla="*/ 4333461 w 4396761"/>
                <a:gd name="connsiteY3" fmla="*/ 652456 h 1976342"/>
                <a:gd name="connsiteX4" fmla="*/ 4086970 w 4396761"/>
                <a:gd name="connsiteY4" fmla="*/ 1598662 h 1976342"/>
                <a:gd name="connsiteX5" fmla="*/ 2059388 w 4396761"/>
                <a:gd name="connsiteY5" fmla="*/ 1932616 h 1976342"/>
                <a:gd name="connsiteX6" fmla="*/ 0 w 4396761"/>
                <a:gd name="connsiteY6" fmla="*/ 1972373 h 1976342"/>
                <a:gd name="connsiteX0" fmla="*/ 2926080 w 4396761"/>
                <a:gd name="connsiteY0" fmla="*/ 1417419 h 1977979"/>
                <a:gd name="connsiteX1" fmla="*/ 2552368 w 4396761"/>
                <a:gd name="connsiteY1" fmla="*/ 566629 h 1977979"/>
                <a:gd name="connsiteX2" fmla="*/ 3522428 w 4396761"/>
                <a:gd name="connsiteY2" fmla="*/ 2086 h 1977979"/>
                <a:gd name="connsiteX3" fmla="*/ 4333461 w 4396761"/>
                <a:gd name="connsiteY3" fmla="*/ 654093 h 1977979"/>
                <a:gd name="connsiteX4" fmla="*/ 4086970 w 4396761"/>
                <a:gd name="connsiteY4" fmla="*/ 1600299 h 1977979"/>
                <a:gd name="connsiteX5" fmla="*/ 2059388 w 4396761"/>
                <a:gd name="connsiteY5" fmla="*/ 1934253 h 1977979"/>
                <a:gd name="connsiteX6" fmla="*/ 0 w 4396761"/>
                <a:gd name="connsiteY6" fmla="*/ 1974010 h 1977979"/>
                <a:gd name="connsiteX0" fmla="*/ 2926080 w 4396761"/>
                <a:gd name="connsiteY0" fmla="*/ 1417419 h 1977979"/>
                <a:gd name="connsiteX1" fmla="*/ 2552368 w 4396761"/>
                <a:gd name="connsiteY1" fmla="*/ 566629 h 1977979"/>
                <a:gd name="connsiteX2" fmla="*/ 3522428 w 4396761"/>
                <a:gd name="connsiteY2" fmla="*/ 2086 h 1977979"/>
                <a:gd name="connsiteX3" fmla="*/ 4333461 w 4396761"/>
                <a:gd name="connsiteY3" fmla="*/ 654093 h 1977979"/>
                <a:gd name="connsiteX4" fmla="*/ 4086970 w 4396761"/>
                <a:gd name="connsiteY4" fmla="*/ 1600299 h 1977979"/>
                <a:gd name="connsiteX5" fmla="*/ 2059388 w 4396761"/>
                <a:gd name="connsiteY5" fmla="*/ 1934253 h 1977979"/>
                <a:gd name="connsiteX6" fmla="*/ 0 w 4396761"/>
                <a:gd name="connsiteY6" fmla="*/ 1974010 h 1977979"/>
                <a:gd name="connsiteX0" fmla="*/ 2926080 w 4369020"/>
                <a:gd name="connsiteY0" fmla="*/ 1417419 h 1977979"/>
                <a:gd name="connsiteX1" fmla="*/ 2552368 w 4369020"/>
                <a:gd name="connsiteY1" fmla="*/ 566629 h 1977979"/>
                <a:gd name="connsiteX2" fmla="*/ 3522428 w 4369020"/>
                <a:gd name="connsiteY2" fmla="*/ 2086 h 1977979"/>
                <a:gd name="connsiteX3" fmla="*/ 4333461 w 4369020"/>
                <a:gd name="connsiteY3" fmla="*/ 654093 h 1977979"/>
                <a:gd name="connsiteX4" fmla="*/ 4086970 w 4369020"/>
                <a:gd name="connsiteY4" fmla="*/ 1600299 h 1977979"/>
                <a:gd name="connsiteX5" fmla="*/ 2059388 w 4369020"/>
                <a:gd name="connsiteY5" fmla="*/ 1934253 h 1977979"/>
                <a:gd name="connsiteX6" fmla="*/ 0 w 4369020"/>
                <a:gd name="connsiteY6" fmla="*/ 1974010 h 1977979"/>
                <a:gd name="connsiteX0" fmla="*/ 2926080 w 4369020"/>
                <a:gd name="connsiteY0" fmla="*/ 1415814 h 1976374"/>
                <a:gd name="connsiteX1" fmla="*/ 2552368 w 4369020"/>
                <a:gd name="connsiteY1" fmla="*/ 565024 h 1976374"/>
                <a:gd name="connsiteX2" fmla="*/ 3522428 w 4369020"/>
                <a:gd name="connsiteY2" fmla="*/ 481 h 1976374"/>
                <a:gd name="connsiteX3" fmla="*/ 4333461 w 4369020"/>
                <a:gd name="connsiteY3" fmla="*/ 652488 h 1976374"/>
                <a:gd name="connsiteX4" fmla="*/ 4086970 w 4369020"/>
                <a:gd name="connsiteY4" fmla="*/ 1598694 h 1976374"/>
                <a:gd name="connsiteX5" fmla="*/ 2059388 w 4369020"/>
                <a:gd name="connsiteY5" fmla="*/ 1932648 h 1976374"/>
                <a:gd name="connsiteX6" fmla="*/ 0 w 4369020"/>
                <a:gd name="connsiteY6" fmla="*/ 1972405 h 1976374"/>
                <a:gd name="connsiteX0" fmla="*/ 2926080 w 4356730"/>
                <a:gd name="connsiteY0" fmla="*/ 1415814 h 1976374"/>
                <a:gd name="connsiteX1" fmla="*/ 2552368 w 4356730"/>
                <a:gd name="connsiteY1" fmla="*/ 565024 h 1976374"/>
                <a:gd name="connsiteX2" fmla="*/ 3522428 w 4356730"/>
                <a:gd name="connsiteY2" fmla="*/ 481 h 1976374"/>
                <a:gd name="connsiteX3" fmla="*/ 4333461 w 4356730"/>
                <a:gd name="connsiteY3" fmla="*/ 652488 h 1976374"/>
                <a:gd name="connsiteX4" fmla="*/ 4086970 w 4356730"/>
                <a:gd name="connsiteY4" fmla="*/ 1598694 h 1976374"/>
                <a:gd name="connsiteX5" fmla="*/ 2059388 w 4356730"/>
                <a:gd name="connsiteY5" fmla="*/ 1932648 h 1976374"/>
                <a:gd name="connsiteX6" fmla="*/ 0 w 4356730"/>
                <a:gd name="connsiteY6" fmla="*/ 1972405 h 1976374"/>
                <a:gd name="connsiteX0" fmla="*/ 2926080 w 4382376"/>
                <a:gd name="connsiteY0" fmla="*/ 1415859 h 1978574"/>
                <a:gd name="connsiteX1" fmla="*/ 2552368 w 4382376"/>
                <a:gd name="connsiteY1" fmla="*/ 565069 h 1978574"/>
                <a:gd name="connsiteX2" fmla="*/ 3522428 w 4382376"/>
                <a:gd name="connsiteY2" fmla="*/ 526 h 1978574"/>
                <a:gd name="connsiteX3" fmla="*/ 4333461 w 4382376"/>
                <a:gd name="connsiteY3" fmla="*/ 652533 h 1978574"/>
                <a:gd name="connsiteX4" fmla="*/ 4079019 w 4382376"/>
                <a:gd name="connsiteY4" fmla="*/ 1558982 h 1978574"/>
                <a:gd name="connsiteX5" fmla="*/ 2059388 w 4382376"/>
                <a:gd name="connsiteY5" fmla="*/ 1932693 h 1978574"/>
                <a:gd name="connsiteX6" fmla="*/ 0 w 4382376"/>
                <a:gd name="connsiteY6" fmla="*/ 1972450 h 1978574"/>
                <a:gd name="connsiteX0" fmla="*/ 3094865 w 4551161"/>
                <a:gd name="connsiteY0" fmla="*/ 1415859 h 2097959"/>
                <a:gd name="connsiteX1" fmla="*/ 2721153 w 4551161"/>
                <a:gd name="connsiteY1" fmla="*/ 565069 h 2097959"/>
                <a:gd name="connsiteX2" fmla="*/ 3691213 w 4551161"/>
                <a:gd name="connsiteY2" fmla="*/ 526 h 2097959"/>
                <a:gd name="connsiteX3" fmla="*/ 4502246 w 4551161"/>
                <a:gd name="connsiteY3" fmla="*/ 652533 h 2097959"/>
                <a:gd name="connsiteX4" fmla="*/ 4247804 w 4551161"/>
                <a:gd name="connsiteY4" fmla="*/ 1558982 h 2097959"/>
                <a:gd name="connsiteX5" fmla="*/ 2228173 w 4551161"/>
                <a:gd name="connsiteY5" fmla="*/ 1932693 h 2097959"/>
                <a:gd name="connsiteX6" fmla="*/ 0 w 4551161"/>
                <a:gd name="connsiteY6" fmla="*/ 2097959 h 2097959"/>
                <a:gd name="connsiteX0" fmla="*/ 3094865 w 4551161"/>
                <a:gd name="connsiteY0" fmla="*/ 1431877 h 2113977"/>
                <a:gd name="connsiteX1" fmla="*/ 3112025 w 4551161"/>
                <a:gd name="connsiteY1" fmla="*/ 474887 h 2113977"/>
                <a:gd name="connsiteX2" fmla="*/ 3691213 w 4551161"/>
                <a:gd name="connsiteY2" fmla="*/ 16544 h 2113977"/>
                <a:gd name="connsiteX3" fmla="*/ 4502246 w 4551161"/>
                <a:gd name="connsiteY3" fmla="*/ 668551 h 2113977"/>
                <a:gd name="connsiteX4" fmla="*/ 4247804 w 4551161"/>
                <a:gd name="connsiteY4" fmla="*/ 1575000 h 2113977"/>
                <a:gd name="connsiteX5" fmla="*/ 2228173 w 4551161"/>
                <a:gd name="connsiteY5" fmla="*/ 1948711 h 2113977"/>
                <a:gd name="connsiteX6" fmla="*/ 0 w 4551161"/>
                <a:gd name="connsiteY6" fmla="*/ 2113977 h 2113977"/>
                <a:gd name="connsiteX0" fmla="*/ 3494621 w 4551161"/>
                <a:gd name="connsiteY0" fmla="*/ 1215079 h 2099924"/>
                <a:gd name="connsiteX1" fmla="*/ 3112025 w 4551161"/>
                <a:gd name="connsiteY1" fmla="*/ 460834 h 2099924"/>
                <a:gd name="connsiteX2" fmla="*/ 3691213 w 4551161"/>
                <a:gd name="connsiteY2" fmla="*/ 2491 h 2099924"/>
                <a:gd name="connsiteX3" fmla="*/ 4502246 w 4551161"/>
                <a:gd name="connsiteY3" fmla="*/ 654498 h 2099924"/>
                <a:gd name="connsiteX4" fmla="*/ 4247804 w 4551161"/>
                <a:gd name="connsiteY4" fmla="*/ 1560947 h 2099924"/>
                <a:gd name="connsiteX5" fmla="*/ 2228173 w 4551161"/>
                <a:gd name="connsiteY5" fmla="*/ 1934658 h 2099924"/>
                <a:gd name="connsiteX6" fmla="*/ 0 w 4551161"/>
                <a:gd name="connsiteY6" fmla="*/ 2099924 h 2099924"/>
                <a:gd name="connsiteX0" fmla="*/ 3494621 w 4551161"/>
                <a:gd name="connsiteY0" fmla="*/ 1215978 h 2100823"/>
                <a:gd name="connsiteX1" fmla="*/ 3112025 w 4551161"/>
                <a:gd name="connsiteY1" fmla="*/ 461733 h 2100823"/>
                <a:gd name="connsiteX2" fmla="*/ 3691213 w 4551161"/>
                <a:gd name="connsiteY2" fmla="*/ 3390 h 2100823"/>
                <a:gd name="connsiteX3" fmla="*/ 4502246 w 4551161"/>
                <a:gd name="connsiteY3" fmla="*/ 655397 h 2100823"/>
                <a:gd name="connsiteX4" fmla="*/ 4247804 w 4551161"/>
                <a:gd name="connsiteY4" fmla="*/ 1561846 h 2100823"/>
                <a:gd name="connsiteX5" fmla="*/ 2228173 w 4551161"/>
                <a:gd name="connsiteY5" fmla="*/ 1935557 h 2100823"/>
                <a:gd name="connsiteX6" fmla="*/ 0 w 4551161"/>
                <a:gd name="connsiteY6" fmla="*/ 2100823 h 2100823"/>
                <a:gd name="connsiteX0" fmla="*/ 3494621 w 4551161"/>
                <a:gd name="connsiteY0" fmla="*/ 1215978 h 2100823"/>
                <a:gd name="connsiteX1" fmla="*/ 3112025 w 4551161"/>
                <a:gd name="connsiteY1" fmla="*/ 461733 h 2100823"/>
                <a:gd name="connsiteX2" fmla="*/ 3691213 w 4551161"/>
                <a:gd name="connsiteY2" fmla="*/ 3390 h 2100823"/>
                <a:gd name="connsiteX3" fmla="*/ 4502246 w 4551161"/>
                <a:gd name="connsiteY3" fmla="*/ 655397 h 2100823"/>
                <a:gd name="connsiteX4" fmla="*/ 4247804 w 4551161"/>
                <a:gd name="connsiteY4" fmla="*/ 1561846 h 2100823"/>
                <a:gd name="connsiteX5" fmla="*/ 2228173 w 4551161"/>
                <a:gd name="connsiteY5" fmla="*/ 1935557 h 2100823"/>
                <a:gd name="connsiteX6" fmla="*/ 0 w 4551161"/>
                <a:gd name="connsiteY6" fmla="*/ 2100823 h 2100823"/>
                <a:gd name="connsiteX0" fmla="*/ 3494621 w 4523540"/>
                <a:gd name="connsiteY0" fmla="*/ 1215978 h 2100823"/>
                <a:gd name="connsiteX1" fmla="*/ 3112025 w 4523540"/>
                <a:gd name="connsiteY1" fmla="*/ 461733 h 2100823"/>
                <a:gd name="connsiteX2" fmla="*/ 3691213 w 4523540"/>
                <a:gd name="connsiteY2" fmla="*/ 3390 h 2100823"/>
                <a:gd name="connsiteX3" fmla="*/ 4502246 w 4523540"/>
                <a:gd name="connsiteY3" fmla="*/ 655397 h 2100823"/>
                <a:gd name="connsiteX4" fmla="*/ 4247804 w 4523540"/>
                <a:gd name="connsiteY4" fmla="*/ 1561846 h 2100823"/>
                <a:gd name="connsiteX5" fmla="*/ 2228173 w 4523540"/>
                <a:gd name="connsiteY5" fmla="*/ 1935557 h 2100823"/>
                <a:gd name="connsiteX6" fmla="*/ 0 w 4523540"/>
                <a:gd name="connsiteY6" fmla="*/ 2100823 h 2100823"/>
                <a:gd name="connsiteX0" fmla="*/ 3494621 w 4523540"/>
                <a:gd name="connsiteY0" fmla="*/ 1212664 h 2097509"/>
                <a:gd name="connsiteX1" fmla="*/ 3112025 w 4523540"/>
                <a:gd name="connsiteY1" fmla="*/ 458419 h 2097509"/>
                <a:gd name="connsiteX2" fmla="*/ 3691213 w 4523540"/>
                <a:gd name="connsiteY2" fmla="*/ 76 h 2097509"/>
                <a:gd name="connsiteX3" fmla="*/ 4502246 w 4523540"/>
                <a:gd name="connsiteY3" fmla="*/ 652083 h 2097509"/>
                <a:gd name="connsiteX4" fmla="*/ 4247804 w 4523540"/>
                <a:gd name="connsiteY4" fmla="*/ 1558532 h 2097509"/>
                <a:gd name="connsiteX5" fmla="*/ 2228173 w 4523540"/>
                <a:gd name="connsiteY5" fmla="*/ 1932243 h 2097509"/>
                <a:gd name="connsiteX6" fmla="*/ 0 w 4523540"/>
                <a:gd name="connsiteY6" fmla="*/ 2097509 h 2097509"/>
                <a:gd name="connsiteX0" fmla="*/ 3494621 w 4561735"/>
                <a:gd name="connsiteY0" fmla="*/ 1216277 h 2101122"/>
                <a:gd name="connsiteX1" fmla="*/ 3112025 w 4561735"/>
                <a:gd name="connsiteY1" fmla="*/ 462032 h 2101122"/>
                <a:gd name="connsiteX2" fmla="*/ 3691213 w 4561735"/>
                <a:gd name="connsiteY2" fmla="*/ 3689 h 2101122"/>
                <a:gd name="connsiteX3" fmla="*/ 4537780 w 4561735"/>
                <a:gd name="connsiteY3" fmla="*/ 665350 h 2101122"/>
                <a:gd name="connsiteX4" fmla="*/ 4247804 w 4561735"/>
                <a:gd name="connsiteY4" fmla="*/ 1562145 h 2101122"/>
                <a:gd name="connsiteX5" fmla="*/ 2228173 w 4561735"/>
                <a:gd name="connsiteY5" fmla="*/ 1935856 h 2101122"/>
                <a:gd name="connsiteX6" fmla="*/ 0 w 4561735"/>
                <a:gd name="connsiteY6" fmla="*/ 2101122 h 2101122"/>
                <a:gd name="connsiteX0" fmla="*/ 3494621 w 4561735"/>
                <a:gd name="connsiteY0" fmla="*/ 1213585 h 2098430"/>
                <a:gd name="connsiteX1" fmla="*/ 3112025 w 4561735"/>
                <a:gd name="connsiteY1" fmla="*/ 459340 h 2098430"/>
                <a:gd name="connsiteX2" fmla="*/ 3691213 w 4561735"/>
                <a:gd name="connsiteY2" fmla="*/ 997 h 2098430"/>
                <a:gd name="connsiteX3" fmla="*/ 4537780 w 4561735"/>
                <a:gd name="connsiteY3" fmla="*/ 662658 h 2098430"/>
                <a:gd name="connsiteX4" fmla="*/ 4247804 w 4561735"/>
                <a:gd name="connsiteY4" fmla="*/ 1559453 h 2098430"/>
                <a:gd name="connsiteX5" fmla="*/ 2228173 w 4561735"/>
                <a:gd name="connsiteY5" fmla="*/ 1933164 h 2098430"/>
                <a:gd name="connsiteX6" fmla="*/ 0 w 4561735"/>
                <a:gd name="connsiteY6" fmla="*/ 2098430 h 2098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61735" h="2098430">
                  <a:moveTo>
                    <a:pt x="3494621" y="1213585"/>
                  </a:moveTo>
                  <a:cubicBezTo>
                    <a:pt x="3183711" y="1087876"/>
                    <a:pt x="3008192" y="748329"/>
                    <a:pt x="3112025" y="459340"/>
                  </a:cubicBezTo>
                  <a:cubicBezTo>
                    <a:pt x="3215858" y="170351"/>
                    <a:pt x="3364752" y="25039"/>
                    <a:pt x="3691213" y="997"/>
                  </a:cubicBezTo>
                  <a:cubicBezTo>
                    <a:pt x="4017674" y="-23045"/>
                    <a:pt x="4507199" y="393261"/>
                    <a:pt x="4537780" y="662658"/>
                  </a:cubicBezTo>
                  <a:cubicBezTo>
                    <a:pt x="4568361" y="932055"/>
                    <a:pt x="4632739" y="1347702"/>
                    <a:pt x="4247804" y="1559453"/>
                  </a:cubicBezTo>
                  <a:cubicBezTo>
                    <a:pt x="3862870" y="1771204"/>
                    <a:pt x="2936140" y="1843335"/>
                    <a:pt x="2228173" y="1933164"/>
                  </a:cubicBezTo>
                  <a:cubicBezTo>
                    <a:pt x="1520206" y="2022993"/>
                    <a:pt x="0" y="2098430"/>
                    <a:pt x="0" y="2098430"/>
                  </a:cubicBezTo>
                </a:path>
              </a:pathLst>
            </a:custGeom>
            <a:noFill/>
            <a:ln>
              <a:gradFill>
                <a:gsLst>
                  <a:gs pos="100000">
                    <a:srgbClr val="1A81BC"/>
                  </a:gs>
                  <a:gs pos="26000">
                    <a:schemeClr val="accent1">
                      <a:lumMod val="45000"/>
                      <a:lumOff val="55000"/>
                    </a:schemeClr>
                  </a:gs>
                  <a:gs pos="0">
                    <a:schemeClr val="accent1">
                      <a:lumMod val="20000"/>
                      <a:lumOff val="80000"/>
                    </a:schemeClr>
                  </a:gs>
                </a:gsLst>
                <a:lin ang="5400000" scaled="1"/>
              </a:grad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flipV="1">
              <a:off x="2711506" y="-2505458"/>
              <a:ext cx="3940449" cy="1534879"/>
            </a:xfrm>
            <a:custGeom>
              <a:avLst/>
              <a:gdLst>
                <a:gd name="connsiteX0" fmla="*/ 2926080 w 4396761"/>
                <a:gd name="connsiteY0" fmla="*/ 1415782 h 1976342"/>
                <a:gd name="connsiteX1" fmla="*/ 2552368 w 4396761"/>
                <a:gd name="connsiteY1" fmla="*/ 564992 h 1976342"/>
                <a:gd name="connsiteX2" fmla="*/ 3522428 w 4396761"/>
                <a:gd name="connsiteY2" fmla="*/ 449 h 1976342"/>
                <a:gd name="connsiteX3" fmla="*/ 4333461 w 4396761"/>
                <a:gd name="connsiteY3" fmla="*/ 652456 h 1976342"/>
                <a:gd name="connsiteX4" fmla="*/ 4086970 w 4396761"/>
                <a:gd name="connsiteY4" fmla="*/ 1598662 h 1976342"/>
                <a:gd name="connsiteX5" fmla="*/ 2059388 w 4396761"/>
                <a:gd name="connsiteY5" fmla="*/ 1932616 h 1976342"/>
                <a:gd name="connsiteX6" fmla="*/ 0 w 4396761"/>
                <a:gd name="connsiteY6" fmla="*/ 1972373 h 1976342"/>
                <a:gd name="connsiteX0" fmla="*/ 2926080 w 4396761"/>
                <a:gd name="connsiteY0" fmla="*/ 1417419 h 1977979"/>
                <a:gd name="connsiteX1" fmla="*/ 2552368 w 4396761"/>
                <a:gd name="connsiteY1" fmla="*/ 566629 h 1977979"/>
                <a:gd name="connsiteX2" fmla="*/ 3522428 w 4396761"/>
                <a:gd name="connsiteY2" fmla="*/ 2086 h 1977979"/>
                <a:gd name="connsiteX3" fmla="*/ 4333461 w 4396761"/>
                <a:gd name="connsiteY3" fmla="*/ 654093 h 1977979"/>
                <a:gd name="connsiteX4" fmla="*/ 4086970 w 4396761"/>
                <a:gd name="connsiteY4" fmla="*/ 1600299 h 1977979"/>
                <a:gd name="connsiteX5" fmla="*/ 2059388 w 4396761"/>
                <a:gd name="connsiteY5" fmla="*/ 1934253 h 1977979"/>
                <a:gd name="connsiteX6" fmla="*/ 0 w 4396761"/>
                <a:gd name="connsiteY6" fmla="*/ 1974010 h 1977979"/>
                <a:gd name="connsiteX0" fmla="*/ 2926080 w 4396761"/>
                <a:gd name="connsiteY0" fmla="*/ 1417419 h 1977979"/>
                <a:gd name="connsiteX1" fmla="*/ 2552368 w 4396761"/>
                <a:gd name="connsiteY1" fmla="*/ 566629 h 1977979"/>
                <a:gd name="connsiteX2" fmla="*/ 3522428 w 4396761"/>
                <a:gd name="connsiteY2" fmla="*/ 2086 h 1977979"/>
                <a:gd name="connsiteX3" fmla="*/ 4333461 w 4396761"/>
                <a:gd name="connsiteY3" fmla="*/ 654093 h 1977979"/>
                <a:gd name="connsiteX4" fmla="*/ 4086970 w 4396761"/>
                <a:gd name="connsiteY4" fmla="*/ 1600299 h 1977979"/>
                <a:gd name="connsiteX5" fmla="*/ 2059388 w 4396761"/>
                <a:gd name="connsiteY5" fmla="*/ 1934253 h 1977979"/>
                <a:gd name="connsiteX6" fmla="*/ 0 w 4396761"/>
                <a:gd name="connsiteY6" fmla="*/ 1974010 h 1977979"/>
                <a:gd name="connsiteX0" fmla="*/ 2926080 w 4369020"/>
                <a:gd name="connsiteY0" fmla="*/ 1417419 h 1977979"/>
                <a:gd name="connsiteX1" fmla="*/ 2552368 w 4369020"/>
                <a:gd name="connsiteY1" fmla="*/ 566629 h 1977979"/>
                <a:gd name="connsiteX2" fmla="*/ 3522428 w 4369020"/>
                <a:gd name="connsiteY2" fmla="*/ 2086 h 1977979"/>
                <a:gd name="connsiteX3" fmla="*/ 4333461 w 4369020"/>
                <a:gd name="connsiteY3" fmla="*/ 654093 h 1977979"/>
                <a:gd name="connsiteX4" fmla="*/ 4086970 w 4369020"/>
                <a:gd name="connsiteY4" fmla="*/ 1600299 h 1977979"/>
                <a:gd name="connsiteX5" fmla="*/ 2059388 w 4369020"/>
                <a:gd name="connsiteY5" fmla="*/ 1934253 h 1977979"/>
                <a:gd name="connsiteX6" fmla="*/ 0 w 4369020"/>
                <a:gd name="connsiteY6" fmla="*/ 1974010 h 1977979"/>
                <a:gd name="connsiteX0" fmla="*/ 2926080 w 4369020"/>
                <a:gd name="connsiteY0" fmla="*/ 1415814 h 1976374"/>
                <a:gd name="connsiteX1" fmla="*/ 2552368 w 4369020"/>
                <a:gd name="connsiteY1" fmla="*/ 565024 h 1976374"/>
                <a:gd name="connsiteX2" fmla="*/ 3522428 w 4369020"/>
                <a:gd name="connsiteY2" fmla="*/ 481 h 1976374"/>
                <a:gd name="connsiteX3" fmla="*/ 4333461 w 4369020"/>
                <a:gd name="connsiteY3" fmla="*/ 652488 h 1976374"/>
                <a:gd name="connsiteX4" fmla="*/ 4086970 w 4369020"/>
                <a:gd name="connsiteY4" fmla="*/ 1598694 h 1976374"/>
                <a:gd name="connsiteX5" fmla="*/ 2059388 w 4369020"/>
                <a:gd name="connsiteY5" fmla="*/ 1932648 h 1976374"/>
                <a:gd name="connsiteX6" fmla="*/ 0 w 4369020"/>
                <a:gd name="connsiteY6" fmla="*/ 1972405 h 1976374"/>
                <a:gd name="connsiteX0" fmla="*/ 2926080 w 4356730"/>
                <a:gd name="connsiteY0" fmla="*/ 1415814 h 1976374"/>
                <a:gd name="connsiteX1" fmla="*/ 2552368 w 4356730"/>
                <a:gd name="connsiteY1" fmla="*/ 565024 h 1976374"/>
                <a:gd name="connsiteX2" fmla="*/ 3522428 w 4356730"/>
                <a:gd name="connsiteY2" fmla="*/ 481 h 1976374"/>
                <a:gd name="connsiteX3" fmla="*/ 4333461 w 4356730"/>
                <a:gd name="connsiteY3" fmla="*/ 652488 h 1976374"/>
                <a:gd name="connsiteX4" fmla="*/ 4086970 w 4356730"/>
                <a:gd name="connsiteY4" fmla="*/ 1598694 h 1976374"/>
                <a:gd name="connsiteX5" fmla="*/ 2059388 w 4356730"/>
                <a:gd name="connsiteY5" fmla="*/ 1932648 h 1976374"/>
                <a:gd name="connsiteX6" fmla="*/ 0 w 4356730"/>
                <a:gd name="connsiteY6" fmla="*/ 1972405 h 1976374"/>
                <a:gd name="connsiteX0" fmla="*/ 2926080 w 4382376"/>
                <a:gd name="connsiteY0" fmla="*/ 1415859 h 1978574"/>
                <a:gd name="connsiteX1" fmla="*/ 2552368 w 4382376"/>
                <a:gd name="connsiteY1" fmla="*/ 565069 h 1978574"/>
                <a:gd name="connsiteX2" fmla="*/ 3522428 w 4382376"/>
                <a:gd name="connsiteY2" fmla="*/ 526 h 1978574"/>
                <a:gd name="connsiteX3" fmla="*/ 4333461 w 4382376"/>
                <a:gd name="connsiteY3" fmla="*/ 652533 h 1978574"/>
                <a:gd name="connsiteX4" fmla="*/ 4079019 w 4382376"/>
                <a:gd name="connsiteY4" fmla="*/ 1558982 h 1978574"/>
                <a:gd name="connsiteX5" fmla="*/ 2059388 w 4382376"/>
                <a:gd name="connsiteY5" fmla="*/ 1932693 h 1978574"/>
                <a:gd name="connsiteX6" fmla="*/ 0 w 4382376"/>
                <a:gd name="connsiteY6" fmla="*/ 1972450 h 1978574"/>
                <a:gd name="connsiteX0" fmla="*/ 3094865 w 4551161"/>
                <a:gd name="connsiteY0" fmla="*/ 1415859 h 2097959"/>
                <a:gd name="connsiteX1" fmla="*/ 2721153 w 4551161"/>
                <a:gd name="connsiteY1" fmla="*/ 565069 h 2097959"/>
                <a:gd name="connsiteX2" fmla="*/ 3691213 w 4551161"/>
                <a:gd name="connsiteY2" fmla="*/ 526 h 2097959"/>
                <a:gd name="connsiteX3" fmla="*/ 4502246 w 4551161"/>
                <a:gd name="connsiteY3" fmla="*/ 652533 h 2097959"/>
                <a:gd name="connsiteX4" fmla="*/ 4247804 w 4551161"/>
                <a:gd name="connsiteY4" fmla="*/ 1558982 h 2097959"/>
                <a:gd name="connsiteX5" fmla="*/ 2228173 w 4551161"/>
                <a:gd name="connsiteY5" fmla="*/ 1932693 h 2097959"/>
                <a:gd name="connsiteX6" fmla="*/ 0 w 4551161"/>
                <a:gd name="connsiteY6" fmla="*/ 2097959 h 2097959"/>
                <a:gd name="connsiteX0" fmla="*/ 3094865 w 4551161"/>
                <a:gd name="connsiteY0" fmla="*/ 1431877 h 2113977"/>
                <a:gd name="connsiteX1" fmla="*/ 3112025 w 4551161"/>
                <a:gd name="connsiteY1" fmla="*/ 474887 h 2113977"/>
                <a:gd name="connsiteX2" fmla="*/ 3691213 w 4551161"/>
                <a:gd name="connsiteY2" fmla="*/ 16544 h 2113977"/>
                <a:gd name="connsiteX3" fmla="*/ 4502246 w 4551161"/>
                <a:gd name="connsiteY3" fmla="*/ 668551 h 2113977"/>
                <a:gd name="connsiteX4" fmla="*/ 4247804 w 4551161"/>
                <a:gd name="connsiteY4" fmla="*/ 1575000 h 2113977"/>
                <a:gd name="connsiteX5" fmla="*/ 2228173 w 4551161"/>
                <a:gd name="connsiteY5" fmla="*/ 1948711 h 2113977"/>
                <a:gd name="connsiteX6" fmla="*/ 0 w 4551161"/>
                <a:gd name="connsiteY6" fmla="*/ 2113977 h 2113977"/>
                <a:gd name="connsiteX0" fmla="*/ 3494621 w 4551161"/>
                <a:gd name="connsiteY0" fmla="*/ 1215079 h 2099924"/>
                <a:gd name="connsiteX1" fmla="*/ 3112025 w 4551161"/>
                <a:gd name="connsiteY1" fmla="*/ 460834 h 2099924"/>
                <a:gd name="connsiteX2" fmla="*/ 3691213 w 4551161"/>
                <a:gd name="connsiteY2" fmla="*/ 2491 h 2099924"/>
                <a:gd name="connsiteX3" fmla="*/ 4502246 w 4551161"/>
                <a:gd name="connsiteY3" fmla="*/ 654498 h 2099924"/>
                <a:gd name="connsiteX4" fmla="*/ 4247804 w 4551161"/>
                <a:gd name="connsiteY4" fmla="*/ 1560947 h 2099924"/>
                <a:gd name="connsiteX5" fmla="*/ 2228173 w 4551161"/>
                <a:gd name="connsiteY5" fmla="*/ 1934658 h 2099924"/>
                <a:gd name="connsiteX6" fmla="*/ 0 w 4551161"/>
                <a:gd name="connsiteY6" fmla="*/ 2099924 h 2099924"/>
                <a:gd name="connsiteX0" fmla="*/ 3494621 w 4551161"/>
                <a:gd name="connsiteY0" fmla="*/ 1215978 h 2100823"/>
                <a:gd name="connsiteX1" fmla="*/ 3112025 w 4551161"/>
                <a:gd name="connsiteY1" fmla="*/ 461733 h 2100823"/>
                <a:gd name="connsiteX2" fmla="*/ 3691213 w 4551161"/>
                <a:gd name="connsiteY2" fmla="*/ 3390 h 2100823"/>
                <a:gd name="connsiteX3" fmla="*/ 4502246 w 4551161"/>
                <a:gd name="connsiteY3" fmla="*/ 655397 h 2100823"/>
                <a:gd name="connsiteX4" fmla="*/ 4247804 w 4551161"/>
                <a:gd name="connsiteY4" fmla="*/ 1561846 h 2100823"/>
                <a:gd name="connsiteX5" fmla="*/ 2228173 w 4551161"/>
                <a:gd name="connsiteY5" fmla="*/ 1935557 h 2100823"/>
                <a:gd name="connsiteX6" fmla="*/ 0 w 4551161"/>
                <a:gd name="connsiteY6" fmla="*/ 2100823 h 2100823"/>
                <a:gd name="connsiteX0" fmla="*/ 3494621 w 4551161"/>
                <a:gd name="connsiteY0" fmla="*/ 1215978 h 2100823"/>
                <a:gd name="connsiteX1" fmla="*/ 3112025 w 4551161"/>
                <a:gd name="connsiteY1" fmla="*/ 461733 h 2100823"/>
                <a:gd name="connsiteX2" fmla="*/ 3691213 w 4551161"/>
                <a:gd name="connsiteY2" fmla="*/ 3390 h 2100823"/>
                <a:gd name="connsiteX3" fmla="*/ 4502246 w 4551161"/>
                <a:gd name="connsiteY3" fmla="*/ 655397 h 2100823"/>
                <a:gd name="connsiteX4" fmla="*/ 4247804 w 4551161"/>
                <a:gd name="connsiteY4" fmla="*/ 1561846 h 2100823"/>
                <a:gd name="connsiteX5" fmla="*/ 2228173 w 4551161"/>
                <a:gd name="connsiteY5" fmla="*/ 1935557 h 2100823"/>
                <a:gd name="connsiteX6" fmla="*/ 0 w 4551161"/>
                <a:gd name="connsiteY6" fmla="*/ 2100823 h 2100823"/>
                <a:gd name="connsiteX0" fmla="*/ 3494621 w 4523540"/>
                <a:gd name="connsiteY0" fmla="*/ 1215978 h 2100823"/>
                <a:gd name="connsiteX1" fmla="*/ 3112025 w 4523540"/>
                <a:gd name="connsiteY1" fmla="*/ 461733 h 2100823"/>
                <a:gd name="connsiteX2" fmla="*/ 3691213 w 4523540"/>
                <a:gd name="connsiteY2" fmla="*/ 3390 h 2100823"/>
                <a:gd name="connsiteX3" fmla="*/ 4502246 w 4523540"/>
                <a:gd name="connsiteY3" fmla="*/ 655397 h 2100823"/>
                <a:gd name="connsiteX4" fmla="*/ 4247804 w 4523540"/>
                <a:gd name="connsiteY4" fmla="*/ 1561846 h 2100823"/>
                <a:gd name="connsiteX5" fmla="*/ 2228173 w 4523540"/>
                <a:gd name="connsiteY5" fmla="*/ 1935557 h 2100823"/>
                <a:gd name="connsiteX6" fmla="*/ 0 w 4523540"/>
                <a:gd name="connsiteY6" fmla="*/ 2100823 h 2100823"/>
                <a:gd name="connsiteX0" fmla="*/ 3494621 w 4523540"/>
                <a:gd name="connsiteY0" fmla="*/ 1212664 h 2097509"/>
                <a:gd name="connsiteX1" fmla="*/ 3112025 w 4523540"/>
                <a:gd name="connsiteY1" fmla="*/ 458419 h 2097509"/>
                <a:gd name="connsiteX2" fmla="*/ 3691213 w 4523540"/>
                <a:gd name="connsiteY2" fmla="*/ 76 h 2097509"/>
                <a:gd name="connsiteX3" fmla="*/ 4502246 w 4523540"/>
                <a:gd name="connsiteY3" fmla="*/ 652083 h 2097509"/>
                <a:gd name="connsiteX4" fmla="*/ 4247804 w 4523540"/>
                <a:gd name="connsiteY4" fmla="*/ 1558532 h 2097509"/>
                <a:gd name="connsiteX5" fmla="*/ 2228173 w 4523540"/>
                <a:gd name="connsiteY5" fmla="*/ 1932243 h 2097509"/>
                <a:gd name="connsiteX6" fmla="*/ 0 w 4523540"/>
                <a:gd name="connsiteY6" fmla="*/ 2097509 h 2097509"/>
                <a:gd name="connsiteX0" fmla="*/ 3494621 w 4561735"/>
                <a:gd name="connsiteY0" fmla="*/ 1216277 h 2101122"/>
                <a:gd name="connsiteX1" fmla="*/ 3112025 w 4561735"/>
                <a:gd name="connsiteY1" fmla="*/ 462032 h 2101122"/>
                <a:gd name="connsiteX2" fmla="*/ 3691213 w 4561735"/>
                <a:gd name="connsiteY2" fmla="*/ 3689 h 2101122"/>
                <a:gd name="connsiteX3" fmla="*/ 4537780 w 4561735"/>
                <a:gd name="connsiteY3" fmla="*/ 665350 h 2101122"/>
                <a:gd name="connsiteX4" fmla="*/ 4247804 w 4561735"/>
                <a:gd name="connsiteY4" fmla="*/ 1562145 h 2101122"/>
                <a:gd name="connsiteX5" fmla="*/ 2228173 w 4561735"/>
                <a:gd name="connsiteY5" fmla="*/ 1935856 h 2101122"/>
                <a:gd name="connsiteX6" fmla="*/ 0 w 4561735"/>
                <a:gd name="connsiteY6" fmla="*/ 2101122 h 2101122"/>
                <a:gd name="connsiteX0" fmla="*/ 3494621 w 4561735"/>
                <a:gd name="connsiteY0" fmla="*/ 1213585 h 2098430"/>
                <a:gd name="connsiteX1" fmla="*/ 3112025 w 4561735"/>
                <a:gd name="connsiteY1" fmla="*/ 459340 h 2098430"/>
                <a:gd name="connsiteX2" fmla="*/ 3691213 w 4561735"/>
                <a:gd name="connsiteY2" fmla="*/ 997 h 2098430"/>
                <a:gd name="connsiteX3" fmla="*/ 4537780 w 4561735"/>
                <a:gd name="connsiteY3" fmla="*/ 662658 h 2098430"/>
                <a:gd name="connsiteX4" fmla="*/ 4247804 w 4561735"/>
                <a:gd name="connsiteY4" fmla="*/ 1559453 h 2098430"/>
                <a:gd name="connsiteX5" fmla="*/ 2228173 w 4561735"/>
                <a:gd name="connsiteY5" fmla="*/ 1933164 h 2098430"/>
                <a:gd name="connsiteX6" fmla="*/ 0 w 4561735"/>
                <a:gd name="connsiteY6" fmla="*/ 2098430 h 2098430"/>
                <a:gd name="connsiteX0" fmla="*/ 3494621 w 4561735"/>
                <a:gd name="connsiteY0" fmla="*/ 1226185 h 2111030"/>
                <a:gd name="connsiteX1" fmla="*/ 3537691 w 4561735"/>
                <a:gd name="connsiteY1" fmla="*/ 352847 h 2111030"/>
                <a:gd name="connsiteX2" fmla="*/ 3691213 w 4561735"/>
                <a:gd name="connsiteY2" fmla="*/ 13597 h 2111030"/>
                <a:gd name="connsiteX3" fmla="*/ 4537780 w 4561735"/>
                <a:gd name="connsiteY3" fmla="*/ 675258 h 2111030"/>
                <a:gd name="connsiteX4" fmla="*/ 4247804 w 4561735"/>
                <a:gd name="connsiteY4" fmla="*/ 1572053 h 2111030"/>
                <a:gd name="connsiteX5" fmla="*/ 2228173 w 4561735"/>
                <a:gd name="connsiteY5" fmla="*/ 1945764 h 2111030"/>
                <a:gd name="connsiteX6" fmla="*/ 0 w 4561735"/>
                <a:gd name="connsiteY6" fmla="*/ 2111030 h 2111030"/>
                <a:gd name="connsiteX0" fmla="*/ 3608133 w 4561735"/>
                <a:gd name="connsiteY0" fmla="*/ 842813 h 2104788"/>
                <a:gd name="connsiteX1" fmla="*/ 3537691 w 4561735"/>
                <a:gd name="connsiteY1" fmla="*/ 346605 h 2104788"/>
                <a:gd name="connsiteX2" fmla="*/ 3691213 w 4561735"/>
                <a:gd name="connsiteY2" fmla="*/ 7355 h 2104788"/>
                <a:gd name="connsiteX3" fmla="*/ 4537780 w 4561735"/>
                <a:gd name="connsiteY3" fmla="*/ 669016 h 2104788"/>
                <a:gd name="connsiteX4" fmla="*/ 4247804 w 4561735"/>
                <a:gd name="connsiteY4" fmla="*/ 1565811 h 2104788"/>
                <a:gd name="connsiteX5" fmla="*/ 2228173 w 4561735"/>
                <a:gd name="connsiteY5" fmla="*/ 1939522 h 2104788"/>
                <a:gd name="connsiteX6" fmla="*/ 0 w 4561735"/>
                <a:gd name="connsiteY6" fmla="*/ 2104788 h 2104788"/>
                <a:gd name="connsiteX0" fmla="*/ 3608133 w 4561735"/>
                <a:gd name="connsiteY0" fmla="*/ 842811 h 2104786"/>
                <a:gd name="connsiteX1" fmla="*/ 3537691 w 4561735"/>
                <a:gd name="connsiteY1" fmla="*/ 346603 h 2104786"/>
                <a:gd name="connsiteX2" fmla="*/ 3691213 w 4561735"/>
                <a:gd name="connsiteY2" fmla="*/ 7353 h 2104786"/>
                <a:gd name="connsiteX3" fmla="*/ 4537780 w 4561735"/>
                <a:gd name="connsiteY3" fmla="*/ 669014 h 2104786"/>
                <a:gd name="connsiteX4" fmla="*/ 4247804 w 4561735"/>
                <a:gd name="connsiteY4" fmla="*/ 1565809 h 2104786"/>
                <a:gd name="connsiteX5" fmla="*/ 2228173 w 4561735"/>
                <a:gd name="connsiteY5" fmla="*/ 1939520 h 2104786"/>
                <a:gd name="connsiteX6" fmla="*/ 0 w 4561735"/>
                <a:gd name="connsiteY6" fmla="*/ 2104786 h 2104786"/>
                <a:gd name="connsiteX0" fmla="*/ 3608133 w 4563097"/>
                <a:gd name="connsiteY0" fmla="*/ 765506 h 2027481"/>
                <a:gd name="connsiteX1" fmla="*/ 3537691 w 4563097"/>
                <a:gd name="connsiteY1" fmla="*/ 269298 h 2027481"/>
                <a:gd name="connsiteX2" fmla="*/ 4045935 w 4563097"/>
                <a:gd name="connsiteY2" fmla="*/ 9444 h 2027481"/>
                <a:gd name="connsiteX3" fmla="*/ 4537780 w 4563097"/>
                <a:gd name="connsiteY3" fmla="*/ 591709 h 2027481"/>
                <a:gd name="connsiteX4" fmla="*/ 4247804 w 4563097"/>
                <a:gd name="connsiteY4" fmla="*/ 1488504 h 2027481"/>
                <a:gd name="connsiteX5" fmla="*/ 2228173 w 4563097"/>
                <a:gd name="connsiteY5" fmla="*/ 1862215 h 2027481"/>
                <a:gd name="connsiteX6" fmla="*/ 0 w 4563097"/>
                <a:gd name="connsiteY6" fmla="*/ 2027481 h 2027481"/>
                <a:gd name="connsiteX0" fmla="*/ 3608133 w 4503154"/>
                <a:gd name="connsiteY0" fmla="*/ 766442 h 2028417"/>
                <a:gd name="connsiteX1" fmla="*/ 3537691 w 4503154"/>
                <a:gd name="connsiteY1" fmla="*/ 270234 h 2028417"/>
                <a:gd name="connsiteX2" fmla="*/ 4045935 w 4503154"/>
                <a:gd name="connsiteY2" fmla="*/ 10380 h 2028417"/>
                <a:gd name="connsiteX3" fmla="*/ 4452647 w 4503154"/>
                <a:gd name="connsiteY3" fmla="*/ 612495 h 2028417"/>
                <a:gd name="connsiteX4" fmla="*/ 4247804 w 4503154"/>
                <a:gd name="connsiteY4" fmla="*/ 1489440 h 2028417"/>
                <a:gd name="connsiteX5" fmla="*/ 2228173 w 4503154"/>
                <a:gd name="connsiteY5" fmla="*/ 1863151 h 2028417"/>
                <a:gd name="connsiteX6" fmla="*/ 0 w 4503154"/>
                <a:gd name="connsiteY6" fmla="*/ 2028417 h 2028417"/>
                <a:gd name="connsiteX0" fmla="*/ 3608133 w 4461258"/>
                <a:gd name="connsiteY0" fmla="*/ 766442 h 2028417"/>
                <a:gd name="connsiteX1" fmla="*/ 3537691 w 4461258"/>
                <a:gd name="connsiteY1" fmla="*/ 270234 h 2028417"/>
                <a:gd name="connsiteX2" fmla="*/ 4045935 w 4461258"/>
                <a:gd name="connsiteY2" fmla="*/ 10380 h 2028417"/>
                <a:gd name="connsiteX3" fmla="*/ 4452647 w 4461258"/>
                <a:gd name="connsiteY3" fmla="*/ 612495 h 2028417"/>
                <a:gd name="connsiteX4" fmla="*/ 4134294 w 4461258"/>
                <a:gd name="connsiteY4" fmla="*/ 1588685 h 2028417"/>
                <a:gd name="connsiteX5" fmla="*/ 2228173 w 4461258"/>
                <a:gd name="connsiteY5" fmla="*/ 1863151 h 2028417"/>
                <a:gd name="connsiteX6" fmla="*/ 0 w 4461258"/>
                <a:gd name="connsiteY6" fmla="*/ 2028417 h 2028417"/>
                <a:gd name="connsiteX0" fmla="*/ 3608133 w 4453665"/>
                <a:gd name="connsiteY0" fmla="*/ 766442 h 2028417"/>
                <a:gd name="connsiteX1" fmla="*/ 3537691 w 4453665"/>
                <a:gd name="connsiteY1" fmla="*/ 270234 h 2028417"/>
                <a:gd name="connsiteX2" fmla="*/ 4045935 w 4453665"/>
                <a:gd name="connsiteY2" fmla="*/ 10380 h 2028417"/>
                <a:gd name="connsiteX3" fmla="*/ 4452647 w 4453665"/>
                <a:gd name="connsiteY3" fmla="*/ 612495 h 2028417"/>
                <a:gd name="connsiteX4" fmla="*/ 4134294 w 4453665"/>
                <a:gd name="connsiteY4" fmla="*/ 1588685 h 2028417"/>
                <a:gd name="connsiteX5" fmla="*/ 2228173 w 4453665"/>
                <a:gd name="connsiteY5" fmla="*/ 1863151 h 2028417"/>
                <a:gd name="connsiteX6" fmla="*/ 0 w 4453665"/>
                <a:gd name="connsiteY6" fmla="*/ 2028417 h 2028417"/>
                <a:gd name="connsiteX0" fmla="*/ 3608133 w 4460046"/>
                <a:gd name="connsiteY0" fmla="*/ 766442 h 2056284"/>
                <a:gd name="connsiteX1" fmla="*/ 3537691 w 4460046"/>
                <a:gd name="connsiteY1" fmla="*/ 270234 h 2056284"/>
                <a:gd name="connsiteX2" fmla="*/ 4045935 w 4460046"/>
                <a:gd name="connsiteY2" fmla="*/ 10380 h 2056284"/>
                <a:gd name="connsiteX3" fmla="*/ 4452647 w 4460046"/>
                <a:gd name="connsiteY3" fmla="*/ 612495 h 2056284"/>
                <a:gd name="connsiteX4" fmla="*/ 4134294 w 4460046"/>
                <a:gd name="connsiteY4" fmla="*/ 1588685 h 2056284"/>
                <a:gd name="connsiteX5" fmla="*/ 2284928 w 4460046"/>
                <a:gd name="connsiteY5" fmla="*/ 2021943 h 2056284"/>
                <a:gd name="connsiteX6" fmla="*/ 0 w 4460046"/>
                <a:gd name="connsiteY6" fmla="*/ 2028417 h 2056284"/>
                <a:gd name="connsiteX0" fmla="*/ 3494622 w 4346534"/>
                <a:gd name="connsiteY0" fmla="*/ 766442 h 2405547"/>
                <a:gd name="connsiteX1" fmla="*/ 3424180 w 4346534"/>
                <a:gd name="connsiteY1" fmla="*/ 270234 h 2405547"/>
                <a:gd name="connsiteX2" fmla="*/ 3932424 w 4346534"/>
                <a:gd name="connsiteY2" fmla="*/ 10380 h 2405547"/>
                <a:gd name="connsiteX3" fmla="*/ 4339136 w 4346534"/>
                <a:gd name="connsiteY3" fmla="*/ 612495 h 2405547"/>
                <a:gd name="connsiteX4" fmla="*/ 4020783 w 4346534"/>
                <a:gd name="connsiteY4" fmla="*/ 1588685 h 2405547"/>
                <a:gd name="connsiteX5" fmla="*/ 2171417 w 4346534"/>
                <a:gd name="connsiteY5" fmla="*/ 2021943 h 2405547"/>
                <a:gd name="connsiteX6" fmla="*/ 0 w 4346534"/>
                <a:gd name="connsiteY6" fmla="*/ 2405547 h 240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6534" h="2405547">
                  <a:moveTo>
                    <a:pt x="3494622" y="766442"/>
                  </a:moveTo>
                  <a:cubicBezTo>
                    <a:pt x="3325601" y="660582"/>
                    <a:pt x="3351213" y="396244"/>
                    <a:pt x="3424180" y="270234"/>
                  </a:cubicBezTo>
                  <a:cubicBezTo>
                    <a:pt x="3497147" y="144224"/>
                    <a:pt x="3779931" y="-46663"/>
                    <a:pt x="3932424" y="10380"/>
                  </a:cubicBezTo>
                  <a:cubicBezTo>
                    <a:pt x="4084917" y="67423"/>
                    <a:pt x="4324410" y="349444"/>
                    <a:pt x="4339136" y="612495"/>
                  </a:cubicBezTo>
                  <a:cubicBezTo>
                    <a:pt x="4353862" y="875546"/>
                    <a:pt x="4382069" y="1353777"/>
                    <a:pt x="4020783" y="1588685"/>
                  </a:cubicBezTo>
                  <a:cubicBezTo>
                    <a:pt x="3659497" y="1823593"/>
                    <a:pt x="2841547" y="1885799"/>
                    <a:pt x="2171417" y="2021943"/>
                  </a:cubicBezTo>
                  <a:cubicBezTo>
                    <a:pt x="1501287" y="2158087"/>
                    <a:pt x="0" y="2405547"/>
                    <a:pt x="0" y="2405547"/>
                  </a:cubicBezTo>
                </a:path>
              </a:pathLst>
            </a:custGeom>
            <a:noFill/>
            <a:ln>
              <a:gradFill>
                <a:gsLst>
                  <a:gs pos="100000">
                    <a:srgbClr val="1A81BC"/>
                  </a:gs>
                  <a:gs pos="26000">
                    <a:schemeClr val="accent1">
                      <a:lumMod val="45000"/>
                      <a:lumOff val="55000"/>
                    </a:schemeClr>
                  </a:gs>
                  <a:gs pos="0">
                    <a:schemeClr val="accent1">
                      <a:lumMod val="20000"/>
                      <a:lumOff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flipV="1">
              <a:off x="2413000" y="-2366788"/>
              <a:ext cx="2489201" cy="1325388"/>
            </a:xfrm>
            <a:custGeom>
              <a:avLst/>
              <a:gdLst>
                <a:gd name="connsiteX0" fmla="*/ 2926080 w 4396761"/>
                <a:gd name="connsiteY0" fmla="*/ 1415782 h 1976342"/>
                <a:gd name="connsiteX1" fmla="*/ 2552368 w 4396761"/>
                <a:gd name="connsiteY1" fmla="*/ 564992 h 1976342"/>
                <a:gd name="connsiteX2" fmla="*/ 3522428 w 4396761"/>
                <a:gd name="connsiteY2" fmla="*/ 449 h 1976342"/>
                <a:gd name="connsiteX3" fmla="*/ 4333461 w 4396761"/>
                <a:gd name="connsiteY3" fmla="*/ 652456 h 1976342"/>
                <a:gd name="connsiteX4" fmla="*/ 4086970 w 4396761"/>
                <a:gd name="connsiteY4" fmla="*/ 1598662 h 1976342"/>
                <a:gd name="connsiteX5" fmla="*/ 2059388 w 4396761"/>
                <a:gd name="connsiteY5" fmla="*/ 1932616 h 1976342"/>
                <a:gd name="connsiteX6" fmla="*/ 0 w 4396761"/>
                <a:gd name="connsiteY6" fmla="*/ 1972373 h 1976342"/>
                <a:gd name="connsiteX0" fmla="*/ 2926080 w 4396761"/>
                <a:gd name="connsiteY0" fmla="*/ 1417419 h 1977979"/>
                <a:gd name="connsiteX1" fmla="*/ 2552368 w 4396761"/>
                <a:gd name="connsiteY1" fmla="*/ 566629 h 1977979"/>
                <a:gd name="connsiteX2" fmla="*/ 3522428 w 4396761"/>
                <a:gd name="connsiteY2" fmla="*/ 2086 h 1977979"/>
                <a:gd name="connsiteX3" fmla="*/ 4333461 w 4396761"/>
                <a:gd name="connsiteY3" fmla="*/ 654093 h 1977979"/>
                <a:gd name="connsiteX4" fmla="*/ 4086970 w 4396761"/>
                <a:gd name="connsiteY4" fmla="*/ 1600299 h 1977979"/>
                <a:gd name="connsiteX5" fmla="*/ 2059388 w 4396761"/>
                <a:gd name="connsiteY5" fmla="*/ 1934253 h 1977979"/>
                <a:gd name="connsiteX6" fmla="*/ 0 w 4396761"/>
                <a:gd name="connsiteY6" fmla="*/ 1974010 h 1977979"/>
                <a:gd name="connsiteX0" fmla="*/ 2926080 w 4396761"/>
                <a:gd name="connsiteY0" fmla="*/ 1417419 h 1977979"/>
                <a:gd name="connsiteX1" fmla="*/ 2552368 w 4396761"/>
                <a:gd name="connsiteY1" fmla="*/ 566629 h 1977979"/>
                <a:gd name="connsiteX2" fmla="*/ 3522428 w 4396761"/>
                <a:gd name="connsiteY2" fmla="*/ 2086 h 1977979"/>
                <a:gd name="connsiteX3" fmla="*/ 4333461 w 4396761"/>
                <a:gd name="connsiteY3" fmla="*/ 654093 h 1977979"/>
                <a:gd name="connsiteX4" fmla="*/ 4086970 w 4396761"/>
                <a:gd name="connsiteY4" fmla="*/ 1600299 h 1977979"/>
                <a:gd name="connsiteX5" fmla="*/ 2059388 w 4396761"/>
                <a:gd name="connsiteY5" fmla="*/ 1934253 h 1977979"/>
                <a:gd name="connsiteX6" fmla="*/ 0 w 4396761"/>
                <a:gd name="connsiteY6" fmla="*/ 1974010 h 1977979"/>
                <a:gd name="connsiteX0" fmla="*/ 2926080 w 4369020"/>
                <a:gd name="connsiteY0" fmla="*/ 1417419 h 1977979"/>
                <a:gd name="connsiteX1" fmla="*/ 2552368 w 4369020"/>
                <a:gd name="connsiteY1" fmla="*/ 566629 h 1977979"/>
                <a:gd name="connsiteX2" fmla="*/ 3522428 w 4369020"/>
                <a:gd name="connsiteY2" fmla="*/ 2086 h 1977979"/>
                <a:gd name="connsiteX3" fmla="*/ 4333461 w 4369020"/>
                <a:gd name="connsiteY3" fmla="*/ 654093 h 1977979"/>
                <a:gd name="connsiteX4" fmla="*/ 4086970 w 4369020"/>
                <a:gd name="connsiteY4" fmla="*/ 1600299 h 1977979"/>
                <a:gd name="connsiteX5" fmla="*/ 2059388 w 4369020"/>
                <a:gd name="connsiteY5" fmla="*/ 1934253 h 1977979"/>
                <a:gd name="connsiteX6" fmla="*/ 0 w 4369020"/>
                <a:gd name="connsiteY6" fmla="*/ 1974010 h 1977979"/>
                <a:gd name="connsiteX0" fmla="*/ 2926080 w 4369020"/>
                <a:gd name="connsiteY0" fmla="*/ 1415814 h 1976374"/>
                <a:gd name="connsiteX1" fmla="*/ 2552368 w 4369020"/>
                <a:gd name="connsiteY1" fmla="*/ 565024 h 1976374"/>
                <a:gd name="connsiteX2" fmla="*/ 3522428 w 4369020"/>
                <a:gd name="connsiteY2" fmla="*/ 481 h 1976374"/>
                <a:gd name="connsiteX3" fmla="*/ 4333461 w 4369020"/>
                <a:gd name="connsiteY3" fmla="*/ 652488 h 1976374"/>
                <a:gd name="connsiteX4" fmla="*/ 4086970 w 4369020"/>
                <a:gd name="connsiteY4" fmla="*/ 1598694 h 1976374"/>
                <a:gd name="connsiteX5" fmla="*/ 2059388 w 4369020"/>
                <a:gd name="connsiteY5" fmla="*/ 1932648 h 1976374"/>
                <a:gd name="connsiteX6" fmla="*/ 0 w 4369020"/>
                <a:gd name="connsiteY6" fmla="*/ 1972405 h 1976374"/>
                <a:gd name="connsiteX0" fmla="*/ 2926080 w 4356730"/>
                <a:gd name="connsiteY0" fmla="*/ 1415814 h 1976374"/>
                <a:gd name="connsiteX1" fmla="*/ 2552368 w 4356730"/>
                <a:gd name="connsiteY1" fmla="*/ 565024 h 1976374"/>
                <a:gd name="connsiteX2" fmla="*/ 3522428 w 4356730"/>
                <a:gd name="connsiteY2" fmla="*/ 481 h 1976374"/>
                <a:gd name="connsiteX3" fmla="*/ 4333461 w 4356730"/>
                <a:gd name="connsiteY3" fmla="*/ 652488 h 1976374"/>
                <a:gd name="connsiteX4" fmla="*/ 4086970 w 4356730"/>
                <a:gd name="connsiteY4" fmla="*/ 1598694 h 1976374"/>
                <a:gd name="connsiteX5" fmla="*/ 2059388 w 4356730"/>
                <a:gd name="connsiteY5" fmla="*/ 1932648 h 1976374"/>
                <a:gd name="connsiteX6" fmla="*/ 0 w 4356730"/>
                <a:gd name="connsiteY6" fmla="*/ 1972405 h 1976374"/>
                <a:gd name="connsiteX0" fmla="*/ 2926080 w 4382376"/>
                <a:gd name="connsiteY0" fmla="*/ 1415859 h 1978574"/>
                <a:gd name="connsiteX1" fmla="*/ 2552368 w 4382376"/>
                <a:gd name="connsiteY1" fmla="*/ 565069 h 1978574"/>
                <a:gd name="connsiteX2" fmla="*/ 3522428 w 4382376"/>
                <a:gd name="connsiteY2" fmla="*/ 526 h 1978574"/>
                <a:gd name="connsiteX3" fmla="*/ 4333461 w 4382376"/>
                <a:gd name="connsiteY3" fmla="*/ 652533 h 1978574"/>
                <a:gd name="connsiteX4" fmla="*/ 4079019 w 4382376"/>
                <a:gd name="connsiteY4" fmla="*/ 1558982 h 1978574"/>
                <a:gd name="connsiteX5" fmla="*/ 2059388 w 4382376"/>
                <a:gd name="connsiteY5" fmla="*/ 1932693 h 1978574"/>
                <a:gd name="connsiteX6" fmla="*/ 0 w 4382376"/>
                <a:gd name="connsiteY6" fmla="*/ 1972450 h 197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2376" h="1978574">
                  <a:moveTo>
                    <a:pt x="2926080" y="1415859"/>
                  </a:moveTo>
                  <a:cubicBezTo>
                    <a:pt x="2641820" y="1251532"/>
                    <a:pt x="2437074" y="1095156"/>
                    <a:pt x="2552368" y="565069"/>
                  </a:cubicBezTo>
                  <a:cubicBezTo>
                    <a:pt x="2667662" y="34982"/>
                    <a:pt x="3169920" y="17754"/>
                    <a:pt x="3522428" y="526"/>
                  </a:cubicBezTo>
                  <a:cubicBezTo>
                    <a:pt x="3874936" y="-16702"/>
                    <a:pt x="4240696" y="392790"/>
                    <a:pt x="4333461" y="652533"/>
                  </a:cubicBezTo>
                  <a:cubicBezTo>
                    <a:pt x="4426226" y="912276"/>
                    <a:pt x="4410323" y="1258158"/>
                    <a:pt x="4079019" y="1558982"/>
                  </a:cubicBezTo>
                  <a:cubicBezTo>
                    <a:pt x="3747715" y="1859806"/>
                    <a:pt x="2739224" y="1863782"/>
                    <a:pt x="2059388" y="1932693"/>
                  </a:cubicBezTo>
                  <a:cubicBezTo>
                    <a:pt x="1379552" y="2001604"/>
                    <a:pt x="0" y="1972450"/>
                    <a:pt x="0" y="1972450"/>
                  </a:cubicBezTo>
                </a:path>
              </a:pathLst>
            </a:custGeom>
            <a:noFill/>
            <a:ln>
              <a:gradFill>
                <a:gsLst>
                  <a:gs pos="100000">
                    <a:srgbClr val="1A81BC"/>
                  </a:gs>
                  <a:gs pos="26000">
                    <a:schemeClr val="accent1">
                      <a:lumMod val="45000"/>
                      <a:lumOff val="55000"/>
                    </a:schemeClr>
                  </a:gs>
                  <a:gs pos="0">
                    <a:schemeClr val="accent1">
                      <a:lumMod val="20000"/>
                      <a:lumOff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2495256" y="-2378458"/>
              <a:ext cx="2319191" cy="1157688"/>
            </a:xfrm>
            <a:custGeom>
              <a:avLst/>
              <a:gdLst>
                <a:gd name="connsiteX0" fmla="*/ 2926080 w 4396761"/>
                <a:gd name="connsiteY0" fmla="*/ 1415782 h 1976342"/>
                <a:gd name="connsiteX1" fmla="*/ 2552368 w 4396761"/>
                <a:gd name="connsiteY1" fmla="*/ 564992 h 1976342"/>
                <a:gd name="connsiteX2" fmla="*/ 3522428 w 4396761"/>
                <a:gd name="connsiteY2" fmla="*/ 449 h 1976342"/>
                <a:gd name="connsiteX3" fmla="*/ 4333461 w 4396761"/>
                <a:gd name="connsiteY3" fmla="*/ 652456 h 1976342"/>
                <a:gd name="connsiteX4" fmla="*/ 4086970 w 4396761"/>
                <a:gd name="connsiteY4" fmla="*/ 1598662 h 1976342"/>
                <a:gd name="connsiteX5" fmla="*/ 2059388 w 4396761"/>
                <a:gd name="connsiteY5" fmla="*/ 1932616 h 1976342"/>
                <a:gd name="connsiteX6" fmla="*/ 0 w 4396761"/>
                <a:gd name="connsiteY6" fmla="*/ 1972373 h 1976342"/>
                <a:gd name="connsiteX0" fmla="*/ 2926080 w 4396761"/>
                <a:gd name="connsiteY0" fmla="*/ 1417419 h 1977979"/>
                <a:gd name="connsiteX1" fmla="*/ 2552368 w 4396761"/>
                <a:gd name="connsiteY1" fmla="*/ 566629 h 1977979"/>
                <a:gd name="connsiteX2" fmla="*/ 3522428 w 4396761"/>
                <a:gd name="connsiteY2" fmla="*/ 2086 h 1977979"/>
                <a:gd name="connsiteX3" fmla="*/ 4333461 w 4396761"/>
                <a:gd name="connsiteY3" fmla="*/ 654093 h 1977979"/>
                <a:gd name="connsiteX4" fmla="*/ 4086970 w 4396761"/>
                <a:gd name="connsiteY4" fmla="*/ 1600299 h 1977979"/>
                <a:gd name="connsiteX5" fmla="*/ 2059388 w 4396761"/>
                <a:gd name="connsiteY5" fmla="*/ 1934253 h 1977979"/>
                <a:gd name="connsiteX6" fmla="*/ 0 w 4396761"/>
                <a:gd name="connsiteY6" fmla="*/ 1974010 h 1977979"/>
                <a:gd name="connsiteX0" fmla="*/ 2926080 w 4396761"/>
                <a:gd name="connsiteY0" fmla="*/ 1417419 h 1977979"/>
                <a:gd name="connsiteX1" fmla="*/ 2552368 w 4396761"/>
                <a:gd name="connsiteY1" fmla="*/ 566629 h 1977979"/>
                <a:gd name="connsiteX2" fmla="*/ 3522428 w 4396761"/>
                <a:gd name="connsiteY2" fmla="*/ 2086 h 1977979"/>
                <a:gd name="connsiteX3" fmla="*/ 4333461 w 4396761"/>
                <a:gd name="connsiteY3" fmla="*/ 654093 h 1977979"/>
                <a:gd name="connsiteX4" fmla="*/ 4086970 w 4396761"/>
                <a:gd name="connsiteY4" fmla="*/ 1600299 h 1977979"/>
                <a:gd name="connsiteX5" fmla="*/ 2059388 w 4396761"/>
                <a:gd name="connsiteY5" fmla="*/ 1934253 h 1977979"/>
                <a:gd name="connsiteX6" fmla="*/ 0 w 4396761"/>
                <a:gd name="connsiteY6" fmla="*/ 1974010 h 1977979"/>
                <a:gd name="connsiteX0" fmla="*/ 2926080 w 4369020"/>
                <a:gd name="connsiteY0" fmla="*/ 1417419 h 1977979"/>
                <a:gd name="connsiteX1" fmla="*/ 2552368 w 4369020"/>
                <a:gd name="connsiteY1" fmla="*/ 566629 h 1977979"/>
                <a:gd name="connsiteX2" fmla="*/ 3522428 w 4369020"/>
                <a:gd name="connsiteY2" fmla="*/ 2086 h 1977979"/>
                <a:gd name="connsiteX3" fmla="*/ 4333461 w 4369020"/>
                <a:gd name="connsiteY3" fmla="*/ 654093 h 1977979"/>
                <a:gd name="connsiteX4" fmla="*/ 4086970 w 4369020"/>
                <a:gd name="connsiteY4" fmla="*/ 1600299 h 1977979"/>
                <a:gd name="connsiteX5" fmla="*/ 2059388 w 4369020"/>
                <a:gd name="connsiteY5" fmla="*/ 1934253 h 1977979"/>
                <a:gd name="connsiteX6" fmla="*/ 0 w 4369020"/>
                <a:gd name="connsiteY6" fmla="*/ 1974010 h 1977979"/>
                <a:gd name="connsiteX0" fmla="*/ 2926080 w 4369020"/>
                <a:gd name="connsiteY0" fmla="*/ 1415814 h 1976374"/>
                <a:gd name="connsiteX1" fmla="*/ 2552368 w 4369020"/>
                <a:gd name="connsiteY1" fmla="*/ 565024 h 1976374"/>
                <a:gd name="connsiteX2" fmla="*/ 3522428 w 4369020"/>
                <a:gd name="connsiteY2" fmla="*/ 481 h 1976374"/>
                <a:gd name="connsiteX3" fmla="*/ 4333461 w 4369020"/>
                <a:gd name="connsiteY3" fmla="*/ 652488 h 1976374"/>
                <a:gd name="connsiteX4" fmla="*/ 4086970 w 4369020"/>
                <a:gd name="connsiteY4" fmla="*/ 1598694 h 1976374"/>
                <a:gd name="connsiteX5" fmla="*/ 2059388 w 4369020"/>
                <a:gd name="connsiteY5" fmla="*/ 1932648 h 1976374"/>
                <a:gd name="connsiteX6" fmla="*/ 0 w 4369020"/>
                <a:gd name="connsiteY6" fmla="*/ 1972405 h 1976374"/>
                <a:gd name="connsiteX0" fmla="*/ 2926080 w 4356730"/>
                <a:gd name="connsiteY0" fmla="*/ 1415814 h 1976374"/>
                <a:gd name="connsiteX1" fmla="*/ 2552368 w 4356730"/>
                <a:gd name="connsiteY1" fmla="*/ 565024 h 1976374"/>
                <a:gd name="connsiteX2" fmla="*/ 3522428 w 4356730"/>
                <a:gd name="connsiteY2" fmla="*/ 481 h 1976374"/>
                <a:gd name="connsiteX3" fmla="*/ 4333461 w 4356730"/>
                <a:gd name="connsiteY3" fmla="*/ 652488 h 1976374"/>
                <a:gd name="connsiteX4" fmla="*/ 4086970 w 4356730"/>
                <a:gd name="connsiteY4" fmla="*/ 1598694 h 1976374"/>
                <a:gd name="connsiteX5" fmla="*/ 2059388 w 4356730"/>
                <a:gd name="connsiteY5" fmla="*/ 1932648 h 1976374"/>
                <a:gd name="connsiteX6" fmla="*/ 0 w 4356730"/>
                <a:gd name="connsiteY6" fmla="*/ 1972405 h 1976374"/>
                <a:gd name="connsiteX0" fmla="*/ 2926080 w 4382376"/>
                <a:gd name="connsiteY0" fmla="*/ 1415859 h 1978574"/>
                <a:gd name="connsiteX1" fmla="*/ 2552368 w 4382376"/>
                <a:gd name="connsiteY1" fmla="*/ 565069 h 1978574"/>
                <a:gd name="connsiteX2" fmla="*/ 3522428 w 4382376"/>
                <a:gd name="connsiteY2" fmla="*/ 526 h 1978574"/>
                <a:gd name="connsiteX3" fmla="*/ 4333461 w 4382376"/>
                <a:gd name="connsiteY3" fmla="*/ 652533 h 1978574"/>
                <a:gd name="connsiteX4" fmla="*/ 4079019 w 4382376"/>
                <a:gd name="connsiteY4" fmla="*/ 1558982 h 1978574"/>
                <a:gd name="connsiteX5" fmla="*/ 2059388 w 4382376"/>
                <a:gd name="connsiteY5" fmla="*/ 1932693 h 1978574"/>
                <a:gd name="connsiteX6" fmla="*/ 0 w 4382376"/>
                <a:gd name="connsiteY6" fmla="*/ 1972450 h 1978574"/>
                <a:gd name="connsiteX0" fmla="*/ 3094865 w 4551161"/>
                <a:gd name="connsiteY0" fmla="*/ 1415859 h 2097959"/>
                <a:gd name="connsiteX1" fmla="*/ 2721153 w 4551161"/>
                <a:gd name="connsiteY1" fmla="*/ 565069 h 2097959"/>
                <a:gd name="connsiteX2" fmla="*/ 3691213 w 4551161"/>
                <a:gd name="connsiteY2" fmla="*/ 526 h 2097959"/>
                <a:gd name="connsiteX3" fmla="*/ 4502246 w 4551161"/>
                <a:gd name="connsiteY3" fmla="*/ 652533 h 2097959"/>
                <a:gd name="connsiteX4" fmla="*/ 4247804 w 4551161"/>
                <a:gd name="connsiteY4" fmla="*/ 1558982 h 2097959"/>
                <a:gd name="connsiteX5" fmla="*/ 2228173 w 4551161"/>
                <a:gd name="connsiteY5" fmla="*/ 1932693 h 2097959"/>
                <a:gd name="connsiteX6" fmla="*/ 0 w 4551161"/>
                <a:gd name="connsiteY6" fmla="*/ 2097959 h 2097959"/>
                <a:gd name="connsiteX0" fmla="*/ 3094865 w 4551161"/>
                <a:gd name="connsiteY0" fmla="*/ 1431877 h 2113977"/>
                <a:gd name="connsiteX1" fmla="*/ 3112025 w 4551161"/>
                <a:gd name="connsiteY1" fmla="*/ 474887 h 2113977"/>
                <a:gd name="connsiteX2" fmla="*/ 3691213 w 4551161"/>
                <a:gd name="connsiteY2" fmla="*/ 16544 h 2113977"/>
                <a:gd name="connsiteX3" fmla="*/ 4502246 w 4551161"/>
                <a:gd name="connsiteY3" fmla="*/ 668551 h 2113977"/>
                <a:gd name="connsiteX4" fmla="*/ 4247804 w 4551161"/>
                <a:gd name="connsiteY4" fmla="*/ 1575000 h 2113977"/>
                <a:gd name="connsiteX5" fmla="*/ 2228173 w 4551161"/>
                <a:gd name="connsiteY5" fmla="*/ 1948711 h 2113977"/>
                <a:gd name="connsiteX6" fmla="*/ 0 w 4551161"/>
                <a:gd name="connsiteY6" fmla="*/ 2113977 h 2113977"/>
                <a:gd name="connsiteX0" fmla="*/ 3494621 w 4551161"/>
                <a:gd name="connsiteY0" fmla="*/ 1215079 h 2099924"/>
                <a:gd name="connsiteX1" fmla="*/ 3112025 w 4551161"/>
                <a:gd name="connsiteY1" fmla="*/ 460834 h 2099924"/>
                <a:gd name="connsiteX2" fmla="*/ 3691213 w 4551161"/>
                <a:gd name="connsiteY2" fmla="*/ 2491 h 2099924"/>
                <a:gd name="connsiteX3" fmla="*/ 4502246 w 4551161"/>
                <a:gd name="connsiteY3" fmla="*/ 654498 h 2099924"/>
                <a:gd name="connsiteX4" fmla="*/ 4247804 w 4551161"/>
                <a:gd name="connsiteY4" fmla="*/ 1560947 h 2099924"/>
                <a:gd name="connsiteX5" fmla="*/ 2228173 w 4551161"/>
                <a:gd name="connsiteY5" fmla="*/ 1934658 h 2099924"/>
                <a:gd name="connsiteX6" fmla="*/ 0 w 4551161"/>
                <a:gd name="connsiteY6" fmla="*/ 2099924 h 2099924"/>
                <a:gd name="connsiteX0" fmla="*/ 3494621 w 4551161"/>
                <a:gd name="connsiteY0" fmla="*/ 1215978 h 2100823"/>
                <a:gd name="connsiteX1" fmla="*/ 3112025 w 4551161"/>
                <a:gd name="connsiteY1" fmla="*/ 461733 h 2100823"/>
                <a:gd name="connsiteX2" fmla="*/ 3691213 w 4551161"/>
                <a:gd name="connsiteY2" fmla="*/ 3390 h 2100823"/>
                <a:gd name="connsiteX3" fmla="*/ 4502246 w 4551161"/>
                <a:gd name="connsiteY3" fmla="*/ 655397 h 2100823"/>
                <a:gd name="connsiteX4" fmla="*/ 4247804 w 4551161"/>
                <a:gd name="connsiteY4" fmla="*/ 1561846 h 2100823"/>
                <a:gd name="connsiteX5" fmla="*/ 2228173 w 4551161"/>
                <a:gd name="connsiteY5" fmla="*/ 1935557 h 2100823"/>
                <a:gd name="connsiteX6" fmla="*/ 0 w 4551161"/>
                <a:gd name="connsiteY6" fmla="*/ 2100823 h 2100823"/>
                <a:gd name="connsiteX0" fmla="*/ 3494621 w 4551161"/>
                <a:gd name="connsiteY0" fmla="*/ 1215978 h 2100823"/>
                <a:gd name="connsiteX1" fmla="*/ 3112025 w 4551161"/>
                <a:gd name="connsiteY1" fmla="*/ 461733 h 2100823"/>
                <a:gd name="connsiteX2" fmla="*/ 3691213 w 4551161"/>
                <a:gd name="connsiteY2" fmla="*/ 3390 h 2100823"/>
                <a:gd name="connsiteX3" fmla="*/ 4502246 w 4551161"/>
                <a:gd name="connsiteY3" fmla="*/ 655397 h 2100823"/>
                <a:gd name="connsiteX4" fmla="*/ 4247804 w 4551161"/>
                <a:gd name="connsiteY4" fmla="*/ 1561846 h 2100823"/>
                <a:gd name="connsiteX5" fmla="*/ 2228173 w 4551161"/>
                <a:gd name="connsiteY5" fmla="*/ 1935557 h 2100823"/>
                <a:gd name="connsiteX6" fmla="*/ 0 w 4551161"/>
                <a:gd name="connsiteY6" fmla="*/ 2100823 h 2100823"/>
                <a:gd name="connsiteX0" fmla="*/ 3494621 w 4523540"/>
                <a:gd name="connsiteY0" fmla="*/ 1215978 h 2100823"/>
                <a:gd name="connsiteX1" fmla="*/ 3112025 w 4523540"/>
                <a:gd name="connsiteY1" fmla="*/ 461733 h 2100823"/>
                <a:gd name="connsiteX2" fmla="*/ 3691213 w 4523540"/>
                <a:gd name="connsiteY2" fmla="*/ 3390 h 2100823"/>
                <a:gd name="connsiteX3" fmla="*/ 4502246 w 4523540"/>
                <a:gd name="connsiteY3" fmla="*/ 655397 h 2100823"/>
                <a:gd name="connsiteX4" fmla="*/ 4247804 w 4523540"/>
                <a:gd name="connsiteY4" fmla="*/ 1561846 h 2100823"/>
                <a:gd name="connsiteX5" fmla="*/ 2228173 w 4523540"/>
                <a:gd name="connsiteY5" fmla="*/ 1935557 h 2100823"/>
                <a:gd name="connsiteX6" fmla="*/ 0 w 4523540"/>
                <a:gd name="connsiteY6" fmla="*/ 2100823 h 2100823"/>
                <a:gd name="connsiteX0" fmla="*/ 3494621 w 4523540"/>
                <a:gd name="connsiteY0" fmla="*/ 1212664 h 2097509"/>
                <a:gd name="connsiteX1" fmla="*/ 3112025 w 4523540"/>
                <a:gd name="connsiteY1" fmla="*/ 458419 h 2097509"/>
                <a:gd name="connsiteX2" fmla="*/ 3691213 w 4523540"/>
                <a:gd name="connsiteY2" fmla="*/ 76 h 2097509"/>
                <a:gd name="connsiteX3" fmla="*/ 4502246 w 4523540"/>
                <a:gd name="connsiteY3" fmla="*/ 652083 h 2097509"/>
                <a:gd name="connsiteX4" fmla="*/ 4247804 w 4523540"/>
                <a:gd name="connsiteY4" fmla="*/ 1558532 h 2097509"/>
                <a:gd name="connsiteX5" fmla="*/ 2228173 w 4523540"/>
                <a:gd name="connsiteY5" fmla="*/ 1932243 h 2097509"/>
                <a:gd name="connsiteX6" fmla="*/ 0 w 4523540"/>
                <a:gd name="connsiteY6" fmla="*/ 2097509 h 2097509"/>
                <a:gd name="connsiteX0" fmla="*/ 3494621 w 4561735"/>
                <a:gd name="connsiteY0" fmla="*/ 1216277 h 2101122"/>
                <a:gd name="connsiteX1" fmla="*/ 3112025 w 4561735"/>
                <a:gd name="connsiteY1" fmla="*/ 462032 h 2101122"/>
                <a:gd name="connsiteX2" fmla="*/ 3691213 w 4561735"/>
                <a:gd name="connsiteY2" fmla="*/ 3689 h 2101122"/>
                <a:gd name="connsiteX3" fmla="*/ 4537780 w 4561735"/>
                <a:gd name="connsiteY3" fmla="*/ 665350 h 2101122"/>
                <a:gd name="connsiteX4" fmla="*/ 4247804 w 4561735"/>
                <a:gd name="connsiteY4" fmla="*/ 1562145 h 2101122"/>
                <a:gd name="connsiteX5" fmla="*/ 2228173 w 4561735"/>
                <a:gd name="connsiteY5" fmla="*/ 1935856 h 2101122"/>
                <a:gd name="connsiteX6" fmla="*/ 0 w 4561735"/>
                <a:gd name="connsiteY6" fmla="*/ 2101122 h 2101122"/>
                <a:gd name="connsiteX0" fmla="*/ 3494621 w 4561735"/>
                <a:gd name="connsiteY0" fmla="*/ 1213585 h 2098430"/>
                <a:gd name="connsiteX1" fmla="*/ 3112025 w 4561735"/>
                <a:gd name="connsiteY1" fmla="*/ 459340 h 2098430"/>
                <a:gd name="connsiteX2" fmla="*/ 3691213 w 4561735"/>
                <a:gd name="connsiteY2" fmla="*/ 997 h 2098430"/>
                <a:gd name="connsiteX3" fmla="*/ 4537780 w 4561735"/>
                <a:gd name="connsiteY3" fmla="*/ 662658 h 2098430"/>
                <a:gd name="connsiteX4" fmla="*/ 4247804 w 4561735"/>
                <a:gd name="connsiteY4" fmla="*/ 1559453 h 2098430"/>
                <a:gd name="connsiteX5" fmla="*/ 2228173 w 4561735"/>
                <a:gd name="connsiteY5" fmla="*/ 1933164 h 2098430"/>
                <a:gd name="connsiteX6" fmla="*/ 0 w 4561735"/>
                <a:gd name="connsiteY6" fmla="*/ 2098430 h 2098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61735" h="2098430">
                  <a:moveTo>
                    <a:pt x="3494621" y="1213585"/>
                  </a:moveTo>
                  <a:cubicBezTo>
                    <a:pt x="3183711" y="1087876"/>
                    <a:pt x="3008192" y="748329"/>
                    <a:pt x="3112025" y="459340"/>
                  </a:cubicBezTo>
                  <a:cubicBezTo>
                    <a:pt x="3215858" y="170351"/>
                    <a:pt x="3364752" y="25039"/>
                    <a:pt x="3691213" y="997"/>
                  </a:cubicBezTo>
                  <a:cubicBezTo>
                    <a:pt x="4017674" y="-23045"/>
                    <a:pt x="4507199" y="393261"/>
                    <a:pt x="4537780" y="662658"/>
                  </a:cubicBezTo>
                  <a:cubicBezTo>
                    <a:pt x="4568361" y="932055"/>
                    <a:pt x="4632739" y="1347702"/>
                    <a:pt x="4247804" y="1559453"/>
                  </a:cubicBezTo>
                  <a:cubicBezTo>
                    <a:pt x="3862870" y="1771204"/>
                    <a:pt x="2936140" y="1843335"/>
                    <a:pt x="2228173" y="1933164"/>
                  </a:cubicBezTo>
                  <a:cubicBezTo>
                    <a:pt x="1520206" y="2022993"/>
                    <a:pt x="0" y="2098430"/>
                    <a:pt x="0" y="2098430"/>
                  </a:cubicBezTo>
                </a:path>
              </a:pathLst>
            </a:custGeom>
            <a:noFill/>
            <a:ln>
              <a:gradFill>
                <a:gsLst>
                  <a:gs pos="100000">
                    <a:srgbClr val="1A81BC"/>
                  </a:gs>
                  <a:gs pos="26000">
                    <a:schemeClr val="accent1">
                      <a:lumMod val="45000"/>
                      <a:lumOff val="55000"/>
                    </a:schemeClr>
                  </a:gs>
                  <a:gs pos="0">
                    <a:schemeClr val="accent1">
                      <a:lumMod val="20000"/>
                      <a:lumOff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flipV="1">
              <a:off x="2519956" y="-2353060"/>
              <a:ext cx="2209782" cy="1031028"/>
            </a:xfrm>
            <a:custGeom>
              <a:avLst/>
              <a:gdLst>
                <a:gd name="connsiteX0" fmla="*/ 2926080 w 4396761"/>
                <a:gd name="connsiteY0" fmla="*/ 1415782 h 1976342"/>
                <a:gd name="connsiteX1" fmla="*/ 2552368 w 4396761"/>
                <a:gd name="connsiteY1" fmla="*/ 564992 h 1976342"/>
                <a:gd name="connsiteX2" fmla="*/ 3522428 w 4396761"/>
                <a:gd name="connsiteY2" fmla="*/ 449 h 1976342"/>
                <a:gd name="connsiteX3" fmla="*/ 4333461 w 4396761"/>
                <a:gd name="connsiteY3" fmla="*/ 652456 h 1976342"/>
                <a:gd name="connsiteX4" fmla="*/ 4086970 w 4396761"/>
                <a:gd name="connsiteY4" fmla="*/ 1598662 h 1976342"/>
                <a:gd name="connsiteX5" fmla="*/ 2059388 w 4396761"/>
                <a:gd name="connsiteY5" fmla="*/ 1932616 h 1976342"/>
                <a:gd name="connsiteX6" fmla="*/ 0 w 4396761"/>
                <a:gd name="connsiteY6" fmla="*/ 1972373 h 1976342"/>
                <a:gd name="connsiteX0" fmla="*/ 2926080 w 4396761"/>
                <a:gd name="connsiteY0" fmla="*/ 1417419 h 1977979"/>
                <a:gd name="connsiteX1" fmla="*/ 2552368 w 4396761"/>
                <a:gd name="connsiteY1" fmla="*/ 566629 h 1977979"/>
                <a:gd name="connsiteX2" fmla="*/ 3522428 w 4396761"/>
                <a:gd name="connsiteY2" fmla="*/ 2086 h 1977979"/>
                <a:gd name="connsiteX3" fmla="*/ 4333461 w 4396761"/>
                <a:gd name="connsiteY3" fmla="*/ 654093 h 1977979"/>
                <a:gd name="connsiteX4" fmla="*/ 4086970 w 4396761"/>
                <a:gd name="connsiteY4" fmla="*/ 1600299 h 1977979"/>
                <a:gd name="connsiteX5" fmla="*/ 2059388 w 4396761"/>
                <a:gd name="connsiteY5" fmla="*/ 1934253 h 1977979"/>
                <a:gd name="connsiteX6" fmla="*/ 0 w 4396761"/>
                <a:gd name="connsiteY6" fmla="*/ 1974010 h 1977979"/>
                <a:gd name="connsiteX0" fmla="*/ 2926080 w 4396761"/>
                <a:gd name="connsiteY0" fmla="*/ 1417419 h 1977979"/>
                <a:gd name="connsiteX1" fmla="*/ 2552368 w 4396761"/>
                <a:gd name="connsiteY1" fmla="*/ 566629 h 1977979"/>
                <a:gd name="connsiteX2" fmla="*/ 3522428 w 4396761"/>
                <a:gd name="connsiteY2" fmla="*/ 2086 h 1977979"/>
                <a:gd name="connsiteX3" fmla="*/ 4333461 w 4396761"/>
                <a:gd name="connsiteY3" fmla="*/ 654093 h 1977979"/>
                <a:gd name="connsiteX4" fmla="*/ 4086970 w 4396761"/>
                <a:gd name="connsiteY4" fmla="*/ 1600299 h 1977979"/>
                <a:gd name="connsiteX5" fmla="*/ 2059388 w 4396761"/>
                <a:gd name="connsiteY5" fmla="*/ 1934253 h 1977979"/>
                <a:gd name="connsiteX6" fmla="*/ 0 w 4396761"/>
                <a:gd name="connsiteY6" fmla="*/ 1974010 h 1977979"/>
                <a:gd name="connsiteX0" fmla="*/ 2926080 w 4369020"/>
                <a:gd name="connsiteY0" fmla="*/ 1417419 h 1977979"/>
                <a:gd name="connsiteX1" fmla="*/ 2552368 w 4369020"/>
                <a:gd name="connsiteY1" fmla="*/ 566629 h 1977979"/>
                <a:gd name="connsiteX2" fmla="*/ 3522428 w 4369020"/>
                <a:gd name="connsiteY2" fmla="*/ 2086 h 1977979"/>
                <a:gd name="connsiteX3" fmla="*/ 4333461 w 4369020"/>
                <a:gd name="connsiteY3" fmla="*/ 654093 h 1977979"/>
                <a:gd name="connsiteX4" fmla="*/ 4086970 w 4369020"/>
                <a:gd name="connsiteY4" fmla="*/ 1600299 h 1977979"/>
                <a:gd name="connsiteX5" fmla="*/ 2059388 w 4369020"/>
                <a:gd name="connsiteY5" fmla="*/ 1934253 h 1977979"/>
                <a:gd name="connsiteX6" fmla="*/ 0 w 4369020"/>
                <a:gd name="connsiteY6" fmla="*/ 1974010 h 1977979"/>
                <a:gd name="connsiteX0" fmla="*/ 2926080 w 4369020"/>
                <a:gd name="connsiteY0" fmla="*/ 1415814 h 1976374"/>
                <a:gd name="connsiteX1" fmla="*/ 2552368 w 4369020"/>
                <a:gd name="connsiteY1" fmla="*/ 565024 h 1976374"/>
                <a:gd name="connsiteX2" fmla="*/ 3522428 w 4369020"/>
                <a:gd name="connsiteY2" fmla="*/ 481 h 1976374"/>
                <a:gd name="connsiteX3" fmla="*/ 4333461 w 4369020"/>
                <a:gd name="connsiteY3" fmla="*/ 652488 h 1976374"/>
                <a:gd name="connsiteX4" fmla="*/ 4086970 w 4369020"/>
                <a:gd name="connsiteY4" fmla="*/ 1598694 h 1976374"/>
                <a:gd name="connsiteX5" fmla="*/ 2059388 w 4369020"/>
                <a:gd name="connsiteY5" fmla="*/ 1932648 h 1976374"/>
                <a:gd name="connsiteX6" fmla="*/ 0 w 4369020"/>
                <a:gd name="connsiteY6" fmla="*/ 1972405 h 1976374"/>
                <a:gd name="connsiteX0" fmla="*/ 2926080 w 4356730"/>
                <a:gd name="connsiteY0" fmla="*/ 1415814 h 1976374"/>
                <a:gd name="connsiteX1" fmla="*/ 2552368 w 4356730"/>
                <a:gd name="connsiteY1" fmla="*/ 565024 h 1976374"/>
                <a:gd name="connsiteX2" fmla="*/ 3522428 w 4356730"/>
                <a:gd name="connsiteY2" fmla="*/ 481 h 1976374"/>
                <a:gd name="connsiteX3" fmla="*/ 4333461 w 4356730"/>
                <a:gd name="connsiteY3" fmla="*/ 652488 h 1976374"/>
                <a:gd name="connsiteX4" fmla="*/ 4086970 w 4356730"/>
                <a:gd name="connsiteY4" fmla="*/ 1598694 h 1976374"/>
                <a:gd name="connsiteX5" fmla="*/ 2059388 w 4356730"/>
                <a:gd name="connsiteY5" fmla="*/ 1932648 h 1976374"/>
                <a:gd name="connsiteX6" fmla="*/ 0 w 4356730"/>
                <a:gd name="connsiteY6" fmla="*/ 1972405 h 1976374"/>
                <a:gd name="connsiteX0" fmla="*/ 2926080 w 4382376"/>
                <a:gd name="connsiteY0" fmla="*/ 1415859 h 1978574"/>
                <a:gd name="connsiteX1" fmla="*/ 2552368 w 4382376"/>
                <a:gd name="connsiteY1" fmla="*/ 565069 h 1978574"/>
                <a:gd name="connsiteX2" fmla="*/ 3522428 w 4382376"/>
                <a:gd name="connsiteY2" fmla="*/ 526 h 1978574"/>
                <a:gd name="connsiteX3" fmla="*/ 4333461 w 4382376"/>
                <a:gd name="connsiteY3" fmla="*/ 652533 h 1978574"/>
                <a:gd name="connsiteX4" fmla="*/ 4079019 w 4382376"/>
                <a:gd name="connsiteY4" fmla="*/ 1558982 h 1978574"/>
                <a:gd name="connsiteX5" fmla="*/ 2059388 w 4382376"/>
                <a:gd name="connsiteY5" fmla="*/ 1932693 h 1978574"/>
                <a:gd name="connsiteX6" fmla="*/ 0 w 4382376"/>
                <a:gd name="connsiteY6" fmla="*/ 1972450 h 1978574"/>
                <a:gd name="connsiteX0" fmla="*/ 3094865 w 4551161"/>
                <a:gd name="connsiteY0" fmla="*/ 1415859 h 2097959"/>
                <a:gd name="connsiteX1" fmla="*/ 2721153 w 4551161"/>
                <a:gd name="connsiteY1" fmla="*/ 565069 h 2097959"/>
                <a:gd name="connsiteX2" fmla="*/ 3691213 w 4551161"/>
                <a:gd name="connsiteY2" fmla="*/ 526 h 2097959"/>
                <a:gd name="connsiteX3" fmla="*/ 4502246 w 4551161"/>
                <a:gd name="connsiteY3" fmla="*/ 652533 h 2097959"/>
                <a:gd name="connsiteX4" fmla="*/ 4247804 w 4551161"/>
                <a:gd name="connsiteY4" fmla="*/ 1558982 h 2097959"/>
                <a:gd name="connsiteX5" fmla="*/ 2228173 w 4551161"/>
                <a:gd name="connsiteY5" fmla="*/ 1932693 h 2097959"/>
                <a:gd name="connsiteX6" fmla="*/ 0 w 4551161"/>
                <a:gd name="connsiteY6" fmla="*/ 2097959 h 2097959"/>
                <a:gd name="connsiteX0" fmla="*/ 3094865 w 4551161"/>
                <a:gd name="connsiteY0" fmla="*/ 1431877 h 2113977"/>
                <a:gd name="connsiteX1" fmla="*/ 3112025 w 4551161"/>
                <a:gd name="connsiteY1" fmla="*/ 474887 h 2113977"/>
                <a:gd name="connsiteX2" fmla="*/ 3691213 w 4551161"/>
                <a:gd name="connsiteY2" fmla="*/ 16544 h 2113977"/>
                <a:gd name="connsiteX3" fmla="*/ 4502246 w 4551161"/>
                <a:gd name="connsiteY3" fmla="*/ 668551 h 2113977"/>
                <a:gd name="connsiteX4" fmla="*/ 4247804 w 4551161"/>
                <a:gd name="connsiteY4" fmla="*/ 1575000 h 2113977"/>
                <a:gd name="connsiteX5" fmla="*/ 2228173 w 4551161"/>
                <a:gd name="connsiteY5" fmla="*/ 1948711 h 2113977"/>
                <a:gd name="connsiteX6" fmla="*/ 0 w 4551161"/>
                <a:gd name="connsiteY6" fmla="*/ 2113977 h 2113977"/>
                <a:gd name="connsiteX0" fmla="*/ 3494621 w 4551161"/>
                <a:gd name="connsiteY0" fmla="*/ 1215079 h 2099924"/>
                <a:gd name="connsiteX1" fmla="*/ 3112025 w 4551161"/>
                <a:gd name="connsiteY1" fmla="*/ 460834 h 2099924"/>
                <a:gd name="connsiteX2" fmla="*/ 3691213 w 4551161"/>
                <a:gd name="connsiteY2" fmla="*/ 2491 h 2099924"/>
                <a:gd name="connsiteX3" fmla="*/ 4502246 w 4551161"/>
                <a:gd name="connsiteY3" fmla="*/ 654498 h 2099924"/>
                <a:gd name="connsiteX4" fmla="*/ 4247804 w 4551161"/>
                <a:gd name="connsiteY4" fmla="*/ 1560947 h 2099924"/>
                <a:gd name="connsiteX5" fmla="*/ 2228173 w 4551161"/>
                <a:gd name="connsiteY5" fmla="*/ 1934658 h 2099924"/>
                <a:gd name="connsiteX6" fmla="*/ 0 w 4551161"/>
                <a:gd name="connsiteY6" fmla="*/ 2099924 h 2099924"/>
                <a:gd name="connsiteX0" fmla="*/ 3494621 w 4551161"/>
                <a:gd name="connsiteY0" fmla="*/ 1215978 h 2100823"/>
                <a:gd name="connsiteX1" fmla="*/ 3112025 w 4551161"/>
                <a:gd name="connsiteY1" fmla="*/ 461733 h 2100823"/>
                <a:gd name="connsiteX2" fmla="*/ 3691213 w 4551161"/>
                <a:gd name="connsiteY2" fmla="*/ 3390 h 2100823"/>
                <a:gd name="connsiteX3" fmla="*/ 4502246 w 4551161"/>
                <a:gd name="connsiteY3" fmla="*/ 655397 h 2100823"/>
                <a:gd name="connsiteX4" fmla="*/ 4247804 w 4551161"/>
                <a:gd name="connsiteY4" fmla="*/ 1561846 h 2100823"/>
                <a:gd name="connsiteX5" fmla="*/ 2228173 w 4551161"/>
                <a:gd name="connsiteY5" fmla="*/ 1935557 h 2100823"/>
                <a:gd name="connsiteX6" fmla="*/ 0 w 4551161"/>
                <a:gd name="connsiteY6" fmla="*/ 2100823 h 2100823"/>
                <a:gd name="connsiteX0" fmla="*/ 3494621 w 4551161"/>
                <a:gd name="connsiteY0" fmla="*/ 1215978 h 2100823"/>
                <a:gd name="connsiteX1" fmla="*/ 3112025 w 4551161"/>
                <a:gd name="connsiteY1" fmla="*/ 461733 h 2100823"/>
                <a:gd name="connsiteX2" fmla="*/ 3691213 w 4551161"/>
                <a:gd name="connsiteY2" fmla="*/ 3390 h 2100823"/>
                <a:gd name="connsiteX3" fmla="*/ 4502246 w 4551161"/>
                <a:gd name="connsiteY3" fmla="*/ 655397 h 2100823"/>
                <a:gd name="connsiteX4" fmla="*/ 4247804 w 4551161"/>
                <a:gd name="connsiteY4" fmla="*/ 1561846 h 2100823"/>
                <a:gd name="connsiteX5" fmla="*/ 2228173 w 4551161"/>
                <a:gd name="connsiteY5" fmla="*/ 1935557 h 2100823"/>
                <a:gd name="connsiteX6" fmla="*/ 0 w 4551161"/>
                <a:gd name="connsiteY6" fmla="*/ 2100823 h 2100823"/>
                <a:gd name="connsiteX0" fmla="*/ 3494621 w 4523540"/>
                <a:gd name="connsiteY0" fmla="*/ 1215978 h 2100823"/>
                <a:gd name="connsiteX1" fmla="*/ 3112025 w 4523540"/>
                <a:gd name="connsiteY1" fmla="*/ 461733 h 2100823"/>
                <a:gd name="connsiteX2" fmla="*/ 3691213 w 4523540"/>
                <a:gd name="connsiteY2" fmla="*/ 3390 h 2100823"/>
                <a:gd name="connsiteX3" fmla="*/ 4502246 w 4523540"/>
                <a:gd name="connsiteY3" fmla="*/ 655397 h 2100823"/>
                <a:gd name="connsiteX4" fmla="*/ 4247804 w 4523540"/>
                <a:gd name="connsiteY4" fmla="*/ 1561846 h 2100823"/>
                <a:gd name="connsiteX5" fmla="*/ 2228173 w 4523540"/>
                <a:gd name="connsiteY5" fmla="*/ 1935557 h 2100823"/>
                <a:gd name="connsiteX6" fmla="*/ 0 w 4523540"/>
                <a:gd name="connsiteY6" fmla="*/ 2100823 h 2100823"/>
                <a:gd name="connsiteX0" fmla="*/ 3494621 w 4523540"/>
                <a:gd name="connsiteY0" fmla="*/ 1212664 h 2097509"/>
                <a:gd name="connsiteX1" fmla="*/ 3112025 w 4523540"/>
                <a:gd name="connsiteY1" fmla="*/ 458419 h 2097509"/>
                <a:gd name="connsiteX2" fmla="*/ 3691213 w 4523540"/>
                <a:gd name="connsiteY2" fmla="*/ 76 h 2097509"/>
                <a:gd name="connsiteX3" fmla="*/ 4502246 w 4523540"/>
                <a:gd name="connsiteY3" fmla="*/ 652083 h 2097509"/>
                <a:gd name="connsiteX4" fmla="*/ 4247804 w 4523540"/>
                <a:gd name="connsiteY4" fmla="*/ 1558532 h 2097509"/>
                <a:gd name="connsiteX5" fmla="*/ 2228173 w 4523540"/>
                <a:gd name="connsiteY5" fmla="*/ 1932243 h 2097509"/>
                <a:gd name="connsiteX6" fmla="*/ 0 w 4523540"/>
                <a:gd name="connsiteY6" fmla="*/ 2097509 h 2097509"/>
                <a:gd name="connsiteX0" fmla="*/ 3494621 w 4561735"/>
                <a:gd name="connsiteY0" fmla="*/ 1216277 h 2101122"/>
                <a:gd name="connsiteX1" fmla="*/ 3112025 w 4561735"/>
                <a:gd name="connsiteY1" fmla="*/ 462032 h 2101122"/>
                <a:gd name="connsiteX2" fmla="*/ 3691213 w 4561735"/>
                <a:gd name="connsiteY2" fmla="*/ 3689 h 2101122"/>
                <a:gd name="connsiteX3" fmla="*/ 4537780 w 4561735"/>
                <a:gd name="connsiteY3" fmla="*/ 665350 h 2101122"/>
                <a:gd name="connsiteX4" fmla="*/ 4247804 w 4561735"/>
                <a:gd name="connsiteY4" fmla="*/ 1562145 h 2101122"/>
                <a:gd name="connsiteX5" fmla="*/ 2228173 w 4561735"/>
                <a:gd name="connsiteY5" fmla="*/ 1935856 h 2101122"/>
                <a:gd name="connsiteX6" fmla="*/ 0 w 4561735"/>
                <a:gd name="connsiteY6" fmla="*/ 2101122 h 2101122"/>
                <a:gd name="connsiteX0" fmla="*/ 3494621 w 4561735"/>
                <a:gd name="connsiteY0" fmla="*/ 1213585 h 2098430"/>
                <a:gd name="connsiteX1" fmla="*/ 3112025 w 4561735"/>
                <a:gd name="connsiteY1" fmla="*/ 459340 h 2098430"/>
                <a:gd name="connsiteX2" fmla="*/ 3691213 w 4561735"/>
                <a:gd name="connsiteY2" fmla="*/ 997 h 2098430"/>
                <a:gd name="connsiteX3" fmla="*/ 4537780 w 4561735"/>
                <a:gd name="connsiteY3" fmla="*/ 662658 h 2098430"/>
                <a:gd name="connsiteX4" fmla="*/ 4247804 w 4561735"/>
                <a:gd name="connsiteY4" fmla="*/ 1559453 h 2098430"/>
                <a:gd name="connsiteX5" fmla="*/ 2228173 w 4561735"/>
                <a:gd name="connsiteY5" fmla="*/ 1933164 h 2098430"/>
                <a:gd name="connsiteX6" fmla="*/ 0 w 4561735"/>
                <a:gd name="connsiteY6" fmla="*/ 2098430 h 2098430"/>
                <a:gd name="connsiteX0" fmla="*/ 3494621 w 4561735"/>
                <a:gd name="connsiteY0" fmla="*/ 1226185 h 2111030"/>
                <a:gd name="connsiteX1" fmla="*/ 3537691 w 4561735"/>
                <a:gd name="connsiteY1" fmla="*/ 352847 h 2111030"/>
                <a:gd name="connsiteX2" fmla="*/ 3691213 w 4561735"/>
                <a:gd name="connsiteY2" fmla="*/ 13597 h 2111030"/>
                <a:gd name="connsiteX3" fmla="*/ 4537780 w 4561735"/>
                <a:gd name="connsiteY3" fmla="*/ 675258 h 2111030"/>
                <a:gd name="connsiteX4" fmla="*/ 4247804 w 4561735"/>
                <a:gd name="connsiteY4" fmla="*/ 1572053 h 2111030"/>
                <a:gd name="connsiteX5" fmla="*/ 2228173 w 4561735"/>
                <a:gd name="connsiteY5" fmla="*/ 1945764 h 2111030"/>
                <a:gd name="connsiteX6" fmla="*/ 0 w 4561735"/>
                <a:gd name="connsiteY6" fmla="*/ 2111030 h 2111030"/>
                <a:gd name="connsiteX0" fmla="*/ 3608133 w 4561735"/>
                <a:gd name="connsiteY0" fmla="*/ 842813 h 2104788"/>
                <a:gd name="connsiteX1" fmla="*/ 3537691 w 4561735"/>
                <a:gd name="connsiteY1" fmla="*/ 346605 h 2104788"/>
                <a:gd name="connsiteX2" fmla="*/ 3691213 w 4561735"/>
                <a:gd name="connsiteY2" fmla="*/ 7355 h 2104788"/>
                <a:gd name="connsiteX3" fmla="*/ 4537780 w 4561735"/>
                <a:gd name="connsiteY3" fmla="*/ 669016 h 2104788"/>
                <a:gd name="connsiteX4" fmla="*/ 4247804 w 4561735"/>
                <a:gd name="connsiteY4" fmla="*/ 1565811 h 2104788"/>
                <a:gd name="connsiteX5" fmla="*/ 2228173 w 4561735"/>
                <a:gd name="connsiteY5" fmla="*/ 1939522 h 2104788"/>
                <a:gd name="connsiteX6" fmla="*/ 0 w 4561735"/>
                <a:gd name="connsiteY6" fmla="*/ 2104788 h 2104788"/>
                <a:gd name="connsiteX0" fmla="*/ 3608133 w 4561735"/>
                <a:gd name="connsiteY0" fmla="*/ 842811 h 2104786"/>
                <a:gd name="connsiteX1" fmla="*/ 3537691 w 4561735"/>
                <a:gd name="connsiteY1" fmla="*/ 346603 h 2104786"/>
                <a:gd name="connsiteX2" fmla="*/ 3691213 w 4561735"/>
                <a:gd name="connsiteY2" fmla="*/ 7353 h 2104786"/>
                <a:gd name="connsiteX3" fmla="*/ 4537780 w 4561735"/>
                <a:gd name="connsiteY3" fmla="*/ 669014 h 2104786"/>
                <a:gd name="connsiteX4" fmla="*/ 4247804 w 4561735"/>
                <a:gd name="connsiteY4" fmla="*/ 1565809 h 2104786"/>
                <a:gd name="connsiteX5" fmla="*/ 2228173 w 4561735"/>
                <a:gd name="connsiteY5" fmla="*/ 1939520 h 2104786"/>
                <a:gd name="connsiteX6" fmla="*/ 0 w 4561735"/>
                <a:gd name="connsiteY6" fmla="*/ 2104786 h 2104786"/>
                <a:gd name="connsiteX0" fmla="*/ 3608133 w 4563097"/>
                <a:gd name="connsiteY0" fmla="*/ 765506 h 2027481"/>
                <a:gd name="connsiteX1" fmla="*/ 3537691 w 4563097"/>
                <a:gd name="connsiteY1" fmla="*/ 269298 h 2027481"/>
                <a:gd name="connsiteX2" fmla="*/ 4045935 w 4563097"/>
                <a:gd name="connsiteY2" fmla="*/ 9444 h 2027481"/>
                <a:gd name="connsiteX3" fmla="*/ 4537780 w 4563097"/>
                <a:gd name="connsiteY3" fmla="*/ 591709 h 2027481"/>
                <a:gd name="connsiteX4" fmla="*/ 4247804 w 4563097"/>
                <a:gd name="connsiteY4" fmla="*/ 1488504 h 2027481"/>
                <a:gd name="connsiteX5" fmla="*/ 2228173 w 4563097"/>
                <a:gd name="connsiteY5" fmla="*/ 1862215 h 2027481"/>
                <a:gd name="connsiteX6" fmla="*/ 0 w 4563097"/>
                <a:gd name="connsiteY6" fmla="*/ 2027481 h 2027481"/>
                <a:gd name="connsiteX0" fmla="*/ 3608133 w 4503154"/>
                <a:gd name="connsiteY0" fmla="*/ 766442 h 2028417"/>
                <a:gd name="connsiteX1" fmla="*/ 3537691 w 4503154"/>
                <a:gd name="connsiteY1" fmla="*/ 270234 h 2028417"/>
                <a:gd name="connsiteX2" fmla="*/ 4045935 w 4503154"/>
                <a:gd name="connsiteY2" fmla="*/ 10380 h 2028417"/>
                <a:gd name="connsiteX3" fmla="*/ 4452647 w 4503154"/>
                <a:gd name="connsiteY3" fmla="*/ 612495 h 2028417"/>
                <a:gd name="connsiteX4" fmla="*/ 4247804 w 4503154"/>
                <a:gd name="connsiteY4" fmla="*/ 1489440 h 2028417"/>
                <a:gd name="connsiteX5" fmla="*/ 2228173 w 4503154"/>
                <a:gd name="connsiteY5" fmla="*/ 1863151 h 2028417"/>
                <a:gd name="connsiteX6" fmla="*/ 0 w 4503154"/>
                <a:gd name="connsiteY6" fmla="*/ 2028417 h 2028417"/>
                <a:gd name="connsiteX0" fmla="*/ 3608133 w 4461258"/>
                <a:gd name="connsiteY0" fmla="*/ 766442 h 2028417"/>
                <a:gd name="connsiteX1" fmla="*/ 3537691 w 4461258"/>
                <a:gd name="connsiteY1" fmla="*/ 270234 h 2028417"/>
                <a:gd name="connsiteX2" fmla="*/ 4045935 w 4461258"/>
                <a:gd name="connsiteY2" fmla="*/ 10380 h 2028417"/>
                <a:gd name="connsiteX3" fmla="*/ 4452647 w 4461258"/>
                <a:gd name="connsiteY3" fmla="*/ 612495 h 2028417"/>
                <a:gd name="connsiteX4" fmla="*/ 4134294 w 4461258"/>
                <a:gd name="connsiteY4" fmla="*/ 1588685 h 2028417"/>
                <a:gd name="connsiteX5" fmla="*/ 2228173 w 4461258"/>
                <a:gd name="connsiteY5" fmla="*/ 1863151 h 2028417"/>
                <a:gd name="connsiteX6" fmla="*/ 0 w 4461258"/>
                <a:gd name="connsiteY6" fmla="*/ 2028417 h 2028417"/>
                <a:gd name="connsiteX0" fmla="*/ 3608133 w 4453665"/>
                <a:gd name="connsiteY0" fmla="*/ 766442 h 2028417"/>
                <a:gd name="connsiteX1" fmla="*/ 3537691 w 4453665"/>
                <a:gd name="connsiteY1" fmla="*/ 270234 h 2028417"/>
                <a:gd name="connsiteX2" fmla="*/ 4045935 w 4453665"/>
                <a:gd name="connsiteY2" fmla="*/ 10380 h 2028417"/>
                <a:gd name="connsiteX3" fmla="*/ 4452647 w 4453665"/>
                <a:gd name="connsiteY3" fmla="*/ 612495 h 2028417"/>
                <a:gd name="connsiteX4" fmla="*/ 4134294 w 4453665"/>
                <a:gd name="connsiteY4" fmla="*/ 1588685 h 2028417"/>
                <a:gd name="connsiteX5" fmla="*/ 2228173 w 4453665"/>
                <a:gd name="connsiteY5" fmla="*/ 1863151 h 2028417"/>
                <a:gd name="connsiteX6" fmla="*/ 0 w 4453665"/>
                <a:gd name="connsiteY6" fmla="*/ 2028417 h 2028417"/>
                <a:gd name="connsiteX0" fmla="*/ 3608133 w 4460046"/>
                <a:gd name="connsiteY0" fmla="*/ 766442 h 2056284"/>
                <a:gd name="connsiteX1" fmla="*/ 3537691 w 4460046"/>
                <a:gd name="connsiteY1" fmla="*/ 270234 h 2056284"/>
                <a:gd name="connsiteX2" fmla="*/ 4045935 w 4460046"/>
                <a:gd name="connsiteY2" fmla="*/ 10380 h 2056284"/>
                <a:gd name="connsiteX3" fmla="*/ 4452647 w 4460046"/>
                <a:gd name="connsiteY3" fmla="*/ 612495 h 2056284"/>
                <a:gd name="connsiteX4" fmla="*/ 4134294 w 4460046"/>
                <a:gd name="connsiteY4" fmla="*/ 1588685 h 2056284"/>
                <a:gd name="connsiteX5" fmla="*/ 2284928 w 4460046"/>
                <a:gd name="connsiteY5" fmla="*/ 2021943 h 2056284"/>
                <a:gd name="connsiteX6" fmla="*/ 0 w 4460046"/>
                <a:gd name="connsiteY6" fmla="*/ 2028417 h 2056284"/>
                <a:gd name="connsiteX0" fmla="*/ 3494622 w 4346534"/>
                <a:gd name="connsiteY0" fmla="*/ 766442 h 2405547"/>
                <a:gd name="connsiteX1" fmla="*/ 3424180 w 4346534"/>
                <a:gd name="connsiteY1" fmla="*/ 270234 h 2405547"/>
                <a:gd name="connsiteX2" fmla="*/ 3932424 w 4346534"/>
                <a:gd name="connsiteY2" fmla="*/ 10380 h 2405547"/>
                <a:gd name="connsiteX3" fmla="*/ 4339136 w 4346534"/>
                <a:gd name="connsiteY3" fmla="*/ 612495 h 2405547"/>
                <a:gd name="connsiteX4" fmla="*/ 4020783 w 4346534"/>
                <a:gd name="connsiteY4" fmla="*/ 1588685 h 2405547"/>
                <a:gd name="connsiteX5" fmla="*/ 2171417 w 4346534"/>
                <a:gd name="connsiteY5" fmla="*/ 2021943 h 2405547"/>
                <a:gd name="connsiteX6" fmla="*/ 0 w 4346534"/>
                <a:gd name="connsiteY6" fmla="*/ 2405547 h 240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6534" h="2405547">
                  <a:moveTo>
                    <a:pt x="3494622" y="766442"/>
                  </a:moveTo>
                  <a:cubicBezTo>
                    <a:pt x="3325601" y="660582"/>
                    <a:pt x="3351213" y="396244"/>
                    <a:pt x="3424180" y="270234"/>
                  </a:cubicBezTo>
                  <a:cubicBezTo>
                    <a:pt x="3497147" y="144224"/>
                    <a:pt x="3779931" y="-46663"/>
                    <a:pt x="3932424" y="10380"/>
                  </a:cubicBezTo>
                  <a:cubicBezTo>
                    <a:pt x="4084917" y="67423"/>
                    <a:pt x="4324410" y="349444"/>
                    <a:pt x="4339136" y="612495"/>
                  </a:cubicBezTo>
                  <a:cubicBezTo>
                    <a:pt x="4353862" y="875546"/>
                    <a:pt x="4382069" y="1353777"/>
                    <a:pt x="4020783" y="1588685"/>
                  </a:cubicBezTo>
                  <a:cubicBezTo>
                    <a:pt x="3659497" y="1823593"/>
                    <a:pt x="2841547" y="1885799"/>
                    <a:pt x="2171417" y="2021943"/>
                  </a:cubicBezTo>
                  <a:cubicBezTo>
                    <a:pt x="1501287" y="2158087"/>
                    <a:pt x="0" y="2405547"/>
                    <a:pt x="0" y="2405547"/>
                  </a:cubicBezTo>
                </a:path>
              </a:pathLst>
            </a:custGeom>
            <a:noFill/>
            <a:ln>
              <a:gradFill>
                <a:gsLst>
                  <a:gs pos="100000">
                    <a:srgbClr val="1A81BC"/>
                  </a:gs>
                  <a:gs pos="26000">
                    <a:schemeClr val="accent1">
                      <a:lumMod val="45000"/>
                      <a:lumOff val="55000"/>
                    </a:schemeClr>
                  </a:gs>
                  <a:gs pos="0">
                    <a:schemeClr val="accent1">
                      <a:lumMod val="20000"/>
                      <a:lumOff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470399" y="-3695700"/>
              <a:ext cx="3296471" cy="1264555"/>
            </a:xfrm>
            <a:custGeom>
              <a:avLst/>
              <a:gdLst>
                <a:gd name="connsiteX0" fmla="*/ 2926080 w 4396761"/>
                <a:gd name="connsiteY0" fmla="*/ 1415782 h 1976342"/>
                <a:gd name="connsiteX1" fmla="*/ 2552368 w 4396761"/>
                <a:gd name="connsiteY1" fmla="*/ 564992 h 1976342"/>
                <a:gd name="connsiteX2" fmla="*/ 3522428 w 4396761"/>
                <a:gd name="connsiteY2" fmla="*/ 449 h 1976342"/>
                <a:gd name="connsiteX3" fmla="*/ 4333461 w 4396761"/>
                <a:gd name="connsiteY3" fmla="*/ 652456 h 1976342"/>
                <a:gd name="connsiteX4" fmla="*/ 4086970 w 4396761"/>
                <a:gd name="connsiteY4" fmla="*/ 1598662 h 1976342"/>
                <a:gd name="connsiteX5" fmla="*/ 2059388 w 4396761"/>
                <a:gd name="connsiteY5" fmla="*/ 1932616 h 1976342"/>
                <a:gd name="connsiteX6" fmla="*/ 0 w 4396761"/>
                <a:gd name="connsiteY6" fmla="*/ 1972373 h 1976342"/>
                <a:gd name="connsiteX0" fmla="*/ 2926080 w 4396761"/>
                <a:gd name="connsiteY0" fmla="*/ 1417419 h 1977979"/>
                <a:gd name="connsiteX1" fmla="*/ 2552368 w 4396761"/>
                <a:gd name="connsiteY1" fmla="*/ 566629 h 1977979"/>
                <a:gd name="connsiteX2" fmla="*/ 3522428 w 4396761"/>
                <a:gd name="connsiteY2" fmla="*/ 2086 h 1977979"/>
                <a:gd name="connsiteX3" fmla="*/ 4333461 w 4396761"/>
                <a:gd name="connsiteY3" fmla="*/ 654093 h 1977979"/>
                <a:gd name="connsiteX4" fmla="*/ 4086970 w 4396761"/>
                <a:gd name="connsiteY4" fmla="*/ 1600299 h 1977979"/>
                <a:gd name="connsiteX5" fmla="*/ 2059388 w 4396761"/>
                <a:gd name="connsiteY5" fmla="*/ 1934253 h 1977979"/>
                <a:gd name="connsiteX6" fmla="*/ 0 w 4396761"/>
                <a:gd name="connsiteY6" fmla="*/ 1974010 h 1977979"/>
                <a:gd name="connsiteX0" fmla="*/ 2926080 w 4396761"/>
                <a:gd name="connsiteY0" fmla="*/ 1417419 h 1977979"/>
                <a:gd name="connsiteX1" fmla="*/ 2552368 w 4396761"/>
                <a:gd name="connsiteY1" fmla="*/ 566629 h 1977979"/>
                <a:gd name="connsiteX2" fmla="*/ 3522428 w 4396761"/>
                <a:gd name="connsiteY2" fmla="*/ 2086 h 1977979"/>
                <a:gd name="connsiteX3" fmla="*/ 4333461 w 4396761"/>
                <a:gd name="connsiteY3" fmla="*/ 654093 h 1977979"/>
                <a:gd name="connsiteX4" fmla="*/ 4086970 w 4396761"/>
                <a:gd name="connsiteY4" fmla="*/ 1600299 h 1977979"/>
                <a:gd name="connsiteX5" fmla="*/ 2059388 w 4396761"/>
                <a:gd name="connsiteY5" fmla="*/ 1934253 h 1977979"/>
                <a:gd name="connsiteX6" fmla="*/ 0 w 4396761"/>
                <a:gd name="connsiteY6" fmla="*/ 1974010 h 1977979"/>
                <a:gd name="connsiteX0" fmla="*/ 2926080 w 4369020"/>
                <a:gd name="connsiteY0" fmla="*/ 1417419 h 1977979"/>
                <a:gd name="connsiteX1" fmla="*/ 2552368 w 4369020"/>
                <a:gd name="connsiteY1" fmla="*/ 566629 h 1977979"/>
                <a:gd name="connsiteX2" fmla="*/ 3522428 w 4369020"/>
                <a:gd name="connsiteY2" fmla="*/ 2086 h 1977979"/>
                <a:gd name="connsiteX3" fmla="*/ 4333461 w 4369020"/>
                <a:gd name="connsiteY3" fmla="*/ 654093 h 1977979"/>
                <a:gd name="connsiteX4" fmla="*/ 4086970 w 4369020"/>
                <a:gd name="connsiteY4" fmla="*/ 1600299 h 1977979"/>
                <a:gd name="connsiteX5" fmla="*/ 2059388 w 4369020"/>
                <a:gd name="connsiteY5" fmla="*/ 1934253 h 1977979"/>
                <a:gd name="connsiteX6" fmla="*/ 0 w 4369020"/>
                <a:gd name="connsiteY6" fmla="*/ 1974010 h 1977979"/>
                <a:gd name="connsiteX0" fmla="*/ 2926080 w 4369020"/>
                <a:gd name="connsiteY0" fmla="*/ 1415814 h 1976374"/>
                <a:gd name="connsiteX1" fmla="*/ 2552368 w 4369020"/>
                <a:gd name="connsiteY1" fmla="*/ 565024 h 1976374"/>
                <a:gd name="connsiteX2" fmla="*/ 3522428 w 4369020"/>
                <a:gd name="connsiteY2" fmla="*/ 481 h 1976374"/>
                <a:gd name="connsiteX3" fmla="*/ 4333461 w 4369020"/>
                <a:gd name="connsiteY3" fmla="*/ 652488 h 1976374"/>
                <a:gd name="connsiteX4" fmla="*/ 4086970 w 4369020"/>
                <a:gd name="connsiteY4" fmla="*/ 1598694 h 1976374"/>
                <a:gd name="connsiteX5" fmla="*/ 2059388 w 4369020"/>
                <a:gd name="connsiteY5" fmla="*/ 1932648 h 1976374"/>
                <a:gd name="connsiteX6" fmla="*/ 0 w 4369020"/>
                <a:gd name="connsiteY6" fmla="*/ 1972405 h 1976374"/>
                <a:gd name="connsiteX0" fmla="*/ 2926080 w 4356730"/>
                <a:gd name="connsiteY0" fmla="*/ 1415814 h 1976374"/>
                <a:gd name="connsiteX1" fmla="*/ 2552368 w 4356730"/>
                <a:gd name="connsiteY1" fmla="*/ 565024 h 1976374"/>
                <a:gd name="connsiteX2" fmla="*/ 3522428 w 4356730"/>
                <a:gd name="connsiteY2" fmla="*/ 481 h 1976374"/>
                <a:gd name="connsiteX3" fmla="*/ 4333461 w 4356730"/>
                <a:gd name="connsiteY3" fmla="*/ 652488 h 1976374"/>
                <a:gd name="connsiteX4" fmla="*/ 4086970 w 4356730"/>
                <a:gd name="connsiteY4" fmla="*/ 1598694 h 1976374"/>
                <a:gd name="connsiteX5" fmla="*/ 2059388 w 4356730"/>
                <a:gd name="connsiteY5" fmla="*/ 1932648 h 1976374"/>
                <a:gd name="connsiteX6" fmla="*/ 0 w 4356730"/>
                <a:gd name="connsiteY6" fmla="*/ 1972405 h 1976374"/>
                <a:gd name="connsiteX0" fmla="*/ 2926080 w 4382376"/>
                <a:gd name="connsiteY0" fmla="*/ 1415859 h 1978574"/>
                <a:gd name="connsiteX1" fmla="*/ 2552368 w 4382376"/>
                <a:gd name="connsiteY1" fmla="*/ 565069 h 1978574"/>
                <a:gd name="connsiteX2" fmla="*/ 3522428 w 4382376"/>
                <a:gd name="connsiteY2" fmla="*/ 526 h 1978574"/>
                <a:gd name="connsiteX3" fmla="*/ 4333461 w 4382376"/>
                <a:gd name="connsiteY3" fmla="*/ 652533 h 1978574"/>
                <a:gd name="connsiteX4" fmla="*/ 4079019 w 4382376"/>
                <a:gd name="connsiteY4" fmla="*/ 1558982 h 1978574"/>
                <a:gd name="connsiteX5" fmla="*/ 2059388 w 4382376"/>
                <a:gd name="connsiteY5" fmla="*/ 1932693 h 1978574"/>
                <a:gd name="connsiteX6" fmla="*/ 0 w 4382376"/>
                <a:gd name="connsiteY6" fmla="*/ 1972450 h 197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2376" h="1978574">
                  <a:moveTo>
                    <a:pt x="2926080" y="1415859"/>
                  </a:moveTo>
                  <a:cubicBezTo>
                    <a:pt x="2641820" y="1251532"/>
                    <a:pt x="2437074" y="1095156"/>
                    <a:pt x="2552368" y="565069"/>
                  </a:cubicBezTo>
                  <a:cubicBezTo>
                    <a:pt x="2667662" y="34982"/>
                    <a:pt x="3169920" y="17754"/>
                    <a:pt x="3522428" y="526"/>
                  </a:cubicBezTo>
                  <a:cubicBezTo>
                    <a:pt x="3874936" y="-16702"/>
                    <a:pt x="4240696" y="392790"/>
                    <a:pt x="4333461" y="652533"/>
                  </a:cubicBezTo>
                  <a:cubicBezTo>
                    <a:pt x="4426226" y="912276"/>
                    <a:pt x="4410323" y="1258158"/>
                    <a:pt x="4079019" y="1558982"/>
                  </a:cubicBezTo>
                  <a:cubicBezTo>
                    <a:pt x="3747715" y="1859806"/>
                    <a:pt x="2739224" y="1863782"/>
                    <a:pt x="2059388" y="1932693"/>
                  </a:cubicBezTo>
                  <a:cubicBezTo>
                    <a:pt x="1379552" y="2001604"/>
                    <a:pt x="0" y="1972450"/>
                    <a:pt x="0" y="1972450"/>
                  </a:cubicBezTo>
                </a:path>
              </a:pathLst>
            </a:custGeom>
            <a:noFill/>
            <a:ln>
              <a:gradFill>
                <a:gsLst>
                  <a:gs pos="100000">
                    <a:srgbClr val="1A81BC"/>
                  </a:gs>
                  <a:gs pos="26000">
                    <a:schemeClr val="accent1">
                      <a:lumMod val="45000"/>
                      <a:lumOff val="55000"/>
                    </a:schemeClr>
                  </a:gs>
                  <a:gs pos="0">
                    <a:schemeClr val="accent1">
                      <a:lumMod val="20000"/>
                      <a:lumOff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459845" y="-3537615"/>
              <a:ext cx="3071324" cy="1104552"/>
            </a:xfrm>
            <a:custGeom>
              <a:avLst/>
              <a:gdLst>
                <a:gd name="connsiteX0" fmla="*/ 2926080 w 4396761"/>
                <a:gd name="connsiteY0" fmla="*/ 1415782 h 1976342"/>
                <a:gd name="connsiteX1" fmla="*/ 2552368 w 4396761"/>
                <a:gd name="connsiteY1" fmla="*/ 564992 h 1976342"/>
                <a:gd name="connsiteX2" fmla="*/ 3522428 w 4396761"/>
                <a:gd name="connsiteY2" fmla="*/ 449 h 1976342"/>
                <a:gd name="connsiteX3" fmla="*/ 4333461 w 4396761"/>
                <a:gd name="connsiteY3" fmla="*/ 652456 h 1976342"/>
                <a:gd name="connsiteX4" fmla="*/ 4086970 w 4396761"/>
                <a:gd name="connsiteY4" fmla="*/ 1598662 h 1976342"/>
                <a:gd name="connsiteX5" fmla="*/ 2059388 w 4396761"/>
                <a:gd name="connsiteY5" fmla="*/ 1932616 h 1976342"/>
                <a:gd name="connsiteX6" fmla="*/ 0 w 4396761"/>
                <a:gd name="connsiteY6" fmla="*/ 1972373 h 1976342"/>
                <a:gd name="connsiteX0" fmla="*/ 2926080 w 4396761"/>
                <a:gd name="connsiteY0" fmla="*/ 1417419 h 1977979"/>
                <a:gd name="connsiteX1" fmla="*/ 2552368 w 4396761"/>
                <a:gd name="connsiteY1" fmla="*/ 566629 h 1977979"/>
                <a:gd name="connsiteX2" fmla="*/ 3522428 w 4396761"/>
                <a:gd name="connsiteY2" fmla="*/ 2086 h 1977979"/>
                <a:gd name="connsiteX3" fmla="*/ 4333461 w 4396761"/>
                <a:gd name="connsiteY3" fmla="*/ 654093 h 1977979"/>
                <a:gd name="connsiteX4" fmla="*/ 4086970 w 4396761"/>
                <a:gd name="connsiteY4" fmla="*/ 1600299 h 1977979"/>
                <a:gd name="connsiteX5" fmla="*/ 2059388 w 4396761"/>
                <a:gd name="connsiteY5" fmla="*/ 1934253 h 1977979"/>
                <a:gd name="connsiteX6" fmla="*/ 0 w 4396761"/>
                <a:gd name="connsiteY6" fmla="*/ 1974010 h 1977979"/>
                <a:gd name="connsiteX0" fmla="*/ 2926080 w 4396761"/>
                <a:gd name="connsiteY0" fmla="*/ 1417419 h 1977979"/>
                <a:gd name="connsiteX1" fmla="*/ 2552368 w 4396761"/>
                <a:gd name="connsiteY1" fmla="*/ 566629 h 1977979"/>
                <a:gd name="connsiteX2" fmla="*/ 3522428 w 4396761"/>
                <a:gd name="connsiteY2" fmla="*/ 2086 h 1977979"/>
                <a:gd name="connsiteX3" fmla="*/ 4333461 w 4396761"/>
                <a:gd name="connsiteY3" fmla="*/ 654093 h 1977979"/>
                <a:gd name="connsiteX4" fmla="*/ 4086970 w 4396761"/>
                <a:gd name="connsiteY4" fmla="*/ 1600299 h 1977979"/>
                <a:gd name="connsiteX5" fmla="*/ 2059388 w 4396761"/>
                <a:gd name="connsiteY5" fmla="*/ 1934253 h 1977979"/>
                <a:gd name="connsiteX6" fmla="*/ 0 w 4396761"/>
                <a:gd name="connsiteY6" fmla="*/ 1974010 h 1977979"/>
                <a:gd name="connsiteX0" fmla="*/ 2926080 w 4369020"/>
                <a:gd name="connsiteY0" fmla="*/ 1417419 h 1977979"/>
                <a:gd name="connsiteX1" fmla="*/ 2552368 w 4369020"/>
                <a:gd name="connsiteY1" fmla="*/ 566629 h 1977979"/>
                <a:gd name="connsiteX2" fmla="*/ 3522428 w 4369020"/>
                <a:gd name="connsiteY2" fmla="*/ 2086 h 1977979"/>
                <a:gd name="connsiteX3" fmla="*/ 4333461 w 4369020"/>
                <a:gd name="connsiteY3" fmla="*/ 654093 h 1977979"/>
                <a:gd name="connsiteX4" fmla="*/ 4086970 w 4369020"/>
                <a:gd name="connsiteY4" fmla="*/ 1600299 h 1977979"/>
                <a:gd name="connsiteX5" fmla="*/ 2059388 w 4369020"/>
                <a:gd name="connsiteY5" fmla="*/ 1934253 h 1977979"/>
                <a:gd name="connsiteX6" fmla="*/ 0 w 4369020"/>
                <a:gd name="connsiteY6" fmla="*/ 1974010 h 1977979"/>
                <a:gd name="connsiteX0" fmla="*/ 2926080 w 4369020"/>
                <a:gd name="connsiteY0" fmla="*/ 1415814 h 1976374"/>
                <a:gd name="connsiteX1" fmla="*/ 2552368 w 4369020"/>
                <a:gd name="connsiteY1" fmla="*/ 565024 h 1976374"/>
                <a:gd name="connsiteX2" fmla="*/ 3522428 w 4369020"/>
                <a:gd name="connsiteY2" fmla="*/ 481 h 1976374"/>
                <a:gd name="connsiteX3" fmla="*/ 4333461 w 4369020"/>
                <a:gd name="connsiteY3" fmla="*/ 652488 h 1976374"/>
                <a:gd name="connsiteX4" fmla="*/ 4086970 w 4369020"/>
                <a:gd name="connsiteY4" fmla="*/ 1598694 h 1976374"/>
                <a:gd name="connsiteX5" fmla="*/ 2059388 w 4369020"/>
                <a:gd name="connsiteY5" fmla="*/ 1932648 h 1976374"/>
                <a:gd name="connsiteX6" fmla="*/ 0 w 4369020"/>
                <a:gd name="connsiteY6" fmla="*/ 1972405 h 1976374"/>
                <a:gd name="connsiteX0" fmla="*/ 2926080 w 4356730"/>
                <a:gd name="connsiteY0" fmla="*/ 1415814 h 1976374"/>
                <a:gd name="connsiteX1" fmla="*/ 2552368 w 4356730"/>
                <a:gd name="connsiteY1" fmla="*/ 565024 h 1976374"/>
                <a:gd name="connsiteX2" fmla="*/ 3522428 w 4356730"/>
                <a:gd name="connsiteY2" fmla="*/ 481 h 1976374"/>
                <a:gd name="connsiteX3" fmla="*/ 4333461 w 4356730"/>
                <a:gd name="connsiteY3" fmla="*/ 652488 h 1976374"/>
                <a:gd name="connsiteX4" fmla="*/ 4086970 w 4356730"/>
                <a:gd name="connsiteY4" fmla="*/ 1598694 h 1976374"/>
                <a:gd name="connsiteX5" fmla="*/ 2059388 w 4356730"/>
                <a:gd name="connsiteY5" fmla="*/ 1932648 h 1976374"/>
                <a:gd name="connsiteX6" fmla="*/ 0 w 4356730"/>
                <a:gd name="connsiteY6" fmla="*/ 1972405 h 1976374"/>
                <a:gd name="connsiteX0" fmla="*/ 2926080 w 4382376"/>
                <a:gd name="connsiteY0" fmla="*/ 1415859 h 1978574"/>
                <a:gd name="connsiteX1" fmla="*/ 2552368 w 4382376"/>
                <a:gd name="connsiteY1" fmla="*/ 565069 h 1978574"/>
                <a:gd name="connsiteX2" fmla="*/ 3522428 w 4382376"/>
                <a:gd name="connsiteY2" fmla="*/ 526 h 1978574"/>
                <a:gd name="connsiteX3" fmla="*/ 4333461 w 4382376"/>
                <a:gd name="connsiteY3" fmla="*/ 652533 h 1978574"/>
                <a:gd name="connsiteX4" fmla="*/ 4079019 w 4382376"/>
                <a:gd name="connsiteY4" fmla="*/ 1558982 h 1978574"/>
                <a:gd name="connsiteX5" fmla="*/ 2059388 w 4382376"/>
                <a:gd name="connsiteY5" fmla="*/ 1932693 h 1978574"/>
                <a:gd name="connsiteX6" fmla="*/ 0 w 4382376"/>
                <a:gd name="connsiteY6" fmla="*/ 1972450 h 1978574"/>
                <a:gd name="connsiteX0" fmla="*/ 3094865 w 4551161"/>
                <a:gd name="connsiteY0" fmla="*/ 1415859 h 2097959"/>
                <a:gd name="connsiteX1" fmla="*/ 2721153 w 4551161"/>
                <a:gd name="connsiteY1" fmla="*/ 565069 h 2097959"/>
                <a:gd name="connsiteX2" fmla="*/ 3691213 w 4551161"/>
                <a:gd name="connsiteY2" fmla="*/ 526 h 2097959"/>
                <a:gd name="connsiteX3" fmla="*/ 4502246 w 4551161"/>
                <a:gd name="connsiteY3" fmla="*/ 652533 h 2097959"/>
                <a:gd name="connsiteX4" fmla="*/ 4247804 w 4551161"/>
                <a:gd name="connsiteY4" fmla="*/ 1558982 h 2097959"/>
                <a:gd name="connsiteX5" fmla="*/ 2228173 w 4551161"/>
                <a:gd name="connsiteY5" fmla="*/ 1932693 h 2097959"/>
                <a:gd name="connsiteX6" fmla="*/ 0 w 4551161"/>
                <a:gd name="connsiteY6" fmla="*/ 2097959 h 2097959"/>
                <a:gd name="connsiteX0" fmla="*/ 3094865 w 4551161"/>
                <a:gd name="connsiteY0" fmla="*/ 1431877 h 2113977"/>
                <a:gd name="connsiteX1" fmla="*/ 3112025 w 4551161"/>
                <a:gd name="connsiteY1" fmla="*/ 474887 h 2113977"/>
                <a:gd name="connsiteX2" fmla="*/ 3691213 w 4551161"/>
                <a:gd name="connsiteY2" fmla="*/ 16544 h 2113977"/>
                <a:gd name="connsiteX3" fmla="*/ 4502246 w 4551161"/>
                <a:gd name="connsiteY3" fmla="*/ 668551 h 2113977"/>
                <a:gd name="connsiteX4" fmla="*/ 4247804 w 4551161"/>
                <a:gd name="connsiteY4" fmla="*/ 1575000 h 2113977"/>
                <a:gd name="connsiteX5" fmla="*/ 2228173 w 4551161"/>
                <a:gd name="connsiteY5" fmla="*/ 1948711 h 2113977"/>
                <a:gd name="connsiteX6" fmla="*/ 0 w 4551161"/>
                <a:gd name="connsiteY6" fmla="*/ 2113977 h 2113977"/>
                <a:gd name="connsiteX0" fmla="*/ 3494621 w 4551161"/>
                <a:gd name="connsiteY0" fmla="*/ 1215079 h 2099924"/>
                <a:gd name="connsiteX1" fmla="*/ 3112025 w 4551161"/>
                <a:gd name="connsiteY1" fmla="*/ 460834 h 2099924"/>
                <a:gd name="connsiteX2" fmla="*/ 3691213 w 4551161"/>
                <a:gd name="connsiteY2" fmla="*/ 2491 h 2099924"/>
                <a:gd name="connsiteX3" fmla="*/ 4502246 w 4551161"/>
                <a:gd name="connsiteY3" fmla="*/ 654498 h 2099924"/>
                <a:gd name="connsiteX4" fmla="*/ 4247804 w 4551161"/>
                <a:gd name="connsiteY4" fmla="*/ 1560947 h 2099924"/>
                <a:gd name="connsiteX5" fmla="*/ 2228173 w 4551161"/>
                <a:gd name="connsiteY5" fmla="*/ 1934658 h 2099924"/>
                <a:gd name="connsiteX6" fmla="*/ 0 w 4551161"/>
                <a:gd name="connsiteY6" fmla="*/ 2099924 h 2099924"/>
                <a:gd name="connsiteX0" fmla="*/ 3494621 w 4551161"/>
                <a:gd name="connsiteY0" fmla="*/ 1215978 h 2100823"/>
                <a:gd name="connsiteX1" fmla="*/ 3112025 w 4551161"/>
                <a:gd name="connsiteY1" fmla="*/ 461733 h 2100823"/>
                <a:gd name="connsiteX2" fmla="*/ 3691213 w 4551161"/>
                <a:gd name="connsiteY2" fmla="*/ 3390 h 2100823"/>
                <a:gd name="connsiteX3" fmla="*/ 4502246 w 4551161"/>
                <a:gd name="connsiteY3" fmla="*/ 655397 h 2100823"/>
                <a:gd name="connsiteX4" fmla="*/ 4247804 w 4551161"/>
                <a:gd name="connsiteY4" fmla="*/ 1561846 h 2100823"/>
                <a:gd name="connsiteX5" fmla="*/ 2228173 w 4551161"/>
                <a:gd name="connsiteY5" fmla="*/ 1935557 h 2100823"/>
                <a:gd name="connsiteX6" fmla="*/ 0 w 4551161"/>
                <a:gd name="connsiteY6" fmla="*/ 2100823 h 2100823"/>
                <a:gd name="connsiteX0" fmla="*/ 3494621 w 4551161"/>
                <a:gd name="connsiteY0" fmla="*/ 1215978 h 2100823"/>
                <a:gd name="connsiteX1" fmla="*/ 3112025 w 4551161"/>
                <a:gd name="connsiteY1" fmla="*/ 461733 h 2100823"/>
                <a:gd name="connsiteX2" fmla="*/ 3691213 w 4551161"/>
                <a:gd name="connsiteY2" fmla="*/ 3390 h 2100823"/>
                <a:gd name="connsiteX3" fmla="*/ 4502246 w 4551161"/>
                <a:gd name="connsiteY3" fmla="*/ 655397 h 2100823"/>
                <a:gd name="connsiteX4" fmla="*/ 4247804 w 4551161"/>
                <a:gd name="connsiteY4" fmla="*/ 1561846 h 2100823"/>
                <a:gd name="connsiteX5" fmla="*/ 2228173 w 4551161"/>
                <a:gd name="connsiteY5" fmla="*/ 1935557 h 2100823"/>
                <a:gd name="connsiteX6" fmla="*/ 0 w 4551161"/>
                <a:gd name="connsiteY6" fmla="*/ 2100823 h 2100823"/>
                <a:gd name="connsiteX0" fmla="*/ 3494621 w 4523540"/>
                <a:gd name="connsiteY0" fmla="*/ 1215978 h 2100823"/>
                <a:gd name="connsiteX1" fmla="*/ 3112025 w 4523540"/>
                <a:gd name="connsiteY1" fmla="*/ 461733 h 2100823"/>
                <a:gd name="connsiteX2" fmla="*/ 3691213 w 4523540"/>
                <a:gd name="connsiteY2" fmla="*/ 3390 h 2100823"/>
                <a:gd name="connsiteX3" fmla="*/ 4502246 w 4523540"/>
                <a:gd name="connsiteY3" fmla="*/ 655397 h 2100823"/>
                <a:gd name="connsiteX4" fmla="*/ 4247804 w 4523540"/>
                <a:gd name="connsiteY4" fmla="*/ 1561846 h 2100823"/>
                <a:gd name="connsiteX5" fmla="*/ 2228173 w 4523540"/>
                <a:gd name="connsiteY5" fmla="*/ 1935557 h 2100823"/>
                <a:gd name="connsiteX6" fmla="*/ 0 w 4523540"/>
                <a:gd name="connsiteY6" fmla="*/ 2100823 h 2100823"/>
                <a:gd name="connsiteX0" fmla="*/ 3494621 w 4523540"/>
                <a:gd name="connsiteY0" fmla="*/ 1212664 h 2097509"/>
                <a:gd name="connsiteX1" fmla="*/ 3112025 w 4523540"/>
                <a:gd name="connsiteY1" fmla="*/ 458419 h 2097509"/>
                <a:gd name="connsiteX2" fmla="*/ 3691213 w 4523540"/>
                <a:gd name="connsiteY2" fmla="*/ 76 h 2097509"/>
                <a:gd name="connsiteX3" fmla="*/ 4502246 w 4523540"/>
                <a:gd name="connsiteY3" fmla="*/ 652083 h 2097509"/>
                <a:gd name="connsiteX4" fmla="*/ 4247804 w 4523540"/>
                <a:gd name="connsiteY4" fmla="*/ 1558532 h 2097509"/>
                <a:gd name="connsiteX5" fmla="*/ 2228173 w 4523540"/>
                <a:gd name="connsiteY5" fmla="*/ 1932243 h 2097509"/>
                <a:gd name="connsiteX6" fmla="*/ 0 w 4523540"/>
                <a:gd name="connsiteY6" fmla="*/ 2097509 h 2097509"/>
                <a:gd name="connsiteX0" fmla="*/ 3494621 w 4561735"/>
                <a:gd name="connsiteY0" fmla="*/ 1216277 h 2101122"/>
                <a:gd name="connsiteX1" fmla="*/ 3112025 w 4561735"/>
                <a:gd name="connsiteY1" fmla="*/ 462032 h 2101122"/>
                <a:gd name="connsiteX2" fmla="*/ 3691213 w 4561735"/>
                <a:gd name="connsiteY2" fmla="*/ 3689 h 2101122"/>
                <a:gd name="connsiteX3" fmla="*/ 4537780 w 4561735"/>
                <a:gd name="connsiteY3" fmla="*/ 665350 h 2101122"/>
                <a:gd name="connsiteX4" fmla="*/ 4247804 w 4561735"/>
                <a:gd name="connsiteY4" fmla="*/ 1562145 h 2101122"/>
                <a:gd name="connsiteX5" fmla="*/ 2228173 w 4561735"/>
                <a:gd name="connsiteY5" fmla="*/ 1935856 h 2101122"/>
                <a:gd name="connsiteX6" fmla="*/ 0 w 4561735"/>
                <a:gd name="connsiteY6" fmla="*/ 2101122 h 2101122"/>
                <a:gd name="connsiteX0" fmla="*/ 3494621 w 4561735"/>
                <a:gd name="connsiteY0" fmla="*/ 1213585 h 2098430"/>
                <a:gd name="connsiteX1" fmla="*/ 3112025 w 4561735"/>
                <a:gd name="connsiteY1" fmla="*/ 459340 h 2098430"/>
                <a:gd name="connsiteX2" fmla="*/ 3691213 w 4561735"/>
                <a:gd name="connsiteY2" fmla="*/ 997 h 2098430"/>
                <a:gd name="connsiteX3" fmla="*/ 4537780 w 4561735"/>
                <a:gd name="connsiteY3" fmla="*/ 662658 h 2098430"/>
                <a:gd name="connsiteX4" fmla="*/ 4247804 w 4561735"/>
                <a:gd name="connsiteY4" fmla="*/ 1559453 h 2098430"/>
                <a:gd name="connsiteX5" fmla="*/ 2228173 w 4561735"/>
                <a:gd name="connsiteY5" fmla="*/ 1933164 h 2098430"/>
                <a:gd name="connsiteX6" fmla="*/ 0 w 4561735"/>
                <a:gd name="connsiteY6" fmla="*/ 2098430 h 2098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61735" h="2098430">
                  <a:moveTo>
                    <a:pt x="3494621" y="1213585"/>
                  </a:moveTo>
                  <a:cubicBezTo>
                    <a:pt x="3183711" y="1087876"/>
                    <a:pt x="3008192" y="748329"/>
                    <a:pt x="3112025" y="459340"/>
                  </a:cubicBezTo>
                  <a:cubicBezTo>
                    <a:pt x="3215858" y="170351"/>
                    <a:pt x="3364752" y="25039"/>
                    <a:pt x="3691213" y="997"/>
                  </a:cubicBezTo>
                  <a:cubicBezTo>
                    <a:pt x="4017674" y="-23045"/>
                    <a:pt x="4507199" y="393261"/>
                    <a:pt x="4537780" y="662658"/>
                  </a:cubicBezTo>
                  <a:cubicBezTo>
                    <a:pt x="4568361" y="932055"/>
                    <a:pt x="4632739" y="1347702"/>
                    <a:pt x="4247804" y="1559453"/>
                  </a:cubicBezTo>
                  <a:cubicBezTo>
                    <a:pt x="3862870" y="1771204"/>
                    <a:pt x="2936140" y="1843335"/>
                    <a:pt x="2228173" y="1933164"/>
                  </a:cubicBezTo>
                  <a:cubicBezTo>
                    <a:pt x="1520206" y="2022993"/>
                    <a:pt x="0" y="2098430"/>
                    <a:pt x="0" y="2098430"/>
                  </a:cubicBezTo>
                </a:path>
              </a:pathLst>
            </a:custGeom>
            <a:noFill/>
            <a:ln>
              <a:gradFill>
                <a:gsLst>
                  <a:gs pos="100000">
                    <a:srgbClr val="1A81BC"/>
                  </a:gs>
                  <a:gs pos="26000">
                    <a:schemeClr val="accent1">
                      <a:lumMod val="45000"/>
                      <a:lumOff val="55000"/>
                    </a:schemeClr>
                  </a:gs>
                  <a:gs pos="0">
                    <a:schemeClr val="accent1">
                      <a:lumMod val="20000"/>
                      <a:lumOff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4424815" y="-3384007"/>
              <a:ext cx="2926434" cy="983707"/>
            </a:xfrm>
            <a:custGeom>
              <a:avLst/>
              <a:gdLst>
                <a:gd name="connsiteX0" fmla="*/ 2926080 w 4396761"/>
                <a:gd name="connsiteY0" fmla="*/ 1415782 h 1976342"/>
                <a:gd name="connsiteX1" fmla="*/ 2552368 w 4396761"/>
                <a:gd name="connsiteY1" fmla="*/ 564992 h 1976342"/>
                <a:gd name="connsiteX2" fmla="*/ 3522428 w 4396761"/>
                <a:gd name="connsiteY2" fmla="*/ 449 h 1976342"/>
                <a:gd name="connsiteX3" fmla="*/ 4333461 w 4396761"/>
                <a:gd name="connsiteY3" fmla="*/ 652456 h 1976342"/>
                <a:gd name="connsiteX4" fmla="*/ 4086970 w 4396761"/>
                <a:gd name="connsiteY4" fmla="*/ 1598662 h 1976342"/>
                <a:gd name="connsiteX5" fmla="*/ 2059388 w 4396761"/>
                <a:gd name="connsiteY5" fmla="*/ 1932616 h 1976342"/>
                <a:gd name="connsiteX6" fmla="*/ 0 w 4396761"/>
                <a:gd name="connsiteY6" fmla="*/ 1972373 h 1976342"/>
                <a:gd name="connsiteX0" fmla="*/ 2926080 w 4396761"/>
                <a:gd name="connsiteY0" fmla="*/ 1417419 h 1977979"/>
                <a:gd name="connsiteX1" fmla="*/ 2552368 w 4396761"/>
                <a:gd name="connsiteY1" fmla="*/ 566629 h 1977979"/>
                <a:gd name="connsiteX2" fmla="*/ 3522428 w 4396761"/>
                <a:gd name="connsiteY2" fmla="*/ 2086 h 1977979"/>
                <a:gd name="connsiteX3" fmla="*/ 4333461 w 4396761"/>
                <a:gd name="connsiteY3" fmla="*/ 654093 h 1977979"/>
                <a:gd name="connsiteX4" fmla="*/ 4086970 w 4396761"/>
                <a:gd name="connsiteY4" fmla="*/ 1600299 h 1977979"/>
                <a:gd name="connsiteX5" fmla="*/ 2059388 w 4396761"/>
                <a:gd name="connsiteY5" fmla="*/ 1934253 h 1977979"/>
                <a:gd name="connsiteX6" fmla="*/ 0 w 4396761"/>
                <a:gd name="connsiteY6" fmla="*/ 1974010 h 1977979"/>
                <a:gd name="connsiteX0" fmla="*/ 2926080 w 4396761"/>
                <a:gd name="connsiteY0" fmla="*/ 1417419 h 1977979"/>
                <a:gd name="connsiteX1" fmla="*/ 2552368 w 4396761"/>
                <a:gd name="connsiteY1" fmla="*/ 566629 h 1977979"/>
                <a:gd name="connsiteX2" fmla="*/ 3522428 w 4396761"/>
                <a:gd name="connsiteY2" fmla="*/ 2086 h 1977979"/>
                <a:gd name="connsiteX3" fmla="*/ 4333461 w 4396761"/>
                <a:gd name="connsiteY3" fmla="*/ 654093 h 1977979"/>
                <a:gd name="connsiteX4" fmla="*/ 4086970 w 4396761"/>
                <a:gd name="connsiteY4" fmla="*/ 1600299 h 1977979"/>
                <a:gd name="connsiteX5" fmla="*/ 2059388 w 4396761"/>
                <a:gd name="connsiteY5" fmla="*/ 1934253 h 1977979"/>
                <a:gd name="connsiteX6" fmla="*/ 0 w 4396761"/>
                <a:gd name="connsiteY6" fmla="*/ 1974010 h 1977979"/>
                <a:gd name="connsiteX0" fmla="*/ 2926080 w 4369020"/>
                <a:gd name="connsiteY0" fmla="*/ 1417419 h 1977979"/>
                <a:gd name="connsiteX1" fmla="*/ 2552368 w 4369020"/>
                <a:gd name="connsiteY1" fmla="*/ 566629 h 1977979"/>
                <a:gd name="connsiteX2" fmla="*/ 3522428 w 4369020"/>
                <a:gd name="connsiteY2" fmla="*/ 2086 h 1977979"/>
                <a:gd name="connsiteX3" fmla="*/ 4333461 w 4369020"/>
                <a:gd name="connsiteY3" fmla="*/ 654093 h 1977979"/>
                <a:gd name="connsiteX4" fmla="*/ 4086970 w 4369020"/>
                <a:gd name="connsiteY4" fmla="*/ 1600299 h 1977979"/>
                <a:gd name="connsiteX5" fmla="*/ 2059388 w 4369020"/>
                <a:gd name="connsiteY5" fmla="*/ 1934253 h 1977979"/>
                <a:gd name="connsiteX6" fmla="*/ 0 w 4369020"/>
                <a:gd name="connsiteY6" fmla="*/ 1974010 h 1977979"/>
                <a:gd name="connsiteX0" fmla="*/ 2926080 w 4369020"/>
                <a:gd name="connsiteY0" fmla="*/ 1415814 h 1976374"/>
                <a:gd name="connsiteX1" fmla="*/ 2552368 w 4369020"/>
                <a:gd name="connsiteY1" fmla="*/ 565024 h 1976374"/>
                <a:gd name="connsiteX2" fmla="*/ 3522428 w 4369020"/>
                <a:gd name="connsiteY2" fmla="*/ 481 h 1976374"/>
                <a:gd name="connsiteX3" fmla="*/ 4333461 w 4369020"/>
                <a:gd name="connsiteY3" fmla="*/ 652488 h 1976374"/>
                <a:gd name="connsiteX4" fmla="*/ 4086970 w 4369020"/>
                <a:gd name="connsiteY4" fmla="*/ 1598694 h 1976374"/>
                <a:gd name="connsiteX5" fmla="*/ 2059388 w 4369020"/>
                <a:gd name="connsiteY5" fmla="*/ 1932648 h 1976374"/>
                <a:gd name="connsiteX6" fmla="*/ 0 w 4369020"/>
                <a:gd name="connsiteY6" fmla="*/ 1972405 h 1976374"/>
                <a:gd name="connsiteX0" fmla="*/ 2926080 w 4356730"/>
                <a:gd name="connsiteY0" fmla="*/ 1415814 h 1976374"/>
                <a:gd name="connsiteX1" fmla="*/ 2552368 w 4356730"/>
                <a:gd name="connsiteY1" fmla="*/ 565024 h 1976374"/>
                <a:gd name="connsiteX2" fmla="*/ 3522428 w 4356730"/>
                <a:gd name="connsiteY2" fmla="*/ 481 h 1976374"/>
                <a:gd name="connsiteX3" fmla="*/ 4333461 w 4356730"/>
                <a:gd name="connsiteY3" fmla="*/ 652488 h 1976374"/>
                <a:gd name="connsiteX4" fmla="*/ 4086970 w 4356730"/>
                <a:gd name="connsiteY4" fmla="*/ 1598694 h 1976374"/>
                <a:gd name="connsiteX5" fmla="*/ 2059388 w 4356730"/>
                <a:gd name="connsiteY5" fmla="*/ 1932648 h 1976374"/>
                <a:gd name="connsiteX6" fmla="*/ 0 w 4356730"/>
                <a:gd name="connsiteY6" fmla="*/ 1972405 h 1976374"/>
                <a:gd name="connsiteX0" fmla="*/ 2926080 w 4382376"/>
                <a:gd name="connsiteY0" fmla="*/ 1415859 h 1978574"/>
                <a:gd name="connsiteX1" fmla="*/ 2552368 w 4382376"/>
                <a:gd name="connsiteY1" fmla="*/ 565069 h 1978574"/>
                <a:gd name="connsiteX2" fmla="*/ 3522428 w 4382376"/>
                <a:gd name="connsiteY2" fmla="*/ 526 h 1978574"/>
                <a:gd name="connsiteX3" fmla="*/ 4333461 w 4382376"/>
                <a:gd name="connsiteY3" fmla="*/ 652533 h 1978574"/>
                <a:gd name="connsiteX4" fmla="*/ 4079019 w 4382376"/>
                <a:gd name="connsiteY4" fmla="*/ 1558982 h 1978574"/>
                <a:gd name="connsiteX5" fmla="*/ 2059388 w 4382376"/>
                <a:gd name="connsiteY5" fmla="*/ 1932693 h 1978574"/>
                <a:gd name="connsiteX6" fmla="*/ 0 w 4382376"/>
                <a:gd name="connsiteY6" fmla="*/ 1972450 h 1978574"/>
                <a:gd name="connsiteX0" fmla="*/ 3094865 w 4551161"/>
                <a:gd name="connsiteY0" fmla="*/ 1415859 h 2097959"/>
                <a:gd name="connsiteX1" fmla="*/ 2721153 w 4551161"/>
                <a:gd name="connsiteY1" fmla="*/ 565069 h 2097959"/>
                <a:gd name="connsiteX2" fmla="*/ 3691213 w 4551161"/>
                <a:gd name="connsiteY2" fmla="*/ 526 h 2097959"/>
                <a:gd name="connsiteX3" fmla="*/ 4502246 w 4551161"/>
                <a:gd name="connsiteY3" fmla="*/ 652533 h 2097959"/>
                <a:gd name="connsiteX4" fmla="*/ 4247804 w 4551161"/>
                <a:gd name="connsiteY4" fmla="*/ 1558982 h 2097959"/>
                <a:gd name="connsiteX5" fmla="*/ 2228173 w 4551161"/>
                <a:gd name="connsiteY5" fmla="*/ 1932693 h 2097959"/>
                <a:gd name="connsiteX6" fmla="*/ 0 w 4551161"/>
                <a:gd name="connsiteY6" fmla="*/ 2097959 h 2097959"/>
                <a:gd name="connsiteX0" fmla="*/ 3094865 w 4551161"/>
                <a:gd name="connsiteY0" fmla="*/ 1431877 h 2113977"/>
                <a:gd name="connsiteX1" fmla="*/ 3112025 w 4551161"/>
                <a:gd name="connsiteY1" fmla="*/ 474887 h 2113977"/>
                <a:gd name="connsiteX2" fmla="*/ 3691213 w 4551161"/>
                <a:gd name="connsiteY2" fmla="*/ 16544 h 2113977"/>
                <a:gd name="connsiteX3" fmla="*/ 4502246 w 4551161"/>
                <a:gd name="connsiteY3" fmla="*/ 668551 h 2113977"/>
                <a:gd name="connsiteX4" fmla="*/ 4247804 w 4551161"/>
                <a:gd name="connsiteY4" fmla="*/ 1575000 h 2113977"/>
                <a:gd name="connsiteX5" fmla="*/ 2228173 w 4551161"/>
                <a:gd name="connsiteY5" fmla="*/ 1948711 h 2113977"/>
                <a:gd name="connsiteX6" fmla="*/ 0 w 4551161"/>
                <a:gd name="connsiteY6" fmla="*/ 2113977 h 2113977"/>
                <a:gd name="connsiteX0" fmla="*/ 3494621 w 4551161"/>
                <a:gd name="connsiteY0" fmla="*/ 1215079 h 2099924"/>
                <a:gd name="connsiteX1" fmla="*/ 3112025 w 4551161"/>
                <a:gd name="connsiteY1" fmla="*/ 460834 h 2099924"/>
                <a:gd name="connsiteX2" fmla="*/ 3691213 w 4551161"/>
                <a:gd name="connsiteY2" fmla="*/ 2491 h 2099924"/>
                <a:gd name="connsiteX3" fmla="*/ 4502246 w 4551161"/>
                <a:gd name="connsiteY3" fmla="*/ 654498 h 2099924"/>
                <a:gd name="connsiteX4" fmla="*/ 4247804 w 4551161"/>
                <a:gd name="connsiteY4" fmla="*/ 1560947 h 2099924"/>
                <a:gd name="connsiteX5" fmla="*/ 2228173 w 4551161"/>
                <a:gd name="connsiteY5" fmla="*/ 1934658 h 2099924"/>
                <a:gd name="connsiteX6" fmla="*/ 0 w 4551161"/>
                <a:gd name="connsiteY6" fmla="*/ 2099924 h 2099924"/>
                <a:gd name="connsiteX0" fmla="*/ 3494621 w 4551161"/>
                <a:gd name="connsiteY0" fmla="*/ 1215978 h 2100823"/>
                <a:gd name="connsiteX1" fmla="*/ 3112025 w 4551161"/>
                <a:gd name="connsiteY1" fmla="*/ 461733 h 2100823"/>
                <a:gd name="connsiteX2" fmla="*/ 3691213 w 4551161"/>
                <a:gd name="connsiteY2" fmla="*/ 3390 h 2100823"/>
                <a:gd name="connsiteX3" fmla="*/ 4502246 w 4551161"/>
                <a:gd name="connsiteY3" fmla="*/ 655397 h 2100823"/>
                <a:gd name="connsiteX4" fmla="*/ 4247804 w 4551161"/>
                <a:gd name="connsiteY4" fmla="*/ 1561846 h 2100823"/>
                <a:gd name="connsiteX5" fmla="*/ 2228173 w 4551161"/>
                <a:gd name="connsiteY5" fmla="*/ 1935557 h 2100823"/>
                <a:gd name="connsiteX6" fmla="*/ 0 w 4551161"/>
                <a:gd name="connsiteY6" fmla="*/ 2100823 h 2100823"/>
                <a:gd name="connsiteX0" fmla="*/ 3494621 w 4551161"/>
                <a:gd name="connsiteY0" fmla="*/ 1215978 h 2100823"/>
                <a:gd name="connsiteX1" fmla="*/ 3112025 w 4551161"/>
                <a:gd name="connsiteY1" fmla="*/ 461733 h 2100823"/>
                <a:gd name="connsiteX2" fmla="*/ 3691213 w 4551161"/>
                <a:gd name="connsiteY2" fmla="*/ 3390 h 2100823"/>
                <a:gd name="connsiteX3" fmla="*/ 4502246 w 4551161"/>
                <a:gd name="connsiteY3" fmla="*/ 655397 h 2100823"/>
                <a:gd name="connsiteX4" fmla="*/ 4247804 w 4551161"/>
                <a:gd name="connsiteY4" fmla="*/ 1561846 h 2100823"/>
                <a:gd name="connsiteX5" fmla="*/ 2228173 w 4551161"/>
                <a:gd name="connsiteY5" fmla="*/ 1935557 h 2100823"/>
                <a:gd name="connsiteX6" fmla="*/ 0 w 4551161"/>
                <a:gd name="connsiteY6" fmla="*/ 2100823 h 2100823"/>
                <a:gd name="connsiteX0" fmla="*/ 3494621 w 4523540"/>
                <a:gd name="connsiteY0" fmla="*/ 1215978 h 2100823"/>
                <a:gd name="connsiteX1" fmla="*/ 3112025 w 4523540"/>
                <a:gd name="connsiteY1" fmla="*/ 461733 h 2100823"/>
                <a:gd name="connsiteX2" fmla="*/ 3691213 w 4523540"/>
                <a:gd name="connsiteY2" fmla="*/ 3390 h 2100823"/>
                <a:gd name="connsiteX3" fmla="*/ 4502246 w 4523540"/>
                <a:gd name="connsiteY3" fmla="*/ 655397 h 2100823"/>
                <a:gd name="connsiteX4" fmla="*/ 4247804 w 4523540"/>
                <a:gd name="connsiteY4" fmla="*/ 1561846 h 2100823"/>
                <a:gd name="connsiteX5" fmla="*/ 2228173 w 4523540"/>
                <a:gd name="connsiteY5" fmla="*/ 1935557 h 2100823"/>
                <a:gd name="connsiteX6" fmla="*/ 0 w 4523540"/>
                <a:gd name="connsiteY6" fmla="*/ 2100823 h 2100823"/>
                <a:gd name="connsiteX0" fmla="*/ 3494621 w 4523540"/>
                <a:gd name="connsiteY0" fmla="*/ 1212664 h 2097509"/>
                <a:gd name="connsiteX1" fmla="*/ 3112025 w 4523540"/>
                <a:gd name="connsiteY1" fmla="*/ 458419 h 2097509"/>
                <a:gd name="connsiteX2" fmla="*/ 3691213 w 4523540"/>
                <a:gd name="connsiteY2" fmla="*/ 76 h 2097509"/>
                <a:gd name="connsiteX3" fmla="*/ 4502246 w 4523540"/>
                <a:gd name="connsiteY3" fmla="*/ 652083 h 2097509"/>
                <a:gd name="connsiteX4" fmla="*/ 4247804 w 4523540"/>
                <a:gd name="connsiteY4" fmla="*/ 1558532 h 2097509"/>
                <a:gd name="connsiteX5" fmla="*/ 2228173 w 4523540"/>
                <a:gd name="connsiteY5" fmla="*/ 1932243 h 2097509"/>
                <a:gd name="connsiteX6" fmla="*/ 0 w 4523540"/>
                <a:gd name="connsiteY6" fmla="*/ 2097509 h 2097509"/>
                <a:gd name="connsiteX0" fmla="*/ 3494621 w 4561735"/>
                <a:gd name="connsiteY0" fmla="*/ 1216277 h 2101122"/>
                <a:gd name="connsiteX1" fmla="*/ 3112025 w 4561735"/>
                <a:gd name="connsiteY1" fmla="*/ 462032 h 2101122"/>
                <a:gd name="connsiteX2" fmla="*/ 3691213 w 4561735"/>
                <a:gd name="connsiteY2" fmla="*/ 3689 h 2101122"/>
                <a:gd name="connsiteX3" fmla="*/ 4537780 w 4561735"/>
                <a:gd name="connsiteY3" fmla="*/ 665350 h 2101122"/>
                <a:gd name="connsiteX4" fmla="*/ 4247804 w 4561735"/>
                <a:gd name="connsiteY4" fmla="*/ 1562145 h 2101122"/>
                <a:gd name="connsiteX5" fmla="*/ 2228173 w 4561735"/>
                <a:gd name="connsiteY5" fmla="*/ 1935856 h 2101122"/>
                <a:gd name="connsiteX6" fmla="*/ 0 w 4561735"/>
                <a:gd name="connsiteY6" fmla="*/ 2101122 h 2101122"/>
                <a:gd name="connsiteX0" fmla="*/ 3494621 w 4561735"/>
                <a:gd name="connsiteY0" fmla="*/ 1213585 h 2098430"/>
                <a:gd name="connsiteX1" fmla="*/ 3112025 w 4561735"/>
                <a:gd name="connsiteY1" fmla="*/ 459340 h 2098430"/>
                <a:gd name="connsiteX2" fmla="*/ 3691213 w 4561735"/>
                <a:gd name="connsiteY2" fmla="*/ 997 h 2098430"/>
                <a:gd name="connsiteX3" fmla="*/ 4537780 w 4561735"/>
                <a:gd name="connsiteY3" fmla="*/ 662658 h 2098430"/>
                <a:gd name="connsiteX4" fmla="*/ 4247804 w 4561735"/>
                <a:gd name="connsiteY4" fmla="*/ 1559453 h 2098430"/>
                <a:gd name="connsiteX5" fmla="*/ 2228173 w 4561735"/>
                <a:gd name="connsiteY5" fmla="*/ 1933164 h 2098430"/>
                <a:gd name="connsiteX6" fmla="*/ 0 w 4561735"/>
                <a:gd name="connsiteY6" fmla="*/ 2098430 h 2098430"/>
                <a:gd name="connsiteX0" fmla="*/ 3494621 w 4561735"/>
                <a:gd name="connsiteY0" fmla="*/ 1226185 h 2111030"/>
                <a:gd name="connsiteX1" fmla="*/ 3537691 w 4561735"/>
                <a:gd name="connsiteY1" fmla="*/ 352847 h 2111030"/>
                <a:gd name="connsiteX2" fmla="*/ 3691213 w 4561735"/>
                <a:gd name="connsiteY2" fmla="*/ 13597 h 2111030"/>
                <a:gd name="connsiteX3" fmla="*/ 4537780 w 4561735"/>
                <a:gd name="connsiteY3" fmla="*/ 675258 h 2111030"/>
                <a:gd name="connsiteX4" fmla="*/ 4247804 w 4561735"/>
                <a:gd name="connsiteY4" fmla="*/ 1572053 h 2111030"/>
                <a:gd name="connsiteX5" fmla="*/ 2228173 w 4561735"/>
                <a:gd name="connsiteY5" fmla="*/ 1945764 h 2111030"/>
                <a:gd name="connsiteX6" fmla="*/ 0 w 4561735"/>
                <a:gd name="connsiteY6" fmla="*/ 2111030 h 2111030"/>
                <a:gd name="connsiteX0" fmla="*/ 3608133 w 4561735"/>
                <a:gd name="connsiteY0" fmla="*/ 842813 h 2104788"/>
                <a:gd name="connsiteX1" fmla="*/ 3537691 w 4561735"/>
                <a:gd name="connsiteY1" fmla="*/ 346605 h 2104788"/>
                <a:gd name="connsiteX2" fmla="*/ 3691213 w 4561735"/>
                <a:gd name="connsiteY2" fmla="*/ 7355 h 2104788"/>
                <a:gd name="connsiteX3" fmla="*/ 4537780 w 4561735"/>
                <a:gd name="connsiteY3" fmla="*/ 669016 h 2104788"/>
                <a:gd name="connsiteX4" fmla="*/ 4247804 w 4561735"/>
                <a:gd name="connsiteY4" fmla="*/ 1565811 h 2104788"/>
                <a:gd name="connsiteX5" fmla="*/ 2228173 w 4561735"/>
                <a:gd name="connsiteY5" fmla="*/ 1939522 h 2104788"/>
                <a:gd name="connsiteX6" fmla="*/ 0 w 4561735"/>
                <a:gd name="connsiteY6" fmla="*/ 2104788 h 2104788"/>
                <a:gd name="connsiteX0" fmla="*/ 3608133 w 4561735"/>
                <a:gd name="connsiteY0" fmla="*/ 842811 h 2104786"/>
                <a:gd name="connsiteX1" fmla="*/ 3537691 w 4561735"/>
                <a:gd name="connsiteY1" fmla="*/ 346603 h 2104786"/>
                <a:gd name="connsiteX2" fmla="*/ 3691213 w 4561735"/>
                <a:gd name="connsiteY2" fmla="*/ 7353 h 2104786"/>
                <a:gd name="connsiteX3" fmla="*/ 4537780 w 4561735"/>
                <a:gd name="connsiteY3" fmla="*/ 669014 h 2104786"/>
                <a:gd name="connsiteX4" fmla="*/ 4247804 w 4561735"/>
                <a:gd name="connsiteY4" fmla="*/ 1565809 h 2104786"/>
                <a:gd name="connsiteX5" fmla="*/ 2228173 w 4561735"/>
                <a:gd name="connsiteY5" fmla="*/ 1939520 h 2104786"/>
                <a:gd name="connsiteX6" fmla="*/ 0 w 4561735"/>
                <a:gd name="connsiteY6" fmla="*/ 2104786 h 2104786"/>
                <a:gd name="connsiteX0" fmla="*/ 3608133 w 4563097"/>
                <a:gd name="connsiteY0" fmla="*/ 765506 h 2027481"/>
                <a:gd name="connsiteX1" fmla="*/ 3537691 w 4563097"/>
                <a:gd name="connsiteY1" fmla="*/ 269298 h 2027481"/>
                <a:gd name="connsiteX2" fmla="*/ 4045935 w 4563097"/>
                <a:gd name="connsiteY2" fmla="*/ 9444 h 2027481"/>
                <a:gd name="connsiteX3" fmla="*/ 4537780 w 4563097"/>
                <a:gd name="connsiteY3" fmla="*/ 591709 h 2027481"/>
                <a:gd name="connsiteX4" fmla="*/ 4247804 w 4563097"/>
                <a:gd name="connsiteY4" fmla="*/ 1488504 h 2027481"/>
                <a:gd name="connsiteX5" fmla="*/ 2228173 w 4563097"/>
                <a:gd name="connsiteY5" fmla="*/ 1862215 h 2027481"/>
                <a:gd name="connsiteX6" fmla="*/ 0 w 4563097"/>
                <a:gd name="connsiteY6" fmla="*/ 2027481 h 2027481"/>
                <a:gd name="connsiteX0" fmla="*/ 3608133 w 4503154"/>
                <a:gd name="connsiteY0" fmla="*/ 766442 h 2028417"/>
                <a:gd name="connsiteX1" fmla="*/ 3537691 w 4503154"/>
                <a:gd name="connsiteY1" fmla="*/ 270234 h 2028417"/>
                <a:gd name="connsiteX2" fmla="*/ 4045935 w 4503154"/>
                <a:gd name="connsiteY2" fmla="*/ 10380 h 2028417"/>
                <a:gd name="connsiteX3" fmla="*/ 4452647 w 4503154"/>
                <a:gd name="connsiteY3" fmla="*/ 612495 h 2028417"/>
                <a:gd name="connsiteX4" fmla="*/ 4247804 w 4503154"/>
                <a:gd name="connsiteY4" fmla="*/ 1489440 h 2028417"/>
                <a:gd name="connsiteX5" fmla="*/ 2228173 w 4503154"/>
                <a:gd name="connsiteY5" fmla="*/ 1863151 h 2028417"/>
                <a:gd name="connsiteX6" fmla="*/ 0 w 4503154"/>
                <a:gd name="connsiteY6" fmla="*/ 2028417 h 2028417"/>
                <a:gd name="connsiteX0" fmla="*/ 3608133 w 4461258"/>
                <a:gd name="connsiteY0" fmla="*/ 766442 h 2028417"/>
                <a:gd name="connsiteX1" fmla="*/ 3537691 w 4461258"/>
                <a:gd name="connsiteY1" fmla="*/ 270234 h 2028417"/>
                <a:gd name="connsiteX2" fmla="*/ 4045935 w 4461258"/>
                <a:gd name="connsiteY2" fmla="*/ 10380 h 2028417"/>
                <a:gd name="connsiteX3" fmla="*/ 4452647 w 4461258"/>
                <a:gd name="connsiteY3" fmla="*/ 612495 h 2028417"/>
                <a:gd name="connsiteX4" fmla="*/ 4134294 w 4461258"/>
                <a:gd name="connsiteY4" fmla="*/ 1588685 h 2028417"/>
                <a:gd name="connsiteX5" fmla="*/ 2228173 w 4461258"/>
                <a:gd name="connsiteY5" fmla="*/ 1863151 h 2028417"/>
                <a:gd name="connsiteX6" fmla="*/ 0 w 4461258"/>
                <a:gd name="connsiteY6" fmla="*/ 2028417 h 2028417"/>
                <a:gd name="connsiteX0" fmla="*/ 3608133 w 4453665"/>
                <a:gd name="connsiteY0" fmla="*/ 766442 h 2028417"/>
                <a:gd name="connsiteX1" fmla="*/ 3537691 w 4453665"/>
                <a:gd name="connsiteY1" fmla="*/ 270234 h 2028417"/>
                <a:gd name="connsiteX2" fmla="*/ 4045935 w 4453665"/>
                <a:gd name="connsiteY2" fmla="*/ 10380 h 2028417"/>
                <a:gd name="connsiteX3" fmla="*/ 4452647 w 4453665"/>
                <a:gd name="connsiteY3" fmla="*/ 612495 h 2028417"/>
                <a:gd name="connsiteX4" fmla="*/ 4134294 w 4453665"/>
                <a:gd name="connsiteY4" fmla="*/ 1588685 h 2028417"/>
                <a:gd name="connsiteX5" fmla="*/ 2228173 w 4453665"/>
                <a:gd name="connsiteY5" fmla="*/ 1863151 h 2028417"/>
                <a:gd name="connsiteX6" fmla="*/ 0 w 4453665"/>
                <a:gd name="connsiteY6" fmla="*/ 2028417 h 2028417"/>
                <a:gd name="connsiteX0" fmla="*/ 3608133 w 4460046"/>
                <a:gd name="connsiteY0" fmla="*/ 766442 h 2056284"/>
                <a:gd name="connsiteX1" fmla="*/ 3537691 w 4460046"/>
                <a:gd name="connsiteY1" fmla="*/ 270234 h 2056284"/>
                <a:gd name="connsiteX2" fmla="*/ 4045935 w 4460046"/>
                <a:gd name="connsiteY2" fmla="*/ 10380 h 2056284"/>
                <a:gd name="connsiteX3" fmla="*/ 4452647 w 4460046"/>
                <a:gd name="connsiteY3" fmla="*/ 612495 h 2056284"/>
                <a:gd name="connsiteX4" fmla="*/ 4134294 w 4460046"/>
                <a:gd name="connsiteY4" fmla="*/ 1588685 h 2056284"/>
                <a:gd name="connsiteX5" fmla="*/ 2284928 w 4460046"/>
                <a:gd name="connsiteY5" fmla="*/ 2021943 h 2056284"/>
                <a:gd name="connsiteX6" fmla="*/ 0 w 4460046"/>
                <a:gd name="connsiteY6" fmla="*/ 2028417 h 2056284"/>
                <a:gd name="connsiteX0" fmla="*/ 3494622 w 4346534"/>
                <a:gd name="connsiteY0" fmla="*/ 766442 h 2405547"/>
                <a:gd name="connsiteX1" fmla="*/ 3424180 w 4346534"/>
                <a:gd name="connsiteY1" fmla="*/ 270234 h 2405547"/>
                <a:gd name="connsiteX2" fmla="*/ 3932424 w 4346534"/>
                <a:gd name="connsiteY2" fmla="*/ 10380 h 2405547"/>
                <a:gd name="connsiteX3" fmla="*/ 4339136 w 4346534"/>
                <a:gd name="connsiteY3" fmla="*/ 612495 h 2405547"/>
                <a:gd name="connsiteX4" fmla="*/ 4020783 w 4346534"/>
                <a:gd name="connsiteY4" fmla="*/ 1588685 h 2405547"/>
                <a:gd name="connsiteX5" fmla="*/ 2171417 w 4346534"/>
                <a:gd name="connsiteY5" fmla="*/ 2021943 h 2405547"/>
                <a:gd name="connsiteX6" fmla="*/ 0 w 4346534"/>
                <a:gd name="connsiteY6" fmla="*/ 2405547 h 240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6534" h="2405547">
                  <a:moveTo>
                    <a:pt x="3494622" y="766442"/>
                  </a:moveTo>
                  <a:cubicBezTo>
                    <a:pt x="3325601" y="660582"/>
                    <a:pt x="3351213" y="396244"/>
                    <a:pt x="3424180" y="270234"/>
                  </a:cubicBezTo>
                  <a:cubicBezTo>
                    <a:pt x="3497147" y="144224"/>
                    <a:pt x="3779931" y="-46663"/>
                    <a:pt x="3932424" y="10380"/>
                  </a:cubicBezTo>
                  <a:cubicBezTo>
                    <a:pt x="4084917" y="67423"/>
                    <a:pt x="4324410" y="349444"/>
                    <a:pt x="4339136" y="612495"/>
                  </a:cubicBezTo>
                  <a:cubicBezTo>
                    <a:pt x="4353862" y="875546"/>
                    <a:pt x="4382069" y="1353777"/>
                    <a:pt x="4020783" y="1588685"/>
                  </a:cubicBezTo>
                  <a:cubicBezTo>
                    <a:pt x="3659497" y="1823593"/>
                    <a:pt x="2841547" y="1885799"/>
                    <a:pt x="2171417" y="2021943"/>
                  </a:cubicBezTo>
                  <a:cubicBezTo>
                    <a:pt x="1501287" y="2158087"/>
                    <a:pt x="0" y="2405547"/>
                    <a:pt x="0" y="2405547"/>
                  </a:cubicBezTo>
                </a:path>
              </a:pathLst>
            </a:custGeom>
            <a:noFill/>
            <a:ln>
              <a:gradFill>
                <a:gsLst>
                  <a:gs pos="100000">
                    <a:srgbClr val="1A81BC"/>
                  </a:gs>
                  <a:gs pos="26000">
                    <a:schemeClr val="accent1">
                      <a:lumMod val="45000"/>
                      <a:lumOff val="55000"/>
                    </a:schemeClr>
                  </a:gs>
                  <a:gs pos="0">
                    <a:schemeClr val="accent1">
                      <a:lumMod val="20000"/>
                      <a:lumOff val="8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2167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Improper </a:t>
            </a:r>
            <a:r>
              <a:rPr lang="en-US" dirty="0"/>
              <a:t>Ladder Use</a:t>
            </a:r>
          </a:p>
        </p:txBody>
      </p:sp>
      <p:sp>
        <p:nvSpPr>
          <p:cNvPr id="5" name="Rectangle 4"/>
          <p:cNvSpPr/>
          <p:nvPr/>
        </p:nvSpPr>
        <p:spPr>
          <a:xfrm>
            <a:off x="152400" y="1149171"/>
            <a:ext cx="4357255" cy="1938992"/>
          </a:xfrm>
          <a:prstGeom prst="rect">
            <a:avLst/>
          </a:prstGeom>
          <a:ln w="76200">
            <a:solidFill>
              <a:srgbClr val="FF0000"/>
            </a:solidFill>
          </a:ln>
        </p:spPr>
        <p:txBody>
          <a:bodyPr wrap="square">
            <a:spAutoFit/>
          </a:bodyPr>
          <a:lstStyle/>
          <a:p>
            <a:pPr marL="0" lvl="1" algn="ctr"/>
            <a:r>
              <a:rPr lang="en-US" b="1" dirty="0">
                <a:latin typeface="+mn-lt"/>
              </a:rPr>
              <a:t>OSHA Safety Violation</a:t>
            </a:r>
          </a:p>
          <a:p>
            <a:pPr algn="ctr"/>
            <a:r>
              <a:rPr lang="en-US" dirty="0">
                <a:latin typeface="+mn-lt"/>
              </a:rPr>
              <a:t>Each employee shall use at least one hand to grasp the ladder when progressing up and/or down the ladder</a:t>
            </a:r>
          </a:p>
        </p:txBody>
      </p:sp>
      <p:grpSp>
        <p:nvGrpSpPr>
          <p:cNvPr id="9" name="Group 8" descr="Picture of a person pushing a module up a fiberglass extension ladder. This is unsafe and an OSHA violation. ">
            <a:extLst>
              <a:ext uri="{FF2B5EF4-FFF2-40B4-BE49-F238E27FC236}">
                <a16:creationId xmlns:a16="http://schemas.microsoft.com/office/drawing/2014/main" id="{8843A38B-678A-4A38-A463-D5B9B31DC69E}"/>
              </a:ext>
            </a:extLst>
          </p:cNvPr>
          <p:cNvGrpSpPr/>
          <p:nvPr/>
        </p:nvGrpSpPr>
        <p:grpSpPr>
          <a:xfrm>
            <a:off x="229964" y="3433373"/>
            <a:ext cx="4279691" cy="2853127"/>
            <a:chOff x="229964" y="3433373"/>
            <a:chExt cx="4279691" cy="2853127"/>
          </a:xfrm>
        </p:grpSpPr>
        <p:pic>
          <p:nvPicPr>
            <p:cNvPr id="2" name="Picture 1" descr="Picture of a person pushing a module up a fiberglass extension ladder. This is unsafe and an OSHA violation.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9964" y="3433373"/>
              <a:ext cx="4279691" cy="2853127"/>
            </a:xfrm>
            <a:prstGeom prst="rect">
              <a:avLst/>
            </a:prstGeom>
            <a:ln w="19050">
              <a:solidFill>
                <a:schemeClr val="tx1"/>
              </a:solidFill>
            </a:ln>
          </p:spPr>
        </p:pic>
        <p:sp>
          <p:nvSpPr>
            <p:cNvPr id="7" name="AutoShape 5"/>
            <p:cNvSpPr>
              <a:spLocks noChangeArrowheads="1"/>
            </p:cNvSpPr>
            <p:nvPr/>
          </p:nvSpPr>
          <p:spPr bwMode="auto">
            <a:xfrm>
              <a:off x="1096587" y="3625496"/>
              <a:ext cx="2468880" cy="246888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30000"/>
              </a:srgbClr>
            </a:solidFill>
            <a:ln w="9525" cap="rnd">
              <a:solidFill>
                <a:srgbClr val="000000"/>
              </a:solidFill>
              <a:prstDash val="sysDot"/>
              <a:miter lim="800000"/>
              <a:headEnd/>
              <a:tailEnd/>
            </a:ln>
          </p:spPr>
          <p:txBody>
            <a:bodyPr wrap="none" anchor="ctr"/>
            <a:lstStyle/>
            <a:p>
              <a:endParaRPr lang="en-US" dirty="0"/>
            </a:p>
          </p:txBody>
        </p:sp>
      </p:grpSp>
      <p:grpSp>
        <p:nvGrpSpPr>
          <p:cNvPr id="8" name="Group 7" descr="Picture of an installer climbing up a fiberglass extension ladder with a PV module. The module has a rope around it and someone on the roof is taking up the slack on the rope as the person climbs up the ladder. Even with the rope this is still unsafe and an OSHA violation. The ladder is nicely tied-off at the top but it doesn't extend 3 feet above the point where the ladder touches the building.">
            <a:extLst>
              <a:ext uri="{FF2B5EF4-FFF2-40B4-BE49-F238E27FC236}">
                <a16:creationId xmlns:a16="http://schemas.microsoft.com/office/drawing/2014/main" id="{2218B944-5C5B-4720-8BDE-D189F1DD7D32}"/>
              </a:ext>
            </a:extLst>
          </p:cNvPr>
          <p:cNvGrpSpPr/>
          <p:nvPr/>
        </p:nvGrpSpPr>
        <p:grpSpPr>
          <a:xfrm>
            <a:off x="4668983" y="1121665"/>
            <a:ext cx="4304884" cy="4534699"/>
            <a:chOff x="4668983" y="1121665"/>
            <a:chExt cx="4304884" cy="4534699"/>
          </a:xfrm>
        </p:grpSpPr>
        <p:pic>
          <p:nvPicPr>
            <p:cNvPr id="3" name="Picture 2" descr="Picture of an installer climbing up a fiberglass extension ladder with a PV module. The module has a rope around it and someone on the roof is taking up the slack on the rope as the person climbs up the ladder. Even with the rope this is still unsafe and an OSHA violation. The ladder is nicely tied-off at the top but it doesn't extend 3 feet above the point where the ladder touches the building.">
              <a:extLst>
                <a:ext uri="{FF2B5EF4-FFF2-40B4-BE49-F238E27FC236}">
                  <a16:creationId xmlns:a16="http://schemas.microsoft.com/office/drawing/2014/main" id="{8904B903-FCB2-4F5D-8402-3F23DEEBB04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68983" y="1121665"/>
              <a:ext cx="4304884" cy="4534699"/>
            </a:xfrm>
            <a:prstGeom prst="rect">
              <a:avLst/>
            </a:prstGeom>
            <a:ln w="19050">
              <a:solidFill>
                <a:schemeClr val="tx1"/>
              </a:solidFill>
            </a:ln>
          </p:spPr>
        </p:pic>
        <p:sp>
          <p:nvSpPr>
            <p:cNvPr id="6" name="AutoShape 5"/>
            <p:cNvSpPr>
              <a:spLocks noChangeArrowheads="1"/>
            </p:cNvSpPr>
            <p:nvPr/>
          </p:nvSpPr>
          <p:spPr bwMode="auto">
            <a:xfrm>
              <a:off x="4901185" y="1468774"/>
              <a:ext cx="3840480" cy="384048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30000"/>
              </a:srgbClr>
            </a:solidFill>
            <a:ln w="9525" cap="rnd">
              <a:solidFill>
                <a:srgbClr val="000000"/>
              </a:solidFill>
              <a:prstDash val="sysDot"/>
              <a:miter lim="800000"/>
              <a:headEnd/>
              <a:tailEnd/>
            </a:ln>
          </p:spPr>
          <p:txBody>
            <a:bodyPr wrap="none" anchor="ctr"/>
            <a:lstStyle/>
            <a:p>
              <a:endParaRPr lang="en-US" dirty="0"/>
            </a:p>
          </p:txBody>
        </p:sp>
      </p:grpSp>
    </p:spTree>
    <p:extLst>
      <p:ext uri="{BB962C8B-B14F-4D97-AF65-F5344CB8AC3E}">
        <p14:creationId xmlns:p14="http://schemas.microsoft.com/office/powerpoint/2010/main" val="9824093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Improper </a:t>
            </a:r>
            <a:r>
              <a:rPr lang="en-US" dirty="0"/>
              <a:t>Ladder Use</a:t>
            </a:r>
          </a:p>
        </p:txBody>
      </p:sp>
      <p:sp>
        <p:nvSpPr>
          <p:cNvPr id="5" name="Rectangle 4"/>
          <p:cNvSpPr/>
          <p:nvPr/>
        </p:nvSpPr>
        <p:spPr>
          <a:xfrm>
            <a:off x="283350" y="1108443"/>
            <a:ext cx="4357255" cy="1200329"/>
          </a:xfrm>
          <a:prstGeom prst="rect">
            <a:avLst/>
          </a:prstGeom>
          <a:solidFill>
            <a:schemeClr val="bg1"/>
          </a:solidFill>
          <a:ln w="76200">
            <a:solidFill>
              <a:srgbClr val="FF0000"/>
            </a:solidFill>
          </a:ln>
        </p:spPr>
        <p:txBody>
          <a:bodyPr wrap="square">
            <a:spAutoFit/>
          </a:bodyPr>
          <a:lstStyle/>
          <a:p>
            <a:pPr marL="0" lvl="1" algn="ctr"/>
            <a:r>
              <a:rPr lang="en-US" b="1">
                <a:latin typeface="+mn-lt"/>
              </a:rPr>
              <a:t>OSHA Safety Violation</a:t>
            </a:r>
          </a:p>
          <a:p>
            <a:pPr marL="0" lvl="1" algn="ctr"/>
            <a:r>
              <a:rPr lang="en-US">
                <a:latin typeface="+mj-lt"/>
              </a:rPr>
              <a:t>Keep at least 10 feet away from utility power lines</a:t>
            </a:r>
          </a:p>
        </p:txBody>
      </p:sp>
      <p:sp>
        <p:nvSpPr>
          <p:cNvPr id="13" name="Rectangle 12"/>
          <p:cNvSpPr/>
          <p:nvPr/>
        </p:nvSpPr>
        <p:spPr>
          <a:xfrm>
            <a:off x="281939" y="2532035"/>
            <a:ext cx="4357255" cy="2308324"/>
          </a:xfrm>
          <a:prstGeom prst="rect">
            <a:avLst/>
          </a:prstGeom>
          <a:solidFill>
            <a:schemeClr val="bg1"/>
          </a:solidFill>
          <a:ln w="76200">
            <a:solidFill>
              <a:srgbClr val="FF0000"/>
            </a:solidFill>
          </a:ln>
        </p:spPr>
        <p:txBody>
          <a:bodyPr wrap="square">
            <a:spAutoFit/>
          </a:bodyPr>
          <a:lstStyle/>
          <a:p>
            <a:pPr marL="0" lvl="1" algn="ctr"/>
            <a:r>
              <a:rPr lang="en-US" b="1" dirty="0">
                <a:latin typeface="+mn-lt"/>
              </a:rPr>
              <a:t>OSHA Safety Violation</a:t>
            </a:r>
          </a:p>
          <a:p>
            <a:pPr algn="ctr"/>
            <a:r>
              <a:rPr lang="en-US" dirty="0">
                <a:latin typeface="+mn-lt"/>
              </a:rPr>
              <a:t>Ladders shall have nonconductive side rails if they are used where employee or ladder could contact exposed energized electrical equipment</a:t>
            </a:r>
          </a:p>
        </p:txBody>
      </p:sp>
      <p:grpSp>
        <p:nvGrpSpPr>
          <p:cNvPr id="6" name="Group 5" descr="Picture of an aluminum combination ladder set up on a house. The ladder is too close to electrical power lines, isn't set at the right angle, and the ladder doesn't extend 3 feet above where the ladder touches the building">
            <a:extLst>
              <a:ext uri="{FF2B5EF4-FFF2-40B4-BE49-F238E27FC236}">
                <a16:creationId xmlns:a16="http://schemas.microsoft.com/office/drawing/2014/main" id="{DF27AB19-1AB9-4535-9061-496993DCDD44}"/>
              </a:ext>
            </a:extLst>
          </p:cNvPr>
          <p:cNvGrpSpPr/>
          <p:nvPr/>
        </p:nvGrpSpPr>
        <p:grpSpPr>
          <a:xfrm>
            <a:off x="4851062" y="1108443"/>
            <a:ext cx="4091377" cy="3269631"/>
            <a:chOff x="4851062" y="1108443"/>
            <a:chExt cx="4091377" cy="3269631"/>
          </a:xfrm>
        </p:grpSpPr>
        <p:pic>
          <p:nvPicPr>
            <p:cNvPr id="11" name="Picture 10" descr="Picture of an aluminum combination ladder set up on a house. The ladder is too close to electrical power lines, isn't set at the right angle, and the ladder doesn't extend 3 feet above where the ladder touches the buildi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851062" y="1108443"/>
              <a:ext cx="4091377" cy="3269631"/>
            </a:xfrm>
            <a:prstGeom prst="rect">
              <a:avLst/>
            </a:prstGeom>
            <a:ln w="19050">
              <a:solidFill>
                <a:schemeClr val="tx1"/>
              </a:solidFill>
            </a:ln>
          </p:spPr>
        </p:pic>
        <p:sp>
          <p:nvSpPr>
            <p:cNvPr id="12" name="AutoShape 5"/>
            <p:cNvSpPr>
              <a:spLocks noChangeArrowheads="1"/>
            </p:cNvSpPr>
            <p:nvPr/>
          </p:nvSpPr>
          <p:spPr bwMode="auto">
            <a:xfrm>
              <a:off x="5264013" y="1188778"/>
              <a:ext cx="3108960" cy="310896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30000"/>
              </a:srgbClr>
            </a:solidFill>
            <a:ln w="12700" cap="rnd">
              <a:solidFill>
                <a:srgbClr val="000000"/>
              </a:solidFill>
              <a:prstDash val="sysDot"/>
              <a:miter lim="800000"/>
              <a:headEnd/>
              <a:tailEnd/>
            </a:ln>
          </p:spPr>
          <p:txBody>
            <a:bodyPr wrap="none" anchor="ctr"/>
            <a:lstStyle/>
            <a:p>
              <a:endParaRPr lang="en-US" dirty="0"/>
            </a:p>
          </p:txBody>
        </p:sp>
      </p:grpSp>
      <p:sp>
        <p:nvSpPr>
          <p:cNvPr id="2" name="Rectangle 1"/>
          <p:cNvSpPr/>
          <p:nvPr/>
        </p:nvSpPr>
        <p:spPr>
          <a:xfrm>
            <a:off x="5154794" y="5270519"/>
            <a:ext cx="3327399" cy="1200329"/>
          </a:xfrm>
          <a:prstGeom prst="rect">
            <a:avLst/>
          </a:prstGeom>
          <a:solidFill>
            <a:schemeClr val="bg1">
              <a:alpha val="78000"/>
            </a:schemeClr>
          </a:solidFill>
        </p:spPr>
        <p:txBody>
          <a:bodyPr wrap="square">
            <a:spAutoFit/>
          </a:bodyPr>
          <a:lstStyle/>
          <a:p>
            <a:pPr algn="ctr"/>
            <a:r>
              <a:rPr lang="en-US" dirty="0">
                <a:solidFill>
                  <a:srgbClr val="FF0000"/>
                </a:solidFill>
                <a:latin typeface="+mn-lt"/>
              </a:rPr>
              <a:t>A wet fiberglass ladder can also be hazardous around electricity!</a:t>
            </a:r>
          </a:p>
        </p:txBody>
      </p:sp>
      <p:sp>
        <p:nvSpPr>
          <p:cNvPr id="3" name="Oval 2" descr="Yellow oval highlighting text that says a wet fiberglass ladder can also be hazardous around electricity."/>
          <p:cNvSpPr/>
          <p:nvPr/>
        </p:nvSpPr>
        <p:spPr>
          <a:xfrm>
            <a:off x="4640833" y="5128527"/>
            <a:ext cx="4263585" cy="1484312"/>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774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Improper </a:t>
            </a:r>
            <a:r>
              <a:rPr lang="en-US"/>
              <a:t>Ladder </a:t>
            </a:r>
            <a:r>
              <a:rPr lang="en-US" smtClean="0"/>
              <a:t>Use </a:t>
            </a:r>
            <a:endParaRPr lang="en-US" dirty="0"/>
          </a:p>
        </p:txBody>
      </p:sp>
      <p:sp>
        <p:nvSpPr>
          <p:cNvPr id="4" name="Rectangle 3"/>
          <p:cNvSpPr/>
          <p:nvPr/>
        </p:nvSpPr>
        <p:spPr>
          <a:xfrm>
            <a:off x="2286000" y="1192696"/>
            <a:ext cx="4683512" cy="830997"/>
          </a:xfrm>
          <a:prstGeom prst="rect">
            <a:avLst/>
          </a:prstGeom>
          <a:solidFill>
            <a:schemeClr val="bg1"/>
          </a:solidFill>
          <a:ln w="76200">
            <a:solidFill>
              <a:srgbClr val="FF0000"/>
            </a:solidFill>
          </a:ln>
        </p:spPr>
        <p:txBody>
          <a:bodyPr wrap="square">
            <a:spAutoFit/>
          </a:bodyPr>
          <a:lstStyle/>
          <a:p>
            <a:pPr marL="0" lvl="1" algn="ctr"/>
            <a:r>
              <a:rPr lang="en-US" b="1">
                <a:latin typeface="+mn-lt"/>
              </a:rPr>
              <a:t>OSHA Safety Violation</a:t>
            </a:r>
          </a:p>
          <a:p>
            <a:pPr marL="0" lvl="1" algn="ctr"/>
            <a:r>
              <a:rPr lang="en-US">
                <a:latin typeface="+mj-lt"/>
              </a:rPr>
              <a:t>Stay centered between side rails</a:t>
            </a:r>
          </a:p>
        </p:txBody>
      </p:sp>
      <p:grpSp>
        <p:nvGrpSpPr>
          <p:cNvPr id="2" name="Group 1" descr="Picture of a person at the top of a fiberglass extension ladder. They are stretching far to the side of the ladder to reach a section of conduit. This is unsafe and an OSHA violation.">
            <a:extLst>
              <a:ext uri="{FF2B5EF4-FFF2-40B4-BE49-F238E27FC236}">
                <a16:creationId xmlns:a16="http://schemas.microsoft.com/office/drawing/2014/main" id="{346C25ED-E80F-4523-8558-5007B688FEE0}"/>
              </a:ext>
            </a:extLst>
          </p:cNvPr>
          <p:cNvGrpSpPr/>
          <p:nvPr/>
        </p:nvGrpSpPr>
        <p:grpSpPr>
          <a:xfrm>
            <a:off x="1643067" y="2301988"/>
            <a:ext cx="5762443" cy="3841629"/>
            <a:chOff x="1643067" y="2301988"/>
            <a:chExt cx="5762443" cy="3841629"/>
          </a:xfrm>
        </p:grpSpPr>
        <p:pic>
          <p:nvPicPr>
            <p:cNvPr id="3" name="Picture 2" descr="Picture of a person at the top of a fiberglass extension ladder. They are stretching far to the side of the ladder to reach a section of conduit. This is unsafe and an OSHA viola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3067" y="2301988"/>
              <a:ext cx="5762443" cy="3841629"/>
            </a:xfrm>
            <a:prstGeom prst="rect">
              <a:avLst/>
            </a:prstGeom>
            <a:ln w="19050">
              <a:solidFill>
                <a:schemeClr val="tx1"/>
              </a:solidFill>
            </a:ln>
          </p:spPr>
        </p:pic>
        <p:sp>
          <p:nvSpPr>
            <p:cNvPr id="6" name="AutoShape 5"/>
            <p:cNvSpPr>
              <a:spLocks noChangeArrowheads="1"/>
            </p:cNvSpPr>
            <p:nvPr/>
          </p:nvSpPr>
          <p:spPr bwMode="auto">
            <a:xfrm>
              <a:off x="2741208" y="2439722"/>
              <a:ext cx="3566160" cy="356616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30000"/>
              </a:srgbClr>
            </a:solidFill>
            <a:ln w="9525" cap="rnd">
              <a:solidFill>
                <a:srgbClr val="000000"/>
              </a:solidFill>
              <a:prstDash val="sysDot"/>
              <a:miter lim="800000"/>
              <a:headEnd/>
              <a:tailEnd/>
            </a:ln>
          </p:spPr>
          <p:txBody>
            <a:bodyPr wrap="none" anchor="ctr"/>
            <a:lstStyle/>
            <a:p>
              <a:endParaRPr lang="en-US" dirty="0"/>
            </a:p>
          </p:txBody>
        </p:sp>
      </p:grpSp>
    </p:spTree>
    <p:extLst>
      <p:ext uri="{BB962C8B-B14F-4D97-AF65-F5344CB8AC3E}">
        <p14:creationId xmlns:p14="http://schemas.microsoft.com/office/powerpoint/2010/main" val="55602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Why is Ladder Safety Important?</a:t>
            </a:r>
          </a:p>
        </p:txBody>
      </p:sp>
      <p:sp>
        <p:nvSpPr>
          <p:cNvPr id="3" name="Content Placeholder 2"/>
          <p:cNvSpPr>
            <a:spLocks noGrp="1"/>
          </p:cNvSpPr>
          <p:nvPr>
            <p:ph idx="4294967295"/>
          </p:nvPr>
        </p:nvSpPr>
        <p:spPr>
          <a:xfrm>
            <a:off x="0" y="963613"/>
            <a:ext cx="8724900" cy="3306762"/>
          </a:xfrm>
        </p:spPr>
        <p:txBody>
          <a:bodyPr/>
          <a:lstStyle/>
          <a:p>
            <a:pPr>
              <a:spcAft>
                <a:spcPts val="600"/>
              </a:spcAft>
              <a:buFont typeface="ZapfDingbatsITC" charset="0"/>
              <a:buChar char="✸"/>
            </a:pPr>
            <a:r>
              <a:rPr lang="en-US" sz="2800" dirty="0"/>
              <a:t>Falls from ladders are leading cause of deaths on construction sites</a:t>
            </a:r>
          </a:p>
          <a:p>
            <a:pPr>
              <a:spcAft>
                <a:spcPts val="600"/>
              </a:spcAft>
              <a:buFont typeface="ZapfDingbatsITC" charset="0"/>
              <a:buChar char="✸"/>
            </a:pPr>
            <a:r>
              <a:rPr lang="en-US" sz="2800" dirty="0"/>
              <a:t>Most ladder deaths are from falls of 10 feet or less</a:t>
            </a:r>
          </a:p>
          <a:p>
            <a:pPr>
              <a:spcAft>
                <a:spcPts val="600"/>
              </a:spcAft>
              <a:buFont typeface="ZapfDingbatsITC" charset="0"/>
              <a:buChar char="✸"/>
            </a:pPr>
            <a:r>
              <a:rPr lang="en-US" sz="2800" dirty="0"/>
              <a:t>Ladders included in top 10 most frequently cited OSHA violations in 2017</a:t>
            </a:r>
          </a:p>
          <a:p>
            <a:pPr>
              <a:spcAft>
                <a:spcPts val="600"/>
              </a:spcAft>
              <a:buFont typeface="ZapfDingbatsITC" charset="0"/>
              <a:buChar char="✸"/>
            </a:pPr>
            <a:r>
              <a:rPr lang="en-US" sz="2800" dirty="0"/>
              <a:t>OSHA Part 29 CFR 1926 covers             construction industry</a:t>
            </a:r>
          </a:p>
        </p:txBody>
      </p:sp>
      <p:pic>
        <p:nvPicPr>
          <p:cNvPr id="5" name="Picture 4" descr="Danger warning sign with black border, red oval in the middle, and white letters that say &quot;Danger&quot;."/>
          <p:cNvPicPr>
            <a:picLocks noChangeAspect="1"/>
          </p:cNvPicPr>
          <p:nvPr/>
        </p:nvPicPr>
        <p:blipFill>
          <a:blip r:embed="rId3"/>
          <a:stretch>
            <a:fillRect/>
          </a:stretch>
        </p:blipFill>
        <p:spPr>
          <a:xfrm>
            <a:off x="1163675" y="4532514"/>
            <a:ext cx="4546600" cy="1790700"/>
          </a:xfrm>
          <a:prstGeom prst="rect">
            <a:avLst/>
          </a:prstGeom>
        </p:spPr>
      </p:pic>
      <p:sp>
        <p:nvSpPr>
          <p:cNvPr id="4" name="Rectangle 3"/>
          <p:cNvSpPr/>
          <p:nvPr/>
        </p:nvSpPr>
        <p:spPr>
          <a:xfrm>
            <a:off x="0" y="6575643"/>
            <a:ext cx="4572000" cy="276999"/>
          </a:xfrm>
          <a:prstGeom prst="rect">
            <a:avLst/>
          </a:prstGeom>
        </p:spPr>
        <p:txBody>
          <a:bodyPr>
            <a:spAutoFit/>
          </a:bodyPr>
          <a:lstStyle/>
          <a:p>
            <a:r>
              <a:rPr lang="en-US" sz="1200" i="1" dirty="0">
                <a:latin typeface="+mn-lt"/>
                <a:hlinkClick r:id="rId4" tooltip="Link to NACHI website on ladder safety">
                  <a:extLst>
                    <a:ext uri="{A12FA001-AC4F-418D-AE19-62706E023703}">
                      <ahyp:hlinkClr xmlns:ahyp="http://schemas.microsoft.com/office/drawing/2018/hyperlinkcolor" xmlns="" val="tx"/>
                    </a:ext>
                  </a:extLst>
                </a:hlinkClick>
              </a:rPr>
              <a:t>https://www.nachi.org/ladder-safety.htm</a:t>
            </a:r>
            <a:endParaRPr lang="en-US" sz="1200" i="1" dirty="0">
              <a:latin typeface="+mn-lt"/>
            </a:endParaRPr>
          </a:p>
        </p:txBody>
      </p:sp>
      <p:grpSp>
        <p:nvGrpSpPr>
          <p:cNvPr id="63" name="Group 62" descr="Icon of person falling off a ladder."/>
          <p:cNvGrpSpPr/>
          <p:nvPr/>
        </p:nvGrpSpPr>
        <p:grpSpPr>
          <a:xfrm>
            <a:off x="6498086" y="3524050"/>
            <a:ext cx="1907828" cy="2219176"/>
            <a:chOff x="9405881" y="3773963"/>
            <a:chExt cx="1907828" cy="2219176"/>
          </a:xfrm>
        </p:grpSpPr>
        <p:sp>
          <p:nvSpPr>
            <p:cNvPr id="39" name="Rectangle: Rounded Corners 21">
              <a:extLst>
                <a:ext uri="{FF2B5EF4-FFF2-40B4-BE49-F238E27FC236}">
                  <a16:creationId xmlns:a16="http://schemas.microsoft.com/office/drawing/2014/main" id="{BCB8A8AF-4057-433E-8ADF-3DF68CECC9AC}"/>
                </a:ext>
              </a:extLst>
            </p:cNvPr>
            <p:cNvSpPr/>
            <p:nvPr/>
          </p:nvSpPr>
          <p:spPr>
            <a:xfrm rot="21317194">
              <a:off x="9648057" y="4440956"/>
              <a:ext cx="304002" cy="71680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Oval 39">
              <a:extLst>
                <a:ext uri="{FF2B5EF4-FFF2-40B4-BE49-F238E27FC236}">
                  <a16:creationId xmlns:a16="http://schemas.microsoft.com/office/drawing/2014/main" id="{FA2B8F81-B217-47B9-B3F6-DEDC80B7F91A}"/>
                </a:ext>
              </a:extLst>
            </p:cNvPr>
            <p:cNvSpPr/>
            <p:nvPr/>
          </p:nvSpPr>
          <p:spPr>
            <a:xfrm rot="19324021">
              <a:off x="9615780" y="4147707"/>
              <a:ext cx="274865" cy="2748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Rounded Corners 23">
              <a:extLst>
                <a:ext uri="{FF2B5EF4-FFF2-40B4-BE49-F238E27FC236}">
                  <a16:creationId xmlns:a16="http://schemas.microsoft.com/office/drawing/2014/main" id="{835955E3-7DD0-4FBE-AB94-F01AA7F878C6}"/>
                </a:ext>
              </a:extLst>
            </p:cNvPr>
            <p:cNvSpPr/>
            <p:nvPr/>
          </p:nvSpPr>
          <p:spPr>
            <a:xfrm rot="3087945">
              <a:off x="10052309" y="4078301"/>
              <a:ext cx="108404" cy="59507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31">
              <a:extLst>
                <a:ext uri="{FF2B5EF4-FFF2-40B4-BE49-F238E27FC236}">
                  <a16:creationId xmlns:a16="http://schemas.microsoft.com/office/drawing/2014/main" id="{11DDA453-B5A6-492C-898B-C09F4411E570}"/>
                </a:ext>
              </a:extLst>
            </p:cNvPr>
            <p:cNvSpPr/>
            <p:nvPr/>
          </p:nvSpPr>
          <p:spPr>
            <a:xfrm rot="19095498">
              <a:off x="9405881" y="4044777"/>
              <a:ext cx="118388" cy="65517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38"/>
            <p:cNvCxnSpPr>
              <a:cxnSpLocks noChangeShapeType="1"/>
            </p:cNvCxnSpPr>
            <p:nvPr/>
          </p:nvCxnSpPr>
          <p:spPr bwMode="auto">
            <a:xfrm flipV="1">
              <a:off x="10288669" y="3773963"/>
              <a:ext cx="621571" cy="2170749"/>
            </a:xfrm>
            <a:prstGeom prst="line">
              <a:avLst/>
            </a:prstGeom>
            <a:noFill/>
            <a:ln w="101600" cmpd="tri">
              <a:solidFill>
                <a:srgbClr val="FF6C00"/>
              </a:solidFill>
              <a:round/>
              <a:headEnd/>
              <a:tailEnd/>
            </a:ln>
          </p:spPr>
        </p:cxnSp>
        <p:cxnSp>
          <p:nvCxnSpPr>
            <p:cNvPr id="57" name="Straight Connector 56"/>
            <p:cNvCxnSpPr/>
            <p:nvPr/>
          </p:nvCxnSpPr>
          <p:spPr>
            <a:xfrm flipH="1" flipV="1">
              <a:off x="10768818" y="4274233"/>
              <a:ext cx="418775" cy="45312"/>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10663310" y="4600134"/>
              <a:ext cx="418775" cy="45312"/>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10592972" y="4909624"/>
              <a:ext cx="418775" cy="45312"/>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10508566" y="5176910"/>
              <a:ext cx="418775" cy="45312"/>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10442916" y="5444197"/>
              <a:ext cx="418775" cy="45312"/>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10372578" y="5711483"/>
              <a:ext cx="418775" cy="45312"/>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10827434" y="4032738"/>
              <a:ext cx="418775" cy="45312"/>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38"/>
            <p:cNvCxnSpPr>
              <a:cxnSpLocks noChangeShapeType="1"/>
            </p:cNvCxnSpPr>
            <p:nvPr/>
          </p:nvCxnSpPr>
          <p:spPr bwMode="auto">
            <a:xfrm flipV="1">
              <a:off x="10692138" y="3822390"/>
              <a:ext cx="621571" cy="2170749"/>
            </a:xfrm>
            <a:prstGeom prst="line">
              <a:avLst/>
            </a:prstGeom>
            <a:noFill/>
            <a:ln w="101600" cmpd="tri">
              <a:solidFill>
                <a:srgbClr val="FF6C00"/>
              </a:solidFill>
              <a:round/>
              <a:headEnd/>
              <a:tailEnd/>
            </a:ln>
          </p:spPr>
        </p:cxnSp>
        <p:sp>
          <p:nvSpPr>
            <p:cNvPr id="36" name="Rectangle: Rounded Corners 10">
              <a:extLst>
                <a:ext uri="{FF2B5EF4-FFF2-40B4-BE49-F238E27FC236}">
                  <a16:creationId xmlns:a16="http://schemas.microsoft.com/office/drawing/2014/main" id="{4E1C8C9B-24EB-482A-98A6-4073097BEBCC}"/>
                </a:ext>
              </a:extLst>
            </p:cNvPr>
            <p:cNvSpPr/>
            <p:nvPr/>
          </p:nvSpPr>
          <p:spPr>
            <a:xfrm rot="19324021">
              <a:off x="10283442" y="4728533"/>
              <a:ext cx="133590" cy="517848"/>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11">
              <a:extLst>
                <a:ext uri="{FF2B5EF4-FFF2-40B4-BE49-F238E27FC236}">
                  <a16:creationId xmlns:a16="http://schemas.microsoft.com/office/drawing/2014/main" id="{36366797-E49F-4C63-A2A5-EC6137C1727E}"/>
                </a:ext>
              </a:extLst>
            </p:cNvPr>
            <p:cNvSpPr/>
            <p:nvPr/>
          </p:nvSpPr>
          <p:spPr>
            <a:xfrm rot="13746019">
              <a:off x="10025913" y="4704696"/>
              <a:ext cx="138705" cy="449751"/>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13">
              <a:extLst>
                <a:ext uri="{FF2B5EF4-FFF2-40B4-BE49-F238E27FC236}">
                  <a16:creationId xmlns:a16="http://schemas.microsoft.com/office/drawing/2014/main" id="{0DDEDA6C-1CC8-44FF-99B0-9E0DAD264EAE}"/>
                </a:ext>
              </a:extLst>
            </p:cNvPr>
            <p:cNvSpPr/>
            <p:nvPr/>
          </p:nvSpPr>
          <p:spPr>
            <a:xfrm rot="17219974">
              <a:off x="10188227" y="4701952"/>
              <a:ext cx="152666" cy="113990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71473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4FF12-1544-604E-91B6-649050624CBF}"/>
              </a:ext>
            </a:extLst>
          </p:cNvPr>
          <p:cNvSpPr>
            <a:spLocks noGrp="1"/>
          </p:cNvSpPr>
          <p:nvPr>
            <p:ph type="title"/>
          </p:nvPr>
        </p:nvSpPr>
        <p:spPr/>
        <p:txBody>
          <a:bodyPr/>
          <a:lstStyle/>
          <a:p>
            <a:r>
              <a:rPr lang="en-US"/>
              <a:t>Ergonomics for Overhead Work</a:t>
            </a:r>
          </a:p>
        </p:txBody>
      </p:sp>
      <p:sp>
        <p:nvSpPr>
          <p:cNvPr id="10" name="Rectangle 9"/>
          <p:cNvSpPr/>
          <p:nvPr/>
        </p:nvSpPr>
        <p:spPr>
          <a:xfrm>
            <a:off x="2866146" y="1024580"/>
            <a:ext cx="6243987" cy="2215991"/>
          </a:xfrm>
          <a:prstGeom prst="rect">
            <a:avLst/>
          </a:prstGeom>
        </p:spPr>
        <p:txBody>
          <a:bodyPr wrap="square">
            <a:spAutoFit/>
          </a:bodyPr>
          <a:lstStyle/>
          <a:p>
            <a:pPr marL="456565" indent="-457200">
              <a:spcBef>
                <a:spcPts val="600"/>
              </a:spcBef>
              <a:spcAft>
                <a:spcPts val="600"/>
              </a:spcAft>
              <a:buFont typeface="ZapfDingbatsITC" charset="0"/>
              <a:buChar char="✸"/>
            </a:pPr>
            <a:r>
              <a:rPr lang="en-US" dirty="0">
                <a:latin typeface="Tahoma" charset="0"/>
                <a:ea typeface="Tahoma" charset="0"/>
                <a:cs typeface="Tahoma" charset="0"/>
              </a:rPr>
              <a:t>Working overhead while on a ladder can result in injuries (sprains, strains, etc.)</a:t>
            </a:r>
          </a:p>
          <a:p>
            <a:pPr marL="731520" lvl="1" indent="-365760">
              <a:spcBef>
                <a:spcPts val="600"/>
              </a:spcBef>
              <a:spcAft>
                <a:spcPts val="600"/>
              </a:spcAft>
              <a:buClr>
                <a:srgbClr val="317840"/>
              </a:buClr>
              <a:buFont typeface="ZapfDingbatsITC" charset="0"/>
              <a:buChar char="✧"/>
            </a:pPr>
            <a:r>
              <a:rPr lang="en-US" sz="2000" dirty="0">
                <a:latin typeface="Tahoma" charset="0"/>
                <a:ea typeface="Tahoma" charset="0"/>
                <a:cs typeface="Tahoma" charset="0"/>
              </a:rPr>
              <a:t>Pulling wire</a:t>
            </a:r>
          </a:p>
          <a:p>
            <a:pPr marL="731520" lvl="1" indent="-365760">
              <a:spcBef>
                <a:spcPts val="600"/>
              </a:spcBef>
              <a:spcAft>
                <a:spcPts val="600"/>
              </a:spcAft>
              <a:buClr>
                <a:srgbClr val="317840"/>
              </a:buClr>
              <a:buFont typeface="ZapfDingbatsITC" charset="0"/>
              <a:buChar char="✧"/>
            </a:pPr>
            <a:r>
              <a:rPr lang="en-US" sz="2000" dirty="0">
                <a:latin typeface="Tahoma" charset="0"/>
                <a:ea typeface="Tahoma" charset="0"/>
                <a:cs typeface="Tahoma" charset="0"/>
              </a:rPr>
              <a:t>Conduit runs</a:t>
            </a:r>
          </a:p>
          <a:p>
            <a:pPr marL="274320" indent="-365760">
              <a:spcBef>
                <a:spcPts val="600"/>
              </a:spcBef>
              <a:spcAft>
                <a:spcPts val="600"/>
              </a:spcAft>
              <a:buClr>
                <a:srgbClr val="317840"/>
              </a:buClr>
              <a:buFont typeface="ZapfDingbatsITC" charset="0"/>
              <a:buChar char="✧"/>
            </a:pPr>
            <a:endParaRPr lang="en-US" sz="2000" dirty="0">
              <a:latin typeface="Tahoma" charset="0"/>
              <a:ea typeface="Tahoma" charset="0"/>
              <a:cs typeface="Tahoma" charset="0"/>
            </a:endParaRPr>
          </a:p>
        </p:txBody>
      </p:sp>
      <p:sp>
        <p:nvSpPr>
          <p:cNvPr id="11" name="Rectangle 10"/>
          <p:cNvSpPr/>
          <p:nvPr/>
        </p:nvSpPr>
        <p:spPr>
          <a:xfrm>
            <a:off x="2871789" y="2723559"/>
            <a:ext cx="6243987" cy="1384995"/>
          </a:xfrm>
          <a:prstGeom prst="rect">
            <a:avLst/>
          </a:prstGeom>
        </p:spPr>
        <p:txBody>
          <a:bodyPr wrap="square">
            <a:spAutoFit/>
          </a:bodyPr>
          <a:lstStyle/>
          <a:p>
            <a:pPr marL="456565" indent="-457200">
              <a:spcBef>
                <a:spcPts val="600"/>
              </a:spcBef>
              <a:spcAft>
                <a:spcPts val="600"/>
              </a:spcAft>
              <a:buFont typeface="ZapfDingbatsITC" charset="0"/>
              <a:buChar char="✸"/>
            </a:pPr>
            <a:r>
              <a:rPr lang="en-US" dirty="0">
                <a:latin typeface="Tahoma" charset="0"/>
                <a:ea typeface="Tahoma" charset="0"/>
                <a:cs typeface="Tahoma" charset="0"/>
              </a:rPr>
              <a:t>Use the right equipment to avoid injuries</a:t>
            </a:r>
          </a:p>
          <a:p>
            <a:pPr marL="731520" lvl="1" indent="-365760">
              <a:spcBef>
                <a:spcPts val="600"/>
              </a:spcBef>
              <a:spcAft>
                <a:spcPts val="600"/>
              </a:spcAft>
              <a:buClr>
                <a:srgbClr val="317840"/>
              </a:buClr>
              <a:buFont typeface="ZapfDingbatsITC" charset="0"/>
              <a:buChar char="✧"/>
            </a:pPr>
            <a:r>
              <a:rPr lang="en-US" sz="2000" dirty="0">
                <a:latin typeface="Tahoma" charset="0"/>
                <a:ea typeface="Tahoma" charset="0"/>
                <a:cs typeface="Tahoma" charset="0"/>
              </a:rPr>
              <a:t>Taller ladder</a:t>
            </a:r>
          </a:p>
          <a:p>
            <a:pPr marL="731520" lvl="1" indent="-365760">
              <a:spcBef>
                <a:spcPts val="600"/>
              </a:spcBef>
              <a:spcAft>
                <a:spcPts val="600"/>
              </a:spcAft>
              <a:buClr>
                <a:srgbClr val="317840"/>
              </a:buClr>
              <a:buFont typeface="ZapfDingbatsITC" charset="0"/>
              <a:buChar char="✧"/>
            </a:pPr>
            <a:r>
              <a:rPr lang="en-US" sz="2000" dirty="0">
                <a:latin typeface="Tahoma" charset="0"/>
                <a:ea typeface="Tahoma" charset="0"/>
                <a:cs typeface="Tahoma" charset="0"/>
              </a:rPr>
              <a:t>Lifts (scissor lift, aerial lift, etc.)</a:t>
            </a:r>
          </a:p>
        </p:txBody>
      </p:sp>
      <p:grpSp>
        <p:nvGrpSpPr>
          <p:cNvPr id="3" name="Group 2" descr="Photo of a person at the top of a fiberglass extension ladder reaching very high above the ladder. This is unsafe and an OSHA violation, they should get a longer ladder.">
            <a:extLst>
              <a:ext uri="{FF2B5EF4-FFF2-40B4-BE49-F238E27FC236}">
                <a16:creationId xmlns:a16="http://schemas.microsoft.com/office/drawing/2014/main" id="{DA39169B-7244-4FA4-B3D5-975ED9CF3649}"/>
              </a:ext>
            </a:extLst>
          </p:cNvPr>
          <p:cNvGrpSpPr/>
          <p:nvPr/>
        </p:nvGrpSpPr>
        <p:grpSpPr>
          <a:xfrm>
            <a:off x="225742" y="1100543"/>
            <a:ext cx="2638840" cy="5277679"/>
            <a:chOff x="225742" y="1100543"/>
            <a:chExt cx="2638840" cy="5277679"/>
          </a:xfrm>
        </p:grpSpPr>
        <p:pic>
          <p:nvPicPr>
            <p:cNvPr id="4" name="Picture 3" descr="Photo of a person at the top of a fiberglass extension ladder reaching very high above the ladder. This is unsafe and an OSHA violation, they should get a longer lad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5742" y="1100543"/>
              <a:ext cx="2638840" cy="5277679"/>
            </a:xfrm>
            <a:prstGeom prst="rect">
              <a:avLst/>
            </a:prstGeom>
            <a:ln w="19050">
              <a:solidFill>
                <a:schemeClr val="tx1"/>
              </a:solidFill>
            </a:ln>
          </p:spPr>
        </p:pic>
        <p:sp>
          <p:nvSpPr>
            <p:cNvPr id="7" name="AutoShape 5"/>
            <p:cNvSpPr>
              <a:spLocks noChangeArrowheads="1"/>
            </p:cNvSpPr>
            <p:nvPr/>
          </p:nvSpPr>
          <p:spPr bwMode="auto">
            <a:xfrm>
              <a:off x="310722" y="2333461"/>
              <a:ext cx="2468880" cy="246888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30000"/>
              </a:srgbClr>
            </a:solidFill>
            <a:ln w="9525" cap="rnd">
              <a:solidFill>
                <a:srgbClr val="000000"/>
              </a:solidFill>
              <a:prstDash val="sysDot"/>
              <a:miter lim="800000"/>
              <a:headEnd/>
              <a:tailEnd/>
            </a:ln>
          </p:spPr>
          <p:txBody>
            <a:bodyPr wrap="none" anchor="ctr"/>
            <a:lstStyle/>
            <a:p>
              <a:endParaRPr lang="en-US"/>
            </a:p>
          </p:txBody>
        </p:sp>
      </p:grpSp>
      <p:grpSp>
        <p:nvGrpSpPr>
          <p:cNvPr id="5" name="Group 4" descr="Picture of a person at the top of a ladder that's long enough to allow them to perform a task.">
            <a:extLst>
              <a:ext uri="{FF2B5EF4-FFF2-40B4-BE49-F238E27FC236}">
                <a16:creationId xmlns:a16="http://schemas.microsoft.com/office/drawing/2014/main" id="{9BF1ECCF-8FB6-4D8D-9499-6547DDDF30AF}"/>
              </a:ext>
            </a:extLst>
          </p:cNvPr>
          <p:cNvGrpSpPr/>
          <p:nvPr/>
        </p:nvGrpSpPr>
        <p:grpSpPr>
          <a:xfrm>
            <a:off x="3556001" y="4233335"/>
            <a:ext cx="4346222" cy="2475891"/>
            <a:chOff x="3556001" y="4233335"/>
            <a:chExt cx="4346222" cy="2475891"/>
          </a:xfrm>
        </p:grpSpPr>
        <p:pic>
          <p:nvPicPr>
            <p:cNvPr id="12" name="Picture 11" descr="Picture of a person at the top of a ladder that's long enough to allow them to perform a task."/>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56001" y="4237777"/>
              <a:ext cx="4346222" cy="2471449"/>
            </a:xfrm>
            <a:prstGeom prst="rect">
              <a:avLst/>
            </a:prstGeom>
            <a:ln w="19050">
              <a:solidFill>
                <a:schemeClr val="tx1"/>
              </a:solidFill>
            </a:ln>
          </p:spPr>
        </p:pic>
        <p:sp>
          <p:nvSpPr>
            <p:cNvPr id="15" name="TextBox 14"/>
            <p:cNvSpPr txBox="1"/>
            <p:nvPr/>
          </p:nvSpPr>
          <p:spPr>
            <a:xfrm>
              <a:off x="3766705" y="4233335"/>
              <a:ext cx="1884767" cy="1862048"/>
            </a:xfrm>
            <a:prstGeom prst="rect">
              <a:avLst/>
            </a:prstGeom>
            <a:noFill/>
          </p:spPr>
          <p:txBody>
            <a:bodyPr wrap="square" rtlCol="0">
              <a:spAutoFit/>
            </a:bodyPr>
            <a:lstStyle/>
            <a:p>
              <a:r>
                <a:rPr lang="en-US" sz="11500" dirty="0">
                  <a:solidFill>
                    <a:srgbClr val="00B050"/>
                  </a:solidFill>
                  <a:latin typeface="Tahoma"/>
                  <a:cs typeface="Tahoma"/>
                </a:rPr>
                <a:t>✓</a:t>
              </a:r>
            </a:p>
          </p:txBody>
        </p:sp>
      </p:grpSp>
      <p:cxnSp>
        <p:nvCxnSpPr>
          <p:cNvPr id="16" name="Straight Arrow Connector 15" descr="Yellow arrow highlighting that the person in the picture has a drill with a lanyard attached to their tool belt. If they lose hold of the drill the lanyard will keep it from creating a fall hazard."/>
          <p:cNvCxnSpPr>
            <a:cxnSpLocks/>
          </p:cNvCxnSpPr>
          <p:nvPr/>
        </p:nvCxnSpPr>
        <p:spPr>
          <a:xfrm flipH="1">
            <a:off x="5521739" y="5710687"/>
            <a:ext cx="1569173" cy="23291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908163" y="5423713"/>
            <a:ext cx="1636889" cy="584775"/>
          </a:xfrm>
          <a:prstGeom prst="rect">
            <a:avLst/>
          </a:prstGeom>
          <a:solidFill>
            <a:srgbClr val="FFFF00"/>
          </a:solidFill>
          <a:ln w="19050">
            <a:solidFill>
              <a:schemeClr val="tx1"/>
            </a:solidFill>
          </a:ln>
        </p:spPr>
        <p:txBody>
          <a:bodyPr wrap="square" rtlCol="0">
            <a:spAutoFit/>
          </a:bodyPr>
          <a:lstStyle/>
          <a:p>
            <a:pPr algn="ctr"/>
            <a:r>
              <a:rPr lang="en-US" sz="1600">
                <a:latin typeface="Tahoma"/>
                <a:cs typeface="Tahoma"/>
              </a:rPr>
              <a:t>Drill attached to tool lanyard!</a:t>
            </a:r>
            <a:endParaRPr lang="en-US" sz="1800">
              <a:latin typeface="Tahoma"/>
              <a:cs typeface="Tahoma"/>
            </a:endParaRPr>
          </a:p>
        </p:txBody>
      </p:sp>
    </p:spTree>
    <p:extLst>
      <p:ext uri="{BB962C8B-B14F-4D97-AF65-F5344CB8AC3E}">
        <p14:creationId xmlns:p14="http://schemas.microsoft.com/office/powerpoint/2010/main" val="163351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Safely Getting Modules on Roof</a:t>
            </a:r>
          </a:p>
        </p:txBody>
      </p:sp>
      <p:pic>
        <p:nvPicPr>
          <p:cNvPr id="9" name="Content Placeholder 3" descr="Picture of a ladder lift used to get modules safely to the roof.">
            <a:extLst>
              <a:ext uri="{FF2B5EF4-FFF2-40B4-BE49-F238E27FC236}">
                <a16:creationId xmlns:a16="http://schemas.microsoft.com/office/drawing/2014/main" id="{5D2E5E34-CF28-4676-9C50-1EAECB56905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4710" y="1088588"/>
            <a:ext cx="2710460" cy="3300532"/>
          </a:xfrm>
          <a:prstGeom prst="rect">
            <a:avLst/>
          </a:prstGeom>
          <a:ln w="19050">
            <a:solidFill>
              <a:schemeClr val="tx1"/>
            </a:solidFill>
          </a:ln>
        </p:spPr>
      </p:pic>
      <p:pic>
        <p:nvPicPr>
          <p:cNvPr id="7" name="Picture 6" descr="Picture of a reach forklift being used to bring PV modules up onto a roo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710" y="4563307"/>
            <a:ext cx="2710460" cy="2062493"/>
          </a:xfrm>
          <a:prstGeom prst="rect">
            <a:avLst/>
          </a:prstGeom>
          <a:ln w="19050">
            <a:solidFill>
              <a:schemeClr val="tx1"/>
            </a:solidFill>
          </a:ln>
        </p:spPr>
      </p:pic>
      <p:pic>
        <p:nvPicPr>
          <p:cNvPr id="4" name="Picture 3" descr="Picture of a person on the ground handing up a module to two people on the roof of a single story building. Both people on the roof are wearing fall protection equipment. "/>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52742" y="1527606"/>
            <a:ext cx="2450716" cy="4324889"/>
          </a:xfrm>
          <a:prstGeom prst="rect">
            <a:avLst/>
          </a:prstGeom>
          <a:ln w="19050">
            <a:solidFill>
              <a:schemeClr val="tx1"/>
            </a:solidFill>
          </a:ln>
        </p:spPr>
      </p:pic>
      <p:pic>
        <p:nvPicPr>
          <p:cNvPr id="5" name="Picture 4" descr="Picture of a scissor lift used to get modules safely to the roof."/>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5225293" y="2149485"/>
            <a:ext cx="4324889" cy="3081131"/>
          </a:xfrm>
          <a:prstGeom prst="rect">
            <a:avLst/>
          </a:prstGeom>
          <a:ln w="19050">
            <a:solidFill>
              <a:schemeClr val="tx1"/>
            </a:solidFill>
          </a:ln>
        </p:spPr>
      </p:pic>
      <p:pic>
        <p:nvPicPr>
          <p:cNvPr id="2" name="Picture 1" descr="Picture of a close up of a person handing a module from a scissor lift to a person on the roof who's wearing fall protection equipment."/>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03156" y="1088588"/>
            <a:ext cx="1339298" cy="1785730"/>
          </a:xfrm>
          <a:prstGeom prst="rect">
            <a:avLst/>
          </a:prstGeom>
          <a:ln w="19050">
            <a:solidFill>
              <a:schemeClr val="tx1"/>
            </a:solidFill>
          </a:ln>
        </p:spPr>
      </p:pic>
    </p:spTree>
    <p:extLst>
      <p:ext uri="{BB962C8B-B14F-4D97-AF65-F5344CB8AC3E}">
        <p14:creationId xmlns:p14="http://schemas.microsoft.com/office/powerpoint/2010/main" val="126180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Ladder Lifts</a:t>
            </a:r>
          </a:p>
        </p:txBody>
      </p:sp>
      <p:sp>
        <p:nvSpPr>
          <p:cNvPr id="3" name="Content Placeholder 2"/>
          <p:cNvSpPr>
            <a:spLocks noGrp="1"/>
          </p:cNvSpPr>
          <p:nvPr>
            <p:ph idx="4294967295"/>
          </p:nvPr>
        </p:nvSpPr>
        <p:spPr>
          <a:xfrm>
            <a:off x="0" y="992188"/>
            <a:ext cx="6350000" cy="5534025"/>
          </a:xfrm>
        </p:spPr>
        <p:txBody>
          <a:bodyPr/>
          <a:lstStyle/>
          <a:p>
            <a:pPr>
              <a:spcAft>
                <a:spcPts val="600"/>
              </a:spcAft>
              <a:buFont typeface="ZapfDingbatsITC" charset="0"/>
              <a:buChar char="✸"/>
            </a:pPr>
            <a:r>
              <a:rPr lang="en-US" sz="2800" dirty="0"/>
              <a:t>Safely lift PV modules to roof</a:t>
            </a:r>
          </a:p>
          <a:p>
            <a:pPr lvl="1">
              <a:spcAft>
                <a:spcPts val="600"/>
              </a:spcAft>
            </a:pPr>
            <a:r>
              <a:rPr lang="en-US" sz="2400" dirty="0"/>
              <a:t>“Panel lift”, “ladder lift”, “ladder hoist”</a:t>
            </a:r>
          </a:p>
          <a:p>
            <a:pPr lvl="1">
              <a:spcAft>
                <a:spcPts val="600"/>
              </a:spcAft>
            </a:pPr>
            <a:r>
              <a:rPr lang="en-US" sz="2400" dirty="0"/>
              <a:t>Solar cradle attachment</a:t>
            </a:r>
          </a:p>
          <a:p>
            <a:pPr lvl="1">
              <a:spcAft>
                <a:spcPts val="600"/>
              </a:spcAft>
            </a:pPr>
            <a:r>
              <a:rPr lang="en-US" sz="2400" dirty="0"/>
              <a:t>Some can extend up roof plane</a:t>
            </a:r>
          </a:p>
          <a:p>
            <a:pPr>
              <a:spcAft>
                <a:spcPts val="600"/>
              </a:spcAft>
              <a:buFont typeface="ZapfDingbatsITC" charset="0"/>
              <a:buChar char="✸"/>
            </a:pPr>
            <a:r>
              <a:rPr lang="en-US" sz="2800" dirty="0"/>
              <a:t>Ladder hoisting wheel to lift materials</a:t>
            </a:r>
          </a:p>
        </p:txBody>
      </p:sp>
      <p:pic>
        <p:nvPicPr>
          <p:cNvPr id="7" name="Picture 6" descr="Picture of a bucket lift that has a pully and attaches to the top of a lad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8597" y="4244622"/>
            <a:ext cx="1905353" cy="2281491"/>
          </a:xfrm>
          <a:prstGeom prst="rect">
            <a:avLst/>
          </a:prstGeom>
          <a:ln w="19050">
            <a:solidFill>
              <a:schemeClr val="tx1"/>
            </a:solidFill>
          </a:ln>
        </p:spPr>
      </p:pic>
      <p:pic>
        <p:nvPicPr>
          <p:cNvPr id="9" name="Picture 8" descr="Picture of a gasoline powered ladder lift used to lift modules onto a roof."/>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88695" y="3578579"/>
            <a:ext cx="1607419" cy="3279421"/>
          </a:xfrm>
          <a:prstGeom prst="rect">
            <a:avLst/>
          </a:prstGeom>
        </p:spPr>
      </p:pic>
      <p:sp>
        <p:nvSpPr>
          <p:cNvPr id="10" name="Rectangle 9"/>
          <p:cNvSpPr/>
          <p:nvPr/>
        </p:nvSpPr>
        <p:spPr>
          <a:xfrm>
            <a:off x="4840747" y="6580469"/>
            <a:ext cx="1813573" cy="276999"/>
          </a:xfrm>
          <a:prstGeom prst="rect">
            <a:avLst/>
          </a:prstGeom>
        </p:spPr>
        <p:txBody>
          <a:bodyPr wrap="none">
            <a:spAutoFit/>
          </a:bodyPr>
          <a:lstStyle/>
          <a:p>
            <a:r>
              <a:rPr lang="en-US" sz="1200" i="1" dirty="0">
                <a:latin typeface="+mn-lt"/>
              </a:rPr>
              <a:t>Source: tranzporter.com</a:t>
            </a:r>
          </a:p>
        </p:txBody>
      </p:sp>
      <p:pic>
        <p:nvPicPr>
          <p:cNvPr id="6145" name="Picture 1" descr="Picture of an electric ladder lift that articulates so PV modules can be brought up to the roof edge then bend and continue up the roo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99822" y="1107257"/>
            <a:ext cx="2470040" cy="3755988"/>
          </a:xfrm>
          <a:prstGeom prst="rect">
            <a:avLst/>
          </a:prstGeom>
          <a:ln w="19050">
            <a:solidFill>
              <a:schemeClr val="tx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7119496" y="4586246"/>
            <a:ext cx="1647695" cy="276999"/>
          </a:xfrm>
          <a:prstGeom prst="rect">
            <a:avLst/>
          </a:prstGeom>
        </p:spPr>
        <p:txBody>
          <a:bodyPr wrap="none">
            <a:spAutoFit/>
          </a:bodyPr>
          <a:lstStyle/>
          <a:p>
            <a:r>
              <a:rPr lang="en-US" sz="1200" i="1">
                <a:solidFill>
                  <a:schemeClr val="bg1"/>
                </a:solidFill>
                <a:latin typeface="+mn-lt"/>
              </a:rPr>
              <a:t>Source: </a:t>
            </a:r>
            <a:r>
              <a:rPr lang="en-US" sz="1200" i="1" err="1">
                <a:solidFill>
                  <a:schemeClr val="bg1"/>
                </a:solidFill>
                <a:latin typeface="+mn-lt"/>
              </a:rPr>
              <a:t>gedausa.com</a:t>
            </a:r>
            <a:endParaRPr lang="en-US" sz="1200" i="1">
              <a:solidFill>
                <a:schemeClr val="bg1"/>
              </a:solidFill>
              <a:latin typeface="+mn-lt"/>
            </a:endParaRPr>
          </a:p>
        </p:txBody>
      </p:sp>
    </p:spTree>
    <p:extLst>
      <p:ext uri="{BB962C8B-B14F-4D97-AF65-F5344CB8AC3E}">
        <p14:creationId xmlns:p14="http://schemas.microsoft.com/office/powerpoint/2010/main" val="7404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Ladder Lift Safety</a:t>
            </a:r>
            <a:endParaRPr lang="en-US" sz="2000" i="1"/>
          </a:p>
        </p:txBody>
      </p:sp>
      <p:sp>
        <p:nvSpPr>
          <p:cNvPr id="5" name="Content Placeholder 2"/>
          <p:cNvSpPr txBox="1">
            <a:spLocks/>
          </p:cNvSpPr>
          <p:nvPr/>
        </p:nvSpPr>
        <p:spPr>
          <a:xfrm>
            <a:off x="84793" y="992315"/>
            <a:ext cx="4487207" cy="4494086"/>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Aft>
                <a:spcPts val="600"/>
              </a:spcAft>
            </a:pPr>
            <a:r>
              <a:rPr lang="en-US" sz="2800" dirty="0"/>
              <a:t>Follow manufacturer’s instructions</a:t>
            </a:r>
          </a:p>
          <a:p>
            <a:pPr lvl="1">
              <a:lnSpc>
                <a:spcPct val="120000"/>
              </a:lnSpc>
              <a:spcAft>
                <a:spcPts val="600"/>
              </a:spcAft>
            </a:pPr>
            <a:r>
              <a:rPr lang="en-US" sz="2400" dirty="0"/>
              <a:t>Load capacity</a:t>
            </a:r>
          </a:p>
          <a:p>
            <a:pPr lvl="1">
              <a:lnSpc>
                <a:spcPct val="120000"/>
              </a:lnSpc>
              <a:spcAft>
                <a:spcPts val="600"/>
              </a:spcAft>
            </a:pPr>
            <a:r>
              <a:rPr lang="en-US" sz="2400" dirty="0"/>
              <a:t>Lifting speed</a:t>
            </a:r>
          </a:p>
          <a:p>
            <a:pPr lvl="1">
              <a:lnSpc>
                <a:spcPct val="120000"/>
              </a:lnSpc>
              <a:spcAft>
                <a:spcPts val="600"/>
              </a:spcAft>
            </a:pPr>
            <a:r>
              <a:rPr lang="en-US" sz="2400" dirty="0"/>
              <a:t>Lifting height</a:t>
            </a:r>
          </a:p>
          <a:p>
            <a:pPr>
              <a:spcAft>
                <a:spcPts val="600"/>
              </a:spcAft>
            </a:pPr>
            <a:r>
              <a:rPr lang="en-US" sz="2800" dirty="0"/>
              <a:t>Follow safe handling &amp; set up requirements</a:t>
            </a:r>
          </a:p>
          <a:p>
            <a:pPr lvl="1">
              <a:lnSpc>
                <a:spcPct val="120000"/>
              </a:lnSpc>
              <a:spcAft>
                <a:spcPts val="600"/>
              </a:spcAft>
            </a:pPr>
            <a:r>
              <a:rPr lang="en-US" sz="2400" dirty="0"/>
              <a:t>Often heavy!</a:t>
            </a:r>
          </a:p>
        </p:txBody>
      </p:sp>
      <p:sp>
        <p:nvSpPr>
          <p:cNvPr id="6" name="Content Placeholder 2">
            <a:extLst>
              <a:ext uri="{FF2B5EF4-FFF2-40B4-BE49-F238E27FC236}">
                <a16:creationId xmlns:a16="http://schemas.microsoft.com/office/drawing/2014/main" id="{621156E6-EDC8-42D2-A2FE-56715C24A4F2}"/>
              </a:ext>
            </a:extLst>
          </p:cNvPr>
          <p:cNvSpPr txBox="1">
            <a:spLocks/>
          </p:cNvSpPr>
          <p:nvPr/>
        </p:nvSpPr>
        <p:spPr>
          <a:xfrm>
            <a:off x="84792" y="5553874"/>
            <a:ext cx="5822231" cy="1187006"/>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spcAft>
                <a:spcPts val="600"/>
              </a:spcAft>
            </a:pPr>
            <a:r>
              <a:rPr lang="en-US" sz="2800" dirty="0"/>
              <a:t>Fall protection requirements when unloading modules on roof</a:t>
            </a:r>
          </a:p>
        </p:txBody>
      </p:sp>
      <p:pic>
        <p:nvPicPr>
          <p:cNvPr id="4" name="Picture 3" descr="Picture of a person taking modules off a ladder lift and bringing them onto the roof. The person is wearing fall protection equipment and the ladder is tied off to the roo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28034" y="1108187"/>
            <a:ext cx="4096401" cy="4246383"/>
          </a:xfrm>
          <a:prstGeom prst="rect">
            <a:avLst/>
          </a:prstGeom>
          <a:ln w="19050">
            <a:solidFill>
              <a:schemeClr val="tx1"/>
            </a:solidFill>
          </a:ln>
        </p:spPr>
      </p:pic>
      <p:sp>
        <p:nvSpPr>
          <p:cNvPr id="3" name="Rectangle 2"/>
          <p:cNvSpPr/>
          <p:nvPr/>
        </p:nvSpPr>
        <p:spPr>
          <a:xfrm>
            <a:off x="4748124" y="5117612"/>
            <a:ext cx="1647695" cy="276999"/>
          </a:xfrm>
          <a:prstGeom prst="rect">
            <a:avLst/>
          </a:prstGeom>
        </p:spPr>
        <p:txBody>
          <a:bodyPr wrap="none">
            <a:spAutoFit/>
          </a:bodyPr>
          <a:lstStyle/>
          <a:p>
            <a:r>
              <a:rPr lang="en-US" sz="1200" i="1">
                <a:solidFill>
                  <a:schemeClr val="bg1"/>
                </a:solidFill>
                <a:latin typeface="+mn-lt"/>
              </a:rPr>
              <a:t>Source: gedausa.com</a:t>
            </a:r>
          </a:p>
        </p:txBody>
      </p:sp>
    </p:spTree>
    <p:extLst>
      <p:ext uri="{BB962C8B-B14F-4D97-AF65-F5344CB8AC3E}">
        <p14:creationId xmlns:p14="http://schemas.microsoft.com/office/powerpoint/2010/main" val="60654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Scaffolding</a:t>
            </a:r>
            <a:r>
              <a:rPr lang="en-US" dirty="0"/>
              <a:t/>
            </a:r>
            <a:br>
              <a:rPr lang="en-US" dirty="0"/>
            </a:br>
            <a:r>
              <a:rPr lang="en-US" sz="2000" i="1" dirty="0"/>
              <a:t>OSHA 1926.451</a:t>
            </a:r>
          </a:p>
        </p:txBody>
      </p:sp>
      <p:pic>
        <p:nvPicPr>
          <p:cNvPr id="6" name="Content Placeholder 5" descr="Picture of a two story house with scaffolding set up to the roof to make solar installation easie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109728" y="1008305"/>
            <a:ext cx="3821113" cy="5759532"/>
          </a:xfrm>
          <a:prstGeom prst="rect">
            <a:avLst/>
          </a:prstGeom>
          <a:ln w="19050">
            <a:solidFill>
              <a:schemeClr val="tx1"/>
            </a:solidFill>
          </a:ln>
        </p:spPr>
      </p:pic>
      <p:sp>
        <p:nvSpPr>
          <p:cNvPr id="7" name="Content Placeholder 1">
            <a:extLst>
              <a:ext uri="{FF2B5EF4-FFF2-40B4-BE49-F238E27FC236}">
                <a16:creationId xmlns:a16="http://schemas.microsoft.com/office/drawing/2014/main" id="{F4B3DC3B-77A7-4037-9DF3-EBB6540C39FF}"/>
              </a:ext>
            </a:extLst>
          </p:cNvPr>
          <p:cNvSpPr txBox="1">
            <a:spLocks/>
          </p:cNvSpPr>
          <p:nvPr/>
        </p:nvSpPr>
        <p:spPr>
          <a:xfrm>
            <a:off x="4015409" y="1054025"/>
            <a:ext cx="5128591" cy="5759533"/>
          </a:xfrm>
          <a:prstGeom prst="rect">
            <a:avLst/>
          </a:prstGeom>
        </p:spPr>
        <p:txBody>
          <a:bodyPr>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altLang="en-US" sz="2800" dirty="0"/>
              <a:t>Many requirements based on situation</a:t>
            </a:r>
          </a:p>
          <a:p>
            <a:pPr lvl="1">
              <a:spcAft>
                <a:spcPts val="600"/>
              </a:spcAft>
            </a:pPr>
            <a:r>
              <a:rPr lang="en-US" altLang="en-US" sz="2400" dirty="0"/>
              <a:t>Requires more training</a:t>
            </a:r>
          </a:p>
          <a:p>
            <a:pPr>
              <a:spcAft>
                <a:spcPts val="600"/>
              </a:spcAft>
            </a:pPr>
            <a:r>
              <a:rPr lang="en-US" altLang="en-US" sz="2800" dirty="0"/>
              <a:t>Competent person must supervise set-up &amp;       take-down </a:t>
            </a:r>
          </a:p>
          <a:p>
            <a:pPr lvl="1">
              <a:spcAft>
                <a:spcPts val="600"/>
              </a:spcAft>
            </a:pPr>
            <a:r>
              <a:rPr lang="en-US" sz="2400" dirty="0"/>
              <a:t>Can rent equipment &amp;        set-up / take-down</a:t>
            </a:r>
          </a:p>
          <a:p>
            <a:pPr>
              <a:spcAft>
                <a:spcPts val="600"/>
              </a:spcAft>
            </a:pPr>
            <a:r>
              <a:rPr lang="en-US" altLang="en-US" sz="2800" dirty="0"/>
              <a:t>Above 10 feet must be equipped with guardrails</a:t>
            </a:r>
          </a:p>
          <a:p>
            <a:pPr>
              <a:spcAft>
                <a:spcPts val="600"/>
              </a:spcAft>
            </a:pPr>
            <a:r>
              <a:rPr lang="en-US" altLang="en-US" sz="2800" dirty="0"/>
              <a:t>Must be fully planked and secured</a:t>
            </a:r>
          </a:p>
          <a:p>
            <a:pPr>
              <a:spcAft>
                <a:spcPts val="600"/>
              </a:spcAft>
            </a:pPr>
            <a:endParaRPr lang="en-US" altLang="en-US" sz="2800" dirty="0"/>
          </a:p>
        </p:txBody>
      </p:sp>
    </p:spTree>
    <p:extLst>
      <p:ext uri="{BB962C8B-B14F-4D97-AF65-F5344CB8AC3E}">
        <p14:creationId xmlns:p14="http://schemas.microsoft.com/office/powerpoint/2010/main" val="145175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Scaffolding Safety</a:t>
            </a:r>
            <a:r>
              <a:rPr lang="en-US" dirty="0"/>
              <a:t/>
            </a:r>
            <a:br>
              <a:rPr lang="en-US" dirty="0"/>
            </a:br>
            <a:r>
              <a:rPr lang="en-US" sz="2000" i="1" dirty="0"/>
              <a:t>OSHA 1926.451</a:t>
            </a:r>
          </a:p>
        </p:txBody>
      </p:sp>
      <p:sp>
        <p:nvSpPr>
          <p:cNvPr id="5" name="Shape 109"/>
          <p:cNvSpPr txBox="1">
            <a:spLocks/>
          </p:cNvSpPr>
          <p:nvPr/>
        </p:nvSpPr>
        <p:spPr>
          <a:xfrm>
            <a:off x="91638" y="1022068"/>
            <a:ext cx="8960723" cy="5008618"/>
          </a:xfrm>
          <a:prstGeom prst="rect">
            <a:avLst/>
          </a:prstGeom>
          <a:noFill/>
          <a:ln>
            <a:noFill/>
          </a:ln>
        </p:spPr>
        <p:txBody>
          <a:bodyPr vert="horz" wrap="square" lIns="91425" tIns="45700" rIns="91425" bIns="45700" rtlCol="0" anchor="t" anchorCtr="0">
            <a:norm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800" dirty="0"/>
              <a:t>Follow manufacturer’s instructions</a:t>
            </a:r>
          </a:p>
          <a:p>
            <a:pPr lvl="1">
              <a:spcAft>
                <a:spcPts val="600"/>
              </a:spcAft>
            </a:pPr>
            <a:r>
              <a:rPr lang="en-US" sz="2400" dirty="0"/>
              <a:t>Never exceed load ratings</a:t>
            </a:r>
          </a:p>
          <a:p>
            <a:pPr indent="-456565">
              <a:spcAft>
                <a:spcPts val="600"/>
              </a:spcAft>
              <a:buClr>
                <a:schemeClr val="dk1"/>
              </a:buClr>
              <a:buSzPts val="2800"/>
              <a:buFont typeface="Arial"/>
              <a:buChar char="✸"/>
            </a:pPr>
            <a:r>
              <a:rPr lang="en-US" sz="2800" dirty="0">
                <a:solidFill>
                  <a:schemeClr val="dk1"/>
                </a:solidFill>
                <a:latin typeface="Tahoma"/>
                <a:ea typeface="Tahoma"/>
                <a:cs typeface="Tahoma"/>
                <a:sym typeface="Tahoma"/>
              </a:rPr>
              <a:t>Operators must </a:t>
            </a:r>
          </a:p>
          <a:p>
            <a:pPr lvl="1">
              <a:spcAft>
                <a:spcPts val="600"/>
              </a:spcAft>
              <a:buSzPts val="2400"/>
              <a:buFont typeface="Arial"/>
              <a:buChar char="✧"/>
            </a:pPr>
            <a:r>
              <a:rPr lang="en-US" sz="2400" dirty="0">
                <a:solidFill>
                  <a:schemeClr val="dk1"/>
                </a:solidFill>
                <a:latin typeface="Tahoma"/>
                <a:ea typeface="Tahoma"/>
                <a:cs typeface="Tahoma"/>
                <a:sym typeface="Tahoma"/>
              </a:rPr>
              <a:t>Be properly trained</a:t>
            </a:r>
          </a:p>
          <a:p>
            <a:pPr lvl="1">
              <a:spcAft>
                <a:spcPts val="600"/>
              </a:spcAft>
              <a:buSzPts val="2400"/>
              <a:buFont typeface="Arial"/>
              <a:buChar char="✧"/>
            </a:pPr>
            <a:r>
              <a:rPr lang="en-US" sz="2400" dirty="0">
                <a:solidFill>
                  <a:schemeClr val="dk1"/>
                </a:solidFill>
                <a:latin typeface="Tahoma"/>
                <a:ea typeface="Tahoma"/>
                <a:cs typeface="Tahoma"/>
                <a:sym typeface="Tahoma"/>
              </a:rPr>
              <a:t>Be aware of surroundings</a:t>
            </a:r>
          </a:p>
          <a:p>
            <a:pPr lvl="2">
              <a:spcAft>
                <a:spcPts val="600"/>
              </a:spcAft>
              <a:buSzPts val="2400"/>
            </a:pPr>
            <a:r>
              <a:rPr lang="en-US" sz="1800" dirty="0">
                <a:latin typeface="Tahoma"/>
                <a:ea typeface="Tahoma"/>
                <a:cs typeface="Tahoma"/>
                <a:sym typeface="Tahoma"/>
              </a:rPr>
              <a:t>Overhead power lines, open trenches, etc.</a:t>
            </a:r>
          </a:p>
          <a:p>
            <a:pPr lvl="1">
              <a:spcAft>
                <a:spcPts val="600"/>
              </a:spcAft>
              <a:buSzPts val="2400"/>
              <a:buFont typeface="Arial"/>
              <a:buChar char="✧"/>
            </a:pPr>
            <a:r>
              <a:rPr lang="en-US" sz="2400" dirty="0">
                <a:solidFill>
                  <a:schemeClr val="dk1"/>
                </a:solidFill>
                <a:latin typeface="Tahoma"/>
                <a:ea typeface="Tahoma"/>
                <a:cs typeface="Tahoma"/>
                <a:sym typeface="Tahoma"/>
              </a:rPr>
              <a:t>Never stand on/lean beyond guardrails</a:t>
            </a:r>
          </a:p>
          <a:p>
            <a:pPr lvl="1">
              <a:spcAft>
                <a:spcPts val="600"/>
              </a:spcAft>
              <a:buSzPts val="2400"/>
              <a:buFont typeface="Arial"/>
              <a:buChar char="✧"/>
            </a:pPr>
            <a:r>
              <a:rPr lang="en-US" sz="2400" dirty="0">
                <a:solidFill>
                  <a:srgbClr val="000000"/>
                </a:solidFill>
                <a:latin typeface="+mj-lt"/>
              </a:rPr>
              <a:t>Prohibit work on scaffolds covered with snow, ice, or other slippery material except for removal of such materials</a:t>
            </a:r>
          </a:p>
          <a:p>
            <a:pPr lvl="1">
              <a:spcAft>
                <a:spcPts val="600"/>
              </a:spcAft>
              <a:buSzPts val="2400"/>
              <a:buFont typeface="Arial"/>
              <a:buChar char="✧"/>
            </a:pPr>
            <a:endParaRPr lang="en-US" sz="2400" dirty="0">
              <a:solidFill>
                <a:schemeClr val="dk1"/>
              </a:solidFill>
              <a:latin typeface="Tahoma"/>
              <a:ea typeface="Tahoma"/>
              <a:cs typeface="Tahoma"/>
              <a:sym typeface="Tahoma"/>
            </a:endParaRPr>
          </a:p>
        </p:txBody>
      </p:sp>
      <p:pic>
        <p:nvPicPr>
          <p:cNvPr id="4" name="Picture 3" descr="Picture of a building with solar being installed on the roof. There is scaffolding set up to aid in ease of installation.">
            <a:extLst>
              <a:ext uri="{FF2B5EF4-FFF2-40B4-BE49-F238E27FC236}">
                <a16:creationId xmlns:a16="http://schemas.microsoft.com/office/drawing/2014/main" id="{3ED8CC8C-D8BA-429E-A13D-DC0D2304A5B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96662" y="1510749"/>
            <a:ext cx="2923347" cy="2534600"/>
          </a:xfrm>
          <a:prstGeom prst="rect">
            <a:avLst/>
          </a:prstGeom>
          <a:ln w="19050">
            <a:solidFill>
              <a:schemeClr val="tx1"/>
            </a:solidFill>
          </a:ln>
        </p:spPr>
      </p:pic>
    </p:spTree>
    <p:extLst>
      <p:ext uri="{BB962C8B-B14F-4D97-AF65-F5344CB8AC3E}">
        <p14:creationId xmlns:p14="http://schemas.microsoft.com/office/powerpoint/2010/main" val="95599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80E87-A414-405E-9C2A-BDDA00186364}"/>
              </a:ext>
            </a:extLst>
          </p:cNvPr>
          <p:cNvSpPr>
            <a:spLocks noGrp="1"/>
          </p:cNvSpPr>
          <p:nvPr>
            <p:ph type="title"/>
          </p:nvPr>
        </p:nvSpPr>
        <p:spPr/>
        <p:txBody>
          <a:bodyPr/>
          <a:lstStyle/>
          <a:p>
            <a:r>
              <a:rPr lang="en-US" sz="3600" dirty="0"/>
              <a:t>Employer Responsibility- Scaffolding</a:t>
            </a:r>
            <a:r>
              <a:rPr lang="en-US" dirty="0"/>
              <a:t/>
            </a:r>
            <a:br>
              <a:rPr lang="en-US" dirty="0"/>
            </a:br>
            <a:r>
              <a:rPr lang="en-US" sz="2000" i="1" dirty="0"/>
              <a:t> OSHA 1926.454</a:t>
            </a:r>
          </a:p>
        </p:txBody>
      </p:sp>
      <p:sp>
        <p:nvSpPr>
          <p:cNvPr id="3" name="Content Placeholder 2">
            <a:extLst>
              <a:ext uri="{FF2B5EF4-FFF2-40B4-BE49-F238E27FC236}">
                <a16:creationId xmlns:a16="http://schemas.microsoft.com/office/drawing/2014/main" id="{04784E3C-39E0-4C32-A04D-519EE3BD349F}"/>
              </a:ext>
            </a:extLst>
          </p:cNvPr>
          <p:cNvSpPr>
            <a:spLocks noGrp="1"/>
          </p:cNvSpPr>
          <p:nvPr>
            <p:ph idx="4294967295"/>
          </p:nvPr>
        </p:nvSpPr>
        <p:spPr>
          <a:xfrm>
            <a:off x="0" y="998538"/>
            <a:ext cx="8737600" cy="985837"/>
          </a:xfrm>
        </p:spPr>
        <p:txBody>
          <a:bodyPr>
            <a:normAutofit/>
          </a:bodyPr>
          <a:lstStyle/>
          <a:p>
            <a:r>
              <a:rPr lang="en-US" sz="2400" dirty="0"/>
              <a:t>Employer shall have each employee who works on scaffolding trained by qualified person</a:t>
            </a:r>
          </a:p>
        </p:txBody>
      </p:sp>
      <p:sp>
        <p:nvSpPr>
          <p:cNvPr id="14" name="Content Placeholder 2">
            <a:extLst>
              <a:ext uri="{FF2B5EF4-FFF2-40B4-BE49-F238E27FC236}">
                <a16:creationId xmlns:a16="http://schemas.microsoft.com/office/drawing/2014/main" id="{04784E3C-39E0-4C32-A04D-519EE3BD349F}"/>
              </a:ext>
            </a:extLst>
          </p:cNvPr>
          <p:cNvSpPr txBox="1">
            <a:spLocks/>
          </p:cNvSpPr>
          <p:nvPr/>
        </p:nvSpPr>
        <p:spPr>
          <a:xfrm>
            <a:off x="0" y="1826006"/>
            <a:ext cx="6748272" cy="4620513"/>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Aft>
                <a:spcPts val="600"/>
              </a:spcAft>
            </a:pPr>
            <a:r>
              <a:rPr lang="en-US" sz="2200" dirty="0"/>
              <a:t>Identify electrical, fall, and falling object hazards </a:t>
            </a:r>
          </a:p>
          <a:p>
            <a:pPr lvl="1">
              <a:spcAft>
                <a:spcPts val="600"/>
              </a:spcAft>
            </a:pPr>
            <a:r>
              <a:rPr lang="en-US" sz="2200" dirty="0"/>
              <a:t>Procedures to deal with electrical hazards and erecting, maintaining, and disassembling fall protection </a:t>
            </a:r>
          </a:p>
          <a:p>
            <a:pPr lvl="1">
              <a:spcAft>
                <a:spcPts val="600"/>
              </a:spcAft>
            </a:pPr>
            <a:r>
              <a:rPr lang="en-US" sz="2200" dirty="0"/>
              <a:t>Proper use of scaffold and proper handling of materials on scaffold</a:t>
            </a:r>
          </a:p>
          <a:p>
            <a:pPr lvl="1">
              <a:spcAft>
                <a:spcPts val="600"/>
              </a:spcAft>
            </a:pPr>
            <a:r>
              <a:rPr lang="en-US" sz="2200" dirty="0"/>
              <a:t>Maximum intended load and load-carrying capacities of scaffolds</a:t>
            </a:r>
          </a:p>
        </p:txBody>
      </p:sp>
      <p:sp>
        <p:nvSpPr>
          <p:cNvPr id="16" name="Content Placeholder 2">
            <a:extLst>
              <a:ext uri="{FF2B5EF4-FFF2-40B4-BE49-F238E27FC236}">
                <a16:creationId xmlns:a16="http://schemas.microsoft.com/office/drawing/2014/main" id="{04784E3C-39E0-4C32-A04D-519EE3BD349F}"/>
              </a:ext>
            </a:extLst>
          </p:cNvPr>
          <p:cNvSpPr txBox="1">
            <a:spLocks/>
          </p:cNvSpPr>
          <p:nvPr/>
        </p:nvSpPr>
        <p:spPr>
          <a:xfrm>
            <a:off x="0" y="5490628"/>
            <a:ext cx="9144000" cy="1244498"/>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400" dirty="0">
                <a:solidFill>
                  <a:srgbClr val="000000"/>
                </a:solidFill>
                <a:latin typeface="+mn-lt"/>
              </a:rPr>
              <a:t>Competent person shall determine feasibility &amp; safety of providing fall protection for employees erecting or dismantling supported scaffolds</a:t>
            </a:r>
          </a:p>
        </p:txBody>
      </p:sp>
      <p:grpSp>
        <p:nvGrpSpPr>
          <p:cNvPr id="6" name="Group 5" descr="Icon of an employee safety training manual."/>
          <p:cNvGrpSpPr/>
          <p:nvPr/>
        </p:nvGrpSpPr>
        <p:grpSpPr>
          <a:xfrm rot="307246">
            <a:off x="6748272" y="1826006"/>
            <a:ext cx="2200227" cy="2791247"/>
            <a:chOff x="6184392" y="1914144"/>
            <a:chExt cx="1844040" cy="2438400"/>
          </a:xfrm>
        </p:grpSpPr>
        <p:sp>
          <p:nvSpPr>
            <p:cNvPr id="7" name="Rectangle 6"/>
            <p:cNvSpPr/>
            <p:nvPr/>
          </p:nvSpPr>
          <p:spPr>
            <a:xfrm>
              <a:off x="6309360" y="2020824"/>
              <a:ext cx="1719072" cy="2331720"/>
            </a:xfrm>
            <a:prstGeom prst="rect">
              <a:avLst/>
            </a:prstGeom>
            <a:no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78880" y="1990344"/>
              <a:ext cx="1719072" cy="2331720"/>
            </a:xfrm>
            <a:prstGeom prst="rect">
              <a:avLst/>
            </a:prstGeom>
            <a:solidFill>
              <a:schemeClr val="bg1"/>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257544" y="1969008"/>
              <a:ext cx="1719072" cy="2331720"/>
            </a:xfrm>
            <a:prstGeom prst="rect">
              <a:avLst/>
            </a:prstGeom>
            <a:solidFill>
              <a:schemeClr val="bg1"/>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220968" y="1941576"/>
              <a:ext cx="1719072" cy="2331720"/>
            </a:xfrm>
            <a:prstGeom prst="rect">
              <a:avLst/>
            </a:prstGeom>
            <a:solidFill>
              <a:schemeClr val="bg1"/>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84392" y="1914144"/>
              <a:ext cx="1719072" cy="2331720"/>
            </a:xfrm>
            <a:prstGeom prst="rect">
              <a:avLst/>
            </a:prstGeom>
            <a:solidFill>
              <a:schemeClr val="bg1"/>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descr="Icon of an employee safety training manual."/>
            <p:cNvSpPr txBox="1"/>
            <p:nvPr/>
          </p:nvSpPr>
          <p:spPr>
            <a:xfrm>
              <a:off x="6227065" y="1956816"/>
              <a:ext cx="1591056" cy="532788"/>
            </a:xfrm>
            <a:prstGeom prst="rect">
              <a:avLst/>
            </a:prstGeom>
            <a:noFill/>
          </p:spPr>
          <p:txBody>
            <a:bodyPr wrap="square" rtlCol="0">
              <a:spAutoFit/>
            </a:bodyPr>
            <a:lstStyle/>
            <a:p>
              <a:pPr algn="ctr"/>
              <a:r>
                <a:rPr lang="en-US" sz="1400">
                  <a:latin typeface="Tahoma"/>
                  <a:cs typeface="Tahoma"/>
                </a:rPr>
                <a:t>Employee Safety Training</a:t>
              </a:r>
            </a:p>
          </p:txBody>
        </p:sp>
        <p:pic>
          <p:nvPicPr>
            <p:cNvPr id="13" name="Picture 12" descr="Icon on the cover of the employee safety training manual of a warning sign composed of a triangle with a black border, yellow background, and a black exclamation point in the middle.&#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6249" y="2688336"/>
              <a:ext cx="896112" cy="823454"/>
            </a:xfrm>
            <a:prstGeom prst="rect">
              <a:avLst/>
            </a:prstGeom>
          </p:spPr>
        </p:pic>
      </p:grpSp>
    </p:spTree>
    <p:extLst>
      <p:ext uri="{BB962C8B-B14F-4D97-AF65-F5344CB8AC3E}">
        <p14:creationId xmlns:p14="http://schemas.microsoft.com/office/powerpoint/2010/main" val="201119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Crawling Boards (‘Chicken Ladder’)</a:t>
            </a:r>
            <a:br>
              <a:rPr lang="en-US" sz="3600" dirty="0"/>
            </a:br>
            <a:r>
              <a:rPr lang="en-US" sz="2000" i="1" dirty="0"/>
              <a:t>OSHA 1926.451(g) &amp; 1926.452(m)</a:t>
            </a:r>
          </a:p>
        </p:txBody>
      </p:sp>
      <p:sp>
        <p:nvSpPr>
          <p:cNvPr id="9" name="Content Placeholder 8"/>
          <p:cNvSpPr>
            <a:spLocks noGrp="1"/>
          </p:cNvSpPr>
          <p:nvPr>
            <p:ph idx="4294967295"/>
          </p:nvPr>
        </p:nvSpPr>
        <p:spPr>
          <a:xfrm>
            <a:off x="4600575" y="1117600"/>
            <a:ext cx="4543425" cy="3281363"/>
          </a:xfrm>
        </p:spPr>
        <p:txBody>
          <a:bodyPr/>
          <a:lstStyle/>
          <a:p>
            <a:pPr>
              <a:spcBef>
                <a:spcPts val="400"/>
              </a:spcBef>
              <a:spcAft>
                <a:spcPts val="600"/>
              </a:spcAft>
            </a:pPr>
            <a:r>
              <a:rPr lang="en-US" sz="2800" dirty="0"/>
              <a:t>Must extend from roof peak to eaves</a:t>
            </a:r>
          </a:p>
          <a:p>
            <a:pPr>
              <a:spcBef>
                <a:spcPts val="400"/>
              </a:spcBef>
              <a:spcAft>
                <a:spcPts val="600"/>
              </a:spcAft>
            </a:pPr>
            <a:r>
              <a:rPr lang="en-US" sz="2800" dirty="0"/>
              <a:t>Must be secured to roof</a:t>
            </a:r>
          </a:p>
          <a:p>
            <a:pPr lvl="1">
              <a:spcBef>
                <a:spcPts val="400"/>
              </a:spcBef>
              <a:spcAft>
                <a:spcPts val="600"/>
              </a:spcAft>
            </a:pPr>
            <a:r>
              <a:rPr lang="en-US" sz="2400" dirty="0">
                <a:solidFill>
                  <a:srgbClr val="000000"/>
                </a:solidFill>
                <a:latin typeface="+mn-lt"/>
              </a:rPr>
              <a:t>Ridge hooks</a:t>
            </a:r>
          </a:p>
          <a:p>
            <a:pPr lvl="1">
              <a:spcBef>
                <a:spcPts val="400"/>
              </a:spcBef>
              <a:spcAft>
                <a:spcPts val="600"/>
              </a:spcAft>
            </a:pPr>
            <a:r>
              <a:rPr lang="en-US" sz="2400" dirty="0">
                <a:solidFill>
                  <a:srgbClr val="000000"/>
                </a:solidFill>
                <a:latin typeface="+mn-lt"/>
              </a:rPr>
              <a:t>Or equivalent strength and durability</a:t>
            </a:r>
          </a:p>
        </p:txBody>
      </p:sp>
      <p:sp>
        <p:nvSpPr>
          <p:cNvPr id="5" name="Rectangle 4"/>
          <p:cNvSpPr/>
          <p:nvPr/>
        </p:nvSpPr>
        <p:spPr>
          <a:xfrm>
            <a:off x="193181" y="4067536"/>
            <a:ext cx="8820700" cy="2015936"/>
          </a:xfrm>
          <a:prstGeom prst="rect">
            <a:avLst/>
          </a:prstGeom>
        </p:spPr>
        <p:txBody>
          <a:bodyPr wrap="square">
            <a:spAutoFit/>
          </a:bodyPr>
          <a:lstStyle/>
          <a:p>
            <a:pPr marL="456565" indent="-457200">
              <a:spcBef>
                <a:spcPts val="400"/>
              </a:spcBef>
              <a:spcAft>
                <a:spcPts val="600"/>
              </a:spcAft>
              <a:buFont typeface="ZapfDingbatsITC" charset="0"/>
              <a:buChar char="✸"/>
            </a:pPr>
            <a:r>
              <a:rPr lang="en-US" sz="2800" dirty="0">
                <a:latin typeface="Tahoma" charset="0"/>
                <a:ea typeface="Tahoma" charset="0"/>
                <a:cs typeface="Tahoma" charset="0"/>
              </a:rPr>
              <a:t>Employee on crawling board shall be protected by</a:t>
            </a:r>
          </a:p>
          <a:p>
            <a:pPr marL="731520" lvl="1" indent="-365760">
              <a:spcBef>
                <a:spcPts val="400"/>
              </a:spcBef>
              <a:spcAft>
                <a:spcPts val="600"/>
              </a:spcAft>
              <a:buClr>
                <a:srgbClr val="317840"/>
              </a:buClr>
              <a:buFont typeface="ZapfDingbatsITC" charset="0"/>
              <a:buChar char="✧"/>
            </a:pPr>
            <a:r>
              <a:rPr lang="en-US" dirty="0">
                <a:solidFill>
                  <a:srgbClr val="000000"/>
                </a:solidFill>
                <a:latin typeface="+mn-lt"/>
                <a:ea typeface="Tahoma" charset="0"/>
                <a:cs typeface="Tahoma" charset="0"/>
              </a:rPr>
              <a:t>Personal fall arrest system</a:t>
            </a:r>
          </a:p>
          <a:p>
            <a:pPr marL="731520" lvl="1" indent="-365760">
              <a:spcBef>
                <a:spcPts val="400"/>
              </a:spcBef>
              <a:spcAft>
                <a:spcPts val="600"/>
              </a:spcAft>
              <a:buClr>
                <a:srgbClr val="317840"/>
              </a:buClr>
              <a:buFont typeface="ZapfDingbatsITC" charset="0"/>
              <a:buChar char="✧"/>
            </a:pPr>
            <a:r>
              <a:rPr lang="en-US" dirty="0">
                <a:solidFill>
                  <a:srgbClr val="000000"/>
                </a:solidFill>
                <a:latin typeface="+mn-lt"/>
                <a:ea typeface="Tahoma" charset="0"/>
                <a:cs typeface="Tahoma" charset="0"/>
              </a:rPr>
              <a:t>Guardrail system</a:t>
            </a:r>
          </a:p>
          <a:p>
            <a:pPr marL="731520" lvl="1" indent="-365760">
              <a:spcBef>
                <a:spcPts val="400"/>
              </a:spcBef>
              <a:spcAft>
                <a:spcPts val="600"/>
              </a:spcAft>
              <a:buClr>
                <a:srgbClr val="317840"/>
              </a:buClr>
              <a:buFont typeface="ZapfDingbatsITC" charset="0"/>
              <a:buChar char="✧"/>
            </a:pPr>
            <a:r>
              <a:rPr lang="en-US" dirty="0">
                <a:solidFill>
                  <a:srgbClr val="000000"/>
                </a:solidFill>
                <a:latin typeface="+mn-lt"/>
                <a:ea typeface="Tahoma" charset="0"/>
                <a:cs typeface="Tahoma" charset="0"/>
              </a:rPr>
              <a:t>¾” diameter grab line</a:t>
            </a:r>
          </a:p>
        </p:txBody>
      </p:sp>
      <p:pic>
        <p:nvPicPr>
          <p:cNvPr id="3" name="Picture 2" descr="Picture of a person on a roof using a crawling board, also known as a chicken ladder. The person is also wearing fall protection equipmen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319" y="1219228"/>
            <a:ext cx="4439701" cy="2530630"/>
          </a:xfrm>
          <a:prstGeom prst="rect">
            <a:avLst/>
          </a:prstGeom>
          <a:ln w="19050">
            <a:solidFill>
              <a:schemeClr val="tx1"/>
            </a:solidFill>
          </a:ln>
        </p:spPr>
      </p:pic>
      <p:sp>
        <p:nvSpPr>
          <p:cNvPr id="4" name="TextBox 3"/>
          <p:cNvSpPr txBox="1"/>
          <p:nvPr/>
        </p:nvSpPr>
        <p:spPr>
          <a:xfrm>
            <a:off x="76615" y="3493198"/>
            <a:ext cx="3048000" cy="276999"/>
          </a:xfrm>
          <a:prstGeom prst="rect">
            <a:avLst/>
          </a:prstGeom>
          <a:noFill/>
        </p:spPr>
        <p:txBody>
          <a:bodyPr wrap="square" rtlCol="0">
            <a:spAutoFit/>
          </a:bodyPr>
          <a:lstStyle/>
          <a:p>
            <a:r>
              <a:rPr lang="en-US" sz="1200" i="1" dirty="0">
                <a:solidFill>
                  <a:schemeClr val="bg1"/>
                </a:solidFill>
                <a:latin typeface="Tahoma"/>
                <a:cs typeface="Tahoma"/>
              </a:rPr>
              <a:t>Source: fasttoolnow.com</a:t>
            </a:r>
          </a:p>
        </p:txBody>
      </p:sp>
    </p:spTree>
    <p:extLst>
      <p:ext uri="{BB962C8B-B14F-4D97-AF65-F5344CB8AC3E}">
        <p14:creationId xmlns:p14="http://schemas.microsoft.com/office/powerpoint/2010/main" val="197895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prstGeom prst="rect">
            <a:avLst/>
          </a:prstGeom>
          <a:noFill/>
          <a:ln>
            <a:noFill/>
          </a:ln>
        </p:spPr>
        <p:txBody>
          <a:bodyPr wrap="square" lIns="91400" tIns="45700" rIns="91400" bIns="45700" anchor="ctr" anchorCtr="0">
            <a:noAutofit/>
          </a:bodyPr>
          <a:lstStyle/>
          <a:p>
            <a:pPr lvl="0">
              <a:spcAft>
                <a:spcPts val="0"/>
              </a:spcAft>
            </a:pPr>
            <a:r>
              <a:rPr lang="en-US" sz="3600" b="1" i="0" u="none" strike="noStrike" cap="small" dirty="0">
                <a:solidFill>
                  <a:schemeClr val="lt1"/>
                </a:solidFill>
                <a:latin typeface="Tahoma"/>
                <a:ea typeface="Tahoma"/>
                <a:cs typeface="Tahoma"/>
                <a:sym typeface="Tahoma"/>
              </a:rPr>
              <a:t>Scissor Lifts</a:t>
            </a:r>
            <a:r>
              <a:rPr lang="en-US" sz="4000" b="1" i="0" u="none" strike="noStrike" cap="small" dirty="0">
                <a:solidFill>
                  <a:schemeClr val="lt1"/>
                </a:solidFill>
                <a:latin typeface="Tahoma"/>
                <a:ea typeface="Tahoma"/>
                <a:cs typeface="Tahoma"/>
                <a:sym typeface="Tahoma"/>
              </a:rPr>
              <a:t/>
            </a:r>
            <a:br>
              <a:rPr lang="en-US" sz="4000" b="1" i="0" u="none" strike="noStrike" cap="small" dirty="0">
                <a:solidFill>
                  <a:schemeClr val="lt1"/>
                </a:solidFill>
                <a:latin typeface="Tahoma"/>
                <a:ea typeface="Tahoma"/>
                <a:cs typeface="Tahoma"/>
                <a:sym typeface="Tahoma"/>
              </a:rPr>
            </a:br>
            <a:r>
              <a:rPr lang="en-US" sz="2000" i="1" dirty="0"/>
              <a:t>OSHA </a:t>
            </a:r>
            <a:r>
              <a:rPr lang="en-US" sz="2000" i="1" dirty="0">
                <a:solidFill>
                  <a:schemeClr val="lt1"/>
                </a:solidFill>
                <a:latin typeface="Tahoma"/>
                <a:ea typeface="Tahoma"/>
                <a:cs typeface="Tahoma"/>
                <a:sym typeface="Tahoma"/>
              </a:rPr>
              <a:t>1926.452(w)</a:t>
            </a:r>
            <a:endParaRPr lang="en-US" sz="2000" b="1" i="1" u="none" strike="noStrike" cap="small" dirty="0">
              <a:solidFill>
                <a:schemeClr val="lt1"/>
              </a:solidFill>
              <a:latin typeface="Tahoma"/>
              <a:ea typeface="Tahoma"/>
              <a:cs typeface="Tahoma"/>
              <a:sym typeface="Tahoma"/>
            </a:endParaRPr>
          </a:p>
        </p:txBody>
      </p:sp>
      <p:sp>
        <p:nvSpPr>
          <p:cNvPr id="7" name="Shape 109"/>
          <p:cNvSpPr txBox="1">
            <a:spLocks/>
          </p:cNvSpPr>
          <p:nvPr/>
        </p:nvSpPr>
        <p:spPr>
          <a:xfrm>
            <a:off x="84969" y="1228909"/>
            <a:ext cx="5920720" cy="5950271"/>
          </a:xfrm>
          <a:prstGeom prst="rect">
            <a:avLst/>
          </a:prstGeom>
          <a:noFill/>
          <a:ln>
            <a:noFill/>
          </a:ln>
        </p:spPr>
        <p:txBody>
          <a:bodyPr vert="horz" wrap="square" lIns="91425" tIns="45700" rIns="91425" bIns="45700" rtlCol="0" anchor="t" anchorCtr="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2800" dirty="0"/>
              <a:t>Considered ”mobile scaffold”</a:t>
            </a:r>
          </a:p>
          <a:p>
            <a:pPr lvl="1">
              <a:spcAft>
                <a:spcPts val="600"/>
              </a:spcAft>
            </a:pPr>
            <a:r>
              <a:rPr lang="en-US" sz="2400" dirty="0"/>
              <a:t>Operated from platform</a:t>
            </a:r>
          </a:p>
          <a:p>
            <a:pPr>
              <a:spcAft>
                <a:spcPts val="600"/>
              </a:spcAft>
            </a:pPr>
            <a:r>
              <a:rPr lang="en-US" sz="2800" dirty="0"/>
              <a:t>Lift workers &amp; materials</a:t>
            </a:r>
          </a:p>
          <a:p>
            <a:pPr lvl="1">
              <a:spcAft>
                <a:spcPts val="600"/>
              </a:spcAft>
            </a:pPr>
            <a:r>
              <a:rPr lang="en-US" sz="2400" dirty="0"/>
              <a:t>PV modules to roof</a:t>
            </a:r>
          </a:p>
          <a:p>
            <a:pPr lvl="1">
              <a:spcAft>
                <a:spcPts val="600"/>
              </a:spcAft>
            </a:pPr>
            <a:r>
              <a:rPr lang="en-US" sz="2400" dirty="0"/>
              <a:t>Awning mounts / carports </a:t>
            </a:r>
          </a:p>
          <a:p>
            <a:pPr lvl="1">
              <a:spcAft>
                <a:spcPts val="600"/>
              </a:spcAft>
            </a:pPr>
            <a:r>
              <a:rPr lang="en-US" sz="2400" dirty="0">
                <a:sym typeface="Tahoma"/>
              </a:rPr>
              <a:t>Conduit runs </a:t>
            </a:r>
          </a:p>
          <a:p>
            <a:pPr>
              <a:spcAft>
                <a:spcPts val="600"/>
              </a:spcAft>
            </a:pPr>
            <a:r>
              <a:rPr lang="en-US" sz="2800" dirty="0">
                <a:solidFill>
                  <a:schemeClr val="dk1"/>
                </a:solidFill>
                <a:latin typeface="Tahoma"/>
                <a:ea typeface="Tahoma"/>
                <a:cs typeface="Tahoma"/>
                <a:sym typeface="Tahoma"/>
              </a:rPr>
              <a:t>Move vertically up &amp; down</a:t>
            </a:r>
          </a:p>
          <a:p>
            <a:pPr lvl="1">
              <a:spcAft>
                <a:spcPts val="600"/>
              </a:spcAft>
            </a:pPr>
            <a:r>
              <a:rPr lang="en-US" sz="2400" dirty="0">
                <a:solidFill>
                  <a:schemeClr val="dk1"/>
                </a:solidFill>
                <a:latin typeface="Tahoma"/>
                <a:ea typeface="Tahoma"/>
                <a:cs typeface="Tahoma"/>
                <a:sym typeface="Tahoma"/>
              </a:rPr>
              <a:t>Typically 20 - 50 feet</a:t>
            </a:r>
          </a:p>
          <a:p>
            <a:pPr lvl="1">
              <a:spcAft>
                <a:spcPts val="600"/>
              </a:spcAft>
            </a:pPr>
            <a:r>
              <a:rPr lang="en-US" sz="2400" dirty="0">
                <a:solidFill>
                  <a:schemeClr val="dk1"/>
                </a:solidFill>
                <a:latin typeface="Tahoma"/>
                <a:ea typeface="Tahoma"/>
                <a:cs typeface="Tahoma"/>
                <a:sym typeface="Tahoma"/>
              </a:rPr>
              <a:t>Extendable platforms may be available</a:t>
            </a:r>
          </a:p>
        </p:txBody>
      </p:sp>
      <p:pic>
        <p:nvPicPr>
          <p:cNvPr id="3" name="Picture 2" descr="Picture of a scissor lif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3996" y="1118282"/>
            <a:ext cx="2471584" cy="2471584"/>
          </a:xfrm>
          <a:prstGeom prst="rect">
            <a:avLst/>
          </a:prstGeom>
        </p:spPr>
      </p:pic>
      <p:pic>
        <p:nvPicPr>
          <p:cNvPr id="2" name="Picture 1" descr="Picture of a person using a scissor lift to install PV racking on the side of a build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43266" y="3657600"/>
            <a:ext cx="3072314" cy="2997744"/>
          </a:xfrm>
          <a:prstGeom prst="rect">
            <a:avLst/>
          </a:prstGeom>
          <a:ln w="19050">
            <a:solidFill>
              <a:schemeClr val="tx1"/>
            </a:solidFill>
          </a:ln>
        </p:spPr>
      </p:pic>
    </p:spTree>
    <p:extLst>
      <p:ext uri="{BB962C8B-B14F-4D97-AF65-F5344CB8AC3E}">
        <p14:creationId xmlns:p14="http://schemas.microsoft.com/office/powerpoint/2010/main" val="32915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prstGeom prst="rect">
            <a:avLst/>
          </a:prstGeom>
          <a:noFill/>
          <a:ln>
            <a:noFill/>
          </a:ln>
        </p:spPr>
        <p:txBody>
          <a:bodyPr wrap="square" lIns="91400" tIns="45700" rIns="91400" bIns="45700" anchor="ctr" anchorCtr="0">
            <a:noAutofit/>
          </a:bodyPr>
          <a:lstStyle/>
          <a:p>
            <a:pPr>
              <a:spcAft>
                <a:spcPts val="0"/>
              </a:spcAft>
            </a:pPr>
            <a:r>
              <a:rPr lang="en-US" sz="3600" b="1" i="0" u="none" strike="noStrike" cap="small" dirty="0">
                <a:solidFill>
                  <a:schemeClr val="lt1"/>
                </a:solidFill>
                <a:latin typeface="Tahoma"/>
                <a:ea typeface="Tahoma"/>
                <a:cs typeface="Tahoma"/>
                <a:sym typeface="Tahoma"/>
              </a:rPr>
              <a:t>Scissor </a:t>
            </a:r>
            <a:r>
              <a:rPr lang="en-US" sz="3600" dirty="0">
                <a:solidFill>
                  <a:schemeClr val="lt1"/>
                </a:solidFill>
                <a:latin typeface="Tahoma"/>
                <a:ea typeface="Tahoma"/>
                <a:cs typeface="Tahoma"/>
                <a:sym typeface="Tahoma"/>
              </a:rPr>
              <a:t>L</a:t>
            </a:r>
            <a:r>
              <a:rPr lang="en-US" sz="3600" b="1" i="0" u="none" strike="noStrike" cap="small" dirty="0">
                <a:solidFill>
                  <a:schemeClr val="lt1"/>
                </a:solidFill>
                <a:latin typeface="Tahoma"/>
                <a:ea typeface="Tahoma"/>
                <a:cs typeface="Tahoma"/>
                <a:sym typeface="Tahoma"/>
              </a:rPr>
              <a:t>ift Safety</a:t>
            </a:r>
            <a:r>
              <a:rPr lang="en-US" sz="4000" b="1" i="0" u="none" strike="noStrike" cap="small" dirty="0">
                <a:solidFill>
                  <a:schemeClr val="lt1"/>
                </a:solidFill>
                <a:latin typeface="Tahoma"/>
                <a:ea typeface="Tahoma"/>
                <a:cs typeface="Tahoma"/>
                <a:sym typeface="Tahoma"/>
              </a:rPr>
              <a:t/>
            </a:r>
            <a:br>
              <a:rPr lang="en-US" sz="4000" b="1" i="0" u="none" strike="noStrike" cap="small" dirty="0">
                <a:solidFill>
                  <a:schemeClr val="lt1"/>
                </a:solidFill>
                <a:latin typeface="Tahoma"/>
                <a:ea typeface="Tahoma"/>
                <a:cs typeface="Tahoma"/>
                <a:sym typeface="Tahoma"/>
              </a:rPr>
            </a:br>
            <a:r>
              <a:rPr lang="en-US" sz="2000" i="1" dirty="0"/>
              <a:t>OSHA 1926.452(w)  &amp; ANSI A92.3-2006 / A92.6-2006 </a:t>
            </a:r>
            <a:endParaRPr lang="en-US" sz="2000" b="1" i="1" u="none" strike="noStrike" cap="small" dirty="0">
              <a:solidFill>
                <a:schemeClr val="lt1"/>
              </a:solidFill>
              <a:latin typeface="Tahoma"/>
              <a:ea typeface="Tahoma"/>
              <a:cs typeface="Tahoma"/>
              <a:sym typeface="Tahoma"/>
            </a:endParaRPr>
          </a:p>
        </p:txBody>
      </p:sp>
      <p:sp>
        <p:nvSpPr>
          <p:cNvPr id="109" name="Shape 109"/>
          <p:cNvSpPr txBox="1">
            <a:spLocks noGrp="1"/>
          </p:cNvSpPr>
          <p:nvPr>
            <p:ph type="body" idx="4294967295"/>
          </p:nvPr>
        </p:nvSpPr>
        <p:spPr>
          <a:xfrm>
            <a:off x="0" y="976313"/>
            <a:ext cx="6391716" cy="5881687"/>
          </a:xfrm>
          <a:prstGeom prst="rect">
            <a:avLst/>
          </a:prstGeom>
          <a:noFill/>
          <a:ln>
            <a:noFill/>
          </a:ln>
        </p:spPr>
        <p:txBody>
          <a:bodyPr wrap="square" lIns="91425" tIns="45700" rIns="91425" bIns="45700" anchor="t" anchorCtr="0">
            <a:noAutofit/>
          </a:bodyPr>
          <a:lstStyle/>
          <a:p>
            <a:pPr>
              <a:spcAft>
                <a:spcPts val="600"/>
              </a:spcAft>
            </a:pPr>
            <a:r>
              <a:rPr lang="en-US" sz="2800" dirty="0"/>
              <a:t>Follow manufacturer instructions</a:t>
            </a:r>
          </a:p>
          <a:p>
            <a:pPr lvl="1">
              <a:spcAft>
                <a:spcPts val="600"/>
              </a:spcAft>
            </a:pPr>
            <a:r>
              <a:rPr lang="en-US" sz="2400" dirty="0"/>
              <a:t>Never exceed load ratings</a:t>
            </a:r>
          </a:p>
          <a:p>
            <a:pPr marL="456565" marR="0" lvl="0" indent="-456565" algn="l" rtl="0">
              <a:spcBef>
                <a:spcPts val="600"/>
              </a:spcBef>
              <a:spcAft>
                <a:spcPts val="600"/>
              </a:spcAft>
              <a:buClr>
                <a:schemeClr val="dk1"/>
              </a:buClr>
              <a:buSzPts val="2800"/>
              <a:buFont typeface="Arial"/>
              <a:buChar char="✸"/>
            </a:pPr>
            <a:r>
              <a:rPr lang="en-US" sz="2800" b="0" i="0" u="none" strike="noStrike" cap="none" dirty="0">
                <a:solidFill>
                  <a:schemeClr val="dk1"/>
                </a:solidFill>
                <a:latin typeface="Tahoma"/>
                <a:ea typeface="Tahoma"/>
                <a:cs typeface="Tahoma"/>
                <a:sym typeface="Tahoma"/>
              </a:rPr>
              <a:t>Operators must </a:t>
            </a:r>
          </a:p>
          <a:p>
            <a:pPr marL="731520" marR="0" lvl="1" indent="-365760" algn="l" rtl="0">
              <a:spcBef>
                <a:spcPts val="600"/>
              </a:spcBef>
              <a:spcAft>
                <a:spcPts val="600"/>
              </a:spcAft>
              <a:buClr>
                <a:srgbClr val="317840"/>
              </a:buClr>
              <a:buSzPts val="2400"/>
              <a:buFont typeface="Arial"/>
              <a:buChar char="✧"/>
            </a:pPr>
            <a:r>
              <a:rPr lang="en-US" sz="2400" dirty="0">
                <a:solidFill>
                  <a:schemeClr val="dk1"/>
                </a:solidFill>
                <a:latin typeface="Tahoma"/>
                <a:ea typeface="Tahoma"/>
                <a:cs typeface="Tahoma"/>
                <a:sym typeface="Tahoma"/>
              </a:rPr>
              <a:t>Be p</a:t>
            </a:r>
            <a:r>
              <a:rPr lang="en-US" sz="2400" b="0" i="0" u="none" strike="noStrike" cap="none" dirty="0">
                <a:solidFill>
                  <a:schemeClr val="dk1"/>
                </a:solidFill>
                <a:latin typeface="Tahoma"/>
                <a:ea typeface="Tahoma"/>
                <a:cs typeface="Tahoma"/>
                <a:sym typeface="Tahoma"/>
              </a:rPr>
              <a:t>roperly trained</a:t>
            </a:r>
          </a:p>
          <a:p>
            <a:pPr marL="731520" marR="0" lvl="1" indent="-365760" algn="l" rtl="0">
              <a:spcBef>
                <a:spcPts val="600"/>
              </a:spcBef>
              <a:spcAft>
                <a:spcPts val="600"/>
              </a:spcAft>
              <a:buClr>
                <a:srgbClr val="317840"/>
              </a:buClr>
              <a:buSzPts val="2400"/>
              <a:buFont typeface="Arial"/>
              <a:buChar char="✧"/>
            </a:pPr>
            <a:r>
              <a:rPr lang="en-US" sz="2400" dirty="0">
                <a:solidFill>
                  <a:schemeClr val="dk1"/>
                </a:solidFill>
                <a:latin typeface="Tahoma"/>
                <a:ea typeface="Tahoma"/>
                <a:cs typeface="Tahoma"/>
                <a:sym typeface="Tahoma"/>
              </a:rPr>
              <a:t>Be a</a:t>
            </a:r>
            <a:r>
              <a:rPr lang="en-US" sz="2400" b="0" i="0" u="none" strike="noStrike" cap="none" dirty="0">
                <a:solidFill>
                  <a:schemeClr val="dk1"/>
                </a:solidFill>
                <a:latin typeface="Tahoma"/>
                <a:ea typeface="Tahoma"/>
                <a:cs typeface="Tahoma"/>
                <a:sym typeface="Tahoma"/>
              </a:rPr>
              <a:t>ware of surroundings</a:t>
            </a:r>
          </a:p>
          <a:p>
            <a:pPr marL="914400" marR="0" lvl="2" indent="-274319" algn="l" rtl="0">
              <a:spcBef>
                <a:spcPts val="600"/>
              </a:spcBef>
              <a:spcAft>
                <a:spcPts val="600"/>
              </a:spcAft>
              <a:buClr>
                <a:schemeClr val="dk1"/>
              </a:buClr>
              <a:buSzPts val="2000"/>
              <a:buFont typeface="Arial"/>
              <a:buChar char="•"/>
            </a:pPr>
            <a:r>
              <a:rPr lang="en-US" sz="2000" b="0" i="0" u="none" strike="noStrike" cap="none" dirty="0">
                <a:solidFill>
                  <a:schemeClr val="dk1"/>
                </a:solidFill>
                <a:latin typeface="Tahoma"/>
                <a:ea typeface="Tahoma"/>
                <a:cs typeface="Tahoma"/>
                <a:sym typeface="Tahoma"/>
              </a:rPr>
              <a:t>Overhead power lines</a:t>
            </a:r>
            <a:r>
              <a:rPr lang="en-US" sz="2000" dirty="0">
                <a:solidFill>
                  <a:schemeClr val="dk1"/>
                </a:solidFill>
                <a:latin typeface="Tahoma"/>
                <a:ea typeface="Tahoma"/>
                <a:cs typeface="Tahoma"/>
                <a:sym typeface="Tahoma"/>
              </a:rPr>
              <a:t>, o</a:t>
            </a:r>
            <a:r>
              <a:rPr lang="en-US" sz="2000" b="0" i="0" u="none" strike="noStrike" cap="none" dirty="0">
                <a:solidFill>
                  <a:schemeClr val="dk1"/>
                </a:solidFill>
                <a:latin typeface="Tahoma"/>
                <a:ea typeface="Tahoma"/>
                <a:cs typeface="Tahoma"/>
                <a:sym typeface="Tahoma"/>
              </a:rPr>
              <a:t>pen trenches, etc.</a:t>
            </a:r>
          </a:p>
          <a:p>
            <a:pPr marL="731520" marR="0" lvl="1" indent="-365760" algn="l" rtl="0">
              <a:spcBef>
                <a:spcPts val="600"/>
              </a:spcBef>
              <a:spcAft>
                <a:spcPts val="600"/>
              </a:spcAft>
              <a:buClr>
                <a:srgbClr val="317840"/>
              </a:buClr>
              <a:buSzPts val="2400"/>
              <a:buFont typeface="Arial"/>
              <a:buChar char="✧"/>
            </a:pPr>
            <a:r>
              <a:rPr lang="en-US" sz="2400" b="0" i="0" u="none" strike="noStrike" cap="none" dirty="0">
                <a:solidFill>
                  <a:schemeClr val="dk1"/>
                </a:solidFill>
                <a:latin typeface="Tahoma"/>
                <a:ea typeface="Tahoma"/>
                <a:cs typeface="Tahoma"/>
                <a:sym typeface="Tahoma"/>
              </a:rPr>
              <a:t>Never stand on/lean beyond guardrails</a:t>
            </a:r>
          </a:p>
          <a:p>
            <a:pPr lvl="2" indent="-274319">
              <a:spcAft>
                <a:spcPts val="600"/>
              </a:spcAft>
              <a:buClr>
                <a:schemeClr val="dk1"/>
              </a:buClr>
              <a:buSzPts val="2000"/>
              <a:buFont typeface="Arial"/>
              <a:buChar char="•"/>
            </a:pPr>
            <a:r>
              <a:rPr lang="en-US" sz="2000" dirty="0">
                <a:solidFill>
                  <a:srgbClr val="000000"/>
                </a:solidFill>
                <a:latin typeface="+mn-lt"/>
              </a:rPr>
              <a:t>Tie-off </a:t>
            </a:r>
            <a:r>
              <a:rPr lang="en-US" sz="2000" dirty="0">
                <a:solidFill>
                  <a:schemeClr val="dk1"/>
                </a:solidFill>
                <a:latin typeface="+mn-lt"/>
                <a:ea typeface="Tahoma"/>
                <a:cs typeface="Tahoma"/>
                <a:sym typeface="Tahoma"/>
              </a:rPr>
              <a:t>not required </a:t>
            </a:r>
            <a:r>
              <a:rPr lang="en-US" sz="2000" dirty="0">
                <a:solidFill>
                  <a:srgbClr val="000000"/>
                </a:solidFill>
                <a:latin typeface="+mn-lt"/>
              </a:rPr>
              <a:t>with guardrails</a:t>
            </a:r>
            <a:endParaRPr lang="en-US" sz="2000" dirty="0">
              <a:solidFill>
                <a:schemeClr val="dk1"/>
              </a:solidFill>
              <a:latin typeface="+mn-lt"/>
              <a:ea typeface="Tahoma"/>
              <a:cs typeface="Tahoma"/>
              <a:sym typeface="Tahoma"/>
            </a:endParaRPr>
          </a:p>
          <a:p>
            <a:pPr marL="456565" marR="0" lvl="0" indent="-456565" algn="l" rtl="0">
              <a:spcBef>
                <a:spcPts val="600"/>
              </a:spcBef>
              <a:spcAft>
                <a:spcPts val="600"/>
              </a:spcAft>
              <a:buClr>
                <a:schemeClr val="dk1"/>
              </a:buClr>
              <a:buSzPts val="2800"/>
              <a:buFont typeface="Arial"/>
              <a:buChar char="✸"/>
            </a:pPr>
            <a:r>
              <a:rPr lang="en-US" sz="2800" b="0" i="0" u="none" strike="noStrike" cap="none" dirty="0">
                <a:solidFill>
                  <a:schemeClr val="dk1"/>
                </a:solidFill>
                <a:latin typeface="Tahoma"/>
                <a:ea typeface="Tahoma"/>
                <a:cs typeface="Tahoma"/>
                <a:sym typeface="Tahoma"/>
              </a:rPr>
              <a:t>Avoid de-stabilization of unit</a:t>
            </a:r>
          </a:p>
          <a:p>
            <a:pPr marL="731520" marR="0" lvl="1" indent="-365760" algn="l" rtl="0">
              <a:spcBef>
                <a:spcPts val="600"/>
              </a:spcBef>
              <a:spcAft>
                <a:spcPts val="600"/>
              </a:spcAft>
              <a:buClr>
                <a:srgbClr val="317840"/>
              </a:buClr>
              <a:buSzPts val="2400"/>
              <a:buFont typeface="Arial"/>
              <a:buChar char="✧"/>
            </a:pPr>
            <a:r>
              <a:rPr lang="en-US" sz="2400" b="0" i="0" u="none" strike="noStrike" cap="none" dirty="0">
                <a:solidFill>
                  <a:schemeClr val="dk1"/>
                </a:solidFill>
                <a:latin typeface="Tahoma"/>
                <a:ea typeface="Tahoma"/>
                <a:cs typeface="Tahoma"/>
                <a:sym typeface="Tahoma"/>
              </a:rPr>
              <a:t>Sloped terrain, wind</a:t>
            </a:r>
          </a:p>
          <a:p>
            <a:pPr marL="456565" marR="0" lvl="0" indent="-456565" algn="l" rtl="0">
              <a:spcBef>
                <a:spcPts val="600"/>
              </a:spcBef>
              <a:spcAft>
                <a:spcPts val="600"/>
              </a:spcAft>
              <a:buClr>
                <a:schemeClr val="dk1"/>
              </a:buClr>
              <a:buSzPts val="2800"/>
              <a:buFont typeface="Arial"/>
              <a:buChar char="✸"/>
            </a:pPr>
            <a:r>
              <a:rPr lang="en-US" sz="2800" b="0" i="0" u="none" strike="noStrike" cap="none" dirty="0">
                <a:solidFill>
                  <a:schemeClr val="dk1"/>
                </a:solidFill>
                <a:latin typeface="Tahoma"/>
                <a:ea typeface="Tahoma"/>
                <a:cs typeface="Tahoma"/>
                <a:sym typeface="Tahoma"/>
              </a:rPr>
              <a:t>Avoid ‘caught in/between’ injuries</a:t>
            </a:r>
            <a:endParaRPr sz="2800" b="0" i="0" u="none" strike="noStrike" cap="none" dirty="0">
              <a:solidFill>
                <a:schemeClr val="dk1"/>
              </a:solidFill>
              <a:latin typeface="Tahoma"/>
              <a:ea typeface="Tahoma"/>
              <a:cs typeface="Tahoma"/>
              <a:sym typeface="Tahoma"/>
            </a:endParaRPr>
          </a:p>
        </p:txBody>
      </p:sp>
      <p:grpSp>
        <p:nvGrpSpPr>
          <p:cNvPr id="2" name="Group 1" descr="Picture of a person on a scissor lift raising a module onto a roof. There is a green check mark indicating this is a safe way to get modules onto a roof.">
            <a:extLst>
              <a:ext uri="{FF2B5EF4-FFF2-40B4-BE49-F238E27FC236}">
                <a16:creationId xmlns:a16="http://schemas.microsoft.com/office/drawing/2014/main" id="{B9F38C93-FB89-4F30-96A2-A3847A198001}"/>
              </a:ext>
            </a:extLst>
          </p:cNvPr>
          <p:cNvGrpSpPr/>
          <p:nvPr/>
        </p:nvGrpSpPr>
        <p:grpSpPr>
          <a:xfrm>
            <a:off x="6238973" y="1043624"/>
            <a:ext cx="2830382" cy="3200382"/>
            <a:chOff x="6238973" y="1043624"/>
            <a:chExt cx="2830382" cy="3200382"/>
          </a:xfrm>
        </p:grpSpPr>
        <p:pic>
          <p:nvPicPr>
            <p:cNvPr id="12" name="Picture 11" descr="Picture of a person on a scissor lift raising a module onto a roof. There is a green check mark indicating this is a safe way to get modules onto a roof."/>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6117543" y="1225845"/>
              <a:ext cx="3134033" cy="2769591"/>
            </a:xfrm>
            <a:prstGeom prst="rect">
              <a:avLst/>
            </a:prstGeom>
            <a:ln w="19050">
              <a:solidFill>
                <a:schemeClr val="tx1"/>
              </a:solidFill>
            </a:ln>
          </p:spPr>
        </p:pic>
        <p:sp>
          <p:nvSpPr>
            <p:cNvPr id="7" name="TextBox 6"/>
            <p:cNvSpPr txBox="1"/>
            <p:nvPr/>
          </p:nvSpPr>
          <p:spPr>
            <a:xfrm>
              <a:off x="6238973" y="2381958"/>
              <a:ext cx="1884767" cy="1862048"/>
            </a:xfrm>
            <a:prstGeom prst="rect">
              <a:avLst/>
            </a:prstGeom>
            <a:noFill/>
          </p:spPr>
          <p:txBody>
            <a:bodyPr wrap="square" rtlCol="0">
              <a:spAutoFit/>
            </a:bodyPr>
            <a:lstStyle/>
            <a:p>
              <a:r>
                <a:rPr lang="en-US" sz="11500">
                  <a:solidFill>
                    <a:srgbClr val="00B050"/>
                  </a:solidFill>
                  <a:latin typeface="Tahoma"/>
                  <a:cs typeface="Tahoma"/>
                </a:rPr>
                <a:t>✓</a:t>
              </a:r>
            </a:p>
          </p:txBody>
        </p:sp>
      </p:grpSp>
      <p:grpSp>
        <p:nvGrpSpPr>
          <p:cNvPr id="4" name="Group 3" descr="Picture of a person leaning out of the basket of a scissor lift to attach a PV module to racking. This is unsafe and against OSHA regulations. The picture has a large anti sign over it indicating this is unsafe.">
            <a:extLst>
              <a:ext uri="{FF2B5EF4-FFF2-40B4-BE49-F238E27FC236}">
                <a16:creationId xmlns:a16="http://schemas.microsoft.com/office/drawing/2014/main" id="{9F8BBE2C-23AE-4C5D-A2C7-94CC74F2B099}"/>
              </a:ext>
            </a:extLst>
          </p:cNvPr>
          <p:cNvGrpSpPr/>
          <p:nvPr/>
        </p:nvGrpSpPr>
        <p:grpSpPr>
          <a:xfrm>
            <a:off x="6299764" y="4374614"/>
            <a:ext cx="2769591" cy="2176537"/>
            <a:chOff x="6299764" y="4374614"/>
            <a:chExt cx="2769591" cy="2176537"/>
          </a:xfrm>
        </p:grpSpPr>
        <p:pic>
          <p:nvPicPr>
            <p:cNvPr id="3" name="Picture 2" descr="Picture of a person leaning out of the basket of a scissor lift to attach a PV module to racking. This is unsafe and against OSHA regulations. The picture has a large anti sign over it indicating this is unsaf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99764" y="4374614"/>
              <a:ext cx="2769591" cy="2176537"/>
            </a:xfrm>
            <a:prstGeom prst="rect">
              <a:avLst/>
            </a:prstGeom>
            <a:ln w="19050">
              <a:solidFill>
                <a:schemeClr val="tx1"/>
              </a:solidFill>
            </a:ln>
          </p:spPr>
        </p:pic>
        <p:sp>
          <p:nvSpPr>
            <p:cNvPr id="13" name="AutoShape 5"/>
            <p:cNvSpPr>
              <a:spLocks noChangeAspect="1" noChangeArrowheads="1"/>
            </p:cNvSpPr>
            <p:nvPr/>
          </p:nvSpPr>
          <p:spPr bwMode="auto">
            <a:xfrm>
              <a:off x="6672349" y="4404696"/>
              <a:ext cx="2116372" cy="2116372"/>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30000"/>
              </a:srgbClr>
            </a:solidFill>
            <a:ln w="12700" cap="rnd">
              <a:solidFill>
                <a:srgbClr val="000000"/>
              </a:solidFill>
              <a:prstDash val="sysDot"/>
              <a:miter lim="800000"/>
              <a:headEnd/>
              <a:tailEnd/>
            </a:ln>
          </p:spPr>
          <p:txBody>
            <a:bodyPr wrap="none" anchor="ctr"/>
            <a:lstStyle/>
            <a:p>
              <a:endParaRPr lang="en-US"/>
            </a:p>
          </p:txBody>
        </p:sp>
      </p:grpSp>
    </p:spTree>
    <p:extLst>
      <p:ext uri="{BB962C8B-B14F-4D97-AF65-F5344CB8AC3E}">
        <p14:creationId xmlns:p14="http://schemas.microsoft.com/office/powerpoint/2010/main" val="81958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9">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9">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9">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80E87-A414-405E-9C2A-BDDA00186364}"/>
              </a:ext>
            </a:extLst>
          </p:cNvPr>
          <p:cNvSpPr>
            <a:spLocks noGrp="1"/>
          </p:cNvSpPr>
          <p:nvPr>
            <p:ph type="title"/>
          </p:nvPr>
        </p:nvSpPr>
        <p:spPr/>
        <p:txBody>
          <a:bodyPr>
            <a:normAutofit fontScale="90000"/>
          </a:bodyPr>
          <a:lstStyle/>
          <a:p>
            <a:r>
              <a:rPr lang="en-US" sz="3600" dirty="0"/>
              <a:t>Employer Responsibility - Ladders</a:t>
            </a:r>
            <a:r>
              <a:rPr lang="en-US" dirty="0"/>
              <a:t/>
            </a:r>
            <a:br>
              <a:rPr lang="en-US" dirty="0"/>
            </a:br>
            <a:r>
              <a:rPr lang="en-US" sz="2000" i="1" dirty="0"/>
              <a:t>OSHA 1926.1060(a)</a:t>
            </a:r>
          </a:p>
        </p:txBody>
      </p:sp>
      <p:sp>
        <p:nvSpPr>
          <p:cNvPr id="3" name="Content Placeholder 2">
            <a:extLst>
              <a:ext uri="{FF2B5EF4-FFF2-40B4-BE49-F238E27FC236}">
                <a16:creationId xmlns:a16="http://schemas.microsoft.com/office/drawing/2014/main" id="{04784E3C-39E0-4C32-A04D-519EE3BD349F}"/>
              </a:ext>
            </a:extLst>
          </p:cNvPr>
          <p:cNvSpPr>
            <a:spLocks noGrp="1"/>
          </p:cNvSpPr>
          <p:nvPr>
            <p:ph idx="4294967295"/>
          </p:nvPr>
        </p:nvSpPr>
        <p:spPr>
          <a:xfrm>
            <a:off x="0" y="1117600"/>
            <a:ext cx="8482013" cy="1182688"/>
          </a:xfrm>
        </p:spPr>
        <p:txBody>
          <a:bodyPr/>
          <a:lstStyle/>
          <a:p>
            <a:pPr>
              <a:spcAft>
                <a:spcPts val="600"/>
              </a:spcAft>
              <a:buFont typeface="ZapfDingbatsITC" charset="0"/>
              <a:buChar char="✸"/>
            </a:pPr>
            <a:r>
              <a:rPr lang="en-US" dirty="0"/>
              <a:t>Employer shall provide training program for each employee using ladders</a:t>
            </a:r>
          </a:p>
        </p:txBody>
      </p:sp>
      <p:sp>
        <p:nvSpPr>
          <p:cNvPr id="14" name="Content Placeholder 2">
            <a:extLst>
              <a:ext uri="{FF2B5EF4-FFF2-40B4-BE49-F238E27FC236}">
                <a16:creationId xmlns:a16="http://schemas.microsoft.com/office/drawing/2014/main" id="{04784E3C-39E0-4C32-A04D-519EE3BD349F}"/>
              </a:ext>
            </a:extLst>
          </p:cNvPr>
          <p:cNvSpPr txBox="1">
            <a:spLocks/>
          </p:cNvSpPr>
          <p:nvPr/>
        </p:nvSpPr>
        <p:spPr>
          <a:xfrm>
            <a:off x="0" y="2260274"/>
            <a:ext cx="6524368" cy="3426590"/>
          </a:xfrm>
          <a:prstGeom prst="rect">
            <a:avLst/>
          </a:prstGeom>
        </p:spPr>
        <p:txBody>
          <a:bodyPr vert="horz" lIns="91440" tIns="45720" rIns="91440" bIns="45720" rtlCol="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Aft>
                <a:spcPts val="600"/>
              </a:spcAft>
            </a:pPr>
            <a:r>
              <a:rPr lang="en-US" dirty="0"/>
              <a:t>Trained by competent person</a:t>
            </a:r>
          </a:p>
          <a:p>
            <a:pPr lvl="1">
              <a:spcAft>
                <a:spcPts val="600"/>
              </a:spcAft>
            </a:pPr>
            <a:r>
              <a:rPr lang="en-US" dirty="0"/>
              <a:t>Identify fall hazards in work area</a:t>
            </a:r>
          </a:p>
          <a:p>
            <a:pPr lvl="1">
              <a:spcAft>
                <a:spcPts val="600"/>
              </a:spcAft>
            </a:pPr>
            <a:r>
              <a:rPr lang="en-US" dirty="0"/>
              <a:t>Proper construction, use, placement, &amp; care in handling all ladders</a:t>
            </a:r>
          </a:p>
          <a:p>
            <a:pPr lvl="1">
              <a:spcAft>
                <a:spcPts val="600"/>
              </a:spcAft>
            </a:pPr>
            <a:r>
              <a:rPr lang="en-US" dirty="0"/>
              <a:t>Maximum intended load-carrying capacities of ladders</a:t>
            </a:r>
          </a:p>
          <a:p>
            <a:pPr lvl="1">
              <a:spcAft>
                <a:spcPts val="600"/>
              </a:spcAft>
            </a:pPr>
            <a:r>
              <a:rPr lang="en-US" dirty="0"/>
              <a:t>Retraining as necessary</a:t>
            </a:r>
          </a:p>
        </p:txBody>
      </p:sp>
      <p:grpSp>
        <p:nvGrpSpPr>
          <p:cNvPr id="6" name="Group 5" descr="Icon of an employee safety training manual."/>
          <p:cNvGrpSpPr/>
          <p:nvPr/>
        </p:nvGrpSpPr>
        <p:grpSpPr>
          <a:xfrm rot="372854">
            <a:off x="6531555" y="2516887"/>
            <a:ext cx="2200227" cy="2791247"/>
            <a:chOff x="6184392" y="1914144"/>
            <a:chExt cx="1844040" cy="2438400"/>
          </a:xfrm>
        </p:grpSpPr>
        <p:sp>
          <p:nvSpPr>
            <p:cNvPr id="7" name="Rectangle 6"/>
            <p:cNvSpPr/>
            <p:nvPr/>
          </p:nvSpPr>
          <p:spPr>
            <a:xfrm>
              <a:off x="6309360" y="2020824"/>
              <a:ext cx="1719072" cy="2331720"/>
            </a:xfrm>
            <a:prstGeom prst="rect">
              <a:avLst/>
            </a:prstGeom>
            <a:no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78880" y="1990344"/>
              <a:ext cx="1719072" cy="2331720"/>
            </a:xfrm>
            <a:prstGeom prst="rect">
              <a:avLst/>
            </a:prstGeom>
            <a:solidFill>
              <a:schemeClr val="bg1"/>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257544" y="1969008"/>
              <a:ext cx="1719072" cy="2331720"/>
            </a:xfrm>
            <a:prstGeom prst="rect">
              <a:avLst/>
            </a:prstGeom>
            <a:solidFill>
              <a:schemeClr val="bg1"/>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220968" y="1941576"/>
              <a:ext cx="1719072" cy="2331720"/>
            </a:xfrm>
            <a:prstGeom prst="rect">
              <a:avLst/>
            </a:prstGeom>
            <a:solidFill>
              <a:schemeClr val="bg1"/>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84392" y="1914144"/>
              <a:ext cx="1719072" cy="2331720"/>
            </a:xfrm>
            <a:prstGeom prst="rect">
              <a:avLst/>
            </a:prstGeom>
            <a:solidFill>
              <a:schemeClr val="bg1"/>
            </a:solidFill>
            <a:ln w="952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227065" y="1956816"/>
              <a:ext cx="1591056" cy="532788"/>
            </a:xfrm>
            <a:prstGeom prst="rect">
              <a:avLst/>
            </a:prstGeom>
            <a:noFill/>
          </p:spPr>
          <p:txBody>
            <a:bodyPr wrap="square" rtlCol="0">
              <a:spAutoFit/>
            </a:bodyPr>
            <a:lstStyle/>
            <a:p>
              <a:pPr algn="ctr"/>
              <a:r>
                <a:rPr lang="en-US" sz="1400" dirty="0">
                  <a:latin typeface="Tahoma"/>
                  <a:cs typeface="Tahoma"/>
                </a:rPr>
                <a:t>Employee Safety Training</a:t>
              </a:r>
            </a:p>
          </p:txBody>
        </p:sp>
        <p:pic>
          <p:nvPicPr>
            <p:cNvPr id="13" name="Picture 12" descr="Danger symbol on cover of the employee safety training manual. It consists of a triangle with a black boarder, yellow background, and a black exclamation point in the middle.">
              <a:extLst>
                <a:ext uri="{C183D7F6-B498-43B3-948B-1728B52AA6E4}">
                  <adec:decorative xmlns:adec="http://schemas.microsoft.com/office/drawing/2017/decorative" xmlns=""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6249" y="2688336"/>
              <a:ext cx="896112" cy="823454"/>
            </a:xfrm>
            <a:prstGeom prst="rect">
              <a:avLst/>
            </a:prstGeom>
          </p:spPr>
        </p:pic>
      </p:grpSp>
    </p:spTree>
    <p:extLst>
      <p:ext uri="{BB962C8B-B14F-4D97-AF65-F5344CB8AC3E}">
        <p14:creationId xmlns:p14="http://schemas.microsoft.com/office/powerpoint/2010/main" val="15352754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prstGeom prst="rect">
            <a:avLst/>
          </a:prstGeom>
          <a:noFill/>
          <a:ln>
            <a:noFill/>
          </a:ln>
        </p:spPr>
        <p:txBody>
          <a:bodyPr wrap="square" lIns="91400" tIns="45700" rIns="91400" bIns="45700" anchor="ctr" anchorCtr="0">
            <a:noAutofit/>
          </a:bodyPr>
          <a:lstStyle/>
          <a:p>
            <a:pPr lvl="0">
              <a:spcAft>
                <a:spcPts val="0"/>
              </a:spcAft>
            </a:pPr>
            <a:r>
              <a:rPr lang="en-US" sz="3600" b="1" i="0" u="none" strike="noStrike" cap="small" dirty="0">
                <a:solidFill>
                  <a:schemeClr val="lt1"/>
                </a:solidFill>
                <a:latin typeface="Tahoma"/>
                <a:ea typeface="Tahoma"/>
                <a:cs typeface="Tahoma"/>
                <a:sym typeface="Tahoma"/>
              </a:rPr>
              <a:t>Aerial Boom Lifts</a:t>
            </a:r>
            <a:r>
              <a:rPr lang="en-US" sz="4000" b="1" i="0" u="none" strike="noStrike" cap="small" dirty="0">
                <a:solidFill>
                  <a:schemeClr val="lt1"/>
                </a:solidFill>
                <a:latin typeface="Tahoma"/>
                <a:ea typeface="Tahoma"/>
                <a:cs typeface="Tahoma"/>
                <a:sym typeface="Tahoma"/>
              </a:rPr>
              <a:t/>
            </a:r>
            <a:br>
              <a:rPr lang="en-US" sz="4000" b="1" i="0" u="none" strike="noStrike" cap="small" dirty="0">
                <a:solidFill>
                  <a:schemeClr val="lt1"/>
                </a:solidFill>
                <a:latin typeface="Tahoma"/>
                <a:ea typeface="Tahoma"/>
                <a:cs typeface="Tahoma"/>
                <a:sym typeface="Tahoma"/>
              </a:rPr>
            </a:br>
            <a:r>
              <a:rPr lang="en-US" sz="2000" i="1" dirty="0"/>
              <a:t>OSHA 1926.453</a:t>
            </a:r>
            <a:endParaRPr lang="en-US" sz="2000" b="1" i="1" u="none" strike="noStrike" cap="small" dirty="0">
              <a:solidFill>
                <a:schemeClr val="lt1"/>
              </a:solidFill>
              <a:latin typeface="Tahoma"/>
              <a:ea typeface="Tahoma"/>
              <a:cs typeface="Tahoma"/>
              <a:sym typeface="Tahoma"/>
            </a:endParaRPr>
          </a:p>
        </p:txBody>
      </p:sp>
      <p:sp>
        <p:nvSpPr>
          <p:cNvPr id="8" name="Content Placeholder 2"/>
          <p:cNvSpPr>
            <a:spLocks noGrp="1"/>
          </p:cNvSpPr>
          <p:nvPr>
            <p:ph idx="4294967295"/>
          </p:nvPr>
        </p:nvSpPr>
        <p:spPr>
          <a:xfrm>
            <a:off x="0" y="976313"/>
            <a:ext cx="6888163" cy="5487987"/>
          </a:xfrm>
        </p:spPr>
        <p:txBody>
          <a:bodyPr/>
          <a:lstStyle/>
          <a:p>
            <a:pPr>
              <a:spcAft>
                <a:spcPts val="600"/>
              </a:spcAft>
            </a:pPr>
            <a:r>
              <a:rPr lang="en-US" dirty="0"/>
              <a:t>Mobile elevated platform</a:t>
            </a:r>
          </a:p>
          <a:p>
            <a:pPr lvl="1">
              <a:spcAft>
                <a:spcPts val="600"/>
              </a:spcAft>
            </a:pPr>
            <a:r>
              <a:rPr lang="en-US" dirty="0"/>
              <a:t>Operated from platform</a:t>
            </a:r>
          </a:p>
          <a:p>
            <a:pPr>
              <a:spcAft>
                <a:spcPts val="600"/>
              </a:spcAft>
            </a:pPr>
            <a:r>
              <a:rPr lang="en-US" dirty="0"/>
              <a:t>Lift workers &amp; materials</a:t>
            </a:r>
          </a:p>
          <a:p>
            <a:pPr lvl="1">
              <a:spcAft>
                <a:spcPts val="600"/>
              </a:spcAft>
            </a:pPr>
            <a:r>
              <a:rPr lang="en-US" dirty="0"/>
              <a:t>Modules, equipment, etc.</a:t>
            </a:r>
          </a:p>
          <a:p>
            <a:pPr>
              <a:spcAft>
                <a:spcPts val="600"/>
              </a:spcAft>
            </a:pPr>
            <a:r>
              <a:rPr lang="en-US" dirty="0"/>
              <a:t>Articulating boom lifts can maneuver around objects</a:t>
            </a:r>
          </a:p>
          <a:p>
            <a:pPr lvl="1">
              <a:spcAft>
                <a:spcPts val="600"/>
              </a:spcAft>
            </a:pPr>
            <a:r>
              <a:rPr lang="en-US" dirty="0"/>
              <a:t>Height up to 130 feet</a:t>
            </a:r>
          </a:p>
          <a:p>
            <a:pPr>
              <a:spcAft>
                <a:spcPts val="600"/>
              </a:spcAft>
            </a:pPr>
            <a:r>
              <a:rPr lang="en-US" dirty="0"/>
              <a:t>Smaller platform, limited weight capacity</a:t>
            </a:r>
          </a:p>
        </p:txBody>
      </p:sp>
      <p:pic>
        <p:nvPicPr>
          <p:cNvPr id="7" name="Shape 84" descr="Picture of an aerial boom lif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13907" y="1168097"/>
            <a:ext cx="3435026" cy="3923582"/>
          </a:xfrm>
          <a:prstGeom prst="rect">
            <a:avLst/>
          </a:prstGeom>
          <a:noFill/>
          <a:ln>
            <a:noFill/>
          </a:ln>
        </p:spPr>
      </p:pic>
    </p:spTree>
    <p:extLst>
      <p:ext uri="{BB962C8B-B14F-4D97-AF65-F5344CB8AC3E}">
        <p14:creationId xmlns:p14="http://schemas.microsoft.com/office/powerpoint/2010/main" val="131477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prstGeom prst="rect">
            <a:avLst/>
          </a:prstGeom>
          <a:noFill/>
          <a:ln>
            <a:noFill/>
          </a:ln>
        </p:spPr>
        <p:txBody>
          <a:bodyPr wrap="square" lIns="91400" tIns="45700" rIns="91400" bIns="45700" anchor="ctr" anchorCtr="0">
            <a:noAutofit/>
          </a:bodyPr>
          <a:lstStyle/>
          <a:p>
            <a:pPr>
              <a:spcAft>
                <a:spcPts val="0"/>
              </a:spcAft>
            </a:pPr>
            <a:r>
              <a:rPr lang="en-US" sz="3600" b="1" i="0" u="none" strike="noStrike" cap="small" dirty="0">
                <a:solidFill>
                  <a:schemeClr val="lt1"/>
                </a:solidFill>
                <a:latin typeface="Tahoma"/>
                <a:ea typeface="Tahoma"/>
                <a:cs typeface="Tahoma"/>
                <a:sym typeface="Tahoma"/>
              </a:rPr>
              <a:t>Aerial Lift Safety</a:t>
            </a:r>
            <a:r>
              <a:rPr lang="en-US" sz="4000" b="1" i="0" u="none" strike="noStrike" cap="small" dirty="0">
                <a:solidFill>
                  <a:schemeClr val="lt1"/>
                </a:solidFill>
                <a:latin typeface="Tahoma"/>
                <a:ea typeface="Tahoma"/>
                <a:cs typeface="Tahoma"/>
                <a:sym typeface="Tahoma"/>
              </a:rPr>
              <a:t/>
            </a:r>
            <a:br>
              <a:rPr lang="en-US" sz="4000" b="1" i="0" u="none" strike="noStrike" cap="small" dirty="0">
                <a:solidFill>
                  <a:schemeClr val="lt1"/>
                </a:solidFill>
                <a:latin typeface="Tahoma"/>
                <a:ea typeface="Tahoma"/>
                <a:cs typeface="Tahoma"/>
                <a:sym typeface="Tahoma"/>
              </a:rPr>
            </a:br>
            <a:r>
              <a:rPr lang="en-US" sz="2000" i="1" dirty="0"/>
              <a:t>OSHA 1926.453</a:t>
            </a:r>
            <a:endParaRPr lang="en-US" sz="4000" b="1" i="0" u="none" strike="noStrike" cap="small" dirty="0">
              <a:solidFill>
                <a:schemeClr val="lt1"/>
              </a:solidFill>
              <a:latin typeface="Tahoma"/>
              <a:ea typeface="Tahoma"/>
              <a:cs typeface="Tahoma"/>
              <a:sym typeface="Tahoma"/>
            </a:endParaRPr>
          </a:p>
        </p:txBody>
      </p:sp>
      <p:sp>
        <p:nvSpPr>
          <p:cNvPr id="8" name="Content Placeholder 2"/>
          <p:cNvSpPr>
            <a:spLocks noGrp="1"/>
          </p:cNvSpPr>
          <p:nvPr>
            <p:ph idx="4294967295"/>
          </p:nvPr>
        </p:nvSpPr>
        <p:spPr>
          <a:xfrm>
            <a:off x="-1" y="1017588"/>
            <a:ext cx="5929491" cy="4557712"/>
          </a:xfrm>
        </p:spPr>
        <p:txBody>
          <a:bodyPr/>
          <a:lstStyle/>
          <a:p>
            <a:pPr>
              <a:spcAft>
                <a:spcPts val="600"/>
              </a:spcAft>
            </a:pPr>
            <a:r>
              <a:rPr lang="en-US" sz="2800" dirty="0"/>
              <a:t>Follow manufacturer instructions</a:t>
            </a:r>
          </a:p>
          <a:p>
            <a:pPr lvl="1">
              <a:spcAft>
                <a:spcPts val="600"/>
              </a:spcAft>
            </a:pPr>
            <a:r>
              <a:rPr lang="en-US" sz="2400" dirty="0"/>
              <a:t>Do not exceed load limits</a:t>
            </a:r>
          </a:p>
          <a:p>
            <a:pPr>
              <a:spcAft>
                <a:spcPts val="600"/>
              </a:spcAft>
            </a:pPr>
            <a:r>
              <a:rPr lang="en-US" sz="2800" dirty="0"/>
              <a:t>Operators must</a:t>
            </a:r>
          </a:p>
          <a:p>
            <a:pPr lvl="1">
              <a:spcAft>
                <a:spcPts val="0"/>
              </a:spcAft>
            </a:pPr>
            <a:r>
              <a:rPr lang="en-US" sz="2400" dirty="0"/>
              <a:t>Be properly trained</a:t>
            </a:r>
          </a:p>
          <a:p>
            <a:pPr lvl="2">
              <a:spcBef>
                <a:spcPts val="300"/>
              </a:spcBef>
              <a:spcAft>
                <a:spcPts val="300"/>
              </a:spcAft>
            </a:pPr>
            <a:r>
              <a:rPr lang="en-US" sz="2000" dirty="0"/>
              <a:t>Set brakes</a:t>
            </a:r>
          </a:p>
          <a:p>
            <a:pPr lvl="2">
              <a:spcBef>
                <a:spcPts val="300"/>
              </a:spcBef>
              <a:spcAft>
                <a:spcPts val="300"/>
              </a:spcAft>
            </a:pPr>
            <a:r>
              <a:rPr lang="en-US" sz="2000" dirty="0"/>
              <a:t>Use wheel chocks on incline</a:t>
            </a:r>
          </a:p>
          <a:p>
            <a:pPr lvl="2">
              <a:spcBef>
                <a:spcPts val="300"/>
              </a:spcBef>
              <a:spcAft>
                <a:spcPts val="300"/>
              </a:spcAft>
            </a:pPr>
            <a:r>
              <a:rPr lang="en-US" sz="2000" dirty="0"/>
              <a:t>Use outriggers if provided</a:t>
            </a:r>
          </a:p>
          <a:p>
            <a:pPr lvl="1">
              <a:spcAft>
                <a:spcPts val="600"/>
              </a:spcAft>
            </a:pPr>
            <a:r>
              <a:rPr lang="en-US" sz="2400" dirty="0"/>
              <a:t>Use body harness or restraining belt with lanyard attached to boom or basket</a:t>
            </a:r>
          </a:p>
          <a:p>
            <a:pPr lvl="1">
              <a:spcAft>
                <a:spcPts val="600"/>
              </a:spcAft>
            </a:pPr>
            <a:r>
              <a:rPr lang="en-US" sz="2400" dirty="0"/>
              <a:t>Watch for hazards!</a:t>
            </a:r>
          </a:p>
          <a:p>
            <a:pPr lvl="2">
              <a:spcAft>
                <a:spcPts val="600"/>
              </a:spcAft>
            </a:pPr>
            <a:r>
              <a:rPr lang="en-US" sz="2000" dirty="0"/>
              <a:t>Overhead power lines, basket rails, etc.</a:t>
            </a:r>
          </a:p>
        </p:txBody>
      </p:sp>
      <p:pic>
        <p:nvPicPr>
          <p:cNvPr id="10" name="Picture 9" descr="Picture of an aerial boom lift being used to get equipment safely onto a roo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29490" y="1052008"/>
            <a:ext cx="3066373" cy="2800864"/>
          </a:xfrm>
          <a:prstGeom prst="rect">
            <a:avLst/>
          </a:prstGeom>
          <a:ln w="19050">
            <a:solidFill>
              <a:schemeClr val="tx1"/>
            </a:solidFill>
          </a:ln>
        </p:spPr>
      </p:pic>
      <p:sp>
        <p:nvSpPr>
          <p:cNvPr id="6" name="Rectangle 5"/>
          <p:cNvSpPr/>
          <p:nvPr/>
        </p:nvSpPr>
        <p:spPr>
          <a:xfrm>
            <a:off x="7269701" y="3637795"/>
            <a:ext cx="1769523" cy="276999"/>
          </a:xfrm>
          <a:prstGeom prst="rect">
            <a:avLst/>
          </a:prstGeom>
        </p:spPr>
        <p:txBody>
          <a:bodyPr wrap="none">
            <a:spAutoFit/>
          </a:bodyPr>
          <a:lstStyle/>
          <a:p>
            <a:r>
              <a:rPr lang="en-US" sz="1200" i="1">
                <a:latin typeface="+mn-lt"/>
              </a:rPr>
              <a:t> </a:t>
            </a:r>
            <a:r>
              <a:rPr lang="en-US" sz="1200" i="1">
                <a:solidFill>
                  <a:schemeClr val="bg1"/>
                </a:solidFill>
                <a:latin typeface="+mn-lt"/>
              </a:rPr>
              <a:t>Source: runonsun.com</a:t>
            </a:r>
          </a:p>
        </p:txBody>
      </p:sp>
      <p:pic>
        <p:nvPicPr>
          <p:cNvPr id="2" name="Picture 1" descr="Picture of an aerial boom lift being used to get modules onto a high ground mounted PV rack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29489" y="4063197"/>
            <a:ext cx="3066373" cy="2290796"/>
          </a:xfrm>
          <a:prstGeom prst="rect">
            <a:avLst/>
          </a:prstGeom>
          <a:ln w="19050">
            <a:solidFill>
              <a:schemeClr val="tx1"/>
            </a:solidFill>
          </a:ln>
        </p:spPr>
      </p:pic>
    </p:spTree>
    <p:extLst>
      <p:ext uri="{BB962C8B-B14F-4D97-AF65-F5344CB8AC3E}">
        <p14:creationId xmlns:p14="http://schemas.microsoft.com/office/powerpoint/2010/main" val="88372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prstGeom prst="rect">
            <a:avLst/>
          </a:prstGeom>
          <a:noFill/>
          <a:ln>
            <a:noFill/>
          </a:ln>
        </p:spPr>
        <p:txBody>
          <a:bodyPr wrap="square" lIns="91400" tIns="45700" rIns="91400" bIns="45700" anchor="ctr" anchorCtr="0">
            <a:noAutofit/>
          </a:bodyPr>
          <a:lstStyle/>
          <a:p>
            <a:pPr>
              <a:spcAft>
                <a:spcPts val="0"/>
              </a:spcAft>
            </a:pPr>
            <a:r>
              <a:rPr lang="en-US" sz="3600" dirty="0">
                <a:solidFill>
                  <a:schemeClr val="lt1"/>
                </a:solidFill>
                <a:latin typeface="Tahoma"/>
                <a:ea typeface="Tahoma"/>
                <a:cs typeface="Tahoma"/>
                <a:sym typeface="Tahoma"/>
              </a:rPr>
              <a:t>Reach Forklift </a:t>
            </a:r>
            <a:r>
              <a:rPr lang="en-US" dirty="0">
                <a:solidFill>
                  <a:schemeClr val="lt1"/>
                </a:solidFill>
                <a:latin typeface="Tahoma"/>
                <a:ea typeface="Tahoma"/>
                <a:cs typeface="Tahoma"/>
                <a:sym typeface="Tahoma"/>
              </a:rPr>
              <a:t/>
            </a:r>
            <a:br>
              <a:rPr lang="en-US" dirty="0">
                <a:solidFill>
                  <a:schemeClr val="lt1"/>
                </a:solidFill>
                <a:latin typeface="Tahoma"/>
                <a:ea typeface="Tahoma"/>
                <a:cs typeface="Tahoma"/>
                <a:sym typeface="Tahoma"/>
              </a:rPr>
            </a:br>
            <a:r>
              <a:rPr lang="en-US" sz="2000" i="1" dirty="0">
                <a:solidFill>
                  <a:schemeClr val="lt1"/>
                </a:solidFill>
                <a:latin typeface="Tahoma"/>
                <a:ea typeface="Tahoma"/>
                <a:cs typeface="Tahoma"/>
                <a:sym typeface="Tahoma"/>
              </a:rPr>
              <a:t>OSHA 1910.178</a:t>
            </a:r>
            <a:endParaRPr lang="en-US" sz="2000" b="1" i="1" u="none" strike="noStrike" cap="small" dirty="0">
              <a:solidFill>
                <a:schemeClr val="lt1"/>
              </a:solidFill>
              <a:latin typeface="Tahoma"/>
              <a:ea typeface="Tahoma"/>
              <a:cs typeface="Tahoma"/>
              <a:sym typeface="Tahoma"/>
            </a:endParaRPr>
          </a:p>
        </p:txBody>
      </p:sp>
      <p:sp>
        <p:nvSpPr>
          <p:cNvPr id="101" name="Shape 101"/>
          <p:cNvSpPr txBox="1">
            <a:spLocks noGrp="1"/>
          </p:cNvSpPr>
          <p:nvPr>
            <p:ph type="body" idx="4294967295"/>
          </p:nvPr>
        </p:nvSpPr>
        <p:spPr>
          <a:xfrm>
            <a:off x="0" y="1146175"/>
            <a:ext cx="5357813" cy="2879725"/>
          </a:xfrm>
          <a:prstGeom prst="rect">
            <a:avLst/>
          </a:prstGeom>
          <a:noFill/>
          <a:ln>
            <a:noFill/>
          </a:ln>
        </p:spPr>
        <p:txBody>
          <a:bodyPr wrap="square" lIns="91425" tIns="45700" rIns="91425" bIns="45700" anchor="t" anchorCtr="0">
            <a:noAutofit/>
          </a:bodyPr>
          <a:lstStyle/>
          <a:p>
            <a:pPr marL="456565" marR="0" lvl="0" indent="-456565" algn="l" rtl="0">
              <a:spcAft>
                <a:spcPts val="600"/>
              </a:spcAft>
              <a:buClr>
                <a:schemeClr val="dk1"/>
              </a:buClr>
              <a:buSzPts val="3200"/>
              <a:buFont typeface="Arial"/>
              <a:buChar char="✸"/>
            </a:pPr>
            <a:r>
              <a:rPr lang="en-US" sz="3200" b="0" i="0" u="none" strike="noStrike" cap="none" dirty="0">
                <a:solidFill>
                  <a:schemeClr val="dk1"/>
                </a:solidFill>
                <a:latin typeface="Tahoma"/>
                <a:ea typeface="Tahoma"/>
                <a:cs typeface="Tahoma"/>
                <a:sym typeface="Tahoma"/>
              </a:rPr>
              <a:t>Used to lift materials</a:t>
            </a:r>
          </a:p>
          <a:p>
            <a:pPr marL="731520" marR="0" lvl="1" indent="-365760" algn="l" rtl="0">
              <a:spcAft>
                <a:spcPts val="600"/>
              </a:spcAft>
              <a:buClr>
                <a:srgbClr val="317840"/>
              </a:buClr>
              <a:buSzPts val="2800"/>
              <a:buFont typeface="Arial"/>
              <a:buChar char="✧"/>
            </a:pPr>
            <a:r>
              <a:rPr lang="en-US" sz="2800" b="0" i="0" u="none" strike="noStrike" cap="none" dirty="0">
                <a:solidFill>
                  <a:schemeClr val="dk1"/>
                </a:solidFill>
                <a:latin typeface="Tahoma"/>
                <a:ea typeface="Tahoma"/>
                <a:cs typeface="Tahoma"/>
                <a:sym typeface="Tahoma"/>
              </a:rPr>
              <a:t>Not people </a:t>
            </a:r>
            <a:endParaRPr lang="en-US" dirty="0">
              <a:solidFill>
                <a:schemeClr val="dk1"/>
              </a:solidFill>
              <a:latin typeface="Tahoma"/>
              <a:ea typeface="Tahoma"/>
              <a:cs typeface="Tahoma"/>
              <a:sym typeface="Tahoma"/>
            </a:endParaRPr>
          </a:p>
          <a:p>
            <a:pPr lvl="2" indent="-365760">
              <a:spcAft>
                <a:spcPts val="600"/>
              </a:spcAft>
              <a:buClr>
                <a:schemeClr val="tx1"/>
              </a:buClr>
              <a:buSzPts val="2800"/>
              <a:buFont typeface="Arial" panose="020B0604020202020204" pitchFamily="34" charset="0"/>
              <a:buChar char="•"/>
            </a:pPr>
            <a:r>
              <a:rPr lang="en-US" b="0" i="0" u="none" strike="noStrike" cap="none" dirty="0">
                <a:solidFill>
                  <a:schemeClr val="dk1"/>
                </a:solidFill>
                <a:latin typeface="Tahoma"/>
                <a:ea typeface="Tahoma"/>
                <a:cs typeface="Tahoma"/>
                <a:sym typeface="Tahoma"/>
              </a:rPr>
              <a:t>Unless specifically designed</a:t>
            </a:r>
          </a:p>
          <a:p>
            <a:pPr marL="731520" marR="0" lvl="1" indent="-365760" algn="l" rtl="0">
              <a:spcAft>
                <a:spcPts val="600"/>
              </a:spcAft>
              <a:buClr>
                <a:srgbClr val="317840"/>
              </a:buClr>
              <a:buSzPts val="2800"/>
              <a:buFont typeface="Arial"/>
              <a:buChar char="✧"/>
            </a:pPr>
            <a:r>
              <a:rPr lang="en-US" dirty="0">
                <a:solidFill>
                  <a:schemeClr val="dk1"/>
                </a:solidFill>
                <a:latin typeface="Tahoma"/>
                <a:ea typeface="Tahoma"/>
                <a:cs typeface="Tahoma"/>
                <a:sym typeface="Tahoma"/>
              </a:rPr>
              <a:t>Lift pallets of modules, materials to safe position on roof for unloading</a:t>
            </a:r>
          </a:p>
          <a:p>
            <a:pPr marL="456565" marR="0" lvl="0" indent="-456565" algn="l" rtl="0">
              <a:spcAft>
                <a:spcPts val="600"/>
              </a:spcAft>
              <a:buClr>
                <a:schemeClr val="dk1"/>
              </a:buClr>
              <a:buSzPts val="3200"/>
              <a:buFont typeface="Arial"/>
              <a:buChar char="✸"/>
            </a:pPr>
            <a:endParaRPr lang="en-US" sz="3200" b="0" i="0" u="none" strike="noStrike" cap="none" dirty="0">
              <a:solidFill>
                <a:schemeClr val="dk1"/>
              </a:solidFill>
              <a:latin typeface="Tahoma"/>
              <a:ea typeface="Tahoma"/>
              <a:cs typeface="Tahoma"/>
              <a:sym typeface="Tahoma"/>
            </a:endParaRPr>
          </a:p>
          <a:p>
            <a:pPr marL="456565" marR="0" lvl="0" indent="-456565" algn="l" rtl="0">
              <a:spcAft>
                <a:spcPts val="600"/>
              </a:spcAft>
              <a:buClr>
                <a:schemeClr val="dk1"/>
              </a:buClr>
              <a:buSzPts val="3200"/>
              <a:buFont typeface="Arial"/>
              <a:buChar char="✸"/>
            </a:pPr>
            <a:endParaRPr lang="en-US" sz="3200" b="0" i="0" u="none" strike="noStrike" cap="none" dirty="0">
              <a:solidFill>
                <a:schemeClr val="dk1"/>
              </a:solidFill>
              <a:latin typeface="Tahoma"/>
              <a:ea typeface="Tahoma"/>
              <a:cs typeface="Tahoma"/>
              <a:sym typeface="Tahoma"/>
            </a:endParaRPr>
          </a:p>
        </p:txBody>
      </p:sp>
      <p:sp>
        <p:nvSpPr>
          <p:cNvPr id="5" name="Shape 101"/>
          <p:cNvSpPr txBox="1">
            <a:spLocks/>
          </p:cNvSpPr>
          <p:nvPr/>
        </p:nvSpPr>
        <p:spPr>
          <a:xfrm>
            <a:off x="197328" y="4284584"/>
            <a:ext cx="8409582" cy="1952444"/>
          </a:xfrm>
          <a:prstGeom prst="rect">
            <a:avLst/>
          </a:prstGeom>
          <a:noFill/>
          <a:ln>
            <a:noFill/>
          </a:ln>
        </p:spPr>
        <p:txBody>
          <a:bodyPr vert="horz" wrap="square" lIns="91425" tIns="45700" rIns="91425" bIns="45700" rtlCol="0" anchor="t" anchorCtr="0">
            <a:no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456565">
              <a:spcAft>
                <a:spcPts val="600"/>
              </a:spcAft>
              <a:buClr>
                <a:schemeClr val="dk1"/>
              </a:buClr>
              <a:buSzPts val="3200"/>
              <a:buFont typeface="Arial"/>
              <a:buChar char="✸"/>
            </a:pPr>
            <a:r>
              <a:rPr lang="en-US" dirty="0">
                <a:solidFill>
                  <a:schemeClr val="dk1"/>
                </a:solidFill>
                <a:latin typeface="Tahoma"/>
                <a:ea typeface="Tahoma"/>
                <a:cs typeface="Tahoma"/>
                <a:sym typeface="Tahoma"/>
              </a:rPr>
              <a:t>Operated on ground by driver</a:t>
            </a:r>
          </a:p>
          <a:p>
            <a:pPr lvl="1">
              <a:spcAft>
                <a:spcPts val="600"/>
              </a:spcAft>
              <a:buSzPts val="2800"/>
              <a:buFont typeface="Arial"/>
              <a:buChar char="✧"/>
            </a:pPr>
            <a:r>
              <a:rPr lang="en-US" dirty="0">
                <a:solidFill>
                  <a:schemeClr val="dk1"/>
                </a:solidFill>
                <a:latin typeface="Tahoma"/>
                <a:ea typeface="Tahoma"/>
                <a:cs typeface="Tahoma"/>
                <a:sym typeface="Tahoma"/>
              </a:rPr>
              <a:t>Maintain eye contact with driver -                      if you can’t see their eyes, they can’t see you!</a:t>
            </a:r>
          </a:p>
          <a:p>
            <a:pPr indent="-456565">
              <a:spcAft>
                <a:spcPts val="600"/>
              </a:spcAft>
              <a:buClr>
                <a:schemeClr val="dk1"/>
              </a:buClr>
              <a:buSzPts val="3200"/>
              <a:buFont typeface="Arial"/>
              <a:buChar char="✸"/>
            </a:pPr>
            <a:endParaRPr lang="en-US" dirty="0">
              <a:solidFill>
                <a:schemeClr val="dk1"/>
              </a:solidFill>
              <a:latin typeface="Tahoma"/>
              <a:ea typeface="Tahoma"/>
              <a:cs typeface="Tahoma"/>
              <a:sym typeface="Tahoma"/>
            </a:endParaRPr>
          </a:p>
        </p:txBody>
      </p:sp>
      <p:pic>
        <p:nvPicPr>
          <p:cNvPr id="2050" name="Picture 2" descr="Image result for reach forklift">
            <a:extLst>
              <a:ext uri="{FF2B5EF4-FFF2-40B4-BE49-F238E27FC236}">
                <a16:creationId xmlns:a16="http://schemas.microsoft.com/office/drawing/2014/main" id="{0C1C8C6D-ACEA-45D9-B1A8-739D6E6C9C2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113866" y="1145598"/>
            <a:ext cx="3532554" cy="2989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16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prstGeom prst="rect">
            <a:avLst/>
          </a:prstGeom>
          <a:noFill/>
          <a:ln>
            <a:noFill/>
          </a:ln>
        </p:spPr>
        <p:txBody>
          <a:bodyPr wrap="square" lIns="91400" tIns="45700" rIns="91400" bIns="45700" anchor="ctr" anchorCtr="0">
            <a:noAutofit/>
          </a:bodyPr>
          <a:lstStyle/>
          <a:p>
            <a:pPr>
              <a:spcAft>
                <a:spcPts val="0"/>
              </a:spcAft>
            </a:pPr>
            <a:r>
              <a:rPr lang="en-US" sz="3600" dirty="0">
                <a:solidFill>
                  <a:schemeClr val="lt1"/>
                </a:solidFill>
                <a:latin typeface="Tahoma"/>
                <a:ea typeface="Tahoma"/>
                <a:cs typeface="Tahoma"/>
                <a:sym typeface="Tahoma"/>
              </a:rPr>
              <a:t>Forklift Safety</a:t>
            </a:r>
            <a:r>
              <a:rPr lang="en-US" dirty="0">
                <a:solidFill>
                  <a:schemeClr val="lt1"/>
                </a:solidFill>
                <a:latin typeface="Tahoma"/>
                <a:ea typeface="Tahoma"/>
                <a:cs typeface="Tahoma"/>
                <a:sym typeface="Tahoma"/>
              </a:rPr>
              <a:t/>
            </a:r>
            <a:br>
              <a:rPr lang="en-US" dirty="0">
                <a:solidFill>
                  <a:schemeClr val="lt1"/>
                </a:solidFill>
                <a:latin typeface="Tahoma"/>
                <a:ea typeface="Tahoma"/>
                <a:cs typeface="Tahoma"/>
                <a:sym typeface="Tahoma"/>
              </a:rPr>
            </a:br>
            <a:r>
              <a:rPr lang="en-US" sz="2000" i="1" dirty="0">
                <a:solidFill>
                  <a:schemeClr val="lt1"/>
                </a:solidFill>
                <a:latin typeface="Tahoma"/>
                <a:ea typeface="Tahoma"/>
                <a:cs typeface="Tahoma"/>
                <a:sym typeface="Tahoma"/>
              </a:rPr>
              <a:t>OSAH 1910.178(I)</a:t>
            </a:r>
            <a:endParaRPr lang="en-US" sz="2000" b="1" i="1" u="none" strike="noStrike" cap="small" dirty="0">
              <a:solidFill>
                <a:schemeClr val="lt1"/>
              </a:solidFill>
              <a:latin typeface="Tahoma"/>
              <a:ea typeface="Tahoma"/>
              <a:cs typeface="Tahoma"/>
              <a:sym typeface="Tahoma"/>
            </a:endParaRPr>
          </a:p>
        </p:txBody>
      </p:sp>
      <p:sp>
        <p:nvSpPr>
          <p:cNvPr id="5" name="Content Placeholder 2"/>
          <p:cNvSpPr>
            <a:spLocks noGrp="1"/>
          </p:cNvSpPr>
          <p:nvPr>
            <p:ph idx="4294967295"/>
          </p:nvPr>
        </p:nvSpPr>
        <p:spPr>
          <a:xfrm>
            <a:off x="0" y="996950"/>
            <a:ext cx="8882063" cy="4557713"/>
          </a:xfrm>
        </p:spPr>
        <p:txBody>
          <a:bodyPr/>
          <a:lstStyle/>
          <a:p>
            <a:pPr>
              <a:spcAft>
                <a:spcPts val="600"/>
              </a:spcAft>
            </a:pPr>
            <a:r>
              <a:rPr lang="en-US" sz="2800" dirty="0"/>
              <a:t>Follow manufacturer instructions</a:t>
            </a:r>
          </a:p>
          <a:p>
            <a:pPr lvl="1">
              <a:spcAft>
                <a:spcPts val="600"/>
              </a:spcAft>
            </a:pPr>
            <a:r>
              <a:rPr lang="en-US" sz="2400" dirty="0"/>
              <a:t>Do not exceed load limits</a:t>
            </a:r>
          </a:p>
          <a:p>
            <a:pPr>
              <a:spcAft>
                <a:spcPts val="600"/>
              </a:spcAft>
            </a:pPr>
            <a:r>
              <a:rPr lang="en-US" sz="2800" dirty="0"/>
              <a:t>Operators must</a:t>
            </a:r>
          </a:p>
          <a:p>
            <a:pPr lvl="1">
              <a:spcAft>
                <a:spcPts val="0"/>
              </a:spcAft>
            </a:pPr>
            <a:r>
              <a:rPr lang="en-US" sz="2400" dirty="0"/>
              <a:t>Be properly trained &amp; certified</a:t>
            </a:r>
          </a:p>
          <a:p>
            <a:pPr lvl="1">
              <a:spcAft>
                <a:spcPts val="600"/>
              </a:spcAft>
            </a:pPr>
            <a:r>
              <a:rPr lang="en-US" sz="2400" dirty="0"/>
              <a:t>Watch for hazards</a:t>
            </a:r>
          </a:p>
          <a:p>
            <a:pPr lvl="2">
              <a:spcAft>
                <a:spcPts val="600"/>
              </a:spcAft>
            </a:pPr>
            <a:r>
              <a:rPr lang="en-US" sz="2000" dirty="0"/>
              <a:t>Overhead power lines, etc.</a:t>
            </a:r>
          </a:p>
          <a:p>
            <a:pPr lvl="2">
              <a:spcAft>
                <a:spcPts val="600"/>
              </a:spcAft>
            </a:pPr>
            <a:endParaRPr lang="en-US" sz="2000" dirty="0"/>
          </a:p>
        </p:txBody>
      </p:sp>
      <p:pic>
        <p:nvPicPr>
          <p:cNvPr id="7" name="Picture 6" descr="Picture of a reach forklift being used to transport a pallet of PV modul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63332" y="4336868"/>
            <a:ext cx="4151994" cy="2383663"/>
          </a:xfrm>
          <a:prstGeom prst="rect">
            <a:avLst/>
          </a:prstGeom>
          <a:ln w="19050">
            <a:solidFill>
              <a:schemeClr val="tx1"/>
            </a:solidFill>
          </a:ln>
        </p:spPr>
      </p:pic>
      <p:pic>
        <p:nvPicPr>
          <p:cNvPr id="6" name="Picture 5" descr="Picture of a reach forklift being used to get a pallet of modules onto a single story residential roo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10643" y="1659467"/>
            <a:ext cx="3791790" cy="2843842"/>
          </a:xfrm>
          <a:prstGeom prst="rect">
            <a:avLst/>
          </a:prstGeom>
          <a:ln w="19050">
            <a:solidFill>
              <a:schemeClr val="tx1"/>
            </a:solidFill>
          </a:ln>
        </p:spPr>
      </p:pic>
    </p:spTree>
    <p:extLst>
      <p:ext uri="{BB962C8B-B14F-4D97-AF65-F5344CB8AC3E}">
        <p14:creationId xmlns:p14="http://schemas.microsoft.com/office/powerpoint/2010/main" val="14579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Cranes</a:t>
            </a:r>
            <a:r>
              <a:rPr lang="en-US" dirty="0"/>
              <a:t/>
            </a:r>
            <a:br>
              <a:rPr lang="en-US" dirty="0"/>
            </a:br>
            <a:r>
              <a:rPr lang="en-US" sz="2000" i="1" dirty="0">
                <a:ln>
                  <a:gradFill flip="none" rotWithShape="1">
                    <a:gsLst>
                      <a:gs pos="0">
                        <a:prstClr val="white">
                          <a:lumMod val="50000"/>
                          <a:alpha val="30000"/>
                        </a:prstClr>
                      </a:gs>
                      <a:gs pos="100000">
                        <a:srgbClr val="FFFFFF">
                          <a:alpha val="30000"/>
                        </a:srgbClr>
                      </a:gs>
                    </a:gsLst>
                    <a:lin ang="5400000" scaled="0"/>
                    <a:tileRect/>
                  </a:gradFill>
                </a:ln>
                <a:solidFill>
                  <a:prstClr val="white"/>
                </a:solidFill>
                <a:latin typeface="Tahoma"/>
                <a:ea typeface="Tahoma"/>
                <a:cs typeface="Tahoma"/>
                <a:sym typeface="Tahoma"/>
              </a:rPr>
              <a:t>OSHA Subpart CC </a:t>
            </a:r>
            <a:r>
              <a:rPr lang="en-US" sz="2000" i="1" dirty="0">
                <a:ln>
                  <a:gradFill flip="none" rotWithShape="1">
                    <a:gsLst>
                      <a:gs pos="0">
                        <a:prstClr val="white">
                          <a:lumMod val="50000"/>
                          <a:alpha val="30000"/>
                        </a:prstClr>
                      </a:gs>
                      <a:gs pos="100000">
                        <a:srgbClr val="FFFFFF">
                          <a:alpha val="30000"/>
                        </a:srgbClr>
                      </a:gs>
                    </a:gsLst>
                    <a:lin ang="5400000" scaled="0"/>
                    <a:tileRect/>
                  </a:gradFill>
                </a:ln>
                <a:solidFill>
                  <a:prstClr val="white"/>
                </a:solidFill>
              </a:rPr>
              <a:t>1926.1400</a:t>
            </a:r>
            <a:endParaRPr lang="en-US" dirty="0"/>
          </a:p>
        </p:txBody>
      </p:sp>
      <p:sp>
        <p:nvSpPr>
          <p:cNvPr id="3" name="Content Placeholder 2"/>
          <p:cNvSpPr>
            <a:spLocks noGrp="1"/>
          </p:cNvSpPr>
          <p:nvPr>
            <p:ph idx="4294967295"/>
          </p:nvPr>
        </p:nvSpPr>
        <p:spPr>
          <a:xfrm>
            <a:off x="98238" y="980186"/>
            <a:ext cx="8904696" cy="5534025"/>
          </a:xfrm>
        </p:spPr>
        <p:txBody>
          <a:bodyPr/>
          <a:lstStyle/>
          <a:p>
            <a:pPr>
              <a:spcAft>
                <a:spcPts val="600"/>
              </a:spcAft>
            </a:pPr>
            <a:r>
              <a:rPr lang="en-US" sz="2800" dirty="0"/>
              <a:t>Typically used on commercial installation sites</a:t>
            </a:r>
          </a:p>
          <a:p>
            <a:pPr>
              <a:spcAft>
                <a:spcPts val="600"/>
              </a:spcAft>
            </a:pPr>
            <a:r>
              <a:rPr lang="en-US" sz="2800" dirty="0"/>
              <a:t>Hire licensed crane company to operate </a:t>
            </a:r>
          </a:p>
          <a:p>
            <a:pPr>
              <a:spcAft>
                <a:spcPts val="600"/>
              </a:spcAft>
            </a:pPr>
            <a:r>
              <a:rPr lang="en-US" sz="2800" dirty="0"/>
              <a:t>Installers should understand                           crane signals and load capacity</a:t>
            </a:r>
          </a:p>
          <a:p>
            <a:pPr lvl="1">
              <a:spcAft>
                <a:spcPts val="600"/>
              </a:spcAft>
            </a:pPr>
            <a:r>
              <a:rPr lang="en-US" dirty="0"/>
              <a:t>Avoid caught in/between                             injuries</a:t>
            </a:r>
          </a:p>
          <a:p>
            <a:pPr lvl="1">
              <a:spcAft>
                <a:spcPts val="600"/>
              </a:spcAft>
            </a:pPr>
            <a:r>
              <a:rPr lang="en-US" dirty="0"/>
              <a:t>Watch for                                                    hazards</a:t>
            </a:r>
          </a:p>
        </p:txBody>
      </p:sp>
      <p:grpSp>
        <p:nvGrpSpPr>
          <p:cNvPr id="9" name="Group 8" descr="Diagram of a crane hitting a powerline with a large anti sign over it indicating this is a potential hazard.">
            <a:extLst>
              <a:ext uri="{FF2B5EF4-FFF2-40B4-BE49-F238E27FC236}">
                <a16:creationId xmlns:a16="http://schemas.microsoft.com/office/drawing/2014/main" id="{F7AE0957-B472-44E8-A35A-5B7A79833065}"/>
              </a:ext>
            </a:extLst>
          </p:cNvPr>
          <p:cNvGrpSpPr/>
          <p:nvPr/>
        </p:nvGrpSpPr>
        <p:grpSpPr>
          <a:xfrm>
            <a:off x="2925603" y="4030133"/>
            <a:ext cx="2299809" cy="2549863"/>
            <a:chOff x="2925603" y="4030133"/>
            <a:chExt cx="2299809" cy="2549863"/>
          </a:xfrm>
        </p:grpSpPr>
        <p:pic>
          <p:nvPicPr>
            <p:cNvPr id="5" name="Picture 4" descr="Diagram of a crane hitting a powerline with a large anti sign over it indicating this is a potential hazard."/>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25603" y="4030133"/>
              <a:ext cx="2299809" cy="2549863"/>
            </a:xfrm>
            <a:prstGeom prst="rect">
              <a:avLst/>
            </a:prstGeom>
          </p:spPr>
        </p:pic>
        <p:sp>
          <p:nvSpPr>
            <p:cNvPr id="7" name="AutoShape 5"/>
            <p:cNvSpPr>
              <a:spLocks noChangeAspect="1" noChangeArrowheads="1"/>
            </p:cNvSpPr>
            <p:nvPr/>
          </p:nvSpPr>
          <p:spPr bwMode="auto">
            <a:xfrm>
              <a:off x="3078832" y="4477552"/>
              <a:ext cx="1655024" cy="1655024"/>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0000">
                <a:alpha val="30000"/>
              </a:srgbClr>
            </a:solidFill>
            <a:ln w="12700" cap="rnd">
              <a:solidFill>
                <a:srgbClr val="000000"/>
              </a:solidFill>
              <a:prstDash val="sysDot"/>
              <a:miter lim="800000"/>
              <a:headEnd/>
              <a:tailEnd/>
            </a:ln>
          </p:spPr>
          <p:txBody>
            <a:bodyPr wrap="none" anchor="ctr"/>
            <a:lstStyle/>
            <a:p>
              <a:endParaRPr lang="en-US"/>
            </a:p>
          </p:txBody>
        </p:sp>
      </p:grpSp>
      <p:sp>
        <p:nvSpPr>
          <p:cNvPr id="8" name="Rectangle 7"/>
          <p:cNvSpPr/>
          <p:nvPr/>
        </p:nvSpPr>
        <p:spPr>
          <a:xfrm>
            <a:off x="4187614" y="6495327"/>
            <a:ext cx="1110689" cy="276999"/>
          </a:xfrm>
          <a:prstGeom prst="rect">
            <a:avLst/>
          </a:prstGeom>
        </p:spPr>
        <p:txBody>
          <a:bodyPr wrap="none">
            <a:spAutoFit/>
          </a:bodyPr>
          <a:lstStyle/>
          <a:p>
            <a:r>
              <a:rPr lang="en-US" sz="1200" i="1">
                <a:latin typeface="+mn-lt"/>
              </a:rPr>
              <a:t>Source: </a:t>
            </a:r>
            <a:r>
              <a:rPr lang="en-US" sz="1200" i="1" err="1">
                <a:latin typeface="+mn-lt"/>
              </a:rPr>
              <a:t>niosh</a:t>
            </a:r>
            <a:endParaRPr lang="en-US" sz="1200" i="1">
              <a:latin typeface="+mn-lt"/>
            </a:endParaRPr>
          </a:p>
        </p:txBody>
      </p:sp>
      <p:pic>
        <p:nvPicPr>
          <p:cNvPr id="4" name="Picture 3" descr="Diagram of hand signals that can be used to communicate with a mobile crane operator.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50685" y="2255164"/>
            <a:ext cx="3070027" cy="4234520"/>
          </a:xfrm>
          <a:prstGeom prst="rect">
            <a:avLst/>
          </a:prstGeom>
        </p:spPr>
      </p:pic>
      <p:sp>
        <p:nvSpPr>
          <p:cNvPr id="6" name="Rectangle 5"/>
          <p:cNvSpPr/>
          <p:nvPr/>
        </p:nvSpPr>
        <p:spPr>
          <a:xfrm>
            <a:off x="6699393" y="6489684"/>
            <a:ext cx="1967462" cy="276999"/>
          </a:xfrm>
          <a:prstGeom prst="rect">
            <a:avLst/>
          </a:prstGeom>
        </p:spPr>
        <p:txBody>
          <a:bodyPr wrap="none">
            <a:spAutoFit/>
          </a:bodyPr>
          <a:lstStyle/>
          <a:p>
            <a:r>
              <a:rPr lang="en-US" sz="1200" i="1">
                <a:latin typeface="+mn-lt"/>
              </a:rPr>
              <a:t>Source: </a:t>
            </a:r>
            <a:r>
              <a:rPr lang="en-US" sz="1200" i="1" err="1">
                <a:latin typeface="+mn-lt"/>
              </a:rPr>
              <a:t>mysafetysign.com</a:t>
            </a:r>
            <a:endParaRPr lang="en-US" sz="1200" i="1">
              <a:latin typeface="+mn-lt"/>
            </a:endParaRPr>
          </a:p>
        </p:txBody>
      </p:sp>
    </p:spTree>
    <p:extLst>
      <p:ext uri="{BB962C8B-B14F-4D97-AF65-F5344CB8AC3E}">
        <p14:creationId xmlns:p14="http://schemas.microsoft.com/office/powerpoint/2010/main" val="104631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Lift Considerations</a:t>
            </a:r>
          </a:p>
        </p:txBody>
      </p:sp>
      <p:sp>
        <p:nvSpPr>
          <p:cNvPr id="4" name="Content Placeholder 3"/>
          <p:cNvSpPr>
            <a:spLocks noGrp="1"/>
          </p:cNvSpPr>
          <p:nvPr>
            <p:ph idx="4294967295"/>
          </p:nvPr>
        </p:nvSpPr>
        <p:spPr>
          <a:xfrm>
            <a:off x="0" y="954088"/>
            <a:ext cx="7759700" cy="4897437"/>
          </a:xfrm>
        </p:spPr>
        <p:txBody>
          <a:bodyPr/>
          <a:lstStyle/>
          <a:p>
            <a:pPr>
              <a:spcAft>
                <a:spcPts val="600"/>
              </a:spcAft>
            </a:pPr>
            <a:r>
              <a:rPr lang="en-US" sz="2800" dirty="0"/>
              <a:t>Location</a:t>
            </a:r>
          </a:p>
          <a:p>
            <a:pPr lvl="1">
              <a:spcAft>
                <a:spcPts val="600"/>
              </a:spcAft>
            </a:pPr>
            <a:r>
              <a:rPr lang="en-US" sz="2400" dirty="0"/>
              <a:t>Is there access to desired lift location?</a:t>
            </a:r>
          </a:p>
          <a:p>
            <a:pPr lvl="2">
              <a:spcAft>
                <a:spcPts val="300"/>
              </a:spcAft>
            </a:pPr>
            <a:r>
              <a:rPr lang="en-US" sz="2000" dirty="0"/>
              <a:t>Level ground for lift safety</a:t>
            </a:r>
          </a:p>
          <a:p>
            <a:pPr lvl="2">
              <a:spcAft>
                <a:spcPts val="300"/>
              </a:spcAft>
            </a:pPr>
            <a:r>
              <a:rPr lang="en-US" sz="2000" dirty="0"/>
              <a:t>Desired location near roof / staging area </a:t>
            </a:r>
          </a:p>
          <a:p>
            <a:pPr lvl="2">
              <a:spcAft>
                <a:spcPts val="300"/>
              </a:spcAft>
            </a:pPr>
            <a:r>
              <a:rPr lang="en-US" sz="2000" dirty="0"/>
              <a:t>Distance from hazards (overhead power lines, trees)</a:t>
            </a:r>
          </a:p>
          <a:p>
            <a:pPr>
              <a:spcAft>
                <a:spcPts val="600"/>
              </a:spcAft>
            </a:pPr>
            <a:r>
              <a:rPr lang="en-US" sz="2800" dirty="0"/>
              <a:t>Safety</a:t>
            </a:r>
          </a:p>
          <a:p>
            <a:pPr lvl="1">
              <a:spcAft>
                <a:spcPts val="600"/>
              </a:spcAft>
            </a:pPr>
            <a:r>
              <a:rPr lang="en-US" sz="2400" dirty="0"/>
              <a:t>Is using a lift the safest option?</a:t>
            </a:r>
          </a:p>
          <a:p>
            <a:pPr>
              <a:spcAft>
                <a:spcPts val="600"/>
              </a:spcAft>
            </a:pPr>
            <a:r>
              <a:rPr lang="en-US" sz="2800" dirty="0"/>
              <a:t>Cost</a:t>
            </a:r>
          </a:p>
          <a:p>
            <a:pPr lvl="1">
              <a:spcAft>
                <a:spcPts val="600"/>
              </a:spcAft>
            </a:pPr>
            <a:r>
              <a:rPr lang="en-US" sz="2400" dirty="0"/>
              <a:t>Evaluate time savings verses cost</a:t>
            </a:r>
          </a:p>
          <a:p>
            <a:pPr lvl="2">
              <a:spcAft>
                <a:spcPts val="300"/>
              </a:spcAft>
            </a:pPr>
            <a:r>
              <a:rPr lang="en-US" sz="2000" dirty="0"/>
              <a:t>System size, difficulty</a:t>
            </a:r>
          </a:p>
          <a:p>
            <a:pPr lvl="2">
              <a:spcAft>
                <a:spcPts val="300"/>
              </a:spcAft>
            </a:pPr>
            <a:r>
              <a:rPr lang="en-US" sz="2000" dirty="0"/>
              <a:t>Rental cost (scissor, aerial, forklift, crane) </a:t>
            </a:r>
          </a:p>
          <a:p>
            <a:pPr lvl="2">
              <a:spcAft>
                <a:spcPts val="300"/>
              </a:spcAft>
            </a:pPr>
            <a:r>
              <a:rPr lang="en-US" sz="2000" dirty="0"/>
              <a:t>Purchase price (ladder lifts)</a:t>
            </a:r>
            <a:endParaRPr lang="en-US" dirty="0"/>
          </a:p>
        </p:txBody>
      </p:sp>
      <p:pic>
        <p:nvPicPr>
          <p:cNvPr id="5" name="Picture 4" descr="Picture of a ladder lift."/>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03723" y="3603960"/>
            <a:ext cx="1140137" cy="1653051"/>
          </a:xfrm>
          <a:prstGeom prst="rect">
            <a:avLst/>
          </a:prstGeom>
        </p:spPr>
      </p:pic>
      <p:pic>
        <p:nvPicPr>
          <p:cNvPr id="6" name="Picture 5" descr="Picture of a scissor lif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76764" y="1241752"/>
            <a:ext cx="1478162" cy="1478162"/>
          </a:xfrm>
          <a:prstGeom prst="rect">
            <a:avLst/>
          </a:prstGeom>
        </p:spPr>
      </p:pic>
      <p:pic>
        <p:nvPicPr>
          <p:cNvPr id="7" name="Shape 84" descr="Picture of a boom lif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229325" y="2900342"/>
            <a:ext cx="1525601" cy="1349715"/>
          </a:xfrm>
          <a:prstGeom prst="rect">
            <a:avLst/>
          </a:prstGeom>
          <a:noFill/>
          <a:ln>
            <a:noFill/>
          </a:ln>
        </p:spPr>
      </p:pic>
      <p:pic>
        <p:nvPicPr>
          <p:cNvPr id="8" name="Picture 2" descr="Picture of a reach forklift.">
            <a:extLst>
              <a:ext uri="{FF2B5EF4-FFF2-40B4-BE49-F238E27FC236}">
                <a16:creationId xmlns:a16="http://schemas.microsoft.com/office/drawing/2014/main" id="{0C1C8C6D-ACEA-45D9-B1A8-739D6E6C9C25}"/>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7229325" y="4610913"/>
            <a:ext cx="1513047" cy="1280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13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9300AF-6CF3-4958-A43F-DC7D3D11D583}"/>
              </a:ext>
            </a:extLst>
          </p:cNvPr>
          <p:cNvSpPr>
            <a:spLocks noGrp="1"/>
          </p:cNvSpPr>
          <p:nvPr>
            <p:ph type="title"/>
          </p:nvPr>
        </p:nvSpPr>
        <p:spPr/>
        <p:txBody>
          <a:bodyPr/>
          <a:lstStyle/>
          <a:p>
            <a:r>
              <a:rPr lang="en-US"/>
              <a:t>Additional Resources</a:t>
            </a:r>
          </a:p>
        </p:txBody>
      </p:sp>
      <p:sp>
        <p:nvSpPr>
          <p:cNvPr id="4" name="Content Placeholder 3">
            <a:extLst>
              <a:ext uri="{FF2B5EF4-FFF2-40B4-BE49-F238E27FC236}">
                <a16:creationId xmlns:a16="http://schemas.microsoft.com/office/drawing/2014/main" id="{7279AF1D-A625-4695-BE9F-8753731BF11E}"/>
              </a:ext>
            </a:extLst>
          </p:cNvPr>
          <p:cNvSpPr>
            <a:spLocks noGrp="1"/>
          </p:cNvSpPr>
          <p:nvPr>
            <p:ph idx="4294967295"/>
          </p:nvPr>
        </p:nvSpPr>
        <p:spPr>
          <a:xfrm>
            <a:off x="0" y="914400"/>
            <a:ext cx="8496300" cy="5383213"/>
          </a:xfrm>
        </p:spPr>
        <p:txBody>
          <a:bodyPr>
            <a:noAutofit/>
          </a:bodyPr>
          <a:lstStyle/>
          <a:p>
            <a:pPr>
              <a:spcAft>
                <a:spcPts val="0"/>
              </a:spcAft>
            </a:pPr>
            <a:r>
              <a:rPr lang="en-US" sz="2400" dirty="0"/>
              <a:t>OSHA</a:t>
            </a:r>
          </a:p>
          <a:p>
            <a:pPr lvl="1">
              <a:spcAft>
                <a:spcPts val="0"/>
              </a:spcAft>
            </a:pPr>
            <a:r>
              <a:rPr lang="en-US" sz="1800" i="1" dirty="0"/>
              <a:t>Reducing Falls in Construction: Safe Use of Extension Ladders</a:t>
            </a:r>
          </a:p>
          <a:p>
            <a:pPr lvl="1">
              <a:spcAft>
                <a:spcPts val="0"/>
              </a:spcAft>
            </a:pPr>
            <a:r>
              <a:rPr lang="en-US" sz="1800" i="1" dirty="0"/>
              <a:t>Reducing Falls in Construction: Safe Use of Stepladders</a:t>
            </a:r>
            <a:endParaRPr lang="en-US" sz="1800" i="1" dirty="0">
              <a:solidFill>
                <a:prstClr val="black"/>
              </a:solidFill>
            </a:endParaRPr>
          </a:p>
          <a:p>
            <a:pPr lvl="1">
              <a:spcAft>
                <a:spcPts val="0"/>
              </a:spcAft>
            </a:pPr>
            <a:r>
              <a:rPr lang="en-US" sz="1800" i="1" dirty="0"/>
              <a:t>Stairways and Ladders: A Guide to OSHA Rules</a:t>
            </a:r>
          </a:p>
          <a:p>
            <a:pPr lvl="1">
              <a:spcAft>
                <a:spcPts val="0"/>
              </a:spcAft>
            </a:pPr>
            <a:r>
              <a:rPr lang="en-US" sz="1800" i="1" dirty="0"/>
              <a:t>Falling Off Ladders Can Kill: Use Them Safely</a:t>
            </a:r>
          </a:p>
          <a:p>
            <a:pPr lvl="1">
              <a:spcAft>
                <a:spcPts val="0"/>
              </a:spcAft>
            </a:pPr>
            <a:r>
              <a:rPr lang="en-US" sz="1800" i="1" dirty="0"/>
              <a:t>Sprains and Strains in Construction/Pulling Cables </a:t>
            </a:r>
          </a:p>
          <a:p>
            <a:pPr lvl="1">
              <a:spcAft>
                <a:spcPts val="0"/>
              </a:spcAft>
            </a:pPr>
            <a:r>
              <a:rPr lang="en-US" sz="1800" i="1" dirty="0">
                <a:solidFill>
                  <a:prstClr val="black"/>
                </a:solidFill>
              </a:rPr>
              <a:t>OSHA Aerial Lifts Factsheet</a:t>
            </a:r>
          </a:p>
          <a:p>
            <a:pPr lvl="1">
              <a:spcAft>
                <a:spcPts val="0"/>
              </a:spcAft>
            </a:pPr>
            <a:r>
              <a:rPr lang="en-US" sz="1800" i="1" dirty="0">
                <a:solidFill>
                  <a:prstClr val="black"/>
                </a:solidFill>
              </a:rPr>
              <a:t>Hazard Alert: Working Safely with Scissor Lifts</a:t>
            </a:r>
          </a:p>
          <a:p>
            <a:pPr lvl="1">
              <a:spcAft>
                <a:spcPts val="0"/>
              </a:spcAft>
            </a:pPr>
            <a:r>
              <a:rPr lang="en-US" sz="1800" i="1" dirty="0">
                <a:solidFill>
                  <a:prstClr val="black"/>
                </a:solidFill>
              </a:rPr>
              <a:t>Fall Protection in Construction</a:t>
            </a:r>
          </a:p>
          <a:p>
            <a:pPr>
              <a:spcAft>
                <a:spcPts val="0"/>
              </a:spcAft>
            </a:pPr>
            <a:r>
              <a:rPr lang="en-US" sz="2400" dirty="0"/>
              <a:t>U.S. Department of Labor</a:t>
            </a:r>
          </a:p>
          <a:p>
            <a:pPr lvl="1">
              <a:spcAft>
                <a:spcPts val="0"/>
              </a:spcAft>
            </a:pPr>
            <a:r>
              <a:rPr lang="en-US" sz="1800" i="1" dirty="0"/>
              <a:t>Electrocution/Work Safely with Ladders Near Power Lines </a:t>
            </a:r>
            <a:r>
              <a:rPr lang="en-US" sz="1800" i="1" dirty="0">
                <a:hlinkClick r:id="rId3" tooltip="U.S. Department of Labor work safely with ladders near power lines"/>
              </a:rPr>
              <a:t>www.youtube.com/watch?v=4QcctfnUeOM&amp;feature=youtu.be</a:t>
            </a:r>
            <a:endParaRPr lang="en-US" sz="1800" i="1" dirty="0"/>
          </a:p>
          <a:p>
            <a:endParaRPr lang="en-US" sz="1800" dirty="0"/>
          </a:p>
          <a:p>
            <a:pPr marL="0" indent="0">
              <a:spcAft>
                <a:spcPts val="0"/>
              </a:spcAft>
              <a:buNone/>
            </a:pPr>
            <a:endParaRPr lang="en-US" sz="1800" dirty="0"/>
          </a:p>
          <a:p>
            <a:pPr>
              <a:spcAft>
                <a:spcPts val="0"/>
              </a:spcAft>
            </a:pPr>
            <a:endParaRPr lang="en-US" sz="1800" dirty="0">
              <a:solidFill>
                <a:prstClr val="black"/>
              </a:solidFill>
            </a:endParaRPr>
          </a:p>
          <a:p>
            <a:pPr>
              <a:spcAft>
                <a:spcPts val="0"/>
              </a:spcAft>
            </a:pPr>
            <a:endParaRPr lang="en-US" sz="1800" dirty="0">
              <a:solidFill>
                <a:prstClr val="black"/>
              </a:solidFill>
            </a:endParaRPr>
          </a:p>
          <a:p>
            <a:pPr>
              <a:spcAft>
                <a:spcPts val="0"/>
              </a:spcAft>
            </a:pPr>
            <a:endParaRPr lang="en-US" sz="2400" dirty="0"/>
          </a:p>
        </p:txBody>
      </p:sp>
    </p:spTree>
    <p:extLst>
      <p:ext uri="{BB962C8B-B14F-4D97-AF65-F5344CB8AC3E}">
        <p14:creationId xmlns:p14="http://schemas.microsoft.com/office/powerpoint/2010/main" val="1994450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EDEF8-366C-42B5-9FD5-36162C28949B}"/>
              </a:ext>
            </a:extLst>
          </p:cNvPr>
          <p:cNvSpPr>
            <a:spLocks noGrp="1"/>
          </p:cNvSpPr>
          <p:nvPr>
            <p:ph type="title"/>
          </p:nvPr>
        </p:nvSpPr>
        <p:spPr/>
        <p:txBody>
          <a:bodyPr/>
          <a:lstStyle/>
          <a:p>
            <a:r>
              <a:rPr lang="en-US"/>
              <a:t>Portable Ladder Types</a:t>
            </a:r>
          </a:p>
        </p:txBody>
      </p:sp>
      <p:pic>
        <p:nvPicPr>
          <p:cNvPr id="6" name="Picture 5" descr="Picture of a fiberglass stepladder.">
            <a:extLst>
              <a:ext uri="{FF2B5EF4-FFF2-40B4-BE49-F238E27FC236}">
                <a16:creationId xmlns:a16="http://schemas.microsoft.com/office/drawing/2014/main" id="{3FB5644A-4661-4D69-BAA2-A8351483835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5145" y="1180880"/>
            <a:ext cx="1685587" cy="3471174"/>
          </a:xfrm>
          <a:prstGeom prst="rect">
            <a:avLst/>
          </a:prstGeom>
        </p:spPr>
      </p:pic>
      <p:sp>
        <p:nvSpPr>
          <p:cNvPr id="7" name="Rectangle 6"/>
          <p:cNvSpPr/>
          <p:nvPr/>
        </p:nvSpPr>
        <p:spPr>
          <a:xfrm>
            <a:off x="55861" y="4625718"/>
            <a:ext cx="2584154" cy="1677382"/>
          </a:xfrm>
          <a:prstGeom prst="rect">
            <a:avLst/>
          </a:prstGeom>
        </p:spPr>
        <p:txBody>
          <a:bodyPr wrap="square">
            <a:spAutoFit/>
          </a:bodyPr>
          <a:lstStyle/>
          <a:p>
            <a:pPr algn="ctr"/>
            <a:r>
              <a:rPr lang="en-US" sz="2300" b="1">
                <a:latin typeface="+mn-lt"/>
              </a:rPr>
              <a:t>Stepladder</a:t>
            </a:r>
          </a:p>
          <a:p>
            <a:pPr algn="ctr"/>
            <a:r>
              <a:rPr lang="en-US" sz="2000">
                <a:latin typeface="+mn-lt"/>
              </a:rPr>
              <a:t>Self-supporting, portable ladder with  fixed height, flat steps, &amp; hinged back</a:t>
            </a:r>
          </a:p>
        </p:txBody>
      </p:sp>
      <p:pic>
        <p:nvPicPr>
          <p:cNvPr id="5" name="Picture 4" descr="Picture of a fiberglass extension ladder.">
            <a:extLst>
              <a:ext uri="{FF2B5EF4-FFF2-40B4-BE49-F238E27FC236}">
                <a16:creationId xmlns:a16="http://schemas.microsoft.com/office/drawing/2014/main" id="{BE160C2E-4551-458B-8F1D-1D7B17705A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51890" y="1044756"/>
            <a:ext cx="3601528" cy="3601528"/>
          </a:xfrm>
          <a:prstGeom prst="rect">
            <a:avLst/>
          </a:prstGeom>
        </p:spPr>
      </p:pic>
      <p:sp>
        <p:nvSpPr>
          <p:cNvPr id="8" name="Rectangle 7"/>
          <p:cNvSpPr/>
          <p:nvPr/>
        </p:nvSpPr>
        <p:spPr>
          <a:xfrm>
            <a:off x="3010888" y="4646284"/>
            <a:ext cx="2683531" cy="1369606"/>
          </a:xfrm>
          <a:prstGeom prst="rect">
            <a:avLst/>
          </a:prstGeom>
        </p:spPr>
        <p:txBody>
          <a:bodyPr wrap="square">
            <a:spAutoFit/>
          </a:bodyPr>
          <a:lstStyle/>
          <a:p>
            <a:pPr algn="ctr"/>
            <a:r>
              <a:rPr lang="en-US" sz="2300" b="1">
                <a:latin typeface="+mn-lt"/>
              </a:rPr>
              <a:t>Extension ladder </a:t>
            </a:r>
            <a:r>
              <a:rPr lang="en-US" sz="2000">
                <a:latin typeface="+mn-lt"/>
              </a:rPr>
              <a:t>Non-self-supporting portable ladder, adjustable in length</a:t>
            </a:r>
          </a:p>
        </p:txBody>
      </p:sp>
      <p:pic>
        <p:nvPicPr>
          <p:cNvPr id="4" name="Picture 3" descr="Picture of an aluminum combination ladder.">
            <a:extLst>
              <a:ext uri="{FF2B5EF4-FFF2-40B4-BE49-F238E27FC236}">
                <a16:creationId xmlns:a16="http://schemas.microsoft.com/office/drawing/2014/main" id="{A3EB3EE8-571C-483A-A582-68BE3C68F36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65273" y="1141707"/>
            <a:ext cx="2845244" cy="3181932"/>
          </a:xfrm>
          <a:prstGeom prst="rect">
            <a:avLst/>
          </a:prstGeom>
        </p:spPr>
      </p:pic>
      <p:sp>
        <p:nvSpPr>
          <p:cNvPr id="9" name="Rectangle 8"/>
          <p:cNvSpPr/>
          <p:nvPr/>
        </p:nvSpPr>
        <p:spPr>
          <a:xfrm>
            <a:off x="6008477" y="4625711"/>
            <a:ext cx="3158836" cy="1677382"/>
          </a:xfrm>
          <a:prstGeom prst="rect">
            <a:avLst/>
          </a:prstGeom>
        </p:spPr>
        <p:txBody>
          <a:bodyPr wrap="square">
            <a:spAutoFit/>
          </a:bodyPr>
          <a:lstStyle/>
          <a:p>
            <a:r>
              <a:rPr lang="en-US" sz="2300" b="1" dirty="0">
                <a:latin typeface="+mn-lt"/>
              </a:rPr>
              <a:t>Combination ladder </a:t>
            </a:r>
          </a:p>
          <a:p>
            <a:pPr algn="ctr"/>
            <a:r>
              <a:rPr lang="en-US" sz="2000" dirty="0">
                <a:latin typeface="+mn-lt"/>
              </a:rPr>
              <a:t>Portable - may be used as stepladder, extension ladder, trestle ladder, or stairway ladder</a:t>
            </a:r>
          </a:p>
        </p:txBody>
      </p:sp>
    </p:spTree>
    <p:extLst>
      <p:ext uri="{BB962C8B-B14F-4D97-AF65-F5344CB8AC3E}">
        <p14:creationId xmlns:p14="http://schemas.microsoft.com/office/powerpoint/2010/main" val="270443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noAutofit/>
          </a:bodyPr>
          <a:lstStyle/>
          <a:p>
            <a:pPr eaLnBrk="1" hangingPunct="1">
              <a:defRPr/>
            </a:pPr>
            <a:r>
              <a:rPr lang="en-US" cap="small" dirty="0">
                <a:ea typeface="MS PGothic" charset="0"/>
                <a:cs typeface="MS PGothic" charset="0"/>
              </a:rPr>
              <a:t>Portable Ladder Materials</a:t>
            </a:r>
          </a:p>
        </p:txBody>
      </p:sp>
      <p:pic>
        <p:nvPicPr>
          <p:cNvPr id="8" name="Picture 7" descr="Picture of a wooden stepladde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2399" y="1213069"/>
            <a:ext cx="2882903" cy="3390900"/>
          </a:xfrm>
          <a:prstGeom prst="rect">
            <a:avLst/>
          </a:prstGeom>
        </p:spPr>
      </p:pic>
      <p:sp>
        <p:nvSpPr>
          <p:cNvPr id="6" name="Rectangle 5"/>
          <p:cNvSpPr/>
          <p:nvPr/>
        </p:nvSpPr>
        <p:spPr>
          <a:xfrm>
            <a:off x="-50795" y="4711790"/>
            <a:ext cx="2997200" cy="1692771"/>
          </a:xfrm>
          <a:prstGeom prst="rect">
            <a:avLst/>
          </a:prstGeom>
        </p:spPr>
        <p:txBody>
          <a:bodyPr wrap="square">
            <a:spAutoFit/>
          </a:bodyPr>
          <a:lstStyle/>
          <a:p>
            <a:pPr algn="ctr"/>
            <a:r>
              <a:rPr lang="en-US" b="1">
                <a:latin typeface="+mn-lt"/>
              </a:rPr>
              <a:t>Wood ladders </a:t>
            </a:r>
          </a:p>
          <a:p>
            <a:pPr algn="ctr"/>
            <a:r>
              <a:rPr lang="en-US" sz="2000">
                <a:latin typeface="+mn-lt"/>
              </a:rPr>
              <a:t>Non-conductive, but some made with metal fasteners </a:t>
            </a:r>
            <a:r>
              <a:rPr lang="en-US" sz="2000">
                <a:latin typeface="+mn-lt"/>
                <a:sym typeface="Wingdings"/>
              </a:rPr>
              <a:t> not </a:t>
            </a:r>
            <a:r>
              <a:rPr lang="en-US" sz="2000">
                <a:latin typeface="+mn-lt"/>
              </a:rPr>
              <a:t>suitable for electrical work</a:t>
            </a:r>
            <a:endParaRPr lang="en-US" sz="2000" b="0" i="0">
              <a:effectLst/>
              <a:latin typeface="+mn-lt"/>
            </a:endParaRPr>
          </a:p>
        </p:txBody>
      </p:sp>
      <p:pic>
        <p:nvPicPr>
          <p:cNvPr id="9" name="Picture 8" descr="Picture of an aluminum straight ladder (similar to an extension ladder but it doesn't extend or retract)."/>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55384" y="1160194"/>
            <a:ext cx="1088136" cy="3493517"/>
          </a:xfrm>
          <a:prstGeom prst="rect">
            <a:avLst/>
          </a:prstGeom>
        </p:spPr>
      </p:pic>
      <p:sp>
        <p:nvSpPr>
          <p:cNvPr id="10" name="Rectangle 9"/>
          <p:cNvSpPr/>
          <p:nvPr/>
        </p:nvSpPr>
        <p:spPr>
          <a:xfrm>
            <a:off x="2905085" y="4711790"/>
            <a:ext cx="2988733" cy="1692771"/>
          </a:xfrm>
          <a:prstGeom prst="rect">
            <a:avLst/>
          </a:prstGeom>
        </p:spPr>
        <p:txBody>
          <a:bodyPr wrap="square">
            <a:spAutoFit/>
          </a:bodyPr>
          <a:lstStyle/>
          <a:p>
            <a:pPr algn="ctr"/>
            <a:r>
              <a:rPr lang="en-US" b="1" dirty="0">
                <a:latin typeface="+mn-lt"/>
              </a:rPr>
              <a:t>Aluminum ladders </a:t>
            </a:r>
          </a:p>
          <a:p>
            <a:pPr algn="ctr"/>
            <a:r>
              <a:rPr lang="en-US" sz="2000" dirty="0">
                <a:latin typeface="+mn-lt"/>
              </a:rPr>
              <a:t>Lightweight, easy to transport. Do not use near power lines or electrical wiring</a:t>
            </a:r>
          </a:p>
        </p:txBody>
      </p:sp>
      <p:pic>
        <p:nvPicPr>
          <p:cNvPr id="11" name="Picture 10" descr="Picture of a fiberglass stepladder.">
            <a:extLst>
              <a:ext uri="{FF2B5EF4-FFF2-40B4-BE49-F238E27FC236}">
                <a16:creationId xmlns:a16="http://schemas.microsoft.com/office/drawing/2014/main" id="{3FB5644A-4661-4D69-BAA2-A8351483835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00928" y="2361387"/>
            <a:ext cx="956037" cy="1968792"/>
          </a:xfrm>
          <a:prstGeom prst="rect">
            <a:avLst/>
          </a:prstGeom>
        </p:spPr>
      </p:pic>
      <p:pic>
        <p:nvPicPr>
          <p:cNvPr id="12" name="Picture 11" descr="Picture of a fiberglass extension ladder.">
            <a:extLst>
              <a:ext uri="{FF2B5EF4-FFF2-40B4-BE49-F238E27FC236}">
                <a16:creationId xmlns:a16="http://schemas.microsoft.com/office/drawing/2014/main" id="{BE160C2E-4551-458B-8F1D-1D7B17705A2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402009" y="1415888"/>
            <a:ext cx="1603151" cy="2914291"/>
          </a:xfrm>
          <a:prstGeom prst="rect">
            <a:avLst/>
          </a:prstGeom>
        </p:spPr>
      </p:pic>
      <p:sp>
        <p:nvSpPr>
          <p:cNvPr id="13" name="Rectangle 12"/>
          <p:cNvSpPr/>
          <p:nvPr/>
        </p:nvSpPr>
        <p:spPr>
          <a:xfrm>
            <a:off x="6011335" y="4708955"/>
            <a:ext cx="3098799" cy="1692771"/>
          </a:xfrm>
          <a:prstGeom prst="rect">
            <a:avLst/>
          </a:prstGeom>
        </p:spPr>
        <p:txBody>
          <a:bodyPr wrap="square">
            <a:spAutoFit/>
          </a:bodyPr>
          <a:lstStyle/>
          <a:p>
            <a:pPr algn="ctr"/>
            <a:r>
              <a:rPr lang="en-US" b="1" dirty="0">
                <a:latin typeface="+mn-lt"/>
              </a:rPr>
              <a:t>Fiberglass ladders</a:t>
            </a:r>
            <a:r>
              <a:rPr lang="en-US" dirty="0">
                <a:latin typeface="+mn-lt"/>
              </a:rPr>
              <a:t> </a:t>
            </a:r>
          </a:p>
          <a:p>
            <a:pPr algn="ctr"/>
            <a:r>
              <a:rPr lang="en-US" sz="2000" dirty="0">
                <a:latin typeface="+mn-lt"/>
              </a:rPr>
              <a:t>Durable, non-conductive side rails, safe to use near power lines &amp; electrical wiring</a:t>
            </a:r>
          </a:p>
        </p:txBody>
      </p:sp>
      <p:sp>
        <p:nvSpPr>
          <p:cNvPr id="3" name="Rectangle 2"/>
          <p:cNvSpPr/>
          <p:nvPr/>
        </p:nvSpPr>
        <p:spPr>
          <a:xfrm>
            <a:off x="6318114" y="6323212"/>
            <a:ext cx="2659702" cy="369332"/>
          </a:xfrm>
          <a:prstGeom prst="rect">
            <a:avLst/>
          </a:prstGeom>
        </p:spPr>
        <p:txBody>
          <a:bodyPr wrap="none">
            <a:spAutoFit/>
          </a:bodyPr>
          <a:lstStyle/>
          <a:p>
            <a:r>
              <a:rPr lang="en-US" sz="1800" dirty="0">
                <a:latin typeface="+mn-lt"/>
              </a:rPr>
              <a:t>OSHA 1926.1053(b)(12)</a:t>
            </a:r>
          </a:p>
        </p:txBody>
      </p:sp>
      <p:sp>
        <p:nvSpPr>
          <p:cNvPr id="14" name="Rounded Rectangle 13" descr="Orange box highlighting that fiberglass ladders are the best choice for solar installations."/>
          <p:cNvSpPr/>
          <p:nvPr/>
        </p:nvSpPr>
        <p:spPr>
          <a:xfrm>
            <a:off x="6056379" y="1018460"/>
            <a:ext cx="2988733" cy="5716989"/>
          </a:xfrm>
          <a:prstGeom prst="roundRect">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286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3"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noAutofit/>
          </a:bodyPr>
          <a:lstStyle/>
          <a:p>
            <a:pPr eaLnBrk="1" hangingPunct="1">
              <a:defRPr/>
            </a:pPr>
            <a:r>
              <a:rPr lang="en-US" sz="3600" dirty="0">
                <a:ea typeface="MS PGothic" charset="0"/>
                <a:cs typeface="MS PGothic" charset="0"/>
              </a:rPr>
              <a:t>Portable Ladder Duty Ratings</a:t>
            </a:r>
            <a:r>
              <a:rPr lang="en-US" dirty="0">
                <a:ea typeface="MS PGothic" charset="0"/>
                <a:cs typeface="MS PGothic" charset="0"/>
              </a:rPr>
              <a:t/>
            </a:r>
            <a:br>
              <a:rPr lang="en-US" dirty="0">
                <a:ea typeface="MS PGothic" charset="0"/>
                <a:cs typeface="MS PGothic" charset="0"/>
              </a:rPr>
            </a:br>
            <a:r>
              <a:rPr lang="en-US" sz="2000" i="1" dirty="0">
                <a:ea typeface="MS PGothic" charset="0"/>
                <a:cs typeface="MS PGothic" charset="0"/>
              </a:rPr>
              <a:t>OSHA 1926.1053(b)(3)</a:t>
            </a:r>
            <a:endParaRPr lang="en-US" sz="2000" i="1" cap="small" dirty="0">
              <a:ea typeface="MS PGothic" charset="0"/>
              <a:cs typeface="MS PGothic" charset="0"/>
            </a:endParaRPr>
          </a:p>
        </p:txBody>
      </p:sp>
      <p:sp>
        <p:nvSpPr>
          <p:cNvPr id="4" name="TextBox 3"/>
          <p:cNvSpPr txBox="1"/>
          <p:nvPr/>
        </p:nvSpPr>
        <p:spPr>
          <a:xfrm>
            <a:off x="186291" y="995446"/>
            <a:ext cx="5190779" cy="1800493"/>
          </a:xfrm>
          <a:prstGeom prst="rect">
            <a:avLst/>
          </a:prstGeom>
          <a:noFill/>
        </p:spPr>
        <p:txBody>
          <a:bodyPr wrap="square" rtlCol="0">
            <a:spAutoFit/>
          </a:bodyPr>
          <a:lstStyle/>
          <a:p>
            <a:pPr>
              <a:spcBef>
                <a:spcPts val="600"/>
              </a:spcBef>
            </a:pPr>
            <a:r>
              <a:rPr lang="en-US" b="1">
                <a:latin typeface="Tahoma"/>
                <a:cs typeface="Tahoma"/>
              </a:rPr>
              <a:t>Load Rating</a:t>
            </a:r>
          </a:p>
          <a:p>
            <a:pPr>
              <a:spcBef>
                <a:spcPts val="600"/>
              </a:spcBef>
            </a:pPr>
            <a:r>
              <a:rPr lang="en-US">
                <a:latin typeface="Tahoma"/>
                <a:cs typeface="Tahoma"/>
              </a:rPr>
              <a:t>Person </a:t>
            </a:r>
            <a:r>
              <a:rPr lang="en-US">
                <a:latin typeface="Tahoma"/>
                <a:cs typeface="Tahoma"/>
                <a:sym typeface="Wingdings"/>
              </a:rPr>
              <a:t> 200 </a:t>
            </a:r>
            <a:r>
              <a:rPr lang="en-US" err="1">
                <a:latin typeface="Tahoma"/>
                <a:cs typeface="Tahoma"/>
                <a:sym typeface="Wingdings"/>
              </a:rPr>
              <a:t>lbs</a:t>
            </a:r>
            <a:r>
              <a:rPr lang="en-US">
                <a:latin typeface="Tahoma"/>
                <a:cs typeface="Tahoma"/>
                <a:sym typeface="Wingdings"/>
              </a:rPr>
              <a:t>?</a:t>
            </a:r>
          </a:p>
          <a:p>
            <a:pPr>
              <a:spcBef>
                <a:spcPts val="600"/>
              </a:spcBef>
            </a:pPr>
            <a:r>
              <a:rPr lang="en-US">
                <a:latin typeface="Tahoma"/>
                <a:cs typeface="Tahoma"/>
                <a:sym typeface="Wingdings"/>
              </a:rPr>
              <a:t>Tools / Equipment weight  60 </a:t>
            </a:r>
            <a:r>
              <a:rPr lang="en-US" err="1">
                <a:latin typeface="Tahoma"/>
                <a:cs typeface="Tahoma"/>
                <a:sym typeface="Wingdings"/>
              </a:rPr>
              <a:t>lbs</a:t>
            </a:r>
            <a:r>
              <a:rPr lang="en-US">
                <a:latin typeface="Tahoma"/>
                <a:cs typeface="Tahoma"/>
                <a:sym typeface="Wingdings"/>
              </a:rPr>
              <a:t>?</a:t>
            </a:r>
          </a:p>
          <a:p>
            <a:pPr>
              <a:spcBef>
                <a:spcPts val="600"/>
              </a:spcBef>
            </a:pPr>
            <a:r>
              <a:rPr lang="en-US">
                <a:latin typeface="Tahoma"/>
                <a:cs typeface="Tahoma"/>
                <a:sym typeface="Wingdings"/>
              </a:rPr>
              <a:t>Total  260 </a:t>
            </a:r>
            <a:r>
              <a:rPr lang="en-US" err="1">
                <a:latin typeface="Tahoma"/>
                <a:cs typeface="Tahoma"/>
                <a:sym typeface="Wingdings"/>
              </a:rPr>
              <a:t>lbs</a:t>
            </a:r>
            <a:r>
              <a:rPr lang="en-US">
                <a:latin typeface="Tahoma"/>
                <a:cs typeface="Tahoma"/>
                <a:sym typeface="Wingdings"/>
              </a:rPr>
              <a:t>  Type IA or IAA</a:t>
            </a:r>
            <a:endParaRPr lang="en-US">
              <a:latin typeface="Tahoma"/>
              <a:cs typeface="Tahoma"/>
            </a:endParaRPr>
          </a:p>
        </p:txBody>
      </p:sp>
      <p:pic>
        <p:nvPicPr>
          <p:cNvPr id="9" name="Picture 8" descr="Photo of an installer wearing fall protection at the top of a fiberglass extension ladder and they are attaching the fall protection lanyard to safely transition onto the roof.">
            <a:extLst>
              <a:ext uri="{FF2B5EF4-FFF2-40B4-BE49-F238E27FC236}">
                <a16:creationId xmlns:a16="http://schemas.microsoft.com/office/drawing/2014/main" id="{596B2729-B558-43BC-81B4-D775ADE8EFC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7392" y="2918603"/>
            <a:ext cx="4214608" cy="3797206"/>
          </a:xfrm>
          <a:prstGeom prst="rect">
            <a:avLst/>
          </a:prstGeom>
          <a:ln w="19050">
            <a:solidFill>
              <a:schemeClr val="tx1"/>
            </a:solidFill>
          </a:ln>
        </p:spPr>
      </p:pic>
      <p:graphicFrame>
        <p:nvGraphicFramePr>
          <p:cNvPr id="5" name="Table 4" title="Load Capacity/ANSI Code"/>
          <p:cNvGraphicFramePr>
            <a:graphicFrameLocks noGrp="1" noChangeAspect="1"/>
          </p:cNvGraphicFramePr>
          <p:nvPr>
            <p:extLst>
              <p:ext uri="{D42A27DB-BD31-4B8C-83A1-F6EECF244321}">
                <p14:modId xmlns:p14="http://schemas.microsoft.com/office/powerpoint/2010/main" val="2875712318"/>
              </p:ext>
            </p:extLst>
          </p:nvPr>
        </p:nvGraphicFramePr>
        <p:xfrm>
          <a:off x="5182948" y="1084224"/>
          <a:ext cx="3780133" cy="2471286"/>
        </p:xfrm>
        <a:graphic>
          <a:graphicData uri="http://schemas.openxmlformats.org/drawingml/2006/table">
            <a:tbl>
              <a:tblPr firstRow="1" bandRow="1">
                <a:tableStyleId>{5C22544A-7EE6-4342-B048-85BDC9FD1C3A}</a:tableStyleId>
              </a:tblPr>
              <a:tblGrid>
                <a:gridCol w="2193356">
                  <a:extLst>
                    <a:ext uri="{9D8B030D-6E8A-4147-A177-3AD203B41FA5}">
                      <a16:colId xmlns:a16="http://schemas.microsoft.com/office/drawing/2014/main" val="3488240487"/>
                    </a:ext>
                  </a:extLst>
                </a:gridCol>
                <a:gridCol w="1586777">
                  <a:extLst>
                    <a:ext uri="{9D8B030D-6E8A-4147-A177-3AD203B41FA5}">
                      <a16:colId xmlns:a16="http://schemas.microsoft.com/office/drawing/2014/main" val="3664484694"/>
                    </a:ext>
                  </a:extLst>
                </a:gridCol>
              </a:tblGrid>
              <a:tr h="411881">
                <a:tc>
                  <a:txBody>
                    <a:bodyPr/>
                    <a:lstStyle/>
                    <a:p>
                      <a:r>
                        <a:rPr lang="en-US" dirty="0"/>
                        <a:t>Load Capacity</a:t>
                      </a:r>
                    </a:p>
                  </a:txBody>
                  <a:tcPr/>
                </a:tc>
                <a:tc>
                  <a:txBody>
                    <a:bodyPr/>
                    <a:lstStyle/>
                    <a:p>
                      <a:r>
                        <a:rPr lang="en-US" dirty="0"/>
                        <a:t>ANSI* Code</a:t>
                      </a:r>
                    </a:p>
                  </a:txBody>
                  <a:tcPr/>
                </a:tc>
                <a:extLst>
                  <a:ext uri="{0D108BD9-81ED-4DB2-BD59-A6C34878D82A}">
                    <a16:rowId xmlns:a16="http://schemas.microsoft.com/office/drawing/2014/main" val="1882233602"/>
                  </a:ext>
                </a:extLst>
              </a:tr>
              <a:tr h="411881">
                <a:tc>
                  <a:txBody>
                    <a:bodyPr/>
                    <a:lstStyle/>
                    <a:p>
                      <a:r>
                        <a:rPr lang="en-US"/>
                        <a:t>200 lbs. / 91 kg</a:t>
                      </a:r>
                    </a:p>
                  </a:txBody>
                  <a:tcPr/>
                </a:tc>
                <a:tc>
                  <a:txBody>
                    <a:bodyPr/>
                    <a:lstStyle/>
                    <a:p>
                      <a:r>
                        <a:rPr lang="en-US"/>
                        <a:t>Type III</a:t>
                      </a:r>
                    </a:p>
                  </a:txBody>
                  <a:tcPr/>
                </a:tc>
                <a:extLst>
                  <a:ext uri="{0D108BD9-81ED-4DB2-BD59-A6C34878D82A}">
                    <a16:rowId xmlns:a16="http://schemas.microsoft.com/office/drawing/2014/main" val="4228518434"/>
                  </a:ext>
                </a:extLst>
              </a:tr>
              <a:tr h="411881">
                <a:tc>
                  <a:txBody>
                    <a:bodyPr/>
                    <a:lstStyle/>
                    <a:p>
                      <a:r>
                        <a:rPr lang="en-US"/>
                        <a:t>225 lbs. / 102 kg</a:t>
                      </a:r>
                    </a:p>
                  </a:txBody>
                  <a:tcPr/>
                </a:tc>
                <a:tc>
                  <a:txBody>
                    <a:bodyPr/>
                    <a:lstStyle/>
                    <a:p>
                      <a:r>
                        <a:rPr lang="en-US" dirty="0"/>
                        <a:t>Type II</a:t>
                      </a:r>
                    </a:p>
                  </a:txBody>
                  <a:tcPr/>
                </a:tc>
                <a:extLst>
                  <a:ext uri="{0D108BD9-81ED-4DB2-BD59-A6C34878D82A}">
                    <a16:rowId xmlns:a16="http://schemas.microsoft.com/office/drawing/2014/main" val="2022832199"/>
                  </a:ext>
                </a:extLst>
              </a:tr>
              <a:tr h="411881">
                <a:tc>
                  <a:txBody>
                    <a:bodyPr/>
                    <a:lstStyle/>
                    <a:p>
                      <a:r>
                        <a:rPr lang="en-US" dirty="0"/>
                        <a:t>250 lbs. / 113 kg</a:t>
                      </a:r>
                    </a:p>
                  </a:txBody>
                  <a:tcPr/>
                </a:tc>
                <a:tc>
                  <a:txBody>
                    <a:bodyPr/>
                    <a:lstStyle/>
                    <a:p>
                      <a:r>
                        <a:rPr lang="en-US"/>
                        <a:t>Type I</a:t>
                      </a:r>
                    </a:p>
                  </a:txBody>
                  <a:tcPr/>
                </a:tc>
                <a:extLst>
                  <a:ext uri="{0D108BD9-81ED-4DB2-BD59-A6C34878D82A}">
                    <a16:rowId xmlns:a16="http://schemas.microsoft.com/office/drawing/2014/main" val="1931061689"/>
                  </a:ext>
                </a:extLst>
              </a:tr>
              <a:tr h="411881">
                <a:tc>
                  <a:txBody>
                    <a:bodyPr/>
                    <a:lstStyle/>
                    <a:p>
                      <a:r>
                        <a:rPr lang="en-US"/>
                        <a:t>300 lbs. / 136 kg</a:t>
                      </a:r>
                    </a:p>
                  </a:txBody>
                  <a:tcPr/>
                </a:tc>
                <a:tc>
                  <a:txBody>
                    <a:bodyPr/>
                    <a:lstStyle/>
                    <a:p>
                      <a:r>
                        <a:rPr lang="en-US" dirty="0"/>
                        <a:t>Type IA</a:t>
                      </a:r>
                    </a:p>
                  </a:txBody>
                  <a:tcPr/>
                </a:tc>
                <a:extLst>
                  <a:ext uri="{0D108BD9-81ED-4DB2-BD59-A6C34878D82A}">
                    <a16:rowId xmlns:a16="http://schemas.microsoft.com/office/drawing/2014/main" val="281402080"/>
                  </a:ext>
                </a:extLst>
              </a:tr>
              <a:tr h="411881">
                <a:tc>
                  <a:txBody>
                    <a:bodyPr/>
                    <a:lstStyle/>
                    <a:p>
                      <a:r>
                        <a:rPr lang="en-US"/>
                        <a:t>375 lbs. / 170 kg</a:t>
                      </a:r>
                    </a:p>
                  </a:txBody>
                  <a:tcPr/>
                </a:tc>
                <a:tc>
                  <a:txBody>
                    <a:bodyPr/>
                    <a:lstStyle/>
                    <a:p>
                      <a:r>
                        <a:rPr lang="en-US" dirty="0"/>
                        <a:t>Type IAA</a:t>
                      </a:r>
                    </a:p>
                  </a:txBody>
                  <a:tcPr/>
                </a:tc>
                <a:extLst>
                  <a:ext uri="{0D108BD9-81ED-4DB2-BD59-A6C34878D82A}">
                    <a16:rowId xmlns:a16="http://schemas.microsoft.com/office/drawing/2014/main" val="4146022301"/>
                  </a:ext>
                </a:extLst>
              </a:tr>
            </a:tbl>
          </a:graphicData>
        </a:graphic>
      </p:graphicFrame>
      <p:sp>
        <p:nvSpPr>
          <p:cNvPr id="13" name="Rounded Rectangle 12" descr="Orange box highlighting that type IA or type IAA are the best load capacity ratings for ladders used on solar installations."/>
          <p:cNvSpPr/>
          <p:nvPr/>
        </p:nvSpPr>
        <p:spPr>
          <a:xfrm>
            <a:off x="5182948" y="2675464"/>
            <a:ext cx="3780133" cy="863603"/>
          </a:xfrm>
          <a:prstGeom prst="roundRect">
            <a:avLst/>
          </a:prstGeom>
          <a:noFill/>
          <a:ln w="444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5">
            <a:extLst>
              <a:ext uri="{FF2B5EF4-FFF2-40B4-BE49-F238E27FC236}">
                <a16:creationId xmlns:a16="http://schemas.microsoft.com/office/drawing/2014/main" id="{B722424F-42D0-43DE-AFB0-E77D379E628E}"/>
              </a:ext>
            </a:extLst>
          </p:cNvPr>
          <p:cNvSpPr txBox="1">
            <a:spLocks/>
          </p:cNvSpPr>
          <p:nvPr/>
        </p:nvSpPr>
        <p:spPr>
          <a:xfrm>
            <a:off x="5218142" y="3559079"/>
            <a:ext cx="3925858" cy="380150"/>
          </a:xfrm>
          <a:prstGeom prst="rect">
            <a:avLst/>
          </a:prstGeom>
          <a:noFill/>
        </p:spPr>
        <p:txBody>
          <a:bodyPr vert="horz" lIns="91440" tIns="45720" rIns="91440" bIns="45720" rtlCol="0">
            <a:normAutofit/>
          </a:bodyPr>
          <a:lstStyle>
            <a:lvl1pPr marL="456565" indent="-457200" algn="l" rtl="0" eaLnBrk="1" fontAlgn="base" hangingPunct="1">
              <a:spcBef>
                <a:spcPts val="600"/>
              </a:spcBef>
              <a:spcAft>
                <a:spcPct val="0"/>
              </a:spcAft>
              <a:buFont typeface="ZapfDingbatsITC" charset="0"/>
              <a:buChar char="✸"/>
              <a:tabLst/>
              <a:defRPr sz="3200" kern="1200">
                <a:solidFill>
                  <a:schemeClr val="tx1"/>
                </a:solidFill>
                <a:latin typeface="Tahoma" charset="0"/>
                <a:ea typeface="Tahoma" charset="0"/>
                <a:cs typeface="Tahoma" charset="0"/>
              </a:defRPr>
            </a:lvl1pPr>
            <a:lvl2pPr marL="731520" indent="-365760" algn="l" rtl="0" eaLnBrk="1" fontAlgn="base" hangingPunct="1">
              <a:spcBef>
                <a:spcPts val="600"/>
              </a:spcBef>
              <a:spcAft>
                <a:spcPct val="0"/>
              </a:spcAft>
              <a:buClr>
                <a:srgbClr val="317840"/>
              </a:buClr>
              <a:buFont typeface="ZapfDingbatsITC" charset="0"/>
              <a:buChar char="✧"/>
              <a:defRPr sz="2800" kern="1200">
                <a:solidFill>
                  <a:schemeClr val="tx1"/>
                </a:solidFill>
                <a:latin typeface="Tahoma" charset="0"/>
                <a:ea typeface="Tahoma" charset="0"/>
                <a:cs typeface="Tahoma" charset="0"/>
              </a:defRPr>
            </a:lvl2pPr>
            <a:lvl3pPr marL="914400" indent="-274320" algn="l" rtl="0" eaLnBrk="1" fontAlgn="base" hangingPunct="1">
              <a:spcBef>
                <a:spcPts val="600"/>
              </a:spcBef>
              <a:spcAft>
                <a:spcPct val="0"/>
              </a:spcAft>
              <a:buFont typeface="Arial" charset="0"/>
              <a:buChar char="•"/>
              <a:defRPr sz="2400" kern="1200">
                <a:solidFill>
                  <a:schemeClr val="tx1"/>
                </a:solidFill>
                <a:latin typeface="Tahoma" charset="0"/>
                <a:ea typeface="Tahoma" charset="0"/>
                <a:cs typeface="Tahoma" charset="0"/>
              </a:defRPr>
            </a:lvl3pPr>
            <a:lvl4pPr marL="15970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4pPr>
            <a:lvl5pPr marL="2054225" indent="-225425" algn="l" rtl="0" eaLnBrk="1" fontAlgn="base" hangingPunct="1">
              <a:spcBef>
                <a:spcPct val="20000"/>
              </a:spcBef>
              <a:spcAft>
                <a:spcPct val="0"/>
              </a:spcAft>
              <a:buFont typeface="Arial" charset="0"/>
              <a:buChar char="»"/>
              <a:defRPr sz="2000" kern="1200">
                <a:solidFill>
                  <a:schemeClr val="tx1"/>
                </a:solidFill>
                <a:latin typeface="Tahoma" charset="0"/>
                <a:ea typeface="Tahoma" charset="0"/>
                <a:cs typeface="Tahoma" charset="0"/>
              </a:defRPr>
            </a:lvl5pPr>
            <a:lvl6pPr marL="251371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758"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79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837" indent="-228519" algn="l" defTabSz="91407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0"/>
              </a:spcAft>
              <a:buNone/>
            </a:pPr>
            <a:r>
              <a:rPr lang="en-US" sz="1600"/>
              <a:t>* American National Standards Institute </a:t>
            </a:r>
            <a:endParaRPr lang="en-US" sz="1600">
              <a:solidFill>
                <a:srgbClr val="000000"/>
              </a:solidFill>
            </a:endParaRPr>
          </a:p>
        </p:txBody>
      </p:sp>
      <p:pic>
        <p:nvPicPr>
          <p:cNvPr id="12" name="Picture 11" descr="Picture of a fiberglass stepladder.">
            <a:extLst>
              <a:ext uri="{FF2B5EF4-FFF2-40B4-BE49-F238E27FC236}">
                <a16:creationId xmlns:a16="http://schemas.microsoft.com/office/drawing/2014/main" id="{BE160C2E-4551-458B-8F1D-1D7B17705A2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650962" y="4006656"/>
            <a:ext cx="1202267" cy="2709152"/>
          </a:xfrm>
          <a:prstGeom prst="rect">
            <a:avLst/>
          </a:prstGeom>
        </p:spPr>
      </p:pic>
      <p:sp>
        <p:nvSpPr>
          <p:cNvPr id="2" name="Rectangle 1" descr="Triangle highlighting that the load capacity can be found on the label on the side of the ladder.">
            <a:extLst>
              <a:ext uri="{FF2B5EF4-FFF2-40B4-BE49-F238E27FC236}">
                <a16:creationId xmlns:a16="http://schemas.microsoft.com/office/drawing/2014/main" id="{C97BA3BA-5E70-495F-ACAF-6C3006054641}"/>
              </a:ext>
              <a:ext uri="{C183D7F6-B498-43B3-948B-1728B52AA6E4}">
                <adec:decorative xmlns:adec="http://schemas.microsoft.com/office/drawing/2017/decorative" xmlns="" val="1"/>
              </a:ext>
            </a:extLst>
          </p:cNvPr>
          <p:cNvSpPr/>
          <p:nvPr/>
        </p:nvSpPr>
        <p:spPr>
          <a:xfrm>
            <a:off x="7140007" y="3997131"/>
            <a:ext cx="930842" cy="2619569"/>
          </a:xfrm>
          <a:custGeom>
            <a:avLst/>
            <a:gdLst>
              <a:gd name="connsiteX0" fmla="*/ 0 w 968943"/>
              <a:gd name="connsiteY0" fmla="*/ 0 h 2619569"/>
              <a:gd name="connsiteX1" fmla="*/ 968943 w 968943"/>
              <a:gd name="connsiteY1" fmla="*/ 0 h 2619569"/>
              <a:gd name="connsiteX2" fmla="*/ 968943 w 968943"/>
              <a:gd name="connsiteY2" fmla="*/ 2619569 h 2619569"/>
              <a:gd name="connsiteX3" fmla="*/ 0 w 968943"/>
              <a:gd name="connsiteY3" fmla="*/ 2619569 h 2619569"/>
              <a:gd name="connsiteX4" fmla="*/ 0 w 968943"/>
              <a:gd name="connsiteY4" fmla="*/ 0 h 2619569"/>
              <a:gd name="connsiteX0" fmla="*/ 0 w 968943"/>
              <a:gd name="connsiteY0" fmla="*/ 0 h 2619569"/>
              <a:gd name="connsiteX1" fmla="*/ 902268 w 968943"/>
              <a:gd name="connsiteY1" fmla="*/ 1204912 h 2619569"/>
              <a:gd name="connsiteX2" fmla="*/ 968943 w 968943"/>
              <a:gd name="connsiteY2" fmla="*/ 2619569 h 2619569"/>
              <a:gd name="connsiteX3" fmla="*/ 0 w 968943"/>
              <a:gd name="connsiteY3" fmla="*/ 2619569 h 2619569"/>
              <a:gd name="connsiteX4" fmla="*/ 0 w 968943"/>
              <a:gd name="connsiteY4" fmla="*/ 0 h 2619569"/>
              <a:gd name="connsiteX0" fmla="*/ 0 w 940368"/>
              <a:gd name="connsiteY0" fmla="*/ 0 h 2619569"/>
              <a:gd name="connsiteX1" fmla="*/ 902268 w 940368"/>
              <a:gd name="connsiteY1" fmla="*/ 1204912 h 2619569"/>
              <a:gd name="connsiteX2" fmla="*/ 940368 w 940368"/>
              <a:gd name="connsiteY2" fmla="*/ 1571819 h 2619569"/>
              <a:gd name="connsiteX3" fmla="*/ 0 w 940368"/>
              <a:gd name="connsiteY3" fmla="*/ 2619569 h 2619569"/>
              <a:gd name="connsiteX4" fmla="*/ 0 w 940368"/>
              <a:gd name="connsiteY4" fmla="*/ 0 h 2619569"/>
              <a:gd name="connsiteX0" fmla="*/ 0 w 940368"/>
              <a:gd name="connsiteY0" fmla="*/ 0 h 2619569"/>
              <a:gd name="connsiteX1" fmla="*/ 907031 w 940368"/>
              <a:gd name="connsiteY1" fmla="*/ 1347787 h 2619569"/>
              <a:gd name="connsiteX2" fmla="*/ 940368 w 940368"/>
              <a:gd name="connsiteY2" fmla="*/ 1571819 h 2619569"/>
              <a:gd name="connsiteX3" fmla="*/ 0 w 940368"/>
              <a:gd name="connsiteY3" fmla="*/ 2619569 h 2619569"/>
              <a:gd name="connsiteX4" fmla="*/ 0 w 940368"/>
              <a:gd name="connsiteY4" fmla="*/ 0 h 2619569"/>
              <a:gd name="connsiteX0" fmla="*/ 0 w 940368"/>
              <a:gd name="connsiteY0" fmla="*/ 0 h 2619569"/>
              <a:gd name="connsiteX1" fmla="*/ 892743 w 940368"/>
              <a:gd name="connsiteY1" fmla="*/ 1347787 h 2619569"/>
              <a:gd name="connsiteX2" fmla="*/ 940368 w 940368"/>
              <a:gd name="connsiteY2" fmla="*/ 1571819 h 2619569"/>
              <a:gd name="connsiteX3" fmla="*/ 0 w 940368"/>
              <a:gd name="connsiteY3" fmla="*/ 2619569 h 2619569"/>
              <a:gd name="connsiteX4" fmla="*/ 0 w 940368"/>
              <a:gd name="connsiteY4" fmla="*/ 0 h 2619569"/>
              <a:gd name="connsiteX0" fmla="*/ 0 w 940368"/>
              <a:gd name="connsiteY0" fmla="*/ 0 h 2619569"/>
              <a:gd name="connsiteX1" fmla="*/ 907030 w 940368"/>
              <a:gd name="connsiteY1" fmla="*/ 1352549 h 2619569"/>
              <a:gd name="connsiteX2" fmla="*/ 940368 w 940368"/>
              <a:gd name="connsiteY2" fmla="*/ 1571819 h 2619569"/>
              <a:gd name="connsiteX3" fmla="*/ 0 w 940368"/>
              <a:gd name="connsiteY3" fmla="*/ 2619569 h 2619569"/>
              <a:gd name="connsiteX4" fmla="*/ 0 w 940368"/>
              <a:gd name="connsiteY4" fmla="*/ 0 h 2619569"/>
              <a:gd name="connsiteX0" fmla="*/ 0 w 949893"/>
              <a:gd name="connsiteY0" fmla="*/ 0 h 2619569"/>
              <a:gd name="connsiteX1" fmla="*/ 907030 w 949893"/>
              <a:gd name="connsiteY1" fmla="*/ 1352549 h 2619569"/>
              <a:gd name="connsiteX2" fmla="*/ 949893 w 949893"/>
              <a:gd name="connsiteY2" fmla="*/ 1543244 h 2619569"/>
              <a:gd name="connsiteX3" fmla="*/ 0 w 949893"/>
              <a:gd name="connsiteY3" fmla="*/ 2619569 h 2619569"/>
              <a:gd name="connsiteX4" fmla="*/ 0 w 949893"/>
              <a:gd name="connsiteY4" fmla="*/ 0 h 2619569"/>
              <a:gd name="connsiteX0" fmla="*/ 0 w 949893"/>
              <a:gd name="connsiteY0" fmla="*/ 0 h 2619569"/>
              <a:gd name="connsiteX1" fmla="*/ 892742 w 949893"/>
              <a:gd name="connsiteY1" fmla="*/ 1352549 h 2619569"/>
              <a:gd name="connsiteX2" fmla="*/ 949893 w 949893"/>
              <a:gd name="connsiteY2" fmla="*/ 1543244 h 2619569"/>
              <a:gd name="connsiteX3" fmla="*/ 0 w 949893"/>
              <a:gd name="connsiteY3" fmla="*/ 2619569 h 2619569"/>
              <a:gd name="connsiteX4" fmla="*/ 0 w 949893"/>
              <a:gd name="connsiteY4" fmla="*/ 0 h 2619569"/>
              <a:gd name="connsiteX0" fmla="*/ 0 w 935605"/>
              <a:gd name="connsiteY0" fmla="*/ 0 h 2619569"/>
              <a:gd name="connsiteX1" fmla="*/ 892742 w 935605"/>
              <a:gd name="connsiteY1" fmla="*/ 1352549 h 2619569"/>
              <a:gd name="connsiteX2" fmla="*/ 935605 w 935605"/>
              <a:gd name="connsiteY2" fmla="*/ 1543244 h 2619569"/>
              <a:gd name="connsiteX3" fmla="*/ 0 w 935605"/>
              <a:gd name="connsiteY3" fmla="*/ 2619569 h 2619569"/>
              <a:gd name="connsiteX4" fmla="*/ 0 w 935605"/>
              <a:gd name="connsiteY4" fmla="*/ 0 h 2619569"/>
              <a:gd name="connsiteX0" fmla="*/ 0 w 935605"/>
              <a:gd name="connsiteY0" fmla="*/ 0 h 2619569"/>
              <a:gd name="connsiteX1" fmla="*/ 892742 w 935605"/>
              <a:gd name="connsiteY1" fmla="*/ 1352549 h 2619569"/>
              <a:gd name="connsiteX2" fmla="*/ 935605 w 935605"/>
              <a:gd name="connsiteY2" fmla="*/ 1557532 h 2619569"/>
              <a:gd name="connsiteX3" fmla="*/ 0 w 935605"/>
              <a:gd name="connsiteY3" fmla="*/ 2619569 h 2619569"/>
              <a:gd name="connsiteX4" fmla="*/ 0 w 935605"/>
              <a:gd name="connsiteY4" fmla="*/ 0 h 2619569"/>
              <a:gd name="connsiteX0" fmla="*/ 0 w 930842"/>
              <a:gd name="connsiteY0" fmla="*/ 0 h 2619569"/>
              <a:gd name="connsiteX1" fmla="*/ 892742 w 930842"/>
              <a:gd name="connsiteY1" fmla="*/ 1352549 h 2619569"/>
              <a:gd name="connsiteX2" fmla="*/ 930842 w 930842"/>
              <a:gd name="connsiteY2" fmla="*/ 1557532 h 2619569"/>
              <a:gd name="connsiteX3" fmla="*/ 0 w 930842"/>
              <a:gd name="connsiteY3" fmla="*/ 2619569 h 2619569"/>
              <a:gd name="connsiteX4" fmla="*/ 0 w 930842"/>
              <a:gd name="connsiteY4" fmla="*/ 0 h 2619569"/>
              <a:gd name="connsiteX0" fmla="*/ 0 w 930842"/>
              <a:gd name="connsiteY0" fmla="*/ 0 h 2619569"/>
              <a:gd name="connsiteX1" fmla="*/ 887980 w 930842"/>
              <a:gd name="connsiteY1" fmla="*/ 1352549 h 2619569"/>
              <a:gd name="connsiteX2" fmla="*/ 930842 w 930842"/>
              <a:gd name="connsiteY2" fmla="*/ 1557532 h 2619569"/>
              <a:gd name="connsiteX3" fmla="*/ 0 w 930842"/>
              <a:gd name="connsiteY3" fmla="*/ 2619569 h 2619569"/>
              <a:gd name="connsiteX4" fmla="*/ 0 w 930842"/>
              <a:gd name="connsiteY4" fmla="*/ 0 h 26195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0842" h="2619569">
                <a:moveTo>
                  <a:pt x="0" y="0"/>
                </a:moveTo>
                <a:lnTo>
                  <a:pt x="887980" y="1352549"/>
                </a:lnTo>
                <a:lnTo>
                  <a:pt x="930842" y="1557532"/>
                </a:lnTo>
                <a:lnTo>
                  <a:pt x="0" y="2619569"/>
                </a:lnTo>
                <a:lnTo>
                  <a:pt x="0" y="0"/>
                </a:lnTo>
                <a:close/>
              </a:path>
            </a:pathLst>
          </a:custGeom>
          <a:solidFill>
            <a:schemeClr val="bg1">
              <a:lumMod val="6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abel from the side of the ladder that shows the load capacity of 300 pounds or 136 kilograms which makes it a type IA ladde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82948" y="4006656"/>
            <a:ext cx="1953884" cy="2601325"/>
          </a:xfrm>
          <a:prstGeom prst="rect">
            <a:avLst/>
          </a:prstGeom>
          <a:ln w="19050">
            <a:solidFill>
              <a:schemeClr val="tx1"/>
            </a:solidFill>
          </a:ln>
        </p:spPr>
      </p:pic>
    </p:spTree>
    <p:extLst>
      <p:ext uri="{BB962C8B-B14F-4D97-AF65-F5344CB8AC3E}">
        <p14:creationId xmlns:p14="http://schemas.microsoft.com/office/powerpoint/2010/main" val="50474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Stepladder Size</a:t>
            </a:r>
            <a:br>
              <a:rPr lang="en-US" dirty="0"/>
            </a:br>
            <a:r>
              <a:rPr lang="en-US" sz="2000" i="1" dirty="0"/>
              <a:t>OSHA </a:t>
            </a:r>
            <a:r>
              <a:rPr lang="en-US" sz="2000" i="1" cap="none" dirty="0"/>
              <a:t>1926.1053(b)(13)</a:t>
            </a:r>
            <a:endParaRPr lang="en-US" i="1" cap="none" dirty="0"/>
          </a:p>
        </p:txBody>
      </p:sp>
      <p:sp>
        <p:nvSpPr>
          <p:cNvPr id="102" name="TextBox 101"/>
          <p:cNvSpPr txBox="1"/>
          <p:nvPr/>
        </p:nvSpPr>
        <p:spPr>
          <a:xfrm>
            <a:off x="-187193" y="1875745"/>
            <a:ext cx="3840996" cy="400110"/>
          </a:xfrm>
          <a:prstGeom prst="rect">
            <a:avLst/>
          </a:prstGeom>
          <a:noFill/>
        </p:spPr>
        <p:txBody>
          <a:bodyPr wrap="square" rtlCol="0">
            <a:spAutoFit/>
          </a:bodyPr>
          <a:lstStyle/>
          <a:p>
            <a:pPr algn="ctr"/>
            <a:r>
              <a:rPr lang="en-US" sz="2000" b="1" dirty="0">
                <a:latin typeface="Tahoma"/>
                <a:cs typeface="Tahoma"/>
              </a:rPr>
              <a:t>Stepladder Label</a:t>
            </a:r>
          </a:p>
        </p:txBody>
      </p:sp>
      <p:grpSp>
        <p:nvGrpSpPr>
          <p:cNvPr id="4" name="Group 3" descr="Example of a stepladder label that shows a capacity of 300 pounds or 136 kilograms which makes it type IA. The ladder size is 8 feet, it has a maximum reach of 12 feet 3 inches, and the highest standing level is 5 feet 8 inches.">
            <a:extLst>
              <a:ext uri="{FF2B5EF4-FFF2-40B4-BE49-F238E27FC236}">
                <a16:creationId xmlns:a16="http://schemas.microsoft.com/office/drawing/2014/main" id="{1FE4C684-1DBD-4596-95C8-1C9AC819D349}"/>
              </a:ext>
            </a:extLst>
          </p:cNvPr>
          <p:cNvGrpSpPr/>
          <p:nvPr/>
        </p:nvGrpSpPr>
        <p:grpSpPr>
          <a:xfrm>
            <a:off x="130626" y="2267305"/>
            <a:ext cx="3567156" cy="3458817"/>
            <a:chOff x="130626" y="2267305"/>
            <a:chExt cx="3567156" cy="3458817"/>
          </a:xfrm>
        </p:grpSpPr>
        <p:sp>
          <p:nvSpPr>
            <p:cNvPr id="55" name="Rectangle 54" descr="Example of a stepladder label that shows a capacity of 300 pounds or 136 kilograms which makes it type IA. The ladder size is 8 feet, it has a maximum reach of 12 feet 3 inches, and the highest standing level is 5 feet 8 inches."/>
            <p:cNvSpPr/>
            <p:nvPr/>
          </p:nvSpPr>
          <p:spPr>
            <a:xfrm>
              <a:off x="146953" y="2267305"/>
              <a:ext cx="3550829" cy="345881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28597" y="2346818"/>
              <a:ext cx="3413340" cy="113889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79610" y="3576233"/>
              <a:ext cx="2508595" cy="1487281"/>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228597" y="2336979"/>
              <a:ext cx="3344262" cy="2739211"/>
            </a:xfrm>
            <a:prstGeom prst="rect">
              <a:avLst/>
            </a:prstGeom>
            <a:noFill/>
          </p:spPr>
          <p:txBody>
            <a:bodyPr wrap="square" rtlCol="0">
              <a:spAutoFit/>
            </a:bodyPr>
            <a:lstStyle/>
            <a:p>
              <a:r>
                <a:rPr lang="en-US" sz="3200" b="1" dirty="0">
                  <a:solidFill>
                    <a:schemeClr val="bg1"/>
                  </a:solidFill>
                  <a:latin typeface="Tahoma"/>
                  <a:cs typeface="Tahoma"/>
                </a:rPr>
                <a:t>300 </a:t>
              </a:r>
              <a:r>
                <a:rPr lang="en-US" sz="3200" dirty="0">
                  <a:solidFill>
                    <a:schemeClr val="bg1"/>
                  </a:solidFill>
                  <a:latin typeface="Tahoma"/>
                  <a:cs typeface="Tahoma"/>
                </a:rPr>
                <a:t>lbs.</a:t>
              </a:r>
            </a:p>
            <a:p>
              <a:r>
                <a:rPr lang="en-US" sz="1800" b="1" dirty="0">
                  <a:solidFill>
                    <a:schemeClr val="bg1"/>
                  </a:solidFill>
                  <a:latin typeface="Tahoma"/>
                  <a:cs typeface="Tahoma"/>
                </a:rPr>
                <a:t>136</a:t>
              </a:r>
              <a:r>
                <a:rPr lang="en-US" sz="1800" dirty="0">
                  <a:solidFill>
                    <a:schemeClr val="bg1"/>
                  </a:solidFill>
                  <a:latin typeface="Tahoma"/>
                  <a:cs typeface="Tahoma"/>
                </a:rPr>
                <a:t> kg</a:t>
              </a:r>
            </a:p>
            <a:p>
              <a:r>
                <a:rPr lang="en-US" sz="1800" dirty="0">
                  <a:solidFill>
                    <a:schemeClr val="bg1"/>
                  </a:solidFill>
                  <a:latin typeface="Tahoma"/>
                  <a:cs typeface="Tahoma"/>
                </a:rPr>
                <a:t>Type IA</a:t>
              </a:r>
            </a:p>
            <a:p>
              <a:pPr algn="r"/>
              <a:endParaRPr lang="en-US" sz="800" dirty="0">
                <a:latin typeface="Tahoma"/>
                <a:cs typeface="Tahoma"/>
              </a:endParaRPr>
            </a:p>
            <a:p>
              <a:pPr algn="r"/>
              <a:endParaRPr lang="en-US" sz="800" dirty="0">
                <a:latin typeface="Tahoma"/>
                <a:cs typeface="Tahoma"/>
              </a:endParaRPr>
            </a:p>
            <a:p>
              <a:pPr algn="r"/>
              <a:r>
                <a:rPr lang="en-US" dirty="0">
                  <a:latin typeface="Tahoma"/>
                  <a:cs typeface="Tahoma"/>
                </a:rPr>
                <a:t>8’</a:t>
              </a:r>
            </a:p>
            <a:p>
              <a:pPr algn="r"/>
              <a:endParaRPr lang="en-US" sz="400" dirty="0">
                <a:latin typeface="Tahoma"/>
                <a:cs typeface="Tahoma"/>
              </a:endParaRPr>
            </a:p>
            <a:p>
              <a:pPr algn="r"/>
              <a:r>
                <a:rPr lang="en-US" dirty="0">
                  <a:solidFill>
                    <a:srgbClr val="00B050"/>
                  </a:solidFill>
                  <a:latin typeface="Tahoma"/>
                  <a:cs typeface="Tahoma"/>
                </a:rPr>
                <a:t>12’3”</a:t>
              </a:r>
            </a:p>
            <a:p>
              <a:pPr algn="r"/>
              <a:endParaRPr lang="en-US" sz="800" dirty="0">
                <a:solidFill>
                  <a:srgbClr val="00B050"/>
                </a:solidFill>
                <a:latin typeface="Tahoma"/>
                <a:cs typeface="Tahoma"/>
              </a:endParaRPr>
            </a:p>
            <a:p>
              <a:pPr algn="r"/>
              <a:r>
                <a:rPr lang="en-US" dirty="0">
                  <a:solidFill>
                    <a:schemeClr val="accent2"/>
                  </a:solidFill>
                  <a:latin typeface="Tahoma"/>
                  <a:cs typeface="Tahoma"/>
                </a:rPr>
                <a:t>5’8”</a:t>
              </a:r>
            </a:p>
          </p:txBody>
        </p:sp>
        <p:sp>
          <p:nvSpPr>
            <p:cNvPr id="59" name="TextBox 58"/>
            <p:cNvSpPr txBox="1"/>
            <p:nvPr/>
          </p:nvSpPr>
          <p:spPr>
            <a:xfrm>
              <a:off x="130626" y="3635085"/>
              <a:ext cx="2531272" cy="1323439"/>
            </a:xfrm>
            <a:prstGeom prst="rect">
              <a:avLst/>
            </a:prstGeom>
            <a:noFill/>
          </p:spPr>
          <p:txBody>
            <a:bodyPr wrap="square" rtlCol="0">
              <a:spAutoFit/>
            </a:bodyPr>
            <a:lstStyle/>
            <a:p>
              <a:pPr algn="r"/>
              <a:r>
                <a:rPr lang="en-US" sz="1800" dirty="0">
                  <a:latin typeface="Tahoma"/>
                  <a:cs typeface="Tahoma"/>
                </a:rPr>
                <a:t>Ladder Size</a:t>
              </a:r>
            </a:p>
            <a:p>
              <a:pPr algn="r"/>
              <a:endParaRPr lang="en-US" sz="1200" dirty="0">
                <a:solidFill>
                  <a:schemeClr val="bg1"/>
                </a:solidFill>
                <a:latin typeface="Tahoma"/>
                <a:cs typeface="Tahoma"/>
              </a:endParaRPr>
            </a:p>
            <a:p>
              <a:pPr algn="r"/>
              <a:r>
                <a:rPr lang="en-US" sz="1800" dirty="0">
                  <a:solidFill>
                    <a:srgbClr val="3D8F4E"/>
                  </a:solidFill>
                  <a:latin typeface="Tahoma"/>
                  <a:cs typeface="Tahoma"/>
                </a:rPr>
                <a:t>Maximum Reach</a:t>
              </a:r>
            </a:p>
            <a:p>
              <a:pPr algn="r"/>
              <a:endParaRPr lang="en-US" sz="1400" dirty="0">
                <a:solidFill>
                  <a:schemeClr val="bg1"/>
                </a:solidFill>
                <a:latin typeface="Tahoma"/>
                <a:cs typeface="Tahoma"/>
              </a:endParaRPr>
            </a:p>
            <a:p>
              <a:pPr algn="r"/>
              <a:r>
                <a:rPr lang="en-US" sz="1800" dirty="0">
                  <a:solidFill>
                    <a:srgbClr val="FF6C00"/>
                  </a:solidFill>
                  <a:latin typeface="Tahoma"/>
                  <a:cs typeface="Tahoma"/>
                </a:rPr>
                <a:t>Highest Standing Level</a:t>
              </a:r>
            </a:p>
          </p:txBody>
        </p:sp>
        <p:sp>
          <p:nvSpPr>
            <p:cNvPr id="60" name="Rectangle 59"/>
            <p:cNvSpPr/>
            <p:nvPr/>
          </p:nvSpPr>
          <p:spPr>
            <a:xfrm>
              <a:off x="1826178" y="2529753"/>
              <a:ext cx="1870784" cy="923330"/>
            </a:xfrm>
            <a:prstGeom prst="rect">
              <a:avLst/>
            </a:prstGeom>
          </p:spPr>
          <p:txBody>
            <a:bodyPr wrap="square">
              <a:spAutoFit/>
            </a:bodyPr>
            <a:lstStyle/>
            <a:p>
              <a:r>
                <a:rPr lang="en-US" sz="1800" dirty="0">
                  <a:solidFill>
                    <a:schemeClr val="bg1"/>
                  </a:solidFill>
                  <a:latin typeface="Tahoma"/>
                  <a:cs typeface="Tahoma"/>
                </a:rPr>
                <a:t>Load Capacity</a:t>
              </a:r>
            </a:p>
            <a:p>
              <a:endParaRPr lang="en-US" sz="1800" dirty="0">
                <a:solidFill>
                  <a:schemeClr val="bg1"/>
                </a:solidFill>
                <a:latin typeface="Tahoma"/>
                <a:cs typeface="Tahoma"/>
              </a:endParaRPr>
            </a:p>
            <a:p>
              <a:r>
                <a:rPr lang="en-US" sz="1800" dirty="0">
                  <a:solidFill>
                    <a:schemeClr val="bg1"/>
                  </a:solidFill>
                  <a:latin typeface="Tahoma"/>
                  <a:cs typeface="Tahoma"/>
                </a:rPr>
                <a:t>Duty Rating</a:t>
              </a:r>
            </a:p>
          </p:txBody>
        </p:sp>
        <p:sp>
          <p:nvSpPr>
            <p:cNvPr id="61" name="TextBox 60"/>
            <p:cNvSpPr txBox="1"/>
            <p:nvPr/>
          </p:nvSpPr>
          <p:spPr>
            <a:xfrm>
              <a:off x="2429244" y="5262488"/>
              <a:ext cx="1204715" cy="400110"/>
            </a:xfrm>
            <a:prstGeom prst="rect">
              <a:avLst/>
            </a:prstGeom>
            <a:solidFill>
              <a:schemeClr val="tx1"/>
            </a:solidFill>
          </p:spPr>
          <p:txBody>
            <a:bodyPr wrap="square" rtlCol="0">
              <a:spAutoFit/>
            </a:bodyPr>
            <a:lstStyle/>
            <a:p>
              <a:pPr algn="ctr"/>
              <a:r>
                <a:rPr lang="en-US" sz="2000" b="1">
                  <a:solidFill>
                    <a:schemeClr val="bg1"/>
                  </a:solidFill>
                  <a:latin typeface="Tahoma"/>
                  <a:cs typeface="Tahoma"/>
                </a:rPr>
                <a:t>OSHA</a:t>
              </a:r>
            </a:p>
          </p:txBody>
        </p:sp>
      </p:grpSp>
      <p:grpSp>
        <p:nvGrpSpPr>
          <p:cNvPr id="5" name="Group 4" descr="Icon of a person standing at the top of a fiberglass stepladder that illustrates the highest safe standing level is two steps from the top. It also illustrates the ladder size and the maximum reach of the person on the ladder.">
            <a:extLst>
              <a:ext uri="{FF2B5EF4-FFF2-40B4-BE49-F238E27FC236}">
                <a16:creationId xmlns:a16="http://schemas.microsoft.com/office/drawing/2014/main" id="{9B9F2812-860A-49A6-8231-5A58796EA438}"/>
              </a:ext>
            </a:extLst>
          </p:cNvPr>
          <p:cNvGrpSpPr/>
          <p:nvPr/>
        </p:nvGrpSpPr>
        <p:grpSpPr>
          <a:xfrm>
            <a:off x="3788229" y="1087390"/>
            <a:ext cx="4212771" cy="4806779"/>
            <a:chOff x="3788229" y="1087390"/>
            <a:chExt cx="4212771" cy="4806779"/>
          </a:xfrm>
        </p:grpSpPr>
        <p:pic>
          <p:nvPicPr>
            <p:cNvPr id="33" name="Picture 32" descr="Icon of a fiberglass stepladd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76434" y="2084342"/>
              <a:ext cx="3368367" cy="3809827"/>
            </a:xfrm>
            <a:prstGeom prst="rect">
              <a:avLst/>
            </a:prstGeom>
          </p:spPr>
        </p:pic>
        <p:sp>
          <p:nvSpPr>
            <p:cNvPr id="62" name="Rectangle 61"/>
            <p:cNvSpPr/>
            <p:nvPr/>
          </p:nvSpPr>
          <p:spPr>
            <a:xfrm rot="21392155">
              <a:off x="5705597" y="3010874"/>
              <a:ext cx="493347" cy="109480"/>
            </a:xfrm>
            <a:prstGeom prst="rect">
              <a:avLst/>
            </a:prstGeom>
            <a:noFill/>
            <a:ln>
              <a:solidFill>
                <a:srgbClr val="FF6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5626799" y="2286180"/>
              <a:ext cx="788139" cy="670316"/>
            </a:xfrm>
            <a:prstGeom prst="rect">
              <a:avLst/>
            </a:prstGeom>
            <a:noFill/>
          </p:spPr>
          <p:txBody>
            <a:bodyPr wrap="square" rtlCol="0">
              <a:spAutoFit/>
            </a:bodyPr>
            <a:lstStyle/>
            <a:p>
              <a:r>
                <a:rPr lang="en-US">
                  <a:solidFill>
                    <a:srgbClr val="FF0000"/>
                  </a:solidFill>
                  <a:latin typeface="Casual" charset="0"/>
                  <a:ea typeface="Casual" charset="0"/>
                  <a:cs typeface="Casual" charset="0"/>
                </a:rPr>
                <a:t>x</a:t>
              </a:r>
            </a:p>
          </p:txBody>
        </p:sp>
        <p:sp>
          <p:nvSpPr>
            <p:cNvPr id="64" name="TextBox 63"/>
            <p:cNvSpPr txBox="1"/>
            <p:nvPr/>
          </p:nvSpPr>
          <p:spPr>
            <a:xfrm>
              <a:off x="5576634" y="1791045"/>
              <a:ext cx="788139" cy="670316"/>
            </a:xfrm>
            <a:prstGeom prst="rect">
              <a:avLst/>
            </a:prstGeom>
            <a:noFill/>
          </p:spPr>
          <p:txBody>
            <a:bodyPr wrap="square" rtlCol="0">
              <a:spAutoFit/>
            </a:bodyPr>
            <a:lstStyle/>
            <a:p>
              <a:r>
                <a:rPr lang="en-US">
                  <a:solidFill>
                    <a:srgbClr val="FF0000"/>
                  </a:solidFill>
                  <a:latin typeface="Casual" charset="0"/>
                  <a:ea typeface="Casual" charset="0"/>
                  <a:cs typeface="Casual" charset="0"/>
                </a:rPr>
                <a:t>x</a:t>
              </a:r>
            </a:p>
          </p:txBody>
        </p:sp>
        <p:grpSp>
          <p:nvGrpSpPr>
            <p:cNvPr id="65" name="Group 64">
              <a:extLst>
                <a:ext uri="{FF2B5EF4-FFF2-40B4-BE49-F238E27FC236}">
                  <a16:creationId xmlns:a16="http://schemas.microsoft.com/office/drawing/2014/main" id="{D0937673-A403-44E6-9009-30D7C2324F2B}"/>
                </a:ext>
              </a:extLst>
            </p:cNvPr>
            <p:cNvGrpSpPr/>
            <p:nvPr/>
          </p:nvGrpSpPr>
          <p:grpSpPr>
            <a:xfrm>
              <a:off x="5626456" y="1087390"/>
              <a:ext cx="584524" cy="2015419"/>
              <a:chOff x="1856935" y="1488492"/>
              <a:chExt cx="455339" cy="1388073"/>
            </a:xfrm>
          </p:grpSpPr>
          <p:sp>
            <p:nvSpPr>
              <p:cNvPr id="66" name="Rectangle: Rounded Corners 8">
                <a:extLst>
                  <a:ext uri="{FF2B5EF4-FFF2-40B4-BE49-F238E27FC236}">
                    <a16:creationId xmlns:a16="http://schemas.microsoft.com/office/drawing/2014/main" id="{8E860F1B-DF8D-4F33-B73E-08A85B647926}"/>
                  </a:ext>
                </a:extLst>
              </p:cNvPr>
              <p:cNvSpPr/>
              <p:nvPr/>
            </p:nvSpPr>
            <p:spPr>
              <a:xfrm rot="21277295">
                <a:off x="2032380" y="2485078"/>
                <a:ext cx="82296" cy="39148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Rounded Corners 9">
                <a:extLst>
                  <a:ext uri="{FF2B5EF4-FFF2-40B4-BE49-F238E27FC236}">
                    <a16:creationId xmlns:a16="http://schemas.microsoft.com/office/drawing/2014/main" id="{CD935AF4-A29E-40AC-853D-9433CA924372}"/>
                  </a:ext>
                </a:extLst>
              </p:cNvPr>
              <p:cNvSpPr/>
              <p:nvPr/>
            </p:nvSpPr>
            <p:spPr>
              <a:xfrm rot="1014194">
                <a:off x="2069955" y="2129523"/>
                <a:ext cx="82296" cy="39148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Rounded Corners 10">
                <a:extLst>
                  <a:ext uri="{FF2B5EF4-FFF2-40B4-BE49-F238E27FC236}">
                    <a16:creationId xmlns:a16="http://schemas.microsoft.com/office/drawing/2014/main" id="{E7A4C194-A497-4F79-8FE1-F0E5C8F3A3E6}"/>
                  </a:ext>
                </a:extLst>
              </p:cNvPr>
              <p:cNvSpPr/>
              <p:nvPr/>
            </p:nvSpPr>
            <p:spPr>
              <a:xfrm rot="213092">
                <a:off x="2186149" y="2130858"/>
                <a:ext cx="82296" cy="39148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11">
                <a:extLst>
                  <a:ext uri="{FF2B5EF4-FFF2-40B4-BE49-F238E27FC236}">
                    <a16:creationId xmlns:a16="http://schemas.microsoft.com/office/drawing/2014/main" id="{D2083A28-A218-4D78-9C10-2EB9B9A3F88B}"/>
                  </a:ext>
                </a:extLst>
              </p:cNvPr>
              <p:cNvSpPr/>
              <p:nvPr/>
            </p:nvSpPr>
            <p:spPr>
              <a:xfrm rot="21124298">
                <a:off x="2199190" y="2497879"/>
                <a:ext cx="82296" cy="377811"/>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12">
                <a:extLst>
                  <a:ext uri="{FF2B5EF4-FFF2-40B4-BE49-F238E27FC236}">
                    <a16:creationId xmlns:a16="http://schemas.microsoft.com/office/drawing/2014/main" id="{11D2D220-53B4-406A-9F2A-D886797DECBD}"/>
                  </a:ext>
                </a:extLst>
              </p:cNvPr>
              <p:cNvSpPr/>
              <p:nvPr/>
            </p:nvSpPr>
            <p:spPr>
              <a:xfrm>
                <a:off x="2102499" y="1702841"/>
                <a:ext cx="209775" cy="452438"/>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14">
                <a:extLst>
                  <a:ext uri="{FF2B5EF4-FFF2-40B4-BE49-F238E27FC236}">
                    <a16:creationId xmlns:a16="http://schemas.microsoft.com/office/drawing/2014/main" id="{94EB26F6-10FE-4380-B873-9773E054AA06}"/>
                  </a:ext>
                </a:extLst>
              </p:cNvPr>
              <p:cNvSpPr/>
              <p:nvPr/>
            </p:nvSpPr>
            <p:spPr>
              <a:xfrm rot="4217660">
                <a:off x="1968182" y="1647478"/>
                <a:ext cx="59722" cy="28221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15">
                <a:extLst>
                  <a:ext uri="{FF2B5EF4-FFF2-40B4-BE49-F238E27FC236}">
                    <a16:creationId xmlns:a16="http://schemas.microsoft.com/office/drawing/2014/main" id="{725AC984-7B02-44D9-BF95-F5729B2E944D}"/>
                  </a:ext>
                </a:extLst>
              </p:cNvPr>
              <p:cNvSpPr/>
              <p:nvPr/>
            </p:nvSpPr>
            <p:spPr>
              <a:xfrm rot="3017185">
                <a:off x="1984352" y="1745815"/>
                <a:ext cx="59722" cy="28221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6602602A-7743-4352-9E63-B2BA7AB22859}"/>
                  </a:ext>
                </a:extLst>
              </p:cNvPr>
              <p:cNvSpPr/>
              <p:nvPr/>
            </p:nvSpPr>
            <p:spPr>
              <a:xfrm>
                <a:off x="2111882" y="1488492"/>
                <a:ext cx="195268" cy="1952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4" name="Straight Connector 73"/>
            <p:cNvCxnSpPr/>
            <p:nvPr/>
          </p:nvCxnSpPr>
          <p:spPr>
            <a:xfrm>
              <a:off x="5143500" y="2204357"/>
              <a:ext cx="44087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4147457" y="1576936"/>
              <a:ext cx="1496976" cy="693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rot="21180180">
              <a:off x="4570001" y="2370211"/>
              <a:ext cx="1242211" cy="3235959"/>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8" name="Straight Connector 77"/>
            <p:cNvCxnSpPr/>
            <p:nvPr/>
          </p:nvCxnSpPr>
          <p:spPr>
            <a:xfrm>
              <a:off x="5290456" y="2220686"/>
              <a:ext cx="1" cy="35433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306786" y="5780314"/>
              <a:ext cx="70212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325731" y="1632757"/>
              <a:ext cx="33091" cy="3889022"/>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7054520" y="3118137"/>
              <a:ext cx="81070" cy="2351934"/>
            </a:xfrm>
            <a:prstGeom prst="line">
              <a:avLst/>
            </a:prstGeom>
            <a:ln w="28575">
              <a:solidFill>
                <a:srgbClr val="FF6C00"/>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253843" y="3097718"/>
              <a:ext cx="978191" cy="0"/>
            </a:xfrm>
            <a:prstGeom prst="line">
              <a:avLst/>
            </a:prstGeom>
            <a:ln w="28575">
              <a:solidFill>
                <a:srgbClr val="FF6C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788229" y="5481174"/>
              <a:ext cx="421277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350989" y="3671696"/>
              <a:ext cx="955795" cy="646331"/>
            </a:xfrm>
            <a:prstGeom prst="rect">
              <a:avLst/>
            </a:prstGeom>
          </p:spPr>
          <p:txBody>
            <a:bodyPr wrap="square">
              <a:spAutoFit/>
            </a:bodyPr>
            <a:lstStyle/>
            <a:p>
              <a:pPr algn="r"/>
              <a:r>
                <a:rPr lang="en-US" sz="1800">
                  <a:latin typeface="Tahoma"/>
                  <a:cs typeface="Tahoma"/>
                </a:rPr>
                <a:t>Ladder Size</a:t>
              </a:r>
            </a:p>
          </p:txBody>
        </p:sp>
        <p:cxnSp>
          <p:nvCxnSpPr>
            <p:cNvPr id="103" name="Straight Connector 102"/>
            <p:cNvCxnSpPr/>
            <p:nvPr/>
          </p:nvCxnSpPr>
          <p:spPr>
            <a:xfrm flipV="1">
              <a:off x="4271414" y="5478343"/>
              <a:ext cx="396615" cy="5533"/>
            </a:xfrm>
            <a:prstGeom prst="line">
              <a:avLst/>
            </a:prstGeom>
            <a:ln w="28575">
              <a:solidFill>
                <a:srgbClr val="3D8F4E"/>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V="1">
              <a:off x="7037822" y="5471892"/>
              <a:ext cx="396615" cy="5533"/>
            </a:xfrm>
            <a:prstGeom prst="line">
              <a:avLst/>
            </a:prstGeom>
            <a:ln w="28575">
              <a:solidFill>
                <a:srgbClr val="FF6C00"/>
              </a:solidFill>
            </a:ln>
          </p:spPr>
          <p:style>
            <a:lnRef idx="1">
              <a:schemeClr val="accent1"/>
            </a:lnRef>
            <a:fillRef idx="0">
              <a:schemeClr val="accent1"/>
            </a:fillRef>
            <a:effectRef idx="0">
              <a:schemeClr val="accent1"/>
            </a:effectRef>
            <a:fontRef idx="minor">
              <a:schemeClr val="tx1"/>
            </a:fontRef>
          </p:style>
        </p:cxnSp>
      </p:grpSp>
      <p:sp>
        <p:nvSpPr>
          <p:cNvPr id="42" name="Rectangle 41"/>
          <p:cNvSpPr/>
          <p:nvPr/>
        </p:nvSpPr>
        <p:spPr>
          <a:xfrm>
            <a:off x="7281656" y="3457088"/>
            <a:ext cx="1807538" cy="1200329"/>
          </a:xfrm>
          <a:prstGeom prst="rect">
            <a:avLst/>
          </a:prstGeom>
        </p:spPr>
        <p:txBody>
          <a:bodyPr wrap="square">
            <a:spAutoFit/>
          </a:bodyPr>
          <a:lstStyle/>
          <a:p>
            <a:pPr algn="ctr">
              <a:spcBef>
                <a:spcPts val="0"/>
              </a:spcBef>
              <a:spcAft>
                <a:spcPts val="0"/>
              </a:spcAft>
            </a:pPr>
            <a:r>
              <a:rPr lang="en-US" sz="1800" dirty="0">
                <a:solidFill>
                  <a:schemeClr val="accent2"/>
                </a:solidFill>
                <a:latin typeface="+mn-lt"/>
              </a:rPr>
              <a:t>Highest safe standing level </a:t>
            </a:r>
          </a:p>
          <a:p>
            <a:pPr algn="ctr">
              <a:spcBef>
                <a:spcPts val="0"/>
              </a:spcBef>
              <a:spcAft>
                <a:spcPts val="0"/>
              </a:spcAft>
            </a:pPr>
            <a:r>
              <a:rPr lang="en-US" sz="1800" dirty="0">
                <a:solidFill>
                  <a:schemeClr val="accent2"/>
                </a:solidFill>
                <a:latin typeface="+mn-lt"/>
              </a:rPr>
              <a:t>is two steps from the top</a:t>
            </a:r>
          </a:p>
        </p:txBody>
      </p:sp>
      <p:sp>
        <p:nvSpPr>
          <p:cNvPr id="41" name="Rectangle 40"/>
          <p:cNvSpPr/>
          <p:nvPr/>
        </p:nvSpPr>
        <p:spPr>
          <a:xfrm>
            <a:off x="2824937" y="1059124"/>
            <a:ext cx="1387834" cy="707886"/>
          </a:xfrm>
          <a:prstGeom prst="rect">
            <a:avLst/>
          </a:prstGeom>
        </p:spPr>
        <p:txBody>
          <a:bodyPr wrap="square">
            <a:spAutoFit/>
          </a:bodyPr>
          <a:lstStyle/>
          <a:p>
            <a:pPr algn="r"/>
            <a:r>
              <a:rPr lang="en-US" sz="2000">
                <a:solidFill>
                  <a:srgbClr val="3D8F4E"/>
                </a:solidFill>
                <a:latin typeface="Tahoma"/>
                <a:cs typeface="Tahoma"/>
              </a:rPr>
              <a:t>Maximum Reach</a:t>
            </a:r>
          </a:p>
        </p:txBody>
      </p:sp>
      <p:sp>
        <p:nvSpPr>
          <p:cNvPr id="46" name="TextBox 45"/>
          <p:cNvSpPr txBox="1"/>
          <p:nvPr/>
        </p:nvSpPr>
        <p:spPr>
          <a:xfrm>
            <a:off x="-1" y="6305389"/>
            <a:ext cx="7434437" cy="461665"/>
          </a:xfrm>
          <a:prstGeom prst="rect">
            <a:avLst/>
          </a:prstGeom>
          <a:noFill/>
        </p:spPr>
        <p:txBody>
          <a:bodyPr wrap="square" rtlCol="0">
            <a:spAutoFit/>
          </a:bodyPr>
          <a:lstStyle/>
          <a:p>
            <a:r>
              <a:rPr lang="en-US" dirty="0">
                <a:latin typeface="Tahoma"/>
                <a:cs typeface="Tahoma"/>
              </a:rPr>
              <a:t>* Stepladder size ≈ Desired maximum reach - 4 feet</a:t>
            </a:r>
          </a:p>
        </p:txBody>
      </p:sp>
    </p:spTree>
    <p:extLst>
      <p:ext uri="{BB962C8B-B14F-4D97-AF65-F5344CB8AC3E}">
        <p14:creationId xmlns:p14="http://schemas.microsoft.com/office/powerpoint/2010/main" val="1524842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Extension Ladder Size</a:t>
            </a:r>
          </a:p>
        </p:txBody>
      </p:sp>
      <p:sp>
        <p:nvSpPr>
          <p:cNvPr id="40" name="TextBox 39"/>
          <p:cNvSpPr txBox="1"/>
          <p:nvPr/>
        </p:nvSpPr>
        <p:spPr>
          <a:xfrm>
            <a:off x="185196" y="1148789"/>
            <a:ext cx="3440027" cy="400110"/>
          </a:xfrm>
          <a:prstGeom prst="rect">
            <a:avLst/>
          </a:prstGeom>
          <a:noFill/>
        </p:spPr>
        <p:txBody>
          <a:bodyPr wrap="square" rtlCol="0">
            <a:spAutoFit/>
          </a:bodyPr>
          <a:lstStyle/>
          <a:p>
            <a:pPr algn="ctr"/>
            <a:r>
              <a:rPr lang="en-US" sz="2000" b="1">
                <a:latin typeface="Tahoma"/>
                <a:cs typeface="Tahoma"/>
              </a:rPr>
              <a:t>Extension Ladder Label</a:t>
            </a:r>
          </a:p>
        </p:txBody>
      </p:sp>
      <p:grpSp>
        <p:nvGrpSpPr>
          <p:cNvPr id="3" name="Group 2" descr="Example of an extension ladder label that shows a load capacity of 375 pounds or 170 kilograms and a duty rating of type IAA. The ladder size is 24 feet, maximum reach is 23 feet, and the highest standing level is 17 feet 5 inches.">
            <a:extLst>
              <a:ext uri="{FF2B5EF4-FFF2-40B4-BE49-F238E27FC236}">
                <a16:creationId xmlns:a16="http://schemas.microsoft.com/office/drawing/2014/main" id="{0720A33F-763E-45D8-B62C-A827EEA397F6}"/>
              </a:ext>
            </a:extLst>
          </p:cNvPr>
          <p:cNvGrpSpPr/>
          <p:nvPr/>
        </p:nvGrpSpPr>
        <p:grpSpPr>
          <a:xfrm>
            <a:off x="150471" y="1561427"/>
            <a:ext cx="3476839" cy="3185200"/>
            <a:chOff x="150471" y="1561427"/>
            <a:chExt cx="3476839" cy="3185200"/>
          </a:xfrm>
        </p:grpSpPr>
        <p:sp>
          <p:nvSpPr>
            <p:cNvPr id="48" name="Rectangle 47"/>
            <p:cNvSpPr/>
            <p:nvPr/>
          </p:nvSpPr>
          <p:spPr>
            <a:xfrm>
              <a:off x="203173" y="1629087"/>
              <a:ext cx="3424137" cy="31175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277794" y="1678782"/>
              <a:ext cx="3263888" cy="96861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77793" y="2709744"/>
              <a:ext cx="2520939" cy="147415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335666" y="1561427"/>
              <a:ext cx="3258387" cy="2693045"/>
            </a:xfrm>
            <a:prstGeom prst="rect">
              <a:avLst/>
            </a:prstGeom>
            <a:noFill/>
          </p:spPr>
          <p:txBody>
            <a:bodyPr wrap="square" rtlCol="0">
              <a:spAutoFit/>
            </a:bodyPr>
            <a:lstStyle/>
            <a:p>
              <a:r>
                <a:rPr lang="en-US" sz="3200" b="1" dirty="0">
                  <a:solidFill>
                    <a:schemeClr val="bg1"/>
                  </a:solidFill>
                  <a:latin typeface="Tahoma"/>
                  <a:cs typeface="Tahoma"/>
                </a:rPr>
                <a:t>375 </a:t>
              </a:r>
              <a:r>
                <a:rPr lang="en-US" dirty="0">
                  <a:solidFill>
                    <a:schemeClr val="bg1"/>
                  </a:solidFill>
                  <a:latin typeface="Tahoma"/>
                  <a:cs typeface="Tahoma"/>
                </a:rPr>
                <a:t>lbs.</a:t>
              </a:r>
            </a:p>
            <a:p>
              <a:r>
                <a:rPr lang="en-US" sz="1800" b="1" dirty="0">
                  <a:solidFill>
                    <a:schemeClr val="bg1"/>
                  </a:solidFill>
                  <a:latin typeface="Tahoma"/>
                  <a:cs typeface="Tahoma"/>
                </a:rPr>
                <a:t>170</a:t>
              </a:r>
              <a:r>
                <a:rPr lang="en-US" sz="1800" dirty="0">
                  <a:solidFill>
                    <a:schemeClr val="bg1"/>
                  </a:solidFill>
                  <a:latin typeface="Tahoma"/>
                  <a:cs typeface="Tahoma"/>
                </a:rPr>
                <a:t> kg</a:t>
              </a:r>
            </a:p>
            <a:p>
              <a:r>
                <a:rPr lang="en-US" sz="1800" dirty="0">
                  <a:solidFill>
                    <a:schemeClr val="bg1"/>
                  </a:solidFill>
                  <a:latin typeface="Tahoma"/>
                  <a:cs typeface="Tahoma"/>
                </a:rPr>
                <a:t>Type IAA</a:t>
              </a:r>
            </a:p>
            <a:p>
              <a:pPr algn="r"/>
              <a:endParaRPr lang="en-US" sz="800" dirty="0">
                <a:latin typeface="Tahoma"/>
                <a:cs typeface="Tahoma"/>
              </a:endParaRPr>
            </a:p>
            <a:p>
              <a:pPr algn="r"/>
              <a:r>
                <a:rPr lang="en-US" dirty="0">
                  <a:latin typeface="Tahoma"/>
                  <a:cs typeface="Tahoma"/>
                </a:rPr>
                <a:t>24’</a:t>
              </a:r>
              <a:endParaRPr lang="en-US" sz="400" dirty="0">
                <a:latin typeface="Tahoma"/>
                <a:cs typeface="Tahoma"/>
              </a:endParaRPr>
            </a:p>
            <a:p>
              <a:pPr algn="r"/>
              <a:endParaRPr lang="en-US" sz="900" dirty="0">
                <a:solidFill>
                  <a:srgbClr val="3D8F4E"/>
                </a:solidFill>
                <a:latin typeface="Tahoma"/>
                <a:cs typeface="Tahoma"/>
              </a:endParaRPr>
            </a:p>
            <a:p>
              <a:pPr algn="r"/>
              <a:r>
                <a:rPr lang="en-US" dirty="0">
                  <a:solidFill>
                    <a:srgbClr val="3D8F4E"/>
                  </a:solidFill>
                  <a:latin typeface="Tahoma"/>
                  <a:cs typeface="Tahoma"/>
                </a:rPr>
                <a:t>23’</a:t>
              </a:r>
            </a:p>
            <a:p>
              <a:pPr algn="r"/>
              <a:endParaRPr lang="en-US" sz="1200" dirty="0">
                <a:solidFill>
                  <a:srgbClr val="FF6C00"/>
                </a:solidFill>
                <a:latin typeface="Tahoma"/>
                <a:cs typeface="Tahoma"/>
              </a:endParaRPr>
            </a:p>
            <a:p>
              <a:pPr algn="r"/>
              <a:r>
                <a:rPr lang="en-US" dirty="0">
                  <a:solidFill>
                    <a:srgbClr val="FF6C00"/>
                  </a:solidFill>
                  <a:latin typeface="Tahoma"/>
                  <a:cs typeface="Tahoma"/>
                </a:rPr>
                <a:t>   17’5”</a:t>
              </a:r>
            </a:p>
          </p:txBody>
        </p:sp>
        <p:sp>
          <p:nvSpPr>
            <p:cNvPr id="52" name="TextBox 51"/>
            <p:cNvSpPr txBox="1"/>
            <p:nvPr/>
          </p:nvSpPr>
          <p:spPr>
            <a:xfrm>
              <a:off x="150471" y="2711937"/>
              <a:ext cx="2652887" cy="1477328"/>
            </a:xfrm>
            <a:prstGeom prst="rect">
              <a:avLst/>
            </a:prstGeom>
            <a:noFill/>
          </p:spPr>
          <p:txBody>
            <a:bodyPr wrap="square" rtlCol="0">
              <a:spAutoFit/>
            </a:bodyPr>
            <a:lstStyle/>
            <a:p>
              <a:pPr algn="r"/>
              <a:r>
                <a:rPr lang="en-US" sz="1800" dirty="0">
                  <a:latin typeface="Tahoma"/>
                  <a:cs typeface="Tahoma"/>
                </a:rPr>
                <a:t>Ladder Size</a:t>
              </a:r>
            </a:p>
            <a:p>
              <a:pPr algn="r"/>
              <a:endParaRPr lang="en-US" sz="1800" dirty="0">
                <a:solidFill>
                  <a:schemeClr val="bg1"/>
                </a:solidFill>
                <a:latin typeface="Tahoma"/>
                <a:cs typeface="Tahoma"/>
              </a:endParaRPr>
            </a:p>
            <a:p>
              <a:pPr algn="r"/>
              <a:r>
                <a:rPr lang="en-US" sz="1800" dirty="0">
                  <a:solidFill>
                    <a:srgbClr val="3D8F4E"/>
                  </a:solidFill>
                  <a:latin typeface="Tahoma"/>
                  <a:cs typeface="Tahoma"/>
                </a:rPr>
                <a:t>Maximum Reach</a:t>
              </a:r>
            </a:p>
            <a:p>
              <a:pPr algn="r"/>
              <a:endParaRPr lang="en-US" sz="1800" dirty="0">
                <a:solidFill>
                  <a:schemeClr val="bg1"/>
                </a:solidFill>
                <a:latin typeface="Tahoma"/>
                <a:cs typeface="Tahoma"/>
              </a:endParaRPr>
            </a:p>
            <a:p>
              <a:pPr algn="r"/>
              <a:r>
                <a:rPr lang="en-US" sz="1800" dirty="0">
                  <a:solidFill>
                    <a:srgbClr val="FF6C00"/>
                  </a:solidFill>
                  <a:latin typeface="Tahoma"/>
                  <a:cs typeface="Tahoma"/>
                </a:rPr>
                <a:t>Highest Standing Level</a:t>
              </a:r>
            </a:p>
          </p:txBody>
        </p:sp>
        <p:sp>
          <p:nvSpPr>
            <p:cNvPr id="53" name="Rectangle 52"/>
            <p:cNvSpPr/>
            <p:nvPr/>
          </p:nvSpPr>
          <p:spPr>
            <a:xfrm>
              <a:off x="2127220" y="1713655"/>
              <a:ext cx="1457325" cy="830997"/>
            </a:xfrm>
            <a:prstGeom prst="rect">
              <a:avLst/>
            </a:prstGeom>
          </p:spPr>
          <p:txBody>
            <a:bodyPr wrap="square">
              <a:spAutoFit/>
            </a:bodyPr>
            <a:lstStyle/>
            <a:p>
              <a:r>
                <a:rPr lang="en-US" sz="1600" dirty="0">
                  <a:solidFill>
                    <a:schemeClr val="bg1"/>
                  </a:solidFill>
                  <a:latin typeface="Tahoma"/>
                  <a:cs typeface="Tahoma"/>
                </a:rPr>
                <a:t>Load Capacity</a:t>
              </a:r>
            </a:p>
            <a:p>
              <a:endParaRPr lang="en-US" sz="1600" dirty="0">
                <a:solidFill>
                  <a:schemeClr val="bg1"/>
                </a:solidFill>
                <a:latin typeface="Tahoma"/>
                <a:cs typeface="Tahoma"/>
              </a:endParaRPr>
            </a:p>
            <a:p>
              <a:r>
                <a:rPr lang="en-US" sz="1600" dirty="0">
                  <a:solidFill>
                    <a:schemeClr val="bg1"/>
                  </a:solidFill>
                  <a:latin typeface="Tahoma"/>
                  <a:cs typeface="Tahoma"/>
                </a:rPr>
                <a:t>Duty Rating</a:t>
              </a:r>
            </a:p>
          </p:txBody>
        </p:sp>
        <p:sp>
          <p:nvSpPr>
            <p:cNvPr id="54" name="TextBox 53"/>
            <p:cNvSpPr txBox="1"/>
            <p:nvPr/>
          </p:nvSpPr>
          <p:spPr>
            <a:xfrm>
              <a:off x="2612738" y="4269062"/>
              <a:ext cx="962526" cy="400110"/>
            </a:xfrm>
            <a:prstGeom prst="rect">
              <a:avLst/>
            </a:prstGeom>
            <a:solidFill>
              <a:schemeClr val="tx1"/>
            </a:solidFill>
          </p:spPr>
          <p:txBody>
            <a:bodyPr wrap="square" rtlCol="0">
              <a:spAutoFit/>
            </a:bodyPr>
            <a:lstStyle/>
            <a:p>
              <a:pPr algn="ctr"/>
              <a:r>
                <a:rPr lang="en-US" sz="2000" b="1">
                  <a:solidFill>
                    <a:schemeClr val="bg1"/>
                  </a:solidFill>
                  <a:latin typeface="Tahoma"/>
                  <a:cs typeface="Tahoma"/>
                </a:rPr>
                <a:t>OSHA</a:t>
              </a:r>
            </a:p>
          </p:txBody>
        </p:sp>
      </p:grpSp>
      <p:pic>
        <p:nvPicPr>
          <p:cNvPr id="4" name="Picture 3" descr="Icon of an extension ladder in use illustrating the ladder height, highest standing level, and the maximum reach."/>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5826" y="1348844"/>
            <a:ext cx="3464913" cy="3597838"/>
          </a:xfrm>
          <a:prstGeom prst="rect">
            <a:avLst/>
          </a:prstGeom>
        </p:spPr>
      </p:pic>
      <p:pic>
        <p:nvPicPr>
          <p:cNvPr id="35" name="Picture 34" descr="Icon of a person using a fiberglass extension ladder with the ladder extended a minimum of 3 feet above the upper landing surface.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33808" y="3160325"/>
            <a:ext cx="2048621" cy="2343918"/>
          </a:xfrm>
          <a:prstGeom prst="rect">
            <a:avLst/>
          </a:prstGeom>
        </p:spPr>
      </p:pic>
      <p:sp>
        <p:nvSpPr>
          <p:cNvPr id="134" name="TextBox 133"/>
          <p:cNvSpPr txBox="1"/>
          <p:nvPr/>
        </p:nvSpPr>
        <p:spPr>
          <a:xfrm>
            <a:off x="62346" y="5650794"/>
            <a:ext cx="8991600" cy="1200329"/>
          </a:xfrm>
          <a:prstGeom prst="rect">
            <a:avLst/>
          </a:prstGeom>
          <a:noFill/>
        </p:spPr>
        <p:txBody>
          <a:bodyPr wrap="square" rtlCol="0">
            <a:spAutoFit/>
          </a:bodyPr>
          <a:lstStyle/>
          <a:p>
            <a:pPr>
              <a:spcBef>
                <a:spcPts val="600"/>
              </a:spcBef>
            </a:pPr>
            <a:r>
              <a:rPr lang="en-US" sz="2200" dirty="0">
                <a:latin typeface="Tahoma"/>
                <a:cs typeface="Tahoma"/>
              </a:rPr>
              <a:t>* Ladder height ≈ Height to gutter or top support + (7 to 10 feet)</a:t>
            </a:r>
          </a:p>
          <a:p>
            <a:pPr marL="800100" lvl="1" indent="-342900">
              <a:spcBef>
                <a:spcPts val="600"/>
              </a:spcBef>
              <a:buFont typeface="Arial" charset="0"/>
              <a:buChar char="•"/>
            </a:pPr>
            <a:r>
              <a:rPr lang="en-US" sz="1800" dirty="0">
                <a:latin typeface="Tahoma"/>
                <a:cs typeface="Tahoma"/>
              </a:rPr>
              <a:t>Accounts for ladder angle, overlap of ladder sections, highest standings level</a:t>
            </a:r>
          </a:p>
          <a:p>
            <a:pPr>
              <a:spcBef>
                <a:spcPts val="600"/>
              </a:spcBef>
            </a:pPr>
            <a:r>
              <a:rPr lang="en-US" sz="2200" dirty="0">
                <a:latin typeface="Tahoma"/>
                <a:cs typeface="Tahoma"/>
              </a:rPr>
              <a:t>** To access roof/platform, </a:t>
            </a:r>
            <a:r>
              <a:rPr lang="en-US" sz="2200" dirty="0">
                <a:solidFill>
                  <a:prstClr val="black"/>
                </a:solidFill>
                <a:latin typeface="Tahoma"/>
              </a:rPr>
              <a:t>ladder must extend 3’ above surface</a:t>
            </a:r>
          </a:p>
        </p:txBody>
      </p:sp>
    </p:spTree>
    <p:extLst>
      <p:ext uri="{BB962C8B-B14F-4D97-AF65-F5344CB8AC3E}">
        <p14:creationId xmlns:p14="http://schemas.microsoft.com/office/powerpoint/2010/main" val="80943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SLIDE_COUNT" val="18"/>
  <p:tag name="ISPRING_ULTRA_SCORM_DURATION" val="3600"/>
  <p:tag name="ISPRING_ULTRA_SCORM_QUIZ_NUMBER" val="0"/>
  <p:tag name="ISPRING_RESOURCE_PATHS_HASH_2" val="efc836dfa79ccc56617f9106d445f3fff448b82"/>
</p:tagLst>
</file>

<file path=ppt/theme/theme1.xml><?xml version="1.0" encoding="utf-8"?>
<a:theme xmlns:a="http://schemas.openxmlformats.org/drawingml/2006/main" name="2017 SEI PPT Template 11.22">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a:latin typeface="Tahoma"/>
            <a:cs typeface="Tahoma"/>
          </a:defRPr>
        </a:defPPr>
      </a:lstStyle>
    </a:txDef>
  </a:objectDefaults>
  <a:extraClrSchemeLst/>
  <a:extLst>
    <a:ext uri="{05A4C25C-085E-4340-85A3-A5531E510DB2}">
      <thm15:themeFamily xmlns:thm15="http://schemas.microsoft.com/office/thememl/2012/main" name="SEI 2017.5 Master Template" id="{CBCCE843-8573-4CC4-A1E0-8BEF1CF449A2}" vid="{2F00FD2E-2F6F-4279-981D-6AAD1FFFEBC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SEI 2017.5 Master Template</Template>
  <TotalTime>0</TotalTime>
  <Words>9337</Words>
  <Application>Microsoft Office PowerPoint</Application>
  <PresentationFormat>On-screen Show (4:3)</PresentationFormat>
  <Paragraphs>725</Paragraphs>
  <Slides>46</Slides>
  <Notes>46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ＭＳ Ｐゴシック</vt:lpstr>
      <vt:lpstr>ＭＳ Ｐゴシック</vt:lpstr>
      <vt:lpstr>Arial</vt:lpstr>
      <vt:lpstr>Casual</vt:lpstr>
      <vt:lpstr>Gill Sans</vt:lpstr>
      <vt:lpstr>Helvetica Neue</vt:lpstr>
      <vt:lpstr>Menlo-Bold</vt:lpstr>
      <vt:lpstr>Tahoma</vt:lpstr>
      <vt:lpstr>Times New Roman</vt:lpstr>
      <vt:lpstr>Wingdings</vt:lpstr>
      <vt:lpstr>ZapfDingbatsITC</vt:lpstr>
      <vt:lpstr>2017 SEI PPT Template 11.22</vt:lpstr>
      <vt:lpstr>Ladder and Lift Safety</vt:lpstr>
      <vt:lpstr>Learning Objectives</vt:lpstr>
      <vt:lpstr>Why is Ladder Safety Important?</vt:lpstr>
      <vt:lpstr>Employer Responsibility - Ladders OSHA 1926.1060(a)</vt:lpstr>
      <vt:lpstr>Portable Ladder Types</vt:lpstr>
      <vt:lpstr>Portable Ladder Materials</vt:lpstr>
      <vt:lpstr>Portable Ladder Duty Ratings OSHA 1926.1053(b)(3)</vt:lpstr>
      <vt:lpstr>Stepladder Size OSHA 1926.1053(b)(13)</vt:lpstr>
      <vt:lpstr>Extension Ladder Size</vt:lpstr>
      <vt:lpstr>Pre-installation Site Visit</vt:lpstr>
      <vt:lpstr>Pre-Installation Site Visit: Identify Work Zones and Access Points</vt:lpstr>
      <vt:lpstr>Pre-Installation Site Visit: Identify Hazards</vt:lpstr>
      <vt:lpstr>Pre-Installation Site Visit: Determine Equipment</vt:lpstr>
      <vt:lpstr>JHA</vt:lpstr>
      <vt:lpstr>Ladder Inspection OSHA 1926.1053(b)</vt:lpstr>
      <vt:lpstr>Ladder Setup &amp; Handling</vt:lpstr>
      <vt:lpstr> Ladder Setup &amp; Handling</vt:lpstr>
      <vt:lpstr>Ladder-Related FATALITY</vt:lpstr>
      <vt:lpstr>Ladder Placement OSHA 1926.1053(b)</vt:lpstr>
      <vt:lpstr> Ladder Placement OSHA 1926.1053(b)</vt:lpstr>
      <vt:lpstr>Ladder Accessories </vt:lpstr>
      <vt:lpstr>Safe Ladder Positioning OSHA 1926.1053(b)</vt:lpstr>
      <vt:lpstr>Ladder Positioning</vt:lpstr>
      <vt:lpstr>Proper Ladder Use OSHA 1926.1053(b)</vt:lpstr>
      <vt:lpstr>Transitioning From Ladder To Roof</vt:lpstr>
      <vt:lpstr>Improper Ladder Use</vt:lpstr>
      <vt:lpstr> Improper Ladder Use</vt:lpstr>
      <vt:lpstr>  Improper Ladder Use</vt:lpstr>
      <vt:lpstr>Improper Ladder Use </vt:lpstr>
      <vt:lpstr>Ergonomics for Overhead Work</vt:lpstr>
      <vt:lpstr>Safely Getting Modules on Roof</vt:lpstr>
      <vt:lpstr>Ladder Lifts</vt:lpstr>
      <vt:lpstr>Ladder Lift Safety</vt:lpstr>
      <vt:lpstr>Scaffolding OSHA 1926.451</vt:lpstr>
      <vt:lpstr>Scaffolding Safety OSHA 1926.451</vt:lpstr>
      <vt:lpstr>Employer Responsibility- Scaffolding  OSHA 1926.454</vt:lpstr>
      <vt:lpstr>Crawling Boards (‘Chicken Ladder’) OSHA 1926.451(g) &amp; 1926.452(m)</vt:lpstr>
      <vt:lpstr>Scissor Lifts OSHA 1926.452(w)</vt:lpstr>
      <vt:lpstr>Scissor Lift Safety OSHA 1926.452(w)  &amp; ANSI A92.3-2006 / A92.6-2006 </vt:lpstr>
      <vt:lpstr>Aerial Boom Lifts OSHA 1926.453</vt:lpstr>
      <vt:lpstr>Aerial Lift Safety OSHA 1926.453</vt:lpstr>
      <vt:lpstr>Reach Forklift  OSHA 1910.178</vt:lpstr>
      <vt:lpstr>Forklift Safety OSAH 1910.178(I)</vt:lpstr>
      <vt:lpstr>Cranes OSHA Subpart CC 1926.1400</vt:lpstr>
      <vt:lpstr>Lift Considerations</vt:lpstr>
      <vt:lpstr>Additional 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2020-03-09T13:19:09Z</dcterms:created>
  <dcterms:modified xsi:type="dcterms:W3CDTF">2020-03-09T13:32:54Z</dcterms:modified>
  <cp:category/>
</cp:coreProperties>
</file>