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0" r:id="rId1"/>
  </p:sldMasterIdLst>
  <p:notesMasterIdLst>
    <p:notesMasterId r:id="rId22"/>
  </p:notesMasterIdLst>
  <p:handoutMasterIdLst>
    <p:handoutMasterId r:id="rId23"/>
  </p:handoutMasterIdLst>
  <p:sldIdLst>
    <p:sldId id="570" r:id="rId2"/>
    <p:sldId id="561" r:id="rId3"/>
    <p:sldId id="568" r:id="rId4"/>
    <p:sldId id="443" r:id="rId5"/>
    <p:sldId id="569" r:id="rId6"/>
    <p:sldId id="566" r:id="rId7"/>
    <p:sldId id="433" r:id="rId8"/>
    <p:sldId id="573" r:id="rId9"/>
    <p:sldId id="540" r:id="rId10"/>
    <p:sldId id="562" r:id="rId11"/>
    <p:sldId id="470" r:id="rId12"/>
    <p:sldId id="471" r:id="rId13"/>
    <p:sldId id="535" r:id="rId14"/>
    <p:sldId id="498" r:id="rId15"/>
    <p:sldId id="574" r:id="rId16"/>
    <p:sldId id="537" r:id="rId17"/>
    <p:sldId id="474" r:id="rId18"/>
    <p:sldId id="475" r:id="rId19"/>
    <p:sldId id="497" r:id="rId20"/>
    <p:sldId id="563" r:id="rId21"/>
  </p:sldIdLst>
  <p:sldSz cx="9144000" cy="6858000" type="screen4x3"/>
  <p:notesSz cx="6924675" cy="9210675"/>
  <p:custDataLst>
    <p:tags r:id="rId24"/>
  </p:custDataLst>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5" name="Author"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A918"/>
    <a:srgbClr val="BC171B"/>
    <a:srgbClr val="A6A6A6"/>
    <a:srgbClr val="317840"/>
    <a:srgbClr val="3D8F4E"/>
    <a:srgbClr val="368246"/>
    <a:srgbClr val="2C6F3B"/>
    <a:srgbClr val="4975A4"/>
    <a:srgbClr val="3B894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50" autoAdjust="0"/>
    <p:restoredTop sz="81091" autoAdjust="0"/>
  </p:normalViewPr>
  <p:slideViewPr>
    <p:cSldViewPr snapToGrid="0">
      <p:cViewPr varScale="1">
        <p:scale>
          <a:sx n="86" d="100"/>
          <a:sy n="86" d="100"/>
        </p:scale>
        <p:origin x="1392" y="84"/>
      </p:cViewPr>
      <p:guideLst/>
    </p:cSldViewPr>
  </p:slideViewPr>
  <p:outlineViewPr>
    <p:cViewPr>
      <p:scale>
        <a:sx n="33" d="100"/>
        <a:sy n="33" d="100"/>
      </p:scale>
      <p:origin x="0" y="-43936"/>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71" d="100"/>
          <a:sy n="71" d="100"/>
        </p:scale>
        <p:origin x="3444"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rot="5400000">
            <a:off x="-2145506" y="4469607"/>
            <a:ext cx="5310187" cy="260350"/>
          </a:xfrm>
          <a:prstGeom prst="rect">
            <a:avLst/>
          </a:prstGeom>
          <a:noFill/>
          <a:ln w="9525">
            <a:noFill/>
            <a:miter lim="800000"/>
            <a:headEnd/>
            <a:tailEnd/>
          </a:ln>
          <a:effectLst/>
        </p:spPr>
        <p:txBody>
          <a:bodyPr vert="horz" wrap="square" lIns="92189" tIns="46095" rIns="92189" bIns="46095" numCol="1" anchor="t" anchorCtr="0" compatLnSpc="1">
            <a:prstTxWarp prst="textNoShape">
              <a:avLst/>
            </a:prstTxWarp>
          </a:bodyPr>
          <a:lstStyle>
            <a:lvl1pPr algn="ctr" defTabSz="922338">
              <a:defRPr sz="1600">
                <a:latin typeface="Tahoma" pitchFamily="34" charset="0"/>
                <a:ea typeface="Tahoma" pitchFamily="34" charset="0"/>
                <a:cs typeface="Tahoma" pitchFamily="34" charset="0"/>
              </a:defRPr>
            </a:lvl1pPr>
          </a:lstStyle>
          <a:p>
            <a:pPr>
              <a:defRPr/>
            </a:pPr>
            <a:r>
              <a:rPr lang="en-US"/>
              <a:t>Enter the Footer (Lesson Title) Here</a:t>
            </a:r>
          </a:p>
        </p:txBody>
      </p:sp>
    </p:spTree>
    <p:extLst>
      <p:ext uri="{BB962C8B-B14F-4D97-AF65-F5344CB8AC3E}">
        <p14:creationId xmlns:p14="http://schemas.microsoft.com/office/powerpoint/2010/main" val="22278783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2"/>
            <a:ext cx="3001963" cy="460374"/>
          </a:xfrm>
          <a:prstGeom prst="rect">
            <a:avLst/>
          </a:prstGeom>
          <a:noFill/>
          <a:ln w="9525">
            <a:noFill/>
            <a:miter lim="800000"/>
            <a:headEnd/>
            <a:tailEnd/>
          </a:ln>
          <a:effectLst/>
        </p:spPr>
        <p:txBody>
          <a:bodyPr vert="horz" wrap="square" lIns="92189" tIns="46095" rIns="92189" bIns="46095" numCol="1" anchor="ctr" anchorCtr="0" compatLnSpc="1">
            <a:prstTxWarp prst="textNoShape">
              <a:avLst/>
            </a:prstTxWarp>
          </a:bodyPr>
          <a:lstStyle>
            <a:lvl1pPr defTabSz="922338">
              <a:defRPr sz="1400">
                <a:latin typeface="Tahoma" pitchFamily="34" charset="0"/>
                <a:ea typeface="Tahoma" pitchFamily="34" charset="0"/>
                <a:cs typeface="Tahoma" pitchFamily="34" charset="0"/>
              </a:defRPr>
            </a:lvl1pPr>
          </a:lstStyle>
          <a:p>
            <a:pPr>
              <a:defRPr/>
            </a:pPr>
            <a:r>
              <a:rPr lang="en-US"/>
              <a:t>&lt;Presentation Title&gt;</a:t>
            </a:r>
          </a:p>
        </p:txBody>
      </p:sp>
      <p:sp>
        <p:nvSpPr>
          <p:cNvPr id="9219" name="Rectangle 4"/>
          <p:cNvSpPr>
            <a:spLocks noGrp="1" noRot="1" noChangeAspect="1" noChangeArrowheads="1" noTextEdit="1"/>
          </p:cNvSpPr>
          <p:nvPr>
            <p:ph type="sldImg" idx="2"/>
          </p:nvPr>
        </p:nvSpPr>
        <p:spPr bwMode="auto">
          <a:xfrm>
            <a:off x="1371600" y="457200"/>
            <a:ext cx="4143172" cy="310896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274320" y="3657600"/>
            <a:ext cx="6400800" cy="5279366"/>
          </a:xfrm>
          <a:prstGeom prst="rect">
            <a:avLst/>
          </a:prstGeom>
          <a:noFill/>
          <a:ln w="9525">
            <a:noFill/>
            <a:miter lim="800000"/>
            <a:headEnd/>
            <a:tailEnd/>
          </a:ln>
          <a:effectLst/>
        </p:spPr>
        <p:txBody>
          <a:bodyPr vert="horz" wrap="square" lIns="92189" tIns="46095" rIns="92189" bIns="46095"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Slide Number Placeholder 2"/>
          <p:cNvSpPr>
            <a:spLocks noGrp="1"/>
          </p:cNvSpPr>
          <p:nvPr>
            <p:ph type="sldNum" sz="quarter" idx="5"/>
          </p:nvPr>
        </p:nvSpPr>
        <p:spPr>
          <a:xfrm>
            <a:off x="6331790" y="8919713"/>
            <a:ext cx="591299" cy="290962"/>
          </a:xfrm>
          <a:prstGeom prst="rect">
            <a:avLst/>
          </a:prstGeom>
        </p:spPr>
        <p:txBody>
          <a:bodyPr vert="horz" lIns="91440" tIns="45720" rIns="91440" bIns="45720" rtlCol="0" anchor="b"/>
          <a:lstStyle>
            <a:lvl1pPr algn="r">
              <a:defRPr sz="1200">
                <a:latin typeface="Tahoma" charset="0"/>
                <a:ea typeface="Tahoma" charset="0"/>
                <a:cs typeface="Tahoma" charset="0"/>
              </a:defRPr>
            </a:lvl1pPr>
          </a:lstStyle>
          <a:p>
            <a:fld id="{F2044902-878F-B949-9CEA-0806CB61E298}" type="slidenum">
              <a:rPr lang="en-US" smtClean="0"/>
              <a:pPr/>
              <a:t>‹#›</a:t>
            </a:fld>
            <a:endParaRPr lang="en-US"/>
          </a:p>
        </p:txBody>
      </p:sp>
    </p:spTree>
    <p:extLst>
      <p:ext uri="{BB962C8B-B14F-4D97-AF65-F5344CB8AC3E}">
        <p14:creationId xmlns:p14="http://schemas.microsoft.com/office/powerpoint/2010/main" val="2155694440"/>
      </p:ext>
    </p:extLst>
  </p:cSld>
  <p:clrMap bg1="lt1" tx1="dk1" bg2="lt2" tx2="dk2" accent1="accent1" accent2="accent2" accent3="accent3" accent4="accent4" accent5="accent5" accent6="accent6" hlink="hlink" folHlink="folHlink"/>
  <p:hf ftr="0" dt="0"/>
  <p:notesStyle>
    <a:lvl1pPr algn="l" rtl="0" eaLnBrk="0" fontAlgn="base" hangingPunct="0">
      <a:spcBef>
        <a:spcPct val="0"/>
      </a:spcBef>
      <a:spcAft>
        <a:spcPct val="0"/>
      </a:spcAft>
      <a:defRPr sz="1200" kern="1200">
        <a:solidFill>
          <a:schemeClr val="tx1"/>
        </a:solidFill>
        <a:latin typeface="Tahoma" pitchFamily="34" charset="0"/>
        <a:ea typeface="ＭＳ Ｐゴシック" charset="0"/>
        <a:cs typeface="Tahoma" pitchFamily="34" charset="0"/>
      </a:defRPr>
    </a:lvl1pPr>
    <a:lvl2pPr marL="4572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2pPr>
    <a:lvl3pPr marL="9144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3pPr>
    <a:lvl4pPr marL="13716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4pPr>
    <a:lvl5pPr marL="18288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218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85775"/>
            <a:ext cx="4159250" cy="3121025"/>
          </a:xfrm>
        </p:spPr>
      </p:sp>
      <p:sp>
        <p:nvSpPr>
          <p:cNvPr id="3" name="Notes Placeholder 2"/>
          <p:cNvSpPr>
            <a:spLocks noGrp="1"/>
          </p:cNvSpPr>
          <p:nvPr>
            <p:ph type="body" idx="1"/>
          </p:nvPr>
        </p:nvSpPr>
        <p:spPr/>
        <p:txBody>
          <a:bodyPr/>
          <a:lstStyle/>
          <a:p>
            <a:pPr marL="171450" indent="-171450">
              <a:buFontTx/>
              <a:buChar char="-"/>
            </a:pPr>
            <a:r>
              <a:rPr lang="en-US" baseline="0" dirty="0"/>
              <a:t>Hello, and welcome to this course on solar installation safety </a:t>
            </a:r>
          </a:p>
          <a:p>
            <a:pPr marL="171450" indent="-171450">
              <a:buFontTx/>
              <a:buChar char="-"/>
            </a:pPr>
            <a:r>
              <a:rPr lang="en-US" baseline="0" dirty="0"/>
              <a:t>Sarah Wilder, Director of Curriculum Development and also an instructor at Solar Energy International (SEI)</a:t>
            </a:r>
          </a:p>
          <a:p>
            <a:pPr marL="171450" indent="-171450">
              <a:buFontTx/>
              <a:buChar char="-"/>
            </a:pPr>
            <a:r>
              <a:rPr lang="en-US" baseline="0" dirty="0"/>
              <a:t>Before we get started, like to mention that this course was produced under a Susan Harwood Training Grant through OSHA, the Occupational Safety and Health Administration</a:t>
            </a:r>
          </a:p>
          <a:p>
            <a:pPr marL="171450" indent="-171450">
              <a:buFontTx/>
              <a:buChar char="-"/>
            </a:pPr>
            <a:r>
              <a:rPr lang="en-US" baseline="0" dirty="0"/>
              <a:t>Here at SEI, we’re really excited to have been awarded this grant to develop this course and offer it for free, because </a:t>
            </a:r>
          </a:p>
          <a:p>
            <a:pPr marL="628650" lvl="1" indent="-171450">
              <a:buFontTx/>
              <a:buChar char="-"/>
            </a:pPr>
            <a:r>
              <a:rPr lang="en-US" baseline="0" dirty="0"/>
              <a:t>Installation safety has always been important to SEI and included in our courses; been great to dive deeper into some of these topics and offer more extensive training</a:t>
            </a:r>
          </a:p>
          <a:p>
            <a:pPr marL="628650" lvl="1" indent="-171450">
              <a:buFontTx/>
              <a:buChar char="-"/>
            </a:pPr>
            <a:r>
              <a:rPr lang="en-US" baseline="0" dirty="0"/>
              <a:t>Thankful that OSHA recognizes the growing solar PV industry, it’s a relatively high hazard industry, therefore there’s a need for solar-specific safety training</a:t>
            </a:r>
          </a:p>
          <a:p>
            <a:pPr marL="171450" indent="-171450">
              <a:buFontTx/>
              <a:buChar char="-"/>
            </a:pPr>
            <a:r>
              <a:rPr lang="en-US" baseline="0" dirty="0"/>
              <a:t>And then a quick disclaimer that although this material was produced under a grant from OSHA, which is an agency of the US Department of Labor, t</a:t>
            </a:r>
            <a:r>
              <a:rPr lang="en-US" sz="1200" baseline="0" dirty="0">
                <a:latin typeface="Tahoma"/>
                <a:cs typeface="Tahoma"/>
              </a:rPr>
              <a:t>his training material </a:t>
            </a:r>
            <a:r>
              <a:rPr lang="en-US" sz="1200" dirty="0">
                <a:latin typeface="Tahoma"/>
                <a:cs typeface="Tahoma"/>
              </a:rPr>
              <a:t>does not necessarily reflect the views or policies of the U.S. Department of Labor, nor does mention of trade names, commercial products, or organizations imply endorsement by the U.S. Government</a:t>
            </a:r>
            <a:endParaRPr lang="en-US" baseline="0" dirty="0"/>
          </a:p>
          <a:p>
            <a:pPr marL="171450" indent="-171450">
              <a:buFontTx/>
              <a:buChar char="-"/>
            </a:pP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a:t>
            </a:fld>
            <a:endParaRPr lang="en-US"/>
          </a:p>
        </p:txBody>
      </p:sp>
    </p:spTree>
    <p:extLst>
      <p:ext uri="{BB962C8B-B14F-4D97-AF65-F5344CB8AC3E}">
        <p14:creationId xmlns:p14="http://schemas.microsoft.com/office/powerpoint/2010/main" val="184614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Lastly,</a:t>
            </a:r>
            <a:r>
              <a:rPr lang="en-US" baseline="0" dirty="0"/>
              <a:t> OSHA’s Whistleblower Protection Program protects employees who report safety violations- the OSH Act prohibits employers from discriminating against employees for doing so.</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As an employee, you have the </a:t>
            </a:r>
            <a:r>
              <a:rPr lang="en-US" sz="1200" dirty="0"/>
              <a:t>right to file an OSHA complaint, participating in an inspection or talk to an inspector, seek access to employee exposure and injury records, reporting an injury, or raising a safety or health complaint with employer.</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sz="1200" dirty="0"/>
              <a:t>If you file a complaint, OSHA</a:t>
            </a:r>
            <a:r>
              <a:rPr lang="en-US" sz="1200" baseline="0" dirty="0"/>
              <a:t> keeps your information confidential</a:t>
            </a:r>
            <a:endParaRPr lang="en-US" sz="1200" dirty="0"/>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sz="1200" dirty="0"/>
              <a:t>Once thing to note is that if you are discriminated</a:t>
            </a:r>
            <a:r>
              <a:rPr lang="en-US" sz="1200" baseline="0" dirty="0"/>
              <a:t> against for exercises your rights under the OSHA act, must report within 30 days following retaliatory action.</a:t>
            </a:r>
            <a:endParaRPr lang="en-US" sz="1200" dirty="0"/>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sz="1200" dirty="0"/>
              <a:t>For</a:t>
            </a:r>
            <a:r>
              <a:rPr lang="en-US" sz="1200" baseline="0" dirty="0"/>
              <a:t> more information, visit the </a:t>
            </a:r>
            <a:r>
              <a:rPr lang="en-US" sz="1200" baseline="0" dirty="0" err="1"/>
              <a:t>whiteblowers.gov</a:t>
            </a:r>
            <a:r>
              <a:rPr lang="en-US" sz="1200" baseline="0" dirty="0"/>
              <a:t> website.</a:t>
            </a:r>
            <a:endParaRPr lang="en-US" sz="1200" dirty="0"/>
          </a:p>
          <a:p>
            <a:pPr marL="171450" indent="-171450">
              <a:buFontTx/>
              <a:buChar char="-"/>
            </a:pP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10</a:t>
            </a:fld>
            <a:endParaRPr lang="en-US"/>
          </a:p>
        </p:txBody>
      </p:sp>
    </p:spTree>
    <p:extLst>
      <p:ext uri="{BB962C8B-B14F-4D97-AF65-F5344CB8AC3E}">
        <p14:creationId xmlns:p14="http://schemas.microsoft.com/office/powerpoint/2010/main" val="936909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baseline="0" dirty="0"/>
              <a:t>Most solar installation work falls under the Code of Federal Regulations (CFR) part 1926, title 29, which applies to the construction industry</a:t>
            </a:r>
          </a:p>
          <a:p>
            <a:pPr marL="171450" indent="-171450">
              <a:buFontTx/>
              <a:buChar char="-"/>
            </a:pPr>
            <a:r>
              <a:rPr lang="en-US" baseline="0" dirty="0"/>
              <a:t>Within it are 30 subparts; including the subparts listed here; coverage of solar installation work is certainly not limited to </a:t>
            </a:r>
            <a:r>
              <a:rPr lang="en-US" baseline="0" dirty="0" err="1"/>
              <a:t>what’slisted</a:t>
            </a:r>
            <a:r>
              <a:rPr lang="en-US" baseline="0" dirty="0"/>
              <a:t> here- depends on the specific installation and equipment being used.</a:t>
            </a:r>
          </a:p>
          <a:p>
            <a:pPr marL="171450" indent="-171450">
              <a:buFontTx/>
              <a:buChar char="-"/>
            </a:pPr>
            <a:r>
              <a:rPr lang="en-US" baseline="0" dirty="0"/>
              <a:t>Note that employers could also get cited under OSHA’s general duty clause when no specific standard applies to a serious hazard </a:t>
            </a:r>
          </a:p>
          <a:p>
            <a:pPr marL="628650" lvl="1" indent="-171450">
              <a:buFontTx/>
              <a:buChar char="-"/>
            </a:pPr>
            <a:r>
              <a:rPr lang="en-US" sz="1200" b="0" i="0" kern="1200" dirty="0">
                <a:solidFill>
                  <a:schemeClr val="tx1"/>
                </a:solidFill>
                <a:effectLst/>
                <a:latin typeface="Tahoma" pitchFamily="34" charset="0"/>
                <a:ea typeface="Tahoma" pitchFamily="34" charset="0"/>
                <a:cs typeface="Tahoma" pitchFamily="34" charset="0"/>
              </a:rPr>
              <a:t>General duty clause requires that each employer provide</a:t>
            </a:r>
            <a:r>
              <a:rPr lang="en-US" sz="1200" b="0" i="0" kern="1200" baseline="0" dirty="0">
                <a:solidFill>
                  <a:schemeClr val="tx1"/>
                </a:solidFill>
                <a:effectLst/>
                <a:latin typeface="Tahoma" pitchFamily="34" charset="0"/>
                <a:ea typeface="Tahoma" pitchFamily="34" charset="0"/>
                <a:cs typeface="Tahoma" pitchFamily="34" charset="0"/>
              </a:rPr>
              <a:t> </a:t>
            </a:r>
            <a:r>
              <a:rPr lang="en-US" sz="1200" b="0" i="0" kern="1200" dirty="0">
                <a:solidFill>
                  <a:schemeClr val="tx1"/>
                </a:solidFill>
                <a:effectLst/>
                <a:latin typeface="Tahoma" pitchFamily="34" charset="0"/>
                <a:ea typeface="Tahoma" pitchFamily="34" charset="0"/>
                <a:cs typeface="Tahoma" pitchFamily="34" charset="0"/>
              </a:rPr>
              <a:t>employees with a workplace that is free from recognized hazards that are causing or likely to cause death or serious physical harm.</a:t>
            </a:r>
            <a:endParaRPr lang="en-US" baseline="0" dirty="0"/>
          </a:p>
          <a:p>
            <a:r>
              <a:rPr lang="en-US" dirty="0"/>
              <a:t/>
            </a:r>
            <a:br>
              <a:rPr lang="en-US" dirty="0"/>
            </a:br>
            <a:endParaRPr lang="en-US" baseline="0" dirty="0"/>
          </a:p>
          <a:p>
            <a:pPr marL="171450" indent="-171450">
              <a:buFontTx/>
              <a:buChar char="-"/>
            </a:pPr>
            <a:endParaRPr lang="en-US" baseline="0"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11</a:t>
            </a:fld>
            <a:endParaRPr lang="en-US"/>
          </a:p>
        </p:txBody>
      </p:sp>
    </p:spTree>
    <p:extLst>
      <p:ext uri="{BB962C8B-B14F-4D97-AF65-F5344CB8AC3E}">
        <p14:creationId xmlns:p14="http://schemas.microsoft.com/office/powerpoint/2010/main" val="1730325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a:bodyPr>
          <a:lstStyle/>
          <a:p>
            <a:pPr marL="171450" indent="-171450">
              <a:buFontTx/>
              <a:buChar char="-"/>
            </a:pPr>
            <a:r>
              <a:rPr lang="en-US" baseline="0" dirty="0"/>
              <a:t>Subpart C of part 1926: General Safety and Health Provisions, states that it’s the employer’s responsibility to instruct each employee on the recognition and avoidance of unsafe conditions, as well as the applicable regulations to control or eliminate hazards</a:t>
            </a:r>
          </a:p>
          <a:p>
            <a:pPr marL="171450" indent="-171450">
              <a:buFontTx/>
              <a:buChar char="-"/>
            </a:pPr>
            <a:r>
              <a:rPr lang="en-US" sz="1200" kern="1200" dirty="0">
                <a:solidFill>
                  <a:schemeClr val="tx1"/>
                </a:solidFill>
                <a:effectLst/>
                <a:latin typeface="Tahoma" pitchFamily="34" charset="0"/>
                <a:ea typeface="ＭＳ Ｐゴシック" charset="0"/>
                <a:cs typeface="Tahoma" pitchFamily="34" charset="0"/>
              </a:rPr>
              <a:t>There are several ways to train employees</a:t>
            </a:r>
            <a:endParaRPr lang="en-US" dirty="0"/>
          </a:p>
          <a:p>
            <a:r>
              <a:rPr lang="en-US" sz="1200" kern="1200" dirty="0">
                <a:solidFill>
                  <a:schemeClr val="tx1"/>
                </a:solidFill>
                <a:effectLst/>
                <a:latin typeface="Tahoma" pitchFamily="34" charset="0"/>
                <a:ea typeface="ＭＳ Ｐゴシック" charset="0"/>
                <a:cs typeface="Tahoma" pitchFamily="34" charset="0"/>
              </a:rPr>
              <a:t>  a)</a:t>
            </a:r>
            <a:r>
              <a:rPr lang="en-US" sz="1200" kern="1200" baseline="0" dirty="0">
                <a:solidFill>
                  <a:schemeClr val="tx1"/>
                </a:solidFill>
                <a:effectLst/>
                <a:latin typeface="Tahoma" pitchFamily="34" charset="0"/>
                <a:ea typeface="ＭＳ Ｐゴシック" charset="0"/>
                <a:cs typeface="Tahoma" pitchFamily="34" charset="0"/>
              </a:rPr>
              <a:t> </a:t>
            </a:r>
            <a:r>
              <a:rPr lang="en-US" sz="1200" kern="1200" dirty="0">
                <a:solidFill>
                  <a:schemeClr val="tx1"/>
                </a:solidFill>
                <a:effectLst/>
                <a:latin typeface="Tahoma" pitchFamily="34" charset="0"/>
                <a:ea typeface="ＭＳ Ｐゴシック" charset="0"/>
                <a:cs typeface="Tahoma" pitchFamily="34" charset="0"/>
              </a:rPr>
              <a:t>Perform the training within the business</a:t>
            </a:r>
          </a:p>
          <a:p>
            <a:r>
              <a:rPr lang="en-US" sz="1200" kern="1200" baseline="0" dirty="0">
                <a:solidFill>
                  <a:schemeClr val="tx1"/>
                </a:solidFill>
                <a:effectLst/>
                <a:latin typeface="Tahoma" pitchFamily="34" charset="0"/>
                <a:ea typeface="ＭＳ Ｐゴシック" charset="0"/>
                <a:cs typeface="Tahoma" pitchFamily="34" charset="0"/>
              </a:rPr>
              <a:t>  b) </a:t>
            </a:r>
            <a:r>
              <a:rPr lang="en-US" sz="1200" kern="1200" dirty="0">
                <a:solidFill>
                  <a:schemeClr val="tx1"/>
                </a:solidFill>
                <a:effectLst/>
                <a:latin typeface="Tahoma" pitchFamily="34" charset="0"/>
                <a:ea typeface="ＭＳ Ｐゴシック" charset="0"/>
                <a:cs typeface="Tahoma" pitchFamily="34" charset="0"/>
              </a:rPr>
              <a:t>Send employees to professional training courses such as free classroom training offered by OSHA or first aid training offered by the</a:t>
            </a:r>
            <a:r>
              <a:rPr lang="en-US" sz="1200" kern="1200" baseline="0" dirty="0">
                <a:solidFill>
                  <a:schemeClr val="tx1"/>
                </a:solidFill>
                <a:effectLst/>
                <a:latin typeface="Tahoma" pitchFamily="34" charset="0"/>
                <a:ea typeface="ＭＳ Ｐゴシック" charset="0"/>
                <a:cs typeface="Tahoma" pitchFamily="34" charset="0"/>
              </a:rPr>
              <a:t> </a:t>
            </a:r>
            <a:r>
              <a:rPr lang="en-US" sz="1200" kern="1200" dirty="0">
                <a:solidFill>
                  <a:schemeClr val="tx1"/>
                </a:solidFill>
                <a:effectLst/>
                <a:latin typeface="Tahoma" pitchFamily="34" charset="0"/>
                <a:ea typeface="ＭＳ Ｐゴシック" charset="0"/>
                <a:cs typeface="Tahoma" pitchFamily="34" charset="0"/>
              </a:rPr>
              <a:t>Red Cross. </a:t>
            </a:r>
          </a:p>
          <a:p>
            <a:r>
              <a:rPr lang="en-US" sz="1200" kern="1200" dirty="0">
                <a:solidFill>
                  <a:schemeClr val="tx1"/>
                </a:solidFill>
                <a:effectLst/>
                <a:latin typeface="Tahoma" pitchFamily="34" charset="0"/>
                <a:ea typeface="ＭＳ Ｐゴシック" charset="0"/>
                <a:cs typeface="Tahoma" pitchFamily="34" charset="0"/>
              </a:rPr>
              <a:t>  c) Add to training by requiring that employees complete content-specific</a:t>
            </a:r>
            <a:r>
              <a:rPr lang="en-US" sz="1200" kern="1200" baseline="0" dirty="0">
                <a:solidFill>
                  <a:schemeClr val="tx1"/>
                </a:solidFill>
                <a:effectLst/>
                <a:latin typeface="Tahoma" pitchFamily="34" charset="0"/>
                <a:ea typeface="ＭＳ Ｐゴシック" charset="0"/>
                <a:cs typeface="Tahoma" pitchFamily="34" charset="0"/>
              </a:rPr>
              <a:t> </a:t>
            </a:r>
            <a:r>
              <a:rPr lang="en-US" sz="1200" kern="1200" dirty="0">
                <a:solidFill>
                  <a:schemeClr val="tx1"/>
                </a:solidFill>
                <a:effectLst/>
                <a:latin typeface="Tahoma" pitchFamily="34" charset="0"/>
                <a:ea typeface="ＭＳ Ｐゴシック" charset="0"/>
                <a:cs typeface="Tahoma" pitchFamily="34" charset="0"/>
              </a:rPr>
              <a:t>courses such as this one.</a:t>
            </a:r>
          </a:p>
          <a:p>
            <a:r>
              <a:rPr lang="en-US" sz="1200" kern="1200" dirty="0">
                <a:solidFill>
                  <a:schemeClr val="tx1"/>
                </a:solidFill>
                <a:effectLst/>
                <a:latin typeface="Tahoma" pitchFamily="34" charset="0"/>
                <a:ea typeface="ＭＳ Ｐゴシック" charset="0"/>
                <a:cs typeface="Tahoma" pitchFamily="34" charset="0"/>
              </a:rPr>
              <a:t>-A</a:t>
            </a:r>
            <a:r>
              <a:rPr lang="en-US" sz="1200" kern="1200" baseline="0" dirty="0">
                <a:solidFill>
                  <a:schemeClr val="tx1"/>
                </a:solidFill>
                <a:effectLst/>
                <a:latin typeface="Tahoma" pitchFamily="34" charset="0"/>
                <a:ea typeface="ＭＳ Ｐゴシック" charset="0"/>
                <a:cs typeface="Tahoma" pitchFamily="34" charset="0"/>
              </a:rPr>
              <a:t> combination is best</a:t>
            </a:r>
            <a:endParaRPr lang="en-US" sz="1200" kern="1200" dirty="0">
              <a:solidFill>
                <a:schemeClr val="tx1"/>
              </a:solidFill>
              <a:effectLst/>
              <a:latin typeface="Tahoma" pitchFamily="34" charset="0"/>
              <a:ea typeface="ＭＳ Ｐゴシック" charset="0"/>
              <a:cs typeface="Tahoma" pitchFamily="34" charset="0"/>
            </a:endParaRPr>
          </a:p>
          <a:p>
            <a:r>
              <a:rPr lang="en-US" sz="1200" kern="1200" dirty="0">
                <a:solidFill>
                  <a:schemeClr val="tx1"/>
                </a:solidFill>
                <a:effectLst/>
                <a:latin typeface="Tahoma" pitchFamily="34" charset="0"/>
                <a:ea typeface="ＭＳ Ｐゴシック" charset="0"/>
                <a:cs typeface="Tahoma" pitchFamily="34" charset="0"/>
              </a:rPr>
              <a:t>-</a:t>
            </a:r>
            <a:r>
              <a:rPr lang="en-US" sz="1200" kern="1200" baseline="0" dirty="0">
                <a:solidFill>
                  <a:schemeClr val="tx1"/>
                </a:solidFill>
                <a:effectLst/>
                <a:latin typeface="Tahoma" pitchFamily="34" charset="0"/>
                <a:ea typeface="ＭＳ Ｐゴシック" charset="0"/>
                <a:cs typeface="Tahoma" pitchFamily="34" charset="0"/>
              </a:rPr>
              <a:t>If you’re an employer (or an employee) and you’re thinking that safety training is a waste of time and money, c</a:t>
            </a:r>
            <a:r>
              <a:rPr lang="en-US" sz="1200" kern="1200" dirty="0">
                <a:solidFill>
                  <a:schemeClr val="tx1"/>
                </a:solidFill>
                <a:effectLst/>
                <a:latin typeface="Tahoma" pitchFamily="34" charset="0"/>
                <a:ea typeface="ＭＳ Ｐゴシック" charset="0"/>
                <a:cs typeface="Tahoma" pitchFamily="34" charset="0"/>
              </a:rPr>
              <a:t>onsider what one lost workday injury might cost the company in terms of: </a:t>
            </a:r>
            <a:endParaRPr lang="en-US" dirty="0"/>
          </a:p>
          <a:p>
            <a:r>
              <a:rPr lang="en-US" sz="1200" kern="1200" dirty="0">
                <a:solidFill>
                  <a:schemeClr val="tx1"/>
                </a:solidFill>
                <a:effectLst/>
                <a:latin typeface="Tahoma" pitchFamily="34" charset="0"/>
                <a:ea typeface="ＭＳ Ｐゴシック" charset="0"/>
                <a:cs typeface="Tahoma" pitchFamily="34" charset="0"/>
              </a:rPr>
              <a:t>♦  Installation down-time-</a:t>
            </a:r>
            <a:r>
              <a:rPr lang="en-US" sz="1200" kern="1200" baseline="0" dirty="0">
                <a:solidFill>
                  <a:schemeClr val="tx1"/>
                </a:solidFill>
                <a:effectLst/>
                <a:latin typeface="Tahoma" pitchFamily="34" charset="0"/>
                <a:ea typeface="ＭＳ Ｐゴシック" charset="0"/>
                <a:cs typeface="Tahoma" pitchFamily="34" charset="0"/>
              </a:rPr>
              <a:t> t</a:t>
            </a:r>
            <a:r>
              <a:rPr lang="en-US" sz="1200" kern="1200" dirty="0">
                <a:solidFill>
                  <a:schemeClr val="tx1"/>
                </a:solidFill>
                <a:effectLst/>
                <a:latin typeface="Tahoma" pitchFamily="34" charset="0"/>
                <a:ea typeface="ＭＳ Ｐゴシック" charset="0"/>
                <a:cs typeface="Tahoma" pitchFamily="34" charset="0"/>
              </a:rPr>
              <a:t>ime lost by injured employees and supervisors helping the accident victim. </a:t>
            </a:r>
          </a:p>
          <a:p>
            <a:r>
              <a:rPr lang="en-US" sz="1200" kern="1200" dirty="0">
                <a:solidFill>
                  <a:schemeClr val="tx1"/>
                </a:solidFill>
                <a:effectLst/>
                <a:latin typeface="Tahoma" pitchFamily="34" charset="0"/>
                <a:ea typeface="ＭＳ Ｐゴシック" charset="0"/>
                <a:cs typeface="Tahoma" pitchFamily="34" charset="0"/>
              </a:rPr>
              <a:t>	-Admin</a:t>
            </a:r>
            <a:r>
              <a:rPr lang="en-US" sz="1200" kern="1200" baseline="0" dirty="0">
                <a:solidFill>
                  <a:schemeClr val="tx1"/>
                </a:solidFill>
                <a:effectLst/>
                <a:latin typeface="Tahoma" pitchFamily="34" charset="0"/>
                <a:ea typeface="ＭＳ Ｐゴシック" charset="0"/>
                <a:cs typeface="Tahoma" pitchFamily="34" charset="0"/>
              </a:rPr>
              <a:t> cost: </a:t>
            </a:r>
            <a:r>
              <a:rPr lang="en-US" sz="1200" kern="1200" dirty="0">
                <a:solidFill>
                  <a:schemeClr val="tx1"/>
                </a:solidFill>
                <a:effectLst/>
                <a:latin typeface="Tahoma" pitchFamily="34" charset="0"/>
                <a:ea typeface="ＭＳ Ｐゴシック" charset="0"/>
                <a:cs typeface="Tahoma" pitchFamily="34" charset="0"/>
              </a:rPr>
              <a:t>paperwork generated by the accident. </a:t>
            </a:r>
            <a:endParaRPr lang="en-US" dirty="0">
              <a:effectLst/>
            </a:endParaRPr>
          </a:p>
          <a:p>
            <a:r>
              <a:rPr lang="en-US" sz="1200" kern="1200" dirty="0">
                <a:solidFill>
                  <a:schemeClr val="tx1"/>
                </a:solidFill>
                <a:effectLst/>
                <a:latin typeface="Tahoma" pitchFamily="34" charset="0"/>
                <a:ea typeface="ＭＳ Ｐゴシック" charset="0"/>
                <a:cs typeface="Tahoma" pitchFamily="34" charset="0"/>
              </a:rPr>
              <a:t>♦  Time to hire or train a worker to replace the injured</a:t>
            </a:r>
            <a:r>
              <a:rPr lang="en-US" sz="1200" kern="1200" baseline="0" dirty="0">
                <a:solidFill>
                  <a:schemeClr val="tx1"/>
                </a:solidFill>
                <a:effectLst/>
                <a:latin typeface="Tahoma" pitchFamily="34" charset="0"/>
                <a:ea typeface="ＭＳ Ｐゴシック" charset="0"/>
                <a:cs typeface="Tahoma" pitchFamily="34" charset="0"/>
              </a:rPr>
              <a:t> installer </a:t>
            </a:r>
            <a:r>
              <a:rPr lang="en-US" sz="1200" kern="1200" dirty="0">
                <a:solidFill>
                  <a:schemeClr val="tx1"/>
                </a:solidFill>
                <a:effectLst/>
                <a:latin typeface="Tahoma" pitchFamily="34" charset="0"/>
                <a:ea typeface="ＭＳ Ｐゴシック" charset="0"/>
                <a:cs typeface="Tahoma" pitchFamily="34" charset="0"/>
              </a:rPr>
              <a:t>until they return to work. </a:t>
            </a:r>
            <a:endParaRPr lang="en-US" dirty="0">
              <a:effectLst/>
            </a:endParaRPr>
          </a:p>
          <a:p>
            <a:r>
              <a:rPr lang="en-US" sz="1200" kern="1200" dirty="0">
                <a:solidFill>
                  <a:schemeClr val="tx1"/>
                </a:solidFill>
                <a:effectLst/>
                <a:latin typeface="Tahoma" pitchFamily="34" charset="0"/>
                <a:ea typeface="ＭＳ Ｐゴシック" charset="0"/>
                <a:cs typeface="Tahoma" pitchFamily="34" charset="0"/>
              </a:rPr>
              <a:t>♦  Time and cost for repair or replacement of damaged equipment or materials. </a:t>
            </a:r>
            <a:endParaRPr lang="en-US" dirty="0">
              <a:effectLst/>
            </a:endParaRPr>
          </a:p>
          <a:p>
            <a:r>
              <a:rPr lang="en-US" sz="1200" kern="1200" dirty="0">
                <a:solidFill>
                  <a:schemeClr val="tx1"/>
                </a:solidFill>
                <a:effectLst/>
                <a:latin typeface="Tahoma" pitchFamily="34" charset="0"/>
                <a:ea typeface="ＭＳ Ｐゴシック" charset="0"/>
                <a:cs typeface="Tahoma" pitchFamily="34" charset="0"/>
              </a:rPr>
              <a:t>♦ Increased</a:t>
            </a:r>
            <a:r>
              <a:rPr lang="en-US" sz="1200" kern="1200" baseline="0" dirty="0">
                <a:solidFill>
                  <a:schemeClr val="tx1"/>
                </a:solidFill>
                <a:effectLst/>
                <a:latin typeface="Tahoma" pitchFamily="34" charset="0"/>
                <a:ea typeface="ＭＳ Ｐゴシック" charset="0"/>
                <a:cs typeface="Tahoma" pitchFamily="34" charset="0"/>
              </a:rPr>
              <a:t> insurance cost</a:t>
            </a:r>
            <a:endParaRPr lang="en-US" dirty="0">
              <a:effectLst/>
            </a:endParaRPr>
          </a:p>
          <a:p>
            <a:r>
              <a:rPr lang="en-US" sz="1200" kern="1200" dirty="0">
                <a:solidFill>
                  <a:schemeClr val="tx1"/>
                </a:solidFill>
                <a:effectLst/>
                <a:latin typeface="Tahoma" pitchFamily="34" charset="0"/>
                <a:ea typeface="ＭＳ Ｐゴシック" charset="0"/>
                <a:cs typeface="Tahoma" pitchFamily="34" charset="0"/>
              </a:rPr>
              <a:t>♦  Reduced morale among your employees and perhaps lower efficiency. </a:t>
            </a:r>
            <a:endParaRPr lang="en-US" dirty="0">
              <a:effectLst/>
            </a:endParaRPr>
          </a:p>
          <a:p>
            <a:r>
              <a:rPr lang="en-US" sz="1200" kern="1200" dirty="0">
                <a:solidFill>
                  <a:schemeClr val="tx1"/>
                </a:solidFill>
                <a:effectLst/>
                <a:latin typeface="Tahoma" pitchFamily="34" charset="0"/>
                <a:ea typeface="ＭＳ Ｐゴシック" charset="0"/>
                <a:cs typeface="Tahoma" pitchFamily="34" charset="0"/>
              </a:rPr>
              <a:t>♦ </a:t>
            </a:r>
            <a:r>
              <a:rPr lang="en-US" sz="1200" kern="1200" baseline="0" dirty="0">
                <a:solidFill>
                  <a:schemeClr val="tx1"/>
                </a:solidFill>
                <a:effectLst/>
                <a:latin typeface="Tahoma" pitchFamily="34" charset="0"/>
                <a:ea typeface="ＭＳ Ｐゴシック" charset="0"/>
                <a:cs typeface="Tahoma" pitchFamily="34" charset="0"/>
              </a:rPr>
              <a:t> Not to mention </a:t>
            </a:r>
            <a:r>
              <a:rPr lang="en-US" sz="1200" kern="1200" dirty="0">
                <a:solidFill>
                  <a:schemeClr val="tx1"/>
                </a:solidFill>
                <a:effectLst/>
                <a:latin typeface="Tahoma" pitchFamily="34" charset="0"/>
                <a:ea typeface="ＭＳ Ｐゴシック" charset="0"/>
                <a:cs typeface="Tahoma" pitchFamily="34" charset="0"/>
              </a:rPr>
              <a:t>OSHA penalties</a:t>
            </a:r>
          </a:p>
          <a:p>
            <a:pPr marL="0" marR="0" indent="0" algn="l" defTabSz="914400" rtl="0" eaLnBrk="0" fontAlgn="base" latinLnBrk="0" hangingPunct="0">
              <a:lnSpc>
                <a:spcPct val="100000"/>
              </a:lnSpc>
              <a:spcBef>
                <a:spcPct val="0"/>
              </a:spcBef>
              <a:spcAft>
                <a:spcPct val="0"/>
              </a:spcAft>
              <a:buClrTx/>
              <a:buSzTx/>
              <a:buFontTx/>
              <a:buNone/>
              <a:tabLst/>
              <a:defRPr/>
            </a:pPr>
            <a:r>
              <a:rPr lang="en-US" baseline="0" dirty="0"/>
              <a:t>-Create a culture of safety!- not something that’s dreaded, just an embedded part of the job and work environment</a:t>
            </a:r>
          </a:p>
          <a:p>
            <a:endParaRPr lang="en-US" sz="1200" kern="1200" dirty="0">
              <a:solidFill>
                <a:schemeClr val="tx1"/>
              </a:solidFill>
              <a:effectLst/>
              <a:latin typeface="Tahoma" pitchFamily="34" charset="0"/>
              <a:ea typeface="ＭＳ Ｐゴシック" charset="0"/>
              <a:cs typeface="Tahoma" pitchFamily="34" charset="0"/>
            </a:endParaRPr>
          </a:p>
          <a:p>
            <a:endParaRPr lang="en-US" sz="1200" kern="1200" dirty="0">
              <a:solidFill>
                <a:schemeClr val="tx1"/>
              </a:solidFill>
              <a:effectLst/>
              <a:latin typeface="Tahoma" pitchFamily="34" charset="0"/>
              <a:ea typeface="ＭＳ Ｐゴシック" charset="0"/>
              <a:cs typeface="Tahoma" pitchFamily="34"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baseline="0" dirty="0">
                <a:solidFill>
                  <a:schemeClr val="tx1"/>
                </a:solidFill>
                <a:effectLst/>
                <a:latin typeface="Tahoma" pitchFamily="34" charset="0"/>
                <a:ea typeface="ＭＳ Ｐゴシック" charset="0"/>
                <a:cs typeface="Tahoma" pitchFamily="34" charset="0"/>
              </a:rPr>
              <a:t>-In-house training must be led by a “competent person”, which we’ll define on the next slide</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kern="1200" baseline="0" dirty="0">
              <a:solidFill>
                <a:schemeClr val="tx1"/>
              </a:solidFill>
              <a:effectLst/>
              <a:latin typeface="Tahoma" pitchFamily="34" charset="0"/>
              <a:ea typeface="ＭＳ Ｐゴシック" charset="0"/>
              <a:cs typeface="Tahoma" pitchFamily="34" charset="0"/>
            </a:endParaRPr>
          </a:p>
          <a:p>
            <a:endParaRPr lang="en-US" dirty="0">
              <a:effectLst/>
            </a:endParaRPr>
          </a:p>
          <a:p>
            <a:pPr marL="171450" indent="-171450">
              <a:buFontTx/>
              <a:buChar char="-"/>
            </a:pP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12</a:t>
            </a:fld>
            <a:endParaRPr lang="en-US"/>
          </a:p>
        </p:txBody>
      </p:sp>
    </p:spTree>
    <p:extLst>
      <p:ext uri="{BB962C8B-B14F-4D97-AF65-F5344CB8AC3E}">
        <p14:creationId xmlns:p14="http://schemas.microsoft.com/office/powerpoint/2010/main" val="1135528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a:bodyPr>
          <a:lstStyle/>
          <a:p>
            <a:pPr marL="171450" indent="-171450">
              <a:buFontTx/>
              <a:buChar char="-"/>
            </a:pPr>
            <a:r>
              <a:rPr lang="en-US" baseline="0" dirty="0"/>
              <a:t>OSHA defines a competent person, as someone who is </a:t>
            </a:r>
            <a:r>
              <a:rPr lang="en-US" baseline="0" dirty="0">
                <a:latin typeface="Tahoma" pitchFamily="34" charset="0"/>
                <a:ea typeface="Tahoma" pitchFamily="34" charset="0"/>
                <a:cs typeface="Tahoma" pitchFamily="34" charset="0"/>
              </a:rPr>
              <a:t>c</a:t>
            </a:r>
            <a:r>
              <a:rPr lang="en-US" dirty="0">
                <a:latin typeface="Tahoma" pitchFamily="34" charset="0"/>
                <a:ea typeface="Tahoma" pitchFamily="34" charset="0"/>
                <a:cs typeface="Tahoma" pitchFamily="34" charset="0"/>
              </a:rPr>
              <a:t>apable of identifying existing and predictable hazards in surroundings or working conditions which are unsanitary, hazardous, or dangerous to employees</a:t>
            </a:r>
            <a:r>
              <a:rPr lang="en-US" baseline="0" dirty="0">
                <a:latin typeface="Tahoma" pitchFamily="34" charset="0"/>
                <a:ea typeface="Tahoma" pitchFamily="34" charset="0"/>
                <a:cs typeface="Tahoma" pitchFamily="34" charset="0"/>
              </a:rPr>
              <a:t> </a:t>
            </a:r>
          </a:p>
          <a:p>
            <a:pPr marL="171450" indent="-171450">
              <a:buFontTx/>
              <a:buChar char="-"/>
            </a:pPr>
            <a:endParaRPr lang="en-US" baseline="0" dirty="0">
              <a:latin typeface="Tahoma" pitchFamily="34" charset="0"/>
              <a:ea typeface="Tahoma" pitchFamily="34" charset="0"/>
              <a:cs typeface="Tahoma" pitchFamily="34" charset="0"/>
            </a:endParaRPr>
          </a:p>
          <a:p>
            <a:pPr marL="171450" indent="-171450">
              <a:buFontTx/>
              <a:buChar char="-"/>
            </a:pPr>
            <a:r>
              <a:rPr lang="en-US" baseline="0" dirty="0">
                <a:latin typeface="Tahoma" pitchFamily="34" charset="0"/>
                <a:ea typeface="Tahoma" pitchFamily="34" charset="0"/>
                <a:cs typeface="Tahoma" pitchFamily="34" charset="0"/>
              </a:rPr>
              <a:t>AND ALSO h</a:t>
            </a:r>
            <a:r>
              <a:rPr lang="en-US" dirty="0">
                <a:latin typeface="Tahoma" pitchFamily="34" charset="0"/>
                <a:ea typeface="Tahoma" pitchFamily="34" charset="0"/>
                <a:cs typeface="Tahoma" pitchFamily="34" charset="0"/>
              </a:rPr>
              <a:t>as authorization to take prompt corrective measures to eliminate or</a:t>
            </a:r>
            <a:r>
              <a:rPr lang="en-US" baseline="0" dirty="0">
                <a:latin typeface="Tahoma" pitchFamily="34" charset="0"/>
                <a:ea typeface="Tahoma" pitchFamily="34" charset="0"/>
                <a:cs typeface="Tahoma" pitchFamily="34" charset="0"/>
              </a:rPr>
              <a:t> control hazards.</a:t>
            </a:r>
            <a:endParaRPr lang="en-US" dirty="0">
              <a:latin typeface="Tahoma" pitchFamily="34" charset="0"/>
              <a:ea typeface="Tahoma" pitchFamily="34" charset="0"/>
              <a:cs typeface="Tahoma" pitchFamily="34" charset="0"/>
            </a:endParaRPr>
          </a:p>
          <a:p>
            <a:pPr marL="171450" indent="-171450">
              <a:buFontTx/>
              <a:buChar char="-"/>
            </a:pPr>
            <a:r>
              <a:rPr lang="en-US" dirty="0">
                <a:latin typeface="Tahoma" pitchFamily="34" charset="0"/>
                <a:ea typeface="Tahoma" pitchFamily="34" charset="0"/>
                <a:cs typeface="Tahoma" pitchFamily="34" charset="0"/>
              </a:rPr>
              <a:t>The second part is really importan</a:t>
            </a:r>
            <a:r>
              <a:rPr lang="en-US" baseline="0" dirty="0">
                <a:latin typeface="Tahoma" pitchFamily="34" charset="0"/>
                <a:ea typeface="Tahoma" pitchFamily="34" charset="0"/>
                <a:cs typeface="Tahoma" pitchFamily="34" charset="0"/>
              </a:rPr>
              <a:t>t for when we talk about the job hazard analysis. which also needs to be led by a competent person- it’s critical to have someone on the job side that not only recognizes a hazard, but has the authority to do something about it</a:t>
            </a:r>
            <a:endParaRPr lang="en-US" baseline="0" dirty="0"/>
          </a:p>
          <a:p>
            <a:pPr marL="171450" indent="-171450">
              <a:buFontTx/>
              <a:buChar char="-"/>
            </a:pPr>
            <a:r>
              <a:rPr lang="en-US" baseline="0" dirty="0"/>
              <a:t>If there’s an inspection or accident investigation, OSHA inspector will ask who the designated competent person is, to see if other employees know </a:t>
            </a:r>
          </a:p>
          <a:p>
            <a:pPr marL="628650" lvl="1" indent="-171450">
              <a:buFontTx/>
              <a:buChar char="-"/>
            </a:pPr>
            <a:r>
              <a:rPr lang="en-US" baseline="0" dirty="0"/>
              <a:t>Absence of competent person among most frequently cited OSHA violations</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dirty="0"/>
              <a:t>Competent person </a:t>
            </a:r>
            <a:r>
              <a:rPr lang="en-US" sz="1200" b="0" i="0" kern="1200" dirty="0">
                <a:solidFill>
                  <a:schemeClr val="tx1"/>
                </a:solidFill>
                <a:effectLst/>
                <a:latin typeface="Tahoma" pitchFamily="34" charset="0"/>
                <a:ea typeface="ＭＳ Ｐゴシック" charset="0"/>
                <a:cs typeface="Tahoma" pitchFamily="34" charset="0"/>
              </a:rPr>
              <a:t>knowledge can come from someone’s skills, experience and training.</a:t>
            </a:r>
            <a:r>
              <a:rPr lang="en-US" sz="1200" b="0" i="0" kern="1200" baseline="0" dirty="0">
                <a:solidFill>
                  <a:schemeClr val="tx1"/>
                </a:solidFill>
                <a:effectLst/>
                <a:latin typeface="Tahoma" pitchFamily="34" charset="0"/>
                <a:ea typeface="ＭＳ Ｐゴシック" charset="0"/>
                <a:cs typeface="Tahoma" pitchFamily="34" charset="0"/>
              </a:rPr>
              <a:t> Typically they’ve </a:t>
            </a:r>
            <a:r>
              <a:rPr lang="en-US" dirty="0"/>
              <a:t>completed</a:t>
            </a:r>
            <a:r>
              <a:rPr lang="en-US" baseline="0" dirty="0"/>
              <a:t> training such as OSHA 30 course and CPR/First Aid</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sz="1200" b="0" i="0" kern="1200" dirty="0">
                <a:solidFill>
                  <a:schemeClr val="tx1"/>
                </a:solidFill>
                <a:effectLst/>
                <a:latin typeface="Tahoma" pitchFamily="34" charset="0"/>
                <a:ea typeface="ＭＳ Ｐゴシック" charset="0"/>
                <a:cs typeface="Tahoma" pitchFamily="34" charset="0"/>
              </a:rPr>
              <a:t>Some OSHA standards outline additional specific requirements to be met by the competent person,</a:t>
            </a:r>
            <a:r>
              <a:rPr lang="en-US" sz="1200" b="0" i="0" kern="1200" baseline="0" dirty="0">
                <a:solidFill>
                  <a:schemeClr val="tx1"/>
                </a:solidFill>
                <a:effectLst/>
                <a:latin typeface="Tahoma" pitchFamily="34" charset="0"/>
                <a:ea typeface="ＭＳ Ｐゴシック" charset="0"/>
                <a:cs typeface="Tahoma" pitchFamily="34" charset="0"/>
              </a:rPr>
              <a:t> such as the standards </a:t>
            </a:r>
            <a:r>
              <a:rPr lang="en-US" baseline="0" dirty="0"/>
              <a:t>for Fall Protection, Scaffolding, Excavations, and Ladders. </a:t>
            </a:r>
          </a:p>
          <a:p>
            <a:pPr marL="628650" marR="0" lvl="2" indent="-171450" algn="l" defTabSz="914400" rtl="0" eaLnBrk="0" fontAlgn="base" latinLnBrk="0" hangingPunct="0">
              <a:lnSpc>
                <a:spcPct val="100000"/>
              </a:lnSpc>
              <a:spcBef>
                <a:spcPct val="0"/>
              </a:spcBef>
              <a:spcAft>
                <a:spcPct val="0"/>
              </a:spcAft>
              <a:buClrTx/>
              <a:buSzTx/>
              <a:buFontTx/>
              <a:buChar char="-"/>
              <a:tabLst/>
              <a:defRPr/>
            </a:pPr>
            <a:endParaRPr lang="en-US" sz="2000" dirty="0"/>
          </a:p>
          <a:p>
            <a:pPr marL="171450" marR="0" indent="-171450" algn="l" defTabSz="914400" rtl="0" eaLnBrk="0" fontAlgn="base" latinLnBrk="0" hangingPunct="0">
              <a:lnSpc>
                <a:spcPct val="100000"/>
              </a:lnSpc>
              <a:spcBef>
                <a:spcPct val="0"/>
              </a:spcBef>
              <a:spcAft>
                <a:spcPct val="0"/>
              </a:spcAft>
              <a:buClrTx/>
              <a:buSzTx/>
              <a:buFontTx/>
              <a:buChar char="-"/>
              <a:tabLst/>
              <a:defRPr/>
            </a:pPr>
            <a:endParaRPr lang="en-US" baseline="0"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13</a:t>
            </a:fld>
            <a:endParaRPr lang="en-US"/>
          </a:p>
        </p:txBody>
      </p:sp>
    </p:spTree>
    <p:extLst>
      <p:ext uri="{BB962C8B-B14F-4D97-AF65-F5344CB8AC3E}">
        <p14:creationId xmlns:p14="http://schemas.microsoft.com/office/powerpoint/2010/main" val="2068908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xfrm>
            <a:off x="1373188" y="457200"/>
            <a:ext cx="4143375" cy="3108325"/>
          </a:xfrm>
          <a:noFill/>
          <a:ln w="9525">
            <a:solidFill>
              <a:srgbClr val="000000"/>
            </a:solidFill>
            <a:miter lim="800000"/>
            <a:headEnd/>
            <a:tailEnd/>
          </a:ln>
        </p:spPr>
      </p:sp>
      <p:sp>
        <p:nvSpPr>
          <p:cNvPr id="12290" name="Notes Placeholder 2"/>
          <p:cNvSpPr>
            <a:spLocks noGrp="1"/>
          </p:cNvSpPr>
          <p:nvPr>
            <p:ph type="body" idx="1"/>
          </p:nvPr>
        </p:nvSpPr>
        <p:spPr>
          <a:xfrm>
            <a:off x="274320" y="3657600"/>
            <a:ext cx="6400800" cy="5051153"/>
          </a:xfrm>
          <a:noFill/>
          <a:ln w="9525">
            <a:noFill/>
            <a:miter lim="800000"/>
            <a:headEnd/>
            <a:tailEnd/>
          </a:ln>
          <a:extLst/>
        </p:spPr>
        <p:txBody>
          <a:bodyPr vert="horz" wrap="square" lIns="92199" tIns="46099" rIns="92199" bIns="46099" numCol="1" anchor="t" anchorCtr="0" compatLnSpc="1">
            <a:prstTxWarp prst="textNoShape">
              <a:avLst/>
            </a:prstTxWarp>
            <a:normAutofit fontScale="85000" lnSpcReduction="20000"/>
          </a:bodyPr>
          <a:lstStyle/>
          <a:p>
            <a:pPr marL="171450" marR="0" lvl="2" indent="-171450" algn="l" defTabSz="914400" rtl="0" eaLnBrk="0" fontAlgn="base" latinLnBrk="0" hangingPunct="0">
              <a:lnSpc>
                <a:spcPct val="100000"/>
              </a:lnSpc>
              <a:spcBef>
                <a:spcPct val="0"/>
              </a:spcBef>
              <a:spcAft>
                <a:spcPct val="0"/>
              </a:spcAft>
              <a:buClrTx/>
              <a:buSzTx/>
              <a:buFontTx/>
              <a:buChar char="-"/>
              <a:tabLst/>
              <a:defRPr/>
            </a:pPr>
            <a:r>
              <a:rPr lang="en-US" sz="1200" kern="1200" dirty="0">
                <a:solidFill>
                  <a:schemeClr val="tx1"/>
                </a:solidFill>
                <a:effectLst/>
                <a:latin typeface="Tahoma" pitchFamily="34" charset="0"/>
                <a:ea typeface="Tahoma" pitchFamily="34" charset="0"/>
                <a:cs typeface="Tahoma" pitchFamily="34" charset="0"/>
              </a:rPr>
              <a:t>A job hazard analysis is one component of a company’s broader safety program</a:t>
            </a:r>
            <a:endParaRPr lang="en-US" sz="1200" kern="1200" dirty="0">
              <a:solidFill>
                <a:schemeClr val="tx1"/>
              </a:solidFill>
              <a:effectLst/>
              <a:latin typeface="Tahoma" pitchFamily="34" charset="0"/>
              <a:ea typeface="ＭＳ Ｐゴシック" charset="0"/>
              <a:cs typeface="Tahoma" pitchFamily="34" charset="0"/>
            </a:endParaRP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sz="1200" kern="1200" dirty="0">
                <a:solidFill>
                  <a:schemeClr val="tx1"/>
                </a:solidFill>
                <a:effectLst/>
                <a:latin typeface="Tahoma" pitchFamily="34" charset="0"/>
                <a:ea typeface="ＭＳ Ｐゴシック" charset="0"/>
                <a:cs typeface="Tahoma" pitchFamily="34" charset="0"/>
              </a:rPr>
              <a:t>A job hazard analysis is a technique that focuses on</a:t>
            </a:r>
            <a:r>
              <a:rPr lang="en-US" sz="1200" kern="1200" baseline="0" dirty="0">
                <a:solidFill>
                  <a:schemeClr val="tx1"/>
                </a:solidFill>
                <a:effectLst/>
                <a:latin typeface="Tahoma" pitchFamily="34" charset="0"/>
                <a:ea typeface="ＭＳ Ｐゴシック" charset="0"/>
                <a:cs typeface="Tahoma" pitchFamily="34" charset="0"/>
              </a:rPr>
              <a:t> </a:t>
            </a:r>
            <a:r>
              <a:rPr lang="en-US" sz="1200" kern="1200" dirty="0">
                <a:solidFill>
                  <a:schemeClr val="tx1"/>
                </a:solidFill>
                <a:effectLst/>
                <a:latin typeface="Tahoma" pitchFamily="34" charset="0"/>
                <a:ea typeface="ＭＳ Ｐゴシック" charset="0"/>
                <a:cs typeface="Tahoma" pitchFamily="34" charset="0"/>
              </a:rPr>
              <a:t>job tasks as a way to identify hazards before they occur.</a:t>
            </a:r>
            <a:r>
              <a:rPr lang="en-US" sz="1200" kern="1200" baseline="0" dirty="0">
                <a:solidFill>
                  <a:schemeClr val="tx1"/>
                </a:solidFill>
                <a:effectLst/>
                <a:latin typeface="Tahoma" pitchFamily="34" charset="0"/>
                <a:ea typeface="ＭＳ Ｐゴシック" charset="0"/>
                <a:cs typeface="Tahoma" pitchFamily="34" charset="0"/>
              </a:rPr>
              <a:t> </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sz="1200" kern="1200" baseline="0" dirty="0">
                <a:solidFill>
                  <a:schemeClr val="tx1"/>
                </a:solidFill>
                <a:effectLst/>
                <a:latin typeface="Tahoma" pitchFamily="34" charset="0"/>
                <a:ea typeface="ＭＳ Ｐゴシック" charset="0"/>
                <a:cs typeface="Tahoma" pitchFamily="34" charset="0"/>
              </a:rPr>
              <a:t>Site specific- every installation is different, we’re not just talking about repetitive work in a factory</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sz="1200" kern="1200" dirty="0">
                <a:solidFill>
                  <a:schemeClr val="tx1"/>
                </a:solidFill>
                <a:effectLst/>
                <a:latin typeface="Tahoma" pitchFamily="34" charset="0"/>
                <a:ea typeface="ＭＳ Ｐゴシック" charset="0"/>
                <a:cs typeface="Tahoma" pitchFamily="34" charset="0"/>
              </a:rPr>
              <a:t>It focuses on the relationship between the worker, the task, the tools, and the work environment. Ideally, after you identify uncontrolled hazards, you will take steps to eliminate or control the hazards- meaning reduce them to an acceptable level</a:t>
            </a:r>
            <a:endParaRPr lang="en-US" sz="1200" kern="1200" baseline="0" dirty="0">
              <a:solidFill>
                <a:schemeClr val="tx1"/>
              </a:solidFill>
              <a:effectLst/>
              <a:latin typeface="Tahoma" pitchFamily="34" charset="0"/>
              <a:ea typeface="ＭＳ Ｐゴシック" charset="0"/>
              <a:cs typeface="Tahoma" pitchFamily="34" charset="0"/>
            </a:endParaRPr>
          </a:p>
          <a:p>
            <a:pPr marL="628650" lvl="1" indent="-171450" eaLnBrk="0" fontAlgn="base" hangingPunct="0">
              <a:buFontTx/>
              <a:buChar char="-"/>
            </a:pPr>
            <a:r>
              <a:rPr lang="en-US" sz="1200" kern="1200" baseline="0" dirty="0">
                <a:solidFill>
                  <a:schemeClr val="tx1"/>
                </a:solidFill>
                <a:effectLst/>
                <a:latin typeface="Tahoma" pitchFamily="34" charset="0"/>
                <a:ea typeface="ＭＳ Ｐゴシック" charset="0"/>
                <a:cs typeface="Tahoma" pitchFamily="34" charset="0"/>
              </a:rPr>
              <a:t>Led by the competent person, though everyone on the job site should participate and approach the site with awareness</a:t>
            </a:r>
          </a:p>
          <a:p>
            <a:pPr marL="171450" indent="-171450" eaLnBrk="0" fontAlgn="base" hangingPunct="0">
              <a:buFontTx/>
              <a:buChar char="-"/>
            </a:pPr>
            <a:endParaRPr lang="en-US" sz="1200" kern="1200" baseline="0" dirty="0">
              <a:solidFill>
                <a:schemeClr val="tx1"/>
              </a:solidFill>
              <a:effectLst/>
              <a:latin typeface="Tahoma" pitchFamily="34" charset="0"/>
              <a:ea typeface="ＭＳ Ｐゴシック" charset="0"/>
              <a:cs typeface="Tahoma" pitchFamily="34" charset="0"/>
            </a:endParaRPr>
          </a:p>
          <a:p>
            <a:pPr marL="171450" indent="-171450" eaLnBrk="0" fontAlgn="base" hangingPunct="0">
              <a:buFontTx/>
              <a:buChar char="-"/>
            </a:pPr>
            <a:r>
              <a:rPr lang="en-US" sz="1200" kern="1200" dirty="0">
                <a:solidFill>
                  <a:schemeClr val="tx1"/>
                </a:solidFill>
                <a:effectLst/>
                <a:latin typeface="Tahoma" pitchFamily="34" charset="0"/>
                <a:ea typeface="ＭＳ Ｐゴシック" charset="0"/>
                <a:cs typeface="Tahoma" pitchFamily="34" charset="0"/>
              </a:rPr>
              <a:t>From</a:t>
            </a:r>
            <a:r>
              <a:rPr lang="en-US" sz="1200" kern="1200" baseline="0" dirty="0">
                <a:solidFill>
                  <a:schemeClr val="tx1"/>
                </a:solidFill>
                <a:effectLst/>
                <a:latin typeface="Tahoma" pitchFamily="34" charset="0"/>
                <a:ea typeface="ＭＳ Ｐゴシック" charset="0"/>
                <a:cs typeface="Tahoma" pitchFamily="34" charset="0"/>
              </a:rPr>
              <a:t> this analysis, develop a s</a:t>
            </a:r>
            <a:r>
              <a:rPr lang="en-US" sz="1200" kern="1200" dirty="0">
                <a:solidFill>
                  <a:schemeClr val="tx1"/>
                </a:solidFill>
                <a:effectLst/>
                <a:latin typeface="Tahoma" pitchFamily="34" charset="0"/>
                <a:ea typeface="ＭＳ Ｐゴシック" charset="0"/>
                <a:cs typeface="Tahoma" pitchFamily="34" charset="0"/>
              </a:rPr>
              <a:t>afety plan and host job briefing at the jobsite to</a:t>
            </a:r>
            <a:r>
              <a:rPr lang="en-US" sz="1200" kern="1200" baseline="0" dirty="0">
                <a:solidFill>
                  <a:schemeClr val="tx1"/>
                </a:solidFill>
                <a:effectLst/>
                <a:latin typeface="Tahoma" pitchFamily="34" charset="0"/>
                <a:ea typeface="ＭＳ Ｐゴシック" charset="0"/>
                <a:cs typeface="Tahoma" pitchFamily="34" charset="0"/>
              </a:rPr>
              <a:t> </a:t>
            </a:r>
            <a:r>
              <a:rPr lang="en-US" sz="1200" kern="1200" dirty="0">
                <a:solidFill>
                  <a:schemeClr val="tx1"/>
                </a:solidFill>
                <a:effectLst/>
                <a:latin typeface="Tahoma" pitchFamily="34" charset="0"/>
                <a:ea typeface="ＭＳ Ｐゴシック" charset="0"/>
                <a:cs typeface="Tahoma" pitchFamily="34" charset="0"/>
              </a:rPr>
              <a:t>go over job-site specific</a:t>
            </a:r>
            <a:r>
              <a:rPr lang="en-US" sz="1200" kern="1200" baseline="0" dirty="0">
                <a:solidFill>
                  <a:schemeClr val="tx1"/>
                </a:solidFill>
                <a:effectLst/>
                <a:latin typeface="Tahoma" pitchFamily="34" charset="0"/>
                <a:ea typeface="ＭＳ Ｐゴシック" charset="0"/>
                <a:cs typeface="Tahoma" pitchFamily="34" charset="0"/>
              </a:rPr>
              <a:t> hazards, safe work procedures, tools and materials and PPE, where to located first aid equipment, location of nearest medical facility. </a:t>
            </a:r>
          </a:p>
          <a:p>
            <a:pPr marL="171450" indent="-171450" eaLnBrk="0" fontAlgn="base" hangingPunct="0">
              <a:buFontTx/>
              <a:buChar char="-"/>
            </a:pPr>
            <a:r>
              <a:rPr lang="en-US" sz="1200" b="0" i="0" u="none" strike="noStrike" kern="1200" baseline="0" dirty="0">
                <a:solidFill>
                  <a:schemeClr val="tx1"/>
                </a:solidFill>
                <a:effectLst/>
                <a:latin typeface="Tahoma" pitchFamily="34" charset="0"/>
                <a:ea typeface="ＭＳ Ｐゴシック" charset="0"/>
                <a:cs typeface="Tahoma" pitchFamily="34" charset="0"/>
              </a:rPr>
              <a:t>It’s also critical to document each safety meeting, and have all attendees sign off- not only for participation and buy-in, but also to keep a written record in the event of an accident.</a:t>
            </a:r>
          </a:p>
          <a:p>
            <a:pPr marL="171450" indent="-171450" eaLnBrk="0" fontAlgn="base" hangingPunct="0">
              <a:buFontTx/>
              <a:buChar char="-"/>
            </a:pPr>
            <a:endParaRPr lang="en-US" sz="1200" b="0" i="0" u="none" strike="noStrike" kern="1200" baseline="0" dirty="0">
              <a:solidFill>
                <a:schemeClr val="tx1"/>
              </a:solidFill>
              <a:effectLst/>
              <a:latin typeface="Tahoma" pitchFamily="34" charset="0"/>
              <a:ea typeface="ＭＳ Ｐゴシック" charset="0"/>
              <a:cs typeface="Tahoma" pitchFamily="34" charset="0"/>
            </a:endParaRPr>
          </a:p>
          <a:p>
            <a:pPr marL="171450" marR="0" lvl="1" indent="-171450" algn="l" defTabSz="914400" rtl="0" eaLnBrk="0" fontAlgn="base" latinLnBrk="0" hangingPunct="0">
              <a:lnSpc>
                <a:spcPct val="100000"/>
              </a:lnSpc>
              <a:spcBef>
                <a:spcPct val="0"/>
              </a:spcBef>
              <a:spcAft>
                <a:spcPct val="0"/>
              </a:spcAft>
              <a:buClrTx/>
              <a:buSzTx/>
              <a:buFontTx/>
              <a:buChar char="-"/>
              <a:tabLst/>
              <a:defRPr/>
            </a:pPr>
            <a:r>
              <a:rPr lang="en-US" sz="2000" dirty="0"/>
              <a:t>Important not to confuse competent person with qualified person. </a:t>
            </a:r>
          </a:p>
          <a:p>
            <a:pPr marL="628650" marR="0" lvl="2" indent="-171450" algn="l" defTabSz="914400" rtl="0" eaLnBrk="0" fontAlgn="base" latinLnBrk="0" hangingPunct="0">
              <a:lnSpc>
                <a:spcPct val="100000"/>
              </a:lnSpc>
              <a:spcBef>
                <a:spcPct val="0"/>
              </a:spcBef>
              <a:spcAft>
                <a:spcPct val="0"/>
              </a:spcAft>
              <a:buClrTx/>
              <a:buSzTx/>
              <a:buFontTx/>
              <a:buChar char="-"/>
              <a:tabLst/>
              <a:defRPr/>
            </a:pPr>
            <a:r>
              <a:rPr lang="en-US" sz="2000" dirty="0"/>
              <a:t>OSHA</a:t>
            </a:r>
            <a:r>
              <a:rPr lang="en-US" sz="2000" baseline="0" dirty="0"/>
              <a:t> part 1926 defines qualified person as one who “b</a:t>
            </a:r>
            <a:r>
              <a:rPr lang="en-US" sz="2000" dirty="0"/>
              <a:t>y possession of a recognized degree, certificate, or professional standing, or who by extensive knowledge, training and experience, has successfully demonstrated ability to solve or resolve problems relating to the subject matter, the work, or the project”</a:t>
            </a:r>
          </a:p>
          <a:p>
            <a:pPr marL="628650" marR="0" lvl="2" indent="-171450" algn="l" defTabSz="914400" rtl="0" eaLnBrk="0" fontAlgn="base" latinLnBrk="0" hangingPunct="0">
              <a:lnSpc>
                <a:spcPct val="100000"/>
              </a:lnSpc>
              <a:spcBef>
                <a:spcPct val="0"/>
              </a:spcBef>
              <a:spcAft>
                <a:spcPct val="0"/>
              </a:spcAft>
              <a:buClrTx/>
              <a:buSzTx/>
              <a:buFontTx/>
              <a:buChar char="-"/>
              <a:tabLst/>
              <a:defRPr/>
            </a:pPr>
            <a:r>
              <a:rPr lang="en-US" sz="2000" b="0" i="0" kern="1200" dirty="0">
                <a:solidFill>
                  <a:schemeClr val="tx1"/>
                </a:solidFill>
                <a:effectLst/>
                <a:latin typeface="Tahoma" pitchFamily="34" charset="0"/>
                <a:ea typeface="ＭＳ Ｐゴシック" charset="0"/>
                <a:cs typeface="Tahoma" pitchFamily="34" charset="0"/>
              </a:rPr>
              <a:t>Qualified workers might have more technical expertise (design and installation) than those designated as competent, but they would not necessarily have expertise in hazard recognition or the authority to correct identified hazards</a:t>
            </a:r>
          </a:p>
          <a:p>
            <a:pPr marL="171450" indent="-171450" eaLnBrk="0" fontAlgn="base" hangingPunct="0">
              <a:buFontTx/>
              <a:buChar char="-"/>
            </a:pPr>
            <a:endParaRPr lang="en-US" sz="1200" b="0" i="0" u="none" strike="noStrike" kern="1200" baseline="0" dirty="0">
              <a:solidFill>
                <a:schemeClr val="tx1"/>
              </a:solidFill>
              <a:latin typeface="Tahoma" pitchFamily="34" charset="0"/>
              <a:ea typeface="ＭＳ Ｐゴシック" charset="0"/>
              <a:cs typeface="Tahoma" pitchFamily="34" charset="0"/>
            </a:endParaRP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ahoma" charset="0"/>
              <a:ea typeface="Tahoma" charset="0"/>
              <a:cs typeface="Tahoma" charset="0"/>
            </a:endParaRPr>
          </a:p>
        </p:txBody>
      </p:sp>
      <p:sp>
        <p:nvSpPr>
          <p:cNvPr id="3" name="Header Placeholder 2"/>
          <p:cNvSpPr>
            <a:spLocks noGrp="1"/>
          </p:cNvSpPr>
          <p:nvPr>
            <p:ph type="hdr" sz="quarter" idx="11"/>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Safe Working Practices</a:t>
            </a:r>
            <a:endParaRPr kumimoji="0" lang="en-US" sz="14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26893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3" name="Slide Image Placeholder 1"/>
          <p:cNvSpPr>
            <a:spLocks noGrp="1" noRot="1" noChangeAspect="1"/>
          </p:cNvSpPr>
          <p:nvPr>
            <p:ph type="sldImg"/>
          </p:nvPr>
        </p:nvSpPr>
        <p:spPr>
          <a:xfrm>
            <a:off x="1371600" y="457200"/>
            <a:ext cx="4143375" cy="3108325"/>
          </a:xfrm>
        </p:spPr>
      </p:sp>
      <p:sp>
        <p:nvSpPr>
          <p:cNvPr id="1048964"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an example of a JHA for the racking crew: see that we’ve identified hazards</a:t>
            </a:r>
            <a:r>
              <a:rPr lang="en-US" baseline="0" dirty="0"/>
              <a:t> and control methods to be implemented, along with PPE</a:t>
            </a:r>
          </a:p>
          <a:p>
            <a:pPr marL="171450" indent="-171450">
              <a:buFont typeface="Arial" panose="020B0604020202020204" pitchFamily="34" charset="0"/>
              <a:buChar char="•"/>
            </a:pPr>
            <a:r>
              <a:rPr lang="en-US" baseline="0" dirty="0"/>
              <a:t>We’ll return to these JHA forms specific to each work task in the lessons</a:t>
            </a:r>
            <a:endParaRPr lang="en-US" dirty="0"/>
          </a:p>
        </p:txBody>
      </p:sp>
      <p:sp>
        <p:nvSpPr>
          <p:cNvPr id="1048965" name="Header Placeholder 3"/>
          <p:cNvSpPr>
            <a:spLocks noGrp="1"/>
          </p:cNvSpPr>
          <p:nvPr>
            <p:ph type="hdr" sz="quarter" idx="10"/>
          </p:nvPr>
        </p:nvSpPr>
        <p:spPr/>
        <p:txBody>
          <a:bodyPr/>
          <a:lstStyle/>
          <a:p>
            <a:r>
              <a:rPr lang="en-US"/>
              <a:t>&lt;Presentation Title&gt;</a:t>
            </a:r>
          </a:p>
        </p:txBody>
      </p:sp>
      <p:sp>
        <p:nvSpPr>
          <p:cNvPr id="1048966" name="Slide Number Placeholder 4"/>
          <p:cNvSpPr>
            <a:spLocks noGrp="1"/>
          </p:cNvSpPr>
          <p:nvPr>
            <p:ph type="sldNum" sz="quarter" idx="11"/>
          </p:nvPr>
        </p:nvSpPr>
        <p:spPr/>
        <p:txBody>
          <a:bodyPr/>
          <a:lstStyle/>
          <a:p>
            <a:fld id="{F2044902-878F-B949-9CEA-0806CB61E298}" type="slidenum">
              <a:rPr lang="en-US" smtClean="0"/>
              <a:t>15</a:t>
            </a:fld>
            <a:endParaRPr lang="en-US"/>
          </a:p>
        </p:txBody>
      </p:sp>
    </p:spTree>
    <p:extLst>
      <p:ext uri="{BB962C8B-B14F-4D97-AF65-F5344CB8AC3E}">
        <p14:creationId xmlns:p14="http://schemas.microsoft.com/office/powerpoint/2010/main" val="924974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b="0" dirty="0"/>
              <a:t>One</a:t>
            </a:r>
            <a:r>
              <a:rPr lang="en-US" b="0" baseline="0" dirty="0"/>
              <a:t> concept that’s important to understand when implementing safety measures is this hierarchy of control, or control effectiveness. </a:t>
            </a:r>
          </a:p>
          <a:p>
            <a:pPr marL="171450" indent="-171450">
              <a:buFontTx/>
              <a:buChar char="-"/>
            </a:pPr>
            <a:r>
              <a:rPr lang="en-US" b="0" baseline="0" dirty="0"/>
              <a:t>When dealing with a particular hazard, it’s way more effective to eliminate the hazard altogether; for example can you do a particular task on the ground rather than the roof to avoid a fall or slip hazard.</a:t>
            </a:r>
          </a:p>
          <a:p>
            <a:pPr marL="171450" indent="-171450">
              <a:buFontTx/>
              <a:buChar char="-"/>
            </a:pPr>
            <a:r>
              <a:rPr lang="en-US" b="0" baseline="0" dirty="0"/>
              <a:t>Next most effective are engineering controls like skylight covers or tool guards to mitigate the hazard, followed by safe work practices and administrative procedures.</a:t>
            </a:r>
          </a:p>
          <a:p>
            <a:pPr marL="171450" indent="-171450">
              <a:buFontTx/>
              <a:buChar char="-"/>
            </a:pPr>
            <a:r>
              <a:rPr lang="en-US" b="0" baseline="0" dirty="0"/>
              <a:t>Notice that personal protective equipment, or ”PPE” is considered the least effective form of hazard control- it’s really the last line of defense.</a:t>
            </a:r>
            <a:r>
              <a:rPr lang="en-US" b="1" baseline="0" dirty="0"/>
              <a:t> </a:t>
            </a:r>
          </a:p>
          <a:p>
            <a:pPr marL="171450" indent="-171450">
              <a:buFontTx/>
              <a:buChar char="-"/>
            </a:pPr>
            <a:r>
              <a:rPr lang="en-US" b="0" baseline="0" dirty="0"/>
              <a:t>For example, when using fall arrest equipment- if used properly it will protect you from striking the ground or a lower level in the event of a fall- but you’ve already fallen and there’s still a chance of injury. Consider this in comparison to say, rather than installing the a system on a steep, complex roof- perhaps you could eliminate the fall hazard altogether by installing the system as a ground mount.</a:t>
            </a:r>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16</a:t>
            </a:fld>
            <a:endParaRPr lang="en-US"/>
          </a:p>
        </p:txBody>
      </p:sp>
    </p:spTree>
    <p:extLst>
      <p:ext uri="{BB962C8B-B14F-4D97-AF65-F5344CB8AC3E}">
        <p14:creationId xmlns:p14="http://schemas.microsoft.com/office/powerpoint/2010/main" val="1113346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baseline="0" dirty="0"/>
              <a:t>In addition to a completing a job hazard analysis form, here’s an example of safety and policy log, which is specific to the job site but also informs employees of general company safe work practices.</a:t>
            </a:r>
          </a:p>
          <a:p>
            <a:pPr marL="171450" indent="-171450">
              <a:buFontTx/>
              <a:buChar char="-"/>
            </a:pPr>
            <a:r>
              <a:rPr lang="en-US" baseline="0" dirty="0"/>
              <a:t>Generally highlight some of the lines</a:t>
            </a:r>
            <a:r>
              <a:rPr lang="mr-IN" baseline="0" dirty="0"/>
              <a:t>…</a:t>
            </a:r>
            <a:endParaRPr lang="en-US" baseline="0"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17</a:t>
            </a:fld>
            <a:endParaRPr lang="en-US"/>
          </a:p>
        </p:txBody>
      </p:sp>
    </p:spTree>
    <p:extLst>
      <p:ext uri="{BB962C8B-B14F-4D97-AF65-F5344CB8AC3E}">
        <p14:creationId xmlns:p14="http://schemas.microsoft.com/office/powerpoint/2010/main" val="357817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dirty="0"/>
              <a:t>Safety log can not only be about requirements,</a:t>
            </a:r>
            <a:r>
              <a:rPr lang="en-US" baseline="0" dirty="0"/>
              <a:t> but also to let employees know that that the company values a culture of safety. </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For example, it states “I understand that working with a sense of urgency is important, but my safety shall never be compromised based on timeline”- this is great</a:t>
            </a:r>
            <a:endParaRPr lang="en-US" dirty="0"/>
          </a:p>
          <a:p>
            <a:pPr marL="171450" indent="-171450">
              <a:buFontTx/>
              <a:buChar char="-"/>
            </a:pPr>
            <a:r>
              <a:rPr lang="en-US" baseline="0" dirty="0"/>
              <a:t>Here you see how each worker must sign off daily, or any time site conditions change</a:t>
            </a:r>
          </a:p>
          <a:p>
            <a:pPr marL="171450" indent="-171450">
              <a:buFontTx/>
              <a:buChar char="-"/>
            </a:pP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18</a:t>
            </a:fld>
            <a:endParaRPr lang="en-US"/>
          </a:p>
        </p:txBody>
      </p:sp>
    </p:spTree>
    <p:extLst>
      <p:ext uri="{BB962C8B-B14F-4D97-AF65-F5344CB8AC3E}">
        <p14:creationId xmlns:p14="http://schemas.microsoft.com/office/powerpoint/2010/main" val="160757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To conclude, why is this solar-specific safety training important?</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The solar industry is growing quickly- and it</a:t>
            </a:r>
            <a:r>
              <a:rPr lang="mr-IN" baseline="0" dirty="0"/>
              <a:t>’</a:t>
            </a:r>
            <a:r>
              <a:rPr lang="en-US" baseline="0" dirty="0"/>
              <a:t>s a high hazard industry with unique safety training needs. Employers are hiring new installers all the time, and safety training really varies by company. Even technically experienced workers may not have received proper safety training,</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Solar installers are commonly exposed to each of the construction industry’s “fatal four”- which are responsible for 54% of construction worker deaths each year. </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We’ll into depth on these hazards in the course</a:t>
            </a:r>
          </a:p>
          <a:p>
            <a:pPr marL="171450" indent="-171450">
              <a:buFontTx/>
              <a:buChar char="-"/>
            </a:pPr>
            <a:r>
              <a:rPr lang="en-US" baseline="0" dirty="0"/>
              <a:t>We hope you enjoy this course and learn a lot- not only about minimum safety requirements but about best practices for working safely and doing quality installation work. </a:t>
            </a:r>
            <a:endParaRPr lang="en-US" dirty="0"/>
          </a:p>
        </p:txBody>
      </p:sp>
      <p:sp>
        <p:nvSpPr>
          <p:cNvPr id="4" name="Header Placeholder 3"/>
          <p:cNvSpPr>
            <a:spLocks noGrp="1"/>
          </p:cNvSpPr>
          <p:nvPr>
            <p:ph type="hdr" sz="quarter" idx="10"/>
          </p:nvPr>
        </p:nvSpPr>
        <p:spPr/>
        <p:txBody>
          <a:bodyPr/>
          <a:lstStyle/>
          <a:p>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t>19</a:t>
            </a:fld>
            <a:endParaRPr lang="en-US"/>
          </a:p>
        </p:txBody>
      </p:sp>
    </p:spTree>
    <p:extLst>
      <p:ext uri="{BB962C8B-B14F-4D97-AF65-F5344CB8AC3E}">
        <p14:creationId xmlns:p14="http://schemas.microsoft.com/office/powerpoint/2010/main" val="2442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Ok, let’s check out the learning objectives for this short introductory lesson..</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Ensure students understand what is covered and what is not- the course covers four targeted solar installation safety topics and is not a comprehensive solar safety course</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Define OSHA and its mission: how and why it was created</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Review employer safety training responsibilities</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Describe key elements of a job hazard analysis</a:t>
            </a:r>
          </a:p>
          <a:p>
            <a:pPr marL="1085850" marR="0" lvl="2" indent="-171450" algn="l" defTabSz="914400" rtl="0" eaLnBrk="0" fontAlgn="base" latinLnBrk="0" hangingPunct="0">
              <a:lnSpc>
                <a:spcPct val="100000"/>
              </a:lnSpc>
              <a:spcBef>
                <a:spcPct val="0"/>
              </a:spcBef>
              <a:spcAft>
                <a:spcPct val="0"/>
              </a:spcAft>
              <a:buClrTx/>
              <a:buSzTx/>
              <a:buFontTx/>
              <a:buChar char="-"/>
              <a:tabLst/>
              <a:defRPr/>
            </a:pPr>
            <a:r>
              <a:rPr lang="en-US" sz="1200" kern="1200" dirty="0">
                <a:solidFill>
                  <a:schemeClr val="tx1"/>
                </a:solidFill>
                <a:effectLst/>
                <a:latin typeface="Tahoma" pitchFamily="34" charset="0"/>
                <a:ea typeface="Tahoma" pitchFamily="34" charset="0"/>
                <a:cs typeface="Tahoma" pitchFamily="34" charset="0"/>
              </a:rPr>
              <a:t>A job hazard analysis is one component of the larger commitment of a safety and health management system </a:t>
            </a:r>
            <a:endParaRPr lang="en-US" baseline="0" dirty="0"/>
          </a:p>
          <a:p>
            <a:pPr marL="1085850" marR="0" lvl="2" indent="-171450" algn="l" defTabSz="914400" rtl="0" eaLnBrk="0" fontAlgn="base" latinLnBrk="0" hangingPunct="0">
              <a:lnSpc>
                <a:spcPct val="100000"/>
              </a:lnSpc>
              <a:spcBef>
                <a:spcPct val="0"/>
              </a:spcBef>
              <a:spcAft>
                <a:spcPct val="0"/>
              </a:spcAft>
              <a:buClrTx/>
              <a:buSzTx/>
              <a:buFontTx/>
              <a:buChar char="-"/>
              <a:tabLst/>
              <a:defRPr/>
            </a:pPr>
            <a:r>
              <a:rPr lang="en-US" baseline="0" dirty="0"/>
              <a:t>Really critical step in the planning and installation process that sometimes gets overlooked</a:t>
            </a:r>
          </a:p>
          <a:p>
            <a:pPr marL="1085850" marR="0" lvl="2" indent="-171450" algn="l" defTabSz="914400" rtl="0" eaLnBrk="0" fontAlgn="base" latinLnBrk="0" hangingPunct="0">
              <a:lnSpc>
                <a:spcPct val="100000"/>
              </a:lnSpc>
              <a:spcBef>
                <a:spcPct val="0"/>
              </a:spcBef>
              <a:spcAft>
                <a:spcPct val="0"/>
              </a:spcAft>
              <a:buClrTx/>
              <a:buSzTx/>
              <a:buFontTx/>
              <a:buChar char="-"/>
              <a:tabLst/>
              <a:defRPr/>
            </a:pPr>
            <a:r>
              <a:rPr lang="en-US" baseline="0" dirty="0"/>
              <a:t>Talk about hob hazard analysis, or JHA, over and over again throughout lessons</a:t>
            </a:r>
          </a:p>
          <a:p>
            <a:pPr marL="1085850" marR="0" lvl="2" indent="-171450" algn="l" defTabSz="914400" rtl="0" eaLnBrk="0" fontAlgn="base" latinLnBrk="0" hangingPunct="0">
              <a:lnSpc>
                <a:spcPct val="100000"/>
              </a:lnSpc>
              <a:spcBef>
                <a:spcPct val="0"/>
              </a:spcBef>
              <a:spcAft>
                <a:spcPct val="0"/>
              </a:spcAft>
              <a:buClrTx/>
              <a:buSzTx/>
              <a:buFontTx/>
              <a:buChar char="-"/>
              <a:tabLst/>
              <a:defRPr/>
            </a:pPr>
            <a:endParaRPr lang="en-US" baseline="0" dirty="0"/>
          </a:p>
          <a:p>
            <a:pPr marL="1085850" marR="0" lvl="2" indent="-171450" algn="l" defTabSz="914400" rtl="0" eaLnBrk="0" fontAlgn="base" latinLnBrk="0" hangingPunct="0">
              <a:lnSpc>
                <a:spcPct val="100000"/>
              </a:lnSpc>
              <a:spcBef>
                <a:spcPct val="0"/>
              </a:spcBef>
              <a:spcAft>
                <a:spcPct val="0"/>
              </a:spcAft>
              <a:buClrTx/>
              <a:buSzTx/>
              <a:buFontTx/>
              <a:buChar char="-"/>
              <a:tabLst/>
              <a:defRPr/>
            </a:pPr>
            <a:endParaRPr lang="en-US" baseline="0" dirty="0"/>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baseline="0" dirty="0"/>
              <a:t>You can speed up presentation at anytime if I’m talking too slow, or pause/slow it back down whenever you need to</a:t>
            </a:r>
          </a:p>
          <a:p>
            <a:pPr marL="171450" marR="0" lvl="0" indent="-171450" algn="l" defTabSz="914400" rtl="0" eaLnBrk="0" fontAlgn="base" latinLnBrk="0" hangingPunct="0">
              <a:lnSpc>
                <a:spcPct val="100000"/>
              </a:lnSpc>
              <a:spcBef>
                <a:spcPct val="0"/>
              </a:spcBef>
              <a:spcAft>
                <a:spcPct val="0"/>
              </a:spcAft>
              <a:buClrTx/>
              <a:buSzTx/>
              <a:buFontTx/>
              <a:buChar char="-"/>
              <a:tabLst/>
              <a:defRPr/>
            </a:pP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a:t>
            </a:fld>
            <a:endParaRPr lang="en-US"/>
          </a:p>
        </p:txBody>
      </p:sp>
    </p:spTree>
    <p:extLst>
      <p:ext uri="{BB962C8B-B14F-4D97-AF65-F5344CB8AC3E}">
        <p14:creationId xmlns:p14="http://schemas.microsoft.com/office/powerpoint/2010/main" val="53890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So what is this course? Via the Susan Harwood Training Grant,</a:t>
            </a:r>
            <a:r>
              <a:rPr lang="en-US" baseline="0" dirty="0"/>
              <a:t> SEI developed lessons for 4 targeted solar installation safety topics: ladder and lift safety, fall protection, safe PV roof mounting methods, and solar electric safety</a:t>
            </a:r>
          </a:p>
          <a:p>
            <a:pPr marL="171450" indent="-171450">
              <a:buFontTx/>
              <a:buChar char="-"/>
            </a:pPr>
            <a:r>
              <a:rPr lang="en-US" baseline="0" dirty="0"/>
              <a:t>Focus is on residential and small commercial roof-mounted systems</a:t>
            </a:r>
          </a:p>
          <a:p>
            <a:pPr marL="628650" lvl="1" indent="-171450">
              <a:buFontTx/>
              <a:buChar char="-"/>
            </a:pPr>
            <a:r>
              <a:rPr lang="en-US" baseline="0" dirty="0"/>
              <a:t>Smaller projects can be the most challenging in regards to OSHA compliance- every site is different, jobs move quickly, easier to fly under the radar..</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We do hope to expand this course in the future and offer additional lessons- for instance in this course we don’t cover hazards of ground mount installations- trenching, excavation, etc. </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Goal here is to bring awareness of specific hazards on PV installation sites- it’s not a comprehensive safety course</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We encourage folks to take an OSHA 10 or 30 hour course for the construction industry</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If you are new to solar, we highly encourage you to take an introductory level design and installation course</a:t>
            </a:r>
          </a:p>
          <a:p>
            <a:pPr marL="1085850" marR="0" lvl="2" indent="-171450" algn="l" defTabSz="914400" rtl="0" eaLnBrk="0" fontAlgn="base" latinLnBrk="0" hangingPunct="0">
              <a:lnSpc>
                <a:spcPct val="100000"/>
              </a:lnSpc>
              <a:spcBef>
                <a:spcPct val="0"/>
              </a:spcBef>
              <a:spcAft>
                <a:spcPct val="0"/>
              </a:spcAft>
              <a:buClrTx/>
              <a:buSzTx/>
              <a:buFontTx/>
              <a:buChar char="-"/>
              <a:tabLst/>
              <a:defRPr/>
            </a:pPr>
            <a:r>
              <a:rPr lang="en-US" baseline="0" dirty="0"/>
              <a:t>SEI’s PV101 course; online and in person</a:t>
            </a:r>
          </a:p>
          <a:p>
            <a:pPr marL="1543050" marR="0" lvl="3" indent="-171450" algn="l" defTabSz="914400" rtl="0" eaLnBrk="0" fontAlgn="base" latinLnBrk="0" hangingPunct="0">
              <a:lnSpc>
                <a:spcPct val="100000"/>
              </a:lnSpc>
              <a:spcBef>
                <a:spcPct val="0"/>
              </a:spcBef>
              <a:spcAft>
                <a:spcPct val="0"/>
              </a:spcAft>
              <a:buClrTx/>
              <a:buSzTx/>
              <a:buFontTx/>
              <a:buChar char="-"/>
              <a:tabLst/>
              <a:defRPr/>
            </a:pPr>
            <a:r>
              <a:rPr lang="en-US" baseline="0" dirty="0" err="1"/>
              <a:t>Esp</a:t>
            </a:r>
            <a:r>
              <a:rPr lang="en-US" baseline="0" dirty="0"/>
              <a:t> important when talking about electrical safety</a:t>
            </a:r>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a:t>
            </a:fld>
            <a:endParaRPr lang="en-US"/>
          </a:p>
        </p:txBody>
      </p:sp>
    </p:spTree>
    <p:extLst>
      <p:ext uri="{BB962C8B-B14F-4D97-AF65-F5344CB8AC3E}">
        <p14:creationId xmlns:p14="http://schemas.microsoft.com/office/powerpoint/2010/main" val="82814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But</a:t>
            </a:r>
            <a:r>
              <a:rPr lang="en-US" baseline="0" dirty="0"/>
              <a:t> if you are totally n</a:t>
            </a:r>
            <a:r>
              <a:rPr lang="en-US" dirty="0"/>
              <a:t>ew to solar photovoltaics</a:t>
            </a:r>
            <a:r>
              <a:rPr lang="en-US" baseline="0" dirty="0"/>
              <a:t> and excited to start this course, at very least check out some of these resources that we provide with this lesson</a:t>
            </a:r>
          </a:p>
          <a:p>
            <a:pPr marL="171450" indent="-171450">
              <a:buFontTx/>
              <a:buChar char="-"/>
            </a:pPr>
            <a:r>
              <a:rPr lang="en-US" baseline="0" dirty="0"/>
              <a:t>Great articles by Home Power magazine</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baseline="0" dirty="0"/>
              <a:t>In each lesson: presentation like this one (or several presentations), interactive exercises- present the materials in different way and challenge you to see if you understand concepts, videos, quiz- need to complete quizzes and view all the rest of the content to finish the course and receive ROC. Then links to some additional resources if interested.</a:t>
            </a:r>
            <a:endParaRPr lang="en-US" dirty="0"/>
          </a:p>
          <a:p>
            <a:pPr marL="171450" indent="-171450">
              <a:buFontTx/>
              <a:buChar char="-"/>
            </a:pPr>
            <a:endParaRPr lang="en-US" baseline="0" dirty="0"/>
          </a:p>
          <a:p>
            <a:pPr marL="171450" indent="-171450">
              <a:buFontTx/>
              <a:buChar char="-"/>
            </a:pPr>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4</a:t>
            </a:fld>
            <a:endParaRPr lang="en-US"/>
          </a:p>
        </p:txBody>
      </p:sp>
    </p:spTree>
    <p:extLst>
      <p:ext uri="{BB962C8B-B14F-4D97-AF65-F5344CB8AC3E}">
        <p14:creationId xmlns:p14="http://schemas.microsoft.com/office/powerpoint/2010/main" val="294464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The Occupational Safety and Health Act of 1970 (OSH Act) was signed into law by president Nixon, with the goal of preventing workers from being killed or seriously harmed at work</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Law acknowledges that the right to a safe workplace is a basic human right</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Under the OSH Act, employers have the responsibility to provide a safe workplace- </a:t>
            </a:r>
          </a:p>
          <a:p>
            <a:pPr marL="628650" marR="0" lvl="1" indent="-171450" algn="l" defTabSz="914400" rtl="0" eaLnBrk="0" fontAlgn="base" latinLnBrk="0" hangingPunct="0">
              <a:lnSpc>
                <a:spcPct val="100000"/>
              </a:lnSpc>
              <a:spcBef>
                <a:spcPct val="0"/>
              </a:spcBef>
              <a:spcAft>
                <a:spcPct val="0"/>
              </a:spcAft>
              <a:buClrTx/>
              <a:buSzTx/>
              <a:buFontTx/>
              <a:buChar char="-"/>
              <a:tabLst/>
              <a:defRPr/>
            </a:pPr>
            <a:endParaRPr lang="en-US" baseline="0" dirty="0"/>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baseline="0" dirty="0"/>
              <a:t>This law the created OSHA, which sets and enforces protective workplace safety and health standards</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    Complying with OSHA regulations is actually the law!</a:t>
            </a:r>
          </a:p>
          <a:p>
            <a:pPr marL="171450" marR="0" indent="-171450" algn="l" defTabSz="914400" rtl="0" eaLnBrk="0" fontAlgn="base" latinLnBrk="0" hangingPunct="0">
              <a:lnSpc>
                <a:spcPct val="100000"/>
              </a:lnSpc>
              <a:spcBef>
                <a:spcPct val="0"/>
              </a:spcBef>
              <a:spcAft>
                <a:spcPct val="0"/>
              </a:spcAft>
              <a:buClrTx/>
              <a:buSzTx/>
              <a:buFontTx/>
              <a:buChar char="-"/>
              <a:tabLst/>
              <a:defRPr/>
            </a:pPr>
            <a:endParaRPr lang="en-US" baseline="0" dirty="0"/>
          </a:p>
          <a:p>
            <a:pPr marL="628650" marR="0" lvl="1" indent="-171450" algn="l" defTabSz="914400" rtl="0" eaLnBrk="0" fontAlgn="base" latinLnBrk="0" hangingPunct="0">
              <a:lnSpc>
                <a:spcPct val="100000"/>
              </a:lnSpc>
              <a:spcBef>
                <a:spcPct val="0"/>
              </a:spcBef>
              <a:spcAft>
                <a:spcPct val="0"/>
              </a:spcAft>
              <a:buClrTx/>
              <a:buSzTx/>
              <a:buFontTx/>
              <a:buChar char="-"/>
              <a:tabLst/>
              <a:defRPr/>
            </a:pP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5</a:t>
            </a:fld>
            <a:endParaRPr lang="en-US"/>
          </a:p>
        </p:txBody>
      </p:sp>
    </p:spTree>
    <p:extLst>
      <p:ext uri="{BB962C8B-B14F-4D97-AF65-F5344CB8AC3E}">
        <p14:creationId xmlns:p14="http://schemas.microsoft.com/office/powerpoint/2010/main" val="159263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OSHA not only sets and enforces standards, but they also provide a lot of great information, training, and assistance to employers and workers</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A great example is this course, developed under an OSHA Susan Harwood Training Grant</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OSHA not only there to provide citations- they’re there to help you be safe on the job site and ensure that the company you work for is providing you with the training and resources you need in order to work safety</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For more information about OSHA, visit their website, </a:t>
            </a:r>
            <a:r>
              <a:rPr lang="en-US" baseline="0" dirty="0" err="1"/>
              <a:t>osh.gov</a:t>
            </a:r>
            <a:endParaRPr lang="en-US" baseline="0" dirty="0"/>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Here, find not only various OSHA standards that we show in course</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Also some terrific educational resources.</a:t>
            </a:r>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6</a:t>
            </a:fld>
            <a:endParaRPr lang="en-US"/>
          </a:p>
        </p:txBody>
      </p:sp>
    </p:spTree>
    <p:extLst>
      <p:ext uri="{BB962C8B-B14F-4D97-AF65-F5344CB8AC3E}">
        <p14:creationId xmlns:p14="http://schemas.microsoft.com/office/powerpoint/2010/main" val="1817259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dirty="0"/>
              <a:t>Also on the OSHA website, you</a:t>
            </a:r>
            <a:r>
              <a:rPr lang="en-US" baseline="0" dirty="0"/>
              <a:t> can </a:t>
            </a:r>
            <a:r>
              <a:rPr lang="en-US" sz="1200" kern="1200" baseline="0" dirty="0">
                <a:solidFill>
                  <a:schemeClr val="bg1"/>
                </a:solidFill>
                <a:latin typeface="Tahoma" pitchFamily="34" charset="0"/>
                <a:ea typeface="ＭＳ Ｐゴシック" charset="0"/>
                <a:cs typeface="Tahoma" pitchFamily="34" charset="0"/>
              </a:rPr>
              <a:t>search reported accident records by keywords within a given date range.</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baseline="0" dirty="0">
                <a:solidFill>
                  <a:schemeClr val="bg1"/>
                </a:solidFill>
                <a:latin typeface="Tahoma" pitchFamily="34" charset="0"/>
                <a:ea typeface="ＭＳ Ｐゴシック" charset="0"/>
                <a:cs typeface="Tahoma" pitchFamily="34" charset="0"/>
              </a:rPr>
              <a:t>This is a stark reminder that accidents really do happen- here are the people and the details behind the statistics.  </a:t>
            </a:r>
          </a:p>
          <a:p>
            <a:pPr algn="l"/>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7</a:t>
            </a:fld>
            <a:endParaRPr lang="en-US"/>
          </a:p>
        </p:txBody>
      </p:sp>
    </p:spTree>
    <p:extLst>
      <p:ext uri="{BB962C8B-B14F-4D97-AF65-F5344CB8AC3E}">
        <p14:creationId xmlns:p14="http://schemas.microsoft.com/office/powerpoint/2010/main" val="4190985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0"/>
              </a:spcBef>
              <a:spcAft>
                <a:spcPct val="0"/>
              </a:spcAft>
              <a:buClrTx/>
              <a:buSzTx/>
              <a:buFontTx/>
              <a:buChar char="-"/>
              <a:tabLst/>
              <a:defRPr/>
            </a:pPr>
            <a:r>
              <a:rPr lang="en-US" dirty="0"/>
              <a:t>It’s important to note that most private sector employers</a:t>
            </a:r>
            <a:r>
              <a:rPr lang="en-US" baseline="0" dirty="0"/>
              <a:t> and </a:t>
            </a:r>
            <a:r>
              <a:rPr lang="en-US" dirty="0"/>
              <a:t>workers are going to be covered directly through Federal OSHA or through an OSHA-approved state plan, depends on where you work</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dirty="0"/>
              <a:t>See on this map (covers all 50 states as well as PR and Virgin Islands):</a:t>
            </a:r>
            <a:endParaRPr lang="en-US" baseline="0" dirty="0"/>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Dark purple- Federal OSHA private sector and most federal employees</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Light purple- States with OSHA-approved state plans- private sector and public employees</a:t>
            </a:r>
          </a:p>
          <a:p>
            <a:pPr marL="1085850" marR="0" lvl="2" indent="-171450" algn="l" defTabSz="914400" rtl="0" eaLnBrk="0" fontAlgn="base" latinLnBrk="0" hangingPunct="0">
              <a:lnSpc>
                <a:spcPct val="100000"/>
              </a:lnSpc>
              <a:spcBef>
                <a:spcPct val="0"/>
              </a:spcBef>
              <a:spcAft>
                <a:spcPct val="0"/>
              </a:spcAft>
              <a:buClrTx/>
              <a:buSzTx/>
              <a:buFontTx/>
              <a:buChar char="-"/>
              <a:tabLst/>
              <a:defRPr/>
            </a:pPr>
            <a:r>
              <a:rPr lang="en-US" dirty="0"/>
              <a:t>State plans,</a:t>
            </a:r>
            <a:r>
              <a:rPr lang="en-US" baseline="0" dirty="0"/>
              <a:t> which are s</a:t>
            </a:r>
            <a:r>
              <a:rPr lang="en-US" sz="1200" kern="1200" dirty="0">
                <a:solidFill>
                  <a:schemeClr val="tx1"/>
                </a:solidFill>
                <a:effectLst/>
                <a:latin typeface="Tahoma" pitchFamily="34" charset="0"/>
                <a:ea typeface="ＭＳ Ｐゴシック" charset="0"/>
                <a:cs typeface="Tahoma" pitchFamily="34" charset="0"/>
              </a:rPr>
              <a:t>tate-run safety and health programs, must be at least as effective as the Federal OSHA program-</a:t>
            </a:r>
            <a:r>
              <a:rPr lang="en-US" sz="1200" kern="1200" baseline="0" dirty="0">
                <a:solidFill>
                  <a:schemeClr val="tx1"/>
                </a:solidFill>
                <a:effectLst/>
                <a:latin typeface="Tahoma" pitchFamily="34" charset="0"/>
                <a:ea typeface="ＭＳ Ｐゴシック" charset="0"/>
                <a:cs typeface="Tahoma" pitchFamily="34" charset="0"/>
              </a:rPr>
              <a:t> many exceed federal requirements</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sz="1200" kern="1200" baseline="0" dirty="0">
                <a:solidFill>
                  <a:schemeClr val="tx1"/>
                </a:solidFill>
                <a:effectLst/>
                <a:latin typeface="Tahoma" pitchFamily="34" charset="0"/>
                <a:ea typeface="ＭＳ Ｐゴシック" charset="0"/>
                <a:cs typeface="Tahoma" pitchFamily="34" charset="0"/>
              </a:rPr>
              <a:t>Purple lines- Hybrid states where you have OSHA-approved state plan for public employees, but then private sector employees covered under federal OSHA</a:t>
            </a:r>
            <a:endParaRPr lang="en-US" sz="1200" kern="1200" dirty="0">
              <a:solidFill>
                <a:schemeClr val="tx1"/>
              </a:solidFill>
              <a:effectLst/>
              <a:latin typeface="Tahoma" pitchFamily="34" charset="0"/>
              <a:ea typeface="ＭＳ Ｐゴシック" charset="0"/>
              <a:cs typeface="Tahoma" pitchFamily="34" charset="0"/>
            </a:endParaRP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In course we focus on federal OSHA standards</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dirty="0"/>
              <a:t>So,</a:t>
            </a:r>
            <a:r>
              <a:rPr lang="en-US" baseline="0" dirty="0"/>
              <a:t> we definitely encourage you to visit OSHA’s website to find out more information about the rules in the states or territories you might be working in, including contact information for your regional OSHA office</a:t>
            </a:r>
          </a:p>
          <a:p>
            <a:pPr marL="171450" marR="0" indent="-171450" algn="l" defTabSz="914400" rtl="0" eaLnBrk="0" fontAlgn="base" latinLnBrk="0" hangingPunct="0">
              <a:lnSpc>
                <a:spcPct val="100000"/>
              </a:lnSpc>
              <a:spcBef>
                <a:spcPct val="0"/>
              </a:spcBef>
              <a:spcAft>
                <a:spcPct val="0"/>
              </a:spcAft>
              <a:buClrTx/>
              <a:buSzTx/>
              <a:buFontTx/>
              <a:buChar char="-"/>
              <a:tabLst/>
              <a:defRPr/>
            </a:pPr>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8</a:t>
            </a:fld>
            <a:endParaRPr lang="en-US"/>
          </a:p>
        </p:txBody>
      </p:sp>
    </p:spTree>
    <p:extLst>
      <p:ext uri="{BB962C8B-B14F-4D97-AF65-F5344CB8AC3E}">
        <p14:creationId xmlns:p14="http://schemas.microsoft.com/office/powerpoint/2010/main" val="260841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Here we see OSHA’s inspection priorities: not necessarily randomly driving around- prioritize reports of imminent danger, fatalities, worker complaints and referrals, companies that have high injury or illness rates, or companies that are severe violators. They also do follow-up inspections.</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See in chart here that penalties for OSHA violations can be significant- $12- $130k</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dirty="0"/>
              <a:t>In Nov 2016 a CA solar company was fined $130k after</a:t>
            </a:r>
            <a:r>
              <a:rPr lang="en-US" baseline="0" dirty="0"/>
              <a:t> a worker fell 29 feet through a skylight</a:t>
            </a:r>
          </a:p>
          <a:p>
            <a:pPr marL="1085850" marR="0" lvl="2" indent="-171450" algn="l" defTabSz="914400" rtl="0" eaLnBrk="0" fontAlgn="base" latinLnBrk="0" hangingPunct="0">
              <a:lnSpc>
                <a:spcPct val="100000"/>
              </a:lnSpc>
              <a:spcBef>
                <a:spcPct val="0"/>
              </a:spcBef>
              <a:spcAft>
                <a:spcPct val="0"/>
              </a:spcAft>
              <a:buClrTx/>
              <a:buSzTx/>
              <a:buFontTx/>
              <a:buChar char="-"/>
              <a:tabLst/>
              <a:defRPr/>
            </a:pPr>
            <a:r>
              <a:rPr lang="en-US" baseline="0" dirty="0"/>
              <a:t>Company did not provide employees with required fall protection</a:t>
            </a:r>
            <a:r>
              <a:rPr lang="en-US" sz="1200" b="0" i="0" kern="1200" dirty="0">
                <a:solidFill>
                  <a:schemeClr val="tx1"/>
                </a:solidFill>
                <a:effectLst/>
                <a:latin typeface="Tahoma" pitchFamily="34" charset="0"/>
                <a:ea typeface="Tahoma" pitchFamily="34" charset="0"/>
                <a:cs typeface="Tahoma" pitchFamily="34" charset="0"/>
              </a:rPr>
              <a:t> </a:t>
            </a:r>
            <a:endParaRPr lang="en-US" sz="1200" b="0" i="0" kern="1200" baseline="0" dirty="0">
              <a:solidFill>
                <a:schemeClr val="tx1"/>
              </a:solidFill>
              <a:effectLst/>
              <a:latin typeface="Tahoma" pitchFamily="34" charset="0"/>
              <a:ea typeface="Tahoma" pitchFamily="34" charset="0"/>
              <a:cs typeface="Tahoma" pitchFamily="34" charset="0"/>
            </a:endParaRPr>
          </a:p>
          <a:p>
            <a:pPr marL="1085850" marR="0" lvl="2" indent="-171450" algn="l" defTabSz="914400" rtl="0" eaLnBrk="0" fontAlgn="base" latinLnBrk="0" hangingPunct="0">
              <a:lnSpc>
                <a:spcPct val="100000"/>
              </a:lnSpc>
              <a:spcBef>
                <a:spcPct val="0"/>
              </a:spcBef>
              <a:spcAft>
                <a:spcPct val="0"/>
              </a:spcAft>
              <a:buClrTx/>
              <a:buSzTx/>
              <a:buFontTx/>
              <a:buChar char="-"/>
              <a:tabLst/>
              <a:defRPr/>
            </a:pPr>
            <a:r>
              <a:rPr lang="en-US" baseline="0" dirty="0"/>
              <a:t>http://</a:t>
            </a:r>
            <a:r>
              <a:rPr lang="en-US" baseline="0" dirty="0" err="1"/>
              <a:t>www.businessinsurance.com</a:t>
            </a:r>
            <a:r>
              <a:rPr lang="en-US" baseline="0" dirty="0"/>
              <a:t>/article/20161118/NEWS08/912310578/California-OSHA-cites-solar-panel-installer-employee-falls-29-feet</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Note that fall protection was the #1 most frequently cited standard by federal OSHA in 2017</a:t>
            </a:r>
          </a:p>
          <a:p>
            <a:pPr marL="1085850" marR="0" lvl="2" indent="-171450" algn="l" defTabSz="914400" rtl="0" eaLnBrk="0" fontAlgn="base" latinLnBrk="0" hangingPunct="0">
              <a:lnSpc>
                <a:spcPct val="100000"/>
              </a:lnSpc>
              <a:spcBef>
                <a:spcPct val="0"/>
              </a:spcBef>
              <a:spcAft>
                <a:spcPct val="0"/>
              </a:spcAft>
              <a:buClrTx/>
              <a:buSzTx/>
              <a:buFontTx/>
              <a:buChar char="-"/>
              <a:tabLst/>
              <a:defRPr/>
            </a:pPr>
            <a:r>
              <a:rPr lang="en-US" baseline="0" dirty="0"/>
              <a:t>One of our targeted lessons</a:t>
            </a:r>
          </a:p>
          <a:p>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&lt;Presentation Title&gt;</a:t>
            </a:r>
          </a:p>
        </p:txBody>
      </p:sp>
      <p:sp>
        <p:nvSpPr>
          <p:cNvPr id="5" name="Slide Number Placeholder 4"/>
          <p:cNvSpPr>
            <a:spLocks noGrp="1"/>
          </p:cNvSpPr>
          <p:nvPr>
            <p:ph type="sldNum" sz="quarter" idx="11"/>
          </p:nvPr>
        </p:nvSpPr>
        <p:spPr/>
        <p:txBody>
          <a:bodyPr/>
          <a:lstStyle/>
          <a:p>
            <a:fld id="{F2044902-878F-B949-9CEA-0806CB61E298}" type="slidenum">
              <a:rPr lang="en-US" smtClean="0"/>
              <a:pPr/>
              <a:t>9</a:t>
            </a:fld>
            <a:endParaRPr lang="en-US"/>
          </a:p>
        </p:txBody>
      </p:sp>
    </p:spTree>
    <p:extLst>
      <p:ext uri="{BB962C8B-B14F-4D97-AF65-F5344CB8AC3E}">
        <p14:creationId xmlns:p14="http://schemas.microsoft.com/office/powerpoint/2010/main" val="2072291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64961" y="1097858"/>
            <a:ext cx="4317066" cy="3782359"/>
          </a:xfrm>
          <a:prstGeom prst="rect">
            <a:avLst/>
          </a:prstGeom>
        </p:spPr>
        <p:txBody>
          <a:bodyPr lIns="0" tIns="0" rIns="0" bIns="0" anchor="ctr"/>
          <a:lstStyle>
            <a:lvl1pPr marL="0" indent="0" algn="ctr">
              <a:buNone/>
              <a:defRPr>
                <a:latin typeface="Tahoma"/>
                <a:cs typeface="Tahoma"/>
              </a:defRPr>
            </a:lvl1pPr>
          </a:lstStyle>
          <a:p>
            <a:pPr lvl="0"/>
            <a:r>
              <a:rPr lang="en-US" noProof="0"/>
              <a:t>Click icon to add picture</a:t>
            </a:r>
          </a:p>
        </p:txBody>
      </p:sp>
      <p:sp>
        <p:nvSpPr>
          <p:cNvPr id="10" name="Title 1"/>
          <p:cNvSpPr txBox="1">
            <a:spLocks/>
          </p:cNvSpPr>
          <p:nvPr userDrawn="1"/>
        </p:nvSpPr>
        <p:spPr>
          <a:xfrm>
            <a:off x="2591060" y="0"/>
            <a:ext cx="6526937" cy="892629"/>
          </a:xfrm>
          <a:prstGeom prst="rect">
            <a:avLst/>
          </a:prstGeom>
        </p:spPr>
        <p:txBody>
          <a:bodyPr vert="horz" lIns="91407" tIns="45704" rIns="91407" bIns="45704" rtlCol="0" anchor="ctr">
            <a:noAutofit/>
          </a:bodyPr>
          <a:lstStyle>
            <a:lvl1pPr algn="ctr" rtl="0" eaLnBrk="1" fontAlgn="base" hangingPunct="1">
              <a:spcBef>
                <a:spcPct val="0"/>
              </a:spcBef>
              <a:spcAft>
                <a:spcPct val="0"/>
              </a:spcAft>
              <a:defRPr lang="en-US" sz="3200" b="1" kern="1200" cap="small" baseline="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outerShdw blurRad="38100" dist="38100" dir="2700000" algn="tl">
                    <a:srgbClr val="000000">
                      <a:alpha val="43137"/>
                    </a:srgbClr>
                  </a:outerShdw>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a:lstStyle>
          <a:p>
            <a:pPr>
              <a:lnSpc>
                <a:spcPct val="100000"/>
              </a:lnSpc>
              <a:spcBef>
                <a:spcPts val="0"/>
              </a:spcBef>
            </a:pPr>
            <a:r>
              <a:rPr lang="en-US" sz="3600">
                <a:effectLst>
                  <a:outerShdw blurRad="38100" sx="1000" sy="1000" algn="tl">
                    <a:srgbClr val="000000"/>
                  </a:outerShdw>
                </a:effectLst>
              </a:rPr>
              <a:t>Solar Energy</a:t>
            </a:r>
            <a:r>
              <a:rPr lang="en-US" sz="3600" baseline="0">
                <a:effectLst>
                  <a:outerShdw blurRad="38100" sx="1000" sy="1000" algn="tl">
                    <a:srgbClr val="000000"/>
                  </a:outerShdw>
                </a:effectLst>
              </a:rPr>
              <a:t> </a:t>
            </a:r>
            <a:r>
              <a:rPr lang="en-US" sz="3600">
                <a:effectLst>
                  <a:outerShdw blurRad="38100" sx="1000" sy="1000" algn="tl">
                    <a:srgbClr val="000000"/>
                  </a:outerShdw>
                </a:effectLst>
              </a:rPr>
              <a:t>International</a:t>
            </a: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t="21980" r="67546" b="23587"/>
          <a:stretch/>
        </p:blipFill>
        <p:spPr>
          <a:xfrm>
            <a:off x="0" y="-101931"/>
            <a:ext cx="2460428" cy="1099755"/>
          </a:xfrm>
          <a:prstGeom prst="rect">
            <a:avLst/>
          </a:prstGeom>
        </p:spPr>
      </p:pic>
      <p:pic>
        <p:nvPicPr>
          <p:cNvPr id="12" name="Picture 11"/>
          <p:cNvPicPr>
            <a:picLocks noChangeAspect="1"/>
          </p:cNvPicPr>
          <p:nvPr userDrawn="1"/>
        </p:nvPicPr>
        <p:blipFill rotWithShape="1">
          <a:blip r:embed="rId3" cstate="email">
            <a:alphaModFix amt="70000"/>
            <a:extLst>
              <a:ext uri="{28A0092B-C50C-407E-A947-70E740481C1C}">
                <a14:useLocalDpi xmlns:a14="http://schemas.microsoft.com/office/drawing/2010/main"/>
              </a:ext>
            </a:extLst>
          </a:blip>
          <a:srcRect/>
          <a:stretch/>
        </p:blipFill>
        <p:spPr>
          <a:xfrm>
            <a:off x="0" y="4388759"/>
            <a:ext cx="9144000" cy="2469241"/>
          </a:xfrm>
          <a:prstGeom prst="rect">
            <a:avLst/>
          </a:prstGeom>
        </p:spPr>
      </p:pic>
      <p:sp>
        <p:nvSpPr>
          <p:cNvPr id="2" name="Title 1"/>
          <p:cNvSpPr>
            <a:spLocks noGrp="1"/>
          </p:cNvSpPr>
          <p:nvPr>
            <p:ph type="title" hasCustomPrompt="1"/>
          </p:nvPr>
        </p:nvSpPr>
        <p:spPr>
          <a:xfrm>
            <a:off x="442451" y="1327357"/>
            <a:ext cx="3303639" cy="1858296"/>
          </a:xfrm>
        </p:spPr>
        <p:txBody>
          <a:bodyPr/>
          <a:lstStyle>
            <a:lvl1pPr algn="ctr" rtl="0" eaLnBrk="1" fontAlgn="base" hangingPunct="1">
              <a:lnSpc>
                <a:spcPct val="100000"/>
              </a:lnSpc>
              <a:spcBef>
                <a:spcPts val="0"/>
              </a:spcBef>
              <a:spcAft>
                <a:spcPct val="0"/>
              </a:spcAft>
              <a:defRPr lang="en-US" sz="4400" b="1" kern="1200" cap="none" baseline="0">
                <a:ln>
                  <a:gradFill flip="none" rotWithShape="1">
                    <a:gsLst>
                      <a:gs pos="0">
                        <a:schemeClr val="bg1">
                          <a:lumMod val="50000"/>
                          <a:alpha val="30000"/>
                        </a:schemeClr>
                      </a:gs>
                      <a:gs pos="100000">
                        <a:srgbClr val="FFFFFF">
                          <a:alpha val="30000"/>
                        </a:srgbClr>
                      </a:gs>
                    </a:gsLst>
                    <a:lin ang="5400000" scaled="0"/>
                    <a:tileRect/>
                  </a:gradFill>
                </a:ln>
                <a:solidFill>
                  <a:schemeClr val="tx1"/>
                </a:solidFill>
                <a:effectLst/>
                <a:latin typeface="Tahoma" pitchFamily="34" charset="0"/>
                <a:ea typeface="ＭＳ Ｐゴシック" charset="0"/>
                <a:cs typeface="Tahoma" pitchFamily="34" charset="0"/>
              </a:defRPr>
            </a:lvl1pPr>
          </a:lstStyle>
          <a:p>
            <a:r>
              <a:rPr lang="en-US" dirty="0"/>
              <a:t>Lesson Title</a:t>
            </a:r>
          </a:p>
        </p:txBody>
      </p:sp>
    </p:spTree>
    <p:extLst>
      <p:ext uri="{BB962C8B-B14F-4D97-AF65-F5344CB8AC3E}">
        <p14:creationId xmlns:p14="http://schemas.microsoft.com/office/powerpoint/2010/main" val="252288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Rectangle 2"/>
          <p:cNvSpPr/>
          <p:nvPr/>
        </p:nvSpPr>
        <p:spPr>
          <a:xfrm>
            <a:off x="6080125" y="5265738"/>
            <a:ext cx="3078163" cy="159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ahoma"/>
            </a:endParaRPr>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ahoma"/>
            </a:endParaRP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05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ectives and Additional Resource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a:stretch/>
        </p:blipFill>
        <p:spPr>
          <a:xfrm>
            <a:off x="0" y="4388759"/>
            <a:ext cx="9144000" cy="2469241"/>
          </a:xfrm>
          <a:prstGeom prst="rect">
            <a:avLst/>
          </a:prstGeom>
        </p:spPr>
      </p:pic>
      <p:sp>
        <p:nvSpPr>
          <p:cNvPr id="2" name="Title 1"/>
          <p:cNvSpPr>
            <a:spLocks noGrp="1"/>
          </p:cNvSpPr>
          <p:nvPr>
            <p:ph type="title"/>
          </p:nvPr>
        </p:nvSpPr>
        <p:spPr/>
        <p:txBody>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t="21980" r="67546" b="23587"/>
          <a:stretch/>
        </p:blipFill>
        <p:spPr>
          <a:xfrm>
            <a:off x="3478261" y="5845124"/>
            <a:ext cx="2021786" cy="903692"/>
          </a:xfrm>
          <a:prstGeom prst="rect">
            <a:avLst/>
          </a:prstGeom>
        </p:spPr>
      </p:pic>
      <p:sp>
        <p:nvSpPr>
          <p:cNvPr id="7"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lvl1pPr>
              <a:spcAft>
                <a:spcPts val="600"/>
              </a:spcAft>
              <a:defRPr/>
            </a:lvl1pPr>
            <a:lvl2pPr>
              <a:spcAft>
                <a:spcPts val="600"/>
              </a:spcAft>
              <a:defRPr/>
            </a:lvl2pPr>
            <a:lvl3pPr>
              <a:spcAft>
                <a:spcPts val="600"/>
              </a:spcAft>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3042050"/>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599370" cy="694349"/>
          </a:xfrm>
          <a:prstGeom prst="rect">
            <a:avLst/>
          </a:prstGeom>
        </p:spPr>
      </p:pic>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with Log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574656" cy="69434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633698" cy="69434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2"/>
          <p:cNvSpPr>
            <a:spLocks noGrp="1"/>
          </p:cNvSpPr>
          <p:nvPr>
            <p:ph idx="1"/>
          </p:nvPr>
        </p:nvSpPr>
        <p:spPr>
          <a:xfrm>
            <a:off x="245192" y="1117701"/>
            <a:ext cx="4183933" cy="553382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
        <p:nvSpPr>
          <p:cNvPr id="10" name="Text Placeholder 2"/>
          <p:cNvSpPr>
            <a:spLocks noGrp="1"/>
          </p:cNvSpPr>
          <p:nvPr>
            <p:ph idx="10"/>
          </p:nvPr>
        </p:nvSpPr>
        <p:spPr>
          <a:xfrm>
            <a:off x="4600574" y="1117701"/>
            <a:ext cx="4307451" cy="495448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Tex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616810" cy="694349"/>
          </a:xfrm>
          <a:prstGeom prst="rect">
            <a:avLst/>
          </a:prstGeom>
        </p:spPr>
      </p:pic>
      <p:sp>
        <p:nvSpPr>
          <p:cNvPr id="12" name="Picture Placeholder 11"/>
          <p:cNvSpPr>
            <a:spLocks noGrp="1"/>
          </p:cNvSpPr>
          <p:nvPr>
            <p:ph type="pic" sz="quarter" idx="10"/>
          </p:nvPr>
        </p:nvSpPr>
        <p:spPr>
          <a:xfrm>
            <a:off x="116239" y="1114426"/>
            <a:ext cx="4372639" cy="4887364"/>
          </a:xfrm>
          <a:prstGeom prst="rect">
            <a:avLst/>
          </a:prstGeom>
        </p:spPr>
        <p:txBody>
          <a:bodyPr/>
          <a:lstStyle>
            <a:lvl1pPr marL="0" indent="0" algn="ctr">
              <a:buNone/>
              <a:defRPr>
                <a:latin typeface="Tahoma" charset="0"/>
                <a:ea typeface="Tahoma" charset="0"/>
                <a:cs typeface="Tahoma" charset="0"/>
              </a:defRPr>
            </a:lvl1pPr>
          </a:lstStyle>
          <a:p>
            <a:pPr lvl="0"/>
            <a:r>
              <a:rPr lang="en-US" noProof="0"/>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4643438" y="1117701"/>
            <a:ext cx="4264588" cy="489733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ts of bullet points">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599370" cy="694349"/>
          </a:xfrm>
          <a:prstGeom prst="rect">
            <a:avLst/>
          </a:prstGeom>
        </p:spPr>
      </p:pic>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lvl1pPr indent="-365760">
              <a:spcAft>
                <a:spcPts val="600"/>
              </a:spcAft>
              <a:defRPr sz="2400"/>
            </a:lvl1pPr>
            <a:lvl2pPr indent="-274320">
              <a:spcAft>
                <a:spcPts val="600"/>
              </a:spcAft>
              <a:defRPr sz="2000"/>
            </a:lvl2pPr>
            <a:lvl3pPr indent="-182880">
              <a:spcAft>
                <a:spcPts val="600"/>
              </a:spcAft>
              <a:defRPr sz="18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6614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Tree>
    <p:extLst>
      <p:ext uri="{BB962C8B-B14F-4D97-AF65-F5344CB8AC3E}">
        <p14:creationId xmlns:p14="http://schemas.microsoft.com/office/powerpoint/2010/main" val="10421429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ate">
    <p:spTree>
      <p:nvGrpSpPr>
        <p:cNvPr id="1" name=""/>
        <p:cNvGrpSpPr/>
        <p:nvPr/>
      </p:nvGrpSpPr>
      <p:grpSpPr>
        <a:xfrm>
          <a:off x="0" y="0"/>
          <a:ext cx="0" cy="0"/>
          <a:chOff x="0" y="0"/>
          <a:chExt cx="0" cy="0"/>
        </a:xfrm>
      </p:grpSpPr>
      <p:sp>
        <p:nvSpPr>
          <p:cNvPr id="3" name="Rectangle 2"/>
          <p:cNvSpPr/>
          <p:nvPr userDrawn="1"/>
        </p:nvSpPr>
        <p:spPr>
          <a:xfrm>
            <a:off x="0" y="-103763"/>
            <a:ext cx="9144000" cy="123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 name="Title Placeholder 1"/>
          <p:cNvSpPr>
            <a:spLocks noGrp="1"/>
          </p:cNvSpPr>
          <p:nvPr>
            <p:ph type="title"/>
          </p:nvPr>
        </p:nvSpPr>
        <p:spPr>
          <a:xfrm>
            <a:off x="0" y="-14748"/>
            <a:ext cx="9144000" cy="929640"/>
          </a:xfrm>
          <a:prstGeom prst="rect">
            <a:avLst/>
          </a:prstGeom>
        </p:spPr>
        <p:txBody>
          <a:bodyPr vert="horz" lIns="91440" tIns="45720" rIns="91440" bIns="45720" rtlCol="0" anchor="ctr">
            <a:normAutofit/>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tx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3999" cy="906463"/>
          </a:xfrm>
          <a:prstGeom prst="rect">
            <a:avLst/>
          </a:prstGeom>
          <a:gradFill>
            <a:gsLst>
              <a:gs pos="0">
                <a:srgbClr val="2C6F3B"/>
              </a:gs>
              <a:gs pos="60000">
                <a:srgbClr val="3B894A"/>
              </a:gs>
            </a:gsLst>
            <a:lin ang="16200000" scaled="0"/>
          </a:gradFill>
          <a:ln>
            <a:noFill/>
          </a:ln>
          <a:effectLst>
            <a:outerShdw dist="12700" dir="54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407" tIns="45704" rIns="91407" bIns="45704" anchor="ctr"/>
          <a:lstStyle/>
          <a:p>
            <a:pPr algn="ctr" defTabSz="914186">
              <a:defRPr/>
            </a:pPr>
            <a:endParaRPr lang="en-US">
              <a:solidFill>
                <a:prstClr val="white"/>
              </a:solidFill>
              <a:latin typeface="Tahoma"/>
            </a:endParaRPr>
          </a:p>
        </p:txBody>
      </p:sp>
      <p:sp>
        <p:nvSpPr>
          <p:cNvPr id="2" name="Title Placeholder 1"/>
          <p:cNvSpPr>
            <a:spLocks noGrp="1"/>
          </p:cNvSpPr>
          <p:nvPr>
            <p:ph type="title"/>
          </p:nvPr>
        </p:nvSpPr>
        <p:spPr>
          <a:xfrm>
            <a:off x="0" y="1"/>
            <a:ext cx="9143999" cy="914400"/>
          </a:xfrm>
          <a:prstGeom prst="rect">
            <a:avLst/>
          </a:prstGeom>
        </p:spPr>
        <p:txBody>
          <a:bodyPr vert="horz" lIns="91407" tIns="45704" rIns="91407" bIns="45704"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45192" y="1117701"/>
            <a:ext cx="8662834" cy="553382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977" r:id="rId1"/>
    <p:sldLayoutId id="2147483980" r:id="rId2"/>
    <p:sldLayoutId id="2147483981" r:id="rId3"/>
    <p:sldLayoutId id="2147483982" r:id="rId4"/>
    <p:sldLayoutId id="2147483983" r:id="rId5"/>
    <p:sldLayoutId id="2147483984" r:id="rId6"/>
    <p:sldLayoutId id="2147483987" r:id="rId7"/>
    <p:sldLayoutId id="2147483979" r:id="rId8"/>
    <p:sldLayoutId id="2147483986" r:id="rId9"/>
    <p:sldLayoutId id="2147483999" r:id="rId10"/>
  </p:sldLayoutIdLst>
  <p:hf sldNum="0" hdr="0" ftr="0" dt="0"/>
  <p:txStyles>
    <p:title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p:titleStyle>
    <p:body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1.tiff"/></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osha.gov/pls/imis/accidentsearch.html"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749"/>
            <a:ext cx="9144000" cy="1186323"/>
          </a:xfrm>
          <a:solidFill>
            <a:schemeClr val="bg1"/>
          </a:solidFill>
        </p:spPr>
        <p:txBody>
          <a:bodyPr>
            <a:normAutofit fontScale="90000"/>
          </a:bodyPr>
          <a:lstStyle/>
          <a:p>
            <a:r>
              <a:rPr lang="en-US" dirty="0" smtClean="0"/>
              <a:t>Introduction to </a:t>
            </a:r>
            <a:br>
              <a:rPr lang="en-US" dirty="0" smtClean="0"/>
            </a:br>
            <a:r>
              <a:rPr lang="en-US" dirty="0" smtClean="0"/>
              <a:t>Solar Installation Safety</a:t>
            </a:r>
            <a:endParaRPr lang="en-US" dirty="0"/>
          </a:p>
        </p:txBody>
      </p:sp>
      <p:sp>
        <p:nvSpPr>
          <p:cNvPr id="5" name="TextBox 4">
            <a:extLst>
              <a:ext uri="{FF2B5EF4-FFF2-40B4-BE49-F238E27FC236}">
                <a16:creationId xmlns:a16="http://schemas.microsoft.com/office/drawing/2014/main" id="{FCC9051D-9E75-404D-B03C-E0A526651859}"/>
              </a:ext>
            </a:extLst>
          </p:cNvPr>
          <p:cNvSpPr txBox="1"/>
          <p:nvPr/>
        </p:nvSpPr>
        <p:spPr>
          <a:xfrm>
            <a:off x="96864" y="3180223"/>
            <a:ext cx="4386470" cy="1600438"/>
          </a:xfrm>
          <a:prstGeom prst="rect">
            <a:avLst/>
          </a:prstGeom>
          <a:noFill/>
          <a:ln>
            <a:noFill/>
          </a:ln>
        </p:spPr>
        <p:txBody>
          <a:bodyPr wrap="square" rtlCol="0">
            <a:spAutoFit/>
          </a:bodyPr>
          <a:lstStyle/>
          <a:p>
            <a:pPr algn="ctr"/>
            <a:r>
              <a:rPr lang="en-US" sz="1400" b="1" dirty="0">
                <a:latin typeface="Tahoma"/>
                <a:cs typeface="Tahoma"/>
              </a:rPr>
              <a:t>Disclaimer: </a:t>
            </a:r>
            <a:r>
              <a:rPr lang="en-US" sz="1400" dirty="0">
                <a:latin typeface="Tahoma"/>
                <a:cs typeface="Tahoma"/>
              </a:rPr>
              <a:t>This material was produced under grant number SH-31237- SH7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pic>
        <p:nvPicPr>
          <p:cNvPr id="6" name="Picture 5" descr="Solar installers conducting a tool box talk at the beginning of the work day.&#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3545" y="1445161"/>
            <a:ext cx="4043278" cy="2695518"/>
          </a:xfrm>
          <a:prstGeom prst="rect">
            <a:avLst/>
          </a:prstGeom>
          <a:ln w="19050">
            <a:solidFill>
              <a:schemeClr val="tx1"/>
            </a:solidFill>
          </a:ln>
        </p:spPr>
      </p:pic>
    </p:spTree>
    <p:extLst>
      <p:ext uri="{BB962C8B-B14F-4D97-AF65-F5344CB8AC3E}">
        <p14:creationId xmlns:p14="http://schemas.microsoft.com/office/powerpoint/2010/main" val="873950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Whistleblower Program</a:t>
            </a:r>
          </a:p>
        </p:txBody>
      </p:sp>
      <p:sp>
        <p:nvSpPr>
          <p:cNvPr id="8" name="Content Placeholder 2">
            <a:extLst>
              <a:ext uri="{FF2B5EF4-FFF2-40B4-BE49-F238E27FC236}">
                <a16:creationId xmlns:a16="http://schemas.microsoft.com/office/drawing/2014/main" id="{04784E3C-39E0-4C32-A04D-519EE3BD349F}"/>
              </a:ext>
            </a:extLst>
          </p:cNvPr>
          <p:cNvSpPr>
            <a:spLocks noGrp="1"/>
          </p:cNvSpPr>
          <p:nvPr>
            <p:ph idx="4294967295"/>
          </p:nvPr>
        </p:nvSpPr>
        <p:spPr>
          <a:xfrm>
            <a:off x="0" y="1276350"/>
            <a:ext cx="8482013" cy="5181600"/>
          </a:xfrm>
        </p:spPr>
        <p:txBody>
          <a:bodyPr/>
          <a:lstStyle/>
          <a:p>
            <a:pPr>
              <a:spcAft>
                <a:spcPts val="600"/>
              </a:spcAft>
              <a:buFont typeface="ZapfDingbatsITC" charset="0"/>
              <a:buChar char="✸"/>
            </a:pPr>
            <a:r>
              <a:rPr lang="en-US" sz="2000" dirty="0"/>
              <a:t>OSHA’s Whistleblower Protection Program enforces whistleblower provisions of more than 20 whistleblower statutes protecting employees who report violations of various workplace safety and health issues</a:t>
            </a:r>
          </a:p>
          <a:p>
            <a:pPr>
              <a:spcAft>
                <a:spcPts val="600"/>
              </a:spcAft>
              <a:buFont typeface="ZapfDingbatsITC" charset="0"/>
              <a:buChar char="✸"/>
            </a:pPr>
            <a:r>
              <a:rPr lang="en-US" sz="2000" dirty="0"/>
              <a:t>Section 11(c) of OSH Act prohibits employers from discriminating against employees for exercising their rights under the OSH Act</a:t>
            </a:r>
          </a:p>
          <a:p>
            <a:pPr>
              <a:spcAft>
                <a:spcPts val="600"/>
              </a:spcAft>
              <a:buFont typeface="ZapfDingbatsITC" charset="0"/>
              <a:buChar char="✸"/>
            </a:pPr>
            <a:r>
              <a:rPr lang="en-US" sz="2000" dirty="0"/>
              <a:t>Rights include filing an OSHA complaint, participating in an inspection or talking to an inspector, seeking access to employee exposure and injury records, reporting an injury, and raising a safety or health complaint with employer</a:t>
            </a:r>
          </a:p>
          <a:p>
            <a:pPr>
              <a:spcAft>
                <a:spcPts val="600"/>
              </a:spcAft>
              <a:buFont typeface="ZapfDingbatsITC" charset="0"/>
              <a:buChar char="✸"/>
            </a:pPr>
            <a:r>
              <a:rPr lang="en-US" sz="2000" dirty="0"/>
              <a:t>Complaints must be reported to OSHA within 30 days following  retaliatory action</a:t>
            </a:r>
          </a:p>
          <a:p>
            <a:pPr>
              <a:spcAft>
                <a:spcPts val="600"/>
              </a:spcAft>
              <a:buFont typeface="ZapfDingbatsITC" charset="0"/>
              <a:buChar char="✸"/>
            </a:pPr>
            <a:r>
              <a:rPr lang="en-US" sz="2000" dirty="0"/>
              <a:t>For more information, visit www.whistleblowers.gov</a:t>
            </a:r>
          </a:p>
        </p:txBody>
      </p:sp>
    </p:spTree>
    <p:extLst>
      <p:ext uri="{BB962C8B-B14F-4D97-AF65-F5344CB8AC3E}">
        <p14:creationId xmlns:p14="http://schemas.microsoft.com/office/powerpoint/2010/main" val="14627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OSHA &amp; PV Installation Safety</a:t>
            </a:r>
            <a:r>
              <a:rPr lang="en-US" dirty="0"/>
              <a:t/>
            </a:r>
            <a:br>
              <a:rPr lang="en-US" dirty="0"/>
            </a:br>
            <a:r>
              <a:rPr lang="en-US" sz="2000" i="1" dirty="0"/>
              <a:t>OSHA 29 CFR 1926</a:t>
            </a:r>
          </a:p>
        </p:txBody>
      </p:sp>
      <p:pic>
        <p:nvPicPr>
          <p:cNvPr id="4" name="Content Placeholder 3" descr="Cover photo of OSHA regulations part 29 CFR 1926."/>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6484938" y="2432050"/>
            <a:ext cx="2659062" cy="3192463"/>
          </a:xfrm>
        </p:spPr>
      </p:pic>
      <p:sp>
        <p:nvSpPr>
          <p:cNvPr id="14" name="Content Placeholder 1"/>
          <p:cNvSpPr txBox="1">
            <a:spLocks/>
          </p:cNvSpPr>
          <p:nvPr/>
        </p:nvSpPr>
        <p:spPr>
          <a:xfrm>
            <a:off x="83637" y="954529"/>
            <a:ext cx="8540761" cy="1029522"/>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Code of Federal Regulations (CFR) Part 1926, Title 29 applies to construction</a:t>
            </a:r>
            <a:endParaRPr lang="en-US" dirty="0"/>
          </a:p>
          <a:p>
            <a:endParaRPr lang="en-US" b="1" dirty="0"/>
          </a:p>
        </p:txBody>
      </p:sp>
      <p:sp>
        <p:nvSpPr>
          <p:cNvPr id="7" name="Content Placeholder 1"/>
          <p:cNvSpPr txBox="1">
            <a:spLocks/>
          </p:cNvSpPr>
          <p:nvPr/>
        </p:nvSpPr>
        <p:spPr>
          <a:xfrm>
            <a:off x="83637" y="1950023"/>
            <a:ext cx="6577049" cy="4894401"/>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30 Subparts, including:</a:t>
            </a:r>
          </a:p>
          <a:p>
            <a:pPr lvl="1">
              <a:spcAft>
                <a:spcPts val="600"/>
              </a:spcAft>
            </a:pPr>
            <a:r>
              <a:rPr lang="en-US" sz="2400" b="1" dirty="0"/>
              <a:t>C:</a:t>
            </a:r>
            <a:r>
              <a:rPr lang="en-US" sz="2400" dirty="0"/>
              <a:t> General Safety &amp; Health Provisions </a:t>
            </a:r>
          </a:p>
          <a:p>
            <a:pPr marL="730250" lvl="1" indent="-365125">
              <a:spcAft>
                <a:spcPts val="600"/>
              </a:spcAft>
            </a:pPr>
            <a:r>
              <a:rPr lang="en-US" sz="2400" b="1" dirty="0"/>
              <a:t>D:</a:t>
            </a:r>
            <a:r>
              <a:rPr lang="en-US" sz="2400" dirty="0"/>
              <a:t> Occupational Health &amp;        Environmental Controls</a:t>
            </a:r>
          </a:p>
          <a:p>
            <a:pPr lvl="1">
              <a:spcAft>
                <a:spcPts val="600"/>
              </a:spcAft>
            </a:pPr>
            <a:r>
              <a:rPr lang="en-US" sz="2400" b="1" dirty="0"/>
              <a:t>E:</a:t>
            </a:r>
            <a:r>
              <a:rPr lang="en-US" sz="2400" dirty="0"/>
              <a:t> Personal Protective &amp; Life Saving Equipment</a:t>
            </a:r>
          </a:p>
          <a:p>
            <a:pPr lvl="1">
              <a:spcAft>
                <a:spcPts val="600"/>
              </a:spcAft>
            </a:pPr>
            <a:r>
              <a:rPr lang="en-US" sz="2400" b="1" dirty="0"/>
              <a:t>I:</a:t>
            </a:r>
            <a:r>
              <a:rPr lang="en-US" sz="2400" dirty="0"/>
              <a:t> Hand &amp; Power Tools</a:t>
            </a:r>
          </a:p>
          <a:p>
            <a:pPr lvl="1">
              <a:spcAft>
                <a:spcPts val="600"/>
              </a:spcAft>
            </a:pPr>
            <a:r>
              <a:rPr lang="en-US" sz="2400" b="1" dirty="0"/>
              <a:t>K:</a:t>
            </a:r>
            <a:r>
              <a:rPr lang="en-US" sz="2400" dirty="0"/>
              <a:t> Electrical</a:t>
            </a:r>
          </a:p>
          <a:p>
            <a:pPr lvl="1">
              <a:spcAft>
                <a:spcPts val="600"/>
              </a:spcAft>
            </a:pPr>
            <a:r>
              <a:rPr lang="en-US" sz="2400" b="1" dirty="0"/>
              <a:t>M: </a:t>
            </a:r>
            <a:r>
              <a:rPr lang="en-US" sz="2400" dirty="0"/>
              <a:t>Fall Protection</a:t>
            </a:r>
          </a:p>
          <a:p>
            <a:pPr lvl="1">
              <a:spcAft>
                <a:spcPts val="600"/>
              </a:spcAft>
            </a:pPr>
            <a:r>
              <a:rPr lang="en-US" sz="2400" b="1" dirty="0"/>
              <a:t>X:</a:t>
            </a:r>
            <a:r>
              <a:rPr lang="en-US" sz="2400" dirty="0"/>
              <a:t> Stairways &amp; Ladders</a:t>
            </a:r>
            <a:endParaRPr lang="en-US" dirty="0"/>
          </a:p>
          <a:p>
            <a:pPr>
              <a:spcAft>
                <a:spcPts val="600"/>
              </a:spcAft>
            </a:pPr>
            <a:endParaRPr lang="en-US" dirty="0"/>
          </a:p>
          <a:p>
            <a:pPr>
              <a:spcAft>
                <a:spcPts val="600"/>
              </a:spcAft>
            </a:pPr>
            <a:endParaRPr lang="en-US" b="1" dirty="0"/>
          </a:p>
        </p:txBody>
      </p:sp>
    </p:spTree>
    <p:extLst>
      <p:ext uri="{BB962C8B-B14F-4D97-AF65-F5344CB8AC3E}">
        <p14:creationId xmlns:p14="http://schemas.microsoft.com/office/powerpoint/2010/main" val="125509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Employer Responsibility</a:t>
            </a:r>
            <a:r>
              <a:rPr lang="en-US" dirty="0"/>
              <a:t/>
            </a:r>
            <a:br>
              <a:rPr lang="en-US" dirty="0"/>
            </a:br>
            <a:r>
              <a:rPr lang="en-US" sz="2000" i="1" dirty="0"/>
              <a:t>OSHA 29 CFR 1926 Subpart C </a:t>
            </a:r>
            <a:endParaRPr lang="en-US" i="1" dirty="0"/>
          </a:p>
        </p:txBody>
      </p:sp>
      <p:sp>
        <p:nvSpPr>
          <p:cNvPr id="17" name="Content Placeholder 2"/>
          <p:cNvSpPr>
            <a:spLocks noGrp="1"/>
          </p:cNvSpPr>
          <p:nvPr>
            <p:ph idx="4294967295"/>
          </p:nvPr>
        </p:nvSpPr>
        <p:spPr>
          <a:xfrm>
            <a:off x="0" y="1047750"/>
            <a:ext cx="8856663" cy="5534025"/>
          </a:xfrm>
        </p:spPr>
        <p:txBody>
          <a:bodyPr/>
          <a:lstStyle/>
          <a:p>
            <a:pPr>
              <a:spcAft>
                <a:spcPts val="600"/>
              </a:spcAft>
            </a:pPr>
            <a:r>
              <a:rPr lang="en-US" sz="2800" dirty="0"/>
              <a:t>Employer must instruct each employee on </a:t>
            </a:r>
          </a:p>
          <a:p>
            <a:pPr lvl="1">
              <a:spcAft>
                <a:spcPts val="600"/>
              </a:spcAft>
            </a:pPr>
            <a:r>
              <a:rPr lang="en-US" sz="2400" dirty="0"/>
              <a:t>Recognition &amp; avoidance of unsafe conditions</a:t>
            </a:r>
          </a:p>
          <a:p>
            <a:pPr lvl="1">
              <a:spcAft>
                <a:spcPts val="600"/>
              </a:spcAft>
            </a:pPr>
            <a:r>
              <a:rPr lang="en-US" sz="2400" dirty="0"/>
              <a:t>Applicable regulations to control or eliminate hazards</a:t>
            </a:r>
            <a:endParaRPr lang="en-US" sz="2800" dirty="0"/>
          </a:p>
          <a:p>
            <a:pPr>
              <a:spcAft>
                <a:spcPts val="600"/>
              </a:spcAft>
            </a:pPr>
            <a:r>
              <a:rPr lang="en-US" sz="2800" dirty="0"/>
              <a:t>In-house training led by “competent person”</a:t>
            </a:r>
          </a:p>
        </p:txBody>
      </p:sp>
      <p:grpSp>
        <p:nvGrpSpPr>
          <p:cNvPr id="5" name="Group 4" descr="Clip art of an employee safety program document."/>
          <p:cNvGrpSpPr/>
          <p:nvPr/>
        </p:nvGrpSpPr>
        <p:grpSpPr>
          <a:xfrm rot="563922">
            <a:off x="6705981" y="3337371"/>
            <a:ext cx="1893629" cy="2445036"/>
            <a:chOff x="6184392" y="1743086"/>
            <a:chExt cx="1844040" cy="2609458"/>
          </a:xfrm>
        </p:grpSpPr>
        <p:sp>
          <p:nvSpPr>
            <p:cNvPr id="6" name="Rectangle 5"/>
            <p:cNvSpPr/>
            <p:nvPr/>
          </p:nvSpPr>
          <p:spPr>
            <a:xfrm>
              <a:off x="6309360" y="2020824"/>
              <a:ext cx="1719072" cy="2331720"/>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78880" y="1990344"/>
              <a:ext cx="1719072" cy="2331720"/>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57544" y="1969008"/>
              <a:ext cx="1719072" cy="2331720"/>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20968" y="1941576"/>
              <a:ext cx="1719072" cy="2331720"/>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84392" y="1914144"/>
              <a:ext cx="1719072" cy="2331720"/>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7065" y="1743086"/>
              <a:ext cx="1591056" cy="1236713"/>
            </a:xfrm>
            <a:prstGeom prst="rect">
              <a:avLst/>
            </a:prstGeom>
            <a:noFill/>
          </p:spPr>
          <p:txBody>
            <a:bodyPr wrap="square" rtlCol="0">
              <a:spAutoFit/>
            </a:bodyPr>
            <a:lstStyle/>
            <a:p>
              <a:pPr algn="ctr"/>
              <a:endParaRPr lang="en-US" sz="1400" dirty="0">
                <a:latin typeface="Tahoma"/>
                <a:cs typeface="Tahoma"/>
              </a:endParaRPr>
            </a:p>
            <a:p>
              <a:pPr algn="ctr"/>
              <a:r>
                <a:rPr lang="en-US" sz="1400" dirty="0">
                  <a:latin typeface="Tahoma"/>
                  <a:cs typeface="Tahoma"/>
                </a:rPr>
                <a:t>Employee Safety Program</a:t>
              </a:r>
            </a:p>
          </p:txBody>
        </p:sp>
        <p:pic>
          <p:nvPicPr>
            <p:cNvPr id="12" name="Picture 11" descr="Clip art icon of an employee safety program manual.">
              <a:extLst>
                <a:ext uri="{C183D7F6-B498-43B3-948B-1728B52AA6E4}">
                  <adec:decorative xmlns=""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1572" y="3215152"/>
              <a:ext cx="896112" cy="823454"/>
            </a:xfrm>
            <a:prstGeom prst="rect">
              <a:avLst/>
            </a:prstGeom>
          </p:spPr>
        </p:pic>
      </p:grpSp>
      <p:pic>
        <p:nvPicPr>
          <p:cNvPr id="4" name="Picture 3" descr="Photo of a group of installers in a conference room with the competent person conducting safety train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0541" y="3546419"/>
            <a:ext cx="5075359" cy="3021249"/>
          </a:xfrm>
          <a:prstGeom prst="rect">
            <a:avLst/>
          </a:prstGeom>
          <a:ln w="19050">
            <a:solidFill>
              <a:schemeClr val="tx1"/>
            </a:solidFill>
          </a:ln>
        </p:spPr>
      </p:pic>
    </p:spTree>
    <p:extLst>
      <p:ext uri="{BB962C8B-B14F-4D97-AF65-F5344CB8AC3E}">
        <p14:creationId xmlns:p14="http://schemas.microsoft.com/office/powerpoint/2010/main" val="35003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Competent Person</a:t>
            </a:r>
          </a:p>
        </p:txBody>
      </p:sp>
      <p:sp>
        <p:nvSpPr>
          <p:cNvPr id="3" name="Content Placeholder 2"/>
          <p:cNvSpPr>
            <a:spLocks noGrp="1"/>
          </p:cNvSpPr>
          <p:nvPr>
            <p:ph idx="4294967295"/>
          </p:nvPr>
        </p:nvSpPr>
        <p:spPr>
          <a:xfrm>
            <a:off x="0" y="990600"/>
            <a:ext cx="8976049" cy="1491343"/>
          </a:xfrm>
        </p:spPr>
        <p:txBody>
          <a:bodyPr/>
          <a:lstStyle/>
          <a:p>
            <a:r>
              <a:rPr lang="en-US" sz="2800" dirty="0">
                <a:latin typeface="Tahoma" pitchFamily="34" charset="0"/>
                <a:ea typeface="Tahoma" pitchFamily="34" charset="0"/>
                <a:cs typeface="Tahoma" pitchFamily="34" charset="0"/>
              </a:rPr>
              <a:t>Capable of identifying existing and predictable hazards in surroundings or working conditions which are unsanitary, hazardous, or dangerous to employees</a:t>
            </a:r>
          </a:p>
          <a:p>
            <a:r>
              <a:rPr lang="en-US" sz="2800" dirty="0">
                <a:latin typeface="Tahoma" pitchFamily="34" charset="0"/>
                <a:ea typeface="Tahoma" pitchFamily="34" charset="0"/>
                <a:cs typeface="Tahoma" pitchFamily="34" charset="0"/>
              </a:rPr>
              <a:t>Has authorization to take prompt corrective measures to eliminate them </a:t>
            </a:r>
          </a:p>
          <a:p>
            <a:endParaRPr lang="en-US" dirty="0"/>
          </a:p>
        </p:txBody>
      </p:sp>
      <p:pic>
        <p:nvPicPr>
          <p:cNvPr id="6" name="Picture 5" descr="Example of a competent person, Kayla is a master electrician and the competent person on the job site. She has passed an OSHA 30 hour course and has first aid and CPR training. Also shows copies of her OSHA 30 our and CPR/first aid training cards.">
            <a:extLst>
              <a:ext uri="{FF2B5EF4-FFF2-40B4-BE49-F238E27FC236}">
                <a16:creationId xmlns:a16="http://schemas.microsoft.com/office/drawing/2014/main" id="{53529CDB-007E-47CF-8EF7-D7625ED1D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5690" y="3860431"/>
            <a:ext cx="3747313" cy="2853422"/>
          </a:xfrm>
          <a:prstGeom prst="rect">
            <a:avLst/>
          </a:prstGeom>
          <a:ln w="19050">
            <a:solidFill>
              <a:schemeClr val="tx1"/>
            </a:solidFill>
          </a:ln>
        </p:spPr>
      </p:pic>
      <p:pic>
        <p:nvPicPr>
          <p:cNvPr id="5" name="Picture 4" descr="Competent person course textbook"/>
          <p:cNvPicPr>
            <a:picLocks noChangeAspect="1"/>
          </p:cNvPicPr>
          <p:nvPr/>
        </p:nvPicPr>
        <p:blipFill>
          <a:blip r:embed="rId4"/>
          <a:stretch>
            <a:fillRect/>
          </a:stretch>
        </p:blipFill>
        <p:spPr>
          <a:xfrm>
            <a:off x="5971592" y="3303261"/>
            <a:ext cx="2780523" cy="3410592"/>
          </a:xfrm>
          <a:prstGeom prst="rect">
            <a:avLst/>
          </a:prstGeom>
        </p:spPr>
      </p:pic>
    </p:spTree>
    <p:extLst>
      <p:ext uri="{BB962C8B-B14F-4D97-AF65-F5344CB8AC3E}">
        <p14:creationId xmlns:p14="http://schemas.microsoft.com/office/powerpoint/2010/main" val="191205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en-US" dirty="0"/>
              <a:t>Job Hazard Analysis (JHA)</a:t>
            </a:r>
          </a:p>
        </p:txBody>
      </p:sp>
      <p:sp>
        <p:nvSpPr>
          <p:cNvPr id="2" name="Content Placeholder 1"/>
          <p:cNvSpPr>
            <a:spLocks noGrp="1"/>
          </p:cNvSpPr>
          <p:nvPr>
            <p:ph idx="4294967295"/>
          </p:nvPr>
        </p:nvSpPr>
        <p:spPr>
          <a:xfrm>
            <a:off x="-157248" y="979487"/>
            <a:ext cx="9046656" cy="5663909"/>
          </a:xfrm>
        </p:spPr>
        <p:txBody>
          <a:bodyPr>
            <a:noAutofit/>
          </a:bodyPr>
          <a:lstStyle/>
          <a:p>
            <a:r>
              <a:rPr lang="en-US" sz="2000" dirty="0"/>
              <a:t>Identify, eliminate, control hazards</a:t>
            </a:r>
          </a:p>
          <a:p>
            <a:pPr lvl="1">
              <a:spcAft>
                <a:spcPts val="1200"/>
              </a:spcAft>
            </a:pPr>
            <a:r>
              <a:rPr lang="en-US" sz="2000" dirty="0"/>
              <a:t>Led by competent person, </a:t>
            </a:r>
            <a:r>
              <a:rPr lang="en-US" sz="2000" b="1" dirty="0"/>
              <a:t>all participate!</a:t>
            </a:r>
          </a:p>
          <a:p>
            <a:r>
              <a:rPr lang="en-US" sz="2000" dirty="0"/>
              <a:t>Safety plan &amp; job briefing</a:t>
            </a:r>
          </a:p>
          <a:p>
            <a:pPr lvl="1">
              <a:spcAft>
                <a:spcPts val="300"/>
              </a:spcAft>
            </a:pPr>
            <a:r>
              <a:rPr lang="en-US" sz="2000" dirty="0"/>
              <a:t>Job-site specific hazards</a:t>
            </a:r>
          </a:p>
          <a:p>
            <a:pPr lvl="1">
              <a:spcAft>
                <a:spcPts val="300"/>
              </a:spcAft>
            </a:pPr>
            <a:r>
              <a:rPr lang="en-US" sz="2000" dirty="0"/>
              <a:t>Safe work procedures</a:t>
            </a:r>
          </a:p>
          <a:p>
            <a:pPr lvl="1">
              <a:spcAft>
                <a:spcPts val="300"/>
              </a:spcAft>
            </a:pPr>
            <a:r>
              <a:rPr lang="en-US" sz="2000" dirty="0"/>
              <a:t>Tools and materials </a:t>
            </a:r>
          </a:p>
          <a:p>
            <a:pPr lvl="1">
              <a:spcAft>
                <a:spcPts val="300"/>
              </a:spcAft>
            </a:pPr>
            <a:r>
              <a:rPr lang="en-US" sz="2000" dirty="0"/>
              <a:t>PPE requirements</a:t>
            </a:r>
          </a:p>
          <a:p>
            <a:pPr lvl="1">
              <a:spcAft>
                <a:spcPts val="300"/>
              </a:spcAft>
            </a:pPr>
            <a:r>
              <a:rPr lang="en-US" sz="2000" dirty="0"/>
              <a:t>Location of first aid and </a:t>
            </a:r>
            <a:br>
              <a:rPr lang="en-US" sz="2000" dirty="0"/>
            </a:br>
            <a:r>
              <a:rPr lang="en-US" sz="2000" dirty="0"/>
              <a:t>safety equipment</a:t>
            </a:r>
          </a:p>
          <a:p>
            <a:pPr lvl="1"/>
            <a:r>
              <a:rPr lang="en-US" sz="2000" dirty="0"/>
              <a:t>Nearest medical facility</a:t>
            </a:r>
          </a:p>
          <a:p>
            <a:pPr>
              <a:spcAft>
                <a:spcPts val="300"/>
              </a:spcAft>
            </a:pPr>
            <a:r>
              <a:rPr lang="en-US" sz="2000" dirty="0"/>
              <a:t>Document each meeting </a:t>
            </a:r>
          </a:p>
          <a:p>
            <a:pPr lvl="1">
              <a:spcAft>
                <a:spcPts val="300"/>
              </a:spcAft>
            </a:pPr>
            <a:r>
              <a:rPr lang="en-US" sz="2000" dirty="0"/>
              <a:t>All attendees sign off!</a:t>
            </a:r>
          </a:p>
          <a:p>
            <a:pPr>
              <a:spcAft>
                <a:spcPts val="300"/>
              </a:spcAft>
            </a:pPr>
            <a:endParaRPr lang="en-US" sz="2000" dirty="0"/>
          </a:p>
          <a:p>
            <a:pPr>
              <a:spcAft>
                <a:spcPts val="300"/>
              </a:spcAft>
            </a:pPr>
            <a:endParaRPr lang="en-US" sz="2000" b="1" dirty="0"/>
          </a:p>
          <a:p>
            <a:pPr>
              <a:spcAft>
                <a:spcPts val="300"/>
              </a:spcAft>
            </a:pPr>
            <a:endParaRPr lang="en-US" sz="2000" dirty="0"/>
          </a:p>
          <a:p>
            <a:pPr>
              <a:spcAft>
                <a:spcPts val="300"/>
              </a:spcAft>
            </a:pPr>
            <a:endParaRPr lang="en-US" sz="2000" dirty="0"/>
          </a:p>
          <a:p>
            <a:pPr>
              <a:spcAft>
                <a:spcPts val="300"/>
              </a:spcAft>
            </a:pPr>
            <a:endParaRPr lang="en-US" sz="2000" dirty="0"/>
          </a:p>
          <a:p>
            <a:pPr>
              <a:spcAft>
                <a:spcPts val="300"/>
              </a:spcAft>
            </a:pPr>
            <a:endParaRPr lang="en-US" sz="2000" b="1" dirty="0"/>
          </a:p>
          <a:p>
            <a:pPr>
              <a:spcAft>
                <a:spcPts val="300"/>
              </a:spcAft>
            </a:pPr>
            <a:endParaRPr lang="en-US" sz="2000" dirty="0"/>
          </a:p>
        </p:txBody>
      </p:sp>
      <p:pic>
        <p:nvPicPr>
          <p:cNvPr id="8" name="Picture 7" descr="Three solar installers on a job site performing a job hazard analysis before starting wor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4752" y="2525055"/>
            <a:ext cx="4474656" cy="2983104"/>
          </a:xfrm>
          <a:prstGeom prst="rect">
            <a:avLst/>
          </a:prstGeom>
          <a:ln w="19050">
            <a:solidFill>
              <a:schemeClr val="tx1"/>
            </a:solidFill>
          </a:ln>
        </p:spPr>
      </p:pic>
    </p:spTree>
    <p:extLst>
      <p:ext uri="{BB962C8B-B14F-4D97-AF65-F5344CB8AC3E}">
        <p14:creationId xmlns:p14="http://schemas.microsoft.com/office/powerpoint/2010/main" val="33714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9" name="Rectangle 6"/>
          <p:cNvSpPr/>
          <p:nvPr/>
        </p:nvSpPr>
        <p:spPr>
          <a:xfrm>
            <a:off x="1270757" y="329151"/>
            <a:ext cx="694421"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Jen</a:t>
            </a:r>
            <a:r>
              <a:rPr lang="en-US" sz="2000" dirty="0">
                <a:solidFill>
                  <a:schemeClr val="accent5">
                    <a:lumMod val="75000"/>
                  </a:schemeClr>
                </a:solidFill>
                <a:latin typeface="Casual" charset="0"/>
                <a:ea typeface="Casual" charset="0"/>
                <a:cs typeface="Casual" charset="0"/>
              </a:rPr>
              <a:t> </a:t>
            </a:r>
            <a:endParaRPr lang="en-US" sz="2000" dirty="0"/>
          </a:p>
        </p:txBody>
      </p:sp>
      <p:sp>
        <p:nvSpPr>
          <p:cNvPr id="1048950" name="Rectangle 7"/>
          <p:cNvSpPr/>
          <p:nvPr/>
        </p:nvSpPr>
        <p:spPr>
          <a:xfrm>
            <a:off x="4620848" y="351694"/>
            <a:ext cx="1236236" cy="400110"/>
          </a:xfrm>
          <a:prstGeom prst="rect">
            <a:avLst/>
          </a:prstGeom>
        </p:spPr>
        <p:txBody>
          <a:bodyPr wrap="none">
            <a:spAutoFit/>
          </a:bodyPr>
          <a:lstStyle/>
          <a:p>
            <a:r>
              <a:rPr lang="en-US" sz="2000">
                <a:solidFill>
                  <a:srgbClr val="0070C0"/>
                </a:solidFill>
                <a:latin typeface="Casual" charset="0"/>
                <a:ea typeface="Casual" charset="0"/>
                <a:cs typeface="Casual" charset="0"/>
              </a:rPr>
              <a:t>1/1/2018</a:t>
            </a:r>
            <a:endParaRPr lang="en-US" sz="2000"/>
          </a:p>
        </p:txBody>
      </p:sp>
      <p:sp>
        <p:nvSpPr>
          <p:cNvPr id="1048951" name="Rectangle 8"/>
          <p:cNvSpPr/>
          <p:nvPr/>
        </p:nvSpPr>
        <p:spPr>
          <a:xfrm>
            <a:off x="6255621" y="683568"/>
            <a:ext cx="1795684" cy="400110"/>
          </a:xfrm>
          <a:prstGeom prst="rect">
            <a:avLst/>
          </a:prstGeom>
        </p:spPr>
        <p:txBody>
          <a:bodyPr wrap="none">
            <a:spAutoFit/>
          </a:bodyPr>
          <a:lstStyle/>
          <a:p>
            <a:r>
              <a:rPr lang="en-US" sz="2000">
                <a:solidFill>
                  <a:srgbClr val="0070C0"/>
                </a:solidFill>
                <a:latin typeface="Casual" charset="0"/>
                <a:ea typeface="Casual" charset="0"/>
                <a:cs typeface="Casual" charset="0"/>
              </a:rPr>
              <a:t>Delta Hospital</a:t>
            </a:r>
            <a:endParaRPr lang="en-US" sz="2000" dirty="0">
              <a:solidFill>
                <a:srgbClr val="0070C0"/>
              </a:solidFill>
              <a:latin typeface="Casual" charset="0"/>
              <a:ea typeface="Casual" charset="0"/>
              <a:cs typeface="Casual" charset="0"/>
            </a:endParaRPr>
          </a:p>
        </p:txBody>
      </p:sp>
      <p:sp>
        <p:nvSpPr>
          <p:cNvPr id="1048952" name="Rectangle 9"/>
          <p:cNvSpPr/>
          <p:nvPr/>
        </p:nvSpPr>
        <p:spPr>
          <a:xfrm>
            <a:off x="1294986" y="716819"/>
            <a:ext cx="2860078" cy="369332"/>
          </a:xfrm>
          <a:prstGeom prst="rect">
            <a:avLst/>
          </a:prstGeom>
        </p:spPr>
        <p:txBody>
          <a:bodyPr wrap="none">
            <a:spAutoFit/>
          </a:bodyPr>
          <a:lstStyle/>
          <a:p>
            <a:r>
              <a:rPr lang="en-US" sz="1800" dirty="0">
                <a:solidFill>
                  <a:srgbClr val="0070C0"/>
                </a:solidFill>
                <a:latin typeface="Casual" charset="0"/>
                <a:ea typeface="Casual" charset="0"/>
                <a:cs typeface="Casual" charset="0"/>
              </a:rPr>
              <a:t>123 Main St. </a:t>
            </a:r>
            <a:r>
              <a:rPr lang="en-US" sz="1800" dirty="0" err="1">
                <a:solidFill>
                  <a:srgbClr val="0070C0"/>
                </a:solidFill>
                <a:latin typeface="Casual" charset="0"/>
                <a:ea typeface="Casual" charset="0"/>
                <a:cs typeface="Casual" charset="0"/>
              </a:rPr>
              <a:t>Paonia</a:t>
            </a:r>
            <a:r>
              <a:rPr lang="en-US" sz="1800" dirty="0">
                <a:solidFill>
                  <a:srgbClr val="0070C0"/>
                </a:solidFill>
                <a:latin typeface="Casual" charset="0"/>
                <a:ea typeface="Casual" charset="0"/>
                <a:cs typeface="Casual" charset="0"/>
              </a:rPr>
              <a:t>, CO </a:t>
            </a:r>
            <a:endParaRPr lang="en-US" sz="1800" dirty="0"/>
          </a:p>
        </p:txBody>
      </p:sp>
      <p:sp>
        <p:nvSpPr>
          <p:cNvPr id="1048962" name="Rectangle 21"/>
          <p:cNvSpPr/>
          <p:nvPr/>
        </p:nvSpPr>
        <p:spPr>
          <a:xfrm>
            <a:off x="2437986" y="1021619"/>
            <a:ext cx="5059398" cy="369332"/>
          </a:xfrm>
          <a:prstGeom prst="rect">
            <a:avLst/>
          </a:prstGeom>
        </p:spPr>
        <p:txBody>
          <a:bodyPr wrap="none">
            <a:spAutoFit/>
          </a:bodyPr>
          <a:lstStyle/>
          <a:p>
            <a:r>
              <a:rPr lang="en-US" sz="1800" dirty="0">
                <a:solidFill>
                  <a:srgbClr val="0070C0"/>
                </a:solidFill>
                <a:latin typeface="Casual" charset="0"/>
                <a:ea typeface="Casual" charset="0"/>
                <a:cs typeface="Casual" charset="0"/>
              </a:rPr>
              <a:t>One story building with deck </a:t>
            </a:r>
            <a:r>
              <a:rPr lang="en-US" sz="1800">
                <a:solidFill>
                  <a:srgbClr val="0070C0"/>
                </a:solidFill>
                <a:latin typeface="Casual" charset="0"/>
                <a:ea typeface="Casual" charset="0"/>
                <a:cs typeface="Casual" charset="0"/>
              </a:rPr>
              <a:t>on southern side</a:t>
            </a:r>
            <a:endParaRPr lang="en-US" sz="1800" dirty="0"/>
          </a:p>
        </p:txBody>
      </p:sp>
      <p:sp>
        <p:nvSpPr>
          <p:cNvPr id="1048956" name="Rectangle 14"/>
          <p:cNvSpPr/>
          <p:nvPr/>
        </p:nvSpPr>
        <p:spPr>
          <a:xfrm>
            <a:off x="3661543" y="2145656"/>
            <a:ext cx="2225289"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Installing racking</a:t>
            </a:r>
          </a:p>
        </p:txBody>
      </p:sp>
      <p:sp>
        <p:nvSpPr>
          <p:cNvPr id="1048953" name="Rectangle 11"/>
          <p:cNvSpPr/>
          <p:nvPr/>
        </p:nvSpPr>
        <p:spPr>
          <a:xfrm>
            <a:off x="3558024" y="3238754"/>
            <a:ext cx="5554980" cy="1015663"/>
          </a:xfrm>
          <a:prstGeom prst="rect">
            <a:avLst/>
          </a:prstGeom>
        </p:spPr>
        <p:txBody>
          <a:bodyPr wrap="square">
            <a:spAutoFit/>
          </a:bodyPr>
          <a:lstStyle/>
          <a:p>
            <a:pPr defTabSz="914079"/>
            <a:r>
              <a:rPr lang="en-US" sz="2000" dirty="0">
                <a:solidFill>
                  <a:srgbClr val="0070C0"/>
                </a:solidFill>
                <a:latin typeface="Casual" charset="0"/>
                <a:ea typeface="Casual" charset="0"/>
                <a:cs typeface="Casual" charset="0"/>
              </a:rPr>
              <a:t>2 employees on roof with personal fall arrest systems, create job specific plan for </a:t>
            </a:r>
            <a:r>
              <a:rPr lang="en-US" sz="2000">
                <a:solidFill>
                  <a:srgbClr val="0070C0"/>
                </a:solidFill>
                <a:latin typeface="Casual" charset="0"/>
                <a:ea typeface="Casual" charset="0"/>
                <a:cs typeface="Casual" charset="0"/>
              </a:rPr>
              <a:t>safely connecting/disconnecting to anchors</a:t>
            </a:r>
            <a:endParaRPr lang="en-US" sz="2000" dirty="0">
              <a:solidFill>
                <a:srgbClr val="0070C0"/>
              </a:solidFill>
              <a:latin typeface="Casual" charset="0"/>
              <a:ea typeface="Casual" charset="0"/>
              <a:cs typeface="Casual" charset="0"/>
            </a:endParaRPr>
          </a:p>
        </p:txBody>
      </p:sp>
      <p:sp>
        <p:nvSpPr>
          <p:cNvPr id="1048954" name="Rectangle 12"/>
          <p:cNvSpPr/>
          <p:nvPr/>
        </p:nvSpPr>
        <p:spPr>
          <a:xfrm>
            <a:off x="3589020" y="4158880"/>
            <a:ext cx="5554980" cy="707886"/>
          </a:xfrm>
          <a:prstGeom prst="rect">
            <a:avLst/>
          </a:prstGeom>
        </p:spPr>
        <p:txBody>
          <a:bodyPr wrap="square">
            <a:spAutoFit/>
          </a:bodyPr>
          <a:lstStyle/>
          <a:p>
            <a:pPr defTabSz="914079" fontAlgn="auto">
              <a:spcBef>
                <a:spcPts val="0"/>
              </a:spcBef>
              <a:spcAft>
                <a:spcPts val="0"/>
              </a:spcAft>
            </a:pPr>
            <a:r>
              <a:rPr lang="en-US" sz="2000" dirty="0">
                <a:solidFill>
                  <a:srgbClr val="0070C0"/>
                </a:solidFill>
                <a:latin typeface="Casual" charset="0"/>
                <a:ea typeface="Casual" charset="0"/>
                <a:cs typeface="Casual" charset="0"/>
              </a:rPr>
              <a:t>Stay at least 10’ away from power lines - mark out area, remind crew daily</a:t>
            </a:r>
          </a:p>
        </p:txBody>
      </p:sp>
      <p:sp>
        <p:nvSpPr>
          <p:cNvPr id="1048961" name="Rectangle 20"/>
          <p:cNvSpPr/>
          <p:nvPr/>
        </p:nvSpPr>
        <p:spPr>
          <a:xfrm>
            <a:off x="3582815" y="4824812"/>
            <a:ext cx="5456253" cy="400110"/>
          </a:xfrm>
          <a:prstGeom prst="rect">
            <a:avLst/>
          </a:prstGeom>
        </p:spPr>
        <p:txBody>
          <a:bodyPr wrap="square">
            <a:spAutoFit/>
          </a:bodyPr>
          <a:lstStyle/>
          <a:p>
            <a:r>
              <a:rPr lang="en-US" sz="2000" dirty="0">
                <a:solidFill>
                  <a:srgbClr val="0070C0"/>
                </a:solidFill>
                <a:latin typeface="Casual" charset="0"/>
                <a:ea typeface="Casual" charset="0"/>
                <a:cs typeface="Casual" charset="0"/>
              </a:rPr>
              <a:t>Use skylight net to guard against hazard</a:t>
            </a:r>
          </a:p>
        </p:txBody>
      </p:sp>
      <p:sp>
        <p:nvSpPr>
          <p:cNvPr id="1048955" name="Rectangle 13"/>
          <p:cNvSpPr/>
          <p:nvPr/>
        </p:nvSpPr>
        <p:spPr>
          <a:xfrm>
            <a:off x="133350" y="5835441"/>
            <a:ext cx="9010650" cy="707886"/>
          </a:xfrm>
          <a:prstGeom prst="rect">
            <a:avLst/>
          </a:prstGeom>
        </p:spPr>
        <p:txBody>
          <a:bodyPr wrap="square">
            <a:spAutoFit/>
          </a:bodyPr>
          <a:lstStyle/>
          <a:p>
            <a:pPr defTabSz="914079" fontAlgn="auto">
              <a:spcBef>
                <a:spcPts val="0"/>
              </a:spcBef>
              <a:spcAft>
                <a:spcPts val="0"/>
              </a:spcAft>
            </a:pPr>
            <a:r>
              <a:rPr lang="en-US" sz="2000" dirty="0">
                <a:solidFill>
                  <a:srgbClr val="0070C0"/>
                </a:solidFill>
                <a:latin typeface="Casual" charset="0"/>
                <a:ea typeface="Casual" charset="0"/>
                <a:cs typeface="Casual" charset="0"/>
              </a:rPr>
              <a:t>				(2) body harnesses, anchors, rope, skylight net</a:t>
            </a:r>
          </a:p>
        </p:txBody>
      </p:sp>
      <p:sp>
        <p:nvSpPr>
          <p:cNvPr id="1048958" name="Rectangle 17"/>
          <p:cNvSpPr/>
          <p:nvPr/>
        </p:nvSpPr>
        <p:spPr>
          <a:xfrm>
            <a:off x="124690" y="3278917"/>
            <a:ext cx="441146"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a:t>
            </a:r>
            <a:endParaRPr lang="en-US" sz="2000" dirty="0"/>
          </a:p>
        </p:txBody>
      </p:sp>
      <p:sp>
        <p:nvSpPr>
          <p:cNvPr id="1048959" name="Rectangle 18"/>
          <p:cNvSpPr/>
          <p:nvPr/>
        </p:nvSpPr>
        <p:spPr>
          <a:xfrm>
            <a:off x="124688" y="4180949"/>
            <a:ext cx="441146"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a:t>
            </a:r>
            <a:endParaRPr lang="en-US" sz="2000" dirty="0"/>
          </a:p>
        </p:txBody>
      </p:sp>
      <p:sp>
        <p:nvSpPr>
          <p:cNvPr id="1048960" name="Rectangle 19"/>
          <p:cNvSpPr/>
          <p:nvPr/>
        </p:nvSpPr>
        <p:spPr>
          <a:xfrm>
            <a:off x="127460" y="4815484"/>
            <a:ext cx="441146"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a:t>
            </a:r>
            <a:endParaRPr lang="en-US" sz="2000" dirty="0"/>
          </a:p>
        </p:txBody>
      </p:sp>
      <p:pic>
        <p:nvPicPr>
          <p:cNvPr id="3" name="Picture 2" title="Job Hazard Analysi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750" y="-74645"/>
            <a:ext cx="8925318" cy="6687892"/>
          </a:xfrm>
          <a:prstGeom prst="rect">
            <a:avLst/>
          </a:prstGeom>
        </p:spPr>
      </p:pic>
      <p:sp>
        <p:nvSpPr>
          <p:cNvPr id="4" name="Title 3"/>
          <p:cNvSpPr>
            <a:spLocks noGrp="1"/>
          </p:cNvSpPr>
          <p:nvPr>
            <p:ph type="title"/>
          </p:nvPr>
        </p:nvSpPr>
        <p:spPr>
          <a:xfrm>
            <a:off x="0" y="-14748"/>
            <a:ext cx="2598234" cy="371587"/>
          </a:xfrm>
        </p:spPr>
        <p:txBody>
          <a:bodyPr>
            <a:normAutofit/>
          </a:bodyPr>
          <a:lstStyle/>
          <a:p>
            <a:r>
              <a:rPr lang="en-US" sz="900" dirty="0" smtClean="0">
                <a:solidFill>
                  <a:schemeClr val="accent1">
                    <a:lumMod val="20000"/>
                    <a:lumOff val="80000"/>
                  </a:schemeClr>
                </a:solidFill>
              </a:rPr>
              <a:t>JHA</a:t>
            </a:r>
            <a:endParaRPr lang="en-US" sz="900" dirty="0">
              <a:solidFill>
                <a:schemeClr val="accent1">
                  <a:lumMod val="20000"/>
                  <a:lumOff val="80000"/>
                </a:schemeClr>
              </a:solidFill>
            </a:endParaRPr>
          </a:p>
        </p:txBody>
      </p:sp>
    </p:spTree>
    <p:extLst>
      <p:ext uri="{BB962C8B-B14F-4D97-AF65-F5344CB8AC3E}">
        <p14:creationId xmlns:p14="http://schemas.microsoft.com/office/powerpoint/2010/main" val="133196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Effectiveness</a:t>
            </a:r>
          </a:p>
        </p:txBody>
      </p:sp>
      <p:graphicFrame>
        <p:nvGraphicFramePr>
          <p:cNvPr id="4" name="Content Placeholder 3" title="type/examples of control effectiveness"/>
          <p:cNvGraphicFramePr>
            <a:graphicFrameLocks noGrp="1"/>
          </p:cNvGraphicFramePr>
          <p:nvPr>
            <p:ph idx="4294967295"/>
            <p:extLst>
              <p:ext uri="{D42A27DB-BD31-4B8C-83A1-F6EECF244321}">
                <p14:modId xmlns:p14="http://schemas.microsoft.com/office/powerpoint/2010/main" val="2495584872"/>
              </p:ext>
            </p:extLst>
          </p:nvPr>
        </p:nvGraphicFramePr>
        <p:xfrm>
          <a:off x="2365278" y="1226988"/>
          <a:ext cx="6554008" cy="4350090"/>
        </p:xfrm>
        <a:graphic>
          <a:graphicData uri="http://schemas.openxmlformats.org/drawingml/2006/table">
            <a:tbl>
              <a:tblPr firstRow="1" bandRow="1">
                <a:tableStyleId>{073A0DAA-6AF3-43AB-8588-CEC1D06C72B9}</a:tableStyleId>
              </a:tblPr>
              <a:tblGrid>
                <a:gridCol w="2878112">
                  <a:extLst>
                    <a:ext uri="{9D8B030D-6E8A-4147-A177-3AD203B41FA5}">
                      <a16:colId xmlns:a16="http://schemas.microsoft.com/office/drawing/2014/main" val="20000"/>
                    </a:ext>
                  </a:extLst>
                </a:gridCol>
                <a:gridCol w="3675896">
                  <a:extLst>
                    <a:ext uri="{9D8B030D-6E8A-4147-A177-3AD203B41FA5}">
                      <a16:colId xmlns:a16="http://schemas.microsoft.com/office/drawing/2014/main" val="20001"/>
                    </a:ext>
                  </a:extLst>
                </a:gridCol>
              </a:tblGrid>
              <a:tr h="377693">
                <a:tc>
                  <a:txBody>
                    <a:bodyPr/>
                    <a:lstStyle/>
                    <a:p>
                      <a:r>
                        <a:rPr lang="en-US" sz="2000" dirty="0"/>
                        <a:t>Type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000" dirty="0"/>
                        <a:t>Examples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10119">
                <a:tc>
                  <a:txBody>
                    <a:bodyPr/>
                    <a:lstStyle/>
                    <a:p>
                      <a:r>
                        <a:rPr lang="en-US" dirty="0"/>
                        <a:t>Elimination or substitution</a:t>
                      </a:r>
                    </a:p>
                  </a:txBody>
                  <a:tcPr>
                    <a:lnL w="12700" cap="flat" cmpd="sng" algn="ctr">
                      <a:solidFill>
                        <a:schemeClr val="tx1"/>
                      </a:solidFill>
                      <a:prstDash val="solid"/>
                      <a:round/>
                      <a:headEnd type="none" w="med" len="med"/>
                      <a:tailEnd type="none" w="med" len="med"/>
                    </a:lnL>
                  </a:tcPr>
                </a:tc>
                <a:tc>
                  <a:txBody>
                    <a:bodyPr/>
                    <a:lstStyle/>
                    <a:p>
                      <a:pPr marL="285750" indent="-285750">
                        <a:buFontTx/>
                        <a:buChar char="-"/>
                      </a:pPr>
                      <a:r>
                        <a:rPr lang="en-US" baseline="0" dirty="0"/>
                        <a:t>Perform task at ground level</a:t>
                      </a:r>
                    </a:p>
                    <a:p>
                      <a:pPr marL="285750" indent="-285750">
                        <a:buFontTx/>
                        <a:buChar char="-"/>
                      </a:pPr>
                      <a:r>
                        <a:rPr lang="en-US" baseline="0" dirty="0"/>
                        <a:t>Automated material handling</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10119">
                <a:tc>
                  <a:txBody>
                    <a:bodyPr/>
                    <a:lstStyle/>
                    <a:p>
                      <a:r>
                        <a:rPr lang="en-US" dirty="0"/>
                        <a:t>Engineering controls</a:t>
                      </a:r>
                    </a:p>
                  </a:txBody>
                  <a:tcPr>
                    <a:lnL w="12700" cap="flat" cmpd="sng" algn="ctr">
                      <a:solidFill>
                        <a:schemeClr val="tx1"/>
                      </a:solidFill>
                      <a:prstDash val="solid"/>
                      <a:round/>
                      <a:headEnd type="none" w="med" len="med"/>
                      <a:tailEnd type="none" w="med" len="med"/>
                    </a:lnL>
                  </a:tcPr>
                </a:tc>
                <a:tc>
                  <a:txBody>
                    <a:bodyPr/>
                    <a:lstStyle/>
                    <a:p>
                      <a:pPr marL="285750" indent="-285750">
                        <a:buFontTx/>
                        <a:buChar char="-"/>
                      </a:pPr>
                      <a:r>
                        <a:rPr lang="en-US" dirty="0"/>
                        <a:t>Skylight covers</a:t>
                      </a:r>
                    </a:p>
                    <a:p>
                      <a:pPr marL="285750" indent="-285750">
                        <a:buFontTx/>
                        <a:buChar char="-"/>
                      </a:pPr>
                      <a:r>
                        <a:rPr lang="en-US" dirty="0"/>
                        <a:t>Tool guards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48640">
                <a:tc>
                  <a:txBody>
                    <a:bodyPr/>
                    <a:lstStyle/>
                    <a:p>
                      <a:r>
                        <a:rPr lang="en-US" dirty="0"/>
                        <a:t>Warnings</a:t>
                      </a:r>
                    </a:p>
                  </a:txBody>
                  <a:tcPr>
                    <a:lnL w="12700" cap="flat" cmpd="sng" algn="ctr">
                      <a:solidFill>
                        <a:schemeClr val="tx1"/>
                      </a:solidFill>
                      <a:prstDash val="solid"/>
                      <a:round/>
                      <a:headEnd type="none" w="med" len="med"/>
                      <a:tailEnd type="none" w="med" len="med"/>
                    </a:lnL>
                  </a:tcPr>
                </a:tc>
                <a:tc>
                  <a:txBody>
                    <a:bodyPr/>
                    <a:lstStyle/>
                    <a:p>
                      <a:pPr marL="285750" indent="-285750">
                        <a:buFontTx/>
                        <a:buChar char="-"/>
                      </a:pPr>
                      <a:r>
                        <a:rPr lang="en-US" dirty="0"/>
                        <a:t>Signs</a:t>
                      </a:r>
                      <a:r>
                        <a:rPr lang="en-US" baseline="0" dirty="0"/>
                        <a:t>, labels</a:t>
                      </a:r>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1046524">
                <a:tc>
                  <a:txBody>
                    <a:bodyPr/>
                    <a:lstStyle/>
                    <a:p>
                      <a:r>
                        <a:rPr lang="en-US" dirty="0"/>
                        <a:t>Training</a:t>
                      </a:r>
                      <a:r>
                        <a:rPr lang="en-US" baseline="0" dirty="0"/>
                        <a:t> &amp; procedures</a:t>
                      </a:r>
                      <a:endParaRPr lang="en-US" dirty="0"/>
                    </a:p>
                  </a:txBody>
                  <a:tcPr>
                    <a:lnL w="12700" cap="flat" cmpd="sng" algn="ctr">
                      <a:solidFill>
                        <a:schemeClr val="tx1"/>
                      </a:solidFill>
                      <a:prstDash val="solid"/>
                      <a:round/>
                      <a:headEnd type="none" w="med" len="med"/>
                      <a:tailEnd type="none" w="med" len="med"/>
                    </a:lnL>
                  </a:tcPr>
                </a:tc>
                <a:tc>
                  <a:txBody>
                    <a:bodyPr/>
                    <a:lstStyle/>
                    <a:p>
                      <a:pPr marL="285750" indent="-285750">
                        <a:buFontTx/>
                        <a:buChar char="-"/>
                      </a:pPr>
                      <a:r>
                        <a:rPr lang="en-US" dirty="0"/>
                        <a:t>Safe work practices</a:t>
                      </a:r>
                    </a:p>
                    <a:p>
                      <a:pPr marL="285750" indent="-285750">
                        <a:buFontTx/>
                        <a:buChar char="-"/>
                      </a:pPr>
                      <a:r>
                        <a:rPr lang="en-US" dirty="0"/>
                        <a:t>Inspect safety</a:t>
                      </a:r>
                      <a:r>
                        <a:rPr lang="en-US" baseline="0" dirty="0"/>
                        <a:t> equipment</a:t>
                      </a:r>
                    </a:p>
                    <a:p>
                      <a:pPr marL="285750" indent="-285750">
                        <a:buFontTx/>
                        <a:buChar char="-"/>
                      </a:pPr>
                      <a:r>
                        <a:rPr lang="en-US" baseline="0" dirty="0"/>
                        <a:t>Hazard communication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1261406">
                <a:tc>
                  <a:txBody>
                    <a:bodyPr/>
                    <a:lstStyle/>
                    <a:p>
                      <a:r>
                        <a:rPr lang="en-US" dirty="0"/>
                        <a:t>Personal Protective Equipment (PPE)</a:t>
                      </a:r>
                    </a:p>
                    <a:p>
                      <a:endParaRPr lang="en-US" dirty="0"/>
                    </a:p>
                    <a:p>
                      <a:pPr algn="ctr"/>
                      <a:r>
                        <a:rPr lang="en-US" dirty="0"/>
                        <a:t>“Last line of defense”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285750" indent="-285750">
                        <a:buFontTx/>
                        <a:buChar char="-"/>
                      </a:pPr>
                      <a:r>
                        <a:rPr lang="en-US" dirty="0"/>
                        <a:t>Gloves</a:t>
                      </a:r>
                    </a:p>
                    <a:p>
                      <a:pPr marL="285750" indent="-285750">
                        <a:buFontTx/>
                        <a:buChar char="-"/>
                      </a:pPr>
                      <a:r>
                        <a:rPr lang="en-US" dirty="0"/>
                        <a:t>Safety</a:t>
                      </a:r>
                      <a:r>
                        <a:rPr lang="en-US" baseline="0" dirty="0"/>
                        <a:t> glasses</a:t>
                      </a:r>
                    </a:p>
                    <a:p>
                      <a:pPr marL="285750" indent="-285750">
                        <a:buFontTx/>
                        <a:buChar char="-"/>
                      </a:pPr>
                      <a:r>
                        <a:rPr lang="en-US" baseline="0" dirty="0"/>
                        <a:t>Fall arrest equipment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4"/>
          <p:cNvSpPr txBox="1"/>
          <p:nvPr/>
        </p:nvSpPr>
        <p:spPr>
          <a:xfrm>
            <a:off x="209862" y="1528995"/>
            <a:ext cx="1933731" cy="954107"/>
          </a:xfrm>
          <a:prstGeom prst="rect">
            <a:avLst/>
          </a:prstGeom>
          <a:solidFill>
            <a:srgbClr val="FFC000"/>
          </a:solidFill>
          <a:ln>
            <a:solidFill>
              <a:schemeClr val="tx1"/>
            </a:solidFill>
          </a:ln>
        </p:spPr>
        <p:txBody>
          <a:bodyPr wrap="square" rtlCol="0">
            <a:spAutoFit/>
          </a:bodyPr>
          <a:lstStyle/>
          <a:p>
            <a:pPr algn="ctr"/>
            <a:r>
              <a:rPr lang="en-US" sz="2800" dirty="0">
                <a:latin typeface="Tahoma"/>
                <a:cs typeface="Tahoma"/>
              </a:rPr>
              <a:t>Most effective</a:t>
            </a:r>
          </a:p>
        </p:txBody>
      </p:sp>
      <p:sp>
        <p:nvSpPr>
          <p:cNvPr id="6" name="TextBox 5"/>
          <p:cNvSpPr txBox="1"/>
          <p:nvPr/>
        </p:nvSpPr>
        <p:spPr>
          <a:xfrm>
            <a:off x="212362" y="4622971"/>
            <a:ext cx="1933731" cy="954107"/>
          </a:xfrm>
          <a:prstGeom prst="rect">
            <a:avLst/>
          </a:prstGeom>
          <a:solidFill>
            <a:srgbClr val="FFC000"/>
          </a:solidFill>
          <a:ln>
            <a:solidFill>
              <a:schemeClr val="tx1"/>
            </a:solidFill>
          </a:ln>
        </p:spPr>
        <p:txBody>
          <a:bodyPr wrap="square" rtlCol="0">
            <a:spAutoFit/>
          </a:bodyPr>
          <a:lstStyle/>
          <a:p>
            <a:pPr algn="ctr"/>
            <a:r>
              <a:rPr lang="en-US" sz="2800" dirty="0">
                <a:latin typeface="Tahoma"/>
                <a:cs typeface="Tahoma"/>
              </a:rPr>
              <a:t>Least effective</a:t>
            </a:r>
          </a:p>
        </p:txBody>
      </p:sp>
      <p:sp>
        <p:nvSpPr>
          <p:cNvPr id="7" name="Down Arrow 6" descr="Down arrow showing hazard control effectiveness from most effective at the top to least effective at the bottom."/>
          <p:cNvSpPr/>
          <p:nvPr/>
        </p:nvSpPr>
        <p:spPr>
          <a:xfrm>
            <a:off x="934411" y="3097696"/>
            <a:ext cx="484632" cy="978408"/>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991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&amp; Policy Log Example</a:t>
            </a:r>
          </a:p>
        </p:txBody>
      </p:sp>
      <p:sp>
        <p:nvSpPr>
          <p:cNvPr id="5" name="Rectangle 4" descr="Safety and policy log example that shows the terms of the policy and requires the employee to sign at the bottom."/>
          <p:cNvSpPr/>
          <p:nvPr/>
        </p:nvSpPr>
        <p:spPr>
          <a:xfrm>
            <a:off x="245192" y="1081782"/>
            <a:ext cx="8662834" cy="56695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411480" y="1097280"/>
            <a:ext cx="8473440" cy="461665"/>
          </a:xfrm>
          <a:prstGeom prst="rect">
            <a:avLst/>
          </a:prstGeom>
          <a:noFill/>
        </p:spPr>
        <p:txBody>
          <a:bodyPr wrap="square" rtlCol="0">
            <a:spAutoFit/>
          </a:bodyPr>
          <a:lstStyle/>
          <a:p>
            <a:r>
              <a:rPr lang="en-US" dirty="0">
                <a:latin typeface="Tahoma"/>
                <a:cs typeface="Tahoma"/>
              </a:rPr>
              <a:t>By signing my initials below DAILY, I acknowledge that:</a:t>
            </a:r>
          </a:p>
        </p:txBody>
      </p:sp>
      <p:sp>
        <p:nvSpPr>
          <p:cNvPr id="3" name="Content Placeholder 2"/>
          <p:cNvSpPr>
            <a:spLocks noGrp="1"/>
          </p:cNvSpPr>
          <p:nvPr>
            <p:ph idx="1"/>
          </p:nvPr>
        </p:nvSpPr>
        <p:spPr>
          <a:xfrm>
            <a:off x="245192" y="1741824"/>
            <a:ext cx="8662834" cy="5009496"/>
          </a:xfrm>
          <a:solidFill>
            <a:srgbClr val="FFFF00"/>
          </a:solidFill>
          <a:ln>
            <a:noFill/>
          </a:ln>
        </p:spPr>
        <p:txBody>
          <a:bodyPr/>
          <a:lstStyle/>
          <a:p>
            <a:pPr lvl="0" eaLnBrk="0">
              <a:spcAft>
                <a:spcPts val="0"/>
              </a:spcAft>
            </a:pPr>
            <a:r>
              <a:rPr lang="en-US" sz="1800" dirty="0"/>
              <a:t>I participated in a pre-construction safety meeting that identified the hazards associated with all aspects of presumed construction activities</a:t>
            </a:r>
          </a:p>
          <a:p>
            <a:pPr lvl="0" eaLnBrk="0">
              <a:spcAft>
                <a:spcPts val="0"/>
              </a:spcAft>
            </a:pPr>
            <a:r>
              <a:rPr lang="en-US" sz="1800" dirty="0"/>
              <a:t>I participated in a brief ‘refresher’ safety meeting this morning before commencing rooftop work</a:t>
            </a:r>
          </a:p>
          <a:p>
            <a:pPr lvl="0" eaLnBrk="0">
              <a:spcAft>
                <a:spcPts val="0"/>
              </a:spcAft>
            </a:pPr>
            <a:r>
              <a:rPr lang="en-US" sz="1800" dirty="0"/>
              <a:t>I or a member of the installation crew have visually inspected the fall protection system, including the ropes, flag lines, harnesses, lanyards and anchors</a:t>
            </a:r>
          </a:p>
          <a:p>
            <a:pPr lvl="0" eaLnBrk="0">
              <a:spcAft>
                <a:spcPts val="0"/>
              </a:spcAft>
            </a:pPr>
            <a:r>
              <a:rPr lang="en-US" sz="1800" dirty="0"/>
              <a:t>I understand that given the height and exposure of the rooftops, I am working in an environment that requires 100% fall protection / fall arrest and spatial awareness at all times, and that a fall from the rooftop could cause serious injury or death</a:t>
            </a:r>
          </a:p>
          <a:p>
            <a:pPr lvl="0" eaLnBrk="0">
              <a:spcAft>
                <a:spcPts val="0"/>
              </a:spcAft>
            </a:pPr>
            <a:r>
              <a:rPr lang="en-US" sz="1800" dirty="0"/>
              <a:t>I understand that there is a </a:t>
            </a:r>
            <a:r>
              <a:rPr lang="en-US" sz="1800" u="sng" dirty="0"/>
              <a:t>zero-tolerance</a:t>
            </a:r>
            <a:r>
              <a:rPr lang="en-US" sz="1800" dirty="0"/>
              <a:t> fall protection policy in place and that if I am caught not fully protected using company supplied PPE I may be asked to leave the jobsite or have employment terminated</a:t>
            </a:r>
          </a:p>
          <a:p>
            <a:pPr lvl="1" eaLnBrk="0">
              <a:spcAft>
                <a:spcPts val="0"/>
              </a:spcAft>
            </a:pPr>
            <a:r>
              <a:rPr lang="en-US" sz="1800" dirty="0"/>
              <a:t>While working on Array B, I must stay within the flag line perimeter, and can only exit it if directly connecting to a fall arrest system as provided</a:t>
            </a:r>
            <a:r>
              <a:rPr lang="en-US" dirty="0"/>
              <a:t> </a:t>
            </a:r>
          </a:p>
          <a:p>
            <a:endParaRPr lang="en-US" dirty="0"/>
          </a:p>
          <a:p>
            <a:endParaRPr lang="en-US" dirty="0"/>
          </a:p>
        </p:txBody>
      </p:sp>
      <p:sp>
        <p:nvSpPr>
          <p:cNvPr id="6" name="TextBox 5"/>
          <p:cNvSpPr txBox="1"/>
          <p:nvPr/>
        </p:nvSpPr>
        <p:spPr>
          <a:xfrm>
            <a:off x="6912244" y="6555784"/>
            <a:ext cx="2352243" cy="261610"/>
          </a:xfrm>
          <a:prstGeom prst="rect">
            <a:avLst/>
          </a:prstGeom>
          <a:noFill/>
        </p:spPr>
        <p:txBody>
          <a:bodyPr wrap="square" rtlCol="0">
            <a:spAutoFit/>
          </a:bodyPr>
          <a:lstStyle/>
          <a:p>
            <a:r>
              <a:rPr lang="en-US" sz="1100" i="1" dirty="0">
                <a:latin typeface="Tahoma"/>
                <a:cs typeface="Tahoma"/>
              </a:rPr>
              <a:t>Credit: Same Sun of Vermont</a:t>
            </a:r>
          </a:p>
        </p:txBody>
      </p:sp>
    </p:spTree>
    <p:extLst>
      <p:ext uri="{BB962C8B-B14F-4D97-AF65-F5344CB8AC3E}">
        <p14:creationId xmlns:p14="http://schemas.microsoft.com/office/powerpoint/2010/main" val="474187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Safety </a:t>
            </a:r>
            <a:r>
              <a:rPr lang="en-US" dirty="0"/>
              <a:t>&amp; Policy Log Example</a:t>
            </a:r>
          </a:p>
        </p:txBody>
      </p:sp>
      <p:sp>
        <p:nvSpPr>
          <p:cNvPr id="5" name="Rectangle 4" descr="Safety and policy log example continued that shows the terms of the policy and requires the employee to sign at the bottom."/>
          <p:cNvSpPr/>
          <p:nvPr/>
        </p:nvSpPr>
        <p:spPr>
          <a:xfrm>
            <a:off x="152400" y="1097280"/>
            <a:ext cx="8839200" cy="3749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11480" y="1097280"/>
            <a:ext cx="8473440" cy="461665"/>
          </a:xfrm>
          <a:prstGeom prst="rect">
            <a:avLst/>
          </a:prstGeom>
          <a:noFill/>
        </p:spPr>
        <p:txBody>
          <a:bodyPr wrap="square" rtlCol="0">
            <a:spAutoFit/>
          </a:bodyPr>
          <a:lstStyle/>
          <a:p>
            <a:r>
              <a:rPr lang="en-US" dirty="0">
                <a:latin typeface="Tahoma"/>
                <a:cs typeface="Tahoma"/>
              </a:rPr>
              <a:t>By signing my initials below DAILY, I acknowledge that:</a:t>
            </a:r>
          </a:p>
        </p:txBody>
      </p:sp>
      <p:sp>
        <p:nvSpPr>
          <p:cNvPr id="3" name="Content Placeholder 2"/>
          <p:cNvSpPr>
            <a:spLocks noGrp="1"/>
          </p:cNvSpPr>
          <p:nvPr>
            <p:ph idx="1"/>
          </p:nvPr>
        </p:nvSpPr>
        <p:spPr>
          <a:xfrm>
            <a:off x="245192" y="1645920"/>
            <a:ext cx="8662834" cy="3200400"/>
          </a:xfrm>
          <a:solidFill>
            <a:srgbClr val="FFFF00"/>
          </a:solidFill>
        </p:spPr>
        <p:txBody>
          <a:bodyPr/>
          <a:lstStyle/>
          <a:p>
            <a:pPr lvl="0" eaLnBrk="0">
              <a:spcAft>
                <a:spcPts val="0"/>
              </a:spcAft>
            </a:pPr>
            <a:r>
              <a:rPr lang="en-US" sz="1800" dirty="0"/>
              <a:t>I acknowledge that the company has provided the necessary PPE to keep me safe, and that if I had/have any concerns to the contrary I have notified the company of such concerns</a:t>
            </a:r>
          </a:p>
          <a:p>
            <a:pPr lvl="0" eaLnBrk="0">
              <a:spcAft>
                <a:spcPts val="0"/>
              </a:spcAft>
            </a:pPr>
            <a:r>
              <a:rPr lang="en-US" sz="1800" u="sng" dirty="0"/>
              <a:t>I understand that working with a sense of urgency is important, but my safety shall never be compromised based on timeline</a:t>
            </a:r>
          </a:p>
          <a:p>
            <a:pPr lvl="0" eaLnBrk="0">
              <a:spcAft>
                <a:spcPts val="0"/>
              </a:spcAft>
            </a:pPr>
            <a:r>
              <a:rPr lang="en-US" sz="1800" dirty="0"/>
              <a:t>I understand that I and every member of the crew has every right to vacate the roof immediately if any signs of impending weather events cause concern – high winds, heavy rain, thunder storms…</a:t>
            </a:r>
          </a:p>
          <a:p>
            <a:pPr lvl="0" eaLnBrk="0">
              <a:spcAft>
                <a:spcPts val="0"/>
              </a:spcAft>
            </a:pPr>
            <a:r>
              <a:rPr lang="en-US" sz="1800" dirty="0"/>
              <a:t>I understand that I or a member of the team must always keep the roof hatch closed</a:t>
            </a:r>
          </a:p>
          <a:p>
            <a:endParaRPr lang="en-US" dirty="0"/>
          </a:p>
        </p:txBody>
      </p:sp>
      <p:graphicFrame>
        <p:nvGraphicFramePr>
          <p:cNvPr id="9" name="Table 8" title="safety and policy log example"/>
          <p:cNvGraphicFramePr>
            <a:graphicFrameLocks noGrp="1"/>
          </p:cNvGraphicFramePr>
          <p:nvPr>
            <p:extLst>
              <p:ext uri="{D42A27DB-BD31-4B8C-83A1-F6EECF244321}">
                <p14:modId xmlns:p14="http://schemas.microsoft.com/office/powerpoint/2010/main" val="2404072503"/>
              </p:ext>
            </p:extLst>
          </p:nvPr>
        </p:nvGraphicFramePr>
        <p:xfrm>
          <a:off x="152400" y="4871720"/>
          <a:ext cx="8839200" cy="1854198"/>
        </p:xfrm>
        <a:graphic>
          <a:graphicData uri="http://schemas.openxmlformats.org/drawingml/2006/table">
            <a:tbl>
              <a:tblPr firstRow="1" bandRow="1">
                <a:tableStyleId>{0505E3EF-67EA-436B-97B2-0124C06EBD24}</a:tableStyleId>
              </a:tblPr>
              <a:tblGrid>
                <a:gridCol w="1767840">
                  <a:extLst>
                    <a:ext uri="{9D8B030D-6E8A-4147-A177-3AD203B41FA5}">
                      <a16:colId xmlns:a16="http://schemas.microsoft.com/office/drawing/2014/main" val="20000"/>
                    </a:ext>
                  </a:extLst>
                </a:gridCol>
                <a:gridCol w="1767840">
                  <a:extLst>
                    <a:ext uri="{9D8B030D-6E8A-4147-A177-3AD203B41FA5}">
                      <a16:colId xmlns:a16="http://schemas.microsoft.com/office/drawing/2014/main" val="20001"/>
                    </a:ext>
                  </a:extLst>
                </a:gridCol>
                <a:gridCol w="1767840">
                  <a:extLst>
                    <a:ext uri="{9D8B030D-6E8A-4147-A177-3AD203B41FA5}">
                      <a16:colId xmlns:a16="http://schemas.microsoft.com/office/drawing/2014/main" val="20002"/>
                    </a:ext>
                  </a:extLst>
                </a:gridCol>
                <a:gridCol w="1767840">
                  <a:extLst>
                    <a:ext uri="{9D8B030D-6E8A-4147-A177-3AD203B41FA5}">
                      <a16:colId xmlns:a16="http://schemas.microsoft.com/office/drawing/2014/main" val="20003"/>
                    </a:ext>
                  </a:extLst>
                </a:gridCol>
                <a:gridCol w="1767840">
                  <a:extLst>
                    <a:ext uri="{9D8B030D-6E8A-4147-A177-3AD203B41FA5}">
                      <a16:colId xmlns:a16="http://schemas.microsoft.com/office/drawing/2014/main" val="20004"/>
                    </a:ext>
                  </a:extLst>
                </a:gridCol>
              </a:tblGrid>
              <a:tr h="309033">
                <a:tc>
                  <a:txBody>
                    <a:bodyPr/>
                    <a:lstStyle/>
                    <a:p>
                      <a:pPr algn="ctr"/>
                      <a:endParaRPr lang="en-US" sz="1400" dirty="0"/>
                    </a:p>
                  </a:txBody>
                  <a:tcPr/>
                </a:tc>
                <a:tc>
                  <a:txBody>
                    <a:bodyPr/>
                    <a:lstStyle/>
                    <a:p>
                      <a:pPr algn="ctr"/>
                      <a:r>
                        <a:rPr lang="en-US" sz="1400" dirty="0"/>
                        <a:t>DATE</a:t>
                      </a:r>
                    </a:p>
                  </a:txBody>
                  <a:tcPr/>
                </a:tc>
                <a:tc>
                  <a:txBody>
                    <a:bodyPr/>
                    <a:lstStyle/>
                    <a:p>
                      <a:pPr algn="ctr"/>
                      <a:r>
                        <a:rPr lang="en-US" sz="1400" dirty="0"/>
                        <a:t>SW</a:t>
                      </a:r>
                    </a:p>
                  </a:txBody>
                  <a:tcPr/>
                </a:tc>
                <a:tc>
                  <a:txBody>
                    <a:bodyPr/>
                    <a:lstStyle/>
                    <a:p>
                      <a:pPr algn="ctr"/>
                      <a:r>
                        <a:rPr lang="en-US" sz="1400" dirty="0"/>
                        <a:t>JV</a:t>
                      </a:r>
                    </a:p>
                  </a:txBody>
                  <a:tcPr/>
                </a:tc>
                <a:tc>
                  <a:txBody>
                    <a:bodyPr/>
                    <a:lstStyle/>
                    <a:p>
                      <a:pPr algn="ctr"/>
                      <a:r>
                        <a:rPr lang="en-US" sz="1400" dirty="0"/>
                        <a:t>LW</a:t>
                      </a:r>
                    </a:p>
                  </a:txBody>
                  <a:tcPr/>
                </a:tc>
                <a:extLst>
                  <a:ext uri="{0D108BD9-81ED-4DB2-BD59-A6C34878D82A}">
                    <a16:rowId xmlns:a16="http://schemas.microsoft.com/office/drawing/2014/main" val="10000"/>
                  </a:ext>
                </a:extLst>
              </a:tr>
              <a:tr h="309033">
                <a:tc>
                  <a:txBody>
                    <a:bodyPr/>
                    <a:lstStyle/>
                    <a:p>
                      <a:pPr algn="ctr"/>
                      <a:r>
                        <a:rPr lang="en-US" sz="1400" b="1" dirty="0"/>
                        <a:t>MON</a:t>
                      </a:r>
                    </a:p>
                  </a:txBody>
                  <a:tcPr/>
                </a:tc>
                <a:tc>
                  <a:txBody>
                    <a:bodyPr/>
                    <a:lstStyle/>
                    <a:p>
                      <a:pPr algn="ctr"/>
                      <a:r>
                        <a:rPr lang="en-US" sz="1400" dirty="0"/>
                        <a:t>1/8/18</a:t>
                      </a:r>
                    </a:p>
                  </a:txBody>
                  <a:tcPr/>
                </a:tc>
                <a:tc>
                  <a:txBody>
                    <a:bodyPr/>
                    <a:lstStyle/>
                    <a:p>
                      <a:pPr algn="ctr"/>
                      <a:endParaRPr lang="en-US" sz="1400" dirty="0"/>
                    </a:p>
                  </a:txBody>
                  <a:tcPr/>
                </a:tc>
                <a:tc>
                  <a:txBody>
                    <a:bodyPr/>
                    <a:lstStyle/>
                    <a:p>
                      <a:pPr algn="ctr"/>
                      <a:endParaRPr lang="en-US" sz="1400"/>
                    </a:p>
                  </a:txBody>
                  <a:tcPr/>
                </a:tc>
                <a:tc>
                  <a:txBody>
                    <a:bodyPr/>
                    <a:lstStyle/>
                    <a:p>
                      <a:pPr algn="ctr"/>
                      <a:endParaRPr lang="en-US" sz="1400"/>
                    </a:p>
                  </a:txBody>
                  <a:tcPr/>
                </a:tc>
                <a:extLst>
                  <a:ext uri="{0D108BD9-81ED-4DB2-BD59-A6C34878D82A}">
                    <a16:rowId xmlns:a16="http://schemas.microsoft.com/office/drawing/2014/main" val="10001"/>
                  </a:ext>
                </a:extLst>
              </a:tr>
              <a:tr h="309033">
                <a:tc>
                  <a:txBody>
                    <a:bodyPr/>
                    <a:lstStyle/>
                    <a:p>
                      <a:pPr algn="ctr"/>
                      <a:r>
                        <a:rPr lang="en-US" sz="1400" b="1" dirty="0"/>
                        <a:t>TUES</a:t>
                      </a:r>
                    </a:p>
                  </a:txBody>
                  <a:tcPr/>
                </a:tc>
                <a:tc>
                  <a:txBody>
                    <a:bodyPr/>
                    <a:lstStyle/>
                    <a:p>
                      <a:pPr algn="ctr"/>
                      <a:r>
                        <a:rPr lang="en-US" sz="1400" dirty="0"/>
                        <a:t>1/9/18</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a:p>
                  </a:txBody>
                  <a:tcPr/>
                </a:tc>
                <a:extLst>
                  <a:ext uri="{0D108BD9-81ED-4DB2-BD59-A6C34878D82A}">
                    <a16:rowId xmlns:a16="http://schemas.microsoft.com/office/drawing/2014/main" val="10002"/>
                  </a:ext>
                </a:extLst>
              </a:tr>
              <a:tr h="309033">
                <a:tc>
                  <a:txBody>
                    <a:bodyPr/>
                    <a:lstStyle/>
                    <a:p>
                      <a:pPr algn="ctr"/>
                      <a:r>
                        <a:rPr lang="en-US" sz="1400" b="1" dirty="0"/>
                        <a:t>WED</a:t>
                      </a:r>
                    </a:p>
                  </a:txBody>
                  <a:tcPr/>
                </a:tc>
                <a:tc>
                  <a:txBody>
                    <a:bodyPr/>
                    <a:lstStyle/>
                    <a:p>
                      <a:pPr algn="ctr"/>
                      <a:r>
                        <a:rPr lang="en-US" sz="1400" dirty="0"/>
                        <a:t>1/10/18</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0003"/>
                  </a:ext>
                </a:extLst>
              </a:tr>
              <a:tr h="309033">
                <a:tc>
                  <a:txBody>
                    <a:bodyPr/>
                    <a:lstStyle/>
                    <a:p>
                      <a:pPr algn="ctr"/>
                      <a:r>
                        <a:rPr lang="en-US" sz="1400" b="1" dirty="0"/>
                        <a:t>THUR</a:t>
                      </a:r>
                    </a:p>
                  </a:txBody>
                  <a:tcPr/>
                </a:tc>
                <a:tc>
                  <a:txBody>
                    <a:bodyPr/>
                    <a:lstStyle/>
                    <a:p>
                      <a:pPr algn="ctr"/>
                      <a:r>
                        <a:rPr lang="en-US" sz="1400" dirty="0"/>
                        <a:t>1/11/18</a:t>
                      </a:r>
                    </a:p>
                  </a:txBody>
                  <a:tcPr/>
                </a:tc>
                <a:tc>
                  <a:txBody>
                    <a:bodyPr/>
                    <a:lstStyle/>
                    <a:p>
                      <a:pPr algn="ctr"/>
                      <a:endParaRPr lang="en-US" sz="140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0004"/>
                  </a:ext>
                </a:extLst>
              </a:tr>
              <a:tr h="309033">
                <a:tc>
                  <a:txBody>
                    <a:bodyPr/>
                    <a:lstStyle/>
                    <a:p>
                      <a:pPr algn="ctr"/>
                      <a:r>
                        <a:rPr lang="en-US" sz="1400" b="1" dirty="0"/>
                        <a:t>FRI</a:t>
                      </a:r>
                    </a:p>
                  </a:txBody>
                  <a:tcPr/>
                </a:tc>
                <a:tc>
                  <a:txBody>
                    <a:bodyPr/>
                    <a:lstStyle/>
                    <a:p>
                      <a:pPr algn="ctr"/>
                      <a:r>
                        <a:rPr lang="en-US" sz="1400" dirty="0"/>
                        <a:t>1/12/18</a:t>
                      </a:r>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dirty="0"/>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7005233" y="6509290"/>
            <a:ext cx="2352243" cy="261610"/>
          </a:xfrm>
          <a:prstGeom prst="rect">
            <a:avLst/>
          </a:prstGeom>
          <a:noFill/>
        </p:spPr>
        <p:txBody>
          <a:bodyPr wrap="square" rtlCol="0">
            <a:spAutoFit/>
          </a:bodyPr>
          <a:lstStyle/>
          <a:p>
            <a:r>
              <a:rPr lang="en-US" sz="1100" i="1" dirty="0">
                <a:latin typeface="Tahoma"/>
                <a:cs typeface="Tahoma"/>
              </a:rPr>
              <a:t>Credit: Same Sun of Vermont</a:t>
            </a:r>
          </a:p>
        </p:txBody>
      </p:sp>
    </p:spTree>
    <p:extLst>
      <p:ext uri="{BB962C8B-B14F-4D97-AF65-F5344CB8AC3E}">
        <p14:creationId xmlns:p14="http://schemas.microsoft.com/office/powerpoint/2010/main" val="889821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92FF2-6236-A24F-AD0B-5190CE8C0509}"/>
              </a:ext>
            </a:extLst>
          </p:cNvPr>
          <p:cNvSpPr>
            <a:spLocks noGrp="1"/>
          </p:cNvSpPr>
          <p:nvPr>
            <p:ph type="title"/>
          </p:nvPr>
        </p:nvSpPr>
        <p:spPr/>
        <p:txBody>
          <a:bodyPr/>
          <a:lstStyle/>
          <a:p>
            <a:r>
              <a:rPr lang="en-US" dirty="0"/>
              <a:t>The </a:t>
            </a:r>
            <a:r>
              <a:rPr lang="en-US" dirty="0">
                <a:ln w="19050">
                  <a:solidFill>
                    <a:schemeClr val="tx1"/>
                  </a:solidFill>
                </a:ln>
                <a:solidFill>
                  <a:srgbClr val="FF0000"/>
                </a:solidFill>
              </a:rPr>
              <a:t>FATAL</a:t>
            </a:r>
            <a:r>
              <a:rPr lang="en-US" dirty="0"/>
              <a:t> Four</a:t>
            </a:r>
          </a:p>
        </p:txBody>
      </p:sp>
      <p:pic>
        <p:nvPicPr>
          <p:cNvPr id="4" name="Picture 4" descr="Cover of a Underwriters Laboratories document about the fatal four which are the most common causes of construction worker deaths each year.">
            <a:extLst>
              <a:ext uri="{FF2B5EF4-FFF2-40B4-BE49-F238E27FC236}">
                <a16:creationId xmlns:a16="http://schemas.microsoft.com/office/drawing/2014/main" id="{96E92D90-FDE7-F145-834D-55A786200E61}"/>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914400"/>
            <a:ext cx="4306888" cy="5964238"/>
          </a:xfrm>
          <a:prstGeom prst="rect">
            <a:avLst/>
          </a:prstGeom>
        </p:spPr>
      </p:pic>
      <p:sp>
        <p:nvSpPr>
          <p:cNvPr id="5" name="Content Placeholder 4">
            <a:extLst>
              <a:ext uri="{FF2B5EF4-FFF2-40B4-BE49-F238E27FC236}">
                <a16:creationId xmlns:a16="http://schemas.microsoft.com/office/drawing/2014/main" id="{0063DECF-CEB7-47EA-BB9A-2B58EBCA8BE2}"/>
              </a:ext>
            </a:extLst>
          </p:cNvPr>
          <p:cNvSpPr>
            <a:spLocks noGrp="1"/>
          </p:cNvSpPr>
          <p:nvPr>
            <p:ph idx="4294967295"/>
          </p:nvPr>
        </p:nvSpPr>
        <p:spPr>
          <a:xfrm>
            <a:off x="4837113" y="1117600"/>
            <a:ext cx="4306887" cy="4954588"/>
          </a:xfrm>
          <a:prstGeom prst="rect">
            <a:avLst/>
          </a:prstGeom>
        </p:spPr>
        <p:txBody>
          <a:bodyPr/>
          <a:lstStyle/>
          <a:p>
            <a:r>
              <a:rPr lang="en-US" dirty="0"/>
              <a:t>Falls</a:t>
            </a:r>
          </a:p>
          <a:p>
            <a:r>
              <a:rPr lang="en-US" dirty="0"/>
              <a:t>Struck by</a:t>
            </a:r>
          </a:p>
          <a:p>
            <a:r>
              <a:rPr lang="en-US" dirty="0"/>
              <a:t>Electrocutions</a:t>
            </a:r>
          </a:p>
          <a:p>
            <a:r>
              <a:rPr lang="en-US" dirty="0"/>
              <a:t>Caught in/Between</a:t>
            </a:r>
          </a:p>
          <a:p>
            <a:endParaRPr lang="en-US" dirty="0"/>
          </a:p>
        </p:txBody>
      </p:sp>
      <p:pic>
        <p:nvPicPr>
          <p:cNvPr id="9" name="Picture 8" descr="Hazzard sign, a triangle with black border, yellow background, and an exclamation point in the middle.">
            <a:extLst>
              <a:ext uri="{FF2B5EF4-FFF2-40B4-BE49-F238E27FC236}">
                <a16:creationId xmlns:a16="http://schemas.microsoft.com/office/drawing/2014/main" id="{0C58337A-1D74-42B5-A01B-B769DC4BFE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7103" y="82169"/>
            <a:ext cx="691185" cy="635143"/>
          </a:xfrm>
          <a:prstGeom prst="rect">
            <a:avLst/>
          </a:prstGeom>
        </p:spPr>
      </p:pic>
      <p:pic>
        <p:nvPicPr>
          <p:cNvPr id="8" name="Picture 7" descr="Hazzard sign, a triangle with black border, yellow background, and an exclamation point in the middle.">
            <a:extLst>
              <a:ext uri="{FF2B5EF4-FFF2-40B4-BE49-F238E27FC236}">
                <a16:creationId xmlns:a16="http://schemas.microsoft.com/office/drawing/2014/main" id="{0C58337A-1D74-42B5-A01B-B769DC4BFE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5313" y="139629"/>
            <a:ext cx="691185" cy="635143"/>
          </a:xfrm>
          <a:prstGeom prst="rect">
            <a:avLst/>
          </a:prstGeom>
        </p:spPr>
      </p:pic>
      <p:sp>
        <p:nvSpPr>
          <p:cNvPr id="6" name="TextBox 5">
            <a:extLst>
              <a:ext uri="{FF2B5EF4-FFF2-40B4-BE49-F238E27FC236}">
                <a16:creationId xmlns:a16="http://schemas.microsoft.com/office/drawing/2014/main" id="{D7709E6C-7937-43ED-AC74-2E511D165CD1}"/>
              </a:ext>
            </a:extLst>
          </p:cNvPr>
          <p:cNvSpPr txBox="1"/>
          <p:nvPr/>
        </p:nvSpPr>
        <p:spPr>
          <a:xfrm>
            <a:off x="4656843" y="4093961"/>
            <a:ext cx="4194912" cy="1569660"/>
          </a:xfrm>
          <a:prstGeom prst="rect">
            <a:avLst/>
          </a:prstGeom>
          <a:solidFill>
            <a:srgbClr val="FF0000"/>
          </a:solidFill>
          <a:ln w="19050">
            <a:solidFill>
              <a:schemeClr val="tx1"/>
            </a:solidFill>
          </a:ln>
        </p:spPr>
        <p:txBody>
          <a:bodyPr wrap="square" rtlCol="0">
            <a:spAutoFit/>
          </a:bodyPr>
          <a:lstStyle/>
          <a:p>
            <a:pPr algn="ctr"/>
            <a:r>
              <a:rPr lang="en-US" dirty="0">
                <a:solidFill>
                  <a:schemeClr val="bg1"/>
                </a:solidFill>
                <a:latin typeface="Tahoma"/>
                <a:cs typeface="Tahoma"/>
              </a:rPr>
              <a:t>In the PV industry, we often work at height (falls) and </a:t>
            </a:r>
            <a:r>
              <a:rPr lang="en-US" b="1" dirty="0">
                <a:solidFill>
                  <a:schemeClr val="bg1"/>
                </a:solidFill>
                <a:latin typeface="Tahoma"/>
                <a:cs typeface="Tahoma"/>
              </a:rPr>
              <a:t>always</a:t>
            </a:r>
            <a:r>
              <a:rPr lang="en-US" dirty="0">
                <a:solidFill>
                  <a:schemeClr val="bg1"/>
                </a:solidFill>
                <a:latin typeface="Tahoma"/>
                <a:cs typeface="Tahoma"/>
              </a:rPr>
              <a:t> work with electricity (electrocutions)!</a:t>
            </a:r>
          </a:p>
        </p:txBody>
      </p:sp>
    </p:spTree>
    <p:extLst>
      <p:ext uri="{BB962C8B-B14F-4D97-AF65-F5344CB8AC3E}">
        <p14:creationId xmlns:p14="http://schemas.microsoft.com/office/powerpoint/2010/main" val="108415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8" name="Content Placeholder 2">
            <a:extLst>
              <a:ext uri="{FF2B5EF4-FFF2-40B4-BE49-F238E27FC236}">
                <a16:creationId xmlns:a16="http://schemas.microsoft.com/office/drawing/2014/main" id="{04784E3C-39E0-4C32-A04D-519EE3BD349F}"/>
              </a:ext>
            </a:extLst>
          </p:cNvPr>
          <p:cNvSpPr>
            <a:spLocks noGrp="1"/>
          </p:cNvSpPr>
          <p:nvPr>
            <p:ph idx="1"/>
          </p:nvPr>
        </p:nvSpPr>
        <p:spPr/>
        <p:txBody>
          <a:bodyPr/>
          <a:lstStyle/>
          <a:p>
            <a:pPr>
              <a:spcAft>
                <a:spcPts val="600"/>
              </a:spcAft>
              <a:buFont typeface="ZapfDingbatsITC" charset="0"/>
              <a:buChar char="✸"/>
            </a:pPr>
            <a:r>
              <a:rPr lang="en-US" sz="2800" dirty="0"/>
              <a:t>Understand what is covered in this solar installation safety course and what is not</a:t>
            </a:r>
          </a:p>
          <a:p>
            <a:r>
              <a:rPr lang="en-US" sz="2800" dirty="0"/>
              <a:t>Define OSHA and its mission</a:t>
            </a:r>
          </a:p>
          <a:p>
            <a:pPr>
              <a:spcAft>
                <a:spcPts val="600"/>
              </a:spcAft>
              <a:buFont typeface="ZapfDingbatsITC" charset="0"/>
              <a:buChar char="✸"/>
            </a:pPr>
            <a:r>
              <a:rPr lang="en-US" sz="2800" dirty="0"/>
              <a:t>List employer safety training responsibilities</a:t>
            </a:r>
          </a:p>
          <a:p>
            <a:pPr>
              <a:spcAft>
                <a:spcPts val="600"/>
              </a:spcAft>
              <a:buFont typeface="ZapfDingbatsITC" charset="0"/>
              <a:buChar char="✸"/>
            </a:pPr>
            <a:r>
              <a:rPr lang="en-US" sz="2800" dirty="0"/>
              <a:t>Describe the key elements of a job hazard analysis</a:t>
            </a:r>
          </a:p>
          <a:p>
            <a:pPr>
              <a:spcAft>
                <a:spcPts val="600"/>
              </a:spcAft>
              <a:buFont typeface="ZapfDingbatsITC" charset="0"/>
              <a:buChar char="✸"/>
            </a:pPr>
            <a:endParaRPr lang="en-US" sz="2400" dirty="0"/>
          </a:p>
        </p:txBody>
      </p:sp>
    </p:spTree>
    <p:extLst>
      <p:ext uri="{BB962C8B-B14F-4D97-AF65-F5344CB8AC3E}">
        <p14:creationId xmlns:p14="http://schemas.microsoft.com/office/powerpoint/2010/main" val="5781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CF721-2A39-44F7-B34C-134D4F3EB1F1}"/>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CFC1A1F0-6CAE-4970-9D0F-9CA40BD8ED63}"/>
              </a:ext>
            </a:extLst>
          </p:cNvPr>
          <p:cNvSpPr>
            <a:spLocks noGrp="1"/>
          </p:cNvSpPr>
          <p:nvPr>
            <p:ph idx="1"/>
          </p:nvPr>
        </p:nvSpPr>
        <p:spPr>
          <a:xfrm>
            <a:off x="196205" y="954411"/>
            <a:ext cx="8662834" cy="5533821"/>
          </a:xfrm>
        </p:spPr>
        <p:txBody>
          <a:bodyPr/>
          <a:lstStyle/>
          <a:p>
            <a:pPr>
              <a:spcAft>
                <a:spcPts val="0"/>
              </a:spcAft>
            </a:pPr>
            <a:r>
              <a:rPr lang="en-US" dirty="0"/>
              <a:t>OSHA</a:t>
            </a:r>
          </a:p>
          <a:p>
            <a:pPr lvl="1"/>
            <a:r>
              <a:rPr lang="en-US" i="1" dirty="0"/>
              <a:t>All About OSHA </a:t>
            </a:r>
          </a:p>
          <a:p>
            <a:pPr lvl="1"/>
            <a:r>
              <a:rPr lang="en-US" i="1" dirty="0"/>
              <a:t>Job Hazard Analysis (OSHA 3071)</a:t>
            </a:r>
          </a:p>
          <a:p>
            <a:pPr>
              <a:spcAft>
                <a:spcPts val="0"/>
              </a:spcAft>
            </a:pPr>
            <a:r>
              <a:rPr lang="en-US" dirty="0"/>
              <a:t>Solar Pro issue #4.6</a:t>
            </a:r>
          </a:p>
          <a:p>
            <a:pPr lvl="1"/>
            <a:r>
              <a:rPr lang="en-US" i="1" dirty="0"/>
              <a:t>Implementing a Successful Safety Program</a:t>
            </a:r>
          </a:p>
          <a:p>
            <a:pPr lvl="1"/>
            <a:r>
              <a:rPr lang="en-US" i="1" dirty="0"/>
              <a:t>Installation Hazards and Mitigation</a:t>
            </a:r>
          </a:p>
          <a:p>
            <a:pPr>
              <a:spcAft>
                <a:spcPts val="0"/>
              </a:spcAft>
            </a:pPr>
            <a:r>
              <a:rPr lang="en-US" dirty="0"/>
              <a:t>Cal / OSHA</a:t>
            </a:r>
          </a:p>
          <a:p>
            <a:pPr lvl="1"/>
            <a:r>
              <a:rPr lang="en-US" i="1" dirty="0"/>
              <a:t>Setting up a Tailgate / Toolbox Safety Meeting</a:t>
            </a:r>
          </a:p>
          <a:p>
            <a:endParaRPr lang="en-US" dirty="0"/>
          </a:p>
        </p:txBody>
      </p:sp>
    </p:spTree>
    <p:extLst>
      <p:ext uri="{BB962C8B-B14F-4D97-AF65-F5344CB8AC3E}">
        <p14:creationId xmlns:p14="http://schemas.microsoft.com/office/powerpoint/2010/main" val="4159728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Targeted Topics-</a:t>
            </a:r>
            <a:br>
              <a:rPr lang="en-US" sz="3200" dirty="0"/>
            </a:br>
            <a:r>
              <a:rPr lang="en-US" sz="3200" dirty="0"/>
              <a:t>Not a Comprehensive Safety Course!</a:t>
            </a:r>
          </a:p>
        </p:txBody>
      </p:sp>
      <p:grpSp>
        <p:nvGrpSpPr>
          <p:cNvPr id="4" name="Group 3" descr="Lesson one ladder and lift safety cover photo.">
            <a:extLst>
              <a:ext uri="{FF2B5EF4-FFF2-40B4-BE49-F238E27FC236}">
                <a16:creationId xmlns:a16="http://schemas.microsoft.com/office/drawing/2014/main" id="{F239674C-0DCD-4905-9BF0-34F9E148F193}"/>
              </a:ext>
            </a:extLst>
          </p:cNvPr>
          <p:cNvGrpSpPr/>
          <p:nvPr/>
        </p:nvGrpSpPr>
        <p:grpSpPr>
          <a:xfrm>
            <a:off x="1683834" y="1083187"/>
            <a:ext cx="2687444" cy="1414686"/>
            <a:chOff x="1683834" y="1083187"/>
            <a:chExt cx="2687444" cy="1414686"/>
          </a:xfrm>
        </p:grpSpPr>
        <p:pic>
          <p:nvPicPr>
            <p:cNvPr id="5" name="Picture 4" descr="Lesson one: ladder and lift safety cover photo."/>
            <p:cNvPicPr>
              <a:picLocks/>
            </p:cNvPicPr>
            <p:nvPr/>
          </p:nvPicPr>
          <p:blipFill>
            <a:blip r:embed="rId3" cstate="email">
              <a:extLst>
                <a:ext uri="{28A0092B-C50C-407E-A947-70E740481C1C}">
                  <a14:useLocalDpi xmlns:a14="http://schemas.microsoft.com/office/drawing/2010/main"/>
                </a:ext>
              </a:extLst>
            </a:blip>
            <a:stretch>
              <a:fillRect/>
            </a:stretch>
          </p:blipFill>
          <p:spPr>
            <a:xfrm>
              <a:off x="1683834" y="1083187"/>
              <a:ext cx="2687444" cy="1414686"/>
            </a:xfrm>
            <a:prstGeom prst="rect">
              <a:avLst/>
            </a:prstGeom>
            <a:ln w="19050">
              <a:solidFill>
                <a:schemeClr val="tx1"/>
              </a:solidFill>
            </a:ln>
          </p:spPr>
        </p:pic>
        <p:sp>
          <p:nvSpPr>
            <p:cNvPr id="9" name="TextBox 8"/>
            <p:cNvSpPr txBox="1"/>
            <p:nvPr/>
          </p:nvSpPr>
          <p:spPr>
            <a:xfrm>
              <a:off x="1714184" y="1965230"/>
              <a:ext cx="1214203" cy="461665"/>
            </a:xfrm>
            <a:prstGeom prst="rect">
              <a:avLst/>
            </a:prstGeom>
            <a:solidFill>
              <a:schemeClr val="bg1"/>
            </a:solidFill>
          </p:spPr>
          <p:txBody>
            <a:bodyPr wrap="square" rtlCol="0">
              <a:spAutoFit/>
            </a:bodyPr>
            <a:lstStyle/>
            <a:p>
              <a:endParaRPr lang="en-US" dirty="0">
                <a:latin typeface="Tahoma"/>
                <a:cs typeface="Tahoma"/>
              </a:endParaRPr>
            </a:p>
          </p:txBody>
        </p:sp>
      </p:grpSp>
      <p:grpSp>
        <p:nvGrpSpPr>
          <p:cNvPr id="11" name="Group 10" descr="Lesson two fall protection cover photo.">
            <a:extLst>
              <a:ext uri="{FF2B5EF4-FFF2-40B4-BE49-F238E27FC236}">
                <a16:creationId xmlns:a16="http://schemas.microsoft.com/office/drawing/2014/main" id="{91FA129A-4A85-42EC-8A08-62FA60285C10}"/>
              </a:ext>
            </a:extLst>
          </p:cNvPr>
          <p:cNvGrpSpPr/>
          <p:nvPr/>
        </p:nvGrpSpPr>
        <p:grpSpPr>
          <a:xfrm>
            <a:off x="4516245" y="1083188"/>
            <a:ext cx="2827122" cy="1425836"/>
            <a:chOff x="4516245" y="1083188"/>
            <a:chExt cx="2827122" cy="1425836"/>
          </a:xfrm>
        </p:grpSpPr>
        <p:pic>
          <p:nvPicPr>
            <p:cNvPr id="6" name="Picture 5" descr="Lesson two fall protection cover photo&#10;"/>
            <p:cNvPicPr>
              <a:picLocks/>
            </p:cNvPicPr>
            <p:nvPr/>
          </p:nvPicPr>
          <p:blipFill>
            <a:blip r:embed="rId4" cstate="email">
              <a:extLst>
                <a:ext uri="{28A0092B-C50C-407E-A947-70E740481C1C}">
                  <a14:useLocalDpi xmlns:a14="http://schemas.microsoft.com/office/drawing/2010/main"/>
                </a:ext>
              </a:extLst>
            </a:blip>
            <a:stretch>
              <a:fillRect/>
            </a:stretch>
          </p:blipFill>
          <p:spPr>
            <a:xfrm>
              <a:off x="4516245" y="1083188"/>
              <a:ext cx="2827122" cy="1425836"/>
            </a:xfrm>
            <a:prstGeom prst="rect">
              <a:avLst/>
            </a:prstGeom>
            <a:ln w="19050">
              <a:solidFill>
                <a:schemeClr val="tx1"/>
              </a:solidFill>
            </a:ln>
          </p:spPr>
        </p:pic>
        <p:sp>
          <p:nvSpPr>
            <p:cNvPr id="10" name="TextBox 9"/>
            <p:cNvSpPr txBox="1"/>
            <p:nvPr/>
          </p:nvSpPr>
          <p:spPr>
            <a:xfrm>
              <a:off x="4675556" y="1932152"/>
              <a:ext cx="1214203" cy="461665"/>
            </a:xfrm>
            <a:prstGeom prst="rect">
              <a:avLst/>
            </a:prstGeom>
            <a:solidFill>
              <a:schemeClr val="bg1"/>
            </a:solidFill>
          </p:spPr>
          <p:txBody>
            <a:bodyPr wrap="square" rtlCol="0">
              <a:spAutoFit/>
            </a:bodyPr>
            <a:lstStyle/>
            <a:p>
              <a:endParaRPr lang="en-US" dirty="0">
                <a:latin typeface="Tahoma"/>
                <a:cs typeface="Tahoma"/>
              </a:endParaRPr>
            </a:p>
          </p:txBody>
        </p:sp>
      </p:grpSp>
      <p:grpSp>
        <p:nvGrpSpPr>
          <p:cNvPr id="3" name="Group 2" descr="Lesson three safe PV roof mounting methods cover photo.">
            <a:extLst>
              <a:ext uri="{FF2B5EF4-FFF2-40B4-BE49-F238E27FC236}">
                <a16:creationId xmlns:a16="http://schemas.microsoft.com/office/drawing/2014/main" id="{C1E39C89-2B7E-478B-9C52-F44821D0ACF7}"/>
              </a:ext>
            </a:extLst>
          </p:cNvPr>
          <p:cNvGrpSpPr/>
          <p:nvPr/>
        </p:nvGrpSpPr>
        <p:grpSpPr>
          <a:xfrm>
            <a:off x="1666821" y="2598234"/>
            <a:ext cx="2704457" cy="1494263"/>
            <a:chOff x="1666821" y="2598234"/>
            <a:chExt cx="2704457" cy="1494263"/>
          </a:xfrm>
        </p:grpSpPr>
        <p:pic>
          <p:nvPicPr>
            <p:cNvPr id="8" name="Picture 7" descr="Lesson three Safe PV Roof Mounting Methods cover photo.&#10;"/>
            <p:cNvPicPr>
              <a:picLocks/>
            </p:cNvPicPr>
            <p:nvPr/>
          </p:nvPicPr>
          <p:blipFill>
            <a:blip r:embed="rId5" cstate="email">
              <a:extLst>
                <a:ext uri="{28A0092B-C50C-407E-A947-70E740481C1C}">
                  <a14:useLocalDpi xmlns:a14="http://schemas.microsoft.com/office/drawing/2010/main"/>
                </a:ext>
              </a:extLst>
            </a:blip>
            <a:stretch>
              <a:fillRect/>
            </a:stretch>
          </p:blipFill>
          <p:spPr>
            <a:xfrm>
              <a:off x="1666821" y="2598234"/>
              <a:ext cx="2704457" cy="1494263"/>
            </a:xfrm>
            <a:prstGeom prst="rect">
              <a:avLst/>
            </a:prstGeom>
            <a:ln w="19050">
              <a:solidFill>
                <a:schemeClr val="tx1"/>
              </a:solidFill>
            </a:ln>
          </p:spPr>
        </p:pic>
        <p:sp>
          <p:nvSpPr>
            <p:cNvPr id="12" name="TextBox 11"/>
            <p:cNvSpPr txBox="1"/>
            <p:nvPr/>
          </p:nvSpPr>
          <p:spPr>
            <a:xfrm>
              <a:off x="1773044" y="3621655"/>
              <a:ext cx="1166494" cy="415087"/>
            </a:xfrm>
            <a:prstGeom prst="rect">
              <a:avLst/>
            </a:prstGeom>
            <a:solidFill>
              <a:schemeClr val="bg1"/>
            </a:solidFill>
          </p:spPr>
          <p:txBody>
            <a:bodyPr wrap="square" rtlCol="0">
              <a:spAutoFit/>
            </a:bodyPr>
            <a:lstStyle/>
            <a:p>
              <a:endParaRPr lang="en-US" dirty="0">
                <a:latin typeface="Tahoma"/>
                <a:cs typeface="Tahoma"/>
              </a:endParaRPr>
            </a:p>
          </p:txBody>
        </p:sp>
      </p:grpSp>
      <p:grpSp>
        <p:nvGrpSpPr>
          <p:cNvPr id="14" name="Group 13" descr="Lesson four solar electric safety cover photo.">
            <a:extLst>
              <a:ext uri="{FF2B5EF4-FFF2-40B4-BE49-F238E27FC236}">
                <a16:creationId xmlns:a16="http://schemas.microsoft.com/office/drawing/2014/main" id="{C7376588-4517-4F5B-99A6-75FFB3B42A54}"/>
              </a:ext>
            </a:extLst>
          </p:cNvPr>
          <p:cNvGrpSpPr/>
          <p:nvPr/>
        </p:nvGrpSpPr>
        <p:grpSpPr>
          <a:xfrm>
            <a:off x="4516245" y="2616510"/>
            <a:ext cx="2827121" cy="1475987"/>
            <a:chOff x="4516245" y="2616510"/>
            <a:chExt cx="2827121" cy="1475987"/>
          </a:xfrm>
        </p:grpSpPr>
        <p:pic>
          <p:nvPicPr>
            <p:cNvPr id="7" name="Picture 6" descr="Lesson four solar electric safety cover photo."/>
            <p:cNvPicPr>
              <a:picLocks/>
            </p:cNvPicPr>
            <p:nvPr/>
          </p:nvPicPr>
          <p:blipFill>
            <a:blip r:embed="rId6" cstate="email">
              <a:extLst>
                <a:ext uri="{28A0092B-C50C-407E-A947-70E740481C1C}">
                  <a14:useLocalDpi xmlns:a14="http://schemas.microsoft.com/office/drawing/2010/main"/>
                </a:ext>
              </a:extLst>
            </a:blip>
            <a:stretch>
              <a:fillRect/>
            </a:stretch>
          </p:blipFill>
          <p:spPr>
            <a:xfrm>
              <a:off x="4516245" y="2616510"/>
              <a:ext cx="2827121" cy="1475987"/>
            </a:xfrm>
            <a:prstGeom prst="rect">
              <a:avLst/>
            </a:prstGeom>
            <a:ln w="19050">
              <a:solidFill>
                <a:schemeClr val="tx1"/>
              </a:solidFill>
            </a:ln>
          </p:spPr>
        </p:pic>
        <p:sp>
          <p:nvSpPr>
            <p:cNvPr id="13" name="TextBox 12"/>
            <p:cNvSpPr txBox="1"/>
            <p:nvPr/>
          </p:nvSpPr>
          <p:spPr>
            <a:xfrm>
              <a:off x="4662217" y="3563707"/>
              <a:ext cx="1214203" cy="461665"/>
            </a:xfrm>
            <a:prstGeom prst="rect">
              <a:avLst/>
            </a:prstGeom>
            <a:solidFill>
              <a:schemeClr val="bg1"/>
            </a:solidFill>
          </p:spPr>
          <p:txBody>
            <a:bodyPr wrap="square" rtlCol="0">
              <a:spAutoFit/>
            </a:bodyPr>
            <a:lstStyle/>
            <a:p>
              <a:endParaRPr lang="en-US" dirty="0">
                <a:latin typeface="Tahoma"/>
                <a:cs typeface="Tahoma"/>
              </a:endParaRPr>
            </a:p>
          </p:txBody>
        </p:sp>
      </p:grpSp>
      <p:sp>
        <p:nvSpPr>
          <p:cNvPr id="17" name="Content Placeholder 2"/>
          <p:cNvSpPr txBox="1">
            <a:spLocks/>
          </p:cNvSpPr>
          <p:nvPr/>
        </p:nvSpPr>
        <p:spPr>
          <a:xfrm>
            <a:off x="130891" y="4297404"/>
            <a:ext cx="8955956" cy="1358796"/>
          </a:xfrm>
          <a:prstGeom prst="rect">
            <a:avLst/>
          </a:prstGeom>
        </p:spPr>
        <p:txBody>
          <a:bodyPr vert="horz" lIns="91440" tIns="45720" rIns="91440" bIns="45720" rtlCol="0">
            <a:noAutofit/>
          </a:bodyPr>
          <a:lstStyle>
            <a:lvl1pPr marL="456565" indent="-365760" algn="l" rtl="0" eaLnBrk="1" fontAlgn="base" hangingPunct="1">
              <a:spcBef>
                <a:spcPts val="600"/>
              </a:spcBef>
              <a:spcAft>
                <a:spcPts val="600"/>
              </a:spcAft>
              <a:buFont typeface="ZapfDingbatsITC" charset="0"/>
              <a:buChar char="✸"/>
              <a:tabLst/>
              <a:defRPr sz="2400" kern="1200">
                <a:solidFill>
                  <a:schemeClr val="tx1"/>
                </a:solidFill>
                <a:latin typeface="Tahoma" charset="0"/>
                <a:ea typeface="Tahoma" charset="0"/>
                <a:cs typeface="Tahoma" charset="0"/>
              </a:defRPr>
            </a:lvl1pPr>
            <a:lvl2pPr marL="731520" indent="-274320" algn="l" rtl="0" eaLnBrk="1" fontAlgn="base" hangingPunct="1">
              <a:spcBef>
                <a:spcPts val="600"/>
              </a:spcBef>
              <a:spcAft>
                <a:spcPts val="600"/>
              </a:spcAft>
              <a:buClr>
                <a:srgbClr val="317840"/>
              </a:buClr>
              <a:buFont typeface="ZapfDingbatsITC" charset="0"/>
              <a:buChar char="✧"/>
              <a:defRPr sz="2000" kern="1200">
                <a:solidFill>
                  <a:schemeClr val="tx1"/>
                </a:solidFill>
                <a:latin typeface="Tahoma" charset="0"/>
                <a:ea typeface="Tahoma" charset="0"/>
                <a:cs typeface="Tahoma" charset="0"/>
              </a:defRPr>
            </a:lvl2pPr>
            <a:lvl3pPr marL="914400" indent="-182880" algn="l" rtl="0" eaLnBrk="1" fontAlgn="base" hangingPunct="1">
              <a:spcBef>
                <a:spcPts val="600"/>
              </a:spcBef>
              <a:spcAft>
                <a:spcPts val="600"/>
              </a:spcAft>
              <a:buFont typeface="Arial" charset="0"/>
              <a:buChar char="•"/>
              <a:defRPr sz="18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Focus on residential / small commercial, roof-mounted</a:t>
            </a:r>
          </a:p>
          <a:p>
            <a:r>
              <a:rPr lang="en-US" dirty="0"/>
              <a:t>Goal is to bring awareness of specific hazards</a:t>
            </a:r>
          </a:p>
          <a:p>
            <a:pPr lvl="1"/>
            <a:r>
              <a:rPr lang="en-US" dirty="0"/>
              <a:t>Recommended</a:t>
            </a:r>
          </a:p>
          <a:p>
            <a:pPr lvl="2"/>
            <a:r>
              <a:rPr lang="en-US" dirty="0"/>
              <a:t>OSHA 10 or 30-hour course </a:t>
            </a:r>
          </a:p>
          <a:p>
            <a:pPr lvl="2"/>
            <a:r>
              <a:rPr lang="en-US" dirty="0"/>
              <a:t>Intro solar design &amp; installation course- SEI’s PV101</a:t>
            </a:r>
          </a:p>
        </p:txBody>
      </p:sp>
    </p:spTree>
    <p:extLst>
      <p:ext uri="{BB962C8B-B14F-4D97-AF65-F5344CB8AC3E}">
        <p14:creationId xmlns:p14="http://schemas.microsoft.com/office/powerpoint/2010/main" val="1766896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 of PV Resources</a:t>
            </a:r>
          </a:p>
        </p:txBody>
      </p:sp>
      <p:sp>
        <p:nvSpPr>
          <p:cNvPr id="8" name="Content Placeholder 2">
            <a:extLst>
              <a:ext uri="{FF2B5EF4-FFF2-40B4-BE49-F238E27FC236}">
                <a16:creationId xmlns:a16="http://schemas.microsoft.com/office/drawing/2014/main" id="{04784E3C-39E0-4C32-A04D-519EE3BD349F}"/>
              </a:ext>
            </a:extLst>
          </p:cNvPr>
          <p:cNvSpPr>
            <a:spLocks noGrp="1"/>
          </p:cNvSpPr>
          <p:nvPr>
            <p:ph idx="1"/>
          </p:nvPr>
        </p:nvSpPr>
        <p:spPr>
          <a:xfrm>
            <a:off x="240582" y="1018113"/>
            <a:ext cx="8662834" cy="5533821"/>
          </a:xfrm>
        </p:spPr>
        <p:txBody>
          <a:bodyPr/>
          <a:lstStyle/>
          <a:p>
            <a:pPr>
              <a:spcAft>
                <a:spcPts val="600"/>
              </a:spcAft>
              <a:buFont typeface="ZapfDingbatsITC" charset="0"/>
              <a:buChar char="✸"/>
            </a:pPr>
            <a:r>
              <a:rPr lang="en-US" sz="2800" dirty="0"/>
              <a:t>Home Power issue #144</a:t>
            </a:r>
          </a:p>
          <a:p>
            <a:pPr lvl="1">
              <a:spcAft>
                <a:spcPts val="600"/>
              </a:spcAft>
            </a:pPr>
            <a:r>
              <a:rPr lang="en-US" sz="2400" i="1" dirty="0"/>
              <a:t>PV Systems Simplified</a:t>
            </a:r>
          </a:p>
          <a:p>
            <a:pPr>
              <a:spcAft>
                <a:spcPts val="600"/>
              </a:spcAft>
              <a:buFont typeface="ZapfDingbatsITC" charset="0"/>
              <a:buChar char="✸"/>
            </a:pPr>
            <a:r>
              <a:rPr lang="en-US" sz="2800" dirty="0"/>
              <a:t>Home Power issue #142</a:t>
            </a:r>
          </a:p>
          <a:p>
            <a:pPr lvl="1">
              <a:spcAft>
                <a:spcPts val="600"/>
              </a:spcAft>
            </a:pPr>
            <a:r>
              <a:rPr lang="en-US" sz="2400" i="1" dirty="0"/>
              <a:t>PV Racking Strategies</a:t>
            </a:r>
          </a:p>
          <a:p>
            <a:pPr>
              <a:spcAft>
                <a:spcPts val="600"/>
              </a:spcAft>
              <a:buFont typeface="ZapfDingbatsITC" charset="0"/>
              <a:buChar char="✸"/>
            </a:pPr>
            <a:r>
              <a:rPr lang="en-US" sz="2800" dirty="0"/>
              <a:t>Home Power issue #83</a:t>
            </a:r>
          </a:p>
          <a:p>
            <a:pPr lvl="1">
              <a:spcAft>
                <a:spcPts val="600"/>
              </a:spcAft>
            </a:pPr>
            <a:r>
              <a:rPr lang="en-US" sz="2400" i="1" dirty="0"/>
              <a:t>Series: Linked Together in One Electrical Path</a:t>
            </a:r>
          </a:p>
          <a:p>
            <a:pPr>
              <a:spcAft>
                <a:spcPts val="600"/>
              </a:spcAft>
              <a:buFont typeface="ZapfDingbatsITC" charset="0"/>
              <a:buChar char="✸"/>
            </a:pPr>
            <a:r>
              <a:rPr lang="en-US" sz="2800" dirty="0"/>
              <a:t>Home Power issue #84</a:t>
            </a:r>
          </a:p>
          <a:p>
            <a:pPr lvl="1">
              <a:spcAft>
                <a:spcPts val="600"/>
              </a:spcAft>
            </a:pPr>
            <a:r>
              <a:rPr lang="en-US" sz="2400" i="1" dirty="0"/>
              <a:t>Parallel: Side by Side</a:t>
            </a:r>
          </a:p>
          <a:p>
            <a:pPr>
              <a:spcAft>
                <a:spcPts val="600"/>
              </a:spcAft>
            </a:pPr>
            <a:endParaRPr lang="en-US" sz="2400" i="1" dirty="0"/>
          </a:p>
        </p:txBody>
      </p:sp>
    </p:spTree>
    <p:extLst>
      <p:ext uri="{BB962C8B-B14F-4D97-AF65-F5344CB8AC3E}">
        <p14:creationId xmlns:p14="http://schemas.microsoft.com/office/powerpoint/2010/main" val="1611077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OSHA?</a:t>
            </a:r>
          </a:p>
        </p:txBody>
      </p:sp>
      <p:pic>
        <p:nvPicPr>
          <p:cNvPr id="12" name="Picture 11" descr="OSHA logo with slogan &quot;job safety and health, it's the law!&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1391" y="3499104"/>
            <a:ext cx="6583399" cy="1078969"/>
          </a:xfrm>
          <a:prstGeom prst="rect">
            <a:avLst/>
          </a:prstGeom>
          <a:ln w="19050">
            <a:solidFill>
              <a:schemeClr val="tx1"/>
            </a:solidFill>
          </a:ln>
        </p:spPr>
      </p:pic>
      <p:sp>
        <p:nvSpPr>
          <p:cNvPr id="5" name="Content Placeholder 2"/>
          <p:cNvSpPr txBox="1">
            <a:spLocks/>
          </p:cNvSpPr>
          <p:nvPr/>
        </p:nvSpPr>
        <p:spPr>
          <a:xfrm>
            <a:off x="245191" y="1086555"/>
            <a:ext cx="8630585" cy="1949253"/>
          </a:xfrm>
          <a:prstGeom prst="rect">
            <a:avLst/>
          </a:prstGeom>
        </p:spPr>
        <p:txBody>
          <a:bodyPr vert="horz" lIns="91440" tIns="45720" rIns="91440" bIns="45720" rtlCol="0">
            <a:noAutofit/>
          </a:bodyPr>
          <a:lstStyle>
            <a:lvl1pPr marL="456565" indent="-365760" algn="l" rtl="0" eaLnBrk="1" fontAlgn="base" hangingPunct="1">
              <a:spcBef>
                <a:spcPts val="600"/>
              </a:spcBef>
              <a:spcAft>
                <a:spcPts val="600"/>
              </a:spcAft>
              <a:buFont typeface="ZapfDingbatsITC" charset="0"/>
              <a:buChar char="✸"/>
              <a:tabLst/>
              <a:defRPr sz="2400" kern="1200">
                <a:solidFill>
                  <a:schemeClr val="tx1"/>
                </a:solidFill>
                <a:latin typeface="Tahoma" charset="0"/>
                <a:ea typeface="Tahoma" charset="0"/>
                <a:cs typeface="Tahoma" charset="0"/>
              </a:defRPr>
            </a:lvl1pPr>
            <a:lvl2pPr marL="731520" indent="-274320" algn="l" rtl="0" eaLnBrk="1" fontAlgn="base" hangingPunct="1">
              <a:spcBef>
                <a:spcPts val="600"/>
              </a:spcBef>
              <a:spcAft>
                <a:spcPts val="600"/>
              </a:spcAft>
              <a:buClr>
                <a:srgbClr val="317840"/>
              </a:buClr>
              <a:buFont typeface="ZapfDingbatsITC" charset="0"/>
              <a:buChar char="✧"/>
              <a:defRPr sz="2000" kern="1200">
                <a:solidFill>
                  <a:schemeClr val="tx1"/>
                </a:solidFill>
                <a:latin typeface="Tahoma" charset="0"/>
                <a:ea typeface="Tahoma" charset="0"/>
                <a:cs typeface="Tahoma" charset="0"/>
              </a:defRPr>
            </a:lvl2pPr>
            <a:lvl3pPr marL="914400" indent="-182880" algn="l" rtl="0" eaLnBrk="1" fontAlgn="base" hangingPunct="1">
              <a:spcBef>
                <a:spcPts val="600"/>
              </a:spcBef>
              <a:spcAft>
                <a:spcPts val="600"/>
              </a:spcAft>
              <a:buFont typeface="Arial" charset="0"/>
              <a:buChar char="•"/>
              <a:defRPr sz="18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800"/>
              </a:spcAft>
            </a:pPr>
            <a:r>
              <a:rPr lang="en-US" sz="2800" dirty="0"/>
              <a:t>Occupational Safety and Health Act of 1970 (OSH Act) was passed </a:t>
            </a:r>
            <a:r>
              <a:rPr lang="en-US" sz="2800" b="1" dirty="0"/>
              <a:t>to prevent workers from being killed or seriously harmed at work</a:t>
            </a:r>
            <a:r>
              <a:rPr lang="en-US" sz="2800" dirty="0"/>
              <a:t> </a:t>
            </a:r>
          </a:p>
          <a:p>
            <a:pPr lvl="1"/>
            <a:r>
              <a:rPr lang="en-US" sz="2400" dirty="0"/>
              <a:t>Employers have responsibility to provide safe workplace</a:t>
            </a:r>
          </a:p>
          <a:p>
            <a:pPr lvl="1"/>
            <a:endParaRPr lang="en-US" sz="2400" dirty="0"/>
          </a:p>
          <a:p>
            <a:pPr lvl="1"/>
            <a:endParaRPr lang="en-US" sz="2400" dirty="0"/>
          </a:p>
          <a:p>
            <a:pPr lvl="1"/>
            <a:endParaRPr lang="en-US" sz="2400" dirty="0"/>
          </a:p>
          <a:p>
            <a:r>
              <a:rPr lang="en-US" sz="2800" dirty="0"/>
              <a:t>Law created the Occupational Safety and Health Administration (OSHA)</a:t>
            </a:r>
          </a:p>
          <a:p>
            <a:pPr lvl="1"/>
            <a:r>
              <a:rPr lang="en-US" dirty="0"/>
              <a:t> Sets and enforces protective workplace safety and health standards</a:t>
            </a:r>
          </a:p>
          <a:p>
            <a:endParaRPr lang="en-US" sz="2800" dirty="0"/>
          </a:p>
        </p:txBody>
      </p:sp>
    </p:spTree>
    <p:extLst>
      <p:ext uri="{BB962C8B-B14F-4D97-AF65-F5344CB8AC3E}">
        <p14:creationId xmlns:p14="http://schemas.microsoft.com/office/powerpoint/2010/main" val="160007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a:t>
            </a:r>
            <a:r>
              <a:rPr lang="en-US" dirty="0"/>
              <a:t>is OSHA?</a:t>
            </a:r>
          </a:p>
        </p:txBody>
      </p:sp>
      <p:sp>
        <p:nvSpPr>
          <p:cNvPr id="6" name="Content Placeholder 2"/>
          <p:cNvSpPr txBox="1">
            <a:spLocks/>
          </p:cNvSpPr>
          <p:nvPr/>
        </p:nvSpPr>
        <p:spPr>
          <a:xfrm>
            <a:off x="245191" y="1123131"/>
            <a:ext cx="8898807" cy="2552575"/>
          </a:xfrm>
          <a:prstGeom prst="rect">
            <a:avLst/>
          </a:prstGeom>
        </p:spPr>
        <p:txBody>
          <a:bodyPr vert="horz" lIns="91440" tIns="45720" rIns="91440" bIns="45720" rtlCol="0">
            <a:noAutofit/>
          </a:bodyPr>
          <a:lstStyle>
            <a:lvl1pPr marL="456565" indent="-365760" algn="l" rtl="0" eaLnBrk="1" fontAlgn="base" hangingPunct="1">
              <a:spcBef>
                <a:spcPts val="600"/>
              </a:spcBef>
              <a:spcAft>
                <a:spcPts val="600"/>
              </a:spcAft>
              <a:buFont typeface="ZapfDingbatsITC" charset="0"/>
              <a:buChar char="✸"/>
              <a:tabLst/>
              <a:defRPr sz="2400" kern="1200">
                <a:solidFill>
                  <a:schemeClr val="tx1"/>
                </a:solidFill>
                <a:latin typeface="Tahoma" charset="0"/>
                <a:ea typeface="Tahoma" charset="0"/>
                <a:cs typeface="Tahoma" charset="0"/>
              </a:defRPr>
            </a:lvl1pPr>
            <a:lvl2pPr marL="731520" indent="-274320" algn="l" rtl="0" eaLnBrk="1" fontAlgn="base" hangingPunct="1">
              <a:spcBef>
                <a:spcPts val="600"/>
              </a:spcBef>
              <a:spcAft>
                <a:spcPts val="600"/>
              </a:spcAft>
              <a:buClr>
                <a:srgbClr val="317840"/>
              </a:buClr>
              <a:buFont typeface="ZapfDingbatsITC" charset="0"/>
              <a:buChar char="✧"/>
              <a:defRPr sz="2000" kern="1200">
                <a:solidFill>
                  <a:schemeClr val="tx1"/>
                </a:solidFill>
                <a:latin typeface="Tahoma" charset="0"/>
                <a:ea typeface="Tahoma" charset="0"/>
                <a:cs typeface="Tahoma" charset="0"/>
              </a:defRPr>
            </a:lvl2pPr>
            <a:lvl3pPr marL="914400" indent="-182880" algn="l" rtl="0" eaLnBrk="1" fontAlgn="base" hangingPunct="1">
              <a:spcBef>
                <a:spcPts val="600"/>
              </a:spcBef>
              <a:spcAft>
                <a:spcPts val="600"/>
              </a:spcAft>
              <a:buFont typeface="Arial" charset="0"/>
              <a:buChar char="•"/>
              <a:defRPr sz="18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OSHA also provides information, training, and assistance to employers and workers </a:t>
            </a:r>
          </a:p>
          <a:p>
            <a:pPr lvl="1"/>
            <a:r>
              <a:rPr lang="en-US" sz="2400" dirty="0"/>
              <a:t>This course developed under OSHA Training Grant!</a:t>
            </a:r>
          </a:p>
          <a:p>
            <a:pPr lvl="1"/>
            <a:endParaRPr lang="en-US" sz="2400" dirty="0"/>
          </a:p>
          <a:p>
            <a:r>
              <a:rPr lang="en-US" sz="2800" dirty="0"/>
              <a:t>For more information, visit </a:t>
            </a:r>
            <a:r>
              <a:rPr lang="en-US" sz="2800" dirty="0" err="1"/>
              <a:t>www.osha.gov</a:t>
            </a:r>
            <a:endParaRPr lang="en-US" sz="2800" dirty="0"/>
          </a:p>
        </p:txBody>
      </p:sp>
      <p:pic>
        <p:nvPicPr>
          <p:cNvPr id="5" name="Picture 4" descr="Susan Harwood training grant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522" y="4181612"/>
            <a:ext cx="7579779" cy="1156914"/>
          </a:xfrm>
          <a:prstGeom prst="rect">
            <a:avLst/>
          </a:prstGeom>
          <a:ln w="19050">
            <a:solidFill>
              <a:schemeClr val="tx1"/>
            </a:solidFill>
          </a:ln>
        </p:spPr>
      </p:pic>
    </p:spTree>
    <p:extLst>
      <p:ext uri="{BB962C8B-B14F-4D97-AF65-F5344CB8AC3E}">
        <p14:creationId xmlns:p14="http://schemas.microsoft.com/office/powerpoint/2010/main" val="57700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934A-F020-3544-8F6C-69ABA98C47B0}"/>
              </a:ext>
            </a:extLst>
          </p:cNvPr>
          <p:cNvSpPr>
            <a:spLocks noGrp="1"/>
          </p:cNvSpPr>
          <p:nvPr>
            <p:ph type="title"/>
          </p:nvPr>
        </p:nvSpPr>
        <p:spPr>
          <a:xfrm>
            <a:off x="-6716" y="0"/>
            <a:ext cx="9143999" cy="627993"/>
          </a:xfrm>
        </p:spPr>
        <p:txBody>
          <a:bodyPr/>
          <a:lstStyle/>
          <a:p>
            <a:r>
              <a:rPr lang="en-US" dirty="0"/>
              <a:t>OSHA Accident Search</a:t>
            </a:r>
          </a:p>
        </p:txBody>
      </p:sp>
      <p:sp>
        <p:nvSpPr>
          <p:cNvPr id="6" name="Rectangle 5"/>
          <p:cNvSpPr/>
          <p:nvPr/>
        </p:nvSpPr>
        <p:spPr>
          <a:xfrm>
            <a:off x="0" y="534689"/>
            <a:ext cx="9144000" cy="400110"/>
          </a:xfrm>
          <a:prstGeom prst="rect">
            <a:avLst/>
          </a:prstGeom>
        </p:spPr>
        <p:txBody>
          <a:bodyPr wrap="square">
            <a:spAutoFit/>
          </a:bodyPr>
          <a:lstStyle/>
          <a:p>
            <a:pPr algn="ctr"/>
            <a:r>
              <a:rPr lang="en-US" sz="2000" dirty="0">
                <a:solidFill>
                  <a:schemeClr val="bg1"/>
                </a:solidFill>
                <a:latin typeface="+mn-lt"/>
                <a:hlinkClick r:id="rId3" tooltip="Link to U.S. Department of Labor OSHA accident search.">
                  <a:extLst>
                    <a:ext uri="{A12FA001-AC4F-418D-AE19-62706E023703}">
                      <ahyp:hlinkClr xmlns="" xmlns:ahyp="http://schemas.microsoft.com/office/drawing/2018/hyperlinkcolor" val="tx"/>
                    </a:ext>
                  </a:extLst>
                </a:hlinkClick>
              </a:rPr>
              <a:t>www.osha.gov/pls/imis/accidentsearch.html</a:t>
            </a:r>
            <a:endParaRPr lang="en-US" sz="2000" dirty="0">
              <a:solidFill>
                <a:schemeClr val="bg1"/>
              </a:solidFill>
              <a:latin typeface="+mn-lt"/>
            </a:endParaRPr>
          </a:p>
        </p:txBody>
      </p:sp>
      <p:pic>
        <p:nvPicPr>
          <p:cNvPr id="7" name="Picture 6" descr="Screen shot of the OSHA accident search website showing a search of the key word &quot;solar&quot; with several accident reports.">
            <a:extLst>
              <a:ext uri="{FF2B5EF4-FFF2-40B4-BE49-F238E27FC236}">
                <a16:creationId xmlns:a16="http://schemas.microsoft.com/office/drawing/2014/main" id="{2D1740EE-16A6-4D16-BE7A-F265B8CA2932}"/>
              </a:ext>
            </a:extLst>
          </p:cNvPr>
          <p:cNvPicPr>
            <a:picLocks noChangeAspect="1"/>
          </p:cNvPicPr>
          <p:nvPr/>
        </p:nvPicPr>
        <p:blipFill>
          <a:blip r:embed="rId4"/>
          <a:stretch>
            <a:fillRect/>
          </a:stretch>
        </p:blipFill>
        <p:spPr>
          <a:xfrm>
            <a:off x="0" y="895357"/>
            <a:ext cx="9137283" cy="5357398"/>
          </a:xfrm>
          <a:prstGeom prst="rect">
            <a:avLst/>
          </a:prstGeom>
        </p:spPr>
      </p:pic>
    </p:spTree>
    <p:extLst>
      <p:ext uri="{BB962C8B-B14F-4D97-AF65-F5344CB8AC3E}">
        <p14:creationId xmlns:p14="http://schemas.microsoft.com/office/powerpoint/2010/main" val="365376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Federal &amp; State Plans</a:t>
            </a:r>
          </a:p>
        </p:txBody>
      </p:sp>
      <p:pic>
        <p:nvPicPr>
          <p:cNvPr id="8" name="Picture 7" descr="Map of the United States indicating which states follow federal OSHA rules, which ones have OSHA approved state plans, and which ones have OSHA approved state plans for public employees only (private sector employees are covered by federal OSH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9391" y="1028032"/>
            <a:ext cx="6130097" cy="5509103"/>
          </a:xfrm>
          <a:prstGeom prst="rect">
            <a:avLst/>
          </a:prstGeom>
        </p:spPr>
      </p:pic>
      <p:sp>
        <p:nvSpPr>
          <p:cNvPr id="5" name="TextBox 4"/>
          <p:cNvSpPr txBox="1"/>
          <p:nvPr/>
        </p:nvSpPr>
        <p:spPr>
          <a:xfrm>
            <a:off x="0" y="6496877"/>
            <a:ext cx="1885947" cy="307777"/>
          </a:xfrm>
          <a:prstGeom prst="rect">
            <a:avLst/>
          </a:prstGeom>
          <a:solidFill>
            <a:schemeClr val="bg1"/>
          </a:solidFill>
        </p:spPr>
        <p:txBody>
          <a:bodyPr wrap="square" rtlCol="0">
            <a:spAutoFit/>
          </a:bodyPr>
          <a:lstStyle/>
          <a:p>
            <a:r>
              <a:rPr lang="en-US" sz="1400" i="1" dirty="0">
                <a:latin typeface="Tahoma"/>
                <a:cs typeface="Tahoma"/>
              </a:rPr>
              <a:t>Source: </a:t>
            </a:r>
            <a:r>
              <a:rPr lang="en-US" sz="1400" i="1" dirty="0" err="1">
                <a:latin typeface="Tahoma"/>
                <a:cs typeface="Tahoma"/>
              </a:rPr>
              <a:t>osha.gov</a:t>
            </a:r>
            <a:endParaRPr lang="en-US" sz="1400" i="1" dirty="0">
              <a:latin typeface="Tahoma"/>
              <a:cs typeface="Tahoma"/>
            </a:endParaRPr>
          </a:p>
        </p:txBody>
      </p:sp>
    </p:spTree>
    <p:extLst>
      <p:ext uri="{BB962C8B-B14F-4D97-AF65-F5344CB8AC3E}">
        <p14:creationId xmlns:p14="http://schemas.microsoft.com/office/powerpoint/2010/main" val="84694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Inspection Priorities &amp; Penalties</a:t>
            </a:r>
          </a:p>
        </p:txBody>
      </p:sp>
      <p:sp>
        <p:nvSpPr>
          <p:cNvPr id="3" name="Content Placeholder 2"/>
          <p:cNvSpPr>
            <a:spLocks noGrp="1"/>
          </p:cNvSpPr>
          <p:nvPr>
            <p:ph idx="4294967295"/>
          </p:nvPr>
        </p:nvSpPr>
        <p:spPr>
          <a:xfrm>
            <a:off x="0" y="1042988"/>
            <a:ext cx="5167313" cy="2689225"/>
          </a:xfrm>
        </p:spPr>
        <p:txBody>
          <a:bodyPr/>
          <a:lstStyle/>
          <a:p>
            <a:pPr>
              <a:spcAft>
                <a:spcPts val="600"/>
              </a:spcAft>
            </a:pPr>
            <a:r>
              <a:rPr lang="en-US" sz="2600" dirty="0"/>
              <a:t>Imminent danger</a:t>
            </a:r>
          </a:p>
          <a:p>
            <a:pPr>
              <a:spcAft>
                <a:spcPts val="600"/>
              </a:spcAft>
            </a:pPr>
            <a:r>
              <a:rPr lang="en-US" sz="2600" dirty="0"/>
              <a:t>Catastrophes / fatalities</a:t>
            </a:r>
          </a:p>
          <a:p>
            <a:pPr>
              <a:spcAft>
                <a:spcPts val="600"/>
              </a:spcAft>
            </a:pPr>
            <a:r>
              <a:rPr lang="en-US" sz="2600" dirty="0"/>
              <a:t>Worker complaints and referrals</a:t>
            </a:r>
          </a:p>
        </p:txBody>
      </p:sp>
      <p:sp>
        <p:nvSpPr>
          <p:cNvPr id="7" name="Content Placeholder 2"/>
          <p:cNvSpPr txBox="1">
            <a:spLocks/>
          </p:cNvSpPr>
          <p:nvPr/>
        </p:nvSpPr>
        <p:spPr>
          <a:xfrm>
            <a:off x="4518165" y="1042752"/>
            <a:ext cx="4380643" cy="2689800"/>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600" dirty="0"/>
              <a:t>Targeted inspections</a:t>
            </a:r>
          </a:p>
          <a:p>
            <a:pPr lvl="1">
              <a:spcAft>
                <a:spcPts val="600"/>
              </a:spcAft>
            </a:pPr>
            <a:r>
              <a:rPr lang="en-US" sz="2400" dirty="0"/>
              <a:t>High injury / illness rates</a:t>
            </a:r>
          </a:p>
          <a:p>
            <a:pPr lvl="1">
              <a:spcAft>
                <a:spcPts val="600"/>
              </a:spcAft>
            </a:pPr>
            <a:r>
              <a:rPr lang="en-US" sz="2400" dirty="0"/>
              <a:t>Severe violators</a:t>
            </a:r>
          </a:p>
          <a:p>
            <a:pPr>
              <a:spcAft>
                <a:spcPts val="600"/>
              </a:spcAft>
            </a:pPr>
            <a:r>
              <a:rPr lang="en-US" sz="2600" dirty="0"/>
              <a:t>Follow-up inspections</a:t>
            </a:r>
          </a:p>
        </p:txBody>
      </p:sp>
      <p:pic>
        <p:nvPicPr>
          <p:cNvPr id="6" name="Picture 5" descr="Screen shot from the osha.gov website showing the dollar amount for different violation types. Serious, other than serious posting requirements are $12,934.00 per violation. Failure to abate is $12,934 per day. Willful or repeated violations are $129,336 per violation.&#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7324" y="3291340"/>
            <a:ext cx="6261681" cy="2689800"/>
          </a:xfrm>
          <a:prstGeom prst="rect">
            <a:avLst/>
          </a:prstGeom>
          <a:ln w="19050">
            <a:solidFill>
              <a:schemeClr val="tx1"/>
            </a:solidFill>
          </a:ln>
        </p:spPr>
      </p:pic>
      <p:sp>
        <p:nvSpPr>
          <p:cNvPr id="4" name="TextBox 3"/>
          <p:cNvSpPr txBox="1"/>
          <p:nvPr/>
        </p:nvSpPr>
        <p:spPr>
          <a:xfrm>
            <a:off x="1387324" y="5951043"/>
            <a:ext cx="1516717" cy="276999"/>
          </a:xfrm>
          <a:prstGeom prst="rect">
            <a:avLst/>
          </a:prstGeom>
          <a:noFill/>
        </p:spPr>
        <p:txBody>
          <a:bodyPr wrap="square" rtlCol="0">
            <a:spAutoFit/>
          </a:bodyPr>
          <a:lstStyle/>
          <a:p>
            <a:r>
              <a:rPr lang="en-US" sz="1200" i="1" dirty="0">
                <a:latin typeface="Tahoma"/>
                <a:cs typeface="Tahoma"/>
              </a:rPr>
              <a:t>Source: </a:t>
            </a:r>
            <a:r>
              <a:rPr lang="en-US" sz="1200" i="1" dirty="0" err="1">
                <a:latin typeface="Tahoma"/>
                <a:cs typeface="Tahoma"/>
              </a:rPr>
              <a:t>osha.gov</a:t>
            </a:r>
            <a:endParaRPr lang="en-US" sz="1200" i="1" dirty="0">
              <a:latin typeface="Tahoma"/>
              <a:cs typeface="Tahoma"/>
            </a:endParaRPr>
          </a:p>
        </p:txBody>
      </p:sp>
    </p:spTree>
    <p:extLst>
      <p:ext uri="{BB962C8B-B14F-4D97-AF65-F5344CB8AC3E}">
        <p14:creationId xmlns:p14="http://schemas.microsoft.com/office/powerpoint/2010/main" val="216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8"/>
  <p:tag name="ISPRING_ULTRA_SCORM_DURATION" val="3600"/>
  <p:tag name="ISPRING_ULTRA_SCORM_QUIZ_NUMBER" val="0"/>
  <p:tag name="ISPRING_RESOURCE_PATHS_HASH_2" val="e1b4742a1db06b5ef6ccec77be73e573728aecd"/>
</p:tagLst>
</file>

<file path=ppt/theme/theme1.xml><?xml version="1.0" encoding="utf-8"?>
<a:theme xmlns:a="http://schemas.openxmlformats.org/drawingml/2006/main" name="2017 SEI PPT Template 11.2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Tahoma"/>
            <a:cs typeface="Tahoma"/>
          </a:defRPr>
        </a:defPPr>
      </a:lstStyle>
    </a:txDef>
  </a:objectDefaults>
  <a:extraClrSchemeLst/>
  <a:extLst>
    <a:ext uri="{05A4C25C-085E-4340-85A3-A5531E510DB2}">
      <thm15:themeFamily xmlns:thm15="http://schemas.microsoft.com/office/thememl/2012/main" name="SEI 2017.5 Master Template" id="{CBCCE843-8573-4CC4-A1E0-8BEF1CF449A2}" vid="{2F00FD2E-2F6F-4279-981D-6AAD1FFFEBC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SEI 2017.5 Master Template</Template>
  <TotalTime>0</TotalTime>
  <Words>3872</Words>
  <Application>Microsoft Office PowerPoint</Application>
  <PresentationFormat>On-screen Show (4:3)</PresentationFormat>
  <Paragraphs>337</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ＭＳ Ｐゴシック</vt:lpstr>
      <vt:lpstr>ＭＳ Ｐゴシック</vt:lpstr>
      <vt:lpstr>Arial</vt:lpstr>
      <vt:lpstr>Casual</vt:lpstr>
      <vt:lpstr>Gill Sans</vt:lpstr>
      <vt:lpstr>Tahoma</vt:lpstr>
      <vt:lpstr>Times New Roman</vt:lpstr>
      <vt:lpstr>ZapfDingbatsITC</vt:lpstr>
      <vt:lpstr>2017 SEI PPT Template 11.22</vt:lpstr>
      <vt:lpstr>Introduction to  Solar Installation Safety</vt:lpstr>
      <vt:lpstr>Learning Objectives</vt:lpstr>
      <vt:lpstr>Targeted Topics- Not a Comprehensive Safety Course!</vt:lpstr>
      <vt:lpstr>Basics of PV Resources</vt:lpstr>
      <vt:lpstr>What is OSHA?</vt:lpstr>
      <vt:lpstr> What is OSHA?</vt:lpstr>
      <vt:lpstr>OSHA Accident Search</vt:lpstr>
      <vt:lpstr>OSHA Federal &amp; State Plans</vt:lpstr>
      <vt:lpstr>Inspection Priorities &amp; Penalties</vt:lpstr>
      <vt:lpstr>Whistleblower Program</vt:lpstr>
      <vt:lpstr>OSHA &amp; PV Installation Safety OSHA 29 CFR 1926</vt:lpstr>
      <vt:lpstr>Employer Responsibility OSHA 29 CFR 1926 Subpart C </vt:lpstr>
      <vt:lpstr>Competent Person</vt:lpstr>
      <vt:lpstr>Job Hazard Analysis (JHA)</vt:lpstr>
      <vt:lpstr>JHA</vt:lpstr>
      <vt:lpstr>Control Effectiveness</vt:lpstr>
      <vt:lpstr>Safety &amp; Policy Log Example</vt:lpstr>
      <vt:lpstr> Safety &amp; Policy Log Example</vt:lpstr>
      <vt:lpstr>The FATAL Four</vt:lpstr>
      <vt:lpstr>Additional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2020-03-09T13:45:30Z</dcterms:created>
  <dcterms:modified xsi:type="dcterms:W3CDTF">2020-03-09T13:46:22Z</dcterms:modified>
  <cp:category/>
</cp:coreProperties>
</file>