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997" r:id="rId1"/>
  </p:sldMasterIdLst>
  <p:notesMasterIdLst>
    <p:notesMasterId r:id="rId19"/>
  </p:notesMasterIdLst>
  <p:handoutMasterIdLst>
    <p:handoutMasterId r:id="rId20"/>
  </p:handoutMasterIdLst>
  <p:sldIdLst>
    <p:sldId id="257" r:id="rId2"/>
    <p:sldId id="549" r:id="rId3"/>
    <p:sldId id="551" r:id="rId4"/>
    <p:sldId id="491" r:id="rId5"/>
    <p:sldId id="554" r:id="rId6"/>
    <p:sldId id="555" r:id="rId7"/>
    <p:sldId id="557" r:id="rId8"/>
    <p:sldId id="556" r:id="rId9"/>
    <p:sldId id="558" r:id="rId10"/>
    <p:sldId id="550" r:id="rId11"/>
    <p:sldId id="563" r:id="rId12"/>
    <p:sldId id="560" r:id="rId13"/>
    <p:sldId id="561" r:id="rId14"/>
    <p:sldId id="562" r:id="rId15"/>
    <p:sldId id="559" r:id="rId16"/>
    <p:sldId id="564" r:id="rId17"/>
    <p:sldId id="552"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FF5050"/>
    <a:srgbClr val="FF66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88061" autoAdjust="0"/>
  </p:normalViewPr>
  <p:slideViewPr>
    <p:cSldViewPr snapToGrid="0">
      <p:cViewPr varScale="1">
        <p:scale>
          <a:sx n="94" d="100"/>
          <a:sy n="94" d="100"/>
        </p:scale>
        <p:origin x="1182"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00" d="100"/>
          <a:sy n="100" d="100"/>
        </p:scale>
        <p:origin x="19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34C5C-FD6C-4D58-91B2-11D29E4FD9D5}"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US"/>
        </a:p>
      </dgm:t>
    </dgm:pt>
    <dgm:pt modelId="{0A66DECE-CF07-4B02-8577-00B89F4D0037}">
      <dgm:prSet phldrT="[Text]" custT="1"/>
      <dgm:spPr/>
      <dgm:t>
        <a:bodyPr/>
        <a:lstStyle/>
        <a:p>
          <a:r>
            <a:rPr lang="en-US" sz="3200" dirty="0"/>
            <a:t>Learning</a:t>
          </a:r>
        </a:p>
      </dgm:t>
    </dgm:pt>
    <dgm:pt modelId="{13B64236-F478-4C4F-A405-5FF59EF11C80}" type="parTrans" cxnId="{C9B9E8D5-6C33-4CDB-97D1-797DC78E8586}">
      <dgm:prSet/>
      <dgm:spPr/>
      <dgm:t>
        <a:bodyPr/>
        <a:lstStyle/>
        <a:p>
          <a:endParaRPr lang="en-US" sz="1800"/>
        </a:p>
      </dgm:t>
    </dgm:pt>
    <dgm:pt modelId="{DD6293AE-1819-4FCD-AE2A-83BE46F752B8}" type="sibTrans" cxnId="{C9B9E8D5-6C33-4CDB-97D1-797DC78E8586}">
      <dgm:prSet/>
      <dgm:spPr/>
      <dgm:t>
        <a:bodyPr/>
        <a:lstStyle/>
        <a:p>
          <a:endParaRPr lang="en-US" sz="1800"/>
        </a:p>
      </dgm:t>
    </dgm:pt>
    <dgm:pt modelId="{16732199-1125-44AD-B548-30E58269DD26}">
      <dgm:prSet phldrT="[Text]" custT="1"/>
      <dgm:spPr/>
      <dgm:t>
        <a:bodyPr/>
        <a:lstStyle/>
        <a:p>
          <a:r>
            <a:rPr lang="en-US" sz="2400" dirty="0"/>
            <a:t>Watching</a:t>
          </a:r>
        </a:p>
      </dgm:t>
    </dgm:pt>
    <dgm:pt modelId="{2A7E598B-4DFC-4B1F-A13A-DB5530864388}" type="parTrans" cxnId="{5649C75A-B08A-41D3-AEE1-F9E35A5FEBEA}">
      <dgm:prSet/>
      <dgm:spPr/>
      <dgm:t>
        <a:bodyPr/>
        <a:lstStyle/>
        <a:p>
          <a:endParaRPr lang="en-US" sz="1800"/>
        </a:p>
      </dgm:t>
    </dgm:pt>
    <dgm:pt modelId="{1503E9FF-EDBF-43B2-866C-1F94149A1214}" type="sibTrans" cxnId="{5649C75A-B08A-41D3-AEE1-F9E35A5FEBEA}">
      <dgm:prSet/>
      <dgm:spPr/>
      <dgm:t>
        <a:bodyPr/>
        <a:lstStyle/>
        <a:p>
          <a:endParaRPr lang="en-US" sz="1800"/>
        </a:p>
      </dgm:t>
    </dgm:pt>
    <dgm:pt modelId="{615E3384-536B-4301-9DF5-63321E777503}">
      <dgm:prSet phldrT="[Text]" custT="1"/>
      <dgm:spPr/>
      <dgm:t>
        <a:bodyPr/>
        <a:lstStyle/>
        <a:p>
          <a:r>
            <a:rPr lang="en-US" sz="2400" dirty="0"/>
            <a:t>Listening</a:t>
          </a:r>
        </a:p>
      </dgm:t>
    </dgm:pt>
    <dgm:pt modelId="{AEEEFB3B-A443-45B5-92EA-69752E892863}" type="parTrans" cxnId="{AC2ED30F-5DBC-4D67-82B9-4B79331E52C5}">
      <dgm:prSet/>
      <dgm:spPr/>
      <dgm:t>
        <a:bodyPr/>
        <a:lstStyle/>
        <a:p>
          <a:endParaRPr lang="en-US" sz="1800"/>
        </a:p>
      </dgm:t>
    </dgm:pt>
    <dgm:pt modelId="{A5BB8B42-5E72-4B1D-A021-9B2BBC34E16F}" type="sibTrans" cxnId="{AC2ED30F-5DBC-4D67-82B9-4B79331E52C5}">
      <dgm:prSet/>
      <dgm:spPr/>
      <dgm:t>
        <a:bodyPr/>
        <a:lstStyle/>
        <a:p>
          <a:endParaRPr lang="en-US" sz="1800"/>
        </a:p>
      </dgm:t>
    </dgm:pt>
    <dgm:pt modelId="{F39D9D14-A805-495A-B47D-D28BCD4DB488}">
      <dgm:prSet phldrT="[Text]" custT="1"/>
      <dgm:spPr/>
      <dgm:t>
        <a:bodyPr/>
        <a:lstStyle/>
        <a:p>
          <a:r>
            <a:rPr lang="en-US" sz="2400" dirty="0"/>
            <a:t>Doing</a:t>
          </a:r>
        </a:p>
      </dgm:t>
    </dgm:pt>
    <dgm:pt modelId="{2BD39329-752B-431F-8614-36B1E96C809D}" type="parTrans" cxnId="{1B570F73-AF58-4DA1-AA2A-312D8DC8EE59}">
      <dgm:prSet/>
      <dgm:spPr/>
      <dgm:t>
        <a:bodyPr/>
        <a:lstStyle/>
        <a:p>
          <a:endParaRPr lang="en-US"/>
        </a:p>
      </dgm:t>
    </dgm:pt>
    <dgm:pt modelId="{8C50F66A-7692-4CD8-91D4-638A844B9729}" type="sibTrans" cxnId="{1B570F73-AF58-4DA1-AA2A-312D8DC8EE59}">
      <dgm:prSet/>
      <dgm:spPr/>
      <dgm:t>
        <a:bodyPr/>
        <a:lstStyle/>
        <a:p>
          <a:endParaRPr lang="en-US"/>
        </a:p>
      </dgm:t>
    </dgm:pt>
    <dgm:pt modelId="{ED184686-E80A-43A2-9053-928420F936FA}">
      <dgm:prSet phldrT="[Text]" custT="1"/>
      <dgm:spPr/>
      <dgm:t>
        <a:bodyPr/>
        <a:lstStyle/>
        <a:p>
          <a:r>
            <a:rPr lang="en-US" sz="2000" dirty="0"/>
            <a:t>Applying Experience</a:t>
          </a:r>
        </a:p>
      </dgm:t>
    </dgm:pt>
    <dgm:pt modelId="{823221DA-A40B-4FEA-9974-38CE8B4850DB}" type="parTrans" cxnId="{673E056E-6A37-4EED-B899-8A3B62244958}">
      <dgm:prSet/>
      <dgm:spPr/>
      <dgm:t>
        <a:bodyPr/>
        <a:lstStyle/>
        <a:p>
          <a:endParaRPr lang="en-US"/>
        </a:p>
      </dgm:t>
    </dgm:pt>
    <dgm:pt modelId="{C1413BEA-8089-4B4F-BD21-3740C00C111A}" type="sibTrans" cxnId="{673E056E-6A37-4EED-B899-8A3B62244958}">
      <dgm:prSet/>
      <dgm:spPr/>
      <dgm:t>
        <a:bodyPr/>
        <a:lstStyle/>
        <a:p>
          <a:endParaRPr lang="en-US"/>
        </a:p>
      </dgm:t>
    </dgm:pt>
    <dgm:pt modelId="{F0450A5B-30C3-4169-9510-39808D3F3F4B}">
      <dgm:prSet phldrT="[Text]" custT="1"/>
      <dgm:spPr/>
      <dgm:t>
        <a:bodyPr/>
        <a:lstStyle/>
        <a:p>
          <a:r>
            <a:rPr lang="en-US" sz="2400" dirty="0"/>
            <a:t>Touching</a:t>
          </a:r>
        </a:p>
      </dgm:t>
    </dgm:pt>
    <dgm:pt modelId="{A0F4BA30-67F0-49F5-8DCA-2FBF86C74A73}" type="sibTrans" cxnId="{2F373E39-BE34-432F-B4FC-E5098C348069}">
      <dgm:prSet/>
      <dgm:spPr/>
      <dgm:t>
        <a:bodyPr/>
        <a:lstStyle/>
        <a:p>
          <a:endParaRPr lang="en-US" sz="1800"/>
        </a:p>
      </dgm:t>
    </dgm:pt>
    <dgm:pt modelId="{2F5CE5D4-205B-4B31-BE99-C55ABED7830E}" type="parTrans" cxnId="{2F373E39-BE34-432F-B4FC-E5098C348069}">
      <dgm:prSet/>
      <dgm:spPr/>
      <dgm:t>
        <a:bodyPr/>
        <a:lstStyle/>
        <a:p>
          <a:endParaRPr lang="en-US" sz="1800"/>
        </a:p>
      </dgm:t>
    </dgm:pt>
    <dgm:pt modelId="{1ADEB9A6-4036-4626-8519-AE5AA6F0CD37}">
      <dgm:prSet phldrT="[Text]" custT="1"/>
      <dgm:spPr/>
      <dgm:t>
        <a:bodyPr/>
        <a:lstStyle/>
        <a:p>
          <a:r>
            <a:rPr lang="en-US" sz="2400" dirty="0"/>
            <a:t>Thinking</a:t>
          </a:r>
        </a:p>
      </dgm:t>
    </dgm:pt>
    <dgm:pt modelId="{AC42B8B7-425A-44F9-887C-5BA37053B3B5}" type="parTrans" cxnId="{A9738304-079C-4087-9319-F2072EE25017}">
      <dgm:prSet/>
      <dgm:spPr/>
      <dgm:t>
        <a:bodyPr/>
        <a:lstStyle/>
        <a:p>
          <a:endParaRPr lang="en-US"/>
        </a:p>
      </dgm:t>
    </dgm:pt>
    <dgm:pt modelId="{02E918CF-B4BE-4C53-9605-5D3787EE736A}" type="sibTrans" cxnId="{A9738304-079C-4087-9319-F2072EE25017}">
      <dgm:prSet/>
      <dgm:spPr/>
      <dgm:t>
        <a:bodyPr/>
        <a:lstStyle/>
        <a:p>
          <a:endParaRPr lang="en-US"/>
        </a:p>
      </dgm:t>
    </dgm:pt>
    <dgm:pt modelId="{A1075D3E-F9AE-4864-A482-6B78EA1E4779}" type="pres">
      <dgm:prSet presAssocID="{CA834C5C-FD6C-4D58-91B2-11D29E4FD9D5}" presName="composite" presStyleCnt="0">
        <dgm:presLayoutVars>
          <dgm:chMax val="1"/>
          <dgm:dir/>
          <dgm:resizeHandles val="exact"/>
        </dgm:presLayoutVars>
      </dgm:prSet>
      <dgm:spPr/>
      <dgm:t>
        <a:bodyPr/>
        <a:lstStyle/>
        <a:p>
          <a:endParaRPr lang="en-US"/>
        </a:p>
      </dgm:t>
    </dgm:pt>
    <dgm:pt modelId="{8189F7BE-CCD3-420C-81D7-116D8036171F}" type="pres">
      <dgm:prSet presAssocID="{CA834C5C-FD6C-4D58-91B2-11D29E4FD9D5}" presName="radial" presStyleCnt="0">
        <dgm:presLayoutVars>
          <dgm:animLvl val="ctr"/>
        </dgm:presLayoutVars>
      </dgm:prSet>
      <dgm:spPr/>
    </dgm:pt>
    <dgm:pt modelId="{21389C1B-D4DC-47FD-B814-BB4A1C246D6F}" type="pres">
      <dgm:prSet presAssocID="{0A66DECE-CF07-4B02-8577-00B89F4D0037}" presName="centerShape" presStyleLbl="vennNode1" presStyleIdx="0" presStyleCnt="7"/>
      <dgm:spPr/>
      <dgm:t>
        <a:bodyPr/>
        <a:lstStyle/>
        <a:p>
          <a:endParaRPr lang="en-US"/>
        </a:p>
      </dgm:t>
    </dgm:pt>
    <dgm:pt modelId="{C0DD8D09-FA9C-4AE7-9396-B3883DEB5CBA}" type="pres">
      <dgm:prSet presAssocID="{16732199-1125-44AD-B548-30E58269DD26}" presName="node" presStyleLbl="vennNode1" presStyleIdx="1" presStyleCnt="7" custScaleX="146967" custScaleY="144140">
        <dgm:presLayoutVars>
          <dgm:bulletEnabled val="1"/>
        </dgm:presLayoutVars>
      </dgm:prSet>
      <dgm:spPr/>
      <dgm:t>
        <a:bodyPr/>
        <a:lstStyle/>
        <a:p>
          <a:endParaRPr lang="en-US"/>
        </a:p>
      </dgm:t>
    </dgm:pt>
    <dgm:pt modelId="{E2C3E36F-A338-4E51-A0D8-A0474E4750DA}" type="pres">
      <dgm:prSet presAssocID="{615E3384-536B-4301-9DF5-63321E777503}" presName="node" presStyleLbl="vennNode1" presStyleIdx="2" presStyleCnt="7" custScaleX="136600" custScaleY="140319">
        <dgm:presLayoutVars>
          <dgm:bulletEnabled val="1"/>
        </dgm:presLayoutVars>
      </dgm:prSet>
      <dgm:spPr/>
      <dgm:t>
        <a:bodyPr/>
        <a:lstStyle/>
        <a:p>
          <a:endParaRPr lang="en-US"/>
        </a:p>
      </dgm:t>
    </dgm:pt>
    <dgm:pt modelId="{4352B964-501E-4843-8BA6-AF12E77FC8B5}" type="pres">
      <dgm:prSet presAssocID="{F0450A5B-30C3-4169-9510-39808D3F3F4B}" presName="node" presStyleLbl="vennNode1" presStyleIdx="3" presStyleCnt="7" custScaleX="140952" custScaleY="138485">
        <dgm:presLayoutVars>
          <dgm:bulletEnabled val="1"/>
        </dgm:presLayoutVars>
      </dgm:prSet>
      <dgm:spPr/>
      <dgm:t>
        <a:bodyPr/>
        <a:lstStyle/>
        <a:p>
          <a:endParaRPr lang="en-US"/>
        </a:p>
      </dgm:t>
    </dgm:pt>
    <dgm:pt modelId="{95061283-25FF-4EBF-9627-D294CBFB6B15}" type="pres">
      <dgm:prSet presAssocID="{F39D9D14-A805-495A-B47D-D28BCD4DB488}" presName="node" presStyleLbl="vennNode1" presStyleIdx="4" presStyleCnt="7" custScaleX="141747" custScaleY="142627">
        <dgm:presLayoutVars>
          <dgm:bulletEnabled val="1"/>
        </dgm:presLayoutVars>
      </dgm:prSet>
      <dgm:spPr/>
      <dgm:t>
        <a:bodyPr/>
        <a:lstStyle/>
        <a:p>
          <a:endParaRPr lang="en-US"/>
        </a:p>
      </dgm:t>
    </dgm:pt>
    <dgm:pt modelId="{C065246E-B9AD-4038-AFEF-8D067985F8BC}" type="pres">
      <dgm:prSet presAssocID="{ED184686-E80A-43A2-9053-928420F936FA}" presName="node" presStyleLbl="vennNode1" presStyleIdx="5" presStyleCnt="7" custScaleX="139146" custScaleY="140031">
        <dgm:presLayoutVars>
          <dgm:bulletEnabled val="1"/>
        </dgm:presLayoutVars>
      </dgm:prSet>
      <dgm:spPr/>
      <dgm:t>
        <a:bodyPr/>
        <a:lstStyle/>
        <a:p>
          <a:endParaRPr lang="en-US"/>
        </a:p>
      </dgm:t>
    </dgm:pt>
    <dgm:pt modelId="{232A8DE2-CFA6-4443-B582-C7E12D767DD6}" type="pres">
      <dgm:prSet presAssocID="{1ADEB9A6-4036-4626-8519-AE5AA6F0CD37}" presName="node" presStyleLbl="vennNode1" presStyleIdx="6" presStyleCnt="7" custScaleX="136187" custScaleY="137596">
        <dgm:presLayoutVars>
          <dgm:bulletEnabled val="1"/>
        </dgm:presLayoutVars>
      </dgm:prSet>
      <dgm:spPr/>
      <dgm:t>
        <a:bodyPr/>
        <a:lstStyle/>
        <a:p>
          <a:endParaRPr lang="en-US"/>
        </a:p>
      </dgm:t>
    </dgm:pt>
  </dgm:ptLst>
  <dgm:cxnLst>
    <dgm:cxn modelId="{1B570F73-AF58-4DA1-AA2A-312D8DC8EE59}" srcId="{0A66DECE-CF07-4B02-8577-00B89F4D0037}" destId="{F39D9D14-A805-495A-B47D-D28BCD4DB488}" srcOrd="3" destOrd="0" parTransId="{2BD39329-752B-431F-8614-36B1E96C809D}" sibTransId="{8C50F66A-7692-4CD8-91D4-638A844B9729}"/>
    <dgm:cxn modelId="{99B1D427-37AC-4952-83E7-D954B4EB6CEC}" type="presOf" srcId="{1ADEB9A6-4036-4626-8519-AE5AA6F0CD37}" destId="{232A8DE2-CFA6-4443-B582-C7E12D767DD6}" srcOrd="0" destOrd="0" presId="urn:microsoft.com/office/officeart/2005/8/layout/radial3"/>
    <dgm:cxn modelId="{57666846-3CF6-40FA-A210-1C3ED12BFE39}" type="presOf" srcId="{615E3384-536B-4301-9DF5-63321E777503}" destId="{E2C3E36F-A338-4E51-A0D8-A0474E4750DA}" srcOrd="0" destOrd="0" presId="urn:microsoft.com/office/officeart/2005/8/layout/radial3"/>
    <dgm:cxn modelId="{168BF9FD-8855-41B0-AE93-A06435D83A70}" type="presOf" srcId="{CA834C5C-FD6C-4D58-91B2-11D29E4FD9D5}" destId="{A1075D3E-F9AE-4864-A482-6B78EA1E4779}" srcOrd="0" destOrd="0" presId="urn:microsoft.com/office/officeart/2005/8/layout/radial3"/>
    <dgm:cxn modelId="{A9738304-079C-4087-9319-F2072EE25017}" srcId="{0A66DECE-CF07-4B02-8577-00B89F4D0037}" destId="{1ADEB9A6-4036-4626-8519-AE5AA6F0CD37}" srcOrd="5" destOrd="0" parTransId="{AC42B8B7-425A-44F9-887C-5BA37053B3B5}" sibTransId="{02E918CF-B4BE-4C53-9605-5D3787EE736A}"/>
    <dgm:cxn modelId="{13B8B4E7-B495-40A5-834C-CB449DABA987}" type="presOf" srcId="{F0450A5B-30C3-4169-9510-39808D3F3F4B}" destId="{4352B964-501E-4843-8BA6-AF12E77FC8B5}" srcOrd="0" destOrd="0" presId="urn:microsoft.com/office/officeart/2005/8/layout/radial3"/>
    <dgm:cxn modelId="{399D3503-4A88-4729-A1AA-83A3E3579E1F}" type="presOf" srcId="{16732199-1125-44AD-B548-30E58269DD26}" destId="{C0DD8D09-FA9C-4AE7-9396-B3883DEB5CBA}" srcOrd="0" destOrd="0" presId="urn:microsoft.com/office/officeart/2005/8/layout/radial3"/>
    <dgm:cxn modelId="{5649C75A-B08A-41D3-AEE1-F9E35A5FEBEA}" srcId="{0A66DECE-CF07-4B02-8577-00B89F4D0037}" destId="{16732199-1125-44AD-B548-30E58269DD26}" srcOrd="0" destOrd="0" parTransId="{2A7E598B-4DFC-4B1F-A13A-DB5530864388}" sibTransId="{1503E9FF-EDBF-43B2-866C-1F94149A1214}"/>
    <dgm:cxn modelId="{E3D25AF2-AC1E-42E8-BDFE-F097FCA51876}" type="presOf" srcId="{0A66DECE-CF07-4B02-8577-00B89F4D0037}" destId="{21389C1B-D4DC-47FD-B814-BB4A1C246D6F}" srcOrd="0" destOrd="0" presId="urn:microsoft.com/office/officeart/2005/8/layout/radial3"/>
    <dgm:cxn modelId="{90BB20C7-D553-43FA-8C76-DB8B7F1A0091}" type="presOf" srcId="{ED184686-E80A-43A2-9053-928420F936FA}" destId="{C065246E-B9AD-4038-AFEF-8D067985F8BC}" srcOrd="0" destOrd="0" presId="urn:microsoft.com/office/officeart/2005/8/layout/radial3"/>
    <dgm:cxn modelId="{860C5CA6-2EDD-4A80-866B-2153EF527888}" type="presOf" srcId="{F39D9D14-A805-495A-B47D-D28BCD4DB488}" destId="{95061283-25FF-4EBF-9627-D294CBFB6B15}" srcOrd="0" destOrd="0" presId="urn:microsoft.com/office/officeart/2005/8/layout/radial3"/>
    <dgm:cxn modelId="{2F373E39-BE34-432F-B4FC-E5098C348069}" srcId="{0A66DECE-CF07-4B02-8577-00B89F4D0037}" destId="{F0450A5B-30C3-4169-9510-39808D3F3F4B}" srcOrd="2" destOrd="0" parTransId="{2F5CE5D4-205B-4B31-BE99-C55ABED7830E}" sibTransId="{A0F4BA30-67F0-49F5-8DCA-2FBF86C74A73}"/>
    <dgm:cxn modelId="{AC2ED30F-5DBC-4D67-82B9-4B79331E52C5}" srcId="{0A66DECE-CF07-4B02-8577-00B89F4D0037}" destId="{615E3384-536B-4301-9DF5-63321E777503}" srcOrd="1" destOrd="0" parTransId="{AEEEFB3B-A443-45B5-92EA-69752E892863}" sibTransId="{A5BB8B42-5E72-4B1D-A021-9B2BBC34E16F}"/>
    <dgm:cxn modelId="{673E056E-6A37-4EED-B899-8A3B62244958}" srcId="{0A66DECE-CF07-4B02-8577-00B89F4D0037}" destId="{ED184686-E80A-43A2-9053-928420F936FA}" srcOrd="4" destOrd="0" parTransId="{823221DA-A40B-4FEA-9974-38CE8B4850DB}" sibTransId="{C1413BEA-8089-4B4F-BD21-3740C00C111A}"/>
    <dgm:cxn modelId="{C9B9E8D5-6C33-4CDB-97D1-797DC78E8586}" srcId="{CA834C5C-FD6C-4D58-91B2-11D29E4FD9D5}" destId="{0A66DECE-CF07-4B02-8577-00B89F4D0037}" srcOrd="0" destOrd="0" parTransId="{13B64236-F478-4C4F-A405-5FF59EF11C80}" sibTransId="{DD6293AE-1819-4FCD-AE2A-83BE46F752B8}"/>
    <dgm:cxn modelId="{F8497243-EB0B-4D86-B149-23BAE740B324}" type="presParOf" srcId="{A1075D3E-F9AE-4864-A482-6B78EA1E4779}" destId="{8189F7BE-CCD3-420C-81D7-116D8036171F}" srcOrd="0" destOrd="0" presId="urn:microsoft.com/office/officeart/2005/8/layout/radial3"/>
    <dgm:cxn modelId="{3550A265-78E6-45F7-800E-53B62B9BEFF8}" type="presParOf" srcId="{8189F7BE-CCD3-420C-81D7-116D8036171F}" destId="{21389C1B-D4DC-47FD-B814-BB4A1C246D6F}" srcOrd="0" destOrd="0" presId="urn:microsoft.com/office/officeart/2005/8/layout/radial3"/>
    <dgm:cxn modelId="{9412EE6D-B3FE-4CFE-97A1-0E2B302B2027}" type="presParOf" srcId="{8189F7BE-CCD3-420C-81D7-116D8036171F}" destId="{C0DD8D09-FA9C-4AE7-9396-B3883DEB5CBA}" srcOrd="1" destOrd="0" presId="urn:microsoft.com/office/officeart/2005/8/layout/radial3"/>
    <dgm:cxn modelId="{D1B6A0C5-E516-4A2C-AAA5-92A13F26B452}" type="presParOf" srcId="{8189F7BE-CCD3-420C-81D7-116D8036171F}" destId="{E2C3E36F-A338-4E51-A0D8-A0474E4750DA}" srcOrd="2" destOrd="0" presId="urn:microsoft.com/office/officeart/2005/8/layout/radial3"/>
    <dgm:cxn modelId="{CACA24C0-ACEC-4B10-B599-876A58D4BE80}" type="presParOf" srcId="{8189F7BE-CCD3-420C-81D7-116D8036171F}" destId="{4352B964-501E-4843-8BA6-AF12E77FC8B5}" srcOrd="3" destOrd="0" presId="urn:microsoft.com/office/officeart/2005/8/layout/radial3"/>
    <dgm:cxn modelId="{B6F8B155-37A0-4E99-9E94-0BEFF9E6A626}" type="presParOf" srcId="{8189F7BE-CCD3-420C-81D7-116D8036171F}" destId="{95061283-25FF-4EBF-9627-D294CBFB6B15}" srcOrd="4" destOrd="0" presId="urn:microsoft.com/office/officeart/2005/8/layout/radial3"/>
    <dgm:cxn modelId="{1F18BBBA-935F-4E9E-A4C3-0FFAB179D355}" type="presParOf" srcId="{8189F7BE-CCD3-420C-81D7-116D8036171F}" destId="{C065246E-B9AD-4038-AFEF-8D067985F8BC}" srcOrd="5" destOrd="0" presId="urn:microsoft.com/office/officeart/2005/8/layout/radial3"/>
    <dgm:cxn modelId="{9CA2E89B-7B7D-4FA0-9769-600DE43B6961}" type="presParOf" srcId="{8189F7BE-CCD3-420C-81D7-116D8036171F}" destId="{232A8DE2-CFA6-4443-B582-C7E12D767DD6}"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89C1B-D4DC-47FD-B814-BB4A1C246D6F}">
      <dsp:nvSpPr>
        <dsp:cNvPr id="0" name=""/>
        <dsp:cNvSpPr/>
      </dsp:nvSpPr>
      <dsp:spPr>
        <a:xfrm>
          <a:off x="1530157" y="973417"/>
          <a:ext cx="2413632" cy="2413632"/>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a:t>Learning</a:t>
          </a:r>
        </a:p>
      </dsp:txBody>
      <dsp:txXfrm>
        <a:off x="1883625" y="1326885"/>
        <a:ext cx="1706696" cy="1706696"/>
      </dsp:txXfrm>
    </dsp:sp>
    <dsp:sp modelId="{C0DD8D09-FA9C-4AE7-9396-B3883DEB5CBA}">
      <dsp:nvSpPr>
        <dsp:cNvPr id="0" name=""/>
        <dsp:cNvSpPr/>
      </dsp:nvSpPr>
      <dsp:spPr>
        <a:xfrm>
          <a:off x="1850162" y="-261348"/>
          <a:ext cx="1773621" cy="1739505"/>
        </a:xfrm>
        <a:prstGeom prst="ellipse">
          <a:avLst/>
        </a:prstGeom>
        <a:solidFill>
          <a:schemeClr val="accent4">
            <a:alpha val="50000"/>
            <a:hueOff val="-164902"/>
            <a:satOff val="-948"/>
            <a:lumOff val="-7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Watching</a:t>
          </a:r>
        </a:p>
      </dsp:txBody>
      <dsp:txXfrm>
        <a:off x="2109903" y="-6603"/>
        <a:ext cx="1254139" cy="1230015"/>
      </dsp:txXfrm>
    </dsp:sp>
    <dsp:sp modelId="{E2C3E36F-A338-4E51-A0D8-A0474E4750DA}">
      <dsp:nvSpPr>
        <dsp:cNvPr id="0" name=""/>
        <dsp:cNvSpPr/>
      </dsp:nvSpPr>
      <dsp:spPr>
        <a:xfrm>
          <a:off x="3273962" y="547622"/>
          <a:ext cx="1648511" cy="1693392"/>
        </a:xfrm>
        <a:prstGeom prst="ellipse">
          <a:avLst/>
        </a:prstGeom>
        <a:solidFill>
          <a:schemeClr val="accent4">
            <a:alpha val="50000"/>
            <a:hueOff val="-329805"/>
            <a:satOff val="-1897"/>
            <a:lumOff val="-15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Listening</a:t>
          </a:r>
        </a:p>
      </dsp:txBody>
      <dsp:txXfrm>
        <a:off x="3515381" y="795614"/>
        <a:ext cx="1165673" cy="1197408"/>
      </dsp:txXfrm>
    </dsp:sp>
    <dsp:sp modelId="{4352B964-501E-4843-8BA6-AF12E77FC8B5}">
      <dsp:nvSpPr>
        <dsp:cNvPr id="0" name=""/>
        <dsp:cNvSpPr/>
      </dsp:nvSpPr>
      <dsp:spPr>
        <a:xfrm>
          <a:off x="3247702" y="2130518"/>
          <a:ext cx="1701031" cy="1671259"/>
        </a:xfrm>
        <a:prstGeom prst="ellipse">
          <a:avLst/>
        </a:prstGeom>
        <a:solidFill>
          <a:schemeClr val="accent4">
            <a:alpha val="50000"/>
            <a:hueOff val="-494707"/>
            <a:satOff val="-2845"/>
            <a:lumOff val="-2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Touching</a:t>
          </a:r>
        </a:p>
      </dsp:txBody>
      <dsp:txXfrm>
        <a:off x="3496812" y="2375268"/>
        <a:ext cx="1202811" cy="1181759"/>
      </dsp:txXfrm>
    </dsp:sp>
    <dsp:sp modelId="{95061283-25FF-4EBF-9627-D294CBFB6B15}">
      <dsp:nvSpPr>
        <dsp:cNvPr id="0" name=""/>
        <dsp:cNvSpPr/>
      </dsp:nvSpPr>
      <dsp:spPr>
        <a:xfrm>
          <a:off x="1881660" y="2891440"/>
          <a:ext cx="1710626" cy="1721246"/>
        </a:xfrm>
        <a:prstGeom prst="ellipse">
          <a:avLst/>
        </a:prstGeom>
        <a:solidFill>
          <a:schemeClr val="accent4">
            <a:alpha val="50000"/>
            <a:hueOff val="-659609"/>
            <a:satOff val="-3793"/>
            <a:lumOff val="-30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Doing</a:t>
          </a:r>
        </a:p>
      </dsp:txBody>
      <dsp:txXfrm>
        <a:off x="2132175" y="3143511"/>
        <a:ext cx="1209596" cy="1217104"/>
      </dsp:txXfrm>
    </dsp:sp>
    <dsp:sp modelId="{C065246E-B9AD-4038-AFEF-8D067985F8BC}">
      <dsp:nvSpPr>
        <dsp:cNvPr id="0" name=""/>
        <dsp:cNvSpPr/>
      </dsp:nvSpPr>
      <dsp:spPr>
        <a:xfrm>
          <a:off x="536110" y="2121190"/>
          <a:ext cx="1679236" cy="1689917"/>
        </a:xfrm>
        <a:prstGeom prst="ellipse">
          <a:avLst/>
        </a:prstGeom>
        <a:solidFill>
          <a:schemeClr val="accent4">
            <a:alpha val="50000"/>
            <a:hueOff val="-824512"/>
            <a:satOff val="-4742"/>
            <a:lumOff val="-37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Applying Experience</a:t>
          </a:r>
        </a:p>
      </dsp:txBody>
      <dsp:txXfrm>
        <a:off x="782028" y="2368673"/>
        <a:ext cx="1187400" cy="1194951"/>
      </dsp:txXfrm>
    </dsp:sp>
    <dsp:sp modelId="{232A8DE2-CFA6-4443-B582-C7E12D767DD6}">
      <dsp:nvSpPr>
        <dsp:cNvPr id="0" name=""/>
        <dsp:cNvSpPr/>
      </dsp:nvSpPr>
      <dsp:spPr>
        <a:xfrm>
          <a:off x="553965" y="564053"/>
          <a:ext cx="1643527" cy="1660531"/>
        </a:xfrm>
        <a:prstGeom prst="ellipse">
          <a:avLst/>
        </a:prstGeom>
        <a:solidFill>
          <a:schemeClr val="accent4">
            <a:alpha val="50000"/>
            <a:hueOff val="-989414"/>
            <a:satOff val="-5690"/>
            <a:lumOff val="-45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Thinking</a:t>
          </a:r>
        </a:p>
      </dsp:txBody>
      <dsp:txXfrm>
        <a:off x="794654" y="807232"/>
        <a:ext cx="1162149" cy="117417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64D537D7-A936-4FE3-84A4-9CF416E09E38}" type="datetimeFigureOut">
              <a:rPr lang="en-US" smtClean="0"/>
              <a:t>3/9/2020</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3543C654-D3F9-4ADD-B870-B718449DBBF8}" type="slidenum">
              <a:rPr lang="en-US" smtClean="0"/>
              <a:t>‹#›</a:t>
            </a:fld>
            <a:endParaRPr lang="en-US" dirty="0"/>
          </a:p>
        </p:txBody>
      </p:sp>
    </p:spTree>
    <p:extLst>
      <p:ext uri="{BB962C8B-B14F-4D97-AF65-F5344CB8AC3E}">
        <p14:creationId xmlns:p14="http://schemas.microsoft.com/office/powerpoint/2010/main" val="15619417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E4310CA2-D3F9-44C5-B5A2-C35782AC4957}" type="datetimeFigureOut">
              <a:rPr lang="en-US" smtClean="0"/>
              <a:t>3/9/2020</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665F8F0B-EEC2-45DC-9C6C-7A5667E543B1}" type="slidenum">
              <a:rPr lang="en-US" smtClean="0"/>
              <a:t>‹#›</a:t>
            </a:fld>
            <a:endParaRPr lang="en-US" dirty="0"/>
          </a:p>
        </p:txBody>
      </p:sp>
    </p:spTree>
    <p:extLst>
      <p:ext uri="{BB962C8B-B14F-4D97-AF65-F5344CB8AC3E}">
        <p14:creationId xmlns:p14="http://schemas.microsoft.com/office/powerpoint/2010/main" val="2136790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43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0CA8E-CB05-44D6-A7C7-5DF3BA1FEB2E}" type="slidenum">
              <a:rPr lang="en-US" altLang="en-US"/>
              <a:pPr/>
              <a:t>12</a:t>
            </a:fld>
            <a:endParaRPr lang="en-US" altLang="en-US" dirty="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4523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868BF-C69A-495F-B748-845CABA4F547}" type="slidenum">
              <a:rPr lang="en-US" altLang="en-US"/>
              <a:pPr/>
              <a:t>13</a:t>
            </a:fld>
            <a:endParaRPr lang="en-US" altLang="en-US" dirty="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47623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43B645-F37C-4E83-8334-E1FA124276D2}"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428969423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0793566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6916996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54280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0317583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111152F-0EC4-4632-B365-4684B6BCB365}" type="datetime1">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8178761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111152F-0EC4-4632-B365-4684B6BCB365}" type="datetime1">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0930809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11152F-0EC4-4632-B365-4684B6BCB365}"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68410385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11152F-0EC4-4632-B365-4684B6BCB365}"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43032799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98320089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11152F-0EC4-4632-B365-4684B6BCB365}"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9327227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11152F-0EC4-4632-B365-4684B6BCB365}"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3064208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8BF254-EC52-4ADB-BC52-20088B799325}"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pic>
        <p:nvPicPr>
          <p:cNvPr id="8" name="Picture 2" descr="Image result for uhcl 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3172" y="1840594"/>
            <a:ext cx="2032578" cy="274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9466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5679708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11152F-0EC4-4632-B365-4684B6BCB365}" type="datetime1">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6208761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A0911D-4B36-4CD5-91A4-FD15C7D1659B}" type="datetime1">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09059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B051BA-D4DA-4B35-92B9-4E8F60CDE297}" type="datetime1">
              <a:rPr lang="en-US" smtClean="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25698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11152F-0EC4-4632-B365-4684B6BCB365}"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8978540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35F1B7-12C3-47AC-A3CF-8FB102274D50}"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91621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111152F-0EC4-4632-B365-4684B6BCB365}" type="datetime1">
              <a:rPr lang="en-US" smtClean="0"/>
              <a:t>3/9/2020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5CCF647-FFA8-4746-8751-12D81B3E278F}" type="slidenum">
              <a:rPr lang="en-US" smtClean="0"/>
              <a:t>‹#›</a:t>
            </a:fld>
            <a:endParaRPr lang="en-US" dirty="0"/>
          </a:p>
        </p:txBody>
      </p:sp>
    </p:spTree>
    <p:extLst>
      <p:ext uri="{BB962C8B-B14F-4D97-AF65-F5344CB8AC3E}">
        <p14:creationId xmlns:p14="http://schemas.microsoft.com/office/powerpoint/2010/main" val="375189368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b="1" dirty="0"/>
              <a:t>Fall Protection in Construction</a:t>
            </a:r>
            <a:br>
              <a:rPr lang="en-US" sz="4800" b="1" dirty="0"/>
            </a:br>
            <a:r>
              <a:rPr lang="en-US" sz="4800" b="1" dirty="0"/>
              <a:t>Train-the-Trainer Workshop</a:t>
            </a:r>
          </a:p>
        </p:txBody>
      </p:sp>
      <p:sp>
        <p:nvSpPr>
          <p:cNvPr id="3" name="Content Placeholder 2"/>
          <p:cNvSpPr>
            <a:spLocks noGrp="1"/>
          </p:cNvSpPr>
          <p:nvPr>
            <p:ph type="subTitle" idx="1"/>
          </p:nvPr>
        </p:nvSpPr>
        <p:spPr/>
        <p:txBody>
          <a:bodyPr>
            <a:normAutofit fontScale="55000" lnSpcReduction="20000"/>
          </a:bodyPr>
          <a:lstStyle/>
          <a:p>
            <a:pPr marL="0" indent="0">
              <a:buNone/>
            </a:pPr>
            <a:r>
              <a:rPr lang="en-US" sz="2800" dirty="0">
                <a:solidFill>
                  <a:schemeClr val="tx1"/>
                </a:solidFill>
              </a:rPr>
              <a:t>This material was produced under grant number SH-31228-SH7 from the Occupational Safety and Health Administration, U.S. Department of Labor. It does not necessarily reflect the views or policies of the U. S. Department of Labor, nor does mention of trade names, commercial products, or organizations imply endorsement by the U. S. Government. </a:t>
            </a:r>
            <a:endParaRPr lang="en-US" sz="2800" b="1" dirty="0">
              <a:solidFill>
                <a:schemeClr val="tx1"/>
              </a:solidFill>
            </a:endParaRPr>
          </a:p>
        </p:txBody>
      </p:sp>
    </p:spTree>
    <p:extLst>
      <p:ext uri="{BB962C8B-B14F-4D97-AF65-F5344CB8AC3E}">
        <p14:creationId xmlns:p14="http://schemas.microsoft.com/office/powerpoint/2010/main" val="24543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ctrTitle"/>
          </p:nvPr>
        </p:nvSpPr>
        <p:spPr/>
        <p:txBody>
          <a:bodyPr>
            <a:normAutofit/>
          </a:bodyPr>
          <a:lstStyle/>
          <a:p>
            <a:r>
              <a:rPr lang="en-US" b="1" dirty="0"/>
              <a:t>Adult Learning Needs</a:t>
            </a:r>
          </a:p>
        </p:txBody>
      </p:sp>
    </p:spTree>
    <p:extLst>
      <p:ext uri="{BB962C8B-B14F-4D97-AF65-F5344CB8AC3E}">
        <p14:creationId xmlns:p14="http://schemas.microsoft.com/office/powerpoint/2010/main" val="64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575" y="80037"/>
            <a:ext cx="10364451" cy="1159483"/>
          </a:xfrm>
        </p:spPr>
        <p:txBody>
          <a:bodyPr>
            <a:normAutofit/>
          </a:bodyPr>
          <a:lstStyle/>
          <a:p>
            <a:r>
              <a:rPr lang="en-US" sz="5400" b="1" dirty="0"/>
              <a:t>Group and Class Discussion</a:t>
            </a:r>
          </a:p>
        </p:txBody>
      </p:sp>
      <p:sp>
        <p:nvSpPr>
          <p:cNvPr id="3" name="Content Placeholder 2"/>
          <p:cNvSpPr>
            <a:spLocks noGrp="1"/>
          </p:cNvSpPr>
          <p:nvPr>
            <p:ph sz="half" idx="1"/>
          </p:nvPr>
        </p:nvSpPr>
        <p:spPr>
          <a:xfrm>
            <a:off x="594360" y="1172528"/>
            <a:ext cx="9818915" cy="4520345"/>
          </a:xfrm>
        </p:spPr>
        <p:txBody>
          <a:bodyPr>
            <a:normAutofit fontScale="92500" lnSpcReduction="20000"/>
          </a:bodyPr>
          <a:lstStyle/>
          <a:p>
            <a:r>
              <a:rPr lang="en-US" sz="3200" dirty="0"/>
              <a:t>Let’s take 10 minutes</a:t>
            </a:r>
          </a:p>
          <a:p>
            <a:r>
              <a:rPr lang="en-US" sz="3200" dirty="0"/>
              <a:t>From your experience with training courses, list five effective techniques the instructor used  </a:t>
            </a:r>
          </a:p>
          <a:p>
            <a:pPr marL="457200" lvl="1" indent="0">
              <a:buNone/>
            </a:pPr>
            <a:r>
              <a:rPr lang="en-US" sz="3600" dirty="0"/>
              <a:t>1. _____________________________________</a:t>
            </a:r>
          </a:p>
          <a:p>
            <a:pPr marL="457200" lvl="1" indent="0">
              <a:buNone/>
            </a:pPr>
            <a:r>
              <a:rPr lang="en-US" sz="3600" dirty="0"/>
              <a:t>2. _____________________________________</a:t>
            </a:r>
          </a:p>
          <a:p>
            <a:pPr marL="457200" lvl="1" indent="0">
              <a:buNone/>
            </a:pPr>
            <a:r>
              <a:rPr lang="en-US" sz="3600" dirty="0"/>
              <a:t>3. _____________________________________</a:t>
            </a:r>
          </a:p>
          <a:p>
            <a:pPr marL="457200" lvl="1" indent="0">
              <a:buNone/>
            </a:pPr>
            <a:r>
              <a:rPr lang="en-US" sz="3600" dirty="0"/>
              <a:t>4. _____________________________________</a:t>
            </a:r>
          </a:p>
          <a:p>
            <a:pPr marL="457200" lvl="1" indent="0">
              <a:buNone/>
            </a:pPr>
            <a:r>
              <a:rPr lang="en-US" sz="3600" dirty="0"/>
              <a:t>5. _____________________________________</a:t>
            </a:r>
          </a:p>
        </p:txBody>
      </p:sp>
      <p:pic>
        <p:nvPicPr>
          <p:cNvPr id="5" name="Content Placeholder 4" descr="Group discussion image&#10;&#10;75+ Free Stock Images 3D &lt;strong&gt;Human&lt;/strong&gt; Character Best Collection ...&#10;clip ar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455655" y="4464403"/>
            <a:ext cx="2546725" cy="1662077"/>
          </a:xfrm>
        </p:spPr>
      </p:pic>
      <p:sp>
        <p:nvSpPr>
          <p:cNvPr id="6" name="Footer Placeholder 1">
            <a:extLst>
              <a:ext uri="{FF2B5EF4-FFF2-40B4-BE49-F238E27FC236}">
                <a16:creationId xmlns:a16="http://schemas.microsoft.com/office/drawing/2014/main" id="{930C1006-DAA7-45F4-9638-F896C3C89F1C}"/>
              </a:ext>
            </a:extLst>
          </p:cNvPr>
          <p:cNvSpPr>
            <a:spLocks noGrp="1"/>
          </p:cNvSpPr>
          <p:nvPr>
            <p:ph type="ftr" sz="quarter" idx="11"/>
          </p:nvPr>
        </p:nvSpPr>
        <p:spPr>
          <a:xfrm>
            <a:off x="9476643" y="6282464"/>
            <a:ext cx="2715357" cy="286871"/>
          </a:xfrm>
        </p:spPr>
        <p:txBody>
          <a:bodyPr/>
          <a:lstStyle/>
          <a:p>
            <a:pPr algn="l"/>
            <a:r>
              <a:rPr lang="en-US" sz="1800" dirty="0">
                <a:solidFill>
                  <a:schemeClr val="tx1"/>
                </a:solidFill>
              </a:rPr>
              <a:t>Group </a:t>
            </a:r>
            <a:r>
              <a:rPr lang="en-US" sz="1800" dirty="0" smtClean="0">
                <a:solidFill>
                  <a:schemeClr val="tx1"/>
                </a:solidFill>
              </a:rPr>
              <a:t>discussion </a:t>
            </a:r>
            <a:r>
              <a:rPr lang="en-US" sz="1800" dirty="0">
                <a:solidFill>
                  <a:schemeClr val="tx1"/>
                </a:solidFill>
              </a:rPr>
              <a:t>clip art</a:t>
            </a:r>
          </a:p>
        </p:txBody>
      </p:sp>
    </p:spTree>
    <p:extLst>
      <p:ext uri="{BB962C8B-B14F-4D97-AF65-F5344CB8AC3E}">
        <p14:creationId xmlns:p14="http://schemas.microsoft.com/office/powerpoint/2010/main" val="1631572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30576" y="166914"/>
            <a:ext cx="10515600" cy="1325563"/>
          </a:xfrm>
        </p:spPr>
        <p:txBody>
          <a:bodyPr>
            <a:normAutofit/>
          </a:bodyPr>
          <a:lstStyle/>
          <a:p>
            <a:r>
              <a:rPr lang="en-US" altLang="en-US" sz="5400" b="1" dirty="0"/>
              <a:t>How we learn</a:t>
            </a:r>
          </a:p>
        </p:txBody>
      </p:sp>
      <p:sp>
        <p:nvSpPr>
          <p:cNvPr id="277507" name="Rectangle 3"/>
          <p:cNvSpPr>
            <a:spLocks noGrp="1" noChangeArrowheads="1"/>
          </p:cNvSpPr>
          <p:nvPr>
            <p:ph sz="half" idx="1"/>
          </p:nvPr>
        </p:nvSpPr>
        <p:spPr>
          <a:xfrm>
            <a:off x="81280" y="1373932"/>
            <a:ext cx="7254240" cy="5209747"/>
          </a:xfrm>
        </p:spPr>
        <p:txBody>
          <a:bodyPr>
            <a:noAutofit/>
          </a:bodyPr>
          <a:lstStyle/>
          <a:p>
            <a:pPr>
              <a:lnSpc>
                <a:spcPct val="90000"/>
              </a:lnSpc>
            </a:pPr>
            <a:r>
              <a:rPr lang="en-US" altLang="en-US" sz="3200" dirty="0"/>
              <a:t>Each person has his or her own way of learning, based on past experiences and sensory processing</a:t>
            </a:r>
          </a:p>
          <a:p>
            <a:pPr marL="0" indent="0">
              <a:lnSpc>
                <a:spcPct val="90000"/>
              </a:lnSpc>
              <a:buNone/>
            </a:pPr>
            <a:endParaRPr lang="en-US" altLang="en-US" sz="3200" dirty="0"/>
          </a:p>
          <a:p>
            <a:pPr>
              <a:lnSpc>
                <a:spcPct val="90000"/>
              </a:lnSpc>
            </a:pPr>
            <a:r>
              <a:rPr lang="en-US" altLang="en-US" sz="3200" dirty="0"/>
              <a:t>Learning through the senses:</a:t>
            </a:r>
          </a:p>
          <a:p>
            <a:pPr lvl="1">
              <a:lnSpc>
                <a:spcPct val="90000"/>
              </a:lnSpc>
            </a:pPr>
            <a:r>
              <a:rPr lang="en-US" altLang="en-US" sz="2800" dirty="0"/>
              <a:t>Visual: 			about 83%</a:t>
            </a:r>
          </a:p>
          <a:p>
            <a:pPr lvl="1">
              <a:lnSpc>
                <a:spcPct val="90000"/>
              </a:lnSpc>
            </a:pPr>
            <a:r>
              <a:rPr lang="en-US" altLang="en-US" sz="2800" dirty="0"/>
              <a:t>Auditory: 			about 11%</a:t>
            </a:r>
          </a:p>
          <a:p>
            <a:pPr lvl="1">
              <a:lnSpc>
                <a:spcPct val="90000"/>
              </a:lnSpc>
            </a:pPr>
            <a:r>
              <a:rPr lang="en-US" altLang="en-US" sz="2800" dirty="0"/>
              <a:t>Kinesthetic (activity):	about 69%</a:t>
            </a:r>
          </a:p>
        </p:txBody>
      </p:sp>
      <p:graphicFrame>
        <p:nvGraphicFramePr>
          <p:cNvPr id="6" name="Content Placeholder 5" descr="Elements of learning diagram" title="Elements of learning diagram"/>
          <p:cNvGraphicFramePr>
            <a:graphicFrameLocks noGrp="1"/>
          </p:cNvGraphicFramePr>
          <p:nvPr>
            <p:ph sz="half" idx="2"/>
            <p:extLst>
              <p:ext uri="{D42A27DB-BD31-4B8C-83A1-F6EECF244321}">
                <p14:modId xmlns:p14="http://schemas.microsoft.com/office/powerpoint/2010/main" val="2815032387"/>
              </p:ext>
            </p:extLst>
          </p:nvPr>
        </p:nvGraphicFramePr>
        <p:xfrm>
          <a:off x="6624734" y="1611022"/>
          <a:ext cx="548484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a:extLst>
              <a:ext uri="{FF2B5EF4-FFF2-40B4-BE49-F238E27FC236}">
                <a16:creationId xmlns:a16="http://schemas.microsoft.com/office/drawing/2014/main" id="{25BB524C-1D19-4059-9469-F46454AFB670}"/>
              </a:ext>
            </a:extLst>
          </p:cNvPr>
          <p:cNvSpPr>
            <a:spLocks noGrp="1"/>
          </p:cNvSpPr>
          <p:nvPr>
            <p:ph type="ftr" sz="quarter" idx="11"/>
          </p:nvPr>
        </p:nvSpPr>
        <p:spPr>
          <a:xfrm>
            <a:off x="8330842" y="6257365"/>
            <a:ext cx="2175794" cy="251011"/>
          </a:xfrm>
        </p:spPr>
        <p:txBody>
          <a:bodyPr/>
          <a:lstStyle/>
          <a:p>
            <a:pPr algn="l"/>
            <a:r>
              <a:rPr lang="en-US" sz="1800" dirty="0">
                <a:solidFill>
                  <a:schemeClr val="tx1"/>
                </a:solidFill>
              </a:rPr>
              <a:t>Adult learning needs</a:t>
            </a:r>
          </a:p>
        </p:txBody>
      </p:sp>
    </p:spTree>
    <p:extLst>
      <p:ext uri="{BB962C8B-B14F-4D97-AF65-F5344CB8AC3E}">
        <p14:creationId xmlns:p14="http://schemas.microsoft.com/office/powerpoint/2010/main" val="246409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worker standing incorrectly on a ladder&#10;&#10;worker standing incorrectly on a ladder&#10;source: OSHA"/>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0100080" y="3454400"/>
            <a:ext cx="1868399" cy="2789917"/>
          </a:xfrm>
        </p:spPr>
      </p:pic>
      <p:sp>
        <p:nvSpPr>
          <p:cNvPr id="279554" name="Rectangle 2"/>
          <p:cNvSpPr>
            <a:spLocks noGrp="1" noChangeArrowheads="1"/>
          </p:cNvSpPr>
          <p:nvPr>
            <p:ph type="title"/>
          </p:nvPr>
        </p:nvSpPr>
        <p:spPr>
          <a:xfrm>
            <a:off x="257134" y="0"/>
            <a:ext cx="10515600" cy="754548"/>
          </a:xfrm>
        </p:spPr>
        <p:txBody>
          <a:bodyPr>
            <a:noAutofit/>
          </a:bodyPr>
          <a:lstStyle/>
          <a:p>
            <a:r>
              <a:rPr lang="en-US" altLang="en-US" sz="4800" b="1" dirty="0"/>
              <a:t>Key adult learning needs</a:t>
            </a:r>
          </a:p>
        </p:txBody>
      </p:sp>
      <p:sp>
        <p:nvSpPr>
          <p:cNvPr id="279555" name="Rectangle 3"/>
          <p:cNvSpPr>
            <a:spLocks noGrp="1" noChangeArrowheads="1"/>
          </p:cNvSpPr>
          <p:nvPr>
            <p:ph sz="half" idx="1"/>
          </p:nvPr>
        </p:nvSpPr>
        <p:spPr>
          <a:xfrm>
            <a:off x="616280" y="815184"/>
            <a:ext cx="10427639" cy="5611016"/>
          </a:xfrm>
        </p:spPr>
        <p:txBody>
          <a:bodyPr>
            <a:noAutofit/>
          </a:bodyPr>
          <a:lstStyle/>
          <a:p>
            <a:pPr marL="344488" indent="-344488">
              <a:spcBef>
                <a:spcPts val="0"/>
              </a:spcBef>
              <a:buFontTx/>
              <a:buAutoNum type="arabicPeriod"/>
            </a:pPr>
            <a:r>
              <a:rPr lang="en-US" altLang="en-US" sz="2400" dirty="0"/>
              <a:t>Need to know why</a:t>
            </a:r>
          </a:p>
          <a:p>
            <a:pPr marL="990600" lvl="1" indent="-533400">
              <a:spcBef>
                <a:spcPts val="0"/>
              </a:spcBef>
              <a:buFontTx/>
              <a:buChar char="•"/>
            </a:pPr>
            <a:r>
              <a:rPr lang="en-US" altLang="en-US" sz="2400" dirty="0"/>
              <a:t>How does the training apply to their job?</a:t>
            </a:r>
          </a:p>
          <a:p>
            <a:pPr marL="990600" lvl="1" indent="-533400">
              <a:spcBef>
                <a:spcPts val="0"/>
              </a:spcBef>
              <a:buFontTx/>
              <a:buChar char="•"/>
            </a:pPr>
            <a:r>
              <a:rPr lang="en-US" altLang="en-US" sz="2400" dirty="0"/>
              <a:t>Opportunity to think about how the information will be used</a:t>
            </a:r>
          </a:p>
          <a:p>
            <a:pPr marL="344488" indent="-344488">
              <a:spcBef>
                <a:spcPts val="0"/>
              </a:spcBef>
              <a:buFontTx/>
              <a:buAutoNum type="arabicPeriod"/>
            </a:pPr>
            <a:r>
              <a:rPr lang="en-US" altLang="en-US" sz="2400" dirty="0"/>
              <a:t>Need to apply experience</a:t>
            </a:r>
          </a:p>
          <a:p>
            <a:pPr marL="990600" lvl="1" indent="-533400">
              <a:spcBef>
                <a:spcPts val="0"/>
              </a:spcBef>
              <a:buFontTx/>
              <a:buChar char="•"/>
            </a:pPr>
            <a:r>
              <a:rPr lang="en-US" altLang="en-US" sz="2400" dirty="0"/>
              <a:t>How does new information relate to past experiences?</a:t>
            </a:r>
          </a:p>
          <a:p>
            <a:pPr marL="990600" lvl="1" indent="-533400">
              <a:spcBef>
                <a:spcPts val="0"/>
              </a:spcBef>
              <a:buFontTx/>
              <a:buChar char="•"/>
            </a:pPr>
            <a:r>
              <a:rPr lang="en-US" altLang="en-US" sz="2400" dirty="0"/>
              <a:t>Opportunity to compare new information to past experiences</a:t>
            </a:r>
          </a:p>
          <a:p>
            <a:pPr marL="990600" lvl="1" indent="-533400">
              <a:spcBef>
                <a:spcPts val="0"/>
              </a:spcBef>
              <a:buFontTx/>
              <a:buChar char="•"/>
            </a:pPr>
            <a:r>
              <a:rPr lang="en-US" altLang="en-US" sz="2400" dirty="0"/>
              <a:t>Opportunity to share experiences during training</a:t>
            </a:r>
          </a:p>
          <a:p>
            <a:pPr marL="344488" indent="-344488">
              <a:spcBef>
                <a:spcPts val="0"/>
              </a:spcBef>
              <a:buFontTx/>
              <a:buAutoNum type="arabicPeriod"/>
            </a:pPr>
            <a:r>
              <a:rPr lang="en-US" altLang="en-US" sz="2400" dirty="0"/>
              <a:t>Need to be in control</a:t>
            </a:r>
          </a:p>
          <a:p>
            <a:pPr marL="990600" lvl="1" indent="-533400">
              <a:spcBef>
                <a:spcPts val="0"/>
              </a:spcBef>
              <a:buFontTx/>
              <a:buChar char="•"/>
            </a:pPr>
            <a:r>
              <a:rPr lang="en-US" altLang="en-US" sz="2400" dirty="0"/>
              <a:t>Flexible learning environment with some influence</a:t>
            </a:r>
          </a:p>
          <a:p>
            <a:pPr marL="990600" lvl="1" indent="-533400">
              <a:spcBef>
                <a:spcPts val="0"/>
              </a:spcBef>
              <a:buFontTx/>
              <a:buChar char="•"/>
            </a:pPr>
            <a:r>
              <a:rPr lang="en-US" altLang="en-US" sz="2400" dirty="0"/>
              <a:t>Actively involved in learning process</a:t>
            </a:r>
          </a:p>
          <a:p>
            <a:pPr marL="990600" lvl="1" indent="-533400">
              <a:spcBef>
                <a:spcPts val="0"/>
              </a:spcBef>
              <a:buFontTx/>
              <a:buChar char="•"/>
            </a:pPr>
            <a:r>
              <a:rPr lang="en-US" altLang="en-US" sz="2400" dirty="0"/>
              <a:t>Opportunities to voice concerns (group discussions)</a:t>
            </a:r>
          </a:p>
          <a:p>
            <a:pPr marL="344488" indent="-344488">
              <a:spcBef>
                <a:spcPts val="0"/>
              </a:spcBef>
              <a:buFontTx/>
              <a:buAutoNum type="arabicPeriod"/>
            </a:pPr>
            <a:r>
              <a:rPr lang="en-US" altLang="en-US" sz="2400" dirty="0"/>
              <a:t>Need for success</a:t>
            </a:r>
          </a:p>
          <a:p>
            <a:pPr marL="990600" lvl="1" indent="-533400">
              <a:spcBef>
                <a:spcPts val="0"/>
              </a:spcBef>
              <a:buFontTx/>
              <a:buChar char="•"/>
            </a:pPr>
            <a:r>
              <a:rPr lang="en-US" altLang="en-US" sz="2400" dirty="0"/>
              <a:t>How will the training benefit them?</a:t>
            </a:r>
          </a:p>
        </p:txBody>
      </p:sp>
      <p:sp>
        <p:nvSpPr>
          <p:cNvPr id="6" name="Footer Placeholder 1">
            <a:extLst>
              <a:ext uri="{FF2B5EF4-FFF2-40B4-BE49-F238E27FC236}">
                <a16:creationId xmlns:a16="http://schemas.microsoft.com/office/drawing/2014/main" id="{9A75F3A0-ECCC-4D78-8A03-4283C9AE5513}"/>
              </a:ext>
            </a:extLst>
          </p:cNvPr>
          <p:cNvSpPr>
            <a:spLocks noGrp="1"/>
          </p:cNvSpPr>
          <p:nvPr>
            <p:ph type="ftr" sz="quarter" idx="11"/>
          </p:nvPr>
        </p:nvSpPr>
        <p:spPr>
          <a:xfrm>
            <a:off x="9969913" y="6254847"/>
            <a:ext cx="2222087" cy="603154"/>
          </a:xfrm>
        </p:spPr>
        <p:txBody>
          <a:bodyPr/>
          <a:lstStyle/>
          <a:p>
            <a:r>
              <a:rPr lang="en-US" sz="1800" dirty="0" smtClean="0">
                <a:solidFill>
                  <a:schemeClr val="tx1"/>
                </a:solidFill>
              </a:rPr>
              <a:t>Improper Ladder Use Source</a:t>
            </a:r>
            <a:r>
              <a:rPr lang="en-US" sz="1800" dirty="0">
                <a:solidFill>
                  <a:schemeClr val="tx1"/>
                </a:solidFill>
              </a:rPr>
              <a:t>: OSHA</a:t>
            </a:r>
          </a:p>
        </p:txBody>
      </p:sp>
    </p:spTree>
    <p:extLst>
      <p:ext uri="{BB962C8B-B14F-4D97-AF65-F5344CB8AC3E}">
        <p14:creationId xmlns:p14="http://schemas.microsoft.com/office/powerpoint/2010/main" val="38628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20" y="155805"/>
            <a:ext cx="12094379" cy="778915"/>
          </a:xfrm>
        </p:spPr>
        <p:txBody>
          <a:bodyPr>
            <a:normAutofit fontScale="90000"/>
          </a:bodyPr>
          <a:lstStyle/>
          <a:p>
            <a:r>
              <a:rPr lang="en-US" sz="4800" b="1" dirty="0"/>
              <a:t>Applying these principles in the training</a:t>
            </a:r>
          </a:p>
        </p:txBody>
      </p:sp>
      <p:sp>
        <p:nvSpPr>
          <p:cNvPr id="3" name="Content Placeholder 2"/>
          <p:cNvSpPr>
            <a:spLocks noGrp="1"/>
          </p:cNvSpPr>
          <p:nvPr>
            <p:ph sz="half" idx="1"/>
          </p:nvPr>
        </p:nvSpPr>
        <p:spPr>
          <a:xfrm>
            <a:off x="690879" y="920412"/>
            <a:ext cx="11391165" cy="5795347"/>
          </a:xfrm>
        </p:spPr>
        <p:txBody>
          <a:bodyPr>
            <a:noAutofit/>
          </a:bodyPr>
          <a:lstStyle/>
          <a:p>
            <a:pPr marL="514350" indent="-514350">
              <a:spcBef>
                <a:spcPts val="0"/>
              </a:spcBef>
              <a:buFont typeface="+mj-lt"/>
              <a:buAutoNum type="arabicPeriod"/>
            </a:pPr>
            <a:r>
              <a:rPr lang="en-US" sz="2800" dirty="0"/>
              <a:t>Clear learning objectives at the start and finish</a:t>
            </a:r>
          </a:p>
          <a:p>
            <a:pPr marL="514350" indent="-514350">
              <a:spcBef>
                <a:spcPts val="0"/>
              </a:spcBef>
              <a:buFont typeface="+mj-lt"/>
              <a:buAutoNum type="arabicPeriod"/>
            </a:pPr>
            <a:r>
              <a:rPr lang="en-US" sz="2800" dirty="0"/>
              <a:t>Dynamic training presentation</a:t>
            </a:r>
          </a:p>
          <a:p>
            <a:pPr marL="854075" lvl="1" indent="-396875">
              <a:spcBef>
                <a:spcPts val="0"/>
              </a:spcBef>
              <a:buFont typeface="+mj-lt"/>
              <a:buAutoNum type="alphaLcParenR"/>
              <a:tabLst>
                <a:tab pos="6289675" algn="l"/>
              </a:tabLst>
            </a:pPr>
            <a:r>
              <a:rPr lang="en-US" sz="2800" dirty="0"/>
              <a:t>Visual pictures and illustrations</a:t>
            </a:r>
            <a:r>
              <a:rPr lang="en-US" sz="2800" dirty="0" smtClean="0"/>
              <a:t>…[</a:t>
            </a:r>
            <a:r>
              <a:rPr lang="en-US" sz="2800" dirty="0"/>
              <a:t>Watching &amp; Listening]</a:t>
            </a:r>
          </a:p>
          <a:p>
            <a:pPr marL="854075" lvl="1" indent="-396875">
              <a:spcBef>
                <a:spcPts val="0"/>
              </a:spcBef>
              <a:buFont typeface="+mj-lt"/>
              <a:buAutoNum type="alphaLcParenR"/>
              <a:tabLst>
                <a:tab pos="6289675" algn="l"/>
              </a:tabLst>
            </a:pPr>
            <a:r>
              <a:rPr lang="en-US" sz="2800" dirty="0"/>
              <a:t>Videos with case studies</a:t>
            </a:r>
            <a:r>
              <a:rPr lang="en-US" sz="2800" dirty="0" smtClean="0"/>
              <a:t>…[</a:t>
            </a:r>
            <a:r>
              <a:rPr lang="en-US" sz="2800" dirty="0"/>
              <a:t>Watching &amp; Listening]</a:t>
            </a:r>
          </a:p>
          <a:p>
            <a:pPr marL="854075" lvl="1" indent="-396875">
              <a:spcBef>
                <a:spcPts val="0"/>
              </a:spcBef>
              <a:buFont typeface="+mj-lt"/>
              <a:buAutoNum type="alphaLcParenR"/>
              <a:tabLst>
                <a:tab pos="6289675" algn="l"/>
              </a:tabLst>
            </a:pPr>
            <a:r>
              <a:rPr lang="en-US" sz="2800" dirty="0"/>
              <a:t>Case studies with problem solving</a:t>
            </a:r>
            <a:r>
              <a:rPr lang="en-US" sz="2800" dirty="0" smtClean="0"/>
              <a:t>…[</a:t>
            </a:r>
            <a:r>
              <a:rPr lang="en-US" sz="2800" dirty="0"/>
              <a:t>Thinking &amp; Applying Experience]</a:t>
            </a:r>
          </a:p>
          <a:p>
            <a:pPr marL="854075" lvl="1" indent="-396875">
              <a:spcBef>
                <a:spcPts val="0"/>
              </a:spcBef>
              <a:buFont typeface="+mj-lt"/>
              <a:buAutoNum type="alphaLcParenR"/>
              <a:tabLst>
                <a:tab pos="6289675" algn="l"/>
              </a:tabLst>
            </a:pPr>
            <a:r>
              <a:rPr lang="en-US" sz="2800" dirty="0"/>
              <a:t>Sample equipment and devices…	[Touching]</a:t>
            </a:r>
          </a:p>
          <a:p>
            <a:pPr marL="854075" lvl="1" indent="-396875">
              <a:spcBef>
                <a:spcPts val="0"/>
              </a:spcBef>
              <a:buFont typeface="+mj-lt"/>
              <a:buAutoNum type="alphaLcParenR"/>
              <a:tabLst>
                <a:tab pos="6289675" algn="l"/>
              </a:tabLst>
            </a:pPr>
            <a:r>
              <a:rPr lang="en-US" sz="2800" dirty="0"/>
              <a:t>Hands-on demonstrations</a:t>
            </a:r>
            <a:r>
              <a:rPr lang="en-US" sz="2800" dirty="0" smtClean="0"/>
              <a:t>…[</a:t>
            </a:r>
            <a:r>
              <a:rPr lang="en-US" sz="2800" dirty="0"/>
              <a:t>Doing &amp; Touching]</a:t>
            </a:r>
          </a:p>
          <a:p>
            <a:pPr marL="854075" lvl="1" indent="-396875">
              <a:spcBef>
                <a:spcPts val="0"/>
              </a:spcBef>
              <a:buFont typeface="+mj-lt"/>
              <a:buAutoNum type="alphaLcParenR"/>
              <a:tabLst>
                <a:tab pos="6289675" algn="l"/>
              </a:tabLst>
            </a:pPr>
            <a:r>
              <a:rPr lang="en-US" sz="2800" dirty="0"/>
              <a:t>Class exercises and discussions</a:t>
            </a:r>
            <a:r>
              <a:rPr lang="en-US" sz="2800" dirty="0" smtClean="0"/>
              <a:t>…[</a:t>
            </a:r>
            <a:r>
              <a:rPr lang="en-US" sz="2800" dirty="0"/>
              <a:t>Thinking &amp; Applying Experience]</a:t>
            </a:r>
          </a:p>
          <a:p>
            <a:pPr marL="854075" lvl="1" indent="-396875">
              <a:spcBef>
                <a:spcPts val="0"/>
              </a:spcBef>
              <a:buFont typeface="+mj-lt"/>
              <a:buAutoNum type="alphaLcParenR"/>
              <a:tabLst>
                <a:tab pos="6289675" algn="l"/>
              </a:tabLst>
            </a:pPr>
            <a:r>
              <a:rPr lang="en-US" sz="2800" dirty="0"/>
              <a:t>Tests with review of answers…	[Thinking]</a:t>
            </a:r>
          </a:p>
        </p:txBody>
      </p:sp>
    </p:spTree>
    <p:extLst>
      <p:ext uri="{BB962C8B-B14F-4D97-AF65-F5344CB8AC3E}">
        <p14:creationId xmlns:p14="http://schemas.microsoft.com/office/powerpoint/2010/main" val="84526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8203" y="122754"/>
            <a:ext cx="8518917" cy="1325563"/>
          </a:xfrm>
        </p:spPr>
        <p:txBody>
          <a:bodyPr>
            <a:noAutofit/>
          </a:bodyPr>
          <a:lstStyle/>
          <a:p>
            <a:r>
              <a:rPr lang="en-US" sz="4800" b="1" dirty="0"/>
              <a:t>What you will find with the training materials</a:t>
            </a:r>
          </a:p>
        </p:txBody>
      </p:sp>
      <p:sp>
        <p:nvSpPr>
          <p:cNvPr id="5" name="Content Placeholder 4"/>
          <p:cNvSpPr>
            <a:spLocks noGrp="1"/>
          </p:cNvSpPr>
          <p:nvPr>
            <p:ph sz="half" idx="1"/>
          </p:nvPr>
        </p:nvSpPr>
        <p:spPr>
          <a:xfrm>
            <a:off x="365761" y="1587286"/>
            <a:ext cx="8258732" cy="4976073"/>
          </a:xfrm>
        </p:spPr>
        <p:txBody>
          <a:bodyPr>
            <a:noAutofit/>
          </a:bodyPr>
          <a:lstStyle/>
          <a:p>
            <a:r>
              <a:rPr lang="en-US" sz="2400" dirty="0"/>
              <a:t>Comprehensive slides with lots of pictures</a:t>
            </a:r>
          </a:p>
          <a:p>
            <a:r>
              <a:rPr lang="en-US" sz="2400" dirty="0"/>
              <a:t>OSHA Videos (Six 3-min shorts)</a:t>
            </a:r>
          </a:p>
          <a:p>
            <a:r>
              <a:rPr lang="en-US" sz="2400" dirty="0"/>
              <a:t>Case studies from NIOSH FACE fatality investigations</a:t>
            </a:r>
          </a:p>
          <a:p>
            <a:r>
              <a:rPr lang="en-US" sz="2400" dirty="0"/>
              <a:t>Class exercises and discussions</a:t>
            </a:r>
          </a:p>
          <a:p>
            <a:pPr lvl="1"/>
            <a:r>
              <a:rPr lang="en-US" sz="2400" dirty="0"/>
              <a:t>What’s wrong with this picture?</a:t>
            </a:r>
          </a:p>
          <a:p>
            <a:pPr lvl="1"/>
            <a:r>
              <a:rPr lang="en-US" sz="2400" dirty="0"/>
              <a:t>Apply your knowledge and experience</a:t>
            </a:r>
          </a:p>
          <a:p>
            <a:r>
              <a:rPr lang="en-US" sz="2400" dirty="0"/>
              <a:t>Demonstration equipment and devices</a:t>
            </a:r>
          </a:p>
          <a:p>
            <a:r>
              <a:rPr lang="en-US" sz="2400" dirty="0"/>
              <a:t>Checklists for use on-the-job</a:t>
            </a:r>
          </a:p>
          <a:p>
            <a:r>
              <a:rPr lang="en-US" sz="2400" dirty="0"/>
              <a:t>Pre- and post-tests to assess learning</a:t>
            </a:r>
          </a:p>
          <a:p>
            <a:endParaRPr lang="en-US" sz="2400" dirty="0"/>
          </a:p>
        </p:txBody>
      </p:sp>
      <p:pic>
        <p:nvPicPr>
          <p:cNvPr id="7" name="Content Placeholder 6" descr="case study from NIOSH FACE investigation showing improper ladder placement" title="case study from NIOSH FACE investigation showing improper ladder placemen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8341360" y="1284572"/>
            <a:ext cx="3609975" cy="4801268"/>
          </a:xfrm>
        </p:spPr>
      </p:pic>
      <p:sp>
        <p:nvSpPr>
          <p:cNvPr id="6" name="Footer Placeholder 1">
            <a:extLst>
              <a:ext uri="{FF2B5EF4-FFF2-40B4-BE49-F238E27FC236}">
                <a16:creationId xmlns:a16="http://schemas.microsoft.com/office/drawing/2014/main" id="{9CECDF2B-7F76-4672-982E-2EA11DF6302C}"/>
              </a:ext>
            </a:extLst>
          </p:cNvPr>
          <p:cNvSpPr>
            <a:spLocks noGrp="1"/>
          </p:cNvSpPr>
          <p:nvPr>
            <p:ph type="ftr" sz="quarter" idx="11"/>
          </p:nvPr>
        </p:nvSpPr>
        <p:spPr>
          <a:xfrm>
            <a:off x="9087746" y="6185445"/>
            <a:ext cx="2514932" cy="417091"/>
          </a:xfrm>
        </p:spPr>
        <p:txBody>
          <a:bodyPr/>
          <a:lstStyle/>
          <a:p>
            <a:r>
              <a:rPr lang="en-US" sz="1800" dirty="0" smtClean="0">
                <a:solidFill>
                  <a:schemeClr val="tx1"/>
                </a:solidFill>
              </a:rPr>
              <a:t>Improper Ladder Use Source</a:t>
            </a:r>
            <a:r>
              <a:rPr lang="en-US" sz="1800" dirty="0">
                <a:solidFill>
                  <a:schemeClr val="tx1"/>
                </a:solidFill>
              </a:rPr>
              <a:t>: NIOSH</a:t>
            </a:r>
          </a:p>
        </p:txBody>
      </p:sp>
    </p:spTree>
    <p:extLst>
      <p:ext uri="{BB962C8B-B14F-4D97-AF65-F5344CB8AC3E}">
        <p14:creationId xmlns:p14="http://schemas.microsoft.com/office/powerpoint/2010/main" val="308100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613"/>
            <a:ext cx="2207421" cy="1728851"/>
          </a:xfrm>
        </p:spPr>
        <p:txBody>
          <a:bodyPr>
            <a:normAutofit/>
          </a:bodyPr>
          <a:lstStyle/>
          <a:p>
            <a:r>
              <a:rPr lang="en-US" sz="4000" dirty="0"/>
              <a:t>Photo Sources</a:t>
            </a:r>
          </a:p>
        </p:txBody>
      </p:sp>
      <p:sp>
        <p:nvSpPr>
          <p:cNvPr id="3" name="Content Placeholder 2"/>
          <p:cNvSpPr>
            <a:spLocks noGrp="1"/>
          </p:cNvSpPr>
          <p:nvPr>
            <p:ph sz="half" idx="1"/>
          </p:nvPr>
        </p:nvSpPr>
        <p:spPr>
          <a:xfrm>
            <a:off x="2011680" y="1"/>
            <a:ext cx="10180320" cy="2357120"/>
          </a:xfrm>
        </p:spPr>
        <p:txBody>
          <a:bodyPr>
            <a:noAutofit/>
          </a:bodyPr>
          <a:lstStyle/>
          <a:p>
            <a:pPr marL="457200" lvl="1"/>
            <a:r>
              <a:rPr lang="en-US" sz="2800" dirty="0"/>
              <a:t>Centers for Disease Control and Prevention (CDC)</a:t>
            </a:r>
          </a:p>
          <a:p>
            <a:pPr marL="457200" lvl="1"/>
            <a:r>
              <a:rPr lang="en-US" sz="2800" dirty="0"/>
              <a:t>National Institute for Occupational Safety and Health (</a:t>
            </a:r>
            <a:r>
              <a:rPr lang="en-US" sz="2800" dirty="0" smtClean="0"/>
              <a:t>NIOSH)</a:t>
            </a:r>
          </a:p>
          <a:p>
            <a:pPr marL="457200" lvl="1"/>
            <a:r>
              <a:rPr lang="en-US" sz="2800" dirty="0" smtClean="0"/>
              <a:t>Occupational </a:t>
            </a:r>
            <a:r>
              <a:rPr lang="en-US" sz="2800" dirty="0"/>
              <a:t>Safety and Health Administration (OSHA</a:t>
            </a:r>
            <a:r>
              <a:rPr lang="en-US" sz="2800" dirty="0" smtClean="0"/>
              <a:t>)</a:t>
            </a:r>
            <a:endParaRPr lang="en-US" sz="2800" dirty="0"/>
          </a:p>
        </p:txBody>
      </p:sp>
      <p:pic>
        <p:nvPicPr>
          <p:cNvPr id="5" name="Content Placeholder 4" descr="OSHA Stop Falls Campaign Poster" title="OSHA Stop Falls Campaign Poster"/>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2172566" y="2316802"/>
            <a:ext cx="8506251" cy="4253124"/>
          </a:xfrm>
        </p:spPr>
      </p:pic>
    </p:spTree>
    <p:extLst>
      <p:ext uri="{BB962C8B-B14F-4D97-AF65-F5344CB8AC3E}">
        <p14:creationId xmlns:p14="http://schemas.microsoft.com/office/powerpoint/2010/main" val="212689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15949" cy="1309851"/>
          </a:xfrm>
        </p:spPr>
        <p:txBody>
          <a:bodyPr>
            <a:noAutofit/>
          </a:bodyPr>
          <a:lstStyle/>
          <a:p>
            <a:r>
              <a:rPr lang="en-US" sz="3600" b="1" dirty="0" smtClean="0"/>
              <a:t>Occupational Safety and Health Administration (OSHA) </a:t>
            </a:r>
            <a:br>
              <a:rPr lang="en-US" sz="3600" b="1" dirty="0" smtClean="0"/>
            </a:br>
            <a:r>
              <a:rPr lang="en-US" sz="3600" b="1" dirty="0" smtClean="0"/>
              <a:t>Susan </a:t>
            </a:r>
            <a:r>
              <a:rPr lang="en-US" sz="3600" b="1" dirty="0"/>
              <a:t>Harwood Training Grant</a:t>
            </a:r>
          </a:p>
        </p:txBody>
      </p:sp>
      <p:sp>
        <p:nvSpPr>
          <p:cNvPr id="3" name="Content Placeholder 2"/>
          <p:cNvSpPr>
            <a:spLocks noGrp="1"/>
          </p:cNvSpPr>
          <p:nvPr>
            <p:ph sz="half" idx="1"/>
          </p:nvPr>
        </p:nvSpPr>
        <p:spPr>
          <a:xfrm>
            <a:off x="858519" y="2009590"/>
            <a:ext cx="10787744" cy="3202490"/>
          </a:xfrm>
        </p:spPr>
        <p:txBody>
          <a:bodyPr>
            <a:noAutofit/>
          </a:bodyPr>
          <a:lstStyle/>
          <a:p>
            <a:pPr marL="0" indent="0">
              <a:buNone/>
            </a:pPr>
            <a:r>
              <a:rPr lang="en-US" sz="2800" dirty="0"/>
              <a:t>“Grants are awarded to provide training and education programs for employers and workers on the recognition, avoidance, and prevention of safety and health hazards in their workplaces and to inform workers of their rights and employers of their responsibilities under the Occupational Safety and Health (OSH) Act”</a:t>
            </a:r>
          </a:p>
        </p:txBody>
      </p:sp>
    </p:spTree>
    <p:extLst>
      <p:ext uri="{BB962C8B-B14F-4D97-AF65-F5344CB8AC3E}">
        <p14:creationId xmlns:p14="http://schemas.microsoft.com/office/powerpoint/2010/main" val="339697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609" y="14355"/>
            <a:ext cx="10515600" cy="987132"/>
          </a:xfrm>
        </p:spPr>
        <p:txBody>
          <a:bodyPr>
            <a:normAutofit/>
          </a:bodyPr>
          <a:lstStyle/>
          <a:p>
            <a:r>
              <a:rPr lang="en-US" sz="6000" b="1" dirty="0"/>
              <a:t>Workshop Outline</a:t>
            </a:r>
          </a:p>
        </p:txBody>
      </p:sp>
      <p:sp>
        <p:nvSpPr>
          <p:cNvPr id="5" name="Content Placeholder 4"/>
          <p:cNvSpPr>
            <a:spLocks noGrp="1"/>
          </p:cNvSpPr>
          <p:nvPr>
            <p:ph sz="half" idx="1"/>
          </p:nvPr>
        </p:nvSpPr>
        <p:spPr>
          <a:xfrm>
            <a:off x="413657" y="868226"/>
            <a:ext cx="9380469" cy="5989774"/>
          </a:xfrm>
        </p:spPr>
        <p:txBody>
          <a:bodyPr>
            <a:noAutofit/>
          </a:bodyPr>
          <a:lstStyle/>
          <a:p>
            <a:pPr marL="514350" indent="-514350">
              <a:buFont typeface="+mj-lt"/>
              <a:buAutoNum type="arabicPeriod"/>
            </a:pPr>
            <a:r>
              <a:rPr lang="en-US" dirty="0"/>
              <a:t>Discuss OSHA grant requirements (</a:t>
            </a:r>
            <a:r>
              <a:rPr lang="en-US" b="1" dirty="0"/>
              <a:t>0.5 hour</a:t>
            </a:r>
            <a:r>
              <a:rPr lang="en-US" dirty="0"/>
              <a:t>)</a:t>
            </a:r>
          </a:p>
          <a:p>
            <a:pPr marL="514350" indent="-514350">
              <a:buFont typeface="+mj-lt"/>
              <a:buAutoNum type="arabicPeriod"/>
            </a:pPr>
            <a:r>
              <a:rPr lang="en-US" dirty="0"/>
              <a:t>Discuss adult learning needs (</a:t>
            </a:r>
            <a:r>
              <a:rPr lang="en-US" b="1" dirty="0"/>
              <a:t>0.5 hour</a:t>
            </a:r>
            <a:r>
              <a:rPr lang="en-US" dirty="0"/>
              <a:t>)</a:t>
            </a:r>
          </a:p>
          <a:p>
            <a:pPr marL="514350" indent="-514350">
              <a:buFont typeface="+mj-lt"/>
              <a:buAutoNum type="arabicPeriod"/>
            </a:pPr>
            <a:r>
              <a:rPr lang="en-US" dirty="0"/>
              <a:t>Go through worker training materials (</a:t>
            </a:r>
            <a:r>
              <a:rPr lang="en-US" b="1" dirty="0"/>
              <a:t>5 hours</a:t>
            </a:r>
            <a:r>
              <a:rPr lang="en-US" dirty="0"/>
              <a:t>)</a:t>
            </a:r>
          </a:p>
          <a:p>
            <a:pPr marL="1428750" lvl="2" indent="-514350">
              <a:buFont typeface="+mj-lt"/>
              <a:buAutoNum type="alphaLcParenR"/>
            </a:pPr>
            <a:r>
              <a:rPr lang="en-US" sz="2800" dirty="0"/>
              <a:t>Pre-test</a:t>
            </a:r>
          </a:p>
          <a:p>
            <a:pPr marL="1428750" lvl="2" indent="-514350">
              <a:buFont typeface="+mj-lt"/>
              <a:buAutoNum type="alphaLcParenR"/>
            </a:pPr>
            <a:r>
              <a:rPr lang="en-US" sz="2800" dirty="0"/>
              <a:t>PowerPoint Slides</a:t>
            </a:r>
          </a:p>
          <a:p>
            <a:pPr marL="1428750" lvl="2" indent="-514350">
              <a:buFont typeface="+mj-lt"/>
              <a:buAutoNum type="alphaLcParenR"/>
            </a:pPr>
            <a:r>
              <a:rPr lang="en-US" sz="2800" dirty="0"/>
              <a:t>NIOSH FACE Fatality Investigations</a:t>
            </a:r>
          </a:p>
          <a:p>
            <a:pPr marL="1428750" lvl="2" indent="-514350">
              <a:buFont typeface="+mj-lt"/>
              <a:buAutoNum type="alphaLcParenR"/>
            </a:pPr>
            <a:r>
              <a:rPr lang="en-US" sz="2800" dirty="0"/>
              <a:t>OSHA Videos</a:t>
            </a:r>
          </a:p>
          <a:p>
            <a:pPr marL="1428750" lvl="2" indent="-514350">
              <a:buFont typeface="+mj-lt"/>
              <a:buAutoNum type="alphaLcParenR"/>
            </a:pPr>
            <a:r>
              <a:rPr lang="en-US" sz="2800" dirty="0"/>
              <a:t>Checklist</a:t>
            </a:r>
          </a:p>
          <a:p>
            <a:pPr marL="1428750" lvl="2" indent="-514350">
              <a:buFont typeface="+mj-lt"/>
              <a:buAutoNum type="alphaLcParenR"/>
            </a:pPr>
            <a:r>
              <a:rPr lang="en-US" sz="2800" dirty="0"/>
              <a:t>Post-test</a:t>
            </a:r>
          </a:p>
          <a:p>
            <a:pPr marL="514350" indent="-514350">
              <a:buFont typeface="+mj-lt"/>
              <a:buAutoNum type="arabicPeriod"/>
            </a:pPr>
            <a:r>
              <a:rPr lang="en-US" dirty="0"/>
              <a:t>Hands-on demonstrations (</a:t>
            </a:r>
            <a:r>
              <a:rPr lang="en-US" b="1" dirty="0"/>
              <a:t>1.5 hours</a:t>
            </a:r>
            <a:r>
              <a:rPr lang="en-US" dirty="0"/>
              <a:t>)</a:t>
            </a:r>
          </a:p>
          <a:p>
            <a:pPr marL="514350" indent="-514350">
              <a:buFont typeface="+mj-lt"/>
              <a:buAutoNum type="arabicPeriod"/>
            </a:pPr>
            <a:r>
              <a:rPr lang="en-US" dirty="0"/>
              <a:t>Post-training survey</a:t>
            </a:r>
          </a:p>
        </p:txBody>
      </p:sp>
      <p:pic>
        <p:nvPicPr>
          <p:cNvPr id="6" name="Content Placeholder 5" title="Worker donning a harness"/>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9002486" y="1088570"/>
            <a:ext cx="3069771" cy="4909457"/>
          </a:xfrm>
        </p:spPr>
      </p:pic>
      <p:sp>
        <p:nvSpPr>
          <p:cNvPr id="2" name="Footer Placeholder 1" title="Worker donning a harness">
            <a:extLst>
              <a:ext uri="{FF2B5EF4-FFF2-40B4-BE49-F238E27FC236}">
                <a16:creationId xmlns:a16="http://schemas.microsoft.com/office/drawing/2014/main" id="{EC2660A5-1065-44BB-A0C6-6402458CCE47}"/>
              </a:ext>
            </a:extLst>
          </p:cNvPr>
          <p:cNvSpPr>
            <a:spLocks noGrp="1"/>
          </p:cNvSpPr>
          <p:nvPr>
            <p:ph type="ftr" sz="quarter" idx="11"/>
          </p:nvPr>
        </p:nvSpPr>
        <p:spPr>
          <a:xfrm>
            <a:off x="9024325" y="6318478"/>
            <a:ext cx="2756941" cy="331413"/>
          </a:xfrm>
        </p:spPr>
        <p:txBody>
          <a:bodyPr/>
          <a:lstStyle/>
          <a:p>
            <a:pPr algn="l"/>
            <a:r>
              <a:rPr lang="en-US" sz="1800" dirty="0">
                <a:solidFill>
                  <a:schemeClr val="tx1"/>
                </a:solidFill>
              </a:rPr>
              <a:t>Worker donning a harness</a:t>
            </a:r>
          </a:p>
          <a:p>
            <a:pPr algn="l"/>
            <a:r>
              <a:rPr lang="en-US" sz="1800" dirty="0">
                <a:solidFill>
                  <a:schemeClr val="tx1"/>
                </a:solidFill>
              </a:rPr>
              <a:t>Source: OSHA</a:t>
            </a:r>
          </a:p>
        </p:txBody>
      </p:sp>
    </p:spTree>
    <p:extLst>
      <p:ext uri="{BB962C8B-B14F-4D97-AF65-F5344CB8AC3E}">
        <p14:creationId xmlns:p14="http://schemas.microsoft.com/office/powerpoint/2010/main" val="488170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0"/>
            <a:ext cx="10515600" cy="1325563"/>
          </a:xfrm>
        </p:spPr>
        <p:txBody>
          <a:bodyPr>
            <a:normAutofit/>
          </a:bodyPr>
          <a:lstStyle/>
          <a:p>
            <a:r>
              <a:rPr lang="en-US" sz="6000" b="1" dirty="0"/>
              <a:t>Ultimate goal</a:t>
            </a:r>
          </a:p>
        </p:txBody>
      </p:sp>
      <p:sp>
        <p:nvSpPr>
          <p:cNvPr id="5" name="Content Placeholder 4"/>
          <p:cNvSpPr>
            <a:spLocks noGrp="1"/>
          </p:cNvSpPr>
          <p:nvPr>
            <p:ph sz="half" idx="1"/>
          </p:nvPr>
        </p:nvSpPr>
        <p:spPr>
          <a:xfrm>
            <a:off x="283029" y="1154473"/>
            <a:ext cx="7138854" cy="4444546"/>
          </a:xfrm>
        </p:spPr>
        <p:txBody>
          <a:bodyPr>
            <a:noAutofit/>
          </a:bodyPr>
          <a:lstStyle/>
          <a:p>
            <a:pPr marL="514350" indent="-514350">
              <a:buFont typeface="+mj-lt"/>
              <a:buAutoNum type="arabicPeriod"/>
            </a:pPr>
            <a:r>
              <a:rPr lang="en-US" sz="3200" dirty="0"/>
              <a:t>Educate employers and employees on fall protection</a:t>
            </a:r>
          </a:p>
          <a:p>
            <a:pPr marL="514350" indent="-514350">
              <a:buFont typeface="+mj-lt"/>
              <a:buAutoNum type="arabicPeriod"/>
            </a:pPr>
            <a:r>
              <a:rPr lang="en-US" sz="3200" dirty="0"/>
              <a:t>Prevent costly fatalities and injuries associated with falls</a:t>
            </a:r>
          </a:p>
          <a:p>
            <a:pPr marL="514350" indent="-514350">
              <a:buFont typeface="+mj-lt"/>
              <a:buAutoNum type="arabicPeriod"/>
            </a:pPr>
            <a:r>
              <a:rPr lang="en-US" sz="3200" dirty="0"/>
              <a:t>Protect our greatest American asset – OUR WORKFORCE</a:t>
            </a:r>
          </a:p>
        </p:txBody>
      </p:sp>
      <p:pic>
        <p:nvPicPr>
          <p:cNvPr id="3" name="Content Placeholder 2" title="US Flag"/>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272603" y="1676400"/>
            <a:ext cx="4592825" cy="3113129"/>
          </a:xfrm>
        </p:spPr>
      </p:pic>
      <p:sp>
        <p:nvSpPr>
          <p:cNvPr id="6" name="Footer Placeholder 1" title="American flag clip art">
            <a:extLst>
              <a:ext uri="{FF2B5EF4-FFF2-40B4-BE49-F238E27FC236}">
                <a16:creationId xmlns:a16="http://schemas.microsoft.com/office/drawing/2014/main" id="{76B9E7F2-68E3-450E-B7C4-E9892A7C4F3D}"/>
              </a:ext>
            </a:extLst>
          </p:cNvPr>
          <p:cNvSpPr>
            <a:spLocks noGrp="1"/>
          </p:cNvSpPr>
          <p:nvPr>
            <p:ph type="ftr" sz="quarter" idx="11"/>
          </p:nvPr>
        </p:nvSpPr>
        <p:spPr>
          <a:xfrm>
            <a:off x="8231314" y="4945676"/>
            <a:ext cx="2299446" cy="514910"/>
          </a:xfrm>
        </p:spPr>
        <p:txBody>
          <a:bodyPr/>
          <a:lstStyle/>
          <a:p>
            <a:pPr algn="l"/>
            <a:r>
              <a:rPr lang="en-US" sz="1800" dirty="0">
                <a:solidFill>
                  <a:schemeClr val="tx1"/>
                </a:solidFill>
              </a:rPr>
              <a:t>American flag clip art</a:t>
            </a:r>
          </a:p>
        </p:txBody>
      </p:sp>
    </p:spTree>
    <p:extLst>
      <p:ext uri="{BB962C8B-B14F-4D97-AF65-F5344CB8AC3E}">
        <p14:creationId xmlns:p14="http://schemas.microsoft.com/office/powerpoint/2010/main" val="326706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370"/>
            <a:ext cx="12192000" cy="682279"/>
          </a:xfrm>
        </p:spPr>
        <p:txBody>
          <a:bodyPr>
            <a:noAutofit/>
          </a:bodyPr>
          <a:lstStyle/>
          <a:p>
            <a:r>
              <a:rPr lang="en-US" sz="4800" b="1" dirty="0"/>
              <a:t>Learning Objectives of the Training</a:t>
            </a:r>
          </a:p>
        </p:txBody>
      </p:sp>
      <p:sp>
        <p:nvSpPr>
          <p:cNvPr id="5" name="Content Placeholder 4"/>
          <p:cNvSpPr>
            <a:spLocks noGrp="1"/>
          </p:cNvSpPr>
          <p:nvPr>
            <p:ph idx="1"/>
          </p:nvPr>
        </p:nvSpPr>
        <p:spPr>
          <a:xfrm>
            <a:off x="163286" y="990204"/>
            <a:ext cx="11832771" cy="5541224"/>
          </a:xfrm>
        </p:spPr>
        <p:txBody>
          <a:bodyPr>
            <a:noAutofit/>
          </a:bodyPr>
          <a:lstStyle/>
          <a:p>
            <a:pPr marL="631825" lvl="1" indent="-349250">
              <a:buFont typeface="+mj-lt"/>
              <a:buAutoNum type="arabicPeriod"/>
            </a:pPr>
            <a:r>
              <a:rPr lang="en-US" sz="2400" dirty="0"/>
              <a:t>Discuss why fall protection is important</a:t>
            </a:r>
          </a:p>
          <a:p>
            <a:pPr marL="631825" lvl="1" indent="-349250">
              <a:buFont typeface="+mj-lt"/>
              <a:buAutoNum type="arabicPeriod"/>
            </a:pPr>
            <a:r>
              <a:rPr lang="en-US" sz="2400" dirty="0" smtClean="0"/>
              <a:t>Know </a:t>
            </a:r>
            <a:r>
              <a:rPr lang="en-US" sz="2400" dirty="0"/>
              <a:t>general OSHA fall protection regulations &amp; standards, especially</a:t>
            </a:r>
          </a:p>
          <a:p>
            <a:pPr marL="1196975" lvl="3" indent="-457200">
              <a:buFont typeface="+mj-lt"/>
              <a:buAutoNum type="alphaLcParenR"/>
            </a:pPr>
            <a:r>
              <a:rPr lang="en-US" sz="2400" dirty="0"/>
              <a:t>Heights requiring fall protection</a:t>
            </a:r>
          </a:p>
          <a:p>
            <a:pPr marL="1196975" lvl="3" indent="-457200">
              <a:buFont typeface="+mj-lt"/>
              <a:buAutoNum type="alphaLcParenR"/>
            </a:pPr>
            <a:r>
              <a:rPr lang="en-US" sz="2400" dirty="0"/>
              <a:t>Fall protection design and performance specifications</a:t>
            </a:r>
          </a:p>
          <a:p>
            <a:pPr marL="631825" lvl="1" indent="-349250">
              <a:buFont typeface="+mj-lt"/>
              <a:buAutoNum type="arabicPeriod"/>
            </a:pPr>
            <a:r>
              <a:rPr lang="en-US" sz="2400" dirty="0" smtClean="0"/>
              <a:t>Recognize </a:t>
            </a:r>
            <a:r>
              <a:rPr lang="en-US" sz="2400" dirty="0"/>
              <a:t>common fall hazards requiring fall protection</a:t>
            </a:r>
          </a:p>
          <a:p>
            <a:pPr marL="631825" lvl="1" indent="-349250">
              <a:buFont typeface="+mj-lt"/>
              <a:buAutoNum type="arabicPeriod"/>
            </a:pPr>
            <a:r>
              <a:rPr lang="en-US" sz="2400" dirty="0" smtClean="0"/>
              <a:t>Understand </a:t>
            </a:r>
            <a:r>
              <a:rPr lang="en-US" sz="2400" dirty="0"/>
              <a:t>the hierarchy of controls for fall protection</a:t>
            </a:r>
          </a:p>
          <a:p>
            <a:pPr marL="1196975" lvl="3" indent="-457200">
              <a:buFont typeface="+mj-lt"/>
              <a:buAutoNum type="alphaLcParenR"/>
            </a:pPr>
            <a:r>
              <a:rPr lang="en-US" sz="2400" dirty="0"/>
              <a:t>Discuss importance of first three controls in preventing falls</a:t>
            </a:r>
          </a:p>
          <a:p>
            <a:pPr marL="1196975" lvl="3" indent="-457200">
              <a:buFont typeface="+mj-lt"/>
              <a:buAutoNum type="alphaLcParenR"/>
            </a:pPr>
            <a:r>
              <a:rPr lang="en-US" sz="2400" dirty="0"/>
              <a:t>Discuss importance of fourth (fall arrest) in reducing the severity of a fall</a:t>
            </a:r>
          </a:p>
          <a:p>
            <a:pPr marL="1196975" lvl="3" indent="-457200">
              <a:buFont typeface="+mj-lt"/>
              <a:buAutoNum type="alphaLcParenR"/>
            </a:pPr>
            <a:r>
              <a:rPr lang="en-US" sz="2400" dirty="0"/>
              <a:t>Discuss why controlled access zones are a last resort</a:t>
            </a:r>
          </a:p>
          <a:p>
            <a:pPr marL="631825" lvl="1" indent="-349250">
              <a:buFont typeface="+mj-lt"/>
              <a:buAutoNum type="arabicPeriod"/>
            </a:pPr>
            <a:r>
              <a:rPr lang="en-US" sz="2400" dirty="0" smtClean="0"/>
              <a:t>Describe </a:t>
            </a:r>
            <a:r>
              <a:rPr lang="en-US" sz="2400" dirty="0"/>
              <a:t>the different types of fall protection control options</a:t>
            </a:r>
          </a:p>
        </p:txBody>
      </p:sp>
    </p:spTree>
    <p:extLst>
      <p:ext uri="{BB962C8B-B14F-4D97-AF65-F5344CB8AC3E}">
        <p14:creationId xmlns:p14="http://schemas.microsoft.com/office/powerpoint/2010/main" val="193922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59" y="80260"/>
            <a:ext cx="11060017" cy="1325563"/>
          </a:xfrm>
        </p:spPr>
        <p:txBody>
          <a:bodyPr>
            <a:noAutofit/>
          </a:bodyPr>
          <a:lstStyle/>
          <a:p>
            <a:r>
              <a:rPr lang="en-US" b="1" dirty="0"/>
              <a:t>At every stage it is critical to assess learning and implement corrective actions when needed</a:t>
            </a:r>
          </a:p>
        </p:txBody>
      </p:sp>
      <p:sp>
        <p:nvSpPr>
          <p:cNvPr id="3" name="Content Placeholder 2"/>
          <p:cNvSpPr>
            <a:spLocks noGrp="1"/>
          </p:cNvSpPr>
          <p:nvPr>
            <p:ph sz="half" idx="1"/>
          </p:nvPr>
        </p:nvSpPr>
        <p:spPr>
          <a:xfrm>
            <a:off x="195943" y="1721381"/>
            <a:ext cx="10994571" cy="4777390"/>
          </a:xfrm>
        </p:spPr>
        <p:txBody>
          <a:bodyPr>
            <a:noAutofit/>
          </a:bodyPr>
          <a:lstStyle/>
          <a:p>
            <a:pPr marL="0" indent="0">
              <a:buNone/>
            </a:pPr>
            <a:r>
              <a:rPr lang="en-US" sz="3200" dirty="0"/>
              <a:t>Level 1. Assess training effectiveness with a survey</a:t>
            </a:r>
          </a:p>
          <a:p>
            <a:pPr marL="914400" lvl="1" indent="-457200">
              <a:buFont typeface="+mj-lt"/>
              <a:buAutoNum type="arabicPeriod"/>
            </a:pPr>
            <a:r>
              <a:rPr lang="en-US" sz="3200" dirty="0"/>
              <a:t>Training materials, organization, delivery and environment</a:t>
            </a:r>
          </a:p>
          <a:p>
            <a:pPr marL="914400" lvl="1" indent="-457200">
              <a:buFont typeface="+mj-lt"/>
              <a:buAutoNum type="arabicPeriod"/>
            </a:pPr>
            <a:r>
              <a:rPr lang="en-US" sz="3200" dirty="0"/>
              <a:t>Trainers</a:t>
            </a:r>
          </a:p>
          <a:p>
            <a:pPr marL="0" indent="0">
              <a:buNone/>
            </a:pPr>
            <a:r>
              <a:rPr lang="en-US" sz="3200" dirty="0" smtClean="0"/>
              <a:t>Level </a:t>
            </a:r>
            <a:r>
              <a:rPr lang="en-US" sz="3200" dirty="0"/>
              <a:t>2. Assess that learning objectives are being met</a:t>
            </a:r>
          </a:p>
          <a:p>
            <a:pPr marL="914400" lvl="1" indent="-457200">
              <a:buFont typeface="+mj-lt"/>
              <a:buAutoNum type="arabicPeriod"/>
            </a:pPr>
            <a:r>
              <a:rPr lang="en-US" sz="3200" dirty="0"/>
              <a:t>Pre-test versus post-test assessment</a:t>
            </a:r>
          </a:p>
          <a:p>
            <a:pPr marL="914400" lvl="1" indent="-457200">
              <a:buFont typeface="+mj-lt"/>
              <a:buAutoNum type="arabicPeriod"/>
            </a:pPr>
            <a:r>
              <a:rPr lang="en-US" sz="3200" dirty="0"/>
              <a:t>Attendee self-assessment of learning</a:t>
            </a:r>
          </a:p>
        </p:txBody>
      </p:sp>
      <p:pic>
        <p:nvPicPr>
          <p:cNvPr id="7" name="Content Placeholder 6" title="Memo clip ar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0444468" y="2492828"/>
            <a:ext cx="1747532" cy="1938668"/>
          </a:xfrm>
        </p:spPr>
      </p:pic>
      <p:sp>
        <p:nvSpPr>
          <p:cNvPr id="6" name="Footer Placeholder 1" title="Memo clip art">
            <a:extLst>
              <a:ext uri="{FF2B5EF4-FFF2-40B4-BE49-F238E27FC236}">
                <a16:creationId xmlns:a16="http://schemas.microsoft.com/office/drawing/2014/main" id="{75858D26-FCFE-4E0F-8502-4310DBF7201A}"/>
              </a:ext>
            </a:extLst>
          </p:cNvPr>
          <p:cNvSpPr>
            <a:spLocks noGrp="1"/>
          </p:cNvSpPr>
          <p:nvPr>
            <p:ph type="ftr" sz="quarter" idx="11"/>
          </p:nvPr>
        </p:nvSpPr>
        <p:spPr>
          <a:xfrm>
            <a:off x="10483807" y="2120548"/>
            <a:ext cx="1523136" cy="492778"/>
          </a:xfrm>
        </p:spPr>
        <p:txBody>
          <a:bodyPr/>
          <a:lstStyle/>
          <a:p>
            <a:pPr algn="l"/>
            <a:r>
              <a:rPr lang="en-US" sz="1800" dirty="0">
                <a:solidFill>
                  <a:schemeClr val="tx1"/>
                </a:solidFill>
              </a:rPr>
              <a:t>Memo clip art</a:t>
            </a:r>
          </a:p>
        </p:txBody>
      </p:sp>
    </p:spTree>
    <p:extLst>
      <p:ext uri="{BB962C8B-B14F-4D97-AF65-F5344CB8AC3E}">
        <p14:creationId xmlns:p14="http://schemas.microsoft.com/office/powerpoint/2010/main" val="408503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25" y="0"/>
            <a:ext cx="10515600" cy="446638"/>
          </a:xfrm>
        </p:spPr>
        <p:txBody>
          <a:bodyPr>
            <a:noAutofit/>
          </a:bodyPr>
          <a:lstStyle/>
          <a:p>
            <a:r>
              <a:rPr lang="en-US" sz="3600" b="1" dirty="0"/>
              <a:t>Level 1. Post-Training Survey</a:t>
            </a:r>
          </a:p>
        </p:txBody>
      </p:sp>
      <p:graphicFrame>
        <p:nvGraphicFramePr>
          <p:cNvPr id="7" name="Content Placeholder 6" descr="survey questions" title="survey questions"/>
          <p:cNvGraphicFramePr>
            <a:graphicFrameLocks noGrp="1"/>
          </p:cNvGraphicFramePr>
          <p:nvPr>
            <p:ph sz="half" idx="1"/>
            <p:extLst>
              <p:ext uri="{D42A27DB-BD31-4B8C-83A1-F6EECF244321}">
                <p14:modId xmlns:p14="http://schemas.microsoft.com/office/powerpoint/2010/main" val="59030890"/>
              </p:ext>
            </p:extLst>
          </p:nvPr>
        </p:nvGraphicFramePr>
        <p:xfrm>
          <a:off x="0" y="446638"/>
          <a:ext cx="12191999" cy="6411363"/>
        </p:xfrm>
        <a:graphic>
          <a:graphicData uri="http://schemas.openxmlformats.org/drawingml/2006/table">
            <a:tbl>
              <a:tblPr firstRow="1" bandRow="1">
                <a:tableStyleId>{5C22544A-7EE6-4342-B048-85BDC9FD1C3A}</a:tableStyleId>
              </a:tblPr>
              <a:tblGrid>
                <a:gridCol w="7049486">
                  <a:extLst>
                    <a:ext uri="{9D8B030D-6E8A-4147-A177-3AD203B41FA5}">
                      <a16:colId xmlns:a16="http://schemas.microsoft.com/office/drawing/2014/main" val="1281795447"/>
                    </a:ext>
                  </a:extLst>
                </a:gridCol>
                <a:gridCol w="1188352">
                  <a:extLst>
                    <a:ext uri="{9D8B030D-6E8A-4147-A177-3AD203B41FA5}">
                      <a16:colId xmlns:a16="http://schemas.microsoft.com/office/drawing/2014/main" val="1725388196"/>
                    </a:ext>
                  </a:extLst>
                </a:gridCol>
                <a:gridCol w="1356614">
                  <a:extLst>
                    <a:ext uri="{9D8B030D-6E8A-4147-A177-3AD203B41FA5}">
                      <a16:colId xmlns:a16="http://schemas.microsoft.com/office/drawing/2014/main" val="555972769"/>
                    </a:ext>
                  </a:extLst>
                </a:gridCol>
                <a:gridCol w="1251449">
                  <a:extLst>
                    <a:ext uri="{9D8B030D-6E8A-4147-A177-3AD203B41FA5}">
                      <a16:colId xmlns:a16="http://schemas.microsoft.com/office/drawing/2014/main" val="440901527"/>
                    </a:ext>
                  </a:extLst>
                </a:gridCol>
                <a:gridCol w="1346098">
                  <a:extLst>
                    <a:ext uri="{9D8B030D-6E8A-4147-A177-3AD203B41FA5}">
                      <a16:colId xmlns:a16="http://schemas.microsoft.com/office/drawing/2014/main" val="2512207237"/>
                    </a:ext>
                  </a:extLst>
                </a:gridCol>
              </a:tblGrid>
              <a:tr h="317071">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Item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Not at all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Somewhat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Adequate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Very Much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2337362"/>
                  </a:ext>
                </a:extLst>
              </a:tr>
              <a:tr h="508878">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The training facilities were adequate.</a:t>
                      </a: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1408345"/>
                  </a:ext>
                </a:extLst>
              </a:tr>
              <a:tr h="444468">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The training was well organized.</a:t>
                      </a: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5912830"/>
                  </a:ext>
                </a:extLst>
              </a:tr>
              <a:tr h="508878">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The allotted time for training was sufficient.</a:t>
                      </a: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7229408"/>
                  </a:ext>
                </a:extLst>
              </a:tr>
              <a:tr h="444468">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The training materials were helpful.</a:t>
                      </a: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4926602"/>
                  </a:ext>
                </a:extLst>
              </a:tr>
              <a:tr h="512443">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The training was relevant to my needs or company’s needs.</a:t>
                      </a: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9154959"/>
                  </a:ext>
                </a:extLst>
              </a:tr>
              <a:tr h="451130">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The exercises and discussions helped me learn the material. </a:t>
                      </a: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9815109"/>
                  </a:ext>
                </a:extLst>
              </a:tr>
              <a:tr h="480552">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The training objectives were met.</a:t>
                      </a: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6248315"/>
                  </a:ext>
                </a:extLst>
              </a:tr>
              <a:tr h="451130">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a:t>
                      </a:r>
                      <a:r>
                        <a:rPr lang="en-US" sz="18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training enhanced my learning and knowledge on the topic.</a:t>
                      </a: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0034834"/>
                  </a:ext>
                </a:extLst>
              </a:tr>
              <a:tr h="500167">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r>
                        <a:rPr lang="en-US" sz="18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expect to use the knowledge and skills gained from this training.</a:t>
                      </a: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1684831"/>
                  </a:ext>
                </a:extLst>
              </a:tr>
              <a:tr h="432497">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I would recommend this course to others.</a:t>
                      </a: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98163221"/>
                  </a:ext>
                </a:extLst>
              </a:tr>
              <a:tr h="470745">
                <a:tc>
                  <a:txBody>
                    <a:bodyPr/>
                    <a:lstStyle/>
                    <a:p>
                      <a:pPr marL="0" marR="0" lvl="0" indent="0">
                        <a:lnSpc>
                          <a:spcPct val="150000"/>
                        </a:lnSpc>
                        <a:spcBef>
                          <a:spcPts val="1200"/>
                        </a:spcBef>
                        <a:spcAft>
                          <a:spcPts val="0"/>
                        </a:spcAft>
                        <a:buFont typeface="+mj-lt"/>
                        <a:buNone/>
                      </a:pPr>
                      <a:r>
                        <a:rPr lang="en-US" sz="1800" kern="1200" dirty="0">
                          <a:solidFill>
                            <a:srgbClr val="000000"/>
                          </a:solidFill>
                          <a:effectLst/>
                          <a:latin typeface="Arial" panose="020B0604020202020204" pitchFamily="34" charset="0"/>
                          <a:ea typeface="+mn-ea"/>
                          <a:cs typeface="Times New Roman" panose="02020603050405020304" pitchFamily="18" charset="0"/>
                        </a:rPr>
                        <a:t>11.</a:t>
                      </a:r>
                      <a:r>
                        <a:rPr lang="en-US" sz="1800" kern="1200" baseline="0" dirty="0">
                          <a:solidFill>
                            <a:srgbClr val="000000"/>
                          </a:solidFill>
                          <a:effectLst/>
                          <a:latin typeface="Arial" panose="020B0604020202020204" pitchFamily="34" charset="0"/>
                          <a:ea typeface="+mn-ea"/>
                          <a:cs typeface="Times New Roman" panose="02020603050405020304" pitchFamily="18" charset="0"/>
                        </a:rPr>
                        <a:t> </a:t>
                      </a:r>
                      <a:r>
                        <a:rPr lang="en-US" sz="1800" kern="1200" dirty="0">
                          <a:solidFill>
                            <a:schemeClr val="dk1"/>
                          </a:solidFill>
                          <a:effectLst/>
                          <a:latin typeface="+mn-lt"/>
                          <a:ea typeface="+mn-ea"/>
                          <a:cs typeface="+mn-cs"/>
                        </a:rPr>
                        <a:t>The instructor was well prepared and knowledgeable.</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680364024"/>
                  </a:ext>
                </a:extLst>
              </a:tr>
              <a:tr h="444468">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a:t>
                      </a:r>
                      <a:r>
                        <a:rPr lang="en-US" sz="1800" kern="1200" dirty="0">
                          <a:solidFill>
                            <a:schemeClr val="dk1"/>
                          </a:solidFill>
                          <a:effectLst/>
                          <a:latin typeface="+mn-lt"/>
                          <a:ea typeface="+mn-ea"/>
                          <a:cs typeface="+mn-cs"/>
                        </a:rPr>
                        <a:t>The instructor was receptive to comments and questions.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977665011"/>
                  </a:ext>
                </a:extLst>
              </a:tr>
              <a:tr h="444468">
                <a:tc>
                  <a:txBody>
                    <a:bodyPr/>
                    <a:lstStyle/>
                    <a:p>
                      <a:pPr marL="0" marR="0" lvl="0" indent="0">
                        <a:lnSpc>
                          <a:spcPct val="150000"/>
                        </a:lnSpc>
                        <a:spcBef>
                          <a:spcPts val="1200"/>
                        </a:spcBef>
                        <a:spcAft>
                          <a:spcPts val="0"/>
                        </a:spcAft>
                        <a:buFont typeface="+mj-l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Items 11 and 12 are repeated for multiple instructors</a:t>
                      </a:r>
                    </a:p>
                  </a:txBody>
                  <a:tcPr marL="68580" marR="68580" marT="0" marB="0" anchor="ctr">
                    <a:solidFill>
                      <a:schemeClr val="bg1"/>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919338426"/>
                  </a:ext>
                </a:extLst>
              </a:tr>
            </a:tbl>
          </a:graphicData>
        </a:graphic>
      </p:graphicFrame>
    </p:spTree>
    <p:extLst>
      <p:ext uri="{BB962C8B-B14F-4D97-AF65-F5344CB8AC3E}">
        <p14:creationId xmlns:p14="http://schemas.microsoft.com/office/powerpoint/2010/main" val="137558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able of Self-Assessment of Learning Questions" title="Table of Self-Assessment of Learning Questions"/>
          <p:cNvSpPr>
            <a:spLocks noGrp="1"/>
          </p:cNvSpPr>
          <p:nvPr>
            <p:ph type="title"/>
          </p:nvPr>
        </p:nvSpPr>
        <p:spPr>
          <a:xfrm>
            <a:off x="320407" y="177839"/>
            <a:ext cx="10515600" cy="754548"/>
          </a:xfrm>
        </p:spPr>
        <p:txBody>
          <a:bodyPr>
            <a:normAutofit fontScale="90000"/>
          </a:bodyPr>
          <a:lstStyle/>
          <a:p>
            <a:r>
              <a:rPr lang="en-US" sz="4800" b="1" dirty="0"/>
              <a:t>Level 1. Self-Assessment of Learning</a:t>
            </a:r>
          </a:p>
        </p:txBody>
      </p:sp>
      <p:graphicFrame>
        <p:nvGraphicFramePr>
          <p:cNvPr id="5" name="Content Placeholder 4" descr="Table of Self-Assessment of Learning Questions" title="Table of Self-Assessment of Learning Questions"/>
          <p:cNvGraphicFramePr>
            <a:graphicFrameLocks noGrp="1"/>
          </p:cNvGraphicFramePr>
          <p:nvPr>
            <p:ph sz="half" idx="1"/>
            <p:extLst>
              <p:ext uri="{D42A27DB-BD31-4B8C-83A1-F6EECF244321}">
                <p14:modId xmlns:p14="http://schemas.microsoft.com/office/powerpoint/2010/main" val="4272940440"/>
              </p:ext>
            </p:extLst>
          </p:nvPr>
        </p:nvGraphicFramePr>
        <p:xfrm>
          <a:off x="1222871" y="932386"/>
          <a:ext cx="10653313" cy="5617652"/>
        </p:xfrm>
        <a:graphic>
          <a:graphicData uri="http://schemas.openxmlformats.org/drawingml/2006/table">
            <a:tbl>
              <a:tblPr firstRow="1" firstCol="1" bandRow="1">
                <a:tableStyleId>{5C22544A-7EE6-4342-B048-85BDC9FD1C3A}</a:tableStyleId>
              </a:tblPr>
              <a:tblGrid>
                <a:gridCol w="3643455">
                  <a:extLst>
                    <a:ext uri="{9D8B030D-6E8A-4147-A177-3AD203B41FA5}">
                      <a16:colId xmlns:a16="http://schemas.microsoft.com/office/drawing/2014/main" val="4118804459"/>
                    </a:ext>
                  </a:extLst>
                </a:gridCol>
                <a:gridCol w="3353209">
                  <a:extLst>
                    <a:ext uri="{9D8B030D-6E8A-4147-A177-3AD203B41FA5}">
                      <a16:colId xmlns:a16="http://schemas.microsoft.com/office/drawing/2014/main" val="277587596"/>
                    </a:ext>
                  </a:extLst>
                </a:gridCol>
                <a:gridCol w="3656649">
                  <a:extLst>
                    <a:ext uri="{9D8B030D-6E8A-4147-A177-3AD203B41FA5}">
                      <a16:colId xmlns:a16="http://schemas.microsoft.com/office/drawing/2014/main" val="2832832054"/>
                    </a:ext>
                  </a:extLst>
                </a:gridCol>
              </a:tblGrid>
              <a:tr h="1031651">
                <a:tc>
                  <a:txBody>
                    <a:bodyPr/>
                    <a:lstStyle/>
                    <a:p>
                      <a:pPr marL="0" marR="0" algn="ctr">
                        <a:lnSpc>
                          <a:spcPct val="107000"/>
                        </a:lnSpc>
                        <a:spcBef>
                          <a:spcPts val="0"/>
                        </a:spcBef>
                        <a:spcAft>
                          <a:spcPts val="0"/>
                        </a:spcAft>
                      </a:pPr>
                      <a:r>
                        <a:rPr lang="en-US" sz="2000" dirty="0">
                          <a:effectLst/>
                        </a:rPr>
                        <a:t>Before</a:t>
                      </a:r>
                      <a:endParaRPr lang="en-US" sz="2400" dirty="0">
                        <a:effectLst/>
                      </a:endParaRPr>
                    </a:p>
                    <a:p>
                      <a:pPr marL="0" marR="0" algn="ctr">
                        <a:lnSpc>
                          <a:spcPct val="107000"/>
                        </a:lnSpc>
                        <a:spcBef>
                          <a:spcPts val="0"/>
                        </a:spcBef>
                        <a:spcAft>
                          <a:spcPts val="0"/>
                        </a:spcAft>
                      </a:pPr>
                      <a:r>
                        <a:rPr lang="en-US" sz="2000" dirty="0">
                          <a:effectLst/>
                        </a:rPr>
                        <a:t>Training</a:t>
                      </a:r>
                      <a:endParaRPr lang="en-US" sz="2400" dirty="0">
                        <a:effectLst/>
                      </a:endParaRPr>
                    </a:p>
                    <a:p>
                      <a:pPr marL="0" marR="0" algn="ctr">
                        <a:lnSpc>
                          <a:spcPct val="107000"/>
                        </a:lnSpc>
                        <a:spcBef>
                          <a:spcPts val="0"/>
                        </a:spcBef>
                        <a:spcAft>
                          <a:spcPts val="0"/>
                        </a:spcAft>
                      </a:pPr>
                      <a:r>
                        <a:rPr lang="en-US" sz="2000" dirty="0">
                          <a:effectLst/>
                        </a:rPr>
                        <a:t>Rank from Low (1) to High (5)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tc>
                <a:tc>
                  <a:txBody>
                    <a:bodyPr/>
                    <a:lstStyle/>
                    <a:p>
                      <a:pPr marL="0" marR="0" algn="ctr">
                        <a:lnSpc>
                          <a:spcPct val="107000"/>
                        </a:lnSpc>
                        <a:spcBef>
                          <a:spcPts val="0"/>
                        </a:spcBef>
                        <a:spcAft>
                          <a:spcPts val="0"/>
                        </a:spcAft>
                      </a:pPr>
                      <a:r>
                        <a:rPr lang="en-US" sz="2000" dirty="0">
                          <a:effectLst/>
                        </a:rPr>
                        <a:t>Topic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tc>
                <a:tc>
                  <a:txBody>
                    <a:bodyPr/>
                    <a:lstStyle/>
                    <a:p>
                      <a:pPr marL="0" marR="0" algn="ctr">
                        <a:lnSpc>
                          <a:spcPct val="107000"/>
                        </a:lnSpc>
                        <a:spcBef>
                          <a:spcPts val="0"/>
                        </a:spcBef>
                        <a:spcAft>
                          <a:spcPts val="0"/>
                        </a:spcAft>
                      </a:pPr>
                      <a:r>
                        <a:rPr lang="en-US" sz="2000" dirty="0">
                          <a:effectLst/>
                        </a:rPr>
                        <a:t>After</a:t>
                      </a:r>
                      <a:endParaRPr lang="en-US" sz="2400" dirty="0">
                        <a:effectLst/>
                      </a:endParaRPr>
                    </a:p>
                    <a:p>
                      <a:pPr marL="0" marR="0" algn="ctr">
                        <a:lnSpc>
                          <a:spcPct val="107000"/>
                        </a:lnSpc>
                        <a:spcBef>
                          <a:spcPts val="0"/>
                        </a:spcBef>
                        <a:spcAft>
                          <a:spcPts val="0"/>
                        </a:spcAft>
                      </a:pPr>
                      <a:r>
                        <a:rPr lang="en-US" sz="2000" dirty="0">
                          <a:effectLst/>
                        </a:rPr>
                        <a:t>Training</a:t>
                      </a:r>
                      <a:endParaRPr lang="en-US" sz="2400" dirty="0">
                        <a:effectLst/>
                      </a:endParaRPr>
                    </a:p>
                    <a:p>
                      <a:pPr marL="0" marR="0" algn="ctr">
                        <a:lnSpc>
                          <a:spcPct val="107000"/>
                        </a:lnSpc>
                        <a:spcBef>
                          <a:spcPts val="0"/>
                        </a:spcBef>
                        <a:spcAft>
                          <a:spcPts val="0"/>
                        </a:spcAft>
                      </a:pPr>
                      <a:r>
                        <a:rPr lang="en-US" sz="2000" dirty="0">
                          <a:effectLst/>
                        </a:rPr>
                        <a:t>Rank from Low (1) to High (5)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tc>
                <a:extLst>
                  <a:ext uri="{0D108BD9-81ED-4DB2-BD59-A6C34878D82A}">
                    <a16:rowId xmlns:a16="http://schemas.microsoft.com/office/drawing/2014/main" val="1070572809"/>
                  </a:ext>
                </a:extLst>
              </a:tr>
              <a:tr h="1031651">
                <a:tc>
                  <a:txBody>
                    <a:bodyPr/>
                    <a:lstStyle/>
                    <a:p>
                      <a:pPr marL="0" marR="0" algn="ctr">
                        <a:lnSpc>
                          <a:spcPct val="107000"/>
                        </a:lnSpc>
                        <a:spcBef>
                          <a:spcPts val="0"/>
                        </a:spcBef>
                        <a:spcAft>
                          <a:spcPts val="0"/>
                        </a:spcAft>
                        <a:tabLst>
                          <a:tab pos="552450" algn="l"/>
                          <a:tab pos="866775" algn="l"/>
                          <a:tab pos="1343025" algn="l"/>
                          <a:tab pos="1685925" algn="l"/>
                        </a:tabLst>
                      </a:pPr>
                      <a:r>
                        <a:rPr lang="en-US" sz="2000" b="0" dirty="0">
                          <a:solidFill>
                            <a:schemeClr val="tx1"/>
                          </a:solidFill>
                          <a:effectLst/>
                        </a:rPr>
                        <a:t>1….…2…….3….…4…….5</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Knowledge of OSHA regulations and standards on fall protection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1….…2…….3….…4…….5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40000"/>
                        <a:lumOff val="60000"/>
                      </a:schemeClr>
                    </a:solidFill>
                  </a:tcPr>
                </a:tc>
                <a:extLst>
                  <a:ext uri="{0D108BD9-81ED-4DB2-BD59-A6C34878D82A}">
                    <a16:rowId xmlns:a16="http://schemas.microsoft.com/office/drawing/2014/main" val="1879053756"/>
                  </a:ext>
                </a:extLst>
              </a:tr>
              <a:tr h="745524">
                <a:tc>
                  <a:txBody>
                    <a:bodyPr/>
                    <a:lstStyle/>
                    <a:p>
                      <a:pPr marL="0" marR="0" algn="ctr">
                        <a:lnSpc>
                          <a:spcPct val="107000"/>
                        </a:lnSpc>
                        <a:spcBef>
                          <a:spcPts val="0"/>
                        </a:spcBef>
                        <a:spcAft>
                          <a:spcPts val="0"/>
                        </a:spcAft>
                      </a:pPr>
                      <a:r>
                        <a:rPr lang="en-US" sz="2000" b="0" dirty="0">
                          <a:solidFill>
                            <a:schemeClr val="tx1"/>
                          </a:solidFill>
                          <a:effectLst/>
                        </a:rPr>
                        <a:t>1….…2…….3….…4…….5</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Knowledge and skill to recognize fall hazards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1….…2…….3….…4…….5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20000"/>
                        <a:lumOff val="80000"/>
                      </a:schemeClr>
                    </a:solidFill>
                  </a:tcPr>
                </a:tc>
                <a:extLst>
                  <a:ext uri="{0D108BD9-81ED-4DB2-BD59-A6C34878D82A}">
                    <a16:rowId xmlns:a16="http://schemas.microsoft.com/office/drawing/2014/main" val="1546986043"/>
                  </a:ext>
                </a:extLst>
              </a:tr>
              <a:tr h="745524">
                <a:tc>
                  <a:txBody>
                    <a:bodyPr/>
                    <a:lstStyle/>
                    <a:p>
                      <a:pPr marL="0" marR="0" algn="ctr">
                        <a:lnSpc>
                          <a:spcPct val="107000"/>
                        </a:lnSpc>
                        <a:spcBef>
                          <a:spcPts val="0"/>
                        </a:spcBef>
                        <a:spcAft>
                          <a:spcPts val="0"/>
                        </a:spcAft>
                      </a:pPr>
                      <a:r>
                        <a:rPr lang="en-US" sz="2000" b="0" dirty="0">
                          <a:solidFill>
                            <a:schemeClr val="tx1"/>
                          </a:solidFill>
                          <a:effectLst/>
                        </a:rPr>
                        <a:t>1….…2…….3….…4…….5</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Knowledge of the hierarchy of controls for fall prevention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1….…2…….3….…4…….5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40000"/>
                        <a:lumOff val="60000"/>
                      </a:schemeClr>
                    </a:solidFill>
                  </a:tcPr>
                </a:tc>
                <a:extLst>
                  <a:ext uri="{0D108BD9-81ED-4DB2-BD59-A6C34878D82A}">
                    <a16:rowId xmlns:a16="http://schemas.microsoft.com/office/drawing/2014/main" val="396066723"/>
                  </a:ext>
                </a:extLst>
              </a:tr>
              <a:tr h="1031651">
                <a:tc>
                  <a:txBody>
                    <a:bodyPr/>
                    <a:lstStyle/>
                    <a:p>
                      <a:pPr marL="0" marR="0" algn="ctr">
                        <a:lnSpc>
                          <a:spcPct val="107000"/>
                        </a:lnSpc>
                        <a:spcBef>
                          <a:spcPts val="0"/>
                        </a:spcBef>
                        <a:spcAft>
                          <a:spcPts val="0"/>
                        </a:spcAft>
                      </a:pPr>
                      <a:r>
                        <a:rPr lang="en-US" sz="2000" b="0" dirty="0">
                          <a:solidFill>
                            <a:schemeClr val="tx1"/>
                          </a:solidFill>
                          <a:effectLst/>
                        </a:rPr>
                        <a:t>1….…2…….3….…4…….5</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Knowledge on the different types of fall prevention control options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1….…2…….3….…4…….5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20000"/>
                        <a:lumOff val="80000"/>
                      </a:schemeClr>
                    </a:solidFill>
                  </a:tcPr>
                </a:tc>
                <a:extLst>
                  <a:ext uri="{0D108BD9-81ED-4DB2-BD59-A6C34878D82A}">
                    <a16:rowId xmlns:a16="http://schemas.microsoft.com/office/drawing/2014/main" val="1433742127"/>
                  </a:ext>
                </a:extLst>
              </a:tr>
              <a:tr h="1031651">
                <a:tc>
                  <a:txBody>
                    <a:bodyPr/>
                    <a:lstStyle/>
                    <a:p>
                      <a:pPr marL="0" marR="0" algn="ctr">
                        <a:lnSpc>
                          <a:spcPct val="107000"/>
                        </a:lnSpc>
                        <a:spcBef>
                          <a:spcPts val="0"/>
                        </a:spcBef>
                        <a:spcAft>
                          <a:spcPts val="0"/>
                        </a:spcAft>
                      </a:pPr>
                      <a:r>
                        <a:rPr lang="en-US" sz="2000" b="0" dirty="0">
                          <a:solidFill>
                            <a:schemeClr val="tx1"/>
                          </a:solidFill>
                          <a:effectLst/>
                        </a:rPr>
                        <a:t>1….…2…….3….…4…….5</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Knowledge and skills to evaluate and control fall hazards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en-US" sz="2000" dirty="0">
                          <a:effectLst/>
                        </a:rPr>
                        <a:t>1….…2…….3….…4…….5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752" marR="57752" marT="0" marB="0" anchor="ctr">
                    <a:solidFill>
                      <a:schemeClr val="accent1">
                        <a:lumMod val="40000"/>
                        <a:lumOff val="60000"/>
                      </a:schemeClr>
                    </a:solidFill>
                  </a:tcPr>
                </a:tc>
                <a:extLst>
                  <a:ext uri="{0D108BD9-81ED-4DB2-BD59-A6C34878D82A}">
                    <a16:rowId xmlns:a16="http://schemas.microsoft.com/office/drawing/2014/main" val="1996676965"/>
                  </a:ext>
                </a:extLst>
              </a:tr>
            </a:tbl>
          </a:graphicData>
        </a:graphic>
      </p:graphicFrame>
    </p:spTree>
    <p:extLst>
      <p:ext uri="{BB962C8B-B14F-4D97-AF65-F5344CB8AC3E}">
        <p14:creationId xmlns:p14="http://schemas.microsoft.com/office/powerpoint/2010/main" val="388345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0884"/>
          </a:xfrm>
        </p:spPr>
        <p:txBody>
          <a:bodyPr>
            <a:normAutofit fontScale="90000"/>
          </a:bodyPr>
          <a:lstStyle/>
          <a:p>
            <a:r>
              <a:rPr lang="en-US" sz="4800" b="1" dirty="0"/>
              <a:t>Level 2. Pre-test and post-test assessments</a:t>
            </a:r>
          </a:p>
        </p:txBody>
      </p:sp>
      <p:sp>
        <p:nvSpPr>
          <p:cNvPr id="3" name="Content Placeholder 2"/>
          <p:cNvSpPr>
            <a:spLocks noGrp="1"/>
          </p:cNvSpPr>
          <p:nvPr>
            <p:ph sz="half" idx="1"/>
          </p:nvPr>
        </p:nvSpPr>
        <p:spPr>
          <a:xfrm>
            <a:off x="304373" y="1083944"/>
            <a:ext cx="2199756" cy="4961255"/>
          </a:xfrm>
          <a:solidFill>
            <a:schemeClr val="accent1">
              <a:lumMod val="20000"/>
              <a:lumOff val="80000"/>
            </a:schemeClr>
          </a:solidFill>
        </p:spPr>
        <p:txBody>
          <a:bodyPr>
            <a:noAutofit/>
          </a:bodyPr>
          <a:lstStyle/>
          <a:p>
            <a:pPr marL="0" indent="0" algn="ctr">
              <a:buNone/>
            </a:pPr>
            <a:r>
              <a:rPr lang="en-US" sz="3200" dirty="0"/>
              <a:t>You will take these as we go through the worker training materials</a:t>
            </a:r>
          </a:p>
        </p:txBody>
      </p:sp>
      <p:sp>
        <p:nvSpPr>
          <p:cNvPr id="4" name="Content Placeholder 3"/>
          <p:cNvSpPr>
            <a:spLocks noGrp="1"/>
          </p:cNvSpPr>
          <p:nvPr>
            <p:ph sz="half" idx="2"/>
          </p:nvPr>
        </p:nvSpPr>
        <p:spPr>
          <a:xfrm>
            <a:off x="2712720" y="856616"/>
            <a:ext cx="9180831" cy="6001383"/>
          </a:xfrm>
        </p:spPr>
        <p:txBody>
          <a:bodyPr>
            <a:noAutofit/>
          </a:bodyPr>
          <a:lstStyle/>
          <a:p>
            <a:pPr marL="0" indent="0">
              <a:buNone/>
            </a:pPr>
            <a:r>
              <a:rPr lang="en-US" sz="2800" b="1" dirty="0"/>
              <a:t>The tests are designed to assess the learning objectives in five critical areas</a:t>
            </a:r>
          </a:p>
          <a:p>
            <a:pPr marL="514350" indent="-514350">
              <a:buFont typeface="+mj-lt"/>
              <a:buAutoNum type="arabicPeriod"/>
            </a:pPr>
            <a:r>
              <a:rPr lang="en-US" sz="2800" dirty="0"/>
              <a:t>Knowledge of OSHA regulations and standards</a:t>
            </a:r>
          </a:p>
          <a:p>
            <a:pPr marL="514350" indent="-514350">
              <a:buFont typeface="+mj-lt"/>
              <a:buAutoNum type="arabicPeriod"/>
            </a:pPr>
            <a:r>
              <a:rPr lang="en-US" sz="2800" dirty="0"/>
              <a:t>Knowledge and skill to recognize fall hazards</a:t>
            </a:r>
          </a:p>
          <a:p>
            <a:pPr marL="514350" indent="-514350">
              <a:buFont typeface="+mj-lt"/>
              <a:buAutoNum type="arabicPeriod"/>
            </a:pPr>
            <a:r>
              <a:rPr lang="en-US" sz="2800" dirty="0"/>
              <a:t>Knowledge of the hierarchy of controls</a:t>
            </a:r>
          </a:p>
          <a:p>
            <a:pPr marL="514350" indent="-514350">
              <a:buFont typeface="+mj-lt"/>
              <a:buAutoNum type="arabicPeriod"/>
            </a:pPr>
            <a:r>
              <a:rPr lang="en-US" sz="2800" dirty="0"/>
              <a:t>Knowledge on the different types of fall prevention control options</a:t>
            </a:r>
          </a:p>
          <a:p>
            <a:pPr marL="514350" indent="-514350">
              <a:buFont typeface="+mj-lt"/>
              <a:buAutoNum type="arabicPeriod"/>
            </a:pPr>
            <a:r>
              <a:rPr lang="en-US" sz="2800" dirty="0"/>
              <a:t>Knowledge and skills to evaluate and control fall hazards</a:t>
            </a:r>
          </a:p>
        </p:txBody>
      </p:sp>
    </p:spTree>
    <p:extLst>
      <p:ext uri="{BB962C8B-B14F-4D97-AF65-F5344CB8AC3E}">
        <p14:creationId xmlns:p14="http://schemas.microsoft.com/office/powerpoint/2010/main" val="502481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97359" cy="1341119"/>
          </a:xfrm>
        </p:spPr>
        <p:txBody>
          <a:bodyPr>
            <a:noAutofit/>
          </a:bodyPr>
          <a:lstStyle/>
          <a:p>
            <a:r>
              <a:rPr lang="en-US" sz="4800" b="1" dirty="0" smtClean="0"/>
              <a:t>Required </a:t>
            </a:r>
            <a:r>
              <a:rPr lang="en-US" sz="4800" b="1" dirty="0"/>
              <a:t>Documentation for </a:t>
            </a:r>
            <a:r>
              <a:rPr lang="en-US" sz="4800" b="1" dirty="0" smtClean="0"/>
              <a:t>issuing training completion certificates</a:t>
            </a:r>
            <a:endParaRPr lang="en-US" sz="4800" b="1" dirty="0"/>
          </a:p>
        </p:txBody>
      </p:sp>
      <p:sp>
        <p:nvSpPr>
          <p:cNvPr id="3" name="Content Placeholder 2"/>
          <p:cNvSpPr>
            <a:spLocks noGrp="1"/>
          </p:cNvSpPr>
          <p:nvPr>
            <p:ph sz="half" idx="1"/>
          </p:nvPr>
        </p:nvSpPr>
        <p:spPr>
          <a:xfrm>
            <a:off x="594199" y="1261882"/>
            <a:ext cx="7959012" cy="5372598"/>
          </a:xfrm>
        </p:spPr>
        <p:txBody>
          <a:bodyPr>
            <a:noAutofit/>
          </a:bodyPr>
          <a:lstStyle/>
          <a:p>
            <a:r>
              <a:rPr lang="en-US" sz="2400" dirty="0"/>
              <a:t>Sign-in Sheet</a:t>
            </a:r>
          </a:p>
          <a:p>
            <a:pPr lvl="1"/>
            <a:r>
              <a:rPr lang="en-US" sz="2400" dirty="0"/>
              <a:t>Course title</a:t>
            </a:r>
          </a:p>
          <a:p>
            <a:pPr lvl="1"/>
            <a:r>
              <a:rPr lang="en-US" sz="2400" dirty="0"/>
              <a:t>Date, time, number of contact hours</a:t>
            </a:r>
          </a:p>
          <a:p>
            <a:pPr lvl="1"/>
            <a:r>
              <a:rPr lang="en-US" sz="2400" dirty="0"/>
              <a:t>Location name and address</a:t>
            </a:r>
          </a:p>
          <a:p>
            <a:pPr lvl="1"/>
            <a:r>
              <a:rPr lang="en-US" sz="2400" dirty="0"/>
              <a:t>Instructor names</a:t>
            </a:r>
          </a:p>
          <a:p>
            <a:pPr lvl="1"/>
            <a:r>
              <a:rPr lang="en-US" sz="2400" dirty="0"/>
              <a:t>Trainee names, titles, company and signatures</a:t>
            </a:r>
          </a:p>
          <a:p>
            <a:pPr lvl="1"/>
            <a:r>
              <a:rPr lang="en-US" sz="2400" dirty="0"/>
              <a:t>Instructor signatures and certification</a:t>
            </a:r>
          </a:p>
          <a:p>
            <a:r>
              <a:rPr lang="en-US" sz="2400" dirty="0"/>
              <a:t>Pre-tests (with trainee name)</a:t>
            </a:r>
          </a:p>
          <a:p>
            <a:r>
              <a:rPr lang="en-US" sz="2400" dirty="0"/>
              <a:t>Post-tests (with trainee name)</a:t>
            </a:r>
          </a:p>
          <a:p>
            <a:r>
              <a:rPr lang="en-US" sz="2400" dirty="0"/>
              <a:t>Post-training surveys (anonymous)</a:t>
            </a:r>
          </a:p>
        </p:txBody>
      </p:sp>
      <p:pic>
        <p:nvPicPr>
          <p:cNvPr id="5" name="Content Placeholder 4" descr="check mark&#10;&#10;check mark&#10;clip ar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018768" y="2563219"/>
            <a:ext cx="2310384" cy="2065467"/>
          </a:xfrm>
        </p:spPr>
      </p:pic>
      <p:sp>
        <p:nvSpPr>
          <p:cNvPr id="6" name="Footer Placeholder 1">
            <a:extLst>
              <a:ext uri="{FF2B5EF4-FFF2-40B4-BE49-F238E27FC236}">
                <a16:creationId xmlns:a16="http://schemas.microsoft.com/office/drawing/2014/main" id="{CFC41A71-55CE-4D0F-A3C0-3C5A5E0DBBF6}"/>
              </a:ext>
            </a:extLst>
          </p:cNvPr>
          <p:cNvSpPr>
            <a:spLocks noGrp="1"/>
          </p:cNvSpPr>
          <p:nvPr>
            <p:ph type="ftr" sz="quarter" idx="11"/>
          </p:nvPr>
        </p:nvSpPr>
        <p:spPr>
          <a:xfrm>
            <a:off x="9061063" y="4810231"/>
            <a:ext cx="2119770" cy="187978"/>
          </a:xfrm>
        </p:spPr>
        <p:txBody>
          <a:bodyPr/>
          <a:lstStyle/>
          <a:p>
            <a:pPr algn="l"/>
            <a:r>
              <a:rPr lang="en-US" sz="1800" dirty="0">
                <a:solidFill>
                  <a:schemeClr val="tx1"/>
                </a:solidFill>
              </a:rPr>
              <a:t>Check mark clip art</a:t>
            </a:r>
          </a:p>
        </p:txBody>
      </p:sp>
    </p:spTree>
    <p:extLst>
      <p:ext uri="{BB962C8B-B14F-4D97-AF65-F5344CB8AC3E}">
        <p14:creationId xmlns:p14="http://schemas.microsoft.com/office/powerpoint/2010/main" val="38417396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0</TotalTime>
  <Words>1226</Words>
  <Application>Microsoft Office PowerPoint</Application>
  <PresentationFormat>Widescreen</PresentationFormat>
  <Paragraphs>219</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Tw Cen MT</vt:lpstr>
      <vt:lpstr>Droplet</vt:lpstr>
      <vt:lpstr>Fall Protection in Construction Train-the-Trainer Workshop</vt:lpstr>
      <vt:lpstr>Workshop Outline</vt:lpstr>
      <vt:lpstr>Ultimate goal</vt:lpstr>
      <vt:lpstr>Learning Objectives of the Training</vt:lpstr>
      <vt:lpstr>At every stage it is critical to assess learning and implement corrective actions when needed</vt:lpstr>
      <vt:lpstr>Level 1. Post-Training Survey</vt:lpstr>
      <vt:lpstr>Level 1. Self-Assessment of Learning</vt:lpstr>
      <vt:lpstr>Level 2. Pre-test and post-test assessments</vt:lpstr>
      <vt:lpstr>Required Documentation for issuing training completion certificates</vt:lpstr>
      <vt:lpstr>Adult Learning Needs</vt:lpstr>
      <vt:lpstr>Group and Class Discussion</vt:lpstr>
      <vt:lpstr>How we learn</vt:lpstr>
      <vt:lpstr>Key adult learning needs</vt:lpstr>
      <vt:lpstr>Applying these principles in the training</vt:lpstr>
      <vt:lpstr>What you will find with the training materials</vt:lpstr>
      <vt:lpstr>Photo Sources</vt:lpstr>
      <vt:lpstr>Occupational Safety and Health Administration (OSHA)  Susan Harwood Training Grant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2020-03-09T20:01:53Z</dcterms:created>
  <dcterms:modified xsi:type="dcterms:W3CDTF">2020-03-09T20:02:07Z</dcterms:modified>
</cp:coreProperties>
</file>