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media/image31.jpg" ContentType="image/png"/>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74"/>
  </p:notesMasterIdLst>
  <p:handoutMasterIdLst>
    <p:handoutMasterId r:id="rId75"/>
  </p:handoutMasterIdLst>
  <p:sldIdLst>
    <p:sldId id="256" r:id="rId2"/>
    <p:sldId id="257" r:id="rId3"/>
    <p:sldId id="260" r:id="rId4"/>
    <p:sldId id="268" r:id="rId5"/>
    <p:sldId id="368" r:id="rId6"/>
    <p:sldId id="264" r:id="rId7"/>
    <p:sldId id="265" r:id="rId8"/>
    <p:sldId id="266" r:id="rId9"/>
    <p:sldId id="267" r:id="rId10"/>
    <p:sldId id="269" r:id="rId11"/>
    <p:sldId id="270" r:id="rId12"/>
    <p:sldId id="271" r:id="rId13"/>
    <p:sldId id="272" r:id="rId14"/>
    <p:sldId id="273" r:id="rId15"/>
    <p:sldId id="359" r:id="rId16"/>
    <p:sldId id="360" r:id="rId17"/>
    <p:sldId id="361" r:id="rId18"/>
    <p:sldId id="274" r:id="rId19"/>
    <p:sldId id="275" r:id="rId20"/>
    <p:sldId id="276" r:id="rId21"/>
    <p:sldId id="362" r:id="rId22"/>
    <p:sldId id="369" r:id="rId23"/>
    <p:sldId id="279" r:id="rId24"/>
    <p:sldId id="281" r:id="rId25"/>
    <p:sldId id="283" r:id="rId26"/>
    <p:sldId id="284" r:id="rId27"/>
    <p:sldId id="285" r:id="rId28"/>
    <p:sldId id="287" r:id="rId29"/>
    <p:sldId id="288" r:id="rId30"/>
    <p:sldId id="289" r:id="rId31"/>
    <p:sldId id="292" r:id="rId32"/>
    <p:sldId id="293" r:id="rId33"/>
    <p:sldId id="295" r:id="rId34"/>
    <p:sldId id="296" r:id="rId35"/>
    <p:sldId id="297" r:id="rId36"/>
    <p:sldId id="298" r:id="rId37"/>
    <p:sldId id="299" r:id="rId38"/>
    <p:sldId id="300" r:id="rId39"/>
    <p:sldId id="301" r:id="rId40"/>
    <p:sldId id="302" r:id="rId41"/>
    <p:sldId id="303" r:id="rId42"/>
    <p:sldId id="304" r:id="rId43"/>
    <p:sldId id="370" r:id="rId44"/>
    <p:sldId id="306" r:id="rId45"/>
    <p:sldId id="346" r:id="rId46"/>
    <p:sldId id="347" r:id="rId47"/>
    <p:sldId id="348" r:id="rId48"/>
    <p:sldId id="349" r:id="rId49"/>
    <p:sldId id="357" r:id="rId50"/>
    <p:sldId id="313" r:id="rId51"/>
    <p:sldId id="317" r:id="rId52"/>
    <p:sldId id="318" r:id="rId53"/>
    <p:sldId id="319" r:id="rId54"/>
    <p:sldId id="321" r:id="rId55"/>
    <p:sldId id="320" r:id="rId56"/>
    <p:sldId id="363" r:id="rId57"/>
    <p:sldId id="323" r:id="rId58"/>
    <p:sldId id="324" r:id="rId59"/>
    <p:sldId id="326" r:id="rId60"/>
    <p:sldId id="327" r:id="rId61"/>
    <p:sldId id="329" r:id="rId62"/>
    <p:sldId id="330" r:id="rId63"/>
    <p:sldId id="331" r:id="rId64"/>
    <p:sldId id="332" r:id="rId65"/>
    <p:sldId id="333" r:id="rId66"/>
    <p:sldId id="334" r:id="rId67"/>
    <p:sldId id="336" r:id="rId68"/>
    <p:sldId id="351" r:id="rId69"/>
    <p:sldId id="356" r:id="rId70"/>
    <p:sldId id="371" r:id="rId71"/>
    <p:sldId id="364" r:id="rId72"/>
    <p:sldId id="367" r:id="rId73"/>
  </p:sldIdLst>
  <p:sldSz cx="12192000" cy="6858000"/>
  <p:notesSz cx="6858000" cy="9296400"/>
  <p:custDataLst>
    <p:tags r:id="rId7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57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7354" autoAdjust="0"/>
  </p:normalViewPr>
  <p:slideViewPr>
    <p:cSldViewPr snapToGrid="0">
      <p:cViewPr varScale="1">
        <p:scale>
          <a:sx n="82" d="100"/>
          <a:sy n="82" d="100"/>
        </p:scale>
        <p:origin x="134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26BAA87B-87B8-4DE8-9979-DFDF8E0BD0E8}" type="datetimeFigureOut">
              <a:rPr lang="en-US" smtClean="0"/>
              <a:t>3/9/2020</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E9C5D166-0A97-42E2-85C9-598697FF29D6}" type="slidenum">
              <a:rPr lang="en-US" smtClean="0"/>
              <a:t>‹#›</a:t>
            </a:fld>
            <a:endParaRPr lang="en-US"/>
          </a:p>
        </p:txBody>
      </p:sp>
    </p:spTree>
    <p:extLst>
      <p:ext uri="{BB962C8B-B14F-4D97-AF65-F5344CB8AC3E}">
        <p14:creationId xmlns:p14="http://schemas.microsoft.com/office/powerpoint/2010/main" val="2767973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65D177F-FF70-4692-AD79-835FBFE18C71}" type="datetimeFigureOut">
              <a:rPr lang="en-US" smtClean="0"/>
              <a:t>3/9/2020</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9727EF1-0858-4B7F-A40D-8A48547B7260}" type="slidenum">
              <a:rPr lang="en-US" smtClean="0"/>
              <a:t>‹#›</a:t>
            </a:fld>
            <a:endParaRPr lang="en-US" dirty="0"/>
          </a:p>
        </p:txBody>
      </p:sp>
    </p:spTree>
    <p:extLst>
      <p:ext uri="{BB962C8B-B14F-4D97-AF65-F5344CB8AC3E}">
        <p14:creationId xmlns:p14="http://schemas.microsoft.com/office/powerpoint/2010/main" val="24829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a:t>
            </a:fld>
            <a:endParaRPr lang="en-US" dirty="0"/>
          </a:p>
        </p:txBody>
      </p:sp>
    </p:spTree>
    <p:extLst>
      <p:ext uri="{BB962C8B-B14F-4D97-AF65-F5344CB8AC3E}">
        <p14:creationId xmlns:p14="http://schemas.microsoft.com/office/powerpoint/2010/main" val="2337781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10</a:t>
            </a:fld>
            <a:endParaRPr lang="en-US" dirty="0"/>
          </a:p>
        </p:txBody>
      </p:sp>
    </p:spTree>
    <p:extLst>
      <p:ext uri="{BB962C8B-B14F-4D97-AF65-F5344CB8AC3E}">
        <p14:creationId xmlns:p14="http://schemas.microsoft.com/office/powerpoint/2010/main" val="89199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11</a:t>
            </a:fld>
            <a:endParaRPr lang="en-US" dirty="0"/>
          </a:p>
        </p:txBody>
      </p:sp>
    </p:spTree>
    <p:extLst>
      <p:ext uri="{BB962C8B-B14F-4D97-AF65-F5344CB8AC3E}">
        <p14:creationId xmlns:p14="http://schemas.microsoft.com/office/powerpoint/2010/main" val="61926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12</a:t>
            </a:fld>
            <a:endParaRPr lang="en-US" dirty="0"/>
          </a:p>
        </p:txBody>
      </p:sp>
    </p:spTree>
    <p:extLst>
      <p:ext uri="{BB962C8B-B14F-4D97-AF65-F5344CB8AC3E}">
        <p14:creationId xmlns:p14="http://schemas.microsoft.com/office/powerpoint/2010/main" val="390784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13</a:t>
            </a:fld>
            <a:endParaRPr lang="en-US" dirty="0"/>
          </a:p>
        </p:txBody>
      </p:sp>
    </p:spTree>
    <p:extLst>
      <p:ext uri="{BB962C8B-B14F-4D97-AF65-F5344CB8AC3E}">
        <p14:creationId xmlns:p14="http://schemas.microsoft.com/office/powerpoint/2010/main" val="3497541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14</a:t>
            </a:fld>
            <a:endParaRPr lang="en-US" dirty="0"/>
          </a:p>
        </p:txBody>
      </p:sp>
    </p:spTree>
    <p:extLst>
      <p:ext uri="{BB962C8B-B14F-4D97-AF65-F5344CB8AC3E}">
        <p14:creationId xmlns:p14="http://schemas.microsoft.com/office/powerpoint/2010/main" val="2618337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of the spoil dimensions gives</a:t>
            </a:r>
            <a:r>
              <a:rPr lang="en-US" baseline="0" dirty="0" smtClean="0"/>
              <a:t> you a good idea of just how much soil can weigh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15</a:t>
            </a:fld>
            <a:endParaRPr lang="en-US" dirty="0"/>
          </a:p>
        </p:txBody>
      </p:sp>
    </p:spTree>
    <p:extLst>
      <p:ext uri="{BB962C8B-B14F-4D97-AF65-F5344CB8AC3E}">
        <p14:creationId xmlns:p14="http://schemas.microsoft.com/office/powerpoint/2010/main" val="1452673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16</a:t>
            </a:fld>
            <a:endParaRPr lang="en-US" dirty="0"/>
          </a:p>
        </p:txBody>
      </p:sp>
    </p:spTree>
    <p:extLst>
      <p:ext uri="{BB962C8B-B14F-4D97-AF65-F5344CB8AC3E}">
        <p14:creationId xmlns:p14="http://schemas.microsoft.com/office/powerpoint/2010/main" val="392707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 from a trench collapse can be devastating to the human body</a:t>
            </a:r>
            <a:r>
              <a:rPr lang="en-US" baseline="0" dirty="0" smtClean="0"/>
              <a:t>. Trench collapses can break bones.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17</a:t>
            </a:fld>
            <a:endParaRPr lang="en-US" dirty="0"/>
          </a:p>
        </p:txBody>
      </p:sp>
    </p:spTree>
    <p:extLst>
      <p:ext uri="{BB962C8B-B14F-4D97-AF65-F5344CB8AC3E}">
        <p14:creationId xmlns:p14="http://schemas.microsoft.com/office/powerpoint/2010/main" val="3807394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18</a:t>
            </a:fld>
            <a:endParaRPr lang="en-US" dirty="0"/>
          </a:p>
        </p:txBody>
      </p:sp>
    </p:spTree>
    <p:extLst>
      <p:ext uri="{BB962C8B-B14F-4D97-AF65-F5344CB8AC3E}">
        <p14:creationId xmlns:p14="http://schemas.microsoft.com/office/powerpoint/2010/main" val="4056240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19</a:t>
            </a:fld>
            <a:endParaRPr lang="en-US" dirty="0"/>
          </a:p>
        </p:txBody>
      </p:sp>
    </p:spTree>
    <p:extLst>
      <p:ext uri="{BB962C8B-B14F-4D97-AF65-F5344CB8AC3E}">
        <p14:creationId xmlns:p14="http://schemas.microsoft.com/office/powerpoint/2010/main" val="247989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a:t>
            </a:fld>
            <a:endParaRPr lang="en-US" dirty="0"/>
          </a:p>
        </p:txBody>
      </p:sp>
    </p:spTree>
    <p:extLst>
      <p:ext uri="{BB962C8B-B14F-4D97-AF65-F5344CB8AC3E}">
        <p14:creationId xmlns:p14="http://schemas.microsoft.com/office/powerpoint/2010/main" val="3098389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20</a:t>
            </a:fld>
            <a:endParaRPr lang="en-US" dirty="0"/>
          </a:p>
        </p:txBody>
      </p:sp>
    </p:spTree>
    <p:extLst>
      <p:ext uri="{BB962C8B-B14F-4D97-AF65-F5344CB8AC3E}">
        <p14:creationId xmlns:p14="http://schemas.microsoft.com/office/powerpoint/2010/main" val="4015348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21</a:t>
            </a:fld>
            <a:endParaRPr lang="en-US" dirty="0"/>
          </a:p>
        </p:txBody>
      </p:sp>
    </p:spTree>
    <p:extLst>
      <p:ext uri="{BB962C8B-B14F-4D97-AF65-F5344CB8AC3E}">
        <p14:creationId xmlns:p14="http://schemas.microsoft.com/office/powerpoint/2010/main" val="1274051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23</a:t>
            </a:fld>
            <a:endParaRPr lang="en-US" dirty="0"/>
          </a:p>
        </p:txBody>
      </p:sp>
    </p:spTree>
    <p:extLst>
      <p:ext uri="{BB962C8B-B14F-4D97-AF65-F5344CB8AC3E}">
        <p14:creationId xmlns:p14="http://schemas.microsoft.com/office/powerpoint/2010/main" val="3487051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24</a:t>
            </a:fld>
            <a:endParaRPr lang="en-US" dirty="0"/>
          </a:p>
        </p:txBody>
      </p:sp>
    </p:spTree>
    <p:extLst>
      <p:ext uri="{BB962C8B-B14F-4D97-AF65-F5344CB8AC3E}">
        <p14:creationId xmlns:p14="http://schemas.microsoft.com/office/powerpoint/2010/main" val="3856532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25</a:t>
            </a:fld>
            <a:endParaRPr lang="en-US" dirty="0"/>
          </a:p>
        </p:txBody>
      </p:sp>
    </p:spTree>
    <p:extLst>
      <p:ext uri="{BB962C8B-B14F-4D97-AF65-F5344CB8AC3E}">
        <p14:creationId xmlns:p14="http://schemas.microsoft.com/office/powerpoint/2010/main" val="2355193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26</a:t>
            </a:fld>
            <a:endParaRPr lang="en-US" dirty="0"/>
          </a:p>
        </p:txBody>
      </p:sp>
    </p:spTree>
    <p:extLst>
      <p:ext uri="{BB962C8B-B14F-4D97-AF65-F5344CB8AC3E}">
        <p14:creationId xmlns:p14="http://schemas.microsoft.com/office/powerpoint/2010/main" val="620328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27</a:t>
            </a:fld>
            <a:endParaRPr lang="en-US" dirty="0"/>
          </a:p>
        </p:txBody>
      </p:sp>
    </p:spTree>
    <p:extLst>
      <p:ext uri="{BB962C8B-B14F-4D97-AF65-F5344CB8AC3E}">
        <p14:creationId xmlns:p14="http://schemas.microsoft.com/office/powerpoint/2010/main" val="2821452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28</a:t>
            </a:fld>
            <a:endParaRPr lang="en-US" dirty="0"/>
          </a:p>
        </p:txBody>
      </p:sp>
    </p:spTree>
    <p:extLst>
      <p:ext uri="{BB962C8B-B14F-4D97-AF65-F5344CB8AC3E}">
        <p14:creationId xmlns:p14="http://schemas.microsoft.com/office/powerpoint/2010/main" val="1900321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29</a:t>
            </a:fld>
            <a:endParaRPr lang="en-US" dirty="0"/>
          </a:p>
        </p:txBody>
      </p:sp>
    </p:spTree>
    <p:extLst>
      <p:ext uri="{BB962C8B-B14F-4D97-AF65-F5344CB8AC3E}">
        <p14:creationId xmlns:p14="http://schemas.microsoft.com/office/powerpoint/2010/main" val="1035219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30</a:t>
            </a:fld>
            <a:endParaRPr lang="en-US" dirty="0"/>
          </a:p>
        </p:txBody>
      </p:sp>
    </p:spTree>
    <p:extLst>
      <p:ext uri="{BB962C8B-B14F-4D97-AF65-F5344CB8AC3E}">
        <p14:creationId xmlns:p14="http://schemas.microsoft.com/office/powerpoint/2010/main" val="393762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a:t>
            </a:fld>
            <a:endParaRPr lang="en-US" dirty="0"/>
          </a:p>
        </p:txBody>
      </p:sp>
    </p:spTree>
    <p:extLst>
      <p:ext uri="{BB962C8B-B14F-4D97-AF65-F5344CB8AC3E}">
        <p14:creationId xmlns:p14="http://schemas.microsoft.com/office/powerpoint/2010/main" val="2706753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31</a:t>
            </a:fld>
            <a:endParaRPr lang="en-US" dirty="0"/>
          </a:p>
        </p:txBody>
      </p:sp>
    </p:spTree>
    <p:extLst>
      <p:ext uri="{BB962C8B-B14F-4D97-AF65-F5344CB8AC3E}">
        <p14:creationId xmlns:p14="http://schemas.microsoft.com/office/powerpoint/2010/main" val="124041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32</a:t>
            </a:fld>
            <a:endParaRPr lang="en-US" dirty="0"/>
          </a:p>
        </p:txBody>
      </p:sp>
    </p:spTree>
    <p:extLst>
      <p:ext uri="{BB962C8B-B14F-4D97-AF65-F5344CB8AC3E}">
        <p14:creationId xmlns:p14="http://schemas.microsoft.com/office/powerpoint/2010/main" val="1941973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33</a:t>
            </a:fld>
            <a:endParaRPr lang="en-US" dirty="0"/>
          </a:p>
        </p:txBody>
      </p:sp>
    </p:spTree>
    <p:extLst>
      <p:ext uri="{BB962C8B-B14F-4D97-AF65-F5344CB8AC3E}">
        <p14:creationId xmlns:p14="http://schemas.microsoft.com/office/powerpoint/2010/main" val="53925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34</a:t>
            </a:fld>
            <a:endParaRPr lang="en-US" dirty="0"/>
          </a:p>
        </p:txBody>
      </p:sp>
    </p:spTree>
    <p:extLst>
      <p:ext uri="{BB962C8B-B14F-4D97-AF65-F5344CB8AC3E}">
        <p14:creationId xmlns:p14="http://schemas.microsoft.com/office/powerpoint/2010/main" val="2221747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35</a:t>
            </a:fld>
            <a:endParaRPr lang="en-US" dirty="0"/>
          </a:p>
        </p:txBody>
      </p:sp>
    </p:spTree>
    <p:extLst>
      <p:ext uri="{BB962C8B-B14F-4D97-AF65-F5344CB8AC3E}">
        <p14:creationId xmlns:p14="http://schemas.microsoft.com/office/powerpoint/2010/main" val="3546914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36</a:t>
            </a:fld>
            <a:endParaRPr lang="en-US" dirty="0"/>
          </a:p>
        </p:txBody>
      </p:sp>
    </p:spTree>
    <p:extLst>
      <p:ext uri="{BB962C8B-B14F-4D97-AF65-F5344CB8AC3E}">
        <p14:creationId xmlns:p14="http://schemas.microsoft.com/office/powerpoint/2010/main" val="3965550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37</a:t>
            </a:fld>
            <a:endParaRPr lang="en-US" dirty="0"/>
          </a:p>
        </p:txBody>
      </p:sp>
    </p:spTree>
    <p:extLst>
      <p:ext uri="{BB962C8B-B14F-4D97-AF65-F5344CB8AC3E}">
        <p14:creationId xmlns:p14="http://schemas.microsoft.com/office/powerpoint/2010/main" val="374914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38</a:t>
            </a:fld>
            <a:endParaRPr lang="en-US" dirty="0"/>
          </a:p>
        </p:txBody>
      </p:sp>
    </p:spTree>
    <p:extLst>
      <p:ext uri="{BB962C8B-B14F-4D97-AF65-F5344CB8AC3E}">
        <p14:creationId xmlns:p14="http://schemas.microsoft.com/office/powerpoint/2010/main" val="210903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39</a:t>
            </a:fld>
            <a:endParaRPr lang="en-US" dirty="0"/>
          </a:p>
        </p:txBody>
      </p:sp>
    </p:spTree>
    <p:extLst>
      <p:ext uri="{BB962C8B-B14F-4D97-AF65-F5344CB8AC3E}">
        <p14:creationId xmlns:p14="http://schemas.microsoft.com/office/powerpoint/2010/main" val="1660116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40</a:t>
            </a:fld>
            <a:endParaRPr lang="en-US" dirty="0"/>
          </a:p>
        </p:txBody>
      </p:sp>
    </p:spTree>
    <p:extLst>
      <p:ext uri="{BB962C8B-B14F-4D97-AF65-F5344CB8AC3E}">
        <p14:creationId xmlns:p14="http://schemas.microsoft.com/office/powerpoint/2010/main" val="2781143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a:t>
            </a:fld>
            <a:endParaRPr lang="en-US" dirty="0"/>
          </a:p>
        </p:txBody>
      </p:sp>
    </p:spTree>
    <p:extLst>
      <p:ext uri="{BB962C8B-B14F-4D97-AF65-F5344CB8AC3E}">
        <p14:creationId xmlns:p14="http://schemas.microsoft.com/office/powerpoint/2010/main" val="3498329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41</a:t>
            </a:fld>
            <a:endParaRPr lang="en-US" dirty="0"/>
          </a:p>
        </p:txBody>
      </p:sp>
    </p:spTree>
    <p:extLst>
      <p:ext uri="{BB962C8B-B14F-4D97-AF65-F5344CB8AC3E}">
        <p14:creationId xmlns:p14="http://schemas.microsoft.com/office/powerpoint/2010/main" val="2838889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42</a:t>
            </a:fld>
            <a:endParaRPr lang="en-US" dirty="0"/>
          </a:p>
        </p:txBody>
      </p:sp>
    </p:spTree>
    <p:extLst>
      <p:ext uri="{BB962C8B-B14F-4D97-AF65-F5344CB8AC3E}">
        <p14:creationId xmlns:p14="http://schemas.microsoft.com/office/powerpoint/2010/main" val="2315196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44</a:t>
            </a:fld>
            <a:endParaRPr lang="en-US" dirty="0"/>
          </a:p>
        </p:txBody>
      </p:sp>
    </p:spTree>
    <p:extLst>
      <p:ext uri="{BB962C8B-B14F-4D97-AF65-F5344CB8AC3E}">
        <p14:creationId xmlns:p14="http://schemas.microsoft.com/office/powerpoint/2010/main" val="278901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45</a:t>
            </a:fld>
            <a:endParaRPr lang="en-US" dirty="0"/>
          </a:p>
        </p:txBody>
      </p:sp>
    </p:spTree>
    <p:extLst>
      <p:ext uri="{BB962C8B-B14F-4D97-AF65-F5344CB8AC3E}">
        <p14:creationId xmlns:p14="http://schemas.microsoft.com/office/powerpoint/2010/main" val="1542921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46</a:t>
            </a:fld>
            <a:endParaRPr lang="en-US" dirty="0"/>
          </a:p>
        </p:txBody>
      </p:sp>
    </p:spTree>
    <p:extLst>
      <p:ext uri="{BB962C8B-B14F-4D97-AF65-F5344CB8AC3E}">
        <p14:creationId xmlns:p14="http://schemas.microsoft.com/office/powerpoint/2010/main" val="1991509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47</a:t>
            </a:fld>
            <a:endParaRPr lang="en-US" dirty="0"/>
          </a:p>
        </p:txBody>
      </p:sp>
    </p:spTree>
    <p:extLst>
      <p:ext uri="{BB962C8B-B14F-4D97-AF65-F5344CB8AC3E}">
        <p14:creationId xmlns:p14="http://schemas.microsoft.com/office/powerpoint/2010/main" val="1567034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48</a:t>
            </a:fld>
            <a:endParaRPr lang="en-US" dirty="0"/>
          </a:p>
        </p:txBody>
      </p:sp>
    </p:spTree>
    <p:extLst>
      <p:ext uri="{BB962C8B-B14F-4D97-AF65-F5344CB8AC3E}">
        <p14:creationId xmlns:p14="http://schemas.microsoft.com/office/powerpoint/2010/main" val="2816648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49</a:t>
            </a:fld>
            <a:endParaRPr lang="en-US" dirty="0"/>
          </a:p>
        </p:txBody>
      </p:sp>
    </p:spTree>
    <p:extLst>
      <p:ext uri="{BB962C8B-B14F-4D97-AF65-F5344CB8AC3E}">
        <p14:creationId xmlns:p14="http://schemas.microsoft.com/office/powerpoint/2010/main" val="727516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50</a:t>
            </a:fld>
            <a:endParaRPr lang="en-US" dirty="0"/>
          </a:p>
        </p:txBody>
      </p:sp>
    </p:spTree>
    <p:extLst>
      <p:ext uri="{BB962C8B-B14F-4D97-AF65-F5344CB8AC3E}">
        <p14:creationId xmlns:p14="http://schemas.microsoft.com/office/powerpoint/2010/main" val="1651636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51</a:t>
            </a:fld>
            <a:endParaRPr lang="en-US" dirty="0"/>
          </a:p>
        </p:txBody>
      </p:sp>
    </p:spTree>
    <p:extLst>
      <p:ext uri="{BB962C8B-B14F-4D97-AF65-F5344CB8AC3E}">
        <p14:creationId xmlns:p14="http://schemas.microsoft.com/office/powerpoint/2010/main" val="333674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a:t>
            </a:fld>
            <a:endParaRPr lang="en-US" dirty="0"/>
          </a:p>
        </p:txBody>
      </p:sp>
    </p:spTree>
    <p:extLst>
      <p:ext uri="{BB962C8B-B14F-4D97-AF65-F5344CB8AC3E}">
        <p14:creationId xmlns:p14="http://schemas.microsoft.com/office/powerpoint/2010/main" val="41151797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554">
              <a:defRPr/>
            </a:pP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52</a:t>
            </a:fld>
            <a:endParaRPr lang="en-US" dirty="0"/>
          </a:p>
        </p:txBody>
      </p:sp>
    </p:spTree>
    <p:extLst>
      <p:ext uri="{BB962C8B-B14F-4D97-AF65-F5344CB8AC3E}">
        <p14:creationId xmlns:p14="http://schemas.microsoft.com/office/powerpoint/2010/main" val="34371062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53</a:t>
            </a:fld>
            <a:endParaRPr lang="en-US" dirty="0"/>
          </a:p>
        </p:txBody>
      </p:sp>
    </p:spTree>
    <p:extLst>
      <p:ext uri="{BB962C8B-B14F-4D97-AF65-F5344CB8AC3E}">
        <p14:creationId xmlns:p14="http://schemas.microsoft.com/office/powerpoint/2010/main" val="42167170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54</a:t>
            </a:fld>
            <a:endParaRPr lang="en-US" dirty="0"/>
          </a:p>
        </p:txBody>
      </p:sp>
    </p:spTree>
    <p:extLst>
      <p:ext uri="{BB962C8B-B14F-4D97-AF65-F5344CB8AC3E}">
        <p14:creationId xmlns:p14="http://schemas.microsoft.com/office/powerpoint/2010/main" val="626342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55</a:t>
            </a:fld>
            <a:endParaRPr lang="en-US" dirty="0"/>
          </a:p>
        </p:txBody>
      </p:sp>
    </p:spTree>
    <p:extLst>
      <p:ext uri="{BB962C8B-B14F-4D97-AF65-F5344CB8AC3E}">
        <p14:creationId xmlns:p14="http://schemas.microsoft.com/office/powerpoint/2010/main" val="2792291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56</a:t>
            </a:fld>
            <a:endParaRPr lang="en-US" dirty="0"/>
          </a:p>
        </p:txBody>
      </p:sp>
    </p:spTree>
    <p:extLst>
      <p:ext uri="{BB962C8B-B14F-4D97-AF65-F5344CB8AC3E}">
        <p14:creationId xmlns:p14="http://schemas.microsoft.com/office/powerpoint/2010/main" val="415447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57</a:t>
            </a:fld>
            <a:endParaRPr lang="en-US" dirty="0"/>
          </a:p>
        </p:txBody>
      </p:sp>
    </p:spTree>
    <p:extLst>
      <p:ext uri="{BB962C8B-B14F-4D97-AF65-F5344CB8AC3E}">
        <p14:creationId xmlns:p14="http://schemas.microsoft.com/office/powerpoint/2010/main" val="1554704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58</a:t>
            </a:fld>
            <a:endParaRPr lang="en-US" dirty="0"/>
          </a:p>
        </p:txBody>
      </p:sp>
    </p:spTree>
    <p:extLst>
      <p:ext uri="{BB962C8B-B14F-4D97-AF65-F5344CB8AC3E}">
        <p14:creationId xmlns:p14="http://schemas.microsoft.com/office/powerpoint/2010/main" val="32095474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59</a:t>
            </a:fld>
            <a:endParaRPr lang="en-US" dirty="0"/>
          </a:p>
        </p:txBody>
      </p:sp>
    </p:spTree>
    <p:extLst>
      <p:ext uri="{BB962C8B-B14F-4D97-AF65-F5344CB8AC3E}">
        <p14:creationId xmlns:p14="http://schemas.microsoft.com/office/powerpoint/2010/main" val="24025665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60</a:t>
            </a:fld>
            <a:endParaRPr lang="en-US" dirty="0"/>
          </a:p>
        </p:txBody>
      </p:sp>
    </p:spTree>
    <p:extLst>
      <p:ext uri="{BB962C8B-B14F-4D97-AF65-F5344CB8AC3E}">
        <p14:creationId xmlns:p14="http://schemas.microsoft.com/office/powerpoint/2010/main" val="42811646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61</a:t>
            </a:fld>
            <a:endParaRPr lang="en-US" dirty="0"/>
          </a:p>
        </p:txBody>
      </p:sp>
    </p:spTree>
    <p:extLst>
      <p:ext uri="{BB962C8B-B14F-4D97-AF65-F5344CB8AC3E}">
        <p14:creationId xmlns:p14="http://schemas.microsoft.com/office/powerpoint/2010/main" val="367959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a:t>
            </a:fld>
            <a:endParaRPr lang="en-US" dirty="0"/>
          </a:p>
        </p:txBody>
      </p:sp>
    </p:spTree>
    <p:extLst>
      <p:ext uri="{BB962C8B-B14F-4D97-AF65-F5344CB8AC3E}">
        <p14:creationId xmlns:p14="http://schemas.microsoft.com/office/powerpoint/2010/main" val="38268549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a:t>
            </a:r>
            <a:r>
              <a:rPr lang="en-US" baseline="0" dirty="0" smtClean="0"/>
              <a:t> What hazards can you identify in this photograph?  Answers should include crushing injuries and struck against injuries caused by moving equipment. In addition there is no ladder to egress from the trench. Safety Tip: Never work under equipment even if you think you have an experienced operator. A competent person should identify all the possible hazards and implement good safe working practices to keep workers safe.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62</a:t>
            </a:fld>
            <a:endParaRPr lang="en-US" dirty="0"/>
          </a:p>
        </p:txBody>
      </p:sp>
    </p:spTree>
    <p:extLst>
      <p:ext uri="{BB962C8B-B14F-4D97-AF65-F5344CB8AC3E}">
        <p14:creationId xmlns:p14="http://schemas.microsoft.com/office/powerpoint/2010/main" val="18124680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a:t>
            </a:r>
            <a:r>
              <a:rPr lang="en-US" baseline="0" dirty="0" smtClean="0"/>
              <a:t> What hazards can you identify in this photograph?  As before answers should include crushing injuries and struck against injuries caused by moving equipment. Safety Tip: Never work under equipment even if you think you have an experienced operator. A competent person should identify all the possible hazards and implement good safe working practices to keep workers safe.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63</a:t>
            </a:fld>
            <a:endParaRPr lang="en-US" dirty="0"/>
          </a:p>
        </p:txBody>
      </p:sp>
    </p:spTree>
    <p:extLst>
      <p:ext uri="{BB962C8B-B14F-4D97-AF65-F5344CB8AC3E}">
        <p14:creationId xmlns:p14="http://schemas.microsoft.com/office/powerpoint/2010/main" val="25538541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a:t>
            </a:r>
            <a:r>
              <a:rPr lang="en-US" baseline="0" dirty="0" smtClean="0"/>
              <a:t> What hazards can you identify in this photograph? Answers should include vertical trench wall deeper than 6 feet. Improper use of egress ladders and slips trips and fall hazards. Safety Tip: A competent person should identify all the possible hazards and implement good safe work practices. In addition, all workers should be communicating the hazards and informing the competent person of the potential hazards and or unsafe working conditions.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64</a:t>
            </a:fld>
            <a:endParaRPr lang="en-US" dirty="0"/>
          </a:p>
        </p:txBody>
      </p:sp>
    </p:spTree>
    <p:extLst>
      <p:ext uri="{BB962C8B-B14F-4D97-AF65-F5344CB8AC3E}">
        <p14:creationId xmlns:p14="http://schemas.microsoft.com/office/powerpoint/2010/main" val="172864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a:t>
            </a:r>
            <a:r>
              <a:rPr lang="en-US" baseline="0" dirty="0" smtClean="0"/>
              <a:t> What hazards can you identify in this photograph? Answers should include vertical trench wall deeper than 6 feet with improper use of a trench box and egress ladder. Safety Tip: A competent person should identify all the possible hazards and implement good safe working practices to keep workers safe. Ensure the trench box is level with the surface of the ground and ladder is 3 feet extended above the trench box.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65</a:t>
            </a:fld>
            <a:endParaRPr lang="en-US" dirty="0"/>
          </a:p>
        </p:txBody>
      </p:sp>
    </p:spTree>
    <p:extLst>
      <p:ext uri="{BB962C8B-B14F-4D97-AF65-F5344CB8AC3E}">
        <p14:creationId xmlns:p14="http://schemas.microsoft.com/office/powerpoint/2010/main" val="22625068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Participation:</a:t>
            </a:r>
            <a:r>
              <a:rPr lang="en-US" baseline="0" dirty="0" smtClean="0"/>
              <a:t> What hazards can you identify in this photograph? Answers should include vertical trench wall deeper than 6 feet without an egress ladder in place. In addition, the worker is introducing water into the trench. Safety Tip: A competent person should identify all the possible hazards and implement good safe working practices to keep workers safe. Therefore, water should be removed from the trench to prevent a collapse. Additional safe work practices include shoring, shielding or sloping along with an egress ladder in place.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66</a:t>
            </a:fld>
            <a:endParaRPr lang="en-US" dirty="0"/>
          </a:p>
        </p:txBody>
      </p:sp>
    </p:spTree>
    <p:extLst>
      <p:ext uri="{BB962C8B-B14F-4D97-AF65-F5344CB8AC3E}">
        <p14:creationId xmlns:p14="http://schemas.microsoft.com/office/powerpoint/2010/main" val="8603509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a:t>
            </a:r>
            <a:r>
              <a:rPr lang="en-US" baseline="0" dirty="0" smtClean="0"/>
              <a:t> What hazards can you identify in this photograph? Answers should include missing hard hat(PPE) and no ladder in place. Tip: A competent person should identify all the possible hazards and implement good safe working practices to keep workers safe. Additional safe work practices include ensuring all the required PPE is worn by the workers and ladders are placed for every 25 feet of lateral traveling distance in the trench.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67</a:t>
            </a:fld>
            <a:endParaRPr lang="en-US" dirty="0"/>
          </a:p>
        </p:txBody>
      </p:sp>
    </p:spTree>
    <p:extLst>
      <p:ext uri="{BB962C8B-B14F-4D97-AF65-F5344CB8AC3E}">
        <p14:creationId xmlns:p14="http://schemas.microsoft.com/office/powerpoint/2010/main" val="36060792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a:t>
            </a:r>
            <a:r>
              <a:rPr lang="en-US" baseline="0" dirty="0" smtClean="0"/>
              <a:t> What hazards can you identify in this photograph? Answers should include improper use of a ladder in the trench. Safety Tip: Ensure ladders are 4-1 ratio and extend 3 feet above the leading edge of a trench.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68</a:t>
            </a:fld>
            <a:endParaRPr lang="en-US" dirty="0"/>
          </a:p>
        </p:txBody>
      </p:sp>
    </p:spTree>
    <p:extLst>
      <p:ext uri="{BB962C8B-B14F-4D97-AF65-F5344CB8AC3E}">
        <p14:creationId xmlns:p14="http://schemas.microsoft.com/office/powerpoint/2010/main" val="34279151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a:t>
            </a:r>
            <a:r>
              <a:rPr lang="en-US" baseline="0" dirty="0" smtClean="0"/>
              <a:t> What hazards can you identify in this photograph? Answers should include the possibility the pipe going across the trench may not be adequately supported and protected. Safety Tip: Ensure that all underground utilities and pipes are adequately supported and protected from equipment during excavation. The competent person identify what type of support and protection is required for all underground utilities and pipes.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69</a:t>
            </a:fld>
            <a:endParaRPr lang="en-US" dirty="0"/>
          </a:p>
        </p:txBody>
      </p:sp>
    </p:spTree>
    <p:extLst>
      <p:ext uri="{BB962C8B-B14F-4D97-AF65-F5344CB8AC3E}">
        <p14:creationId xmlns:p14="http://schemas.microsoft.com/office/powerpoint/2010/main" val="3540078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a:t>
            </a:r>
            <a:r>
              <a:rPr lang="en-US" baseline="0" dirty="0" smtClean="0"/>
              <a:t> Step one-each trainee will type in the address </a:t>
            </a:r>
            <a:r>
              <a:rPr lang="en-US" dirty="0" smtClean="0">
                <a:solidFill>
                  <a:schemeClr val="bg1"/>
                </a:solidFill>
                <a:latin typeface="Gill Sans MT" panose="020B0502020104020203" pitchFamily="34" charset="0"/>
              </a:rPr>
              <a:t>http://excavation-safety.net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Gill Sans MT" panose="020B0502020104020203" pitchFamily="34" charset="0"/>
              </a:rPr>
              <a:t>Step two-once</a:t>
            </a:r>
            <a:r>
              <a:rPr lang="en-US" baseline="0" dirty="0" smtClean="0">
                <a:solidFill>
                  <a:schemeClr val="bg1"/>
                </a:solidFill>
                <a:latin typeface="Gill Sans MT" panose="020B0502020104020203" pitchFamily="34" charset="0"/>
              </a:rPr>
              <a:t> the web based app is open to have each trainee install and add this app onto their mobile device or computer home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latin typeface="Gill Sans MT" panose="020B0502020104020203" pitchFamily="34" charset="0"/>
              </a:rPr>
              <a:t>Step three-Go the three lines on the top left of the page ‘click’ to open. Trainee should be able to view home, checklist, trench requirements, settings, contact us and email log.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latin typeface="Gill Sans MT" panose="020B0502020104020203" pitchFamily="34" charset="0"/>
              </a:rPr>
              <a:t>Step four-Go to setting and add all the required information for the competent person, project name, approver name and your supervisors email address. Make sure all the information is saved after each entry.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latin typeface="Gill Sans MT" panose="020B0502020104020203" pitchFamily="34" charset="0"/>
              </a:rPr>
              <a:t>Step five-’click’ on the 3 lines top left and go to the checklist. Then fill in the box with trench location and dimensions. Once all that information is entered finish checking all that apply to their job site. Add comments as appropriate and submit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latin typeface="Gill Sans MT" panose="020B0502020104020203" pitchFamily="34" charset="0"/>
              </a:rPr>
              <a:t>All this information will be date and time stamped when the checklist is submitted. Explain that when no data or cell services are available, the data will be sent automatically once the mobile device or computer is in range. </a:t>
            </a:r>
            <a:endParaRPr lang="en-US" dirty="0" smtClean="0">
              <a:solidFill>
                <a:schemeClr val="bg1"/>
              </a:solidFill>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71</a:t>
            </a:fld>
            <a:endParaRPr lang="en-US" dirty="0"/>
          </a:p>
        </p:txBody>
      </p:sp>
    </p:spTree>
    <p:extLst>
      <p:ext uri="{BB962C8B-B14F-4D97-AF65-F5344CB8AC3E}">
        <p14:creationId xmlns:p14="http://schemas.microsoft.com/office/powerpoint/2010/main" val="35469310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72</a:t>
            </a:fld>
            <a:endParaRPr lang="en-US" dirty="0"/>
          </a:p>
        </p:txBody>
      </p:sp>
    </p:spTree>
    <p:extLst>
      <p:ext uri="{BB962C8B-B14F-4D97-AF65-F5344CB8AC3E}">
        <p14:creationId xmlns:p14="http://schemas.microsoft.com/office/powerpoint/2010/main" val="113892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7</a:t>
            </a:fld>
            <a:endParaRPr lang="en-US" dirty="0"/>
          </a:p>
        </p:txBody>
      </p:sp>
    </p:spTree>
    <p:extLst>
      <p:ext uri="{BB962C8B-B14F-4D97-AF65-F5344CB8AC3E}">
        <p14:creationId xmlns:p14="http://schemas.microsoft.com/office/powerpoint/2010/main" val="1934156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8</a:t>
            </a:fld>
            <a:endParaRPr lang="en-US" dirty="0"/>
          </a:p>
        </p:txBody>
      </p:sp>
    </p:spTree>
    <p:extLst>
      <p:ext uri="{BB962C8B-B14F-4D97-AF65-F5344CB8AC3E}">
        <p14:creationId xmlns:p14="http://schemas.microsoft.com/office/powerpoint/2010/main" val="47827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9</a:t>
            </a:fld>
            <a:endParaRPr lang="en-US" dirty="0"/>
          </a:p>
        </p:txBody>
      </p:sp>
    </p:spTree>
    <p:extLst>
      <p:ext uri="{BB962C8B-B14F-4D97-AF65-F5344CB8AC3E}">
        <p14:creationId xmlns:p14="http://schemas.microsoft.com/office/powerpoint/2010/main" val="385636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21648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384590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148051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173185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303709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21312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85430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314828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24016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244963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352178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1D513-460E-4888-9BEB-AD0A2EB7A005}" type="datetimeFigureOut">
              <a:rPr lang="en-US" smtClean="0"/>
              <a:t>3/9/2020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640B5-2D37-4AC2-B744-3C0914139D81}" type="slidenum">
              <a:rPr lang="en-US" smtClean="0"/>
              <a:t>‹#›</a:t>
            </a:fld>
            <a:endParaRPr lang="en-US" dirty="0"/>
          </a:p>
        </p:txBody>
      </p:sp>
    </p:spTree>
    <p:extLst>
      <p:ext uri="{BB962C8B-B14F-4D97-AF65-F5344CB8AC3E}">
        <p14:creationId xmlns:p14="http://schemas.microsoft.com/office/powerpoint/2010/main" val="15585728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0wmcD3aM8X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shn.com/ext/resources/todaysnews4/todaysnews4-2/trench422.jpg?142910409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nks5rdeFF5Q"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6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6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6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youtube.com/watch?v=Lupfl8q-MWo"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8659" y="1652954"/>
            <a:ext cx="10337801" cy="656492"/>
          </a:xfrm>
        </p:spPr>
        <p:txBody>
          <a:bodyPr>
            <a:noAutofit/>
          </a:bodyPr>
          <a:lstStyle/>
          <a:p>
            <a:r>
              <a:rPr lang="en-US" sz="4800" dirty="0" smtClean="0">
                <a:solidFill>
                  <a:schemeClr val="bg1"/>
                </a:solidFill>
                <a:latin typeface="Rockwell" panose="02060603020205020403" pitchFamily="18" charset="0"/>
              </a:rPr>
              <a:t>Excavation and Trenching Safety </a:t>
            </a:r>
            <a:endParaRPr lang="en-US" sz="4800" dirty="0">
              <a:solidFill>
                <a:schemeClr val="bg1"/>
              </a:solidFill>
              <a:latin typeface="Rockwell" panose="02060603020205020403" pitchFamily="18" charset="0"/>
            </a:endParaRPr>
          </a:p>
        </p:txBody>
      </p:sp>
    </p:spTree>
    <p:custDataLst>
      <p:tags r:id="rId1"/>
    </p:custDataLst>
    <p:extLst>
      <p:ext uri="{BB962C8B-B14F-4D97-AF65-F5344CB8AC3E}">
        <p14:creationId xmlns:p14="http://schemas.microsoft.com/office/powerpoint/2010/main" val="1185028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13849"/>
            <a:ext cx="10515600" cy="1325563"/>
          </a:xfrm>
        </p:spPr>
        <p:txBody>
          <a:bodyPr>
            <a:normAutofit fontScale="90000"/>
          </a:bodyPr>
          <a:lstStyle/>
          <a:p>
            <a:r>
              <a:rPr lang="en-US" dirty="0">
                <a:solidFill>
                  <a:schemeClr val="bg1"/>
                </a:solidFill>
                <a:latin typeface="Rockwell" panose="02060603020205020403" pitchFamily="18" charset="0"/>
              </a:rPr>
              <a:t>What is my employer required to do to protect workers from </a:t>
            </a:r>
            <a:r>
              <a:rPr lang="en-US" dirty="0" smtClean="0">
                <a:solidFill>
                  <a:schemeClr val="bg1"/>
                </a:solidFill>
                <a:latin typeface="Rockwell" panose="02060603020205020403" pitchFamily="18" charset="0"/>
              </a:rPr>
              <a:t>excavations Hazards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2050073"/>
            <a:ext cx="7416800" cy="3625850"/>
          </a:xfrm>
        </p:spPr>
        <p:txBody>
          <a:bodyPr>
            <a:normAutofit/>
          </a:bodyPr>
          <a:lstStyle/>
          <a:p>
            <a:r>
              <a:rPr lang="en-US" dirty="0">
                <a:solidFill>
                  <a:schemeClr val="bg1"/>
                </a:solidFill>
                <a:latin typeface="Gill Sans MT" panose="020B0502020104020203" pitchFamily="34" charset="0"/>
              </a:rPr>
              <a:t>E</a:t>
            </a:r>
            <a:r>
              <a:rPr lang="en-US" dirty="0" smtClean="0">
                <a:solidFill>
                  <a:schemeClr val="bg1"/>
                </a:solidFill>
                <a:latin typeface="Gill Sans MT" panose="020B0502020104020203" pitchFamily="34" charset="0"/>
              </a:rPr>
              <a:t>xcavation safety training  </a:t>
            </a:r>
            <a:endParaRPr lang="en-US" dirty="0">
              <a:solidFill>
                <a:schemeClr val="bg1"/>
              </a:solidFill>
              <a:latin typeface="Gill Sans MT" panose="020B0502020104020203" pitchFamily="34" charset="0"/>
            </a:endParaRPr>
          </a:p>
          <a:p>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Protective measures </a:t>
            </a:r>
            <a:endParaRPr lang="en-US" dirty="0">
              <a:solidFill>
                <a:schemeClr val="bg1"/>
              </a:solidFill>
              <a:latin typeface="Gill Sans MT" panose="020B0502020104020203" pitchFamily="34" charset="0"/>
            </a:endParaRP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Excavation </a:t>
            </a:r>
            <a:r>
              <a:rPr lang="en-US" dirty="0" smtClean="0">
                <a:solidFill>
                  <a:schemeClr val="bg1"/>
                </a:solidFill>
                <a:latin typeface="Gill Sans MT" panose="020B0502020104020203" pitchFamily="34" charset="0"/>
              </a:rPr>
              <a:t>Inspections </a:t>
            </a:r>
            <a:endParaRPr lang="en-US" dirty="0">
              <a:solidFill>
                <a:schemeClr val="bg1"/>
              </a:solidFill>
              <a:latin typeface="Gill Sans MT" panose="020B0502020104020203" pitchFamily="34" charset="0"/>
            </a:endParaRP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Competent Person </a:t>
            </a:r>
          </a:p>
          <a:p>
            <a:endParaRPr lang="en-US" dirty="0"/>
          </a:p>
        </p:txBody>
      </p:sp>
    </p:spTree>
    <p:extLst>
      <p:ext uri="{BB962C8B-B14F-4D97-AF65-F5344CB8AC3E}">
        <p14:creationId xmlns:p14="http://schemas.microsoft.com/office/powerpoint/2010/main" val="2067924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15916"/>
            <a:ext cx="10515600" cy="1325563"/>
          </a:xfrm>
        </p:spPr>
        <p:txBody>
          <a:bodyPr/>
          <a:lstStyle/>
          <a:p>
            <a:pPr algn="ctr"/>
            <a:r>
              <a:rPr lang="en-US" dirty="0">
                <a:solidFill>
                  <a:schemeClr val="bg1"/>
                </a:solidFill>
                <a:latin typeface="Rockwell" panose="02060603020205020403" pitchFamily="18" charset="0"/>
              </a:rPr>
              <a:t>Excavation and </a:t>
            </a:r>
            <a:r>
              <a:rPr lang="en-US" dirty="0" smtClean="0">
                <a:solidFill>
                  <a:schemeClr val="bg1"/>
                </a:solidFill>
                <a:latin typeface="Rockwell" panose="02060603020205020403" pitchFamily="18" charset="0"/>
              </a:rPr>
              <a:t>Trenching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635971"/>
            <a:ext cx="10515600" cy="4471752"/>
          </a:xfrm>
        </p:spPr>
        <p:txBody>
          <a:bodyPr/>
          <a:lstStyle/>
          <a:p>
            <a:r>
              <a:rPr lang="en-US" dirty="0">
                <a:solidFill>
                  <a:schemeClr val="bg1"/>
                </a:solidFill>
                <a:latin typeface="Gill Sans MT" panose="020B0502020104020203" pitchFamily="34" charset="0"/>
              </a:rPr>
              <a:t>Between 2011 and 2015, according to the Bureau of Labor Statistics, 94 American workers were killed in trench collapses. In 2016, 23 U.S. workers </a:t>
            </a:r>
            <a:r>
              <a:rPr lang="en-US" dirty="0" smtClean="0">
                <a:solidFill>
                  <a:schemeClr val="bg1"/>
                </a:solidFill>
                <a:latin typeface="Gill Sans MT" panose="020B0502020104020203" pitchFamily="34" charset="0"/>
              </a:rPr>
              <a:t>died. </a:t>
            </a:r>
            <a:endParaRPr lang="en-US" dirty="0">
              <a:solidFill>
                <a:schemeClr val="bg1"/>
              </a:solidFill>
              <a:latin typeface="Gill Sans MT" panose="020B0502020104020203" pitchFamily="34" charset="0"/>
            </a:endParaRP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These are not “accidents” or random occurrences. They are generally caused by unsafe working conditions in clear violation of OSHA safety and health standards or other recognized safe work practices</a:t>
            </a:r>
            <a:r>
              <a:rPr lang="en-US" dirty="0" smtClean="0">
                <a:solidFill>
                  <a:schemeClr val="bg1"/>
                </a:solidFill>
                <a:latin typeface="Gill Sans MT" panose="020B0502020104020203" pitchFamily="34" charset="0"/>
              </a:rPr>
              <a:t>.</a:t>
            </a:r>
          </a:p>
          <a:p>
            <a:pPr marL="0" indent="0">
              <a:buNone/>
            </a:pPr>
            <a:endParaRPr lang="en-US" dirty="0">
              <a:solidFill>
                <a:schemeClr val="bg1"/>
              </a:solidFill>
              <a:latin typeface="Gill Sans MT" panose="020B0502020104020203" pitchFamily="34" charset="0"/>
            </a:endParaRPr>
          </a:p>
          <a:p>
            <a:r>
              <a:rPr lang="en-US" dirty="0" smtClean="0">
                <a:solidFill>
                  <a:srgbClr val="92D050"/>
                </a:solidFill>
                <a:latin typeface="Gill Sans MT" panose="020B0502020104020203" pitchFamily="34" charset="0"/>
              </a:rPr>
              <a:t>All fatalities were preventable </a:t>
            </a:r>
            <a:r>
              <a:rPr lang="en-US" dirty="0" smtClean="0">
                <a:solidFill>
                  <a:schemeClr val="bg1"/>
                </a:solidFill>
                <a:latin typeface="Gill Sans MT" panose="020B0502020104020203" pitchFamily="34" charset="0"/>
              </a:rPr>
              <a:t>if safe work practices were in place</a:t>
            </a:r>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328235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91726"/>
            <a:ext cx="10337800" cy="1325563"/>
          </a:xfrm>
        </p:spPr>
        <p:txBody>
          <a:bodyPr/>
          <a:lstStyle/>
          <a:p>
            <a:r>
              <a:rPr lang="en-US" dirty="0">
                <a:solidFill>
                  <a:schemeClr val="bg1"/>
                </a:solidFill>
                <a:latin typeface="Rockwell" panose="02060603020205020403" pitchFamily="18" charset="0"/>
              </a:rPr>
              <a:t>OSHA Standard 29 CFR 1926.650-652 Subpart P</a:t>
            </a:r>
          </a:p>
        </p:txBody>
      </p:sp>
      <p:sp>
        <p:nvSpPr>
          <p:cNvPr id="3" name="Content Placeholder 2"/>
          <p:cNvSpPr>
            <a:spLocks noGrp="1"/>
          </p:cNvSpPr>
          <p:nvPr>
            <p:ph idx="1"/>
          </p:nvPr>
        </p:nvSpPr>
        <p:spPr>
          <a:xfrm>
            <a:off x="838200" y="1890537"/>
            <a:ext cx="11188700" cy="4533709"/>
          </a:xfrm>
        </p:spPr>
        <p:txBody>
          <a:bodyPr>
            <a:normAutofit/>
          </a:bodyPr>
          <a:lstStyle/>
          <a:p>
            <a:r>
              <a:rPr lang="en-US" altLang="en-US" dirty="0" smtClean="0">
                <a:solidFill>
                  <a:schemeClr val="bg1"/>
                </a:solidFill>
                <a:latin typeface="Gill Sans MT" panose="020B0502020104020203" pitchFamily="34" charset="0"/>
              </a:rPr>
              <a:t>Part 1926 </a:t>
            </a:r>
            <a:r>
              <a:rPr lang="en-US" altLang="en-US" dirty="0">
                <a:solidFill>
                  <a:schemeClr val="bg1"/>
                </a:solidFill>
                <a:latin typeface="Gill Sans MT" panose="020B0502020104020203" pitchFamily="34" charset="0"/>
              </a:rPr>
              <a:t>contains the regulations for the Construction Industry. Sections 650-652 contain the Excavation regulations, which are also known as Subpart P</a:t>
            </a:r>
            <a:r>
              <a:rPr lang="en-US" altLang="en-US" dirty="0" smtClean="0">
                <a:solidFill>
                  <a:schemeClr val="bg1"/>
                </a:solidFill>
                <a:latin typeface="Gill Sans MT" panose="020B0502020104020203" pitchFamily="34" charset="0"/>
              </a:rPr>
              <a:t>.</a:t>
            </a:r>
          </a:p>
          <a:p>
            <a:r>
              <a:rPr lang="en-US" altLang="en-US" dirty="0" smtClean="0">
                <a:solidFill>
                  <a:schemeClr val="bg1"/>
                </a:solidFill>
                <a:latin typeface="Gill Sans MT" panose="020B0502020104020203" pitchFamily="34" charset="0"/>
              </a:rPr>
              <a:t>App A Soil Classification</a:t>
            </a:r>
            <a:endParaRPr lang="en-US" alt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App B sloping and benching</a:t>
            </a:r>
          </a:p>
          <a:p>
            <a:r>
              <a:rPr lang="en-US" dirty="0" smtClean="0">
                <a:solidFill>
                  <a:schemeClr val="bg1"/>
                </a:solidFill>
                <a:latin typeface="Gill Sans MT" panose="020B0502020104020203" pitchFamily="34" charset="0"/>
              </a:rPr>
              <a:t>App C timber shoring for trenches </a:t>
            </a:r>
          </a:p>
          <a:p>
            <a:r>
              <a:rPr lang="en-US" dirty="0" smtClean="0">
                <a:solidFill>
                  <a:schemeClr val="bg1"/>
                </a:solidFill>
                <a:latin typeface="Gill Sans MT" panose="020B0502020104020203" pitchFamily="34" charset="0"/>
              </a:rPr>
              <a:t>App D Aluminum hydraulic shoring for trenches</a:t>
            </a:r>
          </a:p>
          <a:p>
            <a:r>
              <a:rPr lang="en-US" dirty="0" smtClean="0">
                <a:solidFill>
                  <a:schemeClr val="bg1"/>
                </a:solidFill>
                <a:latin typeface="Gill Sans MT" panose="020B0502020104020203" pitchFamily="34" charset="0"/>
              </a:rPr>
              <a:t>App E  Alternatives to timber shoring</a:t>
            </a:r>
          </a:p>
          <a:p>
            <a:r>
              <a:rPr lang="en-US" dirty="0" smtClean="0">
                <a:solidFill>
                  <a:schemeClr val="bg1"/>
                </a:solidFill>
                <a:latin typeface="Gill Sans MT" panose="020B0502020104020203" pitchFamily="34" charset="0"/>
              </a:rPr>
              <a:t>App F Selection of protective systems</a:t>
            </a:r>
            <a:endParaRPr lang="en-US"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6134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9246" y="243253"/>
            <a:ext cx="10515600" cy="1325563"/>
          </a:xfrm>
        </p:spPr>
        <p:txBody>
          <a:bodyPr/>
          <a:lstStyle/>
          <a:p>
            <a:pPr algn="ctr"/>
            <a:r>
              <a:rPr lang="en-US" dirty="0">
                <a:solidFill>
                  <a:schemeClr val="bg1"/>
                </a:solidFill>
                <a:latin typeface="Rockwell" panose="02060603020205020403" pitchFamily="18" charset="0"/>
              </a:rPr>
              <a:t>Myths of Excavation Hazards </a:t>
            </a:r>
          </a:p>
        </p:txBody>
      </p:sp>
      <p:sp>
        <p:nvSpPr>
          <p:cNvPr id="3" name="Content Placeholder 2"/>
          <p:cNvSpPr>
            <a:spLocks noGrp="1"/>
          </p:cNvSpPr>
          <p:nvPr>
            <p:ph idx="1"/>
          </p:nvPr>
        </p:nvSpPr>
        <p:spPr>
          <a:xfrm>
            <a:off x="826476" y="1811320"/>
            <a:ext cx="7442200" cy="3956434"/>
          </a:xfrm>
        </p:spPr>
        <p:txBody>
          <a:bodyPr>
            <a:normAutofit/>
          </a:bodyPr>
          <a:lstStyle/>
          <a:p>
            <a:r>
              <a:rPr lang="en-US" dirty="0">
                <a:solidFill>
                  <a:schemeClr val="bg1"/>
                </a:solidFill>
                <a:latin typeface="Gill Sans MT" panose="020B0502020104020203" pitchFamily="34" charset="0"/>
              </a:rPr>
              <a:t>“If the trench is not deeper than 5 feet, I don’t have to </a:t>
            </a:r>
            <a:r>
              <a:rPr lang="en-US" dirty="0" smtClean="0">
                <a:solidFill>
                  <a:schemeClr val="bg1"/>
                </a:solidFill>
                <a:latin typeface="Gill Sans MT" panose="020B0502020104020203" pitchFamily="34" charset="0"/>
              </a:rPr>
              <a:t>slope or shore to </a:t>
            </a:r>
            <a:r>
              <a:rPr lang="en-US" dirty="0">
                <a:solidFill>
                  <a:schemeClr val="bg1"/>
                </a:solidFill>
                <a:latin typeface="Gill Sans MT" panose="020B0502020104020203" pitchFamily="34" charset="0"/>
              </a:rPr>
              <a:t>protect </a:t>
            </a:r>
            <a:r>
              <a:rPr lang="en-US" dirty="0" smtClean="0">
                <a:solidFill>
                  <a:schemeClr val="bg1"/>
                </a:solidFill>
                <a:latin typeface="Gill Sans MT" panose="020B0502020104020203" pitchFamily="34" charset="0"/>
              </a:rPr>
              <a:t>me from a cave-in.” </a:t>
            </a: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“Air monitoring is only for confined spaces, not excavations.” </a:t>
            </a:r>
          </a:p>
          <a:p>
            <a:r>
              <a:rPr lang="en-US" dirty="0">
                <a:solidFill>
                  <a:schemeClr val="bg1"/>
                </a:solidFill>
                <a:latin typeface="Gill Sans MT" panose="020B0502020104020203" pitchFamily="34" charset="0"/>
              </a:rPr>
              <a:t>“I can dig myself out if I am buried.” </a:t>
            </a:r>
          </a:p>
          <a:p>
            <a:r>
              <a:rPr lang="en-US" dirty="0">
                <a:solidFill>
                  <a:schemeClr val="bg1"/>
                </a:solidFill>
                <a:latin typeface="Gill Sans MT" panose="020B0502020104020203" pitchFamily="34" charset="0"/>
              </a:rPr>
              <a:t>“Hitting utilities is simply part of the business!” </a:t>
            </a:r>
          </a:p>
          <a:p>
            <a:endParaRPr lang="en-US" dirty="0"/>
          </a:p>
        </p:txBody>
      </p:sp>
    </p:spTree>
    <p:extLst>
      <p:ext uri="{BB962C8B-B14F-4D97-AF65-F5344CB8AC3E}">
        <p14:creationId xmlns:p14="http://schemas.microsoft.com/office/powerpoint/2010/main" val="251908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96466"/>
            <a:ext cx="10515600" cy="1215260"/>
          </a:xfrm>
        </p:spPr>
        <p:txBody>
          <a:bodyPr>
            <a:normAutofit fontScale="90000"/>
          </a:bodyPr>
          <a:lstStyle/>
          <a:p>
            <a:pPr algn="ctr"/>
            <a:r>
              <a:rPr lang="en-US" dirty="0" smtClean="0">
                <a:solidFill>
                  <a:schemeClr val="bg1"/>
                </a:solidFill>
                <a:latin typeface="Rockwell" panose="02060603020205020403" pitchFamily="18" charset="0"/>
              </a:rPr>
              <a:t>Myth </a:t>
            </a:r>
            <a:r>
              <a:rPr lang="en-US" dirty="0">
                <a:solidFill>
                  <a:schemeClr val="bg1"/>
                </a:solidFill>
                <a:latin typeface="Rockwell" panose="02060603020205020403" pitchFamily="18" charset="0"/>
              </a:rPr>
              <a:t>#1of Excavation Hazards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990195" y="2047791"/>
            <a:ext cx="7076090" cy="4567321"/>
          </a:xfrm>
        </p:spPr>
        <p:txBody>
          <a:bodyPr>
            <a:normAutofit lnSpcReduction="10000"/>
          </a:bodyPr>
          <a:lstStyle/>
          <a:p>
            <a:r>
              <a:rPr lang="en-US" dirty="0">
                <a:solidFill>
                  <a:schemeClr val="bg1"/>
                </a:solidFill>
                <a:latin typeface="Gill Sans MT" panose="020B0502020104020203" pitchFamily="34" charset="0"/>
              </a:rPr>
              <a:t>Reality of a cave in</a:t>
            </a:r>
            <a:r>
              <a:rPr lang="en-US" dirty="0" smtClean="0">
                <a:solidFill>
                  <a:schemeClr val="bg1"/>
                </a:solidFill>
                <a:latin typeface="Gill Sans MT" panose="020B0502020104020203" pitchFamily="34" charset="0"/>
              </a:rPr>
              <a:t>:</a:t>
            </a:r>
            <a:endParaRPr lang="en-US" dirty="0">
              <a:solidFill>
                <a:schemeClr val="bg1"/>
              </a:solidFill>
              <a:latin typeface="Gill Sans MT" panose="020B0502020104020203" pitchFamily="34" charset="0"/>
            </a:endParaRPr>
          </a:p>
          <a:p>
            <a:pPr>
              <a:buFont typeface="Wingdings" panose="05000000000000000000" pitchFamily="2" charset="2"/>
              <a:buChar char="ü"/>
            </a:pPr>
            <a:r>
              <a:rPr lang="en-US" dirty="0">
                <a:solidFill>
                  <a:schemeClr val="bg1"/>
                </a:solidFill>
                <a:latin typeface="Gill Sans MT" panose="020B0502020104020203" pitchFamily="34" charset="0"/>
              </a:rPr>
              <a:t>A cubic yard of soil can weigh as much as a small pickup </a:t>
            </a:r>
            <a:r>
              <a:rPr lang="en-US" dirty="0" smtClean="0">
                <a:solidFill>
                  <a:schemeClr val="bg1"/>
                </a:solidFill>
                <a:latin typeface="Gill Sans MT" panose="020B0502020104020203" pitchFamily="34" charset="0"/>
              </a:rPr>
              <a:t>truck or 3000 pounds causing traumatic injuries.</a:t>
            </a:r>
            <a:endParaRPr lang="en-US" dirty="0">
              <a:solidFill>
                <a:schemeClr val="bg1"/>
              </a:solidFill>
              <a:latin typeface="Gill Sans MT" panose="020B0502020104020203" pitchFamily="34" charset="0"/>
            </a:endParaRPr>
          </a:p>
          <a:p>
            <a:pPr>
              <a:buFont typeface="Wingdings" panose="05000000000000000000" pitchFamily="2" charset="2"/>
              <a:buChar char="ü"/>
            </a:pPr>
            <a:r>
              <a:rPr lang="en-US" dirty="0">
                <a:solidFill>
                  <a:schemeClr val="bg1"/>
                </a:solidFill>
                <a:latin typeface="Gill Sans MT" panose="020B0502020104020203" pitchFamily="34" charset="0"/>
              </a:rPr>
              <a:t>Soil pressing on the chest can make it impossible to </a:t>
            </a:r>
            <a:r>
              <a:rPr lang="en-US" dirty="0" smtClean="0">
                <a:solidFill>
                  <a:schemeClr val="bg1"/>
                </a:solidFill>
                <a:latin typeface="Gill Sans MT" panose="020B0502020104020203" pitchFamily="34" charset="0"/>
              </a:rPr>
              <a:t>breathe.</a:t>
            </a:r>
            <a:endParaRPr lang="en-US" dirty="0">
              <a:solidFill>
                <a:schemeClr val="bg1"/>
              </a:solidFill>
              <a:latin typeface="Gill Sans MT" panose="020B0502020104020203" pitchFamily="34" charset="0"/>
            </a:endParaRPr>
          </a:p>
          <a:p>
            <a:pPr>
              <a:buFont typeface="Wingdings" panose="05000000000000000000" pitchFamily="2" charset="2"/>
              <a:buChar char="ü"/>
            </a:pPr>
            <a:r>
              <a:rPr lang="en-US" dirty="0" smtClean="0">
                <a:solidFill>
                  <a:schemeClr val="bg1"/>
                </a:solidFill>
                <a:latin typeface="Gill Sans MT" panose="020B0502020104020203" pitchFamily="34" charset="0"/>
              </a:rPr>
              <a:t>Fine </a:t>
            </a:r>
            <a:r>
              <a:rPr lang="en-US" dirty="0">
                <a:solidFill>
                  <a:schemeClr val="bg1"/>
                </a:solidFill>
                <a:latin typeface="Gill Sans MT" panose="020B0502020104020203" pitchFamily="34" charset="0"/>
              </a:rPr>
              <a:t>dirt can clog your nose, mouth and </a:t>
            </a:r>
            <a:r>
              <a:rPr lang="en-US" dirty="0" smtClean="0">
                <a:solidFill>
                  <a:schemeClr val="bg1"/>
                </a:solidFill>
                <a:latin typeface="Gill Sans MT" panose="020B0502020104020203" pitchFamily="34" charset="0"/>
              </a:rPr>
              <a:t>lungs.</a:t>
            </a:r>
          </a:p>
          <a:p>
            <a:pPr>
              <a:buFont typeface="Wingdings" panose="05000000000000000000" pitchFamily="2" charset="2"/>
              <a:buChar char="ü"/>
            </a:pPr>
            <a:r>
              <a:rPr lang="en-US" dirty="0" smtClean="0">
                <a:solidFill>
                  <a:schemeClr val="bg1"/>
                </a:solidFill>
                <a:latin typeface="Gill Sans MT" panose="020B0502020104020203" pitchFamily="34" charset="0"/>
              </a:rPr>
              <a:t>Large rocks and other materials may break bones, puncture the body and cause other serious injuries. </a:t>
            </a:r>
            <a:endParaRPr lang="en-US" dirty="0">
              <a:solidFill>
                <a:schemeClr val="bg1"/>
              </a:solidFill>
              <a:latin typeface="Gill Sans MT" panose="020B0502020104020203" pitchFamily="34" charset="0"/>
            </a:endParaRPr>
          </a:p>
          <a:p>
            <a:endParaRPr lang="en-US" dirty="0"/>
          </a:p>
        </p:txBody>
      </p:sp>
      <p:sp>
        <p:nvSpPr>
          <p:cNvPr id="5" name="Rectangle 4"/>
          <p:cNvSpPr/>
          <p:nvPr/>
        </p:nvSpPr>
        <p:spPr>
          <a:xfrm>
            <a:off x="990195" y="1370845"/>
            <a:ext cx="3272050" cy="523220"/>
          </a:xfrm>
          <a:prstGeom prst="rect">
            <a:avLst/>
          </a:prstGeom>
        </p:spPr>
        <p:txBody>
          <a:bodyPr wrap="none">
            <a:spAutoFit/>
          </a:bodyPr>
          <a:lstStyle/>
          <a:p>
            <a:r>
              <a:rPr lang="en-US" sz="2800" dirty="0">
                <a:solidFill>
                  <a:srgbClr val="92D050"/>
                </a:solidFill>
                <a:latin typeface="Gill Sans MT" panose="020B0502020104020203" pitchFamily="34" charset="0"/>
              </a:rPr>
              <a:t>I Can Dig Myself Out</a:t>
            </a:r>
          </a:p>
        </p:txBody>
      </p:sp>
      <p:pic>
        <p:nvPicPr>
          <p:cNvPr id="6" name="Content Placeholder 4" descr="As a safety tip: The first order of business is protecting workers in the trench, not planning on an impossible self rescue. We are NOT Supermen!!!&#10;" title="Chineese Construction working in trench collasp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28000" y="2176404"/>
            <a:ext cx="3939526" cy="3037824"/>
          </a:xfrm>
          <a:prstGeom prst="rect">
            <a:avLst/>
          </a:prstGeom>
        </p:spPr>
      </p:pic>
      <p:pic>
        <p:nvPicPr>
          <p:cNvPr id="7" name="Picture 6" descr="Image of DO NOT" title="Image of DO N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796467" y="3943169"/>
            <a:ext cx="1271059" cy="1271059"/>
          </a:xfrm>
          <a:prstGeom prst="rect">
            <a:avLst/>
          </a:prstGeom>
        </p:spPr>
      </p:pic>
    </p:spTree>
    <p:extLst>
      <p:ext uri="{BB962C8B-B14F-4D97-AF65-F5344CB8AC3E}">
        <p14:creationId xmlns:p14="http://schemas.microsoft.com/office/powerpoint/2010/main" val="55659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728662"/>
            <a:ext cx="10515600" cy="1325563"/>
          </a:xfrm>
        </p:spPr>
        <p:txBody>
          <a:bodyPr/>
          <a:lstStyle/>
          <a:p>
            <a:pPr algn="ctr"/>
            <a:r>
              <a:rPr lang="en-US" dirty="0" smtClean="0">
                <a:solidFill>
                  <a:schemeClr val="bg1"/>
                </a:solidFill>
                <a:latin typeface="Rockwell" panose="02060603020205020403" pitchFamily="18" charset="0"/>
              </a:rPr>
              <a:t>Soil Weight Example</a:t>
            </a:r>
            <a:endParaRPr lang="en-US" dirty="0">
              <a:solidFill>
                <a:schemeClr val="bg1"/>
              </a:solidFill>
              <a:latin typeface="Rockwell" panose="02060603020205020403" pitchFamily="18" charset="0"/>
            </a:endParaRPr>
          </a:p>
        </p:txBody>
      </p:sp>
      <p:pic>
        <p:nvPicPr>
          <p:cNvPr id="4" name="Picture 5" descr="Picture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69377" y="1825625"/>
            <a:ext cx="725324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162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6019"/>
            <a:ext cx="10515600" cy="1325563"/>
          </a:xfrm>
        </p:spPr>
        <p:txBody>
          <a:bodyPr/>
          <a:lstStyle/>
          <a:p>
            <a:pPr algn="ctr"/>
            <a:r>
              <a:rPr lang="en-US" dirty="0" smtClean="0">
                <a:solidFill>
                  <a:schemeClr val="bg1"/>
                </a:solidFill>
                <a:latin typeface="Rockwell" panose="02060603020205020403" pitchFamily="18" charset="0"/>
              </a:rPr>
              <a:t>Collapse Forces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746738"/>
            <a:ext cx="10515600" cy="4805782"/>
          </a:xfrm>
        </p:spPr>
        <p:txBody>
          <a:bodyPr/>
          <a:lstStyle/>
          <a:p>
            <a:r>
              <a:rPr lang="en-US" altLang="en-US" dirty="0">
                <a:solidFill>
                  <a:schemeClr val="bg1"/>
                </a:solidFill>
                <a:latin typeface="Gill Sans MT" panose="020B0502020104020203" pitchFamily="34" charset="0"/>
              </a:rPr>
              <a:t>24 inches of soil on a person’s chest </a:t>
            </a:r>
            <a:r>
              <a:rPr lang="en-US" altLang="en-US" dirty="0" smtClean="0">
                <a:solidFill>
                  <a:schemeClr val="bg1"/>
                </a:solidFill>
                <a:latin typeface="Gill Sans MT" panose="020B0502020104020203" pitchFamily="34" charset="0"/>
              </a:rPr>
              <a:t>weighs 750-1000 </a:t>
            </a:r>
            <a:r>
              <a:rPr lang="en-US" altLang="en-US" dirty="0">
                <a:solidFill>
                  <a:schemeClr val="bg1"/>
                </a:solidFill>
                <a:latin typeface="Gill Sans MT" panose="020B0502020104020203" pitchFamily="34" charset="0"/>
              </a:rPr>
              <a:t>lb.</a:t>
            </a:r>
          </a:p>
          <a:p>
            <a:r>
              <a:rPr lang="en-US" altLang="en-US" dirty="0" smtClean="0">
                <a:solidFill>
                  <a:schemeClr val="bg1"/>
                </a:solidFill>
                <a:latin typeface="Gill Sans MT" panose="020B0502020104020203" pitchFamily="34" charset="0"/>
              </a:rPr>
              <a:t>18 </a:t>
            </a:r>
            <a:r>
              <a:rPr lang="en-US" altLang="en-US" dirty="0">
                <a:solidFill>
                  <a:schemeClr val="bg1"/>
                </a:solidFill>
                <a:latin typeface="Gill Sans MT" panose="020B0502020104020203" pitchFamily="34" charset="0"/>
              </a:rPr>
              <a:t>inches of soil covering a body </a:t>
            </a:r>
            <a:r>
              <a:rPr lang="en-US" altLang="en-US" dirty="0" smtClean="0">
                <a:solidFill>
                  <a:schemeClr val="bg1"/>
                </a:solidFill>
                <a:latin typeface="Gill Sans MT" panose="020B0502020104020203" pitchFamily="34" charset="0"/>
              </a:rPr>
              <a:t>weighs 1800-3000 </a:t>
            </a:r>
            <a:r>
              <a:rPr lang="en-US" altLang="en-US" dirty="0">
                <a:solidFill>
                  <a:schemeClr val="bg1"/>
                </a:solidFill>
                <a:latin typeface="Gill Sans MT" panose="020B0502020104020203" pitchFamily="34" charset="0"/>
              </a:rPr>
              <a:t>lb</a:t>
            </a:r>
            <a:r>
              <a:rPr lang="en-US" altLang="en-US" dirty="0" smtClean="0">
                <a:solidFill>
                  <a:schemeClr val="bg1"/>
                </a:solidFill>
                <a:latin typeface="Gill Sans MT" panose="020B0502020104020203" pitchFamily="34" charset="0"/>
              </a:rPr>
              <a:t>.</a:t>
            </a:r>
          </a:p>
          <a:p>
            <a:r>
              <a:rPr lang="en-US" altLang="en-US" dirty="0" smtClean="0">
                <a:solidFill>
                  <a:schemeClr val="bg1"/>
                </a:solidFill>
                <a:latin typeface="Gill Sans MT" panose="020B0502020104020203" pitchFamily="34" charset="0"/>
              </a:rPr>
              <a:t>1 cubic foot of soil can weight from 100-125 lb.</a:t>
            </a:r>
          </a:p>
          <a:p>
            <a:r>
              <a:rPr lang="en-US" altLang="en-US" dirty="0">
                <a:solidFill>
                  <a:schemeClr val="bg1"/>
                </a:solidFill>
                <a:latin typeface="Gill Sans MT" panose="020B0502020104020203" pitchFamily="34" charset="0"/>
              </a:rPr>
              <a:t>Shear wall collapse speed 45 mph</a:t>
            </a:r>
          </a:p>
          <a:p>
            <a:endParaRPr lang="en-US" altLang="en-US" dirty="0" smtClean="0">
              <a:solidFill>
                <a:schemeClr val="bg1"/>
              </a:solidFill>
              <a:latin typeface="Gill Sans MT" panose="020B0502020104020203" pitchFamily="34" charset="0"/>
            </a:endParaRPr>
          </a:p>
          <a:p>
            <a:endParaRPr lang="en-US" alt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1757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6856"/>
            <a:ext cx="10515600" cy="1325563"/>
          </a:xfrm>
        </p:spPr>
        <p:txBody>
          <a:bodyPr/>
          <a:lstStyle/>
          <a:p>
            <a:pPr algn="ctr"/>
            <a:r>
              <a:rPr lang="en-US" dirty="0" smtClean="0">
                <a:solidFill>
                  <a:schemeClr val="bg1"/>
                </a:solidFill>
                <a:latin typeface="Rockwell" panose="02060603020205020403" pitchFamily="18" charset="0"/>
              </a:rPr>
              <a:t>Collapse Forces Continued </a:t>
            </a:r>
            <a:endParaRPr lang="en-US" dirty="0">
              <a:solidFill>
                <a:schemeClr val="bg1"/>
              </a:solidFill>
              <a:latin typeface="Rockwell" panose="02060603020205020403" pitchFamily="18" charset="0"/>
            </a:endParaRPr>
          </a:p>
        </p:txBody>
      </p:sp>
      <p:pic>
        <p:nvPicPr>
          <p:cNvPr id="4" name="Picture 2" descr="auto0"/>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4630952" y="1825625"/>
            <a:ext cx="293009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704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9246" y="229492"/>
            <a:ext cx="10515600" cy="1325563"/>
          </a:xfrm>
        </p:spPr>
        <p:txBody>
          <a:bodyPr/>
          <a:lstStyle/>
          <a:p>
            <a:pPr algn="ctr"/>
            <a:r>
              <a:rPr lang="en-US" dirty="0" smtClean="0">
                <a:solidFill>
                  <a:schemeClr val="bg1"/>
                </a:solidFill>
                <a:latin typeface="Rockwell" panose="02060603020205020403" pitchFamily="18" charset="0"/>
              </a:rPr>
              <a:t>Myth </a:t>
            </a:r>
            <a:r>
              <a:rPr lang="en-US" dirty="0">
                <a:solidFill>
                  <a:schemeClr val="bg1"/>
                </a:solidFill>
                <a:latin typeface="Rockwell" panose="02060603020205020403" pitchFamily="18" charset="0"/>
              </a:rPr>
              <a:t>#2 of Excavation Hazards </a:t>
            </a:r>
          </a:p>
        </p:txBody>
      </p:sp>
      <p:sp>
        <p:nvSpPr>
          <p:cNvPr id="3" name="Content Placeholder 2"/>
          <p:cNvSpPr>
            <a:spLocks noGrp="1"/>
          </p:cNvSpPr>
          <p:nvPr>
            <p:ph idx="1"/>
          </p:nvPr>
        </p:nvSpPr>
        <p:spPr>
          <a:xfrm>
            <a:off x="838200" y="2487401"/>
            <a:ext cx="7213600" cy="3022445"/>
          </a:xfrm>
        </p:spPr>
        <p:txBody>
          <a:bodyPr/>
          <a:lstStyle/>
          <a:p>
            <a:pPr>
              <a:buFont typeface="Wingdings" panose="05000000000000000000" pitchFamily="2" charset="2"/>
              <a:buChar char="ü"/>
            </a:pPr>
            <a:r>
              <a:rPr lang="en-US" dirty="0">
                <a:solidFill>
                  <a:schemeClr val="bg1"/>
                </a:solidFill>
                <a:latin typeface="Gill Sans MT" panose="020B0502020104020203" pitchFamily="34" charset="0"/>
              </a:rPr>
              <a:t>Live electrical lines in the ground can kill workers and cause significant property damage</a:t>
            </a:r>
          </a:p>
          <a:p>
            <a:pPr>
              <a:buFont typeface="Wingdings" panose="05000000000000000000" pitchFamily="2" charset="2"/>
              <a:buChar char="ü"/>
            </a:pPr>
            <a:r>
              <a:rPr lang="en-US" dirty="0">
                <a:solidFill>
                  <a:schemeClr val="bg1"/>
                </a:solidFill>
                <a:latin typeface="Gill Sans MT" panose="020B0502020104020203" pitchFamily="34" charset="0"/>
              </a:rPr>
              <a:t>A gas line hit can lead </a:t>
            </a:r>
            <a:r>
              <a:rPr lang="en-US" dirty="0" smtClean="0">
                <a:solidFill>
                  <a:schemeClr val="bg1"/>
                </a:solidFill>
                <a:latin typeface="Gill Sans MT" panose="020B0502020104020203" pitchFamily="34" charset="0"/>
              </a:rPr>
              <a:t>may to </a:t>
            </a:r>
            <a:r>
              <a:rPr lang="en-US" dirty="0">
                <a:solidFill>
                  <a:schemeClr val="bg1"/>
                </a:solidFill>
                <a:latin typeface="Gill Sans MT" panose="020B0502020104020203" pitchFamily="34" charset="0"/>
              </a:rPr>
              <a:t>an explosion</a:t>
            </a:r>
          </a:p>
          <a:p>
            <a:pPr>
              <a:buFont typeface="Wingdings" panose="05000000000000000000" pitchFamily="2" charset="2"/>
              <a:buChar char="ü"/>
            </a:pPr>
            <a:r>
              <a:rPr lang="en-US" dirty="0">
                <a:solidFill>
                  <a:schemeClr val="bg1"/>
                </a:solidFill>
                <a:latin typeface="Gill Sans MT" panose="020B0502020104020203" pitchFamily="34" charset="0"/>
              </a:rPr>
              <a:t>A broken water line can fill a trench in seconds</a:t>
            </a:r>
          </a:p>
          <a:p>
            <a:endParaRPr lang="en-US" dirty="0"/>
          </a:p>
        </p:txBody>
      </p:sp>
      <p:pic>
        <p:nvPicPr>
          <p:cNvPr id="5" name="Content Placeholder 4" descr="Enforcing Chapter 556 — Sunshine 8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33503" y="3409895"/>
            <a:ext cx="4078391" cy="2967459"/>
          </a:xfrm>
          <a:prstGeom prst="rect">
            <a:avLst/>
          </a:prstGeom>
        </p:spPr>
      </p:pic>
      <p:sp>
        <p:nvSpPr>
          <p:cNvPr id="6" name="Rectangle 5"/>
          <p:cNvSpPr/>
          <p:nvPr/>
        </p:nvSpPr>
        <p:spPr>
          <a:xfrm>
            <a:off x="838200" y="1714885"/>
            <a:ext cx="4553554" cy="523220"/>
          </a:xfrm>
          <a:prstGeom prst="rect">
            <a:avLst/>
          </a:prstGeom>
        </p:spPr>
        <p:txBody>
          <a:bodyPr wrap="none">
            <a:spAutoFit/>
          </a:bodyPr>
          <a:lstStyle/>
          <a:p>
            <a:r>
              <a:rPr lang="en-US" sz="2800" dirty="0">
                <a:solidFill>
                  <a:srgbClr val="92D050"/>
                </a:solidFill>
                <a:latin typeface="Gill Sans MT" panose="020B0502020104020203" pitchFamily="34" charset="0"/>
              </a:rPr>
              <a:t>Hitting </a:t>
            </a:r>
            <a:r>
              <a:rPr lang="en-US" sz="2800" dirty="0" smtClean="0">
                <a:solidFill>
                  <a:srgbClr val="92D050"/>
                </a:solidFill>
                <a:latin typeface="Gill Sans MT" panose="020B0502020104020203" pitchFamily="34" charset="0"/>
              </a:rPr>
              <a:t>Underground Utilities </a:t>
            </a:r>
            <a:endParaRPr lang="en-US" sz="2800" dirty="0">
              <a:solidFill>
                <a:srgbClr val="92D050"/>
              </a:solidFill>
              <a:latin typeface="Gill Sans MT" panose="020B0502020104020203" pitchFamily="34" charset="0"/>
            </a:endParaRPr>
          </a:p>
        </p:txBody>
      </p:sp>
      <p:pic>
        <p:nvPicPr>
          <p:cNvPr id="7" name="Picture 6" descr="Image of DO NOT" title="Image of DO N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755840" y="3734695"/>
            <a:ext cx="1271059" cy="1271059"/>
          </a:xfrm>
          <a:prstGeom prst="rect">
            <a:avLst/>
          </a:prstGeom>
        </p:spPr>
      </p:pic>
    </p:spTree>
    <p:extLst>
      <p:ext uri="{BB962C8B-B14F-4D97-AF65-F5344CB8AC3E}">
        <p14:creationId xmlns:p14="http://schemas.microsoft.com/office/powerpoint/2010/main" val="88166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4416" y="258912"/>
            <a:ext cx="10515600" cy="1325563"/>
          </a:xfrm>
        </p:spPr>
        <p:txBody>
          <a:bodyPr/>
          <a:lstStyle/>
          <a:p>
            <a:pPr algn="ctr"/>
            <a:r>
              <a:rPr lang="en-US" dirty="0" smtClean="0">
                <a:solidFill>
                  <a:schemeClr val="bg1"/>
                </a:solidFill>
                <a:latin typeface="Rockwell" panose="02060603020205020403" pitchFamily="18" charset="0"/>
              </a:rPr>
              <a:t>Myth </a:t>
            </a:r>
            <a:r>
              <a:rPr lang="en-US" dirty="0">
                <a:solidFill>
                  <a:schemeClr val="bg1"/>
                </a:solidFill>
                <a:latin typeface="Rockwell" panose="02060603020205020403" pitchFamily="18" charset="0"/>
              </a:rPr>
              <a:t>#3 of Excavation Hazards</a:t>
            </a:r>
          </a:p>
        </p:txBody>
      </p:sp>
      <p:sp>
        <p:nvSpPr>
          <p:cNvPr id="3" name="Content Placeholder 2"/>
          <p:cNvSpPr>
            <a:spLocks noGrp="1"/>
          </p:cNvSpPr>
          <p:nvPr>
            <p:ph idx="1"/>
          </p:nvPr>
        </p:nvSpPr>
        <p:spPr>
          <a:xfrm>
            <a:off x="744416" y="1727077"/>
            <a:ext cx="7505700" cy="3817938"/>
          </a:xfrm>
        </p:spPr>
        <p:txBody>
          <a:bodyPr>
            <a:normAutofit/>
          </a:bodyPr>
          <a:lstStyle/>
          <a:p>
            <a:r>
              <a:rPr lang="en-US" dirty="0">
                <a:solidFill>
                  <a:schemeClr val="bg1"/>
                </a:solidFill>
                <a:latin typeface="Gill Sans MT" panose="020B0502020104020203" pitchFamily="34" charset="0"/>
              </a:rPr>
              <a:t>OSHA requires air monitoring in confined </a:t>
            </a:r>
            <a:r>
              <a:rPr lang="en-US" dirty="0" smtClean="0">
                <a:solidFill>
                  <a:schemeClr val="bg1"/>
                </a:solidFill>
                <a:latin typeface="Gill Sans MT" panose="020B0502020104020203" pitchFamily="34" charset="0"/>
              </a:rPr>
              <a:t>spaces when the air maybe dangerous</a:t>
            </a:r>
            <a:endParaRPr lang="en-US" dirty="0">
              <a:solidFill>
                <a:schemeClr val="bg1"/>
              </a:solidFill>
              <a:latin typeface="Gill Sans MT" panose="020B0502020104020203" pitchFamily="34" charset="0"/>
            </a:endParaRPr>
          </a:p>
          <a:p>
            <a:pPr>
              <a:buFont typeface="Wingdings" panose="05000000000000000000" pitchFamily="2" charset="2"/>
              <a:buChar char="ü"/>
            </a:pPr>
            <a:r>
              <a:rPr lang="en-US" dirty="0">
                <a:solidFill>
                  <a:schemeClr val="bg1"/>
                </a:solidFill>
                <a:latin typeface="Gill Sans MT" panose="020B0502020104020203" pitchFamily="34" charset="0"/>
              </a:rPr>
              <a:t>Include trenches deeper than 4 </a:t>
            </a:r>
            <a:r>
              <a:rPr lang="en-US" dirty="0" smtClean="0">
                <a:solidFill>
                  <a:schemeClr val="bg1"/>
                </a:solidFill>
                <a:latin typeface="Gill Sans MT" panose="020B0502020104020203" pitchFamily="34" charset="0"/>
              </a:rPr>
              <a:t>feet when hazards are present</a:t>
            </a:r>
            <a:endParaRPr lang="en-US" dirty="0">
              <a:solidFill>
                <a:schemeClr val="bg1"/>
              </a:solidFill>
              <a:latin typeface="Gill Sans MT" panose="020B0502020104020203" pitchFamily="34" charset="0"/>
            </a:endParaRPr>
          </a:p>
          <a:p>
            <a:pPr>
              <a:buFont typeface="Wingdings" panose="05000000000000000000" pitchFamily="2" charset="2"/>
              <a:buChar char="ü"/>
            </a:pPr>
            <a:r>
              <a:rPr lang="en-US" dirty="0" smtClean="0">
                <a:solidFill>
                  <a:schemeClr val="bg1"/>
                </a:solidFill>
                <a:latin typeface="Gill Sans MT" panose="020B0502020104020203" pitchFamily="34" charset="0"/>
              </a:rPr>
              <a:t>Harmful gas and vapors are present in sewer systems</a:t>
            </a:r>
            <a:endParaRPr lang="en-US" dirty="0">
              <a:solidFill>
                <a:schemeClr val="bg1"/>
              </a:solidFill>
              <a:latin typeface="Gill Sans MT" panose="020B0502020104020203" pitchFamily="34" charset="0"/>
            </a:endParaRPr>
          </a:p>
          <a:p>
            <a:pPr>
              <a:buFont typeface="Wingdings" panose="05000000000000000000" pitchFamily="2" charset="2"/>
              <a:buChar char="ü"/>
            </a:pPr>
            <a:r>
              <a:rPr lang="en-US" dirty="0" smtClean="0">
                <a:solidFill>
                  <a:schemeClr val="bg1"/>
                </a:solidFill>
                <a:latin typeface="Gill Sans MT" panose="020B0502020104020203" pitchFamily="34" charset="0"/>
              </a:rPr>
              <a:t>Exhaust fumes emitted by equipment</a:t>
            </a:r>
            <a:endParaRPr lang="en-US" dirty="0"/>
          </a:p>
        </p:txBody>
      </p:sp>
      <p:pic>
        <p:nvPicPr>
          <p:cNvPr id="5" name="Content Placeholder 4" descr="Essential Tools for Confined-Space Rescue - Absolute Rescu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43875" y="2285975"/>
            <a:ext cx="3865152" cy="3259040"/>
          </a:xfrm>
          <a:prstGeom prst="rect">
            <a:avLst/>
          </a:prstGeom>
        </p:spPr>
      </p:pic>
      <p:pic>
        <p:nvPicPr>
          <p:cNvPr id="7" name="Picture 6" descr="Check" title="Check"/>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98573" y="3936374"/>
            <a:ext cx="1310454" cy="1004681"/>
          </a:xfrm>
          <a:prstGeom prst="rect">
            <a:avLst/>
          </a:prstGeom>
        </p:spPr>
      </p:pic>
    </p:spTree>
    <p:extLst>
      <p:ext uri="{BB962C8B-B14F-4D97-AF65-F5344CB8AC3E}">
        <p14:creationId xmlns:p14="http://schemas.microsoft.com/office/powerpoint/2010/main" val="139378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900" y="1195769"/>
            <a:ext cx="11188700" cy="1325563"/>
          </a:xfrm>
        </p:spPr>
        <p:txBody>
          <a:bodyPr/>
          <a:lstStyle/>
          <a:p>
            <a:r>
              <a:rPr lang="en-US" dirty="0" smtClean="0">
                <a:solidFill>
                  <a:schemeClr val="bg1"/>
                </a:solidFill>
                <a:latin typeface="Rockwell" panose="02060603020205020403" pitchFamily="18" charset="0"/>
              </a:rPr>
              <a:t>OSHA </a:t>
            </a:r>
            <a:r>
              <a:rPr lang="en-US" dirty="0">
                <a:solidFill>
                  <a:schemeClr val="bg1"/>
                </a:solidFill>
                <a:latin typeface="Rockwell" panose="02060603020205020403" pitchFamily="18" charset="0"/>
              </a:rPr>
              <a:t>Susan Harwood Grant </a:t>
            </a:r>
          </a:p>
        </p:txBody>
      </p:sp>
      <p:sp>
        <p:nvSpPr>
          <p:cNvPr id="3" name="Content Placeholder 2"/>
          <p:cNvSpPr>
            <a:spLocks noGrp="1"/>
          </p:cNvSpPr>
          <p:nvPr>
            <p:ph idx="1"/>
          </p:nvPr>
        </p:nvSpPr>
        <p:spPr>
          <a:xfrm>
            <a:off x="660400" y="2900745"/>
            <a:ext cx="10515600" cy="2369755"/>
          </a:xfrm>
        </p:spPr>
        <p:txBody>
          <a:bodyPr>
            <a:normAutofit fontScale="92500" lnSpcReduction="10000"/>
          </a:bodyPr>
          <a:lstStyle/>
          <a:p>
            <a:r>
              <a:rPr lang="en-US" i="1" dirty="0">
                <a:solidFill>
                  <a:schemeClr val="bg1"/>
                </a:solidFill>
                <a:latin typeface="Gill Sans MT" panose="020B0502020104020203" pitchFamily="34" charset="0"/>
              </a:rPr>
              <a:t>This material was produced under Grant </a:t>
            </a:r>
            <a:r>
              <a:rPr lang="en-US" i="1" dirty="0" smtClean="0">
                <a:solidFill>
                  <a:schemeClr val="bg1"/>
                </a:solidFill>
                <a:latin typeface="Gill Sans MT" panose="020B0502020104020203" pitchFamily="34" charset="0"/>
              </a:rPr>
              <a:t>Program #</a:t>
            </a:r>
            <a:r>
              <a:rPr lang="en-US" b="1" i="1" dirty="0" smtClean="0">
                <a:solidFill>
                  <a:schemeClr val="bg1"/>
                </a:solidFill>
                <a:latin typeface="Gill Sans MT" panose="020B0502020104020203" pitchFamily="34" charset="0"/>
              </a:rPr>
              <a:t> </a:t>
            </a:r>
            <a:r>
              <a:rPr lang="en-US" b="1" i="1" dirty="0">
                <a:solidFill>
                  <a:schemeClr val="bg1"/>
                </a:solidFill>
                <a:latin typeface="Gill Sans MT" panose="020B0502020104020203" pitchFamily="34" charset="0"/>
              </a:rPr>
              <a:t>SH-31246-SH7</a:t>
            </a:r>
            <a:r>
              <a:rPr lang="en-US" i="1" dirty="0">
                <a:solidFill>
                  <a:schemeClr val="bg1"/>
                </a:solidFill>
                <a:latin typeface="Gill Sans MT" panose="020B0502020104020203" pitchFamily="34" charset="0"/>
              </a:rPr>
              <a:t> from the OSHA, U.S. Department of Labor.  It Does not necessarily reflect the views or policies of the U.S. Department of Labor, nor does mentioning of trade names, commercial products, or organizations imply endorsement by the U.S. Government</a:t>
            </a:r>
            <a:r>
              <a:rPr lang="en-US" i="1" dirty="0" smtClean="0">
                <a:solidFill>
                  <a:schemeClr val="bg1"/>
                </a:solidFill>
                <a:latin typeface="Gill Sans MT" panose="020B0502020104020203" pitchFamily="34" charset="0"/>
              </a:rPr>
              <a:t>. Revisions were made to this material under grant number SH-16580-07 from the Occupational Safety and Health Administration, U.S. Department of Labor. </a:t>
            </a:r>
            <a:endParaRPr lang="en-US" i="1"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3176006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333" y="279661"/>
            <a:ext cx="10515600" cy="1325563"/>
          </a:xfrm>
        </p:spPr>
        <p:txBody>
          <a:bodyPr/>
          <a:lstStyle/>
          <a:p>
            <a:pPr algn="ctr"/>
            <a:r>
              <a:rPr lang="en-US" dirty="0">
                <a:solidFill>
                  <a:schemeClr val="bg1"/>
                </a:solidFill>
                <a:latin typeface="Rockwell" panose="02060603020205020403" pitchFamily="18" charset="0"/>
              </a:rPr>
              <a:t>Myths #4 of Excavation Hazards</a:t>
            </a:r>
          </a:p>
        </p:txBody>
      </p:sp>
      <p:sp>
        <p:nvSpPr>
          <p:cNvPr id="3" name="Content Placeholder 2"/>
          <p:cNvSpPr>
            <a:spLocks noGrp="1"/>
          </p:cNvSpPr>
          <p:nvPr>
            <p:ph idx="1"/>
          </p:nvPr>
        </p:nvSpPr>
        <p:spPr>
          <a:xfrm>
            <a:off x="804333" y="2559331"/>
            <a:ext cx="6375400" cy="3805238"/>
          </a:xfrm>
        </p:spPr>
        <p:txBody>
          <a:bodyPr/>
          <a:lstStyle/>
          <a:p>
            <a:r>
              <a:rPr lang="en-US" dirty="0">
                <a:solidFill>
                  <a:schemeClr val="bg1"/>
                </a:solidFill>
                <a:latin typeface="Gill Sans MT" panose="020B0502020104020203" pitchFamily="34" charset="0"/>
              </a:rPr>
              <a:t>The OSHA regulation actually says: </a:t>
            </a:r>
            <a:r>
              <a:rPr lang="en-US" i="1" dirty="0">
                <a:solidFill>
                  <a:schemeClr val="bg1"/>
                </a:solidFill>
                <a:latin typeface="Gill Sans MT" panose="020B0502020104020203" pitchFamily="34" charset="0"/>
              </a:rPr>
              <a:t>Each employee shall be protected . . . Except when excavations are less than 5 feet </a:t>
            </a:r>
            <a:r>
              <a:rPr lang="en-US" b="1" i="1" dirty="0">
                <a:solidFill>
                  <a:schemeClr val="bg1"/>
                </a:solidFill>
                <a:latin typeface="Gill Sans MT" panose="020B0502020104020203" pitchFamily="34" charset="0"/>
              </a:rPr>
              <a:t>and </a:t>
            </a:r>
            <a:r>
              <a:rPr lang="en-US" i="1" dirty="0">
                <a:solidFill>
                  <a:schemeClr val="bg1"/>
                </a:solidFill>
                <a:latin typeface="Gill Sans MT" panose="020B0502020104020203" pitchFamily="34" charset="0"/>
              </a:rPr>
              <a:t>examination of the ground by a competent person provides no indication of a potential cave-in. </a:t>
            </a:r>
            <a:endParaRPr lang="en-US" dirty="0">
              <a:solidFill>
                <a:schemeClr val="bg1"/>
              </a:solidFill>
              <a:latin typeface="Gill Sans MT" panose="020B0502020104020203" pitchFamily="34" charset="0"/>
            </a:endParaRPr>
          </a:p>
          <a:p>
            <a:endParaRPr lang="en-US" dirty="0"/>
          </a:p>
        </p:txBody>
      </p:sp>
      <p:pic>
        <p:nvPicPr>
          <p:cNvPr id="5" name="Content Placeholder 4" descr="eLCOSH : CPWR Hazard Alert: Trench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70073" y="2146300"/>
            <a:ext cx="3416250" cy="3378200"/>
          </a:xfrm>
          <a:prstGeom prst="rect">
            <a:avLst/>
          </a:prstGeom>
        </p:spPr>
      </p:pic>
      <p:sp>
        <p:nvSpPr>
          <p:cNvPr id="6" name="Rectangle 5"/>
          <p:cNvSpPr/>
          <p:nvPr/>
        </p:nvSpPr>
        <p:spPr>
          <a:xfrm>
            <a:off x="804333" y="1605224"/>
            <a:ext cx="7330832" cy="954107"/>
          </a:xfrm>
          <a:prstGeom prst="rect">
            <a:avLst/>
          </a:prstGeom>
        </p:spPr>
        <p:txBody>
          <a:bodyPr wrap="square">
            <a:spAutoFit/>
          </a:bodyPr>
          <a:lstStyle/>
          <a:p>
            <a:r>
              <a:rPr lang="en-US" sz="2800" dirty="0" smtClean="0">
                <a:solidFill>
                  <a:srgbClr val="92D050"/>
                </a:solidFill>
                <a:latin typeface="Gill Sans MT" panose="020B0502020104020203" pitchFamily="34" charset="0"/>
              </a:rPr>
              <a:t>Under </a:t>
            </a:r>
            <a:r>
              <a:rPr lang="en-US" sz="2800" dirty="0">
                <a:solidFill>
                  <a:srgbClr val="92D050"/>
                </a:solidFill>
                <a:latin typeface="Gill Sans MT" panose="020B0502020104020203" pitchFamily="34" charset="0"/>
              </a:rPr>
              <a:t>Five feet, </a:t>
            </a:r>
            <a:r>
              <a:rPr lang="en-US" sz="2800" dirty="0" smtClean="0">
                <a:solidFill>
                  <a:srgbClr val="92D050"/>
                </a:solidFill>
                <a:latin typeface="Gill Sans MT" panose="020B0502020104020203" pitchFamily="34" charset="0"/>
              </a:rPr>
              <a:t>Shoring, shielding and sloping  </a:t>
            </a:r>
            <a:r>
              <a:rPr lang="en-US" sz="2800" dirty="0">
                <a:solidFill>
                  <a:srgbClr val="92D050"/>
                </a:solidFill>
                <a:latin typeface="Gill Sans MT" panose="020B0502020104020203" pitchFamily="34" charset="0"/>
              </a:rPr>
              <a:t>Is Not Required</a:t>
            </a:r>
            <a:r>
              <a:rPr lang="en-US" sz="2800" dirty="0">
                <a:latin typeface="Gill Sans MT" panose="020B0502020104020203" pitchFamily="34" charset="0"/>
              </a:rPr>
              <a:t> </a:t>
            </a:r>
          </a:p>
        </p:txBody>
      </p:sp>
      <p:pic>
        <p:nvPicPr>
          <p:cNvPr id="7" name="Picture 6" descr="Check" title="Check"/>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68141" y="4353821"/>
            <a:ext cx="1310454" cy="1004681"/>
          </a:xfrm>
          <a:prstGeom prst="rect">
            <a:avLst/>
          </a:prstGeom>
        </p:spPr>
      </p:pic>
    </p:spTree>
    <p:extLst>
      <p:ext uri="{BB962C8B-B14F-4D97-AF65-F5344CB8AC3E}">
        <p14:creationId xmlns:p14="http://schemas.microsoft.com/office/powerpoint/2010/main" val="56505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40933"/>
            <a:ext cx="10515600" cy="1325563"/>
          </a:xfrm>
        </p:spPr>
        <p:txBody>
          <a:bodyPr/>
          <a:lstStyle/>
          <a:p>
            <a:pPr algn="ctr"/>
            <a:r>
              <a:rPr lang="en-US" dirty="0" smtClean="0">
                <a:solidFill>
                  <a:schemeClr val="bg1"/>
                </a:solidFill>
                <a:latin typeface="Rockwell" panose="02060603020205020403" pitchFamily="18" charset="0"/>
              </a:rPr>
              <a:t>Unsafe Attitudes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1201615" y="2266496"/>
            <a:ext cx="8282354" cy="4351338"/>
          </a:xfrm>
        </p:spPr>
        <p:txBody>
          <a:bodyPr/>
          <a:lstStyle/>
          <a:p>
            <a:r>
              <a:rPr lang="en-US" altLang="en-US" dirty="0">
                <a:solidFill>
                  <a:schemeClr val="bg1"/>
                </a:solidFill>
                <a:latin typeface="Gill Sans MT" panose="020B0502020104020203" pitchFamily="34" charset="0"/>
              </a:rPr>
              <a:t>“I Know what I’m doing.”</a:t>
            </a:r>
          </a:p>
          <a:p>
            <a:r>
              <a:rPr lang="en-US" altLang="en-US" dirty="0">
                <a:solidFill>
                  <a:schemeClr val="bg1"/>
                </a:solidFill>
                <a:latin typeface="Gill Sans MT" panose="020B0502020104020203" pitchFamily="34" charset="0"/>
              </a:rPr>
              <a:t>“It can’t happen to me.”</a:t>
            </a:r>
          </a:p>
          <a:p>
            <a:r>
              <a:rPr lang="en-US" altLang="en-US" dirty="0">
                <a:solidFill>
                  <a:schemeClr val="bg1"/>
                </a:solidFill>
                <a:latin typeface="Gill Sans MT" panose="020B0502020104020203" pitchFamily="34" charset="0"/>
              </a:rPr>
              <a:t>“I’ve been doing it that way for years.”</a:t>
            </a:r>
          </a:p>
          <a:p>
            <a:r>
              <a:rPr lang="en-US" altLang="en-US" dirty="0">
                <a:solidFill>
                  <a:schemeClr val="bg1"/>
                </a:solidFill>
                <a:latin typeface="Gill Sans MT" panose="020B0502020104020203" pitchFamily="34" charset="0"/>
              </a:rPr>
              <a:t>“I’d sleep in that hole!”</a:t>
            </a:r>
          </a:p>
          <a:p>
            <a:r>
              <a:rPr lang="en-US" altLang="en-US" dirty="0">
                <a:solidFill>
                  <a:schemeClr val="bg1"/>
                </a:solidFill>
                <a:latin typeface="Gill Sans MT" panose="020B0502020104020203" pitchFamily="34" charset="0"/>
              </a:rPr>
              <a:t>“Don’t worry, we’ll watch the walls and tell you if you need to get out.”</a:t>
            </a:r>
          </a:p>
          <a:p>
            <a:endParaRPr lang="en-US" dirty="0"/>
          </a:p>
        </p:txBody>
      </p:sp>
    </p:spTree>
    <p:extLst>
      <p:ext uri="{BB962C8B-B14F-4D97-AF65-F5344CB8AC3E}">
        <p14:creationId xmlns:p14="http://schemas.microsoft.com/office/powerpoint/2010/main" val="3757579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latin typeface="Rockwell" panose="02060603020205020403" pitchFamily="18" charset="0"/>
              </a:rPr>
              <a:t>OSHA Inspector Observed an Imminent Danger Trench Work in Violation of Safe Work Practices</a:t>
            </a:r>
            <a:endParaRPr lang="en-US" dirty="0">
              <a:solidFill>
                <a:schemeClr val="bg1"/>
              </a:solidFill>
            </a:endParaRPr>
          </a:p>
        </p:txBody>
      </p:sp>
      <p:sp>
        <p:nvSpPr>
          <p:cNvPr id="3" name="Content Placeholder 2"/>
          <p:cNvSpPr>
            <a:spLocks noGrp="1"/>
          </p:cNvSpPr>
          <p:nvPr>
            <p:ph idx="1"/>
          </p:nvPr>
        </p:nvSpPr>
        <p:spPr/>
        <p:txBody>
          <a:bodyPr/>
          <a:lstStyle/>
          <a:p>
            <a:endParaRPr lang="en-US" dirty="0" smtClean="0">
              <a:solidFill>
                <a:schemeClr val="bg1"/>
              </a:solidFill>
              <a:hlinkClick r:id="rId2"/>
            </a:endParaRPr>
          </a:p>
          <a:p>
            <a:endParaRPr lang="en-US" dirty="0" smtClean="0">
              <a:solidFill>
                <a:schemeClr val="bg1"/>
              </a:solidFill>
              <a:hlinkClick r:id="rId2"/>
            </a:endParaRPr>
          </a:p>
          <a:p>
            <a:pPr marL="0" indent="0" algn="ctr">
              <a:buNone/>
            </a:pPr>
            <a:r>
              <a:rPr lang="en-US" sz="4400" dirty="0" smtClean="0">
                <a:solidFill>
                  <a:schemeClr val="bg1"/>
                </a:solidFill>
                <a:latin typeface="Gill Sans MT" panose="020B0502020104020203" pitchFamily="34" charset="0"/>
                <a:hlinkClick r:id="rId2"/>
              </a:rPr>
              <a:t>Show an inspection video</a:t>
            </a:r>
            <a:endParaRPr lang="en-US" sz="4400" dirty="0">
              <a:latin typeface="Gill Sans MT" panose="020B0502020104020203" pitchFamily="34" charset="0"/>
            </a:endParaRPr>
          </a:p>
        </p:txBody>
      </p:sp>
    </p:spTree>
    <p:extLst>
      <p:ext uri="{BB962C8B-B14F-4D97-AF65-F5344CB8AC3E}">
        <p14:creationId xmlns:p14="http://schemas.microsoft.com/office/powerpoint/2010/main" val="475849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7523" y="311132"/>
            <a:ext cx="10515600" cy="1325563"/>
          </a:xfrm>
        </p:spPr>
        <p:txBody>
          <a:bodyPr/>
          <a:lstStyle/>
          <a:p>
            <a:pPr algn="ctr"/>
            <a:r>
              <a:rPr lang="en-US" dirty="0" smtClean="0">
                <a:solidFill>
                  <a:schemeClr val="bg1"/>
                </a:solidFill>
                <a:latin typeface="Rockwell" panose="02060603020205020403" pitchFamily="18" charset="0"/>
              </a:rPr>
              <a:t>Causes of Excavation Fatalities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2422496"/>
            <a:ext cx="7489371" cy="4098628"/>
          </a:xfrm>
        </p:spPr>
        <p:txBody>
          <a:bodyPr/>
          <a:lstStyle/>
          <a:p>
            <a:r>
              <a:rPr lang="en-US" dirty="0">
                <a:solidFill>
                  <a:schemeClr val="bg1"/>
                </a:solidFill>
                <a:latin typeface="Gill Sans MT" panose="020B0502020104020203" pitchFamily="34" charset="0"/>
              </a:rPr>
              <a:t>Improper </a:t>
            </a:r>
            <a:r>
              <a:rPr lang="en-US" dirty="0" smtClean="0">
                <a:solidFill>
                  <a:schemeClr val="bg1"/>
                </a:solidFill>
                <a:latin typeface="Gill Sans MT" panose="020B0502020104020203" pitchFamily="34" charset="0"/>
              </a:rPr>
              <a:t>sloping, shoring and shielding</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Inadequate </a:t>
            </a:r>
            <a:r>
              <a:rPr lang="en-US" dirty="0">
                <a:solidFill>
                  <a:schemeClr val="bg1"/>
                </a:solidFill>
                <a:latin typeface="Gill Sans MT" panose="020B0502020104020203" pitchFamily="34" charset="0"/>
              </a:rPr>
              <a:t>PPE </a:t>
            </a:r>
          </a:p>
          <a:p>
            <a:r>
              <a:rPr lang="en-US" dirty="0" smtClean="0">
                <a:solidFill>
                  <a:schemeClr val="bg1"/>
                </a:solidFill>
                <a:latin typeface="Gill Sans MT" panose="020B0502020104020203" pitchFamily="34" charset="0"/>
              </a:rPr>
              <a:t>Lack </a:t>
            </a:r>
            <a:r>
              <a:rPr lang="en-US" dirty="0">
                <a:solidFill>
                  <a:schemeClr val="bg1"/>
                </a:solidFill>
                <a:latin typeface="Gill Sans MT" panose="020B0502020104020203" pitchFamily="34" charset="0"/>
              </a:rPr>
              <a:t>of or improper use of ladders, ramps, or runway access </a:t>
            </a:r>
          </a:p>
          <a:p>
            <a:r>
              <a:rPr lang="en-US" dirty="0" smtClean="0">
                <a:solidFill>
                  <a:schemeClr val="bg1"/>
                </a:solidFill>
                <a:latin typeface="Gill Sans MT" panose="020B0502020104020203" pitchFamily="34" charset="0"/>
              </a:rPr>
              <a:t>Lack </a:t>
            </a:r>
            <a:r>
              <a:rPr lang="en-US" dirty="0">
                <a:solidFill>
                  <a:schemeClr val="bg1"/>
                </a:solidFill>
                <a:latin typeface="Gill Sans MT" panose="020B0502020104020203" pitchFamily="34" charset="0"/>
              </a:rPr>
              <a:t>of training </a:t>
            </a:r>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Not protecting against impalement</a:t>
            </a:r>
            <a:endParaRPr lang="en-US" dirty="0">
              <a:solidFill>
                <a:schemeClr val="bg1"/>
              </a:solidFill>
              <a:latin typeface="Gill Sans MT" panose="020B0502020104020203" pitchFamily="34" charset="0"/>
            </a:endParaRPr>
          </a:p>
          <a:p>
            <a:endParaRPr lang="en-US" dirty="0"/>
          </a:p>
        </p:txBody>
      </p:sp>
      <p:sp>
        <p:nvSpPr>
          <p:cNvPr id="6" name="Rectangle 5"/>
          <p:cNvSpPr/>
          <p:nvPr/>
        </p:nvSpPr>
        <p:spPr>
          <a:xfrm>
            <a:off x="838200" y="1899276"/>
            <a:ext cx="4123245" cy="523220"/>
          </a:xfrm>
          <a:prstGeom prst="rect">
            <a:avLst/>
          </a:prstGeom>
        </p:spPr>
        <p:txBody>
          <a:bodyPr wrap="none">
            <a:spAutoFit/>
          </a:bodyPr>
          <a:lstStyle/>
          <a:p>
            <a:r>
              <a:rPr lang="en-US" sz="2800" dirty="0">
                <a:solidFill>
                  <a:srgbClr val="92D050"/>
                </a:solidFill>
                <a:latin typeface="Gill Sans MT" panose="020B0502020104020203" pitchFamily="34" charset="0"/>
              </a:rPr>
              <a:t>OSHA Citations to </a:t>
            </a:r>
            <a:r>
              <a:rPr lang="en-US" sz="2800" dirty="0" smtClean="0">
                <a:solidFill>
                  <a:srgbClr val="92D050"/>
                </a:solidFill>
                <a:latin typeface="Gill Sans MT" panose="020B0502020104020203" pitchFamily="34" charset="0"/>
              </a:rPr>
              <a:t>Include</a:t>
            </a:r>
            <a:endParaRPr lang="en-US" sz="2800" dirty="0">
              <a:solidFill>
                <a:srgbClr val="92D050"/>
              </a:solidFill>
              <a:latin typeface="Gill Sans MT" panose="020B0502020104020203" pitchFamily="34" charset="0"/>
            </a:endParaRPr>
          </a:p>
        </p:txBody>
      </p:sp>
    </p:spTree>
    <p:extLst>
      <p:ext uri="{BB962C8B-B14F-4D97-AF65-F5344CB8AC3E}">
        <p14:creationId xmlns:p14="http://schemas.microsoft.com/office/powerpoint/2010/main" val="385998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076" y="132781"/>
            <a:ext cx="10515600" cy="1325563"/>
          </a:xfrm>
        </p:spPr>
        <p:txBody>
          <a:bodyPr/>
          <a:lstStyle/>
          <a:p>
            <a:pPr algn="ctr"/>
            <a:r>
              <a:rPr lang="en-US" dirty="0">
                <a:solidFill>
                  <a:schemeClr val="bg1"/>
                </a:solidFill>
                <a:latin typeface="Rockwell" panose="02060603020205020403" pitchFamily="18" charset="0"/>
              </a:rPr>
              <a:t>What Causes Cave-ins?</a:t>
            </a:r>
          </a:p>
        </p:txBody>
      </p:sp>
      <p:sp>
        <p:nvSpPr>
          <p:cNvPr id="3" name="Content Placeholder 2"/>
          <p:cNvSpPr>
            <a:spLocks noGrp="1"/>
          </p:cNvSpPr>
          <p:nvPr>
            <p:ph idx="1"/>
          </p:nvPr>
        </p:nvSpPr>
        <p:spPr>
          <a:xfrm>
            <a:off x="934444" y="1826724"/>
            <a:ext cx="7195457" cy="3175681"/>
          </a:xfrm>
        </p:spPr>
        <p:txBody>
          <a:bodyPr/>
          <a:lstStyle/>
          <a:p>
            <a:r>
              <a:rPr lang="en-US" dirty="0" smtClean="0">
                <a:solidFill>
                  <a:schemeClr val="bg1"/>
                </a:solidFill>
                <a:latin typeface="Gill Sans MT" panose="020B0502020104020203" pitchFamily="34" charset="0"/>
              </a:rPr>
              <a:t>Equipment weight and </a:t>
            </a:r>
            <a:r>
              <a:rPr lang="en-US" dirty="0" smtClean="0">
                <a:solidFill>
                  <a:srgbClr val="00B050"/>
                </a:solidFill>
                <a:latin typeface="Gill Sans MT" panose="020B0502020104020203" pitchFamily="34" charset="0"/>
              </a:rPr>
              <a:t>vibration</a:t>
            </a:r>
          </a:p>
          <a:p>
            <a:r>
              <a:rPr lang="en-US" dirty="0" smtClean="0">
                <a:solidFill>
                  <a:srgbClr val="00B050"/>
                </a:solidFill>
                <a:latin typeface="Gill Sans MT" panose="020B0502020104020203" pitchFamily="34" charset="0"/>
              </a:rPr>
              <a:t>Water</a:t>
            </a:r>
            <a:r>
              <a:rPr lang="en-US" dirty="0" smtClean="0">
                <a:solidFill>
                  <a:schemeClr val="bg1"/>
                </a:solidFill>
                <a:latin typeface="Gill Sans MT" panose="020B0502020104020203" pitchFamily="34" charset="0"/>
              </a:rPr>
              <a:t> seeping into the trench</a:t>
            </a:r>
          </a:p>
          <a:p>
            <a:r>
              <a:rPr lang="en-US" dirty="0" smtClean="0">
                <a:solidFill>
                  <a:schemeClr val="bg1"/>
                </a:solidFill>
                <a:latin typeface="Gill Sans MT" panose="020B0502020104020203" pitchFamily="34" charset="0"/>
              </a:rPr>
              <a:t>Nearby vehicle </a:t>
            </a:r>
            <a:r>
              <a:rPr lang="en-US" dirty="0" smtClean="0">
                <a:solidFill>
                  <a:srgbClr val="00B050"/>
                </a:solidFill>
                <a:latin typeface="Gill Sans MT" panose="020B0502020104020203" pitchFamily="34" charset="0"/>
              </a:rPr>
              <a:t>traffic</a:t>
            </a:r>
          </a:p>
          <a:p>
            <a:r>
              <a:rPr lang="en-US" dirty="0" smtClean="0">
                <a:solidFill>
                  <a:srgbClr val="00B050"/>
                </a:solidFill>
                <a:latin typeface="Gill Sans MT" panose="020B0502020104020203" pitchFamily="34" charset="0"/>
              </a:rPr>
              <a:t>Spoil bank </a:t>
            </a:r>
            <a:r>
              <a:rPr lang="en-US" dirty="0" smtClean="0">
                <a:solidFill>
                  <a:schemeClr val="bg1"/>
                </a:solidFill>
                <a:latin typeface="Gill Sans MT" panose="020B0502020104020203" pitchFamily="34" charset="0"/>
              </a:rPr>
              <a:t>to close of edge of trench</a:t>
            </a:r>
          </a:p>
          <a:p>
            <a:r>
              <a:rPr lang="en-US" dirty="0" smtClean="0">
                <a:solidFill>
                  <a:schemeClr val="bg1"/>
                </a:solidFill>
                <a:latin typeface="Gill Sans MT" panose="020B0502020104020203" pitchFamily="34" charset="0"/>
              </a:rPr>
              <a:t>Soil that has been </a:t>
            </a:r>
            <a:r>
              <a:rPr lang="en-US" dirty="0" smtClean="0">
                <a:solidFill>
                  <a:srgbClr val="00B050"/>
                </a:solidFill>
                <a:latin typeface="Gill Sans MT" panose="020B0502020104020203" pitchFamily="34" charset="0"/>
              </a:rPr>
              <a:t>previously disturbed</a:t>
            </a:r>
          </a:p>
          <a:p>
            <a:r>
              <a:rPr lang="en-US" dirty="0" smtClean="0">
                <a:solidFill>
                  <a:schemeClr val="bg1"/>
                </a:solidFill>
                <a:latin typeface="Gill Sans MT" panose="020B0502020104020203" pitchFamily="34" charset="0"/>
              </a:rPr>
              <a:t>Soil that is too dry that </a:t>
            </a:r>
            <a:r>
              <a:rPr lang="en-US" dirty="0" smtClean="0">
                <a:solidFill>
                  <a:srgbClr val="00B050"/>
                </a:solidFill>
                <a:latin typeface="Gill Sans MT" panose="020B0502020104020203" pitchFamily="34" charset="0"/>
              </a:rPr>
              <a:t>crumbles easily</a:t>
            </a:r>
            <a:endParaRPr lang="en-US" dirty="0">
              <a:solidFill>
                <a:srgbClr val="00B050"/>
              </a:solidFill>
              <a:latin typeface="Gill Sans MT" panose="020B0502020104020203" pitchFamily="34" charset="0"/>
            </a:endParaRPr>
          </a:p>
        </p:txBody>
      </p:sp>
      <p:pic>
        <p:nvPicPr>
          <p:cNvPr id="5" name="Content Placeholder 7" descr="Excavation &lt;strong&gt;Trenching&lt;/strong&gt; Shoring Training • Cannon Compani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28113" y="2062502"/>
            <a:ext cx="4826454" cy="3619841"/>
          </a:xfrm>
          <a:prstGeom prst="rect">
            <a:avLst/>
          </a:prstGeom>
        </p:spPr>
      </p:pic>
    </p:spTree>
    <p:extLst>
      <p:ext uri="{BB962C8B-B14F-4D97-AF65-F5344CB8AC3E}">
        <p14:creationId xmlns:p14="http://schemas.microsoft.com/office/powerpoint/2010/main" val="111342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13591"/>
            <a:ext cx="10515600" cy="1325563"/>
          </a:xfrm>
        </p:spPr>
        <p:txBody>
          <a:bodyPr/>
          <a:lstStyle/>
          <a:p>
            <a:pPr algn="ctr"/>
            <a:r>
              <a:rPr lang="en-US" dirty="0" smtClean="0">
                <a:solidFill>
                  <a:schemeClr val="bg1"/>
                </a:solidFill>
                <a:latin typeface="Rockwell" panose="02060603020205020403" pitchFamily="18" charset="0"/>
              </a:rPr>
              <a:t>Definitions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798383"/>
            <a:ext cx="7493000" cy="4367596"/>
          </a:xfrm>
        </p:spPr>
        <p:txBody>
          <a:bodyPr>
            <a:normAutofit/>
          </a:bodyPr>
          <a:lstStyle/>
          <a:p>
            <a:r>
              <a:rPr lang="en-US" dirty="0">
                <a:solidFill>
                  <a:schemeClr val="bg1"/>
                </a:solidFill>
                <a:latin typeface="Gill Sans MT" panose="020B0502020104020203" pitchFamily="34" charset="0"/>
              </a:rPr>
              <a:t>OSHA defines an excavation as any man-made cut, cavity, trench, or depression in the Earth’s surface formed by earth removal.</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A trench is defined as a narrow excavation (in relation to its length</a:t>
            </a:r>
            <a:r>
              <a:rPr lang="en-US" dirty="0" smtClean="0">
                <a:solidFill>
                  <a:schemeClr val="bg1"/>
                </a:solidFill>
                <a:latin typeface="Gill Sans MT" panose="020B0502020104020203" pitchFamily="34" charset="0"/>
              </a:rPr>
              <a:t>) made </a:t>
            </a:r>
            <a:r>
              <a:rPr lang="en-US" dirty="0">
                <a:solidFill>
                  <a:schemeClr val="bg1"/>
                </a:solidFill>
                <a:latin typeface="Gill Sans MT" panose="020B0502020104020203" pitchFamily="34" charset="0"/>
              </a:rPr>
              <a:t>below the surface of the ground. In general, the depth of a trench is greater than its width, but the width of a trench (measured at the bottom) is not greater than 15 feet (4.6 m).</a:t>
            </a:r>
          </a:p>
          <a:p>
            <a:endParaRPr lang="en-US" dirty="0"/>
          </a:p>
        </p:txBody>
      </p:sp>
      <p:pic>
        <p:nvPicPr>
          <p:cNvPr id="5" name="Picture Placeholder 12" descr="Excavation or removal of any type of soil either by mechanical or manual means meets that industry standard. This includes making holes or moving earth to form berms. &#10;" title="Backhoe excavating earth soil">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5823" y="1798383"/>
            <a:ext cx="3247121" cy="4638744"/>
          </a:xfrm>
          <a:prstGeom prst="rect">
            <a:avLst/>
          </a:prstGeom>
        </p:spPr>
      </p:pic>
    </p:spTree>
    <p:extLst>
      <p:ext uri="{BB962C8B-B14F-4D97-AF65-F5344CB8AC3E}">
        <p14:creationId xmlns:p14="http://schemas.microsoft.com/office/powerpoint/2010/main" val="188303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4188"/>
            <a:ext cx="10515600" cy="1325563"/>
          </a:xfrm>
        </p:spPr>
        <p:txBody>
          <a:bodyPr/>
          <a:lstStyle/>
          <a:p>
            <a:pPr algn="ctr"/>
            <a:r>
              <a:rPr lang="en-US" dirty="0" smtClean="0">
                <a:solidFill>
                  <a:schemeClr val="bg1"/>
                </a:solidFill>
                <a:latin typeface="Rockwell" panose="02060603020205020403" pitchFamily="18" charset="0"/>
              </a:rPr>
              <a:t>Requirement </a:t>
            </a:r>
            <a:r>
              <a:rPr lang="en-US" dirty="0">
                <a:solidFill>
                  <a:schemeClr val="bg1"/>
                </a:solidFill>
                <a:latin typeface="Rockwell" panose="02060603020205020403" pitchFamily="18" charset="0"/>
              </a:rPr>
              <a:t>for </a:t>
            </a:r>
            <a:r>
              <a:rPr lang="en-US" dirty="0" smtClean="0">
                <a:solidFill>
                  <a:schemeClr val="bg1"/>
                </a:solidFill>
                <a:latin typeface="Rockwell" panose="02060603020205020403" pitchFamily="18" charset="0"/>
              </a:rPr>
              <a:t>Excavation Safety</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2080968"/>
            <a:ext cx="10515600" cy="3420609"/>
          </a:xfrm>
        </p:spPr>
        <p:txBody>
          <a:bodyPr/>
          <a:lstStyle/>
          <a:p>
            <a:r>
              <a:rPr lang="en-US" dirty="0">
                <a:solidFill>
                  <a:schemeClr val="bg1"/>
                </a:solidFill>
                <a:latin typeface="Gill Sans MT" panose="020B0502020104020203" pitchFamily="34" charset="0"/>
              </a:rPr>
              <a:t>All employees in an excavation 5 feet or deeper shall be protected from cave-ins by an adequate protective system, unless the excavation is made entirely in stable </a:t>
            </a:r>
            <a:r>
              <a:rPr lang="en-US" dirty="0" smtClean="0">
                <a:solidFill>
                  <a:schemeClr val="bg1"/>
                </a:solidFill>
                <a:latin typeface="Gill Sans MT" panose="020B0502020104020203" pitchFamily="34" charset="0"/>
              </a:rPr>
              <a:t>rock. </a:t>
            </a:r>
            <a:endParaRPr lang="en-US" dirty="0"/>
          </a:p>
        </p:txBody>
      </p:sp>
    </p:spTree>
    <p:extLst>
      <p:ext uri="{BB962C8B-B14F-4D97-AF65-F5344CB8AC3E}">
        <p14:creationId xmlns:p14="http://schemas.microsoft.com/office/powerpoint/2010/main" val="997669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7037"/>
            <a:ext cx="10515600" cy="1325563"/>
          </a:xfrm>
        </p:spPr>
        <p:txBody>
          <a:bodyPr/>
          <a:lstStyle/>
          <a:p>
            <a:pPr algn="ctr"/>
            <a:r>
              <a:rPr lang="en-US" dirty="0">
                <a:solidFill>
                  <a:schemeClr val="bg1"/>
                </a:solidFill>
                <a:latin typeface="Rockwell" panose="02060603020205020403" pitchFamily="18" charset="0"/>
              </a:rPr>
              <a:t>Leading Excavation </a:t>
            </a:r>
            <a:r>
              <a:rPr lang="en-US" dirty="0" smtClean="0">
                <a:solidFill>
                  <a:schemeClr val="bg1"/>
                </a:solidFill>
                <a:latin typeface="Rockwell" panose="02060603020205020403" pitchFamily="18" charset="0"/>
              </a:rPr>
              <a:t>Hazards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756385"/>
            <a:ext cx="10515600" cy="4073752"/>
          </a:xfrm>
        </p:spPr>
        <p:txBody>
          <a:bodyPr>
            <a:normAutofit/>
          </a:bodyPr>
          <a:lstStyle/>
          <a:p>
            <a:r>
              <a:rPr lang="en-US" dirty="0">
                <a:solidFill>
                  <a:schemeClr val="bg1"/>
                </a:solidFill>
                <a:latin typeface="Gill Sans MT" panose="020B0502020104020203" pitchFamily="34" charset="0"/>
              </a:rPr>
              <a:t>Crushing </a:t>
            </a:r>
            <a:r>
              <a:rPr lang="en-US" dirty="0" smtClean="0">
                <a:solidFill>
                  <a:schemeClr val="bg1"/>
                </a:solidFill>
                <a:latin typeface="Gill Sans MT" panose="020B0502020104020203" pitchFamily="34" charset="0"/>
              </a:rPr>
              <a:t>injuries</a:t>
            </a:r>
          </a:p>
          <a:p>
            <a:r>
              <a:rPr lang="en-US" dirty="0" smtClean="0">
                <a:solidFill>
                  <a:schemeClr val="bg1"/>
                </a:solidFill>
                <a:latin typeface="Gill Sans MT" panose="020B0502020104020203" pitchFamily="34" charset="0"/>
              </a:rPr>
              <a:t>Loss of blood flow</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Slip </a:t>
            </a:r>
            <a:r>
              <a:rPr lang="en-US" dirty="0">
                <a:solidFill>
                  <a:schemeClr val="bg1"/>
                </a:solidFill>
                <a:latin typeface="Gill Sans MT" panose="020B0502020104020203" pitchFamily="34" charset="0"/>
              </a:rPr>
              <a:t>trips and </a:t>
            </a:r>
            <a:r>
              <a:rPr lang="en-US" dirty="0" smtClean="0">
                <a:solidFill>
                  <a:schemeClr val="bg1"/>
                </a:solidFill>
                <a:latin typeface="Gill Sans MT" panose="020B0502020104020203" pitchFamily="34" charset="0"/>
              </a:rPr>
              <a:t>falls</a:t>
            </a:r>
          </a:p>
          <a:p>
            <a:r>
              <a:rPr lang="en-US" dirty="0" smtClean="0">
                <a:solidFill>
                  <a:schemeClr val="bg1"/>
                </a:solidFill>
                <a:latin typeface="Gill Sans MT" panose="020B0502020104020203" pitchFamily="34" charset="0"/>
              </a:rPr>
              <a:t>Suffocation due to dangerous air </a:t>
            </a: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Struck by </a:t>
            </a:r>
            <a:r>
              <a:rPr lang="en-US" dirty="0" smtClean="0">
                <a:solidFill>
                  <a:schemeClr val="bg1"/>
                </a:solidFill>
                <a:latin typeface="Gill Sans MT" panose="020B0502020104020203" pitchFamily="34" charset="0"/>
              </a:rPr>
              <a:t>injuries caused by equipment or materials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Electrocution or electric shock</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Drowning by water flooding into the trench</a:t>
            </a:r>
          </a:p>
          <a:p>
            <a:r>
              <a:rPr lang="en-US" dirty="0" smtClean="0">
                <a:solidFill>
                  <a:schemeClr val="bg1"/>
                </a:solidFill>
                <a:latin typeface="Gill Sans MT" panose="020B0502020104020203" pitchFamily="34" charset="0"/>
              </a:rPr>
              <a:t>Falls into excavations</a:t>
            </a:r>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17166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1614" y="219806"/>
            <a:ext cx="10515600" cy="1325563"/>
          </a:xfrm>
        </p:spPr>
        <p:txBody>
          <a:bodyPr/>
          <a:lstStyle/>
          <a:p>
            <a:pPr algn="ctr"/>
            <a:r>
              <a:rPr lang="en-US" dirty="0">
                <a:solidFill>
                  <a:schemeClr val="bg1"/>
                </a:solidFill>
                <a:latin typeface="Rockwell" panose="02060603020205020403" pitchFamily="18" charset="0"/>
              </a:rPr>
              <a:t>OSHA Defines a </a:t>
            </a:r>
            <a:r>
              <a:rPr lang="en-US" dirty="0" smtClean="0">
                <a:solidFill>
                  <a:schemeClr val="bg1"/>
                </a:solidFill>
                <a:latin typeface="Rockwell" panose="02060603020205020403" pitchFamily="18" charset="0"/>
              </a:rPr>
              <a:t>Competent Person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941614" y="1639155"/>
            <a:ext cx="6340929" cy="4351338"/>
          </a:xfrm>
        </p:spPr>
        <p:txBody>
          <a:bodyPr/>
          <a:lstStyle/>
          <a:p>
            <a:r>
              <a:rPr lang="en-US" dirty="0" smtClean="0">
                <a:solidFill>
                  <a:schemeClr val="bg1"/>
                </a:solidFill>
                <a:latin typeface="Gill Sans MT" panose="020B0502020104020203" pitchFamily="34" charset="0"/>
              </a:rPr>
              <a:t>"one </a:t>
            </a:r>
            <a:r>
              <a:rPr lang="en-US" dirty="0">
                <a:solidFill>
                  <a:schemeClr val="bg1"/>
                </a:solidFill>
                <a:latin typeface="Gill Sans MT" panose="020B0502020104020203" pitchFamily="34" charset="0"/>
              </a:rPr>
              <a:t>who is capable of identifying existing and predictable hazards in the surroundings or working conditions which are unsanitary, hazardous, or dangerous to employees, and who has authorization to take prompt corrective measures to eliminate them" [29 CFR 1926.32(f)].</a:t>
            </a:r>
          </a:p>
        </p:txBody>
      </p:sp>
      <p:pic>
        <p:nvPicPr>
          <p:cNvPr id="5" name="Content Placeholder 4" descr="Read book osha training toolbox talk oshas revised haz com PDF - Read Book Onlin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78061" y="2506662"/>
            <a:ext cx="3741358" cy="3046340"/>
          </a:xfrm>
          <a:prstGeom prst="rect">
            <a:avLst/>
          </a:prstGeom>
        </p:spPr>
      </p:pic>
    </p:spTree>
    <p:extLst>
      <p:ext uri="{BB962C8B-B14F-4D97-AF65-F5344CB8AC3E}">
        <p14:creationId xmlns:p14="http://schemas.microsoft.com/office/powerpoint/2010/main" val="3282113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09"/>
            <a:ext cx="10515600" cy="1325563"/>
          </a:xfrm>
        </p:spPr>
        <p:txBody>
          <a:bodyPr/>
          <a:lstStyle/>
          <a:p>
            <a:pPr algn="ctr"/>
            <a:r>
              <a:rPr lang="en-US" dirty="0">
                <a:solidFill>
                  <a:schemeClr val="bg1"/>
                </a:solidFill>
                <a:latin typeface="Rockwell" panose="02060603020205020403" pitchFamily="18" charset="0"/>
              </a:rPr>
              <a:t>Competent Person Duties </a:t>
            </a:r>
          </a:p>
        </p:txBody>
      </p:sp>
      <p:sp>
        <p:nvSpPr>
          <p:cNvPr id="3" name="Content Placeholder 2"/>
          <p:cNvSpPr>
            <a:spLocks noGrp="1"/>
          </p:cNvSpPr>
          <p:nvPr>
            <p:ph idx="1"/>
          </p:nvPr>
        </p:nvSpPr>
        <p:spPr>
          <a:xfrm>
            <a:off x="838200" y="2037492"/>
            <a:ext cx="6509657" cy="4309836"/>
          </a:xfrm>
        </p:spPr>
        <p:txBody>
          <a:bodyPr>
            <a:normAutofit/>
          </a:bodyPr>
          <a:lstStyle/>
          <a:p>
            <a:r>
              <a:rPr lang="en-US" dirty="0">
                <a:solidFill>
                  <a:schemeClr val="bg1"/>
                </a:solidFill>
                <a:latin typeface="Gill Sans MT" panose="020B0502020104020203" pitchFamily="34" charset="0"/>
              </a:rPr>
              <a:t>Inspect trenches daily </a:t>
            </a:r>
          </a:p>
          <a:p>
            <a:r>
              <a:rPr lang="en-US" dirty="0" smtClean="0">
                <a:solidFill>
                  <a:schemeClr val="bg1"/>
                </a:solidFill>
                <a:latin typeface="Gill Sans MT" panose="020B0502020104020203" pitchFamily="34" charset="0"/>
              </a:rPr>
              <a:t>Detect </a:t>
            </a:r>
            <a:r>
              <a:rPr lang="en-US" dirty="0">
                <a:solidFill>
                  <a:schemeClr val="bg1"/>
                </a:solidFill>
                <a:latin typeface="Gill Sans MT" panose="020B0502020104020203" pitchFamily="34" charset="0"/>
              </a:rPr>
              <a:t>conditions </a:t>
            </a:r>
            <a:r>
              <a:rPr lang="en-US" dirty="0" smtClean="0">
                <a:solidFill>
                  <a:schemeClr val="bg1"/>
                </a:solidFill>
                <a:latin typeface="Gill Sans MT" panose="020B0502020104020203" pitchFamily="34" charset="0"/>
              </a:rPr>
              <a:t>that lead </a:t>
            </a:r>
            <a:r>
              <a:rPr lang="en-US" dirty="0">
                <a:solidFill>
                  <a:schemeClr val="bg1"/>
                </a:solidFill>
                <a:latin typeface="Gill Sans MT" panose="020B0502020104020203" pitchFamily="34" charset="0"/>
              </a:rPr>
              <a:t>to cave-ins</a:t>
            </a:r>
          </a:p>
          <a:p>
            <a:r>
              <a:rPr lang="en-US" dirty="0" smtClean="0">
                <a:solidFill>
                  <a:schemeClr val="bg1"/>
                </a:solidFill>
                <a:latin typeface="Gill Sans MT" panose="020B0502020104020203" pitchFamily="34" charset="0"/>
              </a:rPr>
              <a:t>Detect </a:t>
            </a:r>
            <a:r>
              <a:rPr lang="en-US" dirty="0">
                <a:solidFill>
                  <a:schemeClr val="bg1"/>
                </a:solidFill>
                <a:latin typeface="Gill Sans MT" panose="020B0502020104020203" pitchFamily="34" charset="0"/>
              </a:rPr>
              <a:t>failures in protective systems</a:t>
            </a:r>
          </a:p>
          <a:p>
            <a:r>
              <a:rPr lang="en-US" dirty="0" smtClean="0">
                <a:solidFill>
                  <a:schemeClr val="bg1"/>
                </a:solidFill>
                <a:latin typeface="Gill Sans MT" panose="020B0502020104020203" pitchFamily="34" charset="0"/>
              </a:rPr>
              <a:t>Detect when hazardous air maybe present </a:t>
            </a:r>
          </a:p>
          <a:p>
            <a:r>
              <a:rPr lang="en-US" dirty="0" smtClean="0">
                <a:solidFill>
                  <a:schemeClr val="bg1"/>
                </a:solidFill>
                <a:latin typeface="Gill Sans MT" panose="020B0502020104020203" pitchFamily="34" charset="0"/>
              </a:rPr>
              <a:t>Authority to fix what’s wrong</a:t>
            </a:r>
            <a:endParaRPr lang="en-US" dirty="0">
              <a:solidFill>
                <a:schemeClr val="bg1"/>
              </a:solidFill>
              <a:latin typeface="Gill Sans MT" panose="020B0502020104020203" pitchFamily="34" charset="0"/>
            </a:endParaRPr>
          </a:p>
          <a:p>
            <a:endParaRPr lang="en-US" dirty="0"/>
          </a:p>
        </p:txBody>
      </p:sp>
      <p:pic>
        <p:nvPicPr>
          <p:cNvPr id="5" name="Content Placeholder 5" descr="Competent person must conduct a risk hazard pre-inspection assessment to determine if there are any environmental changes to the structure or soil around trenches. That helps the competent person to adjust the site work plan as necessary. Frequency and duration of inspections should be established so that it becomes routine and not out of the norm. &#10;" title="Competent Person Duti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10941" y="2037492"/>
            <a:ext cx="4515505" cy="4140570"/>
          </a:xfrm>
          <a:prstGeom prst="rect">
            <a:avLst/>
          </a:prstGeom>
        </p:spPr>
      </p:pic>
    </p:spTree>
    <p:extLst>
      <p:ext uri="{BB962C8B-B14F-4D97-AF65-F5344CB8AC3E}">
        <p14:creationId xmlns:p14="http://schemas.microsoft.com/office/powerpoint/2010/main" val="2663032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900" y="525646"/>
            <a:ext cx="10515600" cy="1011620"/>
          </a:xfrm>
        </p:spPr>
        <p:txBody>
          <a:bodyPr/>
          <a:lstStyle/>
          <a:p>
            <a:r>
              <a:rPr lang="en-US" dirty="0">
                <a:solidFill>
                  <a:schemeClr val="bg1"/>
                </a:solidFill>
                <a:latin typeface="Rockwell" panose="02060603020205020403" pitchFamily="18" charset="0"/>
              </a:rPr>
              <a:t>Intended Training </a:t>
            </a:r>
            <a:r>
              <a:rPr lang="en-US" dirty="0" smtClean="0">
                <a:solidFill>
                  <a:schemeClr val="bg1"/>
                </a:solidFill>
                <a:latin typeface="Rockwell" panose="02060603020205020403" pitchFamily="18" charset="0"/>
              </a:rPr>
              <a:t>Audience</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257908" y="1711569"/>
            <a:ext cx="8253046" cy="4981332"/>
          </a:xfrm>
        </p:spPr>
        <p:txBody>
          <a:bodyPr>
            <a:normAutofit lnSpcReduction="10000"/>
          </a:bodyPr>
          <a:lstStyle/>
          <a:p>
            <a:r>
              <a:rPr lang="en-US" dirty="0" smtClean="0">
                <a:solidFill>
                  <a:schemeClr val="bg1"/>
                </a:solidFill>
                <a:latin typeface="Gill Sans MT" panose="020B0502020104020203" pitchFamily="34" charset="0"/>
              </a:rPr>
              <a:t>Water </a:t>
            </a:r>
            <a:r>
              <a:rPr lang="en-US" dirty="0">
                <a:solidFill>
                  <a:schemeClr val="bg1"/>
                </a:solidFill>
                <a:latin typeface="Gill Sans MT" panose="020B0502020104020203" pitchFamily="34" charset="0"/>
              </a:rPr>
              <a:t>Utility Operators</a:t>
            </a:r>
          </a:p>
          <a:p>
            <a:r>
              <a:rPr lang="en-US" dirty="0" smtClean="0">
                <a:solidFill>
                  <a:schemeClr val="bg1"/>
                </a:solidFill>
                <a:latin typeface="Gill Sans MT" panose="020B0502020104020203" pitchFamily="34" charset="0"/>
              </a:rPr>
              <a:t>Heavy </a:t>
            </a:r>
            <a:r>
              <a:rPr lang="en-US" dirty="0">
                <a:solidFill>
                  <a:schemeClr val="bg1"/>
                </a:solidFill>
                <a:latin typeface="Gill Sans MT" panose="020B0502020104020203" pitchFamily="34" charset="0"/>
              </a:rPr>
              <a:t>equipment operators</a:t>
            </a:r>
          </a:p>
          <a:p>
            <a:r>
              <a:rPr lang="en-US" dirty="0" smtClean="0">
                <a:solidFill>
                  <a:schemeClr val="bg1"/>
                </a:solidFill>
                <a:latin typeface="Gill Sans MT" panose="020B0502020104020203" pitchFamily="34" charset="0"/>
              </a:rPr>
              <a:t>Electricians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Plumbers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Mechanics </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Welders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Carpenters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General </a:t>
            </a:r>
            <a:r>
              <a:rPr lang="en-US" dirty="0">
                <a:solidFill>
                  <a:schemeClr val="bg1"/>
                </a:solidFill>
                <a:latin typeface="Gill Sans MT" panose="020B0502020104020203" pitchFamily="34" charset="0"/>
              </a:rPr>
              <a:t>laborers </a:t>
            </a:r>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Tradespeople</a:t>
            </a:r>
            <a:endParaRPr lang="en-US" dirty="0">
              <a:solidFill>
                <a:schemeClr val="bg1"/>
              </a:solidFill>
              <a:latin typeface="Gill Sans MT" panose="020B0502020104020203" pitchFamily="34" charset="0"/>
            </a:endParaRPr>
          </a:p>
          <a:p>
            <a:pPr marL="0" indent="0">
              <a:buNone/>
            </a:pPr>
            <a:r>
              <a:rPr lang="en-US" dirty="0">
                <a:solidFill>
                  <a:schemeClr val="bg1"/>
                </a:solidFill>
                <a:latin typeface="Gill Sans MT" panose="020B0502020104020203" pitchFamily="34" charset="0"/>
              </a:rPr>
              <a:t>	</a:t>
            </a:r>
            <a:endParaRPr lang="en-US" dirty="0"/>
          </a:p>
        </p:txBody>
      </p:sp>
    </p:spTree>
    <p:extLst>
      <p:ext uri="{BB962C8B-B14F-4D97-AF65-F5344CB8AC3E}">
        <p14:creationId xmlns:p14="http://schemas.microsoft.com/office/powerpoint/2010/main" val="4094964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24654"/>
            <a:ext cx="10515600" cy="1325563"/>
          </a:xfrm>
        </p:spPr>
        <p:txBody>
          <a:bodyPr/>
          <a:lstStyle/>
          <a:p>
            <a:pPr algn="ctr"/>
            <a:r>
              <a:rPr lang="en-US" dirty="0">
                <a:solidFill>
                  <a:schemeClr val="bg1"/>
                </a:solidFill>
                <a:latin typeface="Rockwell" panose="02060603020205020403" pitchFamily="18" charset="0"/>
              </a:rPr>
              <a:t>Additional Competency Requirements </a:t>
            </a:r>
          </a:p>
        </p:txBody>
      </p:sp>
      <p:sp>
        <p:nvSpPr>
          <p:cNvPr id="3" name="Content Placeholder 2"/>
          <p:cNvSpPr>
            <a:spLocks noGrp="1"/>
          </p:cNvSpPr>
          <p:nvPr>
            <p:ph idx="1"/>
          </p:nvPr>
        </p:nvSpPr>
        <p:spPr>
          <a:xfrm>
            <a:off x="838199" y="1744662"/>
            <a:ext cx="11218333" cy="5113338"/>
          </a:xfrm>
        </p:spPr>
        <p:txBody>
          <a:bodyPr>
            <a:normAutofit lnSpcReduction="10000"/>
          </a:bodyPr>
          <a:lstStyle/>
          <a:p>
            <a:r>
              <a:rPr lang="en-US" dirty="0">
                <a:solidFill>
                  <a:schemeClr val="bg1"/>
                </a:solidFill>
                <a:latin typeface="Gill Sans MT" panose="020B0502020104020203" pitchFamily="34" charset="0"/>
              </a:rPr>
              <a:t>A competent person is one who understands the industry standards under </a:t>
            </a:r>
            <a:r>
              <a:rPr lang="en-US" dirty="0" smtClean="0">
                <a:solidFill>
                  <a:schemeClr val="bg1"/>
                </a:solidFill>
                <a:latin typeface="Gill Sans MT" panose="020B0502020104020203" pitchFamily="34" charset="0"/>
              </a:rPr>
              <a:t>subpart </a:t>
            </a:r>
            <a:r>
              <a:rPr lang="en-US" dirty="0">
                <a:solidFill>
                  <a:schemeClr val="bg1"/>
                </a:solidFill>
                <a:latin typeface="Gill Sans MT" panose="020B0502020104020203" pitchFamily="34" charset="0"/>
              </a:rPr>
              <a:t>P and its safe work practices</a:t>
            </a:r>
          </a:p>
          <a:p>
            <a:r>
              <a:rPr lang="en-US" dirty="0" smtClean="0">
                <a:solidFill>
                  <a:schemeClr val="bg1"/>
                </a:solidFill>
                <a:latin typeface="Gill Sans MT" panose="020B0502020104020203" pitchFamily="34" charset="0"/>
              </a:rPr>
              <a:t>Has </a:t>
            </a:r>
            <a:r>
              <a:rPr lang="en-US" dirty="0">
                <a:solidFill>
                  <a:schemeClr val="bg1"/>
                </a:solidFill>
                <a:latin typeface="Gill Sans MT" panose="020B0502020104020203" pitchFamily="34" charset="0"/>
              </a:rPr>
              <a:t>received adequate training in addition to experience in excavation and trenching activities</a:t>
            </a:r>
          </a:p>
          <a:p>
            <a:r>
              <a:rPr lang="en-US" dirty="0" smtClean="0">
                <a:solidFill>
                  <a:schemeClr val="bg1"/>
                </a:solidFill>
                <a:latin typeface="Gill Sans MT" panose="020B0502020104020203" pitchFamily="34" charset="0"/>
              </a:rPr>
              <a:t>Can classify </a:t>
            </a:r>
            <a:r>
              <a:rPr lang="en-US" dirty="0">
                <a:solidFill>
                  <a:schemeClr val="bg1"/>
                </a:solidFill>
                <a:latin typeface="Gill Sans MT" panose="020B0502020104020203" pitchFamily="34" charset="0"/>
              </a:rPr>
              <a:t>soils – A, B, C</a:t>
            </a:r>
          </a:p>
          <a:p>
            <a:r>
              <a:rPr lang="en-US" dirty="0" smtClean="0">
                <a:solidFill>
                  <a:schemeClr val="bg1"/>
                </a:solidFill>
                <a:latin typeface="Gill Sans MT" panose="020B0502020104020203" pitchFamily="34" charset="0"/>
              </a:rPr>
              <a:t>Knows when and what type of protective </a:t>
            </a:r>
            <a:r>
              <a:rPr lang="en-US" dirty="0">
                <a:solidFill>
                  <a:schemeClr val="bg1"/>
                </a:solidFill>
                <a:latin typeface="Gill Sans MT" panose="020B0502020104020203" pitchFamily="34" charset="0"/>
              </a:rPr>
              <a:t>systems </a:t>
            </a:r>
            <a:r>
              <a:rPr lang="en-US" dirty="0" smtClean="0">
                <a:solidFill>
                  <a:schemeClr val="bg1"/>
                </a:solidFill>
                <a:latin typeface="Gill Sans MT" panose="020B0502020104020203" pitchFamily="34" charset="0"/>
              </a:rPr>
              <a:t>to use</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Determines whether or not excavation equipment is unsafe to operate</a:t>
            </a:r>
          </a:p>
          <a:p>
            <a:r>
              <a:rPr lang="en-US" dirty="0">
                <a:solidFill>
                  <a:schemeClr val="bg1"/>
                </a:solidFill>
                <a:latin typeface="Gill Sans MT" panose="020B0502020104020203" pitchFamily="34" charset="0"/>
              </a:rPr>
              <a:t>Designing of structural ramps</a:t>
            </a:r>
          </a:p>
          <a:p>
            <a:r>
              <a:rPr lang="en-US" dirty="0" smtClean="0">
                <a:solidFill>
                  <a:schemeClr val="bg1"/>
                </a:solidFill>
                <a:latin typeface="Gill Sans MT" panose="020B0502020104020203" pitchFamily="34" charset="0"/>
              </a:rPr>
              <a:t>Locate </a:t>
            </a:r>
            <a:r>
              <a:rPr lang="en-US" dirty="0">
                <a:solidFill>
                  <a:schemeClr val="bg1"/>
                </a:solidFill>
                <a:latin typeface="Gill Sans MT" panose="020B0502020104020203" pitchFamily="34" charset="0"/>
              </a:rPr>
              <a:t>possible underground utilities  </a:t>
            </a:r>
          </a:p>
          <a:p>
            <a:r>
              <a:rPr lang="en-US" dirty="0" smtClean="0">
                <a:solidFill>
                  <a:schemeClr val="bg1"/>
                </a:solidFill>
                <a:latin typeface="Gill Sans MT" panose="020B0502020104020203" pitchFamily="34" charset="0"/>
              </a:rPr>
              <a:t>Control </a:t>
            </a:r>
            <a:r>
              <a:rPr lang="en-US" dirty="0">
                <a:solidFill>
                  <a:schemeClr val="bg1"/>
                </a:solidFill>
                <a:latin typeface="Gill Sans MT" panose="020B0502020104020203" pitchFamily="34" charset="0"/>
              </a:rPr>
              <a:t>water</a:t>
            </a:r>
          </a:p>
          <a:p>
            <a:r>
              <a:rPr lang="en-US" dirty="0" smtClean="0">
                <a:solidFill>
                  <a:schemeClr val="bg1"/>
                </a:solidFill>
                <a:latin typeface="Gill Sans MT" panose="020B0502020104020203" pitchFamily="34" charset="0"/>
              </a:rPr>
              <a:t>Control </a:t>
            </a:r>
            <a:r>
              <a:rPr lang="en-US" dirty="0">
                <a:solidFill>
                  <a:schemeClr val="bg1"/>
                </a:solidFill>
                <a:latin typeface="Gill Sans MT" panose="020B0502020104020203" pitchFamily="34" charset="0"/>
              </a:rPr>
              <a:t>equipment movement </a:t>
            </a:r>
          </a:p>
          <a:p>
            <a:endParaRPr lang="en-US" dirty="0"/>
          </a:p>
        </p:txBody>
      </p:sp>
    </p:spTree>
    <p:extLst>
      <p:ext uri="{BB962C8B-B14F-4D97-AF65-F5344CB8AC3E}">
        <p14:creationId xmlns:p14="http://schemas.microsoft.com/office/powerpoint/2010/main" val="34707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306514"/>
            <a:ext cx="10515600" cy="1325563"/>
          </a:xfrm>
        </p:spPr>
        <p:txBody>
          <a:bodyPr/>
          <a:lstStyle/>
          <a:p>
            <a:pPr algn="ctr"/>
            <a:r>
              <a:rPr lang="en-US" dirty="0">
                <a:solidFill>
                  <a:schemeClr val="bg1"/>
                </a:solidFill>
                <a:latin typeface="Rockwell" panose="02060603020205020403" pitchFamily="18" charset="0"/>
              </a:rPr>
              <a:t>What is the last piece of the competent person duties?</a:t>
            </a:r>
          </a:p>
        </p:txBody>
      </p:sp>
    </p:spTree>
    <p:extLst>
      <p:ext uri="{BB962C8B-B14F-4D97-AF65-F5344CB8AC3E}">
        <p14:creationId xmlns:p14="http://schemas.microsoft.com/office/powerpoint/2010/main" val="3155319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24606"/>
            <a:ext cx="10515600" cy="1325563"/>
          </a:xfrm>
        </p:spPr>
        <p:txBody>
          <a:bodyPr/>
          <a:lstStyle/>
          <a:p>
            <a:pPr algn="ctr"/>
            <a:r>
              <a:rPr lang="en-US" dirty="0">
                <a:solidFill>
                  <a:srgbClr val="00B050"/>
                </a:solidFill>
                <a:latin typeface="Rockwell" panose="02060603020205020403" pitchFamily="18" charset="0"/>
              </a:rPr>
              <a:t>AUTHORITY</a:t>
            </a:r>
            <a:r>
              <a:rPr lang="en-US" dirty="0">
                <a:solidFill>
                  <a:schemeClr val="bg1"/>
                </a:solidFill>
                <a:latin typeface="Rockwell" panose="02060603020205020403" pitchFamily="18" charset="0"/>
              </a:rPr>
              <a:t> to Fix what is wrong!</a:t>
            </a:r>
          </a:p>
        </p:txBody>
      </p:sp>
      <p:sp>
        <p:nvSpPr>
          <p:cNvPr id="3" name="Content Placeholder 2"/>
          <p:cNvSpPr>
            <a:spLocks noGrp="1"/>
          </p:cNvSpPr>
          <p:nvPr>
            <p:ph idx="1"/>
          </p:nvPr>
        </p:nvSpPr>
        <p:spPr>
          <a:xfrm>
            <a:off x="838200" y="1850169"/>
            <a:ext cx="10515600" cy="4351338"/>
          </a:xfrm>
        </p:spPr>
        <p:txBody>
          <a:bodyPr/>
          <a:lstStyle/>
          <a:p>
            <a:r>
              <a:rPr lang="en-US" dirty="0">
                <a:solidFill>
                  <a:schemeClr val="bg1"/>
                </a:solidFill>
                <a:latin typeface="Gill Sans MT" panose="020B0502020104020203" pitchFamily="34" charset="0"/>
              </a:rPr>
              <a:t>Competent person shall communicate the hazards to their supervisor and other </a:t>
            </a:r>
            <a:r>
              <a:rPr lang="en-US" dirty="0" smtClean="0">
                <a:solidFill>
                  <a:schemeClr val="bg1"/>
                </a:solidFill>
                <a:latin typeface="Gill Sans MT" panose="020B0502020104020203" pitchFamily="34" charset="0"/>
              </a:rPr>
              <a:t>operators and construction laborers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Stop </a:t>
            </a:r>
            <a:r>
              <a:rPr lang="en-US" dirty="0">
                <a:solidFill>
                  <a:schemeClr val="bg1"/>
                </a:solidFill>
                <a:latin typeface="Gill Sans MT" panose="020B0502020104020203" pitchFamily="34" charset="0"/>
              </a:rPr>
              <a:t>all work and remove workers from the </a:t>
            </a:r>
            <a:r>
              <a:rPr lang="en-US" dirty="0" smtClean="0">
                <a:solidFill>
                  <a:schemeClr val="bg1"/>
                </a:solidFill>
                <a:latin typeface="Gill Sans MT" panose="020B0502020104020203" pitchFamily="34" charset="0"/>
              </a:rPr>
              <a:t>trench </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The </a:t>
            </a:r>
            <a:r>
              <a:rPr lang="en-US" dirty="0">
                <a:solidFill>
                  <a:schemeClr val="bg1"/>
                </a:solidFill>
                <a:latin typeface="Gill Sans MT" panose="020B0502020104020203" pitchFamily="34" charset="0"/>
              </a:rPr>
              <a:t>competent person must be clear and concise on the process of mitigating the hazards before any work re-commences on the job </a:t>
            </a:r>
            <a:r>
              <a:rPr lang="en-US" dirty="0" smtClean="0">
                <a:solidFill>
                  <a:schemeClr val="bg1"/>
                </a:solidFill>
                <a:latin typeface="Gill Sans MT" panose="020B0502020104020203" pitchFamily="34" charset="0"/>
              </a:rPr>
              <a:t>site</a:t>
            </a:r>
          </a:p>
          <a:p>
            <a:r>
              <a:rPr lang="en-US" dirty="0" smtClean="0">
                <a:solidFill>
                  <a:schemeClr val="bg1"/>
                </a:solidFill>
                <a:latin typeface="Gill Sans MT" panose="020B0502020104020203" pitchFamily="34" charset="0"/>
              </a:rPr>
              <a:t> Must make sure dangerous conditions are corrected before work can continue</a:t>
            </a:r>
          </a:p>
          <a:p>
            <a:endParaRPr lang="en-US" dirty="0"/>
          </a:p>
        </p:txBody>
      </p:sp>
    </p:spTree>
    <p:extLst>
      <p:ext uri="{BB962C8B-B14F-4D97-AF65-F5344CB8AC3E}">
        <p14:creationId xmlns:p14="http://schemas.microsoft.com/office/powerpoint/2010/main" val="39062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954" y="413238"/>
            <a:ext cx="11784623" cy="1325563"/>
          </a:xfrm>
        </p:spPr>
        <p:txBody>
          <a:bodyPr/>
          <a:lstStyle/>
          <a:p>
            <a:pPr algn="ctr"/>
            <a:r>
              <a:rPr lang="en-US" dirty="0">
                <a:solidFill>
                  <a:schemeClr val="bg1"/>
                </a:solidFill>
                <a:latin typeface="Rockwell" panose="02060603020205020403" pitchFamily="18" charset="0"/>
              </a:rPr>
              <a:t>Registered professional engineers may be needed if:</a:t>
            </a:r>
          </a:p>
        </p:txBody>
      </p:sp>
      <p:sp>
        <p:nvSpPr>
          <p:cNvPr id="3" name="Content Placeholder 2"/>
          <p:cNvSpPr>
            <a:spLocks noGrp="1"/>
          </p:cNvSpPr>
          <p:nvPr>
            <p:ph idx="1"/>
          </p:nvPr>
        </p:nvSpPr>
        <p:spPr>
          <a:xfrm>
            <a:off x="849923" y="2065372"/>
            <a:ext cx="9220200" cy="3387952"/>
          </a:xfrm>
        </p:spPr>
        <p:txBody>
          <a:bodyPr/>
          <a:lstStyle/>
          <a:p>
            <a:pPr>
              <a:lnSpc>
                <a:spcPct val="60000"/>
              </a:lnSpc>
              <a:spcBef>
                <a:spcPct val="50000"/>
              </a:spcBef>
            </a:pPr>
            <a:r>
              <a:rPr lang="en-US" altLang="en-US" dirty="0">
                <a:solidFill>
                  <a:schemeClr val="bg1"/>
                </a:solidFill>
                <a:latin typeface="Gill Sans MT" panose="020B0502020104020203" pitchFamily="34" charset="0"/>
              </a:rPr>
              <a:t> The excavation is </a:t>
            </a:r>
            <a:r>
              <a:rPr lang="en-US" altLang="en-US" dirty="0">
                <a:solidFill>
                  <a:srgbClr val="00B050"/>
                </a:solidFill>
                <a:latin typeface="Gill Sans MT" panose="020B0502020104020203" pitchFamily="34" charset="0"/>
              </a:rPr>
              <a:t>deeper than 20 feet</a:t>
            </a:r>
          </a:p>
          <a:p>
            <a:pPr>
              <a:lnSpc>
                <a:spcPct val="60000"/>
              </a:lnSpc>
              <a:spcBef>
                <a:spcPct val="50000"/>
              </a:spcBef>
            </a:pPr>
            <a:endParaRPr lang="en-US" altLang="en-US" dirty="0">
              <a:solidFill>
                <a:schemeClr val="bg1"/>
              </a:solidFill>
              <a:latin typeface="Gill Sans MT" panose="020B0502020104020203" pitchFamily="34" charset="0"/>
            </a:endParaRPr>
          </a:p>
          <a:p>
            <a:pPr>
              <a:lnSpc>
                <a:spcPct val="50000"/>
              </a:lnSpc>
              <a:spcBef>
                <a:spcPct val="50000"/>
              </a:spcBef>
            </a:pPr>
            <a:r>
              <a:rPr lang="en-US" altLang="en-US" dirty="0">
                <a:solidFill>
                  <a:schemeClr val="bg1"/>
                </a:solidFill>
                <a:latin typeface="Gill Sans MT" panose="020B0502020104020203" pitchFamily="34" charset="0"/>
              </a:rPr>
              <a:t>  An “alternate system” (such as sheet </a:t>
            </a:r>
            <a:r>
              <a:rPr lang="en-US" altLang="en-US" dirty="0" smtClean="0">
                <a:solidFill>
                  <a:schemeClr val="bg1"/>
                </a:solidFill>
                <a:latin typeface="Gill Sans MT" panose="020B0502020104020203" pitchFamily="34" charset="0"/>
              </a:rPr>
              <a:t>piling) is used</a:t>
            </a:r>
          </a:p>
          <a:p>
            <a:pPr marL="0" indent="0">
              <a:lnSpc>
                <a:spcPct val="50000"/>
              </a:lnSpc>
              <a:spcBef>
                <a:spcPct val="50000"/>
              </a:spcBef>
              <a:buNone/>
            </a:pPr>
            <a:r>
              <a:rPr lang="en-US" altLang="en-US" dirty="0" smtClean="0">
                <a:solidFill>
                  <a:schemeClr val="bg1"/>
                </a:solidFill>
                <a:latin typeface="Gill Sans MT" panose="020B0502020104020203" pitchFamily="34" charset="0"/>
              </a:rPr>
              <a:t>that </a:t>
            </a:r>
            <a:r>
              <a:rPr lang="en-US" altLang="en-US" dirty="0">
                <a:solidFill>
                  <a:schemeClr val="bg1"/>
                </a:solidFill>
                <a:latin typeface="Gill Sans MT" panose="020B0502020104020203" pitchFamily="34" charset="0"/>
              </a:rPr>
              <a:t>the Standard does not provide </a:t>
            </a:r>
            <a:r>
              <a:rPr lang="en-US" altLang="en-US" dirty="0" smtClean="0">
                <a:solidFill>
                  <a:schemeClr val="bg1"/>
                </a:solidFill>
                <a:latin typeface="Gill Sans MT" panose="020B0502020104020203" pitchFamily="34" charset="0"/>
              </a:rPr>
              <a:t>guidance for.</a:t>
            </a:r>
            <a:endParaRPr lang="en-US" altLang="en-US" dirty="0">
              <a:solidFill>
                <a:schemeClr val="bg1"/>
              </a:solidFill>
              <a:latin typeface="Gill Sans MT" panose="020B0502020104020203" pitchFamily="34" charset="0"/>
            </a:endParaRPr>
          </a:p>
          <a:p>
            <a:pPr>
              <a:lnSpc>
                <a:spcPct val="60000"/>
              </a:lnSpc>
              <a:spcBef>
                <a:spcPct val="50000"/>
              </a:spcBef>
            </a:pPr>
            <a:endParaRPr lang="en-US" alt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890539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91779"/>
            <a:ext cx="10515600" cy="1325563"/>
          </a:xfrm>
        </p:spPr>
        <p:txBody>
          <a:bodyPr/>
          <a:lstStyle/>
          <a:p>
            <a:pPr algn="ctr"/>
            <a:r>
              <a:rPr lang="en-US" dirty="0" smtClean="0">
                <a:solidFill>
                  <a:schemeClr val="bg1"/>
                </a:solidFill>
                <a:latin typeface="Rockwell" panose="02060603020205020403" pitchFamily="18" charset="0"/>
              </a:rPr>
              <a:t>Soil Classification</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90239" y="2219392"/>
            <a:ext cx="5205761" cy="2734411"/>
          </a:xfrm>
        </p:spPr>
        <p:txBody>
          <a:bodyPr/>
          <a:lstStyle/>
          <a:p>
            <a:r>
              <a:rPr lang="en-US" dirty="0">
                <a:solidFill>
                  <a:schemeClr val="bg1"/>
                </a:solidFill>
                <a:latin typeface="Gill Sans MT" panose="020B0502020104020203" pitchFamily="34" charset="0"/>
              </a:rPr>
              <a:t>Solid Rock</a:t>
            </a:r>
          </a:p>
          <a:p>
            <a:r>
              <a:rPr lang="en-US" dirty="0">
                <a:solidFill>
                  <a:schemeClr val="bg1"/>
                </a:solidFill>
                <a:latin typeface="Gill Sans MT" panose="020B0502020104020203" pitchFamily="34" charset="0"/>
              </a:rPr>
              <a:t>Type A</a:t>
            </a:r>
          </a:p>
          <a:p>
            <a:r>
              <a:rPr lang="en-US" dirty="0">
                <a:solidFill>
                  <a:schemeClr val="bg1"/>
                </a:solidFill>
                <a:latin typeface="Gill Sans MT" panose="020B0502020104020203" pitchFamily="34" charset="0"/>
              </a:rPr>
              <a:t>Type B</a:t>
            </a:r>
          </a:p>
          <a:p>
            <a:r>
              <a:rPr lang="en-US" dirty="0">
                <a:solidFill>
                  <a:schemeClr val="bg1"/>
                </a:solidFill>
                <a:latin typeface="Gill Sans MT" panose="020B0502020104020203" pitchFamily="34" charset="0"/>
              </a:rPr>
              <a:t>Type C</a:t>
            </a:r>
          </a:p>
          <a:p>
            <a:endParaRPr lang="en-US" dirty="0"/>
          </a:p>
        </p:txBody>
      </p:sp>
      <p:sp>
        <p:nvSpPr>
          <p:cNvPr id="5" name="Rectangle 4"/>
          <p:cNvSpPr/>
          <p:nvPr/>
        </p:nvSpPr>
        <p:spPr>
          <a:xfrm>
            <a:off x="1032439" y="1517342"/>
            <a:ext cx="4637808" cy="523220"/>
          </a:xfrm>
          <a:prstGeom prst="rect">
            <a:avLst/>
          </a:prstGeom>
        </p:spPr>
        <p:txBody>
          <a:bodyPr wrap="none">
            <a:spAutoFit/>
          </a:bodyPr>
          <a:lstStyle/>
          <a:p>
            <a:r>
              <a:rPr lang="en-US" sz="2800" dirty="0">
                <a:solidFill>
                  <a:srgbClr val="92D050"/>
                </a:solidFill>
                <a:latin typeface="Gill Sans MT" panose="020B0502020104020203" pitchFamily="34" charset="0"/>
              </a:rPr>
              <a:t>OSHA assigns 4 Classifications</a:t>
            </a:r>
          </a:p>
        </p:txBody>
      </p:sp>
    </p:spTree>
    <p:extLst>
      <p:ext uri="{BB962C8B-B14F-4D97-AF65-F5344CB8AC3E}">
        <p14:creationId xmlns:p14="http://schemas.microsoft.com/office/powerpoint/2010/main" val="3032708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7038"/>
            <a:ext cx="10515600" cy="1325563"/>
          </a:xfrm>
        </p:spPr>
        <p:txBody>
          <a:bodyPr/>
          <a:lstStyle/>
          <a:p>
            <a:pPr algn="ctr"/>
            <a:r>
              <a:rPr lang="en-US" dirty="0">
                <a:solidFill>
                  <a:schemeClr val="bg1"/>
                </a:solidFill>
                <a:latin typeface="Rockwell" panose="02060603020205020403" pitchFamily="18" charset="0"/>
              </a:rPr>
              <a:t>Soil Classification for </a:t>
            </a:r>
            <a:r>
              <a:rPr lang="en-US" dirty="0">
                <a:solidFill>
                  <a:srgbClr val="00B050"/>
                </a:solidFill>
                <a:latin typeface="Rockwell" panose="02060603020205020403" pitchFamily="18" charset="0"/>
              </a:rPr>
              <a:t>Solid Rock</a:t>
            </a:r>
          </a:p>
        </p:txBody>
      </p:sp>
      <p:sp>
        <p:nvSpPr>
          <p:cNvPr id="3" name="Content Placeholder 2"/>
          <p:cNvSpPr>
            <a:spLocks noGrp="1"/>
          </p:cNvSpPr>
          <p:nvPr>
            <p:ph idx="1"/>
          </p:nvPr>
        </p:nvSpPr>
        <p:spPr>
          <a:xfrm>
            <a:off x="838200" y="1741368"/>
            <a:ext cx="6350000" cy="4351338"/>
          </a:xfrm>
        </p:spPr>
        <p:txBody>
          <a:bodyPr/>
          <a:lstStyle/>
          <a:p>
            <a:r>
              <a:rPr lang="en-US" dirty="0">
                <a:solidFill>
                  <a:schemeClr val="bg1"/>
                </a:solidFill>
                <a:latin typeface="Gill Sans MT" panose="020B0502020104020203" pitchFamily="34" charset="0"/>
              </a:rPr>
              <a:t>Natural solid mineral material </a:t>
            </a:r>
          </a:p>
          <a:p>
            <a:r>
              <a:rPr lang="en-US" dirty="0">
                <a:solidFill>
                  <a:schemeClr val="bg1"/>
                </a:solidFill>
                <a:latin typeface="Gill Sans MT" panose="020B0502020104020203" pitchFamily="34" charset="0"/>
              </a:rPr>
              <a:t>Can be excavated with vertical sides </a:t>
            </a:r>
          </a:p>
          <a:p>
            <a:r>
              <a:rPr lang="en-US" dirty="0">
                <a:solidFill>
                  <a:schemeClr val="bg1"/>
                </a:solidFill>
                <a:latin typeface="Gill Sans MT" panose="020B0502020104020203" pitchFamily="34" charset="0"/>
              </a:rPr>
              <a:t>Will remain intact while exposed </a:t>
            </a:r>
          </a:p>
          <a:p>
            <a:r>
              <a:rPr lang="en-US" dirty="0">
                <a:solidFill>
                  <a:schemeClr val="bg1"/>
                </a:solidFill>
                <a:latin typeface="Gill Sans MT" panose="020B0502020104020203" pitchFamily="34" charset="0"/>
              </a:rPr>
              <a:t>Identification often requires the help of a geologist </a:t>
            </a:r>
          </a:p>
          <a:p>
            <a:r>
              <a:rPr lang="en-US" dirty="0" smtClean="0">
                <a:solidFill>
                  <a:schemeClr val="bg1"/>
                </a:solidFill>
                <a:latin typeface="Gill Sans MT" panose="020B0502020104020203" pitchFamily="34" charset="0"/>
              </a:rPr>
              <a:t>If </a:t>
            </a:r>
            <a:r>
              <a:rPr lang="en-US" dirty="0">
                <a:solidFill>
                  <a:schemeClr val="bg1"/>
                </a:solidFill>
                <a:latin typeface="Gill Sans MT" panose="020B0502020104020203" pitchFamily="34" charset="0"/>
              </a:rPr>
              <a:t>unsure, take the time to ask for a second opinion, lives may depend on it! </a:t>
            </a:r>
          </a:p>
          <a:p>
            <a:endParaRPr lang="en-US" dirty="0"/>
          </a:p>
        </p:txBody>
      </p:sp>
      <p:pic>
        <p:nvPicPr>
          <p:cNvPr id="5" name="Content Placeholder 4" descr="&lt;strong&gt;Trench&lt;/strong&gt;-&lt;strong&gt;Sloping&lt;/strong&gt;-Benching-Expert3 | ZTEX Construc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88200" y="1741368"/>
            <a:ext cx="4874817" cy="3343153"/>
          </a:xfrm>
          <a:prstGeom prst="rect">
            <a:avLst/>
          </a:prstGeom>
        </p:spPr>
      </p:pic>
    </p:spTree>
    <p:extLst>
      <p:ext uri="{BB962C8B-B14F-4D97-AF65-F5344CB8AC3E}">
        <p14:creationId xmlns:p14="http://schemas.microsoft.com/office/powerpoint/2010/main" val="206437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19807"/>
            <a:ext cx="10515600" cy="1325563"/>
          </a:xfrm>
        </p:spPr>
        <p:txBody>
          <a:bodyPr/>
          <a:lstStyle/>
          <a:p>
            <a:pPr algn="ctr"/>
            <a:r>
              <a:rPr lang="en-US" dirty="0" smtClean="0">
                <a:solidFill>
                  <a:schemeClr val="bg1"/>
                </a:solidFill>
                <a:latin typeface="Rockwell" panose="02060603020205020403" pitchFamily="18" charset="0"/>
              </a:rPr>
              <a:t>Classification </a:t>
            </a:r>
            <a:r>
              <a:rPr lang="en-US" dirty="0">
                <a:solidFill>
                  <a:schemeClr val="bg1"/>
                </a:solidFill>
                <a:latin typeface="Rockwell" panose="02060603020205020403" pitchFamily="18" charset="0"/>
              </a:rPr>
              <a:t>For </a:t>
            </a:r>
            <a:r>
              <a:rPr lang="en-US" dirty="0">
                <a:solidFill>
                  <a:srgbClr val="00B050"/>
                </a:solidFill>
                <a:latin typeface="Rockwell" panose="02060603020205020403" pitchFamily="18" charset="0"/>
              </a:rPr>
              <a:t>Type A Soil</a:t>
            </a:r>
          </a:p>
        </p:txBody>
      </p:sp>
      <p:sp>
        <p:nvSpPr>
          <p:cNvPr id="3" name="Content Placeholder 2"/>
          <p:cNvSpPr>
            <a:spLocks noGrp="1"/>
          </p:cNvSpPr>
          <p:nvPr>
            <p:ph idx="1"/>
          </p:nvPr>
        </p:nvSpPr>
        <p:spPr>
          <a:xfrm>
            <a:off x="838199" y="1646441"/>
            <a:ext cx="9203267" cy="3767667"/>
          </a:xfrm>
        </p:spPr>
        <p:txBody>
          <a:bodyPr/>
          <a:lstStyle/>
          <a:p>
            <a:pPr marL="0" indent="0">
              <a:buNone/>
            </a:pPr>
            <a:r>
              <a:rPr lang="en-US" dirty="0">
                <a:solidFill>
                  <a:schemeClr val="bg1"/>
                </a:solidFill>
                <a:latin typeface="Gill Sans MT" panose="020B0502020104020203" pitchFamily="34" charset="0"/>
              </a:rPr>
              <a:t>V</a:t>
            </a:r>
            <a:r>
              <a:rPr lang="en-US" dirty="0" smtClean="0">
                <a:solidFill>
                  <a:schemeClr val="bg1"/>
                </a:solidFill>
                <a:latin typeface="Gill Sans MT" panose="020B0502020104020203" pitchFamily="34" charset="0"/>
              </a:rPr>
              <a:t>arious clays soil that include silty clay, sandy clay and or clay loam. </a:t>
            </a:r>
          </a:p>
          <a:p>
            <a:pPr marL="0" indent="0">
              <a:buNone/>
            </a:pPr>
            <a:endParaRPr lang="en-US" dirty="0">
              <a:solidFill>
                <a:schemeClr val="bg1"/>
              </a:solidFill>
              <a:latin typeface="Gill Sans MT" panose="020B0502020104020203" pitchFamily="34" charset="0"/>
            </a:endParaRPr>
          </a:p>
          <a:p>
            <a:pPr marL="0" indent="0">
              <a:buNone/>
            </a:pPr>
            <a:r>
              <a:rPr lang="en-US" dirty="0" smtClean="0">
                <a:solidFill>
                  <a:schemeClr val="bg1"/>
                </a:solidFill>
                <a:latin typeface="Gill Sans MT" panose="020B0502020104020203" pitchFamily="34" charset="0"/>
              </a:rPr>
              <a:t>Other type A soil includes hard compacted soil known as hard pan or soils such as sand clay mixed with other various minerals </a:t>
            </a:r>
            <a:endParaRPr lang="en-US"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474369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1700" y="269943"/>
            <a:ext cx="10515600" cy="1325563"/>
          </a:xfrm>
        </p:spPr>
        <p:txBody>
          <a:bodyPr/>
          <a:lstStyle/>
          <a:p>
            <a:pPr algn="ctr"/>
            <a:r>
              <a:rPr lang="en-US" dirty="0" smtClean="0">
                <a:solidFill>
                  <a:schemeClr val="bg1"/>
                </a:solidFill>
                <a:latin typeface="Rockwell" panose="02060603020205020403" pitchFamily="18" charset="0"/>
              </a:rPr>
              <a:t>Classification </a:t>
            </a:r>
            <a:r>
              <a:rPr lang="en-US" dirty="0">
                <a:solidFill>
                  <a:schemeClr val="bg1"/>
                </a:solidFill>
                <a:latin typeface="Rockwell" panose="02060603020205020403" pitchFamily="18" charset="0"/>
              </a:rPr>
              <a:t>For </a:t>
            </a:r>
            <a:r>
              <a:rPr lang="en-US" dirty="0">
                <a:solidFill>
                  <a:srgbClr val="00B050"/>
                </a:solidFill>
                <a:latin typeface="Rockwell" panose="02060603020205020403" pitchFamily="18" charset="0"/>
              </a:rPr>
              <a:t>Type B Soil</a:t>
            </a:r>
          </a:p>
        </p:txBody>
      </p:sp>
      <p:sp>
        <p:nvSpPr>
          <p:cNvPr id="3" name="Content Placeholder 2"/>
          <p:cNvSpPr>
            <a:spLocks noGrp="1"/>
          </p:cNvSpPr>
          <p:nvPr>
            <p:ph idx="1"/>
          </p:nvPr>
        </p:nvSpPr>
        <p:spPr>
          <a:xfrm>
            <a:off x="901700" y="1508370"/>
            <a:ext cx="7056967" cy="4775200"/>
          </a:xfrm>
        </p:spPr>
        <p:txBody>
          <a:bodyPr>
            <a:normAutofit/>
          </a:bodyPr>
          <a:lstStyle/>
          <a:p>
            <a:r>
              <a:rPr lang="en-US" dirty="0" smtClean="0">
                <a:solidFill>
                  <a:schemeClr val="bg1"/>
                </a:solidFill>
                <a:latin typeface="Gill Sans MT" panose="020B0502020104020203" pitchFamily="34" charset="0"/>
              </a:rPr>
              <a:t>Soils made up of angular gravel, silt and silt loam. Soils that are fissured caused by vibration that could otherwise be type A</a:t>
            </a:r>
          </a:p>
          <a:p>
            <a:r>
              <a:rPr lang="en-US" dirty="0" smtClean="0">
                <a:solidFill>
                  <a:schemeClr val="bg1"/>
                </a:solidFill>
                <a:latin typeface="Gill Sans MT" panose="020B0502020104020203" pitchFamily="34" charset="0"/>
              </a:rPr>
              <a:t>Dry rock that is not stable</a:t>
            </a:r>
          </a:p>
          <a:p>
            <a:r>
              <a:rPr lang="en-US" dirty="0" smtClean="0">
                <a:solidFill>
                  <a:schemeClr val="bg1"/>
                </a:solidFill>
                <a:latin typeface="Gill Sans MT" panose="020B0502020104020203" pitchFamily="34" charset="0"/>
              </a:rPr>
              <a:t>Sandy loam</a:t>
            </a:r>
            <a:endParaRPr lang="en-US"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777703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7037"/>
            <a:ext cx="10515600" cy="1325563"/>
          </a:xfrm>
        </p:spPr>
        <p:txBody>
          <a:bodyPr/>
          <a:lstStyle/>
          <a:p>
            <a:pPr algn="ctr"/>
            <a:r>
              <a:rPr lang="en-US" dirty="0">
                <a:solidFill>
                  <a:schemeClr val="bg1"/>
                </a:solidFill>
                <a:latin typeface="Rockwell" panose="02060603020205020403" pitchFamily="18" charset="0"/>
              </a:rPr>
              <a:t>Soil Classification for </a:t>
            </a:r>
            <a:r>
              <a:rPr lang="en-US" dirty="0">
                <a:solidFill>
                  <a:srgbClr val="00B050"/>
                </a:solidFill>
                <a:latin typeface="Rockwell" panose="02060603020205020403" pitchFamily="18" charset="0"/>
              </a:rPr>
              <a:t>Type C Soil</a:t>
            </a:r>
          </a:p>
        </p:txBody>
      </p:sp>
      <p:sp>
        <p:nvSpPr>
          <p:cNvPr id="3" name="Content Placeholder 2"/>
          <p:cNvSpPr>
            <a:spLocks noGrp="1"/>
          </p:cNvSpPr>
          <p:nvPr>
            <p:ph idx="1"/>
          </p:nvPr>
        </p:nvSpPr>
        <p:spPr>
          <a:xfrm>
            <a:off x="838200" y="1662600"/>
            <a:ext cx="6680200" cy="4351338"/>
          </a:xfrm>
        </p:spPr>
        <p:txBody>
          <a:bodyPr/>
          <a:lstStyle/>
          <a:p>
            <a:r>
              <a:rPr lang="en-US" dirty="0">
                <a:solidFill>
                  <a:schemeClr val="bg1"/>
                </a:solidFill>
                <a:latin typeface="Gill Sans MT" panose="020B0502020104020203" pitchFamily="34" charset="0"/>
              </a:rPr>
              <a:t>Typically granular </a:t>
            </a:r>
          </a:p>
          <a:p>
            <a:r>
              <a:rPr lang="en-US" dirty="0">
                <a:solidFill>
                  <a:schemeClr val="bg1"/>
                </a:solidFill>
                <a:latin typeface="Gill Sans MT" panose="020B0502020104020203" pitchFamily="34" charset="0"/>
              </a:rPr>
              <a:t>Gravel, sand, and loamy sand </a:t>
            </a:r>
          </a:p>
          <a:p>
            <a:r>
              <a:rPr lang="en-US" dirty="0">
                <a:solidFill>
                  <a:schemeClr val="bg1"/>
                </a:solidFill>
                <a:latin typeface="Gill Sans MT" panose="020B0502020104020203" pitchFamily="34" charset="0"/>
              </a:rPr>
              <a:t>Submerged soil </a:t>
            </a:r>
          </a:p>
          <a:p>
            <a:r>
              <a:rPr lang="en-US" dirty="0">
                <a:solidFill>
                  <a:schemeClr val="bg1"/>
                </a:solidFill>
                <a:latin typeface="Gill Sans MT" panose="020B0502020104020203" pitchFamily="34" charset="0"/>
              </a:rPr>
              <a:t>Soil from which water is freely seeping </a:t>
            </a:r>
          </a:p>
          <a:p>
            <a:r>
              <a:rPr lang="en-US" dirty="0">
                <a:solidFill>
                  <a:schemeClr val="bg1"/>
                </a:solidFill>
                <a:latin typeface="Gill Sans MT" panose="020B0502020104020203" pitchFamily="34" charset="0"/>
              </a:rPr>
              <a:t>Submerged rock that is not stable </a:t>
            </a:r>
          </a:p>
          <a:p>
            <a:r>
              <a:rPr lang="en-US" dirty="0" smtClean="0">
                <a:solidFill>
                  <a:schemeClr val="bg1"/>
                </a:solidFill>
                <a:latin typeface="Gill Sans MT" panose="020B0502020104020203" pitchFamily="34" charset="0"/>
              </a:rPr>
              <a:t>High </a:t>
            </a:r>
            <a:r>
              <a:rPr lang="en-US" dirty="0">
                <a:solidFill>
                  <a:schemeClr val="bg1"/>
                </a:solidFill>
                <a:latin typeface="Gill Sans MT" panose="020B0502020104020203" pitchFamily="34" charset="0"/>
              </a:rPr>
              <a:t>potential for instability and cave-ins </a:t>
            </a:r>
          </a:p>
          <a:p>
            <a:endParaRPr lang="en-US" dirty="0"/>
          </a:p>
        </p:txBody>
      </p:sp>
    </p:spTree>
    <p:extLst>
      <p:ext uri="{BB962C8B-B14F-4D97-AF65-F5344CB8AC3E}">
        <p14:creationId xmlns:p14="http://schemas.microsoft.com/office/powerpoint/2010/main" val="396872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015" y="278422"/>
            <a:ext cx="11224846" cy="1325563"/>
          </a:xfrm>
        </p:spPr>
        <p:txBody>
          <a:bodyPr/>
          <a:lstStyle/>
          <a:p>
            <a:pPr algn="ctr"/>
            <a:r>
              <a:rPr lang="en-US" dirty="0" smtClean="0">
                <a:solidFill>
                  <a:schemeClr val="bg1"/>
                </a:solidFill>
                <a:latin typeface="Rockwell" panose="02060603020205020403" pitchFamily="18" charset="0"/>
              </a:rPr>
              <a:t>Hazards </a:t>
            </a:r>
            <a:r>
              <a:rPr lang="en-US" dirty="0">
                <a:solidFill>
                  <a:schemeClr val="bg1"/>
                </a:solidFill>
                <a:latin typeface="Rockwell" panose="02060603020205020403" pitchFamily="18" charset="0"/>
              </a:rPr>
              <a:t>While Trenching in Class C </a:t>
            </a:r>
            <a:r>
              <a:rPr lang="en-US" dirty="0" smtClean="0">
                <a:solidFill>
                  <a:schemeClr val="bg1"/>
                </a:solidFill>
                <a:latin typeface="Rockwell" panose="02060603020205020403" pitchFamily="18" charset="0"/>
              </a:rPr>
              <a:t>soils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650631" y="1603985"/>
            <a:ext cx="7327900" cy="4351338"/>
          </a:xfrm>
        </p:spPr>
        <p:txBody>
          <a:bodyPr/>
          <a:lstStyle/>
          <a:p>
            <a:r>
              <a:rPr lang="en-US" dirty="0">
                <a:solidFill>
                  <a:schemeClr val="bg1"/>
                </a:solidFill>
                <a:latin typeface="Gill Sans MT" panose="020B0502020104020203" pitchFamily="34" charset="0"/>
              </a:rPr>
              <a:t>Warming conditions increases water saturation</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Difficulty maintaining a </a:t>
            </a:r>
            <a:r>
              <a:rPr lang="en-US" dirty="0" smtClean="0">
                <a:solidFill>
                  <a:schemeClr val="bg1"/>
                </a:solidFill>
                <a:latin typeface="Gill Sans MT" panose="020B0502020104020203" pitchFamily="34" charset="0"/>
              </a:rPr>
              <a:t>slope</a:t>
            </a:r>
            <a:endParaRPr lang="en-US" dirty="0">
              <a:solidFill>
                <a:schemeClr val="bg1"/>
              </a:solidFill>
              <a:latin typeface="Gill Sans MT" panose="020B0502020104020203" pitchFamily="34" charset="0"/>
            </a:endParaRP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Increases slips trips and falls</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Increases the likely hood of cave-ins</a:t>
            </a:r>
          </a:p>
          <a:p>
            <a:endParaRPr lang="en-US" dirty="0"/>
          </a:p>
        </p:txBody>
      </p:sp>
    </p:spTree>
    <p:extLst>
      <p:ext uri="{BB962C8B-B14F-4D97-AF65-F5344CB8AC3E}">
        <p14:creationId xmlns:p14="http://schemas.microsoft.com/office/powerpoint/2010/main" val="397927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0144"/>
            <a:ext cx="10515600" cy="1325563"/>
          </a:xfrm>
        </p:spPr>
        <p:txBody>
          <a:bodyPr/>
          <a:lstStyle/>
          <a:p>
            <a:pPr algn="ctr"/>
            <a:r>
              <a:rPr lang="en-US" dirty="0" smtClean="0">
                <a:solidFill>
                  <a:schemeClr val="bg1"/>
                </a:solidFill>
                <a:latin typeface="Rockwell" panose="02060603020205020403" pitchFamily="18" charset="0"/>
              </a:rPr>
              <a:t>Training Objectives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2084631"/>
            <a:ext cx="10515600" cy="4351338"/>
          </a:xfrm>
        </p:spPr>
        <p:txBody>
          <a:bodyPr>
            <a:normAutofit lnSpcReduction="10000"/>
          </a:bodyPr>
          <a:lstStyle/>
          <a:p>
            <a:r>
              <a:rPr lang="en-US" dirty="0" smtClean="0">
                <a:solidFill>
                  <a:schemeClr val="bg1"/>
                </a:solidFill>
                <a:latin typeface="Gill Sans MT" panose="020B0502020104020203" pitchFamily="34" charset="0"/>
              </a:rPr>
              <a:t>Occupational Safety and Health Act and your rights as a whistleblower.</a:t>
            </a:r>
          </a:p>
          <a:p>
            <a:r>
              <a:rPr lang="en-US" dirty="0">
                <a:solidFill>
                  <a:schemeClr val="bg1"/>
                </a:solidFill>
                <a:latin typeface="Gill Sans MT" panose="020B0502020104020203" pitchFamily="34" charset="0"/>
              </a:rPr>
              <a:t>I</a:t>
            </a:r>
            <a:r>
              <a:rPr lang="en-US" dirty="0" smtClean="0">
                <a:solidFill>
                  <a:schemeClr val="bg1"/>
                </a:solidFill>
                <a:latin typeface="Gill Sans MT" panose="020B0502020104020203" pitchFamily="34" charset="0"/>
              </a:rPr>
              <a:t>ntroduction </a:t>
            </a:r>
            <a:r>
              <a:rPr lang="en-US" dirty="0">
                <a:solidFill>
                  <a:schemeClr val="bg1"/>
                </a:solidFill>
                <a:latin typeface="Gill Sans MT" panose="020B0502020104020203" pitchFamily="34" charset="0"/>
              </a:rPr>
              <a:t>to the OSHA construction regulations and safety requirements for the </a:t>
            </a:r>
            <a:r>
              <a:rPr lang="en-US" dirty="0" smtClean="0">
                <a:solidFill>
                  <a:schemeClr val="bg1"/>
                </a:solidFill>
                <a:latin typeface="Gill Sans MT" panose="020B0502020104020203" pitchFamily="34" charset="0"/>
              </a:rPr>
              <a:t>29 CFR 1926, Subpart </a:t>
            </a:r>
            <a:r>
              <a:rPr lang="en-US" dirty="0">
                <a:solidFill>
                  <a:schemeClr val="bg1"/>
                </a:solidFill>
                <a:latin typeface="Gill Sans MT" panose="020B0502020104020203" pitchFamily="34" charset="0"/>
              </a:rPr>
              <a:t>P-Excavation and Trenching Standards</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Introduction to trenching and excavation hazard recognition</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How to maintain </a:t>
            </a:r>
            <a:r>
              <a:rPr lang="en-US" dirty="0" smtClean="0">
                <a:solidFill>
                  <a:schemeClr val="bg1"/>
                </a:solidFill>
                <a:latin typeface="Gill Sans MT" panose="020B0502020104020203" pitchFamily="34" charset="0"/>
              </a:rPr>
              <a:t>safe work practices during </a:t>
            </a:r>
            <a:r>
              <a:rPr lang="en-US" dirty="0">
                <a:solidFill>
                  <a:schemeClr val="bg1"/>
                </a:solidFill>
                <a:latin typeface="Gill Sans MT" panose="020B0502020104020203" pitchFamily="34" charset="0"/>
              </a:rPr>
              <a:t>excavation and trenching work related activities </a:t>
            </a:r>
          </a:p>
          <a:p>
            <a:endParaRPr lang="en-US" dirty="0"/>
          </a:p>
        </p:txBody>
      </p:sp>
    </p:spTree>
    <p:extLst>
      <p:ext uri="{BB962C8B-B14F-4D97-AF65-F5344CB8AC3E}">
        <p14:creationId xmlns:p14="http://schemas.microsoft.com/office/powerpoint/2010/main" val="10861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325315"/>
            <a:ext cx="10515600" cy="1325563"/>
          </a:xfrm>
        </p:spPr>
        <p:txBody>
          <a:bodyPr/>
          <a:lstStyle/>
          <a:p>
            <a:r>
              <a:rPr lang="en-US" dirty="0" smtClean="0">
                <a:solidFill>
                  <a:schemeClr val="bg1"/>
                </a:solidFill>
                <a:latin typeface="Rockwell" panose="02060603020205020403" pitchFamily="18" charset="0"/>
              </a:rPr>
              <a:t>Hazards </a:t>
            </a:r>
            <a:r>
              <a:rPr lang="en-US" dirty="0">
                <a:solidFill>
                  <a:schemeClr val="bg1"/>
                </a:solidFill>
                <a:latin typeface="Rockwell" panose="02060603020205020403" pitchFamily="18" charset="0"/>
              </a:rPr>
              <a:t>When Trenching in </a:t>
            </a:r>
            <a:r>
              <a:rPr lang="en-US" dirty="0" smtClean="0">
                <a:solidFill>
                  <a:srgbClr val="00B050"/>
                </a:solidFill>
                <a:latin typeface="Rockwell" panose="02060603020205020403" pitchFamily="18" charset="0"/>
              </a:rPr>
              <a:t>Permafrost</a:t>
            </a:r>
            <a:endParaRPr lang="en-US" dirty="0">
              <a:solidFill>
                <a:srgbClr val="00B050"/>
              </a:solidFill>
              <a:latin typeface="Rockwell" panose="02060603020205020403" pitchFamily="18" charset="0"/>
            </a:endParaRPr>
          </a:p>
        </p:txBody>
      </p:sp>
      <p:sp>
        <p:nvSpPr>
          <p:cNvPr id="3" name="Content Placeholder 2"/>
          <p:cNvSpPr>
            <a:spLocks noGrp="1"/>
          </p:cNvSpPr>
          <p:nvPr>
            <p:ph idx="1"/>
          </p:nvPr>
        </p:nvSpPr>
        <p:spPr>
          <a:xfrm>
            <a:off x="812800" y="1835743"/>
            <a:ext cx="7442200" cy="3119438"/>
          </a:xfrm>
        </p:spPr>
        <p:txBody>
          <a:bodyPr>
            <a:normAutofit fontScale="92500"/>
          </a:bodyPr>
          <a:lstStyle/>
          <a:p>
            <a:r>
              <a:rPr lang="en-US" dirty="0" smtClean="0">
                <a:solidFill>
                  <a:schemeClr val="bg1"/>
                </a:solidFill>
                <a:latin typeface="Gill Sans MT" panose="020B0502020104020203" pitchFamily="34" charset="0"/>
              </a:rPr>
              <a:t>Beware that when trenching in permafrost regions a competent person must determine what protective system is needed to keep workers safe</a:t>
            </a:r>
          </a:p>
          <a:p>
            <a:r>
              <a:rPr lang="en-US" dirty="0" smtClean="0">
                <a:solidFill>
                  <a:schemeClr val="bg1"/>
                </a:solidFill>
                <a:latin typeface="Gill Sans MT" panose="020B0502020104020203" pitchFamily="34" charset="0"/>
              </a:rPr>
              <a:t>Competent person must always determine a protective system</a:t>
            </a:r>
          </a:p>
          <a:p>
            <a:r>
              <a:rPr lang="en-US" dirty="0" smtClean="0">
                <a:solidFill>
                  <a:schemeClr val="bg1"/>
                </a:solidFill>
                <a:latin typeface="Gill Sans MT" panose="020B0502020104020203" pitchFamily="34" charset="0"/>
              </a:rPr>
              <a:t>When in permafrost, the competent person must take extra precautions to address rapidly melting ice</a:t>
            </a:r>
            <a:endParaRPr lang="en-US" dirty="0">
              <a:solidFill>
                <a:schemeClr val="bg1"/>
              </a:solidFill>
              <a:latin typeface="Gill Sans MT" panose="020B0502020104020203" pitchFamily="34" charset="0"/>
            </a:endParaRPr>
          </a:p>
          <a:p>
            <a:endParaRPr lang="en-US" dirty="0"/>
          </a:p>
        </p:txBody>
      </p:sp>
      <p:pic>
        <p:nvPicPr>
          <p:cNvPr id="5" name="Content Placeholder 6" descr="There are three main layers. Active layer that freezes and thaws and the constant permafrost layer. " title="Photo illistrating Permafrost lay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8274" y="1580552"/>
            <a:ext cx="2616365" cy="3629820"/>
          </a:xfrm>
          <a:prstGeom prst="rect">
            <a:avLst/>
          </a:prstGeom>
        </p:spPr>
      </p:pic>
    </p:spTree>
    <p:extLst>
      <p:ext uri="{BB962C8B-B14F-4D97-AF65-F5344CB8AC3E}">
        <p14:creationId xmlns:p14="http://schemas.microsoft.com/office/powerpoint/2010/main" val="2315730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8083"/>
            <a:ext cx="10515600" cy="1325563"/>
          </a:xfrm>
        </p:spPr>
        <p:txBody>
          <a:bodyPr/>
          <a:lstStyle/>
          <a:p>
            <a:pPr algn="ctr"/>
            <a:r>
              <a:rPr lang="en-US" dirty="0" smtClean="0">
                <a:solidFill>
                  <a:schemeClr val="bg1"/>
                </a:solidFill>
                <a:latin typeface="Rockwell" panose="02060603020205020403" pitchFamily="18" charset="0"/>
              </a:rPr>
              <a:t>Soil Testing</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533646"/>
            <a:ext cx="10515600" cy="4351338"/>
          </a:xfrm>
        </p:spPr>
        <p:txBody>
          <a:bodyPr/>
          <a:lstStyle/>
          <a:p>
            <a:r>
              <a:rPr lang="en-US" dirty="0">
                <a:solidFill>
                  <a:schemeClr val="bg1"/>
                </a:solidFill>
                <a:latin typeface="Gill Sans MT" panose="020B0502020104020203" pitchFamily="34" charset="0"/>
              </a:rPr>
              <a:t>One visual and one manual test, by a competent person, on fresh soil unaffected by weather </a:t>
            </a:r>
          </a:p>
          <a:p>
            <a:pPr>
              <a:buFont typeface="Wingdings" panose="05000000000000000000" pitchFamily="2" charset="2"/>
              <a:buChar char="ü"/>
            </a:pPr>
            <a:r>
              <a:rPr lang="en-US" dirty="0">
                <a:solidFill>
                  <a:schemeClr val="bg1"/>
                </a:solidFill>
                <a:latin typeface="Gill Sans MT" panose="020B0502020104020203" pitchFamily="34" charset="0"/>
              </a:rPr>
              <a:t>Common tests </a:t>
            </a:r>
          </a:p>
          <a:p>
            <a:pPr>
              <a:buFont typeface="Wingdings" panose="05000000000000000000" pitchFamily="2" charset="2"/>
              <a:buChar char="ü"/>
            </a:pPr>
            <a:r>
              <a:rPr lang="en-US" dirty="0" smtClean="0">
                <a:solidFill>
                  <a:schemeClr val="bg1"/>
                </a:solidFill>
                <a:latin typeface="Gill Sans MT" panose="020B0502020104020203" pitchFamily="34" charset="0"/>
              </a:rPr>
              <a:t>Ribbon </a:t>
            </a:r>
            <a:endParaRPr lang="en-US" dirty="0">
              <a:solidFill>
                <a:schemeClr val="bg1"/>
              </a:solidFill>
              <a:latin typeface="Gill Sans MT" panose="020B0502020104020203" pitchFamily="34" charset="0"/>
            </a:endParaRPr>
          </a:p>
          <a:p>
            <a:pPr>
              <a:buFont typeface="Wingdings" panose="05000000000000000000" pitchFamily="2" charset="2"/>
              <a:buChar char="ü"/>
            </a:pPr>
            <a:r>
              <a:rPr lang="en-US" dirty="0">
                <a:solidFill>
                  <a:schemeClr val="bg1"/>
                </a:solidFill>
                <a:latin typeface="Gill Sans MT" panose="020B0502020104020203" pitchFamily="34" charset="0"/>
              </a:rPr>
              <a:t>Thread </a:t>
            </a:r>
          </a:p>
          <a:p>
            <a:pPr>
              <a:buFont typeface="Wingdings" panose="05000000000000000000" pitchFamily="2" charset="2"/>
              <a:buChar char="ü"/>
            </a:pPr>
            <a:r>
              <a:rPr lang="en-US" dirty="0">
                <a:solidFill>
                  <a:schemeClr val="bg1"/>
                </a:solidFill>
                <a:latin typeface="Gill Sans MT" panose="020B0502020104020203" pitchFamily="34" charset="0"/>
              </a:rPr>
              <a:t>Thumb </a:t>
            </a:r>
          </a:p>
          <a:p>
            <a:pPr>
              <a:buFont typeface="Wingdings" panose="05000000000000000000" pitchFamily="2" charset="2"/>
              <a:buChar char="ü"/>
            </a:pPr>
            <a:r>
              <a:rPr lang="en-US" dirty="0">
                <a:solidFill>
                  <a:schemeClr val="bg1"/>
                </a:solidFill>
                <a:latin typeface="Gill Sans MT" panose="020B0502020104020203" pitchFamily="34" charset="0"/>
              </a:rPr>
              <a:t>Dry strength </a:t>
            </a:r>
          </a:p>
          <a:p>
            <a:pPr>
              <a:buFont typeface="Wingdings" panose="05000000000000000000" pitchFamily="2" charset="2"/>
              <a:buChar char="ü"/>
            </a:pPr>
            <a:r>
              <a:rPr lang="en-US" dirty="0">
                <a:solidFill>
                  <a:schemeClr val="bg1"/>
                </a:solidFill>
                <a:latin typeface="Gill Sans MT" panose="020B0502020104020203" pitchFamily="34" charset="0"/>
              </a:rPr>
              <a:t>Sedimentation </a:t>
            </a:r>
          </a:p>
          <a:p>
            <a:endParaRPr lang="en-US" dirty="0"/>
          </a:p>
        </p:txBody>
      </p:sp>
    </p:spTree>
    <p:extLst>
      <p:ext uri="{BB962C8B-B14F-4D97-AF65-F5344CB8AC3E}">
        <p14:creationId xmlns:p14="http://schemas.microsoft.com/office/powerpoint/2010/main" val="6016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869" y="337893"/>
            <a:ext cx="11890131" cy="1325563"/>
          </a:xfrm>
        </p:spPr>
        <p:txBody>
          <a:bodyPr/>
          <a:lstStyle/>
          <a:p>
            <a:r>
              <a:rPr lang="en-US" u="sng" dirty="0" smtClean="0">
                <a:solidFill>
                  <a:srgbClr val="00B050"/>
                </a:solidFill>
                <a:latin typeface="Rockwell" panose="02060603020205020403" pitchFamily="18" charset="0"/>
              </a:rPr>
              <a:t>It is </a:t>
            </a:r>
            <a:r>
              <a:rPr lang="en-US" u="sng" dirty="0">
                <a:solidFill>
                  <a:srgbClr val="00B050"/>
                </a:solidFill>
                <a:latin typeface="Rockwell" panose="02060603020205020403" pitchFamily="18" charset="0"/>
              </a:rPr>
              <a:t>Critical </a:t>
            </a:r>
            <a:r>
              <a:rPr lang="en-US" dirty="0">
                <a:solidFill>
                  <a:schemeClr val="bg1"/>
                </a:solidFill>
                <a:latin typeface="Rockwell" panose="02060603020205020403" pitchFamily="18" charset="0"/>
              </a:rPr>
              <a:t>to </a:t>
            </a:r>
            <a:r>
              <a:rPr lang="en-US" dirty="0" smtClean="0">
                <a:solidFill>
                  <a:schemeClr val="bg1"/>
                </a:solidFill>
                <a:latin typeface="Rockwell" panose="02060603020205020403" pitchFamily="18" charset="0"/>
              </a:rPr>
              <a:t>Be </a:t>
            </a:r>
            <a:r>
              <a:rPr lang="en-US" dirty="0">
                <a:solidFill>
                  <a:schemeClr val="bg1"/>
                </a:solidFill>
                <a:latin typeface="Rockwell" panose="02060603020205020403" pitchFamily="18" charset="0"/>
              </a:rPr>
              <a:t>Correct </a:t>
            </a:r>
            <a:r>
              <a:rPr lang="en-US" dirty="0" smtClean="0">
                <a:solidFill>
                  <a:schemeClr val="bg1"/>
                </a:solidFill>
                <a:latin typeface="Rockwell" panose="02060603020205020403" pitchFamily="18" charset="0"/>
              </a:rPr>
              <a:t>When </a:t>
            </a:r>
            <a:r>
              <a:rPr lang="en-US" dirty="0">
                <a:solidFill>
                  <a:schemeClr val="bg1"/>
                </a:solidFill>
                <a:latin typeface="Rockwell" panose="02060603020205020403" pitchFamily="18" charset="0"/>
              </a:rPr>
              <a:t>Classifying </a:t>
            </a:r>
            <a:r>
              <a:rPr lang="en-US" dirty="0" smtClean="0">
                <a:solidFill>
                  <a:schemeClr val="bg1"/>
                </a:solidFill>
                <a:latin typeface="Rockwell" panose="02060603020205020403" pitchFamily="18" charset="0"/>
              </a:rPr>
              <a:t>Any </a:t>
            </a:r>
            <a:r>
              <a:rPr lang="en-US" dirty="0">
                <a:solidFill>
                  <a:schemeClr val="bg1"/>
                </a:solidFill>
                <a:latin typeface="Rockwell" panose="02060603020205020403" pitchFamily="18" charset="0"/>
              </a:rPr>
              <a:t>Soil</a:t>
            </a:r>
          </a:p>
        </p:txBody>
      </p:sp>
      <p:sp>
        <p:nvSpPr>
          <p:cNvPr id="3" name="Content Placeholder 2"/>
          <p:cNvSpPr>
            <a:spLocks noGrp="1"/>
          </p:cNvSpPr>
          <p:nvPr>
            <p:ph idx="1"/>
          </p:nvPr>
        </p:nvSpPr>
        <p:spPr>
          <a:xfrm>
            <a:off x="896815" y="1978025"/>
            <a:ext cx="10515600" cy="3051175"/>
          </a:xfrm>
        </p:spPr>
        <p:txBody>
          <a:bodyPr>
            <a:normAutofit/>
          </a:bodyPr>
          <a:lstStyle/>
          <a:p>
            <a:r>
              <a:rPr lang="en-US" dirty="0">
                <a:solidFill>
                  <a:schemeClr val="bg1"/>
                </a:solidFill>
                <a:latin typeface="Gill Sans MT" panose="020B0502020104020203" pitchFamily="34" charset="0"/>
              </a:rPr>
              <a:t>No matter what </a:t>
            </a:r>
            <a:r>
              <a:rPr lang="en-US" dirty="0" smtClean="0">
                <a:solidFill>
                  <a:schemeClr val="bg1"/>
                </a:solidFill>
                <a:latin typeface="Gill Sans MT" panose="020B0502020104020203" pitchFamily="34" charset="0"/>
              </a:rPr>
              <a:t>soil testing process the competent person uses. Soil </a:t>
            </a:r>
            <a:r>
              <a:rPr lang="en-US" dirty="0">
                <a:solidFill>
                  <a:schemeClr val="bg1"/>
                </a:solidFill>
                <a:latin typeface="Gill Sans MT" panose="020B0502020104020203" pitchFamily="34" charset="0"/>
              </a:rPr>
              <a:t>must be classified before a protective system decision can be made. </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Results must be correct; lives will depend upon it. </a:t>
            </a:r>
            <a:endParaRPr lang="en-US" dirty="0" smtClean="0">
              <a:solidFill>
                <a:schemeClr val="bg1"/>
              </a:solidFill>
              <a:latin typeface="Gill Sans MT" panose="020B0502020104020203" pitchFamily="34" charset="0"/>
            </a:endParaRPr>
          </a:p>
          <a:p>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When in doubt classify as type C soil</a:t>
            </a:r>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28748090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Rockwell" panose="02060603020205020403" pitchFamily="18" charset="0"/>
              </a:rPr>
              <a:t>Soil Classification </a:t>
            </a:r>
            <a:endParaRPr lang="en-US" dirty="0">
              <a:latin typeface="Rockwell" panose="02060603020205020403" pitchFamily="18" charset="0"/>
            </a:endParaRPr>
          </a:p>
        </p:txBody>
      </p:sp>
      <p:sp>
        <p:nvSpPr>
          <p:cNvPr id="3" name="Content Placeholder 2"/>
          <p:cNvSpPr>
            <a:spLocks noGrp="1"/>
          </p:cNvSpPr>
          <p:nvPr>
            <p:ph idx="1"/>
          </p:nvPr>
        </p:nvSpPr>
        <p:spPr>
          <a:xfrm>
            <a:off x="732693" y="2729569"/>
            <a:ext cx="10515600" cy="1209385"/>
          </a:xfrm>
        </p:spPr>
        <p:txBody>
          <a:bodyPr>
            <a:normAutofit/>
          </a:bodyPr>
          <a:lstStyle/>
          <a:p>
            <a:pPr marL="0" indent="0" algn="ctr">
              <a:buNone/>
            </a:pPr>
            <a:r>
              <a:rPr lang="en-US" sz="4800" dirty="0" smtClean="0">
                <a:hlinkClick r:id="rId2"/>
              </a:rPr>
              <a:t>Show a soil classification video</a:t>
            </a:r>
            <a:endParaRPr lang="en-US" sz="4800" dirty="0" smtClean="0"/>
          </a:p>
        </p:txBody>
      </p:sp>
    </p:spTree>
    <p:extLst>
      <p:ext uri="{BB962C8B-B14F-4D97-AF65-F5344CB8AC3E}">
        <p14:creationId xmlns:p14="http://schemas.microsoft.com/office/powerpoint/2010/main" val="4189269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550" y="182440"/>
            <a:ext cx="11264900" cy="1325563"/>
          </a:xfrm>
        </p:spPr>
        <p:txBody>
          <a:bodyPr/>
          <a:lstStyle/>
          <a:p>
            <a:pPr algn="ctr"/>
            <a:r>
              <a:rPr lang="en-US" dirty="0" smtClean="0">
                <a:solidFill>
                  <a:schemeClr val="bg1"/>
                </a:solidFill>
                <a:latin typeface="Rockwell" panose="02060603020205020403" pitchFamily="18" charset="0"/>
              </a:rPr>
              <a:t>Protective Systems Required When</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876546"/>
            <a:ext cx="10515600" cy="3680192"/>
          </a:xfrm>
        </p:spPr>
        <p:txBody>
          <a:bodyPr/>
          <a:lstStyle/>
          <a:p>
            <a:r>
              <a:rPr lang="en-US" dirty="0">
                <a:solidFill>
                  <a:schemeClr val="bg1"/>
                </a:solidFill>
                <a:latin typeface="Gill Sans MT" panose="020B0502020104020203" pitchFamily="34" charset="0"/>
              </a:rPr>
              <a:t>Employees </a:t>
            </a:r>
            <a:r>
              <a:rPr lang="en-US" dirty="0" smtClean="0">
                <a:solidFill>
                  <a:schemeClr val="bg1"/>
                </a:solidFill>
                <a:latin typeface="Gill Sans MT" panose="020B0502020104020203" pitchFamily="34" charset="0"/>
              </a:rPr>
              <a:t>in </a:t>
            </a:r>
            <a:r>
              <a:rPr lang="en-US" dirty="0">
                <a:solidFill>
                  <a:schemeClr val="bg1"/>
                </a:solidFill>
                <a:latin typeface="Gill Sans MT" panose="020B0502020104020203" pitchFamily="34" charset="0"/>
              </a:rPr>
              <a:t>a trench </a:t>
            </a:r>
            <a:r>
              <a:rPr lang="en-US" dirty="0" smtClean="0">
                <a:solidFill>
                  <a:schemeClr val="bg1"/>
                </a:solidFill>
                <a:latin typeface="Gill Sans MT" panose="020B0502020104020203" pitchFamily="34" charset="0"/>
              </a:rPr>
              <a:t>must </a:t>
            </a:r>
            <a:r>
              <a:rPr lang="en-US" dirty="0">
                <a:solidFill>
                  <a:schemeClr val="bg1"/>
                </a:solidFill>
                <a:latin typeface="Gill Sans MT" panose="020B0502020104020203" pitchFamily="34" charset="0"/>
              </a:rPr>
              <a:t>be protected by a protective system. </a:t>
            </a:r>
          </a:p>
          <a:p>
            <a:r>
              <a:rPr lang="en-US" dirty="0" smtClean="0">
                <a:solidFill>
                  <a:schemeClr val="bg1"/>
                </a:solidFill>
                <a:latin typeface="Gill Sans MT" panose="020B0502020104020203" pitchFamily="34" charset="0"/>
              </a:rPr>
              <a:t>With the following exceptions: </a:t>
            </a:r>
          </a:p>
          <a:p>
            <a:pPr marL="692150">
              <a:buFont typeface="Wingdings" panose="05000000000000000000" pitchFamily="2" charset="2"/>
              <a:buChar char="ü"/>
            </a:pPr>
            <a:r>
              <a:rPr lang="en-US" dirty="0" smtClean="0">
                <a:solidFill>
                  <a:schemeClr val="bg1"/>
                </a:solidFill>
                <a:latin typeface="Gill Sans MT" panose="020B0502020104020203" pitchFamily="34" charset="0"/>
              </a:rPr>
              <a:t>Entirely </a:t>
            </a:r>
            <a:r>
              <a:rPr lang="en-US" dirty="0">
                <a:solidFill>
                  <a:schemeClr val="bg1"/>
                </a:solidFill>
                <a:latin typeface="Gill Sans MT" panose="020B0502020104020203" pitchFamily="34" charset="0"/>
              </a:rPr>
              <a:t>stable rock </a:t>
            </a:r>
          </a:p>
          <a:p>
            <a:pPr marL="692150">
              <a:buFont typeface="Wingdings" panose="05000000000000000000" pitchFamily="2" charset="2"/>
              <a:buChar char="ü"/>
            </a:pPr>
            <a:r>
              <a:rPr lang="en-US" dirty="0">
                <a:solidFill>
                  <a:schemeClr val="bg1"/>
                </a:solidFill>
                <a:latin typeface="Gill Sans MT" panose="020B0502020104020203" pitchFamily="34" charset="0"/>
              </a:rPr>
              <a:t>Less than 5 feet without sign of potential cave-in </a:t>
            </a:r>
          </a:p>
          <a:p>
            <a:endParaRPr lang="en-US" dirty="0"/>
          </a:p>
        </p:txBody>
      </p:sp>
    </p:spTree>
    <p:extLst>
      <p:ext uri="{BB962C8B-B14F-4D97-AF65-F5344CB8AC3E}">
        <p14:creationId xmlns:p14="http://schemas.microsoft.com/office/powerpoint/2010/main" val="281067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9300" y="173801"/>
            <a:ext cx="10515600" cy="1325563"/>
          </a:xfrm>
        </p:spPr>
        <p:txBody>
          <a:bodyPr/>
          <a:lstStyle/>
          <a:p>
            <a:pPr algn="ctr"/>
            <a:r>
              <a:rPr lang="en-US" dirty="0" smtClean="0">
                <a:solidFill>
                  <a:schemeClr val="bg1"/>
                </a:solidFill>
                <a:latin typeface="Rockwell" panose="02060603020205020403" pitchFamily="18" charset="0"/>
              </a:rPr>
              <a:t>Type A soil Protective System</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1362" y="1393856"/>
            <a:ext cx="9956800" cy="4254103"/>
          </a:xfrm>
        </p:spPr>
        <p:txBody>
          <a:bodyPr/>
          <a:lstStyle/>
          <a:p>
            <a:r>
              <a:rPr lang="en-US" dirty="0">
                <a:solidFill>
                  <a:schemeClr val="bg1"/>
                </a:solidFill>
                <a:latin typeface="Gill Sans MT" panose="020B0502020104020203" pitchFamily="34" charset="0"/>
              </a:rPr>
              <a:t>Sloping </a:t>
            </a:r>
            <a:r>
              <a:rPr lang="en-US" dirty="0" smtClean="0">
                <a:solidFill>
                  <a:schemeClr val="bg1"/>
                </a:solidFill>
                <a:latin typeface="Gill Sans MT" panose="020B0502020104020203" pitchFamily="34" charset="0"/>
              </a:rPr>
              <a:t>soil at </a:t>
            </a:r>
            <a:r>
              <a:rPr lang="en-US" dirty="0" smtClean="0">
                <a:solidFill>
                  <a:srgbClr val="92D050"/>
                </a:solidFill>
                <a:latin typeface="Gill Sans MT" panose="020B0502020104020203" pitchFamily="34" charset="0"/>
              </a:rPr>
              <a:t>53 degrees</a:t>
            </a:r>
            <a:endParaRPr lang="en-US" dirty="0">
              <a:solidFill>
                <a:srgbClr val="92D050"/>
              </a:solidFill>
              <a:latin typeface="Gill Sans MT" panose="020B0502020104020203" pitchFamily="34" charset="0"/>
            </a:endParaRPr>
          </a:p>
          <a:p>
            <a:r>
              <a:rPr lang="en-US" dirty="0">
                <a:solidFill>
                  <a:schemeClr val="bg1"/>
                </a:solidFill>
                <a:latin typeface="Gill Sans MT" panose="020B0502020104020203" pitchFamily="34" charset="0"/>
              </a:rPr>
              <a:t>Strongest and most cohesive </a:t>
            </a:r>
          </a:p>
          <a:p>
            <a:r>
              <a:rPr lang="en-US" dirty="0">
                <a:solidFill>
                  <a:schemeClr val="bg1"/>
                </a:solidFill>
                <a:latin typeface="Gill Sans MT" panose="020B0502020104020203" pitchFamily="34" charset="0"/>
              </a:rPr>
              <a:t>The most sloping and benching options </a:t>
            </a:r>
          </a:p>
          <a:p>
            <a:r>
              <a:rPr lang="en-US" dirty="0">
                <a:solidFill>
                  <a:schemeClr val="bg1"/>
                </a:solidFill>
                <a:latin typeface="Gill Sans MT" panose="020B0502020104020203" pitchFamily="34" charset="0"/>
              </a:rPr>
              <a:t>Simple slope of ¾ to 1: </a:t>
            </a:r>
            <a:r>
              <a:rPr lang="en-US" dirty="0" smtClean="0">
                <a:solidFill>
                  <a:schemeClr val="bg1"/>
                </a:solidFill>
                <a:latin typeface="Gill Sans MT" panose="020B0502020104020203" pitchFamily="34" charset="0"/>
              </a:rPr>
              <a:t>for every </a:t>
            </a:r>
            <a:r>
              <a:rPr lang="en-US" dirty="0">
                <a:solidFill>
                  <a:schemeClr val="bg1"/>
                </a:solidFill>
                <a:latin typeface="Gill Sans MT" panose="020B0502020104020203" pitchFamily="34" charset="0"/>
              </a:rPr>
              <a:t>1 foot </a:t>
            </a:r>
            <a:r>
              <a:rPr lang="en-US" dirty="0" smtClean="0">
                <a:solidFill>
                  <a:schemeClr val="bg1"/>
                </a:solidFill>
                <a:latin typeface="Gill Sans MT" panose="020B0502020104020203" pitchFamily="34" charset="0"/>
              </a:rPr>
              <a:t>down the soil </a:t>
            </a:r>
            <a:r>
              <a:rPr lang="en-US" dirty="0">
                <a:solidFill>
                  <a:schemeClr val="bg1"/>
                </a:solidFill>
                <a:latin typeface="Gill Sans MT" panose="020B0502020104020203" pitchFamily="34" charset="0"/>
              </a:rPr>
              <a:t>must be excavated ¾ of a foot out from the toe </a:t>
            </a:r>
          </a:p>
          <a:p>
            <a:endParaRPr lang="en-US" dirty="0"/>
          </a:p>
        </p:txBody>
      </p:sp>
      <p:pic>
        <p:nvPicPr>
          <p:cNvPr id="5" name="Picture 4" descr="slope for stype a soil" title="slope for stype a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218" y="4109577"/>
            <a:ext cx="5399088" cy="2022757"/>
          </a:xfrm>
          <a:prstGeom prst="rect">
            <a:avLst/>
          </a:prstGeom>
        </p:spPr>
      </p:pic>
    </p:spTree>
    <p:extLst>
      <p:ext uri="{BB962C8B-B14F-4D97-AF65-F5344CB8AC3E}">
        <p14:creationId xmlns:p14="http://schemas.microsoft.com/office/powerpoint/2010/main" val="38690901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500" y="175310"/>
            <a:ext cx="10515600" cy="1325563"/>
          </a:xfrm>
        </p:spPr>
        <p:txBody>
          <a:bodyPr/>
          <a:lstStyle/>
          <a:p>
            <a:pPr algn="ctr"/>
            <a:r>
              <a:rPr lang="en-US" dirty="0" smtClean="0">
                <a:solidFill>
                  <a:schemeClr val="bg1"/>
                </a:solidFill>
                <a:latin typeface="Rockwell" panose="02060603020205020403" pitchFamily="18" charset="0"/>
              </a:rPr>
              <a:t>Type B Soil Protective System</a:t>
            </a:r>
            <a:endParaRPr lang="en-US" dirty="0">
              <a:solidFill>
                <a:schemeClr val="bg1"/>
              </a:solidFill>
              <a:latin typeface="Rockwell" panose="02060603020205020403" pitchFamily="18" charset="0"/>
            </a:endParaRPr>
          </a:p>
        </p:txBody>
      </p:sp>
      <p:pic>
        <p:nvPicPr>
          <p:cNvPr id="4" name="Content Placeholder 3" descr="Slope for Type B soil" title="Slope for Type B soi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7894" y="4084319"/>
            <a:ext cx="5790812" cy="2374107"/>
          </a:xfrm>
        </p:spPr>
      </p:pic>
      <p:sp>
        <p:nvSpPr>
          <p:cNvPr id="5" name="Rectangle 4"/>
          <p:cNvSpPr/>
          <p:nvPr/>
        </p:nvSpPr>
        <p:spPr>
          <a:xfrm>
            <a:off x="927100" y="1690688"/>
            <a:ext cx="7772400" cy="2677656"/>
          </a:xfrm>
          <a:prstGeom prst="rect">
            <a:avLst/>
          </a:prstGeom>
        </p:spPr>
        <p:txBody>
          <a:bodyPr wrap="square">
            <a:spAutoFit/>
          </a:bodyPr>
          <a:lstStyle/>
          <a:p>
            <a:pPr marL="285750" indent="-285750">
              <a:buFont typeface="Arial" panose="020B0604020202020204" pitchFamily="34" charset="0"/>
              <a:buChar char="•"/>
            </a:pPr>
            <a:r>
              <a:rPr lang="en-US" sz="2800" dirty="0" smtClean="0">
                <a:solidFill>
                  <a:schemeClr val="bg1"/>
                </a:solidFill>
                <a:latin typeface="Gill Sans MT" panose="020B0502020104020203" pitchFamily="34" charset="0"/>
              </a:rPr>
              <a:t>Sloping soil at </a:t>
            </a:r>
            <a:r>
              <a:rPr lang="en-US" sz="2800" dirty="0" smtClean="0">
                <a:solidFill>
                  <a:srgbClr val="92D050"/>
                </a:solidFill>
                <a:latin typeface="Gill Sans MT" panose="020B0502020104020203" pitchFamily="34" charset="0"/>
              </a:rPr>
              <a:t>45 degrees</a:t>
            </a:r>
          </a:p>
          <a:p>
            <a:pPr marL="285750" indent="-285750">
              <a:buFont typeface="Arial" panose="020B0604020202020204" pitchFamily="34" charset="0"/>
              <a:buChar char="•"/>
            </a:pPr>
            <a:r>
              <a:rPr lang="en-US" sz="2800" dirty="0" smtClean="0">
                <a:solidFill>
                  <a:schemeClr val="bg1"/>
                </a:solidFill>
                <a:latin typeface="Gill Sans MT" panose="020B0502020104020203" pitchFamily="34" charset="0"/>
              </a:rPr>
              <a:t>More </a:t>
            </a:r>
            <a:r>
              <a:rPr lang="en-US" sz="2800" dirty="0">
                <a:solidFill>
                  <a:schemeClr val="bg1"/>
                </a:solidFill>
                <a:latin typeface="Gill Sans MT" panose="020B0502020104020203" pitchFamily="34" charset="0"/>
              </a:rPr>
              <a:t>options for protecting workers </a:t>
            </a:r>
            <a:endParaRPr lang="en-US" sz="2800" dirty="0" smtClean="0">
              <a:solidFill>
                <a:schemeClr val="bg1"/>
              </a:solidFill>
              <a:latin typeface="Gill Sans MT" panose="020B0502020104020203" pitchFamily="34" charset="0"/>
            </a:endParaRPr>
          </a:p>
          <a:p>
            <a:pPr marL="914400" indent="-457200">
              <a:buFont typeface="Wingdings" panose="05000000000000000000" pitchFamily="2" charset="2"/>
              <a:buChar char="ü"/>
            </a:pPr>
            <a:r>
              <a:rPr lang="en-US" sz="2800" dirty="0" smtClean="0">
                <a:solidFill>
                  <a:schemeClr val="bg1"/>
                </a:solidFill>
                <a:latin typeface="Gill Sans MT" panose="020B0502020104020203" pitchFamily="34" charset="0"/>
              </a:rPr>
              <a:t>Benching or multiple benching</a:t>
            </a:r>
          </a:p>
          <a:p>
            <a:pPr marL="285750" indent="-285750">
              <a:buFont typeface="Arial" panose="020B0604020202020204" pitchFamily="34" charset="0"/>
              <a:buChar char="•"/>
            </a:pPr>
            <a:r>
              <a:rPr lang="en-US" sz="2800" dirty="0">
                <a:solidFill>
                  <a:schemeClr val="bg1"/>
                </a:solidFill>
                <a:latin typeface="Gill Sans MT" panose="020B0502020104020203" pitchFamily="34" charset="0"/>
              </a:rPr>
              <a:t>Simple slope </a:t>
            </a:r>
            <a:r>
              <a:rPr lang="en-US" sz="2800" dirty="0" smtClean="0">
                <a:solidFill>
                  <a:schemeClr val="bg1"/>
                </a:solidFill>
                <a:latin typeface="Gill Sans MT" panose="020B0502020104020203" pitchFamily="34" charset="0"/>
              </a:rPr>
              <a:t>of 1 </a:t>
            </a:r>
            <a:r>
              <a:rPr lang="en-US" sz="2800" dirty="0">
                <a:solidFill>
                  <a:schemeClr val="bg1"/>
                </a:solidFill>
                <a:latin typeface="Gill Sans MT" panose="020B0502020104020203" pitchFamily="34" charset="0"/>
              </a:rPr>
              <a:t>to 1: </a:t>
            </a:r>
            <a:r>
              <a:rPr lang="en-US" sz="2800" dirty="0" smtClean="0">
                <a:solidFill>
                  <a:schemeClr val="bg1"/>
                </a:solidFill>
                <a:latin typeface="Gill Sans MT" panose="020B0502020104020203" pitchFamily="34" charset="0"/>
              </a:rPr>
              <a:t> for every </a:t>
            </a:r>
            <a:r>
              <a:rPr lang="en-US" sz="2800" dirty="0">
                <a:solidFill>
                  <a:schemeClr val="bg1"/>
                </a:solidFill>
                <a:latin typeface="Gill Sans MT" panose="020B0502020104020203" pitchFamily="34" charset="0"/>
              </a:rPr>
              <a:t>1 foot </a:t>
            </a:r>
            <a:r>
              <a:rPr lang="en-US" sz="2800" dirty="0" smtClean="0">
                <a:solidFill>
                  <a:schemeClr val="bg1"/>
                </a:solidFill>
                <a:latin typeface="Gill Sans MT" panose="020B0502020104020203" pitchFamily="34" charset="0"/>
              </a:rPr>
              <a:t>down the soil </a:t>
            </a:r>
            <a:r>
              <a:rPr lang="en-US" sz="2800" dirty="0">
                <a:solidFill>
                  <a:schemeClr val="bg1"/>
                </a:solidFill>
                <a:latin typeface="Gill Sans MT" panose="020B0502020104020203" pitchFamily="34" charset="0"/>
              </a:rPr>
              <a:t>must be excavated </a:t>
            </a:r>
            <a:r>
              <a:rPr lang="en-US" sz="2800" dirty="0" smtClean="0">
                <a:solidFill>
                  <a:schemeClr val="bg1"/>
                </a:solidFill>
                <a:latin typeface="Gill Sans MT" panose="020B0502020104020203" pitchFamily="34" charset="0"/>
              </a:rPr>
              <a:t>1 foot </a:t>
            </a:r>
            <a:r>
              <a:rPr lang="en-US" sz="2800" dirty="0">
                <a:solidFill>
                  <a:schemeClr val="bg1"/>
                </a:solidFill>
                <a:latin typeface="Gill Sans MT" panose="020B0502020104020203" pitchFamily="34" charset="0"/>
              </a:rPr>
              <a:t>out from the toe </a:t>
            </a:r>
          </a:p>
          <a:p>
            <a:pPr marL="285750" indent="-285750">
              <a:buFont typeface="Arial" panose="020B0604020202020204" pitchFamily="34" charset="0"/>
              <a:buChar char="•"/>
            </a:pPr>
            <a:endParaRPr lang="en-US" sz="28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4610363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500" y="183751"/>
            <a:ext cx="10515600" cy="1325563"/>
          </a:xfrm>
        </p:spPr>
        <p:txBody>
          <a:bodyPr/>
          <a:lstStyle/>
          <a:p>
            <a:pPr algn="ctr"/>
            <a:r>
              <a:rPr lang="en-US" dirty="0" smtClean="0">
                <a:solidFill>
                  <a:schemeClr val="bg1"/>
                </a:solidFill>
                <a:latin typeface="Rockwell" panose="02060603020205020403" pitchFamily="18" charset="0"/>
              </a:rPr>
              <a:t>Type C Soil Protective System</a:t>
            </a:r>
            <a:endParaRPr lang="en-US" dirty="0">
              <a:solidFill>
                <a:schemeClr val="bg1"/>
              </a:solidFill>
              <a:latin typeface="Rockwell" panose="02060603020205020403" pitchFamily="18" charset="0"/>
            </a:endParaRPr>
          </a:p>
        </p:txBody>
      </p:sp>
      <p:pic>
        <p:nvPicPr>
          <p:cNvPr id="9" name="Picture 8" descr="slope for Type C soil" title="slope for Type C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70" y="4072606"/>
            <a:ext cx="5867260" cy="2669604"/>
          </a:xfrm>
          <a:prstGeom prst="rect">
            <a:avLst/>
          </a:prstGeom>
        </p:spPr>
      </p:pic>
      <p:sp>
        <p:nvSpPr>
          <p:cNvPr id="10" name="Rectangle 9"/>
          <p:cNvSpPr/>
          <p:nvPr/>
        </p:nvSpPr>
        <p:spPr>
          <a:xfrm>
            <a:off x="975947" y="1403806"/>
            <a:ext cx="8394700" cy="2246769"/>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bg1"/>
                </a:solidFill>
                <a:latin typeface="Gill Sans MT" panose="020B0502020104020203" pitchFamily="34" charset="0"/>
              </a:rPr>
              <a:t>Poorest quality </a:t>
            </a:r>
          </a:p>
          <a:p>
            <a:pPr marL="457200" indent="-457200">
              <a:buFont typeface="Arial" panose="020B0604020202020204" pitchFamily="34" charset="0"/>
              <a:buChar char="•"/>
            </a:pPr>
            <a:r>
              <a:rPr lang="en-US" sz="2800" dirty="0">
                <a:solidFill>
                  <a:schemeClr val="bg1"/>
                </a:solidFill>
                <a:latin typeface="Gill Sans MT" panose="020B0502020104020203" pitchFamily="34" charset="0"/>
              </a:rPr>
              <a:t>Sloping is still possible </a:t>
            </a:r>
          </a:p>
          <a:p>
            <a:pPr marL="457200" indent="-457200">
              <a:buFont typeface="Arial" panose="020B0604020202020204" pitchFamily="34" charset="0"/>
              <a:buChar char="•"/>
            </a:pPr>
            <a:r>
              <a:rPr lang="en-US" sz="2800" dirty="0" smtClean="0">
                <a:solidFill>
                  <a:schemeClr val="bg1"/>
                </a:solidFill>
                <a:latin typeface="Gill Sans MT" panose="020B0502020104020203" pitchFamily="34" charset="0"/>
              </a:rPr>
              <a:t>Sloping angle is very low </a:t>
            </a:r>
            <a:r>
              <a:rPr lang="en-US" sz="2800" dirty="0">
                <a:solidFill>
                  <a:srgbClr val="92D050"/>
                </a:solidFill>
                <a:latin typeface="Gill Sans MT" panose="020B0502020104020203" pitchFamily="34" charset="0"/>
              </a:rPr>
              <a:t>(34 degrees) </a:t>
            </a:r>
          </a:p>
          <a:p>
            <a:pPr marL="457200" indent="-457200">
              <a:buFont typeface="Arial" panose="020B0604020202020204" pitchFamily="34" charset="0"/>
              <a:buChar char="•"/>
            </a:pPr>
            <a:r>
              <a:rPr lang="en-US" sz="2800" dirty="0">
                <a:solidFill>
                  <a:schemeClr val="bg1"/>
                </a:solidFill>
                <a:latin typeface="Gill Sans MT" panose="020B0502020104020203" pitchFamily="34" charset="0"/>
              </a:rPr>
              <a:t>For every foot down, the slope must extend 1.5 feet from the toe</a:t>
            </a:r>
          </a:p>
        </p:txBody>
      </p:sp>
    </p:spTree>
    <p:extLst>
      <p:ext uri="{BB962C8B-B14F-4D97-AF65-F5344CB8AC3E}">
        <p14:creationId xmlns:p14="http://schemas.microsoft.com/office/powerpoint/2010/main" val="11491516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55377"/>
            <a:ext cx="11081657" cy="1325563"/>
          </a:xfrm>
        </p:spPr>
        <p:txBody>
          <a:bodyPr/>
          <a:lstStyle/>
          <a:p>
            <a:pPr algn="ctr"/>
            <a:r>
              <a:rPr lang="en-US" dirty="0" smtClean="0">
                <a:solidFill>
                  <a:schemeClr val="bg1"/>
                </a:solidFill>
                <a:latin typeface="Rockwell" panose="02060603020205020403" pitchFamily="18" charset="0"/>
              </a:rPr>
              <a:t>Aluminum </a:t>
            </a:r>
            <a:r>
              <a:rPr lang="en-US" dirty="0" smtClean="0">
                <a:solidFill>
                  <a:srgbClr val="00B050"/>
                </a:solidFill>
                <a:latin typeface="Rockwell" panose="02060603020205020403" pitchFamily="18" charset="0"/>
              </a:rPr>
              <a:t>Hydraulic Shoring</a:t>
            </a:r>
            <a:endParaRPr lang="en-US" dirty="0">
              <a:solidFill>
                <a:srgbClr val="00B050"/>
              </a:solidFill>
              <a:latin typeface="Rockwell" panose="02060603020205020403" pitchFamily="18" charset="0"/>
            </a:endParaRPr>
          </a:p>
        </p:txBody>
      </p:sp>
      <p:sp>
        <p:nvSpPr>
          <p:cNvPr id="3" name="Content Placeholder 2"/>
          <p:cNvSpPr>
            <a:spLocks noGrp="1"/>
          </p:cNvSpPr>
          <p:nvPr>
            <p:ph idx="1"/>
          </p:nvPr>
        </p:nvSpPr>
        <p:spPr>
          <a:xfrm>
            <a:off x="838199" y="1910443"/>
            <a:ext cx="6885215" cy="4947557"/>
          </a:xfrm>
        </p:spPr>
        <p:txBody>
          <a:bodyPr>
            <a:normAutofit fontScale="92500" lnSpcReduction="10000"/>
          </a:bodyPr>
          <a:lstStyle/>
          <a:p>
            <a:r>
              <a:rPr lang="en-US" dirty="0" smtClean="0">
                <a:solidFill>
                  <a:schemeClr val="bg1"/>
                </a:solidFill>
                <a:latin typeface="Gill Sans MT" panose="020B0502020104020203" pitchFamily="34" charset="0"/>
              </a:rPr>
              <a:t>Must be designed in accordance with 1926.652 manufacture tabular data</a:t>
            </a:r>
          </a:p>
          <a:p>
            <a:r>
              <a:rPr lang="en-US" dirty="0" smtClean="0">
                <a:solidFill>
                  <a:schemeClr val="bg1"/>
                </a:solidFill>
                <a:latin typeface="Gill Sans MT" panose="020B0502020104020203" pitchFamily="34" charset="0"/>
              </a:rPr>
              <a:t>Some aluminum hydraulic shoring can be heavy however light weight shoring allows a worker to </a:t>
            </a:r>
            <a:r>
              <a:rPr lang="en-US" dirty="0">
                <a:solidFill>
                  <a:schemeClr val="bg1"/>
                </a:solidFill>
                <a:latin typeface="Gill Sans MT" panose="020B0502020104020203" pitchFamily="34" charset="0"/>
              </a:rPr>
              <a:t>a</a:t>
            </a:r>
            <a:r>
              <a:rPr lang="en-US" dirty="0" smtClean="0">
                <a:solidFill>
                  <a:schemeClr val="bg1"/>
                </a:solidFill>
                <a:latin typeface="Gill Sans MT" panose="020B0502020104020203" pitchFamily="34" charset="0"/>
              </a:rPr>
              <a:t>ssemble and install without entering the trench</a:t>
            </a:r>
          </a:p>
          <a:p>
            <a:r>
              <a:rPr lang="en-US" dirty="0" smtClean="0">
                <a:solidFill>
                  <a:schemeClr val="bg1"/>
                </a:solidFill>
                <a:latin typeface="Gill Sans MT" panose="020B0502020104020203" pitchFamily="34" charset="0"/>
              </a:rPr>
              <a:t>Gauge regulated to ensure even distribution of pressure along the trench line</a:t>
            </a:r>
          </a:p>
          <a:p>
            <a:r>
              <a:rPr lang="en-US" dirty="0" smtClean="0">
                <a:solidFill>
                  <a:schemeClr val="bg1"/>
                </a:solidFill>
                <a:latin typeface="Gill Sans MT" panose="020B0502020104020203" pitchFamily="34" charset="0"/>
              </a:rPr>
              <a:t>Adaptable to various trench depths</a:t>
            </a:r>
          </a:p>
          <a:p>
            <a:r>
              <a:rPr lang="en-US" dirty="0" smtClean="0">
                <a:solidFill>
                  <a:schemeClr val="bg1"/>
                </a:solidFill>
                <a:latin typeface="Gill Sans MT" panose="020B0502020104020203" pitchFamily="34" charset="0"/>
              </a:rPr>
              <a:t>Cannot be used for trenches deeper than 20 feet</a:t>
            </a:r>
          </a:p>
          <a:p>
            <a:r>
              <a:rPr lang="en-US" dirty="0" smtClean="0">
                <a:solidFill>
                  <a:schemeClr val="bg1"/>
                </a:solidFill>
                <a:latin typeface="Gill Sans MT" panose="020B0502020104020203" pitchFamily="34" charset="0"/>
              </a:rPr>
              <a:t>Tabular data</a:t>
            </a:r>
          </a:p>
          <a:p>
            <a:endParaRPr lang="en-US" dirty="0" smtClean="0">
              <a:solidFill>
                <a:schemeClr val="bg1"/>
              </a:solidFill>
              <a:latin typeface="Gill Sans MT" panose="020B0502020104020203" pitchFamily="34" charset="0"/>
            </a:endParaRP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 name="Picture 4" descr="Hydraulic shoring systems are used as an alternative to trench boxes" title="Hydraulic shoring sys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451" y="2417535"/>
            <a:ext cx="4446528" cy="3338495"/>
          </a:xfrm>
          <a:prstGeom prst="rect">
            <a:avLst/>
          </a:prstGeom>
        </p:spPr>
      </p:pic>
    </p:spTree>
    <p:extLst>
      <p:ext uri="{BB962C8B-B14F-4D97-AF65-F5344CB8AC3E}">
        <p14:creationId xmlns:p14="http://schemas.microsoft.com/office/powerpoint/2010/main" val="20343286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4801" y="158837"/>
            <a:ext cx="10515600" cy="1325563"/>
          </a:xfrm>
        </p:spPr>
        <p:txBody>
          <a:bodyPr/>
          <a:lstStyle/>
          <a:p>
            <a:pPr algn="ctr"/>
            <a:r>
              <a:rPr lang="en-US" dirty="0" smtClean="0">
                <a:solidFill>
                  <a:schemeClr val="bg1"/>
                </a:solidFill>
                <a:latin typeface="Rockwell" panose="02060603020205020403" pitchFamily="18" charset="0"/>
              </a:rPr>
              <a:t>Hydraulic Shoring without Plates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825625"/>
            <a:ext cx="7180385" cy="3766284"/>
          </a:xfrm>
        </p:spPr>
        <p:txBody>
          <a:bodyPr/>
          <a:lstStyle/>
          <a:p>
            <a:r>
              <a:rPr lang="en-US" dirty="0" smtClean="0">
                <a:solidFill>
                  <a:schemeClr val="bg1"/>
                </a:solidFill>
                <a:latin typeface="Gill Sans MT" panose="020B0502020104020203" pitchFamily="34" charset="0"/>
              </a:rPr>
              <a:t>Easily installed by one person </a:t>
            </a:r>
          </a:p>
          <a:p>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Light weight</a:t>
            </a:r>
          </a:p>
          <a:p>
            <a:pPr marL="0" indent="0">
              <a:buNone/>
            </a:pPr>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Can only be used in cohesive type B soil or better</a:t>
            </a:r>
          </a:p>
          <a:p>
            <a:pPr marL="0" indent="0">
              <a:buNone/>
            </a:pPr>
            <a:endParaRPr lang="en-US" dirty="0"/>
          </a:p>
        </p:txBody>
      </p:sp>
      <p:pic>
        <p:nvPicPr>
          <p:cNvPr id="7" name="Picture 6" descr="Hydraulic Shoring " title="Hydraulic Shor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9324" y="1910443"/>
            <a:ext cx="3681466" cy="3681466"/>
          </a:xfrm>
          <a:prstGeom prst="rect">
            <a:avLst/>
          </a:prstGeom>
        </p:spPr>
      </p:pic>
    </p:spTree>
    <p:extLst>
      <p:ext uri="{BB962C8B-B14F-4D97-AF65-F5344CB8AC3E}">
        <p14:creationId xmlns:p14="http://schemas.microsoft.com/office/powerpoint/2010/main" val="939678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8819"/>
            <a:ext cx="10515600" cy="1325563"/>
          </a:xfrm>
        </p:spPr>
        <p:txBody>
          <a:bodyPr/>
          <a:lstStyle/>
          <a:p>
            <a:pPr algn="ctr"/>
            <a:r>
              <a:rPr lang="en-US" dirty="0" smtClean="0">
                <a:solidFill>
                  <a:schemeClr val="bg1"/>
                </a:solidFill>
                <a:latin typeface="Rockwell" panose="02060603020205020403" pitchFamily="18" charset="0"/>
              </a:rPr>
              <a:t>OSH Act of 1970-SEC.5.Duties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614382"/>
            <a:ext cx="10515600" cy="4351338"/>
          </a:xfrm>
        </p:spPr>
        <p:txBody>
          <a:bodyPr>
            <a:normAutofit/>
          </a:bodyPr>
          <a:lstStyle/>
          <a:p>
            <a:pPr marL="0" indent="0">
              <a:buNone/>
            </a:pPr>
            <a:r>
              <a:rPr lang="en-US" dirty="0">
                <a:solidFill>
                  <a:schemeClr val="bg1"/>
                </a:solidFill>
                <a:latin typeface="Gill Sans MT" panose="020B0502020104020203" pitchFamily="34" charset="0"/>
              </a:rPr>
              <a:t>(a) Each employer shall:</a:t>
            </a:r>
          </a:p>
          <a:p>
            <a:pPr marL="0" indent="0">
              <a:buNone/>
            </a:pPr>
            <a:r>
              <a:rPr lang="en-US" dirty="0">
                <a:solidFill>
                  <a:schemeClr val="bg1"/>
                </a:solidFill>
                <a:latin typeface="Gill Sans MT" panose="020B0502020104020203" pitchFamily="34" charset="0"/>
              </a:rPr>
              <a:t>      (1) Furnish to each of his employees employment and a place of     	  employment which are free from recognized hazards that are 	    	  causing or are likely to cause death or serious physical harm to 	  his employees;</a:t>
            </a:r>
          </a:p>
          <a:p>
            <a:pPr marL="0" indent="0">
              <a:buNone/>
            </a:pPr>
            <a:r>
              <a:rPr lang="en-US" dirty="0">
                <a:solidFill>
                  <a:schemeClr val="bg1"/>
                </a:solidFill>
                <a:latin typeface="Gill Sans MT" panose="020B0502020104020203" pitchFamily="34" charset="0"/>
              </a:rPr>
              <a:t>      (2) Comply with occupational safety and health standards 	 		  promulgated under this Act.</a:t>
            </a:r>
          </a:p>
          <a:p>
            <a:pPr marL="0" indent="0">
              <a:buNone/>
            </a:pPr>
            <a:r>
              <a:rPr lang="en-US" dirty="0">
                <a:solidFill>
                  <a:schemeClr val="bg1"/>
                </a:solidFill>
                <a:latin typeface="Gill Sans MT" panose="020B0502020104020203" pitchFamily="34" charset="0"/>
              </a:rPr>
              <a:t>(b) Have each employee comply with occupational safety and health standards and all rules, regulations, and orders issued pursuant to this Act which are applicable to his own actions and conduct.</a:t>
            </a:r>
          </a:p>
          <a:p>
            <a:endParaRPr lang="en-US" dirty="0"/>
          </a:p>
        </p:txBody>
      </p:sp>
    </p:spTree>
    <p:extLst>
      <p:ext uri="{BB962C8B-B14F-4D97-AF65-F5344CB8AC3E}">
        <p14:creationId xmlns:p14="http://schemas.microsoft.com/office/powerpoint/2010/main" val="3449619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9444" y="211755"/>
            <a:ext cx="11158482" cy="1325563"/>
          </a:xfrm>
        </p:spPr>
        <p:txBody>
          <a:bodyPr/>
          <a:lstStyle/>
          <a:p>
            <a:pPr algn="ctr"/>
            <a:r>
              <a:rPr lang="en-US" dirty="0" smtClean="0">
                <a:solidFill>
                  <a:schemeClr val="bg1"/>
                </a:solidFill>
                <a:latin typeface="Rockwell" panose="02060603020205020403" pitchFamily="18" charset="0"/>
              </a:rPr>
              <a:t>Waler Shoring For Type C Soil</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03030" y="1788502"/>
            <a:ext cx="7864929" cy="4351338"/>
          </a:xfrm>
        </p:spPr>
        <p:txBody>
          <a:bodyPr/>
          <a:lstStyle/>
          <a:p>
            <a:r>
              <a:rPr lang="en-US" dirty="0" smtClean="0">
                <a:solidFill>
                  <a:schemeClr val="bg1"/>
                </a:solidFill>
                <a:latin typeface="Gill Sans MT" panose="020B0502020104020203" pitchFamily="34" charset="0"/>
              </a:rPr>
              <a:t>Light weight and assembled outside the trench</a:t>
            </a:r>
          </a:p>
          <a:p>
            <a:r>
              <a:rPr lang="en-US" dirty="0" smtClean="0">
                <a:solidFill>
                  <a:schemeClr val="bg1"/>
                </a:solidFill>
                <a:latin typeface="Gill Sans MT" panose="020B0502020104020203" pitchFamily="34" charset="0"/>
              </a:rPr>
              <a:t>Compact design and interchangeable components </a:t>
            </a:r>
          </a:p>
          <a:p>
            <a:r>
              <a:rPr lang="en-US" dirty="0" smtClean="0">
                <a:solidFill>
                  <a:schemeClr val="bg1"/>
                </a:solidFill>
                <a:latin typeface="Gill Sans MT" panose="020B0502020104020203" pitchFamily="34" charset="0"/>
              </a:rPr>
              <a:t>Comes in different sizes</a:t>
            </a:r>
          </a:p>
          <a:p>
            <a:r>
              <a:rPr lang="en-US" dirty="0" smtClean="0">
                <a:solidFill>
                  <a:schemeClr val="bg1"/>
                </a:solidFill>
                <a:latin typeface="Gill Sans MT" panose="020B0502020104020203" pitchFamily="34" charset="0"/>
              </a:rPr>
              <a:t>More practical in some cases over trench boxes</a:t>
            </a:r>
          </a:p>
          <a:p>
            <a:r>
              <a:rPr lang="en-US" dirty="0" smtClean="0">
                <a:solidFill>
                  <a:schemeClr val="bg1"/>
                </a:solidFill>
                <a:latin typeface="Gill Sans MT" panose="020B0502020104020203" pitchFamily="34" charset="0"/>
              </a:rPr>
              <a:t>Transport these systems via airlines to service project locations</a:t>
            </a:r>
          </a:p>
          <a:p>
            <a:r>
              <a:rPr lang="en-US" dirty="0" smtClean="0">
                <a:solidFill>
                  <a:schemeClr val="bg1"/>
                </a:solidFill>
                <a:latin typeface="Gill Sans MT" panose="020B0502020104020203" pitchFamily="34" charset="0"/>
              </a:rPr>
              <a:t>Advantages: Less excavation of materials and back filling. Use less fuel and reduce the risk of deep trench hazards</a:t>
            </a:r>
          </a:p>
          <a:p>
            <a:pPr marL="0" indent="0">
              <a:buNone/>
            </a:pPr>
            <a:endParaRPr lang="en-US" dirty="0" smtClean="0"/>
          </a:p>
          <a:p>
            <a:endParaRPr lang="en-US" dirty="0"/>
          </a:p>
        </p:txBody>
      </p:sp>
      <p:pic>
        <p:nvPicPr>
          <p:cNvPr id="5" name="Content Placeholder 6" descr="GME Trench &lt;strong&gt;Waler&lt;/strong&gt; &lt;strong&gt;Systems&lt;/strong&g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74688" y="4171798"/>
            <a:ext cx="2623238" cy="2486248"/>
          </a:xfrm>
          <a:prstGeom prst="rect">
            <a:avLst/>
          </a:prstGeom>
        </p:spPr>
      </p:pic>
      <p:pic>
        <p:nvPicPr>
          <p:cNvPr id="6" name="Content Placeholder 6" descr="&lt;strong&gt;Trench&lt;/strong&gt; Walers, &lt;strong&gt;Trench&lt;/strong&gt; Sheets, Shoring Products : Shore and Pour Plant Hire Oxfordshi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4688" y="1788502"/>
            <a:ext cx="2623238" cy="2135642"/>
          </a:xfrm>
          <a:prstGeom prst="rect">
            <a:avLst/>
          </a:prstGeom>
        </p:spPr>
      </p:pic>
    </p:spTree>
    <p:extLst>
      <p:ext uri="{BB962C8B-B14F-4D97-AF65-F5344CB8AC3E}">
        <p14:creationId xmlns:p14="http://schemas.microsoft.com/office/powerpoint/2010/main" val="153065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14800"/>
            <a:ext cx="11198679" cy="1325563"/>
          </a:xfrm>
        </p:spPr>
        <p:txBody>
          <a:bodyPr/>
          <a:lstStyle/>
          <a:p>
            <a:r>
              <a:rPr lang="en-US" dirty="0" smtClean="0">
                <a:solidFill>
                  <a:srgbClr val="00B050"/>
                </a:solidFill>
                <a:latin typeface="Rockwell" panose="02060603020205020403" pitchFamily="18" charset="0"/>
              </a:rPr>
              <a:t>Trench </a:t>
            </a:r>
            <a:r>
              <a:rPr lang="en-US" dirty="0">
                <a:solidFill>
                  <a:srgbClr val="00B050"/>
                </a:solidFill>
                <a:latin typeface="Rockwell" panose="02060603020205020403" pitchFamily="18" charset="0"/>
              </a:rPr>
              <a:t>Box </a:t>
            </a:r>
            <a:r>
              <a:rPr lang="en-US" dirty="0" smtClean="0">
                <a:solidFill>
                  <a:schemeClr val="bg1"/>
                </a:solidFill>
                <a:latin typeface="Rockwell" panose="02060603020205020403" pitchFamily="18" charset="0"/>
              </a:rPr>
              <a:t>or Trench Shield</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199" y="1795175"/>
            <a:ext cx="5956300" cy="4351338"/>
          </a:xfrm>
        </p:spPr>
        <p:txBody>
          <a:bodyPr>
            <a:normAutofit fontScale="92500"/>
          </a:bodyPr>
          <a:lstStyle/>
          <a:p>
            <a:r>
              <a:rPr lang="en-US" dirty="0" smtClean="0">
                <a:solidFill>
                  <a:schemeClr val="bg1"/>
                </a:solidFill>
                <a:latin typeface="Gill Sans MT" panose="020B0502020104020203" pitchFamily="34" charset="0"/>
              </a:rPr>
              <a:t>Only designed to protect workers not prevent cave-ins</a:t>
            </a: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Available in a variety of dimensions </a:t>
            </a:r>
          </a:p>
          <a:p>
            <a:r>
              <a:rPr lang="en-US" dirty="0">
                <a:solidFill>
                  <a:schemeClr val="bg1"/>
                </a:solidFill>
                <a:latin typeface="Gill Sans MT" panose="020B0502020104020203" pitchFamily="34" charset="0"/>
              </a:rPr>
              <a:t>Usually aluminum or steel </a:t>
            </a:r>
          </a:p>
          <a:p>
            <a:r>
              <a:rPr lang="en-US" dirty="0">
                <a:solidFill>
                  <a:schemeClr val="bg1"/>
                </a:solidFill>
                <a:latin typeface="Gill Sans MT" panose="020B0502020104020203" pitchFamily="34" charset="0"/>
              </a:rPr>
              <a:t>May be custom-built from tabulated data </a:t>
            </a:r>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Ladder placement must be inside the trench box and 36 inches above the leading edge.</a:t>
            </a:r>
          </a:p>
          <a:p>
            <a:r>
              <a:rPr lang="en-US" dirty="0" smtClean="0">
                <a:solidFill>
                  <a:schemeClr val="bg1"/>
                </a:solidFill>
                <a:latin typeface="Gill Sans MT" panose="020B0502020104020203" pitchFamily="34" charset="0"/>
              </a:rPr>
              <a:t>Trench box must extend 18 inches above the leading edge at the base of the slope</a:t>
            </a:r>
            <a:endParaRPr lang="en-US" dirty="0">
              <a:solidFill>
                <a:schemeClr val="bg1"/>
              </a:solidFill>
              <a:latin typeface="Gill Sans MT" panose="020B0502020104020203" pitchFamily="34" charset="0"/>
            </a:endParaRPr>
          </a:p>
          <a:p>
            <a:endParaRPr lang="en-US" dirty="0"/>
          </a:p>
        </p:txBody>
      </p:sp>
      <p:pic>
        <p:nvPicPr>
          <p:cNvPr id="6" name="Picture 5" descr="trench box shielding" title="trench box shiel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333" y="4685246"/>
            <a:ext cx="4305300" cy="1771650"/>
          </a:xfrm>
          <a:prstGeom prst="rect">
            <a:avLst/>
          </a:prstGeom>
        </p:spPr>
      </p:pic>
      <p:pic>
        <p:nvPicPr>
          <p:cNvPr id="7" name="Picture 6" descr="Trench box" title="Trench box"/>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87369" y="1795175"/>
            <a:ext cx="3513678" cy="2635259"/>
          </a:xfrm>
          <a:prstGeom prst="rect">
            <a:avLst/>
          </a:prstGeom>
        </p:spPr>
      </p:pic>
      <p:pic>
        <p:nvPicPr>
          <p:cNvPr id="8" name="Picture 7" descr="Check" title="Check"/>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990593" y="3319539"/>
            <a:ext cx="1310454" cy="1004681"/>
          </a:xfrm>
          <a:prstGeom prst="rect">
            <a:avLst/>
          </a:prstGeom>
        </p:spPr>
      </p:pic>
    </p:spTree>
    <p:extLst>
      <p:ext uri="{BB962C8B-B14F-4D97-AF65-F5344CB8AC3E}">
        <p14:creationId xmlns:p14="http://schemas.microsoft.com/office/powerpoint/2010/main" val="343147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692" y="172914"/>
            <a:ext cx="10515600" cy="1325563"/>
          </a:xfrm>
        </p:spPr>
        <p:txBody>
          <a:bodyPr/>
          <a:lstStyle/>
          <a:p>
            <a:pPr algn="ctr"/>
            <a:r>
              <a:rPr lang="en-US" dirty="0" smtClean="0">
                <a:solidFill>
                  <a:schemeClr val="bg1"/>
                </a:solidFill>
                <a:latin typeface="Rockwell" panose="02060603020205020403" pitchFamily="18" charset="0"/>
              </a:rPr>
              <a:t>Screw Jack Systems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73369" y="1592262"/>
            <a:ext cx="6375400" cy="4351338"/>
          </a:xfrm>
        </p:spPr>
        <p:txBody>
          <a:bodyPr>
            <a:normAutofit/>
          </a:bodyPr>
          <a:lstStyle/>
          <a:p>
            <a:r>
              <a:rPr lang="en-US" dirty="0">
                <a:solidFill>
                  <a:schemeClr val="bg1"/>
                </a:solidFill>
                <a:latin typeface="Gill Sans MT" panose="020B0502020104020203" pitchFamily="34" charset="0"/>
              </a:rPr>
              <a:t>Provides an efficient, economical protection against </a:t>
            </a:r>
            <a:r>
              <a:rPr lang="en-US" dirty="0" smtClean="0">
                <a:solidFill>
                  <a:schemeClr val="bg1"/>
                </a:solidFill>
                <a:latin typeface="Gill Sans MT" panose="020B0502020104020203" pitchFamily="34" charset="0"/>
              </a:rPr>
              <a:t>cave-ins</a:t>
            </a:r>
          </a:p>
          <a:p>
            <a:r>
              <a:rPr lang="en-US" dirty="0" smtClean="0">
                <a:solidFill>
                  <a:schemeClr val="bg1"/>
                </a:solidFill>
                <a:latin typeface="Gill Sans MT" panose="020B0502020104020203" pitchFamily="34" charset="0"/>
              </a:rPr>
              <a:t>Ball </a:t>
            </a:r>
            <a:r>
              <a:rPr lang="en-US" dirty="0">
                <a:solidFill>
                  <a:schemeClr val="bg1"/>
                </a:solidFill>
                <a:latin typeface="Gill Sans MT" panose="020B0502020104020203" pitchFamily="34" charset="0"/>
              </a:rPr>
              <a:t>socket joints tilt for added safety on angular mounting</a:t>
            </a:r>
          </a:p>
          <a:p>
            <a:r>
              <a:rPr lang="en-US" dirty="0">
                <a:solidFill>
                  <a:schemeClr val="bg1"/>
                </a:solidFill>
                <a:latin typeface="Gill Sans MT" panose="020B0502020104020203" pitchFamily="34" charset="0"/>
              </a:rPr>
              <a:t>Holes on each end facilitates mounting to wood members</a:t>
            </a:r>
          </a:p>
          <a:p>
            <a:r>
              <a:rPr lang="en-US" b="1" dirty="0">
                <a:solidFill>
                  <a:srgbClr val="00B050"/>
                </a:solidFill>
                <a:latin typeface="Gill Sans MT" panose="020B0502020104020203" pitchFamily="34" charset="0"/>
              </a:rPr>
              <a:t>Manual</a:t>
            </a:r>
            <a:r>
              <a:rPr lang="en-US" dirty="0">
                <a:solidFill>
                  <a:schemeClr val="bg1"/>
                </a:solidFill>
                <a:latin typeface="Gill Sans MT" panose="020B0502020104020203" pitchFamily="34" charset="0"/>
              </a:rPr>
              <a:t> adjustable </a:t>
            </a:r>
            <a:r>
              <a:rPr lang="en-US" dirty="0" smtClean="0">
                <a:solidFill>
                  <a:schemeClr val="bg1"/>
                </a:solidFill>
                <a:latin typeface="Gill Sans MT" panose="020B0502020104020203" pitchFamily="34" charset="0"/>
              </a:rPr>
              <a:t>range</a:t>
            </a:r>
          </a:p>
          <a:p>
            <a:r>
              <a:rPr lang="en-US" dirty="0" smtClean="0">
                <a:solidFill>
                  <a:srgbClr val="00B050"/>
                </a:solidFill>
                <a:latin typeface="Gill Sans MT" panose="020B0502020104020203" pitchFamily="34" charset="0"/>
              </a:rPr>
              <a:t>Installing them in the trench exposes workers to hazards</a:t>
            </a:r>
            <a:endParaRPr lang="en-US" dirty="0">
              <a:solidFill>
                <a:srgbClr val="00B050"/>
              </a:solidFill>
              <a:latin typeface="Gill Sans MT" panose="020B0502020104020203" pitchFamily="34" charset="0"/>
            </a:endParaRPr>
          </a:p>
          <a:p>
            <a:endParaRPr lang="en-US" dirty="0"/>
          </a:p>
        </p:txBody>
      </p:sp>
      <p:pic>
        <p:nvPicPr>
          <p:cNvPr id="5" name="Content Placeholder 6" descr="This systems is very simplified but it requires manual operation to adjust the length when compared to the hydraulic struts and cylinders&#10;" title="Protective system-screw jac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321" y="1709493"/>
            <a:ext cx="4395788" cy="3436938"/>
          </a:xfrm>
          <a:prstGeom prst="rect">
            <a:avLst/>
          </a:prstGeom>
        </p:spPr>
      </p:pic>
    </p:spTree>
    <p:extLst>
      <p:ext uri="{BB962C8B-B14F-4D97-AF65-F5344CB8AC3E}">
        <p14:creationId xmlns:p14="http://schemas.microsoft.com/office/powerpoint/2010/main" val="9697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20308"/>
            <a:ext cx="10515600" cy="1325563"/>
          </a:xfrm>
        </p:spPr>
        <p:txBody>
          <a:bodyPr/>
          <a:lstStyle/>
          <a:p>
            <a:pPr algn="ctr"/>
            <a:r>
              <a:rPr lang="en-US" dirty="0" smtClean="0">
                <a:solidFill>
                  <a:schemeClr val="bg1"/>
                </a:solidFill>
                <a:latin typeface="Rockwell" panose="02060603020205020403" pitchFamily="18" charset="0"/>
              </a:rPr>
              <a:t>Structural Ramps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740492"/>
            <a:ext cx="10515600" cy="3711575"/>
          </a:xfrm>
        </p:spPr>
        <p:txBody>
          <a:bodyPr/>
          <a:lstStyle/>
          <a:p>
            <a:r>
              <a:rPr lang="en-US" dirty="0">
                <a:solidFill>
                  <a:schemeClr val="bg1"/>
                </a:solidFill>
                <a:latin typeface="Gill Sans MT" panose="020B0502020104020203" pitchFamily="34" charset="0"/>
              </a:rPr>
              <a:t>Structural ramps that are used solely by employees as a means of </a:t>
            </a:r>
            <a:r>
              <a:rPr lang="en-US" b="1" dirty="0">
                <a:solidFill>
                  <a:srgbClr val="00B050"/>
                </a:solidFill>
                <a:latin typeface="Gill Sans MT" panose="020B0502020104020203" pitchFamily="34" charset="0"/>
              </a:rPr>
              <a:t>access or egress </a:t>
            </a:r>
            <a:r>
              <a:rPr lang="en-US" dirty="0">
                <a:solidFill>
                  <a:schemeClr val="bg1"/>
                </a:solidFill>
                <a:latin typeface="Gill Sans MT" panose="020B0502020104020203" pitchFamily="34" charset="0"/>
              </a:rPr>
              <a:t>from excavations shall be designed by a competent </a:t>
            </a:r>
            <a:r>
              <a:rPr lang="en-US" dirty="0" smtClean="0">
                <a:solidFill>
                  <a:schemeClr val="bg1"/>
                </a:solidFill>
                <a:latin typeface="Gill Sans MT" panose="020B0502020104020203" pitchFamily="34" charset="0"/>
              </a:rPr>
              <a:t>person qualified in structural design. </a:t>
            </a:r>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10477839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1531"/>
            <a:ext cx="10515600" cy="1325563"/>
          </a:xfrm>
        </p:spPr>
        <p:txBody>
          <a:bodyPr/>
          <a:lstStyle/>
          <a:p>
            <a:pPr algn="ctr"/>
            <a:r>
              <a:rPr lang="en-US" dirty="0" smtClean="0">
                <a:solidFill>
                  <a:schemeClr val="bg1"/>
                </a:solidFill>
                <a:latin typeface="Rockwell" panose="02060603020205020403" pitchFamily="18" charset="0"/>
              </a:rPr>
              <a:t>Access and Walkways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943708" y="1467094"/>
            <a:ext cx="6426200" cy="4351338"/>
          </a:xfrm>
        </p:spPr>
        <p:txBody>
          <a:bodyPr/>
          <a:lstStyle/>
          <a:p>
            <a:r>
              <a:rPr lang="en-US" dirty="0">
                <a:solidFill>
                  <a:schemeClr val="bg1"/>
                </a:solidFill>
                <a:latin typeface="Gill Sans MT" panose="020B0502020104020203" pitchFamily="34" charset="0"/>
              </a:rPr>
              <a:t>Bridges or walkways must always be used when </a:t>
            </a:r>
            <a:r>
              <a:rPr lang="en-US" dirty="0" smtClean="0">
                <a:solidFill>
                  <a:schemeClr val="bg1"/>
                </a:solidFill>
                <a:latin typeface="Gill Sans MT" panose="020B0502020104020203" pitchFamily="34" charset="0"/>
              </a:rPr>
              <a:t>crossing </a:t>
            </a:r>
            <a:r>
              <a:rPr lang="en-US" dirty="0">
                <a:solidFill>
                  <a:schemeClr val="bg1"/>
                </a:solidFill>
                <a:latin typeface="Gill Sans MT" panose="020B0502020104020203" pitchFamily="34" charset="0"/>
              </a:rPr>
              <a:t>an open cut </a:t>
            </a:r>
            <a:endParaRPr lang="en-US" dirty="0" smtClean="0">
              <a:solidFill>
                <a:schemeClr val="bg1"/>
              </a:solidFill>
              <a:latin typeface="Gill Sans MT" panose="020B0502020104020203" pitchFamily="34" charset="0"/>
            </a:endParaRPr>
          </a:p>
          <a:p>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Walkways </a:t>
            </a:r>
            <a:r>
              <a:rPr lang="en-US" dirty="0">
                <a:solidFill>
                  <a:schemeClr val="bg1"/>
                </a:solidFill>
                <a:latin typeface="Gill Sans MT" panose="020B0502020104020203" pitchFamily="34" charset="0"/>
              </a:rPr>
              <a:t>6 feet </a:t>
            </a:r>
            <a:r>
              <a:rPr lang="en-US" dirty="0" smtClean="0">
                <a:solidFill>
                  <a:schemeClr val="bg1"/>
                </a:solidFill>
                <a:latin typeface="Gill Sans MT" panose="020B0502020104020203" pitchFamily="34" charset="0"/>
              </a:rPr>
              <a:t>or more </a:t>
            </a:r>
            <a:r>
              <a:rPr lang="en-US" dirty="0">
                <a:solidFill>
                  <a:schemeClr val="bg1"/>
                </a:solidFill>
                <a:latin typeface="Gill Sans MT" panose="020B0502020104020203" pitchFamily="34" charset="0"/>
              </a:rPr>
              <a:t>require handrails. </a:t>
            </a:r>
            <a:endParaRPr lang="en-US" dirty="0" smtClean="0">
              <a:solidFill>
                <a:schemeClr val="bg1"/>
              </a:solidFill>
              <a:latin typeface="Gill Sans MT" panose="020B0502020104020203" pitchFamily="34" charset="0"/>
            </a:endParaRPr>
          </a:p>
          <a:p>
            <a:pPr marL="0" indent="0">
              <a:buNone/>
            </a:pP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Never </a:t>
            </a:r>
            <a:r>
              <a:rPr lang="en-US" dirty="0">
                <a:solidFill>
                  <a:schemeClr val="bg1"/>
                </a:solidFill>
                <a:latin typeface="Gill Sans MT" panose="020B0502020104020203" pitchFamily="34" charset="0"/>
              </a:rPr>
              <a:t>jump across </a:t>
            </a:r>
            <a:r>
              <a:rPr lang="en-US" dirty="0" smtClean="0">
                <a:solidFill>
                  <a:schemeClr val="bg1"/>
                </a:solidFill>
                <a:latin typeface="Gill Sans MT" panose="020B0502020104020203" pitchFamily="34" charset="0"/>
              </a:rPr>
              <a:t>an open trench</a:t>
            </a:r>
            <a:endParaRPr lang="en-US" dirty="0"/>
          </a:p>
        </p:txBody>
      </p:sp>
      <p:pic>
        <p:nvPicPr>
          <p:cNvPr id="5" name="Content Placeholder 6" descr="Pedestrian Bridge | SHORE SAL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21096" y="1642941"/>
            <a:ext cx="3617977" cy="3255524"/>
          </a:xfrm>
          <a:prstGeom prst="rect">
            <a:avLst/>
          </a:prstGeom>
        </p:spPr>
      </p:pic>
      <p:pic>
        <p:nvPicPr>
          <p:cNvPr id="6" name="Picture 5" descr="Check" title="Check"/>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28619" y="3893784"/>
            <a:ext cx="1310454" cy="1004681"/>
          </a:xfrm>
          <a:prstGeom prst="rect">
            <a:avLst/>
          </a:prstGeom>
        </p:spPr>
      </p:pic>
    </p:spTree>
    <p:extLst>
      <p:ext uri="{BB962C8B-B14F-4D97-AF65-F5344CB8AC3E}">
        <p14:creationId xmlns:p14="http://schemas.microsoft.com/office/powerpoint/2010/main" val="293306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076" y="270370"/>
            <a:ext cx="11203864" cy="1325563"/>
          </a:xfrm>
        </p:spPr>
        <p:txBody>
          <a:bodyPr/>
          <a:lstStyle/>
          <a:p>
            <a:r>
              <a:rPr lang="en-US" dirty="0">
                <a:solidFill>
                  <a:schemeClr val="bg1"/>
                </a:solidFill>
                <a:latin typeface="Rockwell" panose="02060603020205020403" pitchFamily="18" charset="0"/>
              </a:rPr>
              <a:t>Means of Egress From Trench </a:t>
            </a:r>
            <a:r>
              <a:rPr lang="en-US" dirty="0" smtClean="0">
                <a:solidFill>
                  <a:schemeClr val="bg1"/>
                </a:solidFill>
                <a:latin typeface="Rockwell" panose="02060603020205020403" pitchFamily="18" charset="0"/>
              </a:rPr>
              <a:t>Excavations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246185" y="1495425"/>
            <a:ext cx="7694246" cy="4351338"/>
          </a:xfrm>
        </p:spPr>
        <p:txBody>
          <a:bodyPr>
            <a:normAutofit fontScale="92500"/>
          </a:bodyPr>
          <a:lstStyle/>
          <a:p>
            <a:r>
              <a:rPr lang="en-US" sz="3000" dirty="0" smtClean="0">
                <a:solidFill>
                  <a:schemeClr val="bg1"/>
                </a:solidFill>
                <a:latin typeface="Gill Sans MT" panose="020B0502020104020203" pitchFamily="34" charset="0"/>
              </a:rPr>
              <a:t>Stairway/Ladder/Ramp</a:t>
            </a:r>
          </a:p>
          <a:p>
            <a:pPr marL="738188">
              <a:buFont typeface="Wingdings" panose="05000000000000000000" pitchFamily="2" charset="2"/>
              <a:buChar char="ü"/>
            </a:pPr>
            <a:r>
              <a:rPr lang="en-US" sz="3000" dirty="0" smtClean="0">
                <a:solidFill>
                  <a:schemeClr val="bg1"/>
                </a:solidFill>
                <a:latin typeface="Gill Sans MT" panose="020B0502020104020203" pitchFamily="34" charset="0"/>
              </a:rPr>
              <a:t>Shall </a:t>
            </a:r>
            <a:r>
              <a:rPr lang="en-US" sz="3000" dirty="0">
                <a:solidFill>
                  <a:schemeClr val="bg1"/>
                </a:solidFill>
                <a:latin typeface="Gill Sans MT" panose="020B0502020104020203" pitchFamily="34" charset="0"/>
              </a:rPr>
              <a:t>be located in trench excavations that are 4 feet or more in depth so as to require no more than </a:t>
            </a:r>
            <a:r>
              <a:rPr lang="en-US" sz="3000" u="sng" dirty="0">
                <a:solidFill>
                  <a:srgbClr val="92D050"/>
                </a:solidFill>
                <a:latin typeface="Gill Sans MT" panose="020B0502020104020203" pitchFamily="34" charset="0"/>
              </a:rPr>
              <a:t>25 feet of lateral travel </a:t>
            </a:r>
            <a:r>
              <a:rPr lang="en-US" sz="3000" dirty="0">
                <a:solidFill>
                  <a:schemeClr val="bg1"/>
                </a:solidFill>
                <a:latin typeface="Gill Sans MT" panose="020B0502020104020203" pitchFamily="34" charset="0"/>
              </a:rPr>
              <a:t>for employees.</a:t>
            </a:r>
          </a:p>
          <a:p>
            <a:pPr marL="738188">
              <a:buFont typeface="Wingdings" panose="05000000000000000000" pitchFamily="2" charset="2"/>
              <a:buChar char="ü"/>
            </a:pPr>
            <a:r>
              <a:rPr lang="en-US" sz="3000" dirty="0">
                <a:solidFill>
                  <a:schemeClr val="bg1"/>
                </a:solidFill>
                <a:latin typeface="Gill Sans MT" panose="020B0502020104020203" pitchFamily="34" charset="0"/>
              </a:rPr>
              <a:t>It must be available for use by the employees </a:t>
            </a:r>
            <a:r>
              <a:rPr lang="en-US" sz="3000" i="1" u="sng" dirty="0">
                <a:solidFill>
                  <a:srgbClr val="92D050"/>
                </a:solidFill>
                <a:latin typeface="Gill Sans MT" panose="020B0502020104020203" pitchFamily="34" charset="0"/>
              </a:rPr>
              <a:t>at all times</a:t>
            </a:r>
            <a:r>
              <a:rPr lang="en-US" sz="3000" u="sng" dirty="0">
                <a:solidFill>
                  <a:srgbClr val="92D050"/>
                </a:solidFill>
                <a:latin typeface="Gill Sans MT" panose="020B0502020104020203" pitchFamily="34" charset="0"/>
              </a:rPr>
              <a:t>. </a:t>
            </a:r>
          </a:p>
          <a:p>
            <a:pPr marL="738188">
              <a:buFont typeface="Wingdings" panose="05000000000000000000" pitchFamily="2" charset="2"/>
              <a:buChar char="ü"/>
            </a:pPr>
            <a:r>
              <a:rPr lang="en-US" sz="3000" dirty="0">
                <a:solidFill>
                  <a:schemeClr val="bg1"/>
                </a:solidFill>
                <a:latin typeface="Gill Sans MT" panose="020B0502020104020203" pitchFamily="34" charset="0"/>
              </a:rPr>
              <a:t>Must extend </a:t>
            </a:r>
            <a:r>
              <a:rPr lang="en-US" sz="3000" u="sng" dirty="0">
                <a:solidFill>
                  <a:srgbClr val="92D050"/>
                </a:solidFill>
                <a:latin typeface="Gill Sans MT" panose="020B0502020104020203" pitchFamily="34" charset="0"/>
              </a:rPr>
              <a:t>at least 3 feet </a:t>
            </a:r>
            <a:r>
              <a:rPr lang="en-US" sz="3000" dirty="0">
                <a:solidFill>
                  <a:schemeClr val="bg1"/>
                </a:solidFill>
                <a:latin typeface="Gill Sans MT" panose="020B0502020104020203" pitchFamily="34" charset="0"/>
              </a:rPr>
              <a:t>over solid ground </a:t>
            </a:r>
          </a:p>
          <a:p>
            <a:pPr marL="738188">
              <a:buFont typeface="Wingdings" panose="05000000000000000000" pitchFamily="2" charset="2"/>
              <a:buChar char="ü"/>
            </a:pPr>
            <a:r>
              <a:rPr lang="en-US" sz="3000" dirty="0">
                <a:solidFill>
                  <a:schemeClr val="bg1"/>
                </a:solidFill>
                <a:latin typeface="Gill Sans MT" panose="020B0502020104020203" pitchFamily="34" charset="0"/>
              </a:rPr>
              <a:t>Secure at </a:t>
            </a:r>
            <a:r>
              <a:rPr lang="en-US" sz="3000" u="sng" dirty="0">
                <a:solidFill>
                  <a:srgbClr val="92D050"/>
                </a:solidFill>
                <a:latin typeface="Gill Sans MT" panose="020B0502020104020203" pitchFamily="34" charset="0"/>
              </a:rPr>
              <a:t>4 to 1 angle </a:t>
            </a:r>
            <a:r>
              <a:rPr lang="en-US" sz="3000" dirty="0">
                <a:solidFill>
                  <a:schemeClr val="bg1"/>
                </a:solidFill>
                <a:latin typeface="Gill Sans MT" panose="020B0502020104020203" pitchFamily="34" charset="0"/>
              </a:rPr>
              <a:t>to prevent movement </a:t>
            </a:r>
          </a:p>
          <a:p>
            <a:endParaRPr lang="en-US" dirty="0"/>
          </a:p>
        </p:txBody>
      </p:sp>
      <p:pic>
        <p:nvPicPr>
          <p:cNvPr id="5" name="Content Placeholder 10" descr="As a safety tip if you are not using a structural ramp then you must use a ladder or other safe means of entry and exit every 25 feet. &#10;" title="Trench and egress illistra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44223" y="1781908"/>
            <a:ext cx="3997841" cy="3620408"/>
          </a:xfrm>
          <a:prstGeom prst="rect">
            <a:avLst/>
          </a:prstGeom>
        </p:spPr>
      </p:pic>
    </p:spTree>
    <p:extLst>
      <p:ext uri="{BB962C8B-B14F-4D97-AF65-F5344CB8AC3E}">
        <p14:creationId xmlns:p14="http://schemas.microsoft.com/office/powerpoint/2010/main" val="34393360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528" y="145273"/>
            <a:ext cx="10515600" cy="1325563"/>
          </a:xfrm>
        </p:spPr>
        <p:txBody>
          <a:bodyPr/>
          <a:lstStyle/>
          <a:p>
            <a:pPr algn="ctr"/>
            <a:r>
              <a:rPr lang="en-US" dirty="0" smtClean="0">
                <a:solidFill>
                  <a:schemeClr val="bg1"/>
                </a:solidFill>
                <a:latin typeface="Rockwell" panose="02060603020205020403" pitchFamily="18" charset="0"/>
              </a:rPr>
              <a:t>Exposure to Falling Loads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381000" y="1702429"/>
            <a:ext cx="7505700" cy="4351338"/>
          </a:xfrm>
        </p:spPr>
        <p:txBody>
          <a:bodyPr/>
          <a:lstStyle/>
          <a:p>
            <a:pPr lvl="1"/>
            <a:r>
              <a:rPr lang="en-US" altLang="en-US" sz="2800" dirty="0">
                <a:solidFill>
                  <a:schemeClr val="bg1"/>
                </a:solidFill>
                <a:latin typeface="Gill Sans MT" panose="020B0502020104020203" pitchFamily="34" charset="0"/>
              </a:rPr>
              <a:t>No employee shall be permitted underneath loads handled by digging or lifting equipment</a:t>
            </a:r>
          </a:p>
          <a:p>
            <a:pPr marL="457200" lvl="1" indent="0">
              <a:buNone/>
            </a:pPr>
            <a:endParaRPr lang="en-US" altLang="en-US" sz="2800" dirty="0">
              <a:solidFill>
                <a:schemeClr val="bg1"/>
              </a:solidFill>
              <a:latin typeface="Gill Sans MT" panose="020B0502020104020203" pitchFamily="34" charset="0"/>
            </a:endParaRPr>
          </a:p>
          <a:p>
            <a:pPr lvl="1"/>
            <a:r>
              <a:rPr lang="en-US" altLang="en-US" sz="2800" dirty="0">
                <a:solidFill>
                  <a:schemeClr val="bg1"/>
                </a:solidFill>
                <a:latin typeface="Gill Sans MT" panose="020B0502020104020203" pitchFamily="34" charset="0"/>
              </a:rPr>
              <a:t>Stand away from vehicle being loaded or unloaded to avoid being struck</a:t>
            </a:r>
          </a:p>
          <a:p>
            <a:pPr lvl="1"/>
            <a:endParaRPr lang="en-US" altLang="en-US" sz="2800" dirty="0">
              <a:solidFill>
                <a:schemeClr val="bg1"/>
              </a:solidFill>
              <a:latin typeface="Gill Sans MT" panose="020B0502020104020203" pitchFamily="34" charset="0"/>
            </a:endParaRPr>
          </a:p>
          <a:p>
            <a:pPr lvl="1"/>
            <a:r>
              <a:rPr lang="en-US" altLang="en-US" sz="2800" dirty="0">
                <a:solidFill>
                  <a:schemeClr val="bg1"/>
                </a:solidFill>
                <a:latin typeface="Gill Sans MT" panose="020B0502020104020203" pitchFamily="34" charset="0"/>
              </a:rPr>
              <a:t>Operators may remain in cabs when vehicles are equipped in accordance with 1926.601</a:t>
            </a:r>
          </a:p>
          <a:p>
            <a:endParaRPr lang="en-US" dirty="0"/>
          </a:p>
        </p:txBody>
      </p:sp>
      <p:pic>
        <p:nvPicPr>
          <p:cNvPr id="5" name="Content Placeholder 3" descr="R2 unit equipment movement " title="R2 unit equipment movement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13337" y="1702429"/>
            <a:ext cx="3510091" cy="4351338"/>
          </a:xfrm>
          <a:prstGeom prst="rect">
            <a:avLst/>
          </a:prstGeom>
        </p:spPr>
      </p:pic>
    </p:spTree>
    <p:extLst>
      <p:ext uri="{BB962C8B-B14F-4D97-AF65-F5344CB8AC3E}">
        <p14:creationId xmlns:p14="http://schemas.microsoft.com/office/powerpoint/2010/main" val="5107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321285"/>
            <a:ext cx="10515600" cy="1325563"/>
          </a:xfrm>
        </p:spPr>
        <p:txBody>
          <a:bodyPr/>
          <a:lstStyle/>
          <a:p>
            <a:r>
              <a:rPr lang="en-US" dirty="0">
                <a:solidFill>
                  <a:schemeClr val="bg1"/>
                </a:solidFill>
                <a:latin typeface="Rockwell" panose="02060603020205020403" pitchFamily="18" charset="0"/>
              </a:rPr>
              <a:t>Emergency </a:t>
            </a:r>
            <a:r>
              <a:rPr lang="en-US" dirty="0" smtClean="0">
                <a:solidFill>
                  <a:schemeClr val="bg1"/>
                </a:solidFill>
                <a:latin typeface="Rockwell" panose="02060603020205020403" pitchFamily="18" charset="0"/>
              </a:rPr>
              <a:t>Trench Rescue </a:t>
            </a:r>
            <a:r>
              <a:rPr lang="en-US" dirty="0">
                <a:solidFill>
                  <a:schemeClr val="bg1"/>
                </a:solidFill>
                <a:latin typeface="Rockwell" panose="02060603020205020403" pitchFamily="18" charset="0"/>
              </a:rPr>
              <a:t>Equipment </a:t>
            </a:r>
          </a:p>
        </p:txBody>
      </p:sp>
      <p:sp>
        <p:nvSpPr>
          <p:cNvPr id="3" name="Content Placeholder 2"/>
          <p:cNvSpPr>
            <a:spLocks noGrp="1"/>
          </p:cNvSpPr>
          <p:nvPr>
            <p:ph idx="1"/>
          </p:nvPr>
        </p:nvSpPr>
        <p:spPr>
          <a:xfrm>
            <a:off x="812800" y="1646848"/>
            <a:ext cx="10515600" cy="4351338"/>
          </a:xfrm>
        </p:spPr>
        <p:txBody>
          <a:bodyPr/>
          <a:lstStyle/>
          <a:p>
            <a:r>
              <a:rPr lang="en-US" dirty="0">
                <a:solidFill>
                  <a:schemeClr val="bg1"/>
                </a:solidFill>
                <a:latin typeface="Gill Sans MT" panose="020B0502020104020203" pitchFamily="34" charset="0"/>
              </a:rPr>
              <a:t>Emergency rescue equipment, such as breathing apparatus, a safety harness and line, or a basket stretcher, shall be readily available where hazardous atmospheric conditions exist or may reasonably be expected to develop during work in an excavation. This equipment shall be attended when in use.</a:t>
            </a:r>
          </a:p>
          <a:p>
            <a:endParaRPr lang="en-US" dirty="0"/>
          </a:p>
        </p:txBody>
      </p:sp>
    </p:spTree>
    <p:extLst>
      <p:ext uri="{BB962C8B-B14F-4D97-AF65-F5344CB8AC3E}">
        <p14:creationId xmlns:p14="http://schemas.microsoft.com/office/powerpoint/2010/main" val="85512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969" y="419099"/>
            <a:ext cx="11652739" cy="1325563"/>
          </a:xfrm>
        </p:spPr>
        <p:txBody>
          <a:bodyPr/>
          <a:lstStyle/>
          <a:p>
            <a:r>
              <a:rPr lang="en-US" dirty="0">
                <a:solidFill>
                  <a:schemeClr val="bg1"/>
                </a:solidFill>
                <a:latin typeface="Rockwell" panose="02060603020205020403" pitchFamily="18" charset="0"/>
              </a:rPr>
              <a:t>Do We Have Trained Rescue Employees in This Class Room? </a:t>
            </a:r>
          </a:p>
        </p:txBody>
      </p:sp>
      <p:sp>
        <p:nvSpPr>
          <p:cNvPr id="3" name="Content Placeholder 2"/>
          <p:cNvSpPr>
            <a:spLocks noGrp="1"/>
          </p:cNvSpPr>
          <p:nvPr>
            <p:ph idx="1"/>
          </p:nvPr>
        </p:nvSpPr>
        <p:spPr>
          <a:xfrm>
            <a:off x="556846" y="2076815"/>
            <a:ext cx="5486400" cy="2700338"/>
          </a:xfrm>
        </p:spPr>
        <p:txBody>
          <a:bodyPr/>
          <a:lstStyle/>
          <a:p>
            <a:r>
              <a:rPr lang="en-US" dirty="0">
                <a:solidFill>
                  <a:schemeClr val="bg1"/>
                </a:solidFill>
                <a:latin typeface="Gill Sans MT" panose="020B0502020104020203" pitchFamily="34" charset="0"/>
              </a:rPr>
              <a:t>Trench rescue awareness</a:t>
            </a:r>
          </a:p>
          <a:p>
            <a:r>
              <a:rPr lang="en-US" dirty="0">
                <a:solidFill>
                  <a:schemeClr val="bg1"/>
                </a:solidFill>
                <a:latin typeface="Gill Sans MT" panose="020B0502020104020203" pitchFamily="34" charset="0"/>
              </a:rPr>
              <a:t>Trench rescue operations</a:t>
            </a:r>
          </a:p>
          <a:p>
            <a:r>
              <a:rPr lang="en-US" dirty="0">
                <a:solidFill>
                  <a:schemeClr val="bg1"/>
                </a:solidFill>
                <a:latin typeface="Gill Sans MT" panose="020B0502020104020203" pitchFamily="34" charset="0"/>
              </a:rPr>
              <a:t>Trench rescue technician</a:t>
            </a:r>
          </a:p>
          <a:p>
            <a:r>
              <a:rPr lang="en-US" dirty="0">
                <a:solidFill>
                  <a:schemeClr val="bg1"/>
                </a:solidFill>
                <a:latin typeface="Gill Sans MT" panose="020B0502020104020203" pitchFamily="34" charset="0"/>
              </a:rPr>
              <a:t>Trench rescue refresher training</a:t>
            </a:r>
          </a:p>
          <a:p>
            <a:endParaRPr lang="en-US" dirty="0"/>
          </a:p>
        </p:txBody>
      </p:sp>
      <p:pic>
        <p:nvPicPr>
          <p:cNvPr id="5" name="Content Placeholder 4" descr="Prince George's County Fire/EMS Department: Firefighters Attend &lt;strong&gt;Trench&lt;/strong&gt; &lt;strong&gt;Rescue&lt;/strong&gt; Class" title="Trench Rescue Operations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3645" y="2220424"/>
            <a:ext cx="4047267" cy="2687638"/>
          </a:xfrm>
          <a:prstGeom prst="rect">
            <a:avLst/>
          </a:prstGeom>
        </p:spPr>
      </p:pic>
    </p:spTree>
    <p:extLst>
      <p:ext uri="{BB962C8B-B14F-4D97-AF65-F5344CB8AC3E}">
        <p14:creationId xmlns:p14="http://schemas.microsoft.com/office/powerpoint/2010/main" val="2671500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70915"/>
            <a:ext cx="12192000" cy="1325563"/>
          </a:xfrm>
        </p:spPr>
        <p:txBody>
          <a:bodyPr/>
          <a:lstStyle/>
          <a:p>
            <a:r>
              <a:rPr lang="en-US" dirty="0">
                <a:solidFill>
                  <a:schemeClr val="bg1"/>
                </a:solidFill>
                <a:latin typeface="Rockwell" panose="02060603020205020403" pitchFamily="18" charset="0"/>
              </a:rPr>
              <a:t>Employer Requirements-Work Site Supervisor</a:t>
            </a:r>
          </a:p>
        </p:txBody>
      </p:sp>
      <p:sp>
        <p:nvSpPr>
          <p:cNvPr id="3" name="Content Placeholder 2"/>
          <p:cNvSpPr>
            <a:spLocks noGrp="1"/>
          </p:cNvSpPr>
          <p:nvPr>
            <p:ph idx="1"/>
          </p:nvPr>
        </p:nvSpPr>
        <p:spPr>
          <a:xfrm>
            <a:off x="838200" y="1696478"/>
            <a:ext cx="10515600" cy="4493307"/>
          </a:xfrm>
        </p:spPr>
        <p:txBody>
          <a:bodyPr/>
          <a:lstStyle/>
          <a:p>
            <a:r>
              <a:rPr lang="en-US" dirty="0">
                <a:solidFill>
                  <a:schemeClr val="bg1"/>
                </a:solidFill>
                <a:latin typeface="Gill Sans MT" panose="020B0502020104020203" pitchFamily="34" charset="0"/>
              </a:rPr>
              <a:t>Address and plan for anything that could create a hazard within work site area</a:t>
            </a:r>
          </a:p>
          <a:p>
            <a:r>
              <a:rPr lang="en-US" dirty="0">
                <a:solidFill>
                  <a:schemeClr val="bg1"/>
                </a:solidFill>
                <a:latin typeface="Gill Sans MT" panose="020B0502020104020203" pitchFamily="34" charset="0"/>
              </a:rPr>
              <a:t>Ensure employees are healthy and not impaired</a:t>
            </a:r>
          </a:p>
          <a:p>
            <a:r>
              <a:rPr lang="en-US" dirty="0">
                <a:solidFill>
                  <a:schemeClr val="bg1"/>
                </a:solidFill>
                <a:latin typeface="Gill Sans MT" panose="020B0502020104020203" pitchFamily="34" charset="0"/>
              </a:rPr>
              <a:t>Enforce PPE requirement standards for the job task</a:t>
            </a:r>
          </a:p>
          <a:p>
            <a:r>
              <a:rPr lang="en-US" dirty="0">
                <a:solidFill>
                  <a:schemeClr val="bg1"/>
                </a:solidFill>
                <a:latin typeface="Gill Sans MT" panose="020B0502020104020203" pitchFamily="34" charset="0"/>
              </a:rPr>
              <a:t>Identify Safety spotters for specific work task (building, utility work)</a:t>
            </a:r>
          </a:p>
          <a:p>
            <a:r>
              <a:rPr lang="en-US" dirty="0">
                <a:solidFill>
                  <a:schemeClr val="bg1"/>
                </a:solidFill>
                <a:latin typeface="Gill Sans MT" panose="020B0502020104020203" pitchFamily="34" charset="0"/>
              </a:rPr>
              <a:t>Conduct routine risk hazard assessment with each work process</a:t>
            </a:r>
          </a:p>
          <a:p>
            <a:r>
              <a:rPr lang="en-US" dirty="0">
                <a:solidFill>
                  <a:schemeClr val="bg1"/>
                </a:solidFill>
                <a:latin typeface="Gill Sans MT" panose="020B0502020104020203" pitchFamily="34" charset="0"/>
              </a:rPr>
              <a:t>Ensure equipment is operational with installed alarm warning systems</a:t>
            </a:r>
          </a:p>
          <a:p>
            <a:endParaRPr lang="en-US" dirty="0"/>
          </a:p>
        </p:txBody>
      </p:sp>
    </p:spTree>
    <p:extLst>
      <p:ext uri="{BB962C8B-B14F-4D97-AF65-F5344CB8AC3E}">
        <p14:creationId xmlns:p14="http://schemas.microsoft.com/office/powerpoint/2010/main" val="14553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0268"/>
            <a:ext cx="10515600" cy="1325563"/>
          </a:xfrm>
        </p:spPr>
        <p:txBody>
          <a:bodyPr/>
          <a:lstStyle/>
          <a:p>
            <a:pPr algn="ctr"/>
            <a:r>
              <a:rPr lang="en-US" dirty="0">
                <a:solidFill>
                  <a:schemeClr val="bg1"/>
                </a:solidFill>
                <a:latin typeface="Rockwell" panose="02060603020205020403" pitchFamily="18" charset="0"/>
              </a:rPr>
              <a:t>Your Rights as a Whistleblower</a:t>
            </a:r>
          </a:p>
        </p:txBody>
      </p:sp>
      <p:sp>
        <p:nvSpPr>
          <p:cNvPr id="3" name="Content Placeholder 2"/>
          <p:cNvSpPr>
            <a:spLocks noGrp="1"/>
          </p:cNvSpPr>
          <p:nvPr>
            <p:ph idx="1"/>
          </p:nvPr>
        </p:nvSpPr>
        <p:spPr>
          <a:xfrm>
            <a:off x="838200" y="1655831"/>
            <a:ext cx="10515600" cy="4351338"/>
          </a:xfrm>
        </p:spPr>
        <p:txBody>
          <a:bodyPr/>
          <a:lstStyle/>
          <a:p>
            <a:r>
              <a:rPr lang="en-US" dirty="0">
                <a:solidFill>
                  <a:schemeClr val="bg1"/>
                </a:solidFill>
                <a:latin typeface="Gill Sans MT" panose="020B0502020104020203" pitchFamily="34" charset="0"/>
              </a:rPr>
              <a:t>You may file a complaint with OSHA if your employer retaliates against you by </a:t>
            </a:r>
            <a:r>
              <a:rPr lang="en-US" i="1" dirty="0">
                <a:solidFill>
                  <a:schemeClr val="bg1"/>
                </a:solidFill>
                <a:latin typeface="Gill Sans MT" panose="020B0502020104020203" pitchFamily="34" charset="0"/>
              </a:rPr>
              <a:t>taking unfavorable personnel action because you engaged in protected activity relating to </a:t>
            </a:r>
            <a:r>
              <a:rPr lang="en-US" dirty="0">
                <a:solidFill>
                  <a:srgbClr val="00B050"/>
                </a:solidFill>
                <a:latin typeface="Gill Sans MT" panose="020B0502020104020203" pitchFamily="34" charset="0"/>
              </a:rPr>
              <a:t>‘</a:t>
            </a:r>
            <a:r>
              <a:rPr lang="en-US" i="1" dirty="0">
                <a:solidFill>
                  <a:srgbClr val="00B050"/>
                </a:solidFill>
                <a:latin typeface="Gill Sans MT" panose="020B0502020104020203" pitchFamily="34" charset="0"/>
              </a:rPr>
              <a:t>workplace safety or health’</a:t>
            </a:r>
            <a:r>
              <a:rPr lang="en-US" dirty="0">
                <a:solidFill>
                  <a:srgbClr val="00B050"/>
                </a:solidFill>
                <a:latin typeface="Gill Sans MT" panose="020B0502020104020203" pitchFamily="34" charset="0"/>
              </a:rPr>
              <a:t>, </a:t>
            </a:r>
            <a:r>
              <a:rPr lang="en-US" dirty="0">
                <a:solidFill>
                  <a:schemeClr val="bg1"/>
                </a:solidFill>
                <a:latin typeface="Gill Sans MT" panose="020B0502020104020203" pitchFamily="34" charset="0"/>
              </a:rPr>
              <a:t>asbestos in schools, cargo containers, airline, commercial motor carrier, consumer product, environmental, financial reform, food safety, health insurance reform, motor vehicle safety, nuclear, pipeline, public transportation agency, railroad, maritime, motor vehicle safety, and securities laws.</a:t>
            </a:r>
          </a:p>
          <a:p>
            <a:endParaRPr lang="en-US" dirty="0"/>
          </a:p>
        </p:txBody>
      </p:sp>
    </p:spTree>
    <p:extLst>
      <p:ext uri="{BB962C8B-B14F-4D97-AF65-F5344CB8AC3E}">
        <p14:creationId xmlns:p14="http://schemas.microsoft.com/office/powerpoint/2010/main" val="2301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 y="284458"/>
            <a:ext cx="11303000" cy="1325563"/>
          </a:xfrm>
        </p:spPr>
        <p:txBody>
          <a:bodyPr/>
          <a:lstStyle/>
          <a:p>
            <a:pPr algn="ctr"/>
            <a:r>
              <a:rPr lang="en-US" dirty="0" smtClean="0">
                <a:solidFill>
                  <a:schemeClr val="bg1"/>
                </a:solidFill>
                <a:latin typeface="Rockwell" panose="02060603020205020403" pitchFamily="18" charset="0"/>
              </a:rPr>
              <a:t>Safety Briefing Considerations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794238" y="1804952"/>
            <a:ext cx="10515600" cy="3892463"/>
          </a:xfrm>
        </p:spPr>
        <p:txBody>
          <a:bodyPr/>
          <a:lstStyle/>
          <a:p>
            <a:r>
              <a:rPr lang="en-US" dirty="0">
                <a:solidFill>
                  <a:schemeClr val="bg1"/>
                </a:solidFill>
                <a:latin typeface="Gill Sans MT" panose="020B0502020104020203" pitchFamily="34" charset="0"/>
              </a:rPr>
              <a:t>T</a:t>
            </a:r>
            <a:r>
              <a:rPr lang="en-US" dirty="0" smtClean="0">
                <a:solidFill>
                  <a:schemeClr val="bg1"/>
                </a:solidFill>
                <a:latin typeface="Gill Sans MT" panose="020B0502020104020203" pitchFamily="34" charset="0"/>
              </a:rPr>
              <a:t>raffic </a:t>
            </a:r>
            <a:r>
              <a:rPr lang="en-US" dirty="0">
                <a:solidFill>
                  <a:schemeClr val="bg1"/>
                </a:solidFill>
                <a:latin typeface="Gill Sans MT" panose="020B0502020104020203" pitchFamily="34" charset="0"/>
              </a:rPr>
              <a:t>control plan in place-refers mainly to </a:t>
            </a:r>
            <a:r>
              <a:rPr lang="en-US" dirty="0" smtClean="0">
                <a:solidFill>
                  <a:schemeClr val="bg1"/>
                </a:solidFill>
                <a:latin typeface="Gill Sans MT" panose="020B0502020104020203" pitchFamily="34" charset="0"/>
              </a:rPr>
              <a:t>pedestrians, vehicles,  and work </a:t>
            </a:r>
            <a:r>
              <a:rPr lang="en-US" dirty="0">
                <a:solidFill>
                  <a:schemeClr val="bg1"/>
                </a:solidFill>
                <a:latin typeface="Gill Sans MT" panose="020B0502020104020203" pitchFamily="34" charset="0"/>
              </a:rPr>
              <a:t>equipment</a:t>
            </a:r>
          </a:p>
          <a:p>
            <a:r>
              <a:rPr lang="en-US" dirty="0">
                <a:solidFill>
                  <a:schemeClr val="bg1"/>
                </a:solidFill>
                <a:latin typeface="Gill Sans MT" panose="020B0502020104020203" pitchFamily="34" charset="0"/>
              </a:rPr>
              <a:t>Adequate signage or barriers in place to alert and warn traffic</a:t>
            </a:r>
          </a:p>
          <a:p>
            <a:r>
              <a:rPr lang="en-US" dirty="0">
                <a:solidFill>
                  <a:schemeClr val="bg1"/>
                </a:solidFill>
                <a:latin typeface="Gill Sans MT" panose="020B0502020104020203" pitchFamily="34" charset="0"/>
              </a:rPr>
              <a:t>Spotters to physically direct traffic </a:t>
            </a:r>
            <a:r>
              <a:rPr lang="en-US" dirty="0" smtClean="0">
                <a:solidFill>
                  <a:schemeClr val="bg1"/>
                </a:solidFill>
                <a:latin typeface="Gill Sans MT" panose="020B0502020104020203" pitchFamily="34" charset="0"/>
              </a:rPr>
              <a:t>and escort pedestrians</a:t>
            </a: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Ensure sufficient lighting to illuminate the work site area</a:t>
            </a:r>
          </a:p>
          <a:p>
            <a:endParaRPr lang="en-US" dirty="0"/>
          </a:p>
        </p:txBody>
      </p:sp>
    </p:spTree>
    <p:extLst>
      <p:ext uri="{BB962C8B-B14F-4D97-AF65-F5344CB8AC3E}">
        <p14:creationId xmlns:p14="http://schemas.microsoft.com/office/powerpoint/2010/main" val="53490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693" y="232580"/>
            <a:ext cx="11137900" cy="1325563"/>
          </a:xfrm>
        </p:spPr>
        <p:txBody>
          <a:bodyPr/>
          <a:lstStyle/>
          <a:p>
            <a:pPr algn="ctr"/>
            <a:r>
              <a:rPr lang="en-US" dirty="0" smtClean="0">
                <a:solidFill>
                  <a:schemeClr val="bg1"/>
                </a:solidFill>
                <a:latin typeface="Rockwell" panose="02060603020205020403" pitchFamily="18" charset="0"/>
              </a:rPr>
              <a:t>Securing the Job Site</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61646" y="1558143"/>
            <a:ext cx="6215743" cy="4313310"/>
          </a:xfrm>
        </p:spPr>
        <p:txBody>
          <a:bodyPr>
            <a:normAutofit/>
          </a:bodyPr>
          <a:lstStyle/>
          <a:p>
            <a:r>
              <a:rPr lang="en-US" dirty="0">
                <a:solidFill>
                  <a:srgbClr val="92D050"/>
                </a:solidFill>
                <a:latin typeface="Gill Sans MT" panose="020B0502020104020203" pitchFamily="34" charset="0"/>
              </a:rPr>
              <a:t>Enforce good housekeeping practices</a:t>
            </a:r>
          </a:p>
          <a:p>
            <a:r>
              <a:rPr lang="en-US" dirty="0">
                <a:solidFill>
                  <a:schemeClr val="bg1"/>
                </a:solidFill>
                <a:latin typeface="Gill Sans MT" panose="020B0502020104020203" pitchFamily="34" charset="0"/>
              </a:rPr>
              <a:t>Secure all operating equipment and power tools</a:t>
            </a:r>
          </a:p>
          <a:p>
            <a:r>
              <a:rPr lang="en-US" dirty="0">
                <a:solidFill>
                  <a:schemeClr val="bg1"/>
                </a:solidFill>
                <a:latin typeface="Gill Sans MT" panose="020B0502020104020203" pitchFamily="34" charset="0"/>
              </a:rPr>
              <a:t>Police up all </a:t>
            </a:r>
            <a:r>
              <a:rPr lang="en-US">
                <a:solidFill>
                  <a:schemeClr val="bg1"/>
                </a:solidFill>
                <a:latin typeface="Gill Sans MT" panose="020B0502020104020203" pitchFamily="34" charset="0"/>
              </a:rPr>
              <a:t>power </a:t>
            </a:r>
            <a:r>
              <a:rPr lang="en-US" smtClean="0">
                <a:solidFill>
                  <a:schemeClr val="bg1"/>
                </a:solidFill>
                <a:latin typeface="Gill Sans MT" panose="020B0502020104020203" pitchFamily="34" charset="0"/>
              </a:rPr>
              <a:t>cords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Secure all chemicals in proper storage</a:t>
            </a:r>
          </a:p>
          <a:p>
            <a:r>
              <a:rPr lang="en-US" dirty="0" smtClean="0">
                <a:solidFill>
                  <a:schemeClr val="bg1"/>
                </a:solidFill>
                <a:latin typeface="Gill Sans MT" panose="020B0502020104020203" pitchFamily="34" charset="0"/>
              </a:rPr>
              <a:t>Ensure </a:t>
            </a:r>
            <a:r>
              <a:rPr lang="en-US" dirty="0">
                <a:solidFill>
                  <a:schemeClr val="bg1"/>
                </a:solidFill>
                <a:latin typeface="Gill Sans MT" panose="020B0502020104020203" pitchFamily="34" charset="0"/>
              </a:rPr>
              <a:t>all open trenches have </a:t>
            </a:r>
            <a:r>
              <a:rPr lang="en-US" dirty="0" smtClean="0">
                <a:solidFill>
                  <a:schemeClr val="bg1"/>
                </a:solidFill>
                <a:latin typeface="Gill Sans MT" panose="020B0502020104020203" pitchFamily="34" charset="0"/>
              </a:rPr>
              <a:t>barriers </a:t>
            </a:r>
            <a:r>
              <a:rPr lang="en-US" dirty="0">
                <a:solidFill>
                  <a:schemeClr val="bg1"/>
                </a:solidFill>
                <a:latin typeface="Gill Sans MT" panose="020B0502020104020203" pitchFamily="34" charset="0"/>
              </a:rPr>
              <a:t>in place with adequate signage and illumination</a:t>
            </a:r>
          </a:p>
          <a:p>
            <a:endParaRPr lang="en-US" dirty="0"/>
          </a:p>
        </p:txBody>
      </p:sp>
      <p:pic>
        <p:nvPicPr>
          <p:cNvPr id="5" name="Picture 4" descr="barrier" title="barrier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79946" y="1862944"/>
            <a:ext cx="3006382" cy="4008509"/>
          </a:xfrm>
          <a:prstGeom prst="rect">
            <a:avLst/>
          </a:prstGeom>
        </p:spPr>
      </p:pic>
      <p:pic>
        <p:nvPicPr>
          <p:cNvPr id="6" name="Picture 5" descr="Check" title="Check"/>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75874" y="4841517"/>
            <a:ext cx="1310454" cy="1004681"/>
          </a:xfrm>
          <a:prstGeom prst="rect">
            <a:avLst/>
          </a:prstGeom>
        </p:spPr>
      </p:pic>
    </p:spTree>
    <p:extLst>
      <p:ext uri="{BB962C8B-B14F-4D97-AF65-F5344CB8AC3E}">
        <p14:creationId xmlns:p14="http://schemas.microsoft.com/office/powerpoint/2010/main" val="210084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41736"/>
            <a:ext cx="10515600" cy="1325563"/>
          </a:xfrm>
        </p:spPr>
        <p:txBody>
          <a:bodyPr/>
          <a:lstStyle/>
          <a:p>
            <a:r>
              <a:rPr lang="en-US" dirty="0">
                <a:solidFill>
                  <a:schemeClr val="bg1"/>
                </a:solidFill>
                <a:latin typeface="Rockwell" panose="02060603020205020403" pitchFamily="18" charset="0"/>
              </a:rPr>
              <a:t>Safety First #1 –Safe or Unsafe Working Conditions?</a:t>
            </a:r>
          </a:p>
        </p:txBody>
      </p:sp>
      <p:pic>
        <p:nvPicPr>
          <p:cNvPr id="5" name="Content Placeholder 6" descr="Safety First-What Safety Hazards Can You Identify Here: Answer: Trench worker is working under operating equipment. He could possible sustain injuries from struck against or receive a crushing injury. In addition to that he could be exposed to exhaust fumes from the equipment making the atmosphere toxic and create an IDLH environment&#10;&#10;Where is the egress ladder located? Answer next to the trench box. Worker has no way to egress out in case of an emergency. &#10;" title="Construction Worker in a Trench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3540" y="1860375"/>
            <a:ext cx="5444919" cy="4091468"/>
          </a:xfrm>
        </p:spPr>
      </p:pic>
      <p:pic>
        <p:nvPicPr>
          <p:cNvPr id="6" name="Picture 5" descr="Image of DO NOT" title="Image of DO N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68182" y="2364468"/>
            <a:ext cx="1750277" cy="1750277"/>
          </a:xfrm>
          <a:prstGeom prst="rect">
            <a:avLst/>
          </a:prstGeom>
        </p:spPr>
      </p:pic>
    </p:spTree>
    <p:extLst>
      <p:ext uri="{BB962C8B-B14F-4D97-AF65-F5344CB8AC3E}">
        <p14:creationId xmlns:p14="http://schemas.microsoft.com/office/powerpoint/2010/main" val="36450487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07" y="445634"/>
            <a:ext cx="11898923" cy="1325563"/>
          </a:xfrm>
        </p:spPr>
        <p:txBody>
          <a:bodyPr/>
          <a:lstStyle/>
          <a:p>
            <a:pPr algn="ctr"/>
            <a:r>
              <a:rPr lang="en-US" dirty="0">
                <a:solidFill>
                  <a:schemeClr val="bg1"/>
                </a:solidFill>
                <a:latin typeface="Rockwell" panose="02060603020205020403" pitchFamily="18" charset="0"/>
              </a:rPr>
              <a:t>Safety First #2 –Safe or Unsafe Working Conditions?</a:t>
            </a:r>
          </a:p>
        </p:txBody>
      </p:sp>
      <p:pic>
        <p:nvPicPr>
          <p:cNvPr id="5" name="Content Placeholder 6" descr="Safety First-What Safety Hazards Can You Identify Here: Answer: Trench worker is working under operating equipment. He could possible sustain injuries from struck against or receive a crushing injury. In addition to that he could be exposed to exhaust fumes from the equipment making the atmosphere toxic and create an IDLH environment&#10;&#10;Where is the egress ladder located? Answer next to the trench box. Worker has no way to egress out in case of an emergency. &#10;" title="Construction Worker working under excavato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4457" y="2504141"/>
            <a:ext cx="5763985" cy="3602490"/>
          </a:xfrm>
        </p:spPr>
      </p:pic>
      <p:pic>
        <p:nvPicPr>
          <p:cNvPr id="7" name="Picture 6" descr="Image of DO NOT" title="Image of DO N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18165" y="4305386"/>
            <a:ext cx="1750277" cy="1750277"/>
          </a:xfrm>
          <a:prstGeom prst="rect">
            <a:avLst/>
          </a:prstGeom>
        </p:spPr>
      </p:pic>
    </p:spTree>
    <p:extLst>
      <p:ext uri="{BB962C8B-B14F-4D97-AF65-F5344CB8AC3E}">
        <p14:creationId xmlns:p14="http://schemas.microsoft.com/office/powerpoint/2010/main" val="33133662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3643" y="298259"/>
            <a:ext cx="10515600" cy="1325563"/>
          </a:xfrm>
        </p:spPr>
        <p:txBody>
          <a:bodyPr/>
          <a:lstStyle/>
          <a:p>
            <a:pPr algn="ctr"/>
            <a:r>
              <a:rPr lang="en-US" dirty="0">
                <a:solidFill>
                  <a:schemeClr val="bg1"/>
                </a:solidFill>
                <a:latin typeface="Rockwell" panose="02060603020205020403" pitchFamily="18" charset="0"/>
              </a:rPr>
              <a:t>Safety First #3-Safe or Unsafe Working Conditions?</a:t>
            </a:r>
          </a:p>
        </p:txBody>
      </p:sp>
      <p:pic>
        <p:nvPicPr>
          <p:cNvPr id="5" name="Content Placeholder 6" descr="Class Participation:&#10;&#10;Safety First-What Safety Hazards Can You Identify Here: Answer: Slips trips and  falls. No protective system. Struck against or possible falling objects. Potential electrical hazards. &#10;" title="Construction crew working in an unprotected trench"/>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95205" y="2351217"/>
            <a:ext cx="4401589" cy="3300153"/>
          </a:xfrm>
        </p:spPr>
      </p:pic>
      <p:pic>
        <p:nvPicPr>
          <p:cNvPr id="6" name="Picture 5" descr="Image of DO NOT" title="Image of DO N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4526" y="4001293"/>
            <a:ext cx="1750277" cy="1750277"/>
          </a:xfrm>
          <a:prstGeom prst="rect">
            <a:avLst/>
          </a:prstGeom>
        </p:spPr>
      </p:pic>
    </p:spTree>
    <p:extLst>
      <p:ext uri="{BB962C8B-B14F-4D97-AF65-F5344CB8AC3E}">
        <p14:creationId xmlns:p14="http://schemas.microsoft.com/office/powerpoint/2010/main" val="41161505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313" y="199719"/>
            <a:ext cx="10515600" cy="1325563"/>
          </a:xfrm>
        </p:spPr>
        <p:txBody>
          <a:bodyPr/>
          <a:lstStyle/>
          <a:p>
            <a:pPr algn="ctr"/>
            <a:r>
              <a:rPr lang="en-US" dirty="0">
                <a:solidFill>
                  <a:schemeClr val="bg1"/>
                </a:solidFill>
                <a:latin typeface="Rockwell" panose="02060603020205020403" pitchFamily="18" charset="0"/>
              </a:rPr>
              <a:t>Safety First </a:t>
            </a:r>
            <a:r>
              <a:rPr lang="en-US" dirty="0" smtClean="0">
                <a:solidFill>
                  <a:schemeClr val="bg1"/>
                </a:solidFill>
                <a:latin typeface="Rockwell" panose="02060603020205020403" pitchFamily="18" charset="0"/>
              </a:rPr>
              <a:t>#4 </a:t>
            </a:r>
            <a:r>
              <a:rPr lang="en-US" dirty="0">
                <a:solidFill>
                  <a:schemeClr val="bg1"/>
                </a:solidFill>
                <a:latin typeface="Rockwell" panose="02060603020205020403" pitchFamily="18" charset="0"/>
              </a:rPr>
              <a:t>–Safe or Unsafe Working Conditions?</a:t>
            </a:r>
          </a:p>
        </p:txBody>
      </p:sp>
      <p:pic>
        <p:nvPicPr>
          <p:cNvPr id="5" name="Content Placeholder 6" descr="Class Participation&#10;&#10;Safety First-What Safety Hazards Can You Identify Here: Answer: There is actually two things wrong in this picture. First the trench box is below a vertical trench and second the ladder doesn’t extend high enough above the edge of the soil line. &#10;" title="Safe work practice viola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01254" y="1840523"/>
            <a:ext cx="5953582" cy="4444610"/>
          </a:xfrm>
        </p:spPr>
      </p:pic>
      <p:pic>
        <p:nvPicPr>
          <p:cNvPr id="6" name="Picture 5" descr="Image of DO NOT" title="Image of DO N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01254" y="4640363"/>
            <a:ext cx="1750277" cy="1750277"/>
          </a:xfrm>
          <a:prstGeom prst="rect">
            <a:avLst/>
          </a:prstGeom>
        </p:spPr>
      </p:pic>
    </p:spTree>
    <p:extLst>
      <p:ext uri="{BB962C8B-B14F-4D97-AF65-F5344CB8AC3E}">
        <p14:creationId xmlns:p14="http://schemas.microsoft.com/office/powerpoint/2010/main" val="35976383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9118" y="290145"/>
            <a:ext cx="10515600" cy="1325563"/>
          </a:xfrm>
        </p:spPr>
        <p:txBody>
          <a:bodyPr/>
          <a:lstStyle/>
          <a:p>
            <a:pPr algn="ctr"/>
            <a:r>
              <a:rPr lang="en-US" dirty="0">
                <a:solidFill>
                  <a:schemeClr val="bg1"/>
                </a:solidFill>
                <a:latin typeface="Rockwell" panose="02060603020205020403" pitchFamily="18" charset="0"/>
              </a:rPr>
              <a:t>Safety First </a:t>
            </a:r>
            <a:r>
              <a:rPr lang="en-US" dirty="0" smtClean="0">
                <a:solidFill>
                  <a:schemeClr val="bg1"/>
                </a:solidFill>
                <a:latin typeface="Rockwell" panose="02060603020205020403" pitchFamily="18" charset="0"/>
              </a:rPr>
              <a:t>#5 </a:t>
            </a:r>
            <a:r>
              <a:rPr lang="en-US" dirty="0">
                <a:solidFill>
                  <a:schemeClr val="bg1"/>
                </a:solidFill>
                <a:latin typeface="Rockwell" panose="02060603020205020403" pitchFamily="18" charset="0"/>
              </a:rPr>
              <a:t>–Safe or Unsafe Working Condition?</a:t>
            </a:r>
          </a:p>
        </p:txBody>
      </p:sp>
      <p:pic>
        <p:nvPicPr>
          <p:cNvPr id="5" name="Content Placeholder 6" descr="Class Participation&#10;&#10;Safety First-What Safety Hazards Can You Identify Here: Answer: No protective system in place. No egress system in place. He’s also standing in water and there’s a potential for a cave-in or explosion if we don’t know what’s in the pipe he’s about to cut into. &#10;" title="Construction worker exposed to trench hazard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89868" y="1615708"/>
            <a:ext cx="5254100" cy="4679183"/>
          </a:xfrm>
        </p:spPr>
      </p:pic>
      <p:pic>
        <p:nvPicPr>
          <p:cNvPr id="6" name="Picture 5" descr="Image of DO NOT" title="Image of DO N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93691" y="4544614"/>
            <a:ext cx="1750277" cy="1750277"/>
          </a:xfrm>
          <a:prstGeom prst="rect">
            <a:avLst/>
          </a:prstGeom>
        </p:spPr>
      </p:pic>
    </p:spTree>
    <p:extLst>
      <p:ext uri="{BB962C8B-B14F-4D97-AF65-F5344CB8AC3E}">
        <p14:creationId xmlns:p14="http://schemas.microsoft.com/office/powerpoint/2010/main" val="24130175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31622"/>
            <a:ext cx="10515600" cy="1325563"/>
          </a:xfrm>
        </p:spPr>
        <p:txBody>
          <a:bodyPr/>
          <a:lstStyle/>
          <a:p>
            <a:pPr algn="ctr"/>
            <a:r>
              <a:rPr lang="en-US" dirty="0">
                <a:solidFill>
                  <a:schemeClr val="bg1"/>
                </a:solidFill>
                <a:latin typeface="Rockwell" panose="02060603020205020403" pitchFamily="18" charset="0"/>
              </a:rPr>
              <a:t>Safety </a:t>
            </a:r>
            <a:r>
              <a:rPr lang="en-US" dirty="0" smtClean="0">
                <a:solidFill>
                  <a:schemeClr val="bg1"/>
                </a:solidFill>
                <a:latin typeface="Rockwell" panose="02060603020205020403" pitchFamily="18" charset="0"/>
              </a:rPr>
              <a:t>First#6 –Safe or Unsafe?</a:t>
            </a:r>
            <a:endParaRPr lang="en-US" dirty="0">
              <a:solidFill>
                <a:schemeClr val="bg1"/>
              </a:solidFill>
              <a:latin typeface="Rockwell" panose="02060603020205020403" pitchFamily="18" charset="0"/>
            </a:endParaRPr>
          </a:p>
        </p:txBody>
      </p:sp>
      <p:pic>
        <p:nvPicPr>
          <p:cNvPr id="5" name="Content Placeholder 6" descr="Class Participation&#10;&#10;Safety First-What Safety Hazards Can You Identify Here: Answer: No protective system in place. No egress system in place and crushing injury and no PPE. &#10;" title="Construction worker in trench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4110" y="1457185"/>
            <a:ext cx="7483777" cy="4207546"/>
          </a:xfrm>
        </p:spPr>
      </p:pic>
      <p:pic>
        <p:nvPicPr>
          <p:cNvPr id="6" name="Picture 5" descr="Image of DO NOT" title="Image of DO N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28138" y="3914454"/>
            <a:ext cx="1750277" cy="1750277"/>
          </a:xfrm>
          <a:prstGeom prst="rect">
            <a:avLst/>
          </a:prstGeom>
        </p:spPr>
      </p:pic>
    </p:spTree>
    <p:extLst>
      <p:ext uri="{BB962C8B-B14F-4D97-AF65-F5344CB8AC3E}">
        <p14:creationId xmlns:p14="http://schemas.microsoft.com/office/powerpoint/2010/main" val="29936409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6419"/>
            <a:ext cx="10515600" cy="1325563"/>
          </a:xfrm>
        </p:spPr>
        <p:txBody>
          <a:bodyPr/>
          <a:lstStyle/>
          <a:p>
            <a:pPr algn="ctr"/>
            <a:r>
              <a:rPr lang="en-US" dirty="0" smtClean="0">
                <a:solidFill>
                  <a:schemeClr val="bg1"/>
                </a:solidFill>
                <a:latin typeface="Rockwell" panose="02060603020205020403" pitchFamily="18" charset="0"/>
              </a:rPr>
              <a:t>Safety First #</a:t>
            </a:r>
            <a:r>
              <a:rPr lang="en-US" dirty="0">
                <a:solidFill>
                  <a:schemeClr val="bg1"/>
                </a:solidFill>
                <a:latin typeface="Rockwell" panose="02060603020205020403" pitchFamily="18" charset="0"/>
              </a:rPr>
              <a:t>7</a:t>
            </a:r>
            <a:r>
              <a:rPr lang="en-US" dirty="0" smtClean="0">
                <a:solidFill>
                  <a:schemeClr val="bg1"/>
                </a:solidFill>
                <a:latin typeface="Rockwell" panose="02060603020205020403" pitchFamily="18" charset="0"/>
              </a:rPr>
              <a:t> Safe or Unsafe</a:t>
            </a:r>
            <a:endParaRPr lang="en-US" dirty="0">
              <a:solidFill>
                <a:schemeClr val="bg1"/>
              </a:solidFill>
              <a:latin typeface="Rockwell" panose="02060603020205020403" pitchFamily="18" charset="0"/>
            </a:endParaRPr>
          </a:p>
        </p:txBody>
      </p:sp>
      <p:pic>
        <p:nvPicPr>
          <p:cNvPr id="4" name="Content Placeholder 3" descr="ladder not placed properly " title="ladder not placed properly "/>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195800" y="1825625"/>
            <a:ext cx="5800400" cy="4351338"/>
          </a:xfrm>
        </p:spPr>
      </p:pic>
      <p:pic>
        <p:nvPicPr>
          <p:cNvPr id="5" name="Picture 4" descr="Image of DO NOT" title="Image of DO N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95800" y="1825625"/>
            <a:ext cx="1750277" cy="1750277"/>
          </a:xfrm>
          <a:prstGeom prst="rect">
            <a:avLst/>
          </a:prstGeom>
        </p:spPr>
      </p:pic>
    </p:spTree>
    <p:extLst>
      <p:ext uri="{BB962C8B-B14F-4D97-AF65-F5344CB8AC3E}">
        <p14:creationId xmlns:p14="http://schemas.microsoft.com/office/powerpoint/2010/main" val="10258860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8" y="253650"/>
            <a:ext cx="10515600" cy="1325563"/>
          </a:xfrm>
        </p:spPr>
        <p:txBody>
          <a:bodyPr/>
          <a:lstStyle/>
          <a:p>
            <a:pPr algn="ctr"/>
            <a:r>
              <a:rPr lang="en-US" dirty="0" smtClean="0">
                <a:solidFill>
                  <a:schemeClr val="bg1"/>
                </a:solidFill>
                <a:latin typeface="Rockwell" panose="02060603020205020403" pitchFamily="18" charset="0"/>
              </a:rPr>
              <a:t>Safety First #</a:t>
            </a:r>
            <a:r>
              <a:rPr lang="en-US" dirty="0">
                <a:solidFill>
                  <a:schemeClr val="bg1"/>
                </a:solidFill>
                <a:latin typeface="Rockwell" panose="02060603020205020403" pitchFamily="18" charset="0"/>
              </a:rPr>
              <a:t>8</a:t>
            </a:r>
            <a:r>
              <a:rPr lang="en-US" dirty="0" smtClean="0">
                <a:solidFill>
                  <a:schemeClr val="bg1"/>
                </a:solidFill>
                <a:latin typeface="Rockwell" panose="02060603020205020403" pitchFamily="18" charset="0"/>
              </a:rPr>
              <a:t>-Safe or Unsafe</a:t>
            </a:r>
            <a:endParaRPr lang="en-US" dirty="0">
              <a:solidFill>
                <a:schemeClr val="bg1"/>
              </a:solidFill>
              <a:latin typeface="Rockwell" panose="02060603020205020403" pitchFamily="18" charset="0"/>
            </a:endParaRPr>
          </a:p>
        </p:txBody>
      </p:sp>
      <p:pic>
        <p:nvPicPr>
          <p:cNvPr id="4" name="Content Placeholder 3" descr="class C soil slope" title="class C soil slope"/>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618858" y="1825625"/>
            <a:ext cx="8954283" cy="4351338"/>
          </a:xfrm>
        </p:spPr>
      </p:pic>
      <p:pic>
        <p:nvPicPr>
          <p:cNvPr id="5" name="Picture 4" descr="Check" title="Check"/>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62687" y="5057274"/>
            <a:ext cx="1310454" cy="1004681"/>
          </a:xfrm>
          <a:prstGeom prst="rect">
            <a:avLst/>
          </a:prstGeom>
        </p:spPr>
      </p:pic>
    </p:spTree>
    <p:extLst>
      <p:ext uri="{BB962C8B-B14F-4D97-AF65-F5344CB8AC3E}">
        <p14:creationId xmlns:p14="http://schemas.microsoft.com/office/powerpoint/2010/main" val="4170220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424" y="264021"/>
            <a:ext cx="10515600" cy="1325563"/>
          </a:xfrm>
        </p:spPr>
        <p:txBody>
          <a:bodyPr/>
          <a:lstStyle/>
          <a:p>
            <a:r>
              <a:rPr lang="en-US" dirty="0">
                <a:solidFill>
                  <a:schemeClr val="bg1"/>
                </a:solidFill>
                <a:latin typeface="Rockwell" panose="02060603020205020403" pitchFamily="18" charset="0"/>
              </a:rPr>
              <a:t>Unfavorable Personnel Actions </a:t>
            </a:r>
          </a:p>
        </p:txBody>
      </p:sp>
      <p:sp>
        <p:nvSpPr>
          <p:cNvPr id="3" name="Content Placeholder 2"/>
          <p:cNvSpPr>
            <a:spLocks noGrp="1"/>
          </p:cNvSpPr>
          <p:nvPr>
            <p:ph idx="1"/>
          </p:nvPr>
        </p:nvSpPr>
        <p:spPr>
          <a:xfrm>
            <a:off x="787400" y="1580676"/>
            <a:ext cx="5041900" cy="4351338"/>
          </a:xfrm>
        </p:spPr>
        <p:txBody>
          <a:bodyPr>
            <a:normAutofit fontScale="92500"/>
          </a:bodyPr>
          <a:lstStyle/>
          <a:p>
            <a:r>
              <a:rPr lang="en-US" dirty="0">
                <a:solidFill>
                  <a:schemeClr val="bg1"/>
                </a:solidFill>
                <a:latin typeface="Gill Sans MT" panose="020B0502020104020203" pitchFamily="34" charset="0"/>
              </a:rPr>
              <a:t>Applying or issuing a policy which provides for an unfavorable personnel action due to activity protected by a whistleblower law enforced by OSHA:</a:t>
            </a:r>
          </a:p>
          <a:p>
            <a:pPr>
              <a:buFont typeface="Wingdings" panose="05000000000000000000" pitchFamily="2" charset="2"/>
              <a:buChar char="ü"/>
            </a:pPr>
            <a:r>
              <a:rPr lang="en-US" dirty="0">
                <a:solidFill>
                  <a:schemeClr val="bg1"/>
                </a:solidFill>
                <a:latin typeface="Gill Sans MT" panose="020B0502020104020203" pitchFamily="34" charset="0"/>
              </a:rPr>
              <a:t>Blacklisting</a:t>
            </a:r>
          </a:p>
          <a:p>
            <a:pPr>
              <a:buFont typeface="Wingdings" panose="05000000000000000000" pitchFamily="2" charset="2"/>
              <a:buChar char="ü"/>
            </a:pPr>
            <a:r>
              <a:rPr lang="en-US" dirty="0">
                <a:solidFill>
                  <a:schemeClr val="bg1"/>
                </a:solidFill>
                <a:latin typeface="Gill Sans MT" panose="020B0502020104020203" pitchFamily="34" charset="0"/>
              </a:rPr>
              <a:t>Demoting</a:t>
            </a:r>
          </a:p>
          <a:p>
            <a:pPr>
              <a:buFont typeface="Wingdings" panose="05000000000000000000" pitchFamily="2" charset="2"/>
              <a:buChar char="ü"/>
            </a:pPr>
            <a:r>
              <a:rPr lang="en-US" dirty="0">
                <a:solidFill>
                  <a:schemeClr val="bg1"/>
                </a:solidFill>
                <a:latin typeface="Gill Sans MT" panose="020B0502020104020203" pitchFamily="34" charset="0"/>
              </a:rPr>
              <a:t>Denying overtime or promotion</a:t>
            </a:r>
          </a:p>
          <a:p>
            <a:pPr>
              <a:buFont typeface="Wingdings" panose="05000000000000000000" pitchFamily="2" charset="2"/>
              <a:buChar char="ü"/>
            </a:pPr>
            <a:r>
              <a:rPr lang="en-US" dirty="0">
                <a:solidFill>
                  <a:schemeClr val="bg1"/>
                </a:solidFill>
                <a:latin typeface="Gill Sans MT" panose="020B0502020104020203" pitchFamily="34" charset="0"/>
              </a:rPr>
              <a:t>Disciplining</a:t>
            </a:r>
          </a:p>
          <a:p>
            <a:pPr>
              <a:buFont typeface="Wingdings" panose="05000000000000000000" pitchFamily="2" charset="2"/>
              <a:buChar char="ü"/>
            </a:pPr>
            <a:r>
              <a:rPr lang="en-US" dirty="0">
                <a:solidFill>
                  <a:schemeClr val="bg1"/>
                </a:solidFill>
                <a:latin typeface="Gill Sans MT" panose="020B0502020104020203" pitchFamily="34" charset="0"/>
              </a:rPr>
              <a:t>Denying benefits</a:t>
            </a:r>
          </a:p>
          <a:p>
            <a:endParaRPr lang="en-US" dirty="0"/>
          </a:p>
        </p:txBody>
      </p:sp>
      <p:sp>
        <p:nvSpPr>
          <p:cNvPr id="5" name="Rectangle 4"/>
          <p:cNvSpPr/>
          <p:nvPr/>
        </p:nvSpPr>
        <p:spPr>
          <a:xfrm>
            <a:off x="5829300" y="1589584"/>
            <a:ext cx="6096000" cy="3970318"/>
          </a:xfrm>
          <a:prstGeom prst="rect">
            <a:avLst/>
          </a:prstGeom>
        </p:spPr>
        <p:txBody>
          <a:bodyPr>
            <a:spAutoFit/>
          </a:bodyPr>
          <a:lstStyle/>
          <a:p>
            <a:pPr>
              <a:buFont typeface="Wingdings" panose="05000000000000000000" pitchFamily="2" charset="2"/>
              <a:buChar char="ü"/>
            </a:pPr>
            <a:r>
              <a:rPr lang="en-US" sz="2800" dirty="0">
                <a:solidFill>
                  <a:schemeClr val="bg1"/>
                </a:solidFill>
                <a:latin typeface="Gill Sans MT" panose="020B0502020104020203" pitchFamily="34" charset="0"/>
              </a:rPr>
              <a:t>Failing to hire or rehire</a:t>
            </a:r>
          </a:p>
          <a:p>
            <a:pPr>
              <a:buFont typeface="Wingdings" panose="05000000000000000000" pitchFamily="2" charset="2"/>
              <a:buChar char="ü"/>
            </a:pPr>
            <a:r>
              <a:rPr lang="en-US" sz="2800" dirty="0">
                <a:solidFill>
                  <a:schemeClr val="bg1"/>
                </a:solidFill>
                <a:latin typeface="Gill Sans MT" panose="020B0502020104020203" pitchFamily="34" charset="0"/>
              </a:rPr>
              <a:t>Firing or laying off</a:t>
            </a:r>
          </a:p>
          <a:p>
            <a:pPr>
              <a:buFont typeface="Wingdings" panose="05000000000000000000" pitchFamily="2" charset="2"/>
              <a:buChar char="ü"/>
            </a:pPr>
            <a:r>
              <a:rPr lang="en-US" sz="2800" dirty="0">
                <a:solidFill>
                  <a:schemeClr val="bg1"/>
                </a:solidFill>
                <a:latin typeface="Gill Sans MT" panose="020B0502020104020203" pitchFamily="34" charset="0"/>
              </a:rPr>
              <a:t>Intimidation</a:t>
            </a:r>
          </a:p>
          <a:p>
            <a:pPr>
              <a:buFont typeface="Wingdings" panose="05000000000000000000" pitchFamily="2" charset="2"/>
              <a:buChar char="ü"/>
            </a:pPr>
            <a:r>
              <a:rPr lang="en-US" sz="2800" dirty="0">
                <a:solidFill>
                  <a:schemeClr val="bg1"/>
                </a:solidFill>
                <a:latin typeface="Gill Sans MT" panose="020B0502020104020203" pitchFamily="34" charset="0"/>
              </a:rPr>
              <a:t>Making threats</a:t>
            </a:r>
          </a:p>
          <a:p>
            <a:pPr>
              <a:buFont typeface="Wingdings" panose="05000000000000000000" pitchFamily="2" charset="2"/>
              <a:buChar char="ü"/>
            </a:pPr>
            <a:r>
              <a:rPr lang="en-US" sz="2800" dirty="0">
                <a:solidFill>
                  <a:schemeClr val="bg1"/>
                </a:solidFill>
                <a:latin typeface="Gill Sans MT" panose="020B0502020104020203" pitchFamily="34" charset="0"/>
              </a:rPr>
              <a:t>Reassignment to a less desirable position, including one adversely affecting prospects for promotion</a:t>
            </a:r>
          </a:p>
          <a:p>
            <a:pPr>
              <a:buFont typeface="Wingdings" panose="05000000000000000000" pitchFamily="2" charset="2"/>
              <a:buChar char="ü"/>
            </a:pPr>
            <a:r>
              <a:rPr lang="en-US" sz="2800" dirty="0">
                <a:solidFill>
                  <a:schemeClr val="bg1"/>
                </a:solidFill>
                <a:latin typeface="Gill Sans MT" panose="020B0502020104020203" pitchFamily="34" charset="0"/>
              </a:rPr>
              <a:t>Reducing pay or hours</a:t>
            </a:r>
          </a:p>
          <a:p>
            <a:pPr>
              <a:buFont typeface="Wingdings" panose="05000000000000000000" pitchFamily="2" charset="2"/>
              <a:buChar char="ü"/>
            </a:pPr>
            <a:r>
              <a:rPr lang="en-US" sz="2800" dirty="0">
                <a:solidFill>
                  <a:schemeClr val="bg1"/>
                </a:solidFill>
                <a:latin typeface="Gill Sans MT" panose="020B0502020104020203" pitchFamily="34" charset="0"/>
              </a:rPr>
              <a:t>Suspension</a:t>
            </a:r>
          </a:p>
        </p:txBody>
      </p:sp>
    </p:spTree>
    <p:extLst>
      <p:ext uri="{BB962C8B-B14F-4D97-AF65-F5344CB8AC3E}">
        <p14:creationId xmlns:p14="http://schemas.microsoft.com/office/powerpoint/2010/main" val="29593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1000"/>
                                        <p:tgtEl>
                                          <p:spTgt spid="5">
                                            <p:txEl>
                                              <p:pRg st="0" end="0"/>
                                            </p:txEl>
                                          </p:spTgt>
                                        </p:tgtEl>
                                      </p:cBhvr>
                                    </p:animEffect>
                                    <p:anim calcmode="lin" valueType="num">
                                      <p:cBhvr>
                                        <p:cTn id="3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1000"/>
                                        <p:tgtEl>
                                          <p:spTgt spid="5">
                                            <p:txEl>
                                              <p:pRg st="1" end="1"/>
                                            </p:txEl>
                                          </p:spTgt>
                                        </p:tgtEl>
                                      </p:cBhvr>
                                    </p:animEffect>
                                    <p:anim calcmode="lin" valueType="num">
                                      <p:cBhvr>
                                        <p:cTn id="4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1000"/>
                                        <p:tgtEl>
                                          <p:spTgt spid="5">
                                            <p:txEl>
                                              <p:pRg st="2" end="2"/>
                                            </p:txEl>
                                          </p:spTgt>
                                        </p:tgtEl>
                                      </p:cBhvr>
                                    </p:animEffect>
                                    <p:anim calcmode="lin" valueType="num">
                                      <p:cBhvr>
                                        <p:cTn id="4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1000"/>
                                        <p:tgtEl>
                                          <p:spTgt spid="5">
                                            <p:txEl>
                                              <p:pRg st="3" end="3"/>
                                            </p:txEl>
                                          </p:spTgt>
                                        </p:tgtEl>
                                      </p:cBhvr>
                                    </p:animEffect>
                                    <p:anim calcmode="lin" valueType="num">
                                      <p:cBhvr>
                                        <p:cTn id="5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fade">
                                      <p:cBhvr>
                                        <p:cTn id="54" dur="1000"/>
                                        <p:tgtEl>
                                          <p:spTgt spid="5">
                                            <p:txEl>
                                              <p:pRg st="4" end="4"/>
                                            </p:txEl>
                                          </p:spTgt>
                                        </p:tgtEl>
                                      </p:cBhvr>
                                    </p:animEffect>
                                    <p:anim calcmode="lin" valueType="num">
                                      <p:cBhvr>
                                        <p:cTn id="5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000"/>
                                        <p:tgtEl>
                                          <p:spTgt spid="5">
                                            <p:txEl>
                                              <p:pRg st="5" end="5"/>
                                            </p:txEl>
                                          </p:spTgt>
                                        </p:tgtEl>
                                      </p:cBhvr>
                                    </p:animEffect>
                                    <p:anim calcmode="lin" valueType="num">
                                      <p:cBhvr>
                                        <p:cTn id="6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Effect transition="in" filter="fade">
                                      <p:cBhvr>
                                        <p:cTn id="64" dur="1000"/>
                                        <p:tgtEl>
                                          <p:spTgt spid="5">
                                            <p:txEl>
                                              <p:pRg st="6" end="6"/>
                                            </p:txEl>
                                          </p:spTgt>
                                        </p:tgtEl>
                                      </p:cBhvr>
                                    </p:animEffect>
                                    <p:anim calcmode="lin" valueType="num">
                                      <p:cBhvr>
                                        <p:cTn id="6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763" y="365125"/>
            <a:ext cx="11630025" cy="1325563"/>
          </a:xfrm>
        </p:spPr>
        <p:txBody>
          <a:bodyPr/>
          <a:lstStyle/>
          <a:p>
            <a:r>
              <a:rPr lang="en-US" dirty="0">
                <a:solidFill>
                  <a:schemeClr val="bg1"/>
                </a:solidFill>
                <a:latin typeface="Rockwell" panose="02060603020205020403" pitchFamily="18" charset="0"/>
              </a:rPr>
              <a:t>Placing Inexperienced Workers in a Trench</a:t>
            </a:r>
            <a:endParaRPr lang="en-US" dirty="0"/>
          </a:p>
        </p:txBody>
      </p:sp>
      <p:sp>
        <p:nvSpPr>
          <p:cNvPr id="3" name="Content Placeholder 2"/>
          <p:cNvSpPr>
            <a:spLocks noGrp="1"/>
          </p:cNvSpPr>
          <p:nvPr>
            <p:ph idx="1"/>
          </p:nvPr>
        </p:nvSpPr>
        <p:spPr>
          <a:xfrm>
            <a:off x="726989" y="3067050"/>
            <a:ext cx="10515600" cy="1844919"/>
          </a:xfrm>
        </p:spPr>
        <p:txBody>
          <a:bodyPr>
            <a:normAutofit/>
          </a:bodyPr>
          <a:lstStyle/>
          <a:p>
            <a:pPr marL="0" indent="0" algn="ctr">
              <a:buNone/>
            </a:pPr>
            <a:r>
              <a:rPr lang="en-US" sz="4800" dirty="0" smtClean="0">
                <a:hlinkClick r:id="rId2"/>
              </a:rPr>
              <a:t>add a </a:t>
            </a:r>
            <a:r>
              <a:rPr lang="en-US" sz="4800" u="sng" dirty="0" smtClean="0">
                <a:hlinkClick r:id="rId2"/>
              </a:rPr>
              <a:t>video</a:t>
            </a:r>
            <a:r>
              <a:rPr lang="en-US" sz="4800" u="sng" dirty="0" smtClean="0"/>
              <a:t> here</a:t>
            </a:r>
          </a:p>
        </p:txBody>
      </p:sp>
    </p:spTree>
    <p:extLst>
      <p:ext uri="{BB962C8B-B14F-4D97-AF65-F5344CB8AC3E}">
        <p14:creationId xmlns:p14="http://schemas.microsoft.com/office/powerpoint/2010/main" val="13574025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328" y="259667"/>
            <a:ext cx="10515600" cy="1325563"/>
          </a:xfrm>
        </p:spPr>
        <p:txBody>
          <a:bodyPr/>
          <a:lstStyle/>
          <a:p>
            <a:pPr algn="ctr"/>
            <a:r>
              <a:rPr lang="en-US" dirty="0" smtClean="0">
                <a:solidFill>
                  <a:schemeClr val="bg1"/>
                </a:solidFill>
                <a:latin typeface="Rockwell" panose="02060603020205020403" pitchFamily="18" charset="0"/>
              </a:rPr>
              <a:t>Excavation Safety Checklist App</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942669" y="1735461"/>
            <a:ext cx="10515600" cy="4571553"/>
          </a:xfrm>
        </p:spPr>
        <p:txBody>
          <a:bodyPr/>
          <a:lstStyle/>
          <a:p>
            <a:r>
              <a:rPr lang="en-US" dirty="0" smtClean="0">
                <a:solidFill>
                  <a:schemeClr val="bg1"/>
                </a:solidFill>
                <a:latin typeface="Gill Sans MT" panose="020B0502020104020203" pitchFamily="34" charset="0"/>
              </a:rPr>
              <a:t>Competent person must complete an inspection to ensure the safety of workers before conducting trench work.  </a:t>
            </a:r>
          </a:p>
          <a:p>
            <a:r>
              <a:rPr lang="en-US" dirty="0" smtClean="0">
                <a:solidFill>
                  <a:schemeClr val="bg1"/>
                </a:solidFill>
                <a:latin typeface="Gill Sans MT" panose="020B0502020104020203" pitchFamily="34" charset="0"/>
              </a:rPr>
              <a:t>Easy useful tool to assess and document trench worksite conditions.</a:t>
            </a:r>
          </a:p>
          <a:p>
            <a:r>
              <a:rPr lang="en-US" dirty="0" smtClean="0">
                <a:solidFill>
                  <a:schemeClr val="bg1"/>
                </a:solidFill>
                <a:latin typeface="Gill Sans MT" panose="020B0502020104020203" pitchFamily="34" charset="0"/>
              </a:rPr>
              <a:t>Allows results of each inspection checklist to be automatically emailed to management for record.</a:t>
            </a:r>
          </a:p>
          <a:p>
            <a:r>
              <a:rPr lang="en-US" dirty="0" smtClean="0">
                <a:solidFill>
                  <a:schemeClr val="bg1"/>
                </a:solidFill>
                <a:latin typeface="Gill Sans MT" panose="020B0502020104020203" pitchFamily="34" charset="0"/>
              </a:rPr>
              <a:t>Reduces administrative workload of paper checklist.</a:t>
            </a:r>
          </a:p>
          <a:p>
            <a:r>
              <a:rPr lang="en-US" dirty="0" smtClean="0">
                <a:solidFill>
                  <a:schemeClr val="bg1"/>
                </a:solidFill>
                <a:latin typeface="Gill Sans MT" panose="020B0502020104020203" pitchFamily="34" charset="0"/>
              </a:rPr>
              <a:t>Excavation Safety Checklist: http://excavation-safety.net</a:t>
            </a:r>
          </a:p>
          <a:p>
            <a:pPr marL="0" indent="0">
              <a:buNone/>
            </a:pPr>
            <a:endParaRPr lang="en-US" dirty="0" smtClean="0">
              <a:solidFill>
                <a:schemeClr val="bg1"/>
              </a:solidFill>
              <a:latin typeface="Gill Sans MT" panose="020B0502020104020203" pitchFamily="34" charset="0"/>
            </a:endParaRPr>
          </a:p>
          <a:p>
            <a:pPr marL="0" indent="0">
              <a:buNone/>
            </a:pPr>
            <a:endParaRPr lang="en-US" dirty="0" smtClean="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6343753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79158"/>
            <a:ext cx="10515600" cy="1325563"/>
          </a:xfrm>
        </p:spPr>
        <p:txBody>
          <a:bodyPr/>
          <a:lstStyle/>
          <a:p>
            <a:pPr algn="ctr"/>
            <a:r>
              <a:rPr lang="en-US" dirty="0">
                <a:solidFill>
                  <a:schemeClr val="bg1"/>
                </a:solidFill>
                <a:latin typeface="Rockwell" panose="02060603020205020403" pitchFamily="18" charset="0"/>
              </a:rPr>
              <a:t>This Concludes our Training </a:t>
            </a:r>
          </a:p>
        </p:txBody>
      </p:sp>
      <p:pic>
        <p:nvPicPr>
          <p:cNvPr id="5" name="Content Placeholder 6" descr="Thank you for participating in class today. Is there any questions or concerns you would like to bring up before we close? &#10;" title="Thank you for participat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0634" y="2299152"/>
            <a:ext cx="4210731" cy="3376407"/>
          </a:xfrm>
          <a:effectLst>
            <a:glow>
              <a:schemeClr val="accent1">
                <a:alpha val="40000"/>
              </a:schemeClr>
            </a:glow>
          </a:effectLst>
        </p:spPr>
      </p:pic>
    </p:spTree>
    <p:extLst>
      <p:ext uri="{BB962C8B-B14F-4D97-AF65-F5344CB8AC3E}">
        <p14:creationId xmlns:p14="http://schemas.microsoft.com/office/powerpoint/2010/main" val="2943100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8422"/>
            <a:ext cx="11188700" cy="1325563"/>
          </a:xfrm>
        </p:spPr>
        <p:txBody>
          <a:bodyPr/>
          <a:lstStyle/>
          <a:p>
            <a:r>
              <a:rPr lang="en-US" dirty="0" smtClean="0">
                <a:solidFill>
                  <a:schemeClr val="bg1"/>
                </a:solidFill>
                <a:latin typeface="Rockwell" panose="02060603020205020403" pitchFamily="18" charset="0"/>
              </a:rPr>
              <a:t>Filing </a:t>
            </a:r>
            <a:r>
              <a:rPr lang="en-US" dirty="0">
                <a:solidFill>
                  <a:schemeClr val="bg1"/>
                </a:solidFill>
                <a:latin typeface="Rockwell" panose="02060603020205020403" pitchFamily="18" charset="0"/>
              </a:rPr>
              <a:t>a Complaint-Legal Time Limits</a:t>
            </a:r>
          </a:p>
        </p:txBody>
      </p:sp>
      <p:sp>
        <p:nvSpPr>
          <p:cNvPr id="3" name="Content Placeholder 2"/>
          <p:cNvSpPr>
            <a:spLocks noGrp="1"/>
          </p:cNvSpPr>
          <p:nvPr>
            <p:ph idx="1"/>
          </p:nvPr>
        </p:nvSpPr>
        <p:spPr>
          <a:xfrm>
            <a:off x="838200" y="1603985"/>
            <a:ext cx="10515600" cy="4351338"/>
          </a:xfrm>
        </p:spPr>
        <p:txBody>
          <a:bodyPr/>
          <a:lstStyle/>
          <a:p>
            <a:r>
              <a:rPr lang="en-US" dirty="0">
                <a:solidFill>
                  <a:srgbClr val="00B050"/>
                </a:solidFill>
                <a:latin typeface="Gill Sans MT" panose="020B0502020104020203" pitchFamily="34" charset="0"/>
              </a:rPr>
              <a:t>Occupational Safety and Health Act -30 days to file</a:t>
            </a:r>
          </a:p>
          <a:p>
            <a:r>
              <a:rPr lang="en-US" dirty="0">
                <a:solidFill>
                  <a:schemeClr val="bg1"/>
                </a:solidFill>
                <a:latin typeface="Gill Sans MT" panose="020B0502020104020203" pitchFamily="34" charset="0"/>
              </a:rPr>
              <a:t>Solid Waste Disposal Act-30 days</a:t>
            </a:r>
          </a:p>
          <a:p>
            <a:r>
              <a:rPr lang="en-US" dirty="0">
                <a:solidFill>
                  <a:schemeClr val="bg1"/>
                </a:solidFill>
                <a:latin typeface="Gill Sans MT" panose="020B0502020104020203" pitchFamily="34" charset="0"/>
              </a:rPr>
              <a:t>Toxic Substance Control Act-180 days</a:t>
            </a:r>
          </a:p>
          <a:p>
            <a:r>
              <a:rPr lang="en-US" dirty="0">
                <a:solidFill>
                  <a:schemeClr val="bg1"/>
                </a:solidFill>
                <a:latin typeface="Gill Sans MT" panose="020B0502020104020203" pitchFamily="34" charset="0"/>
              </a:rPr>
              <a:t>Federal Water Pollution Act-30 days</a:t>
            </a:r>
          </a:p>
          <a:p>
            <a:r>
              <a:rPr lang="en-US" dirty="0">
                <a:solidFill>
                  <a:schemeClr val="bg1"/>
                </a:solidFill>
                <a:latin typeface="Gill Sans MT" panose="020B0502020104020203" pitchFamily="34" charset="0"/>
              </a:rPr>
              <a:t>Compensation and Liability Act-30 days</a:t>
            </a:r>
          </a:p>
          <a:p>
            <a:r>
              <a:rPr lang="en-US" dirty="0">
                <a:solidFill>
                  <a:schemeClr val="bg1"/>
                </a:solidFill>
                <a:latin typeface="Gill Sans MT" panose="020B0502020104020203" pitchFamily="34" charset="0"/>
              </a:rPr>
              <a:t>Clean Air Act-30 days</a:t>
            </a:r>
          </a:p>
          <a:p>
            <a:r>
              <a:rPr lang="en-US" dirty="0">
                <a:solidFill>
                  <a:schemeClr val="bg1"/>
                </a:solidFill>
                <a:latin typeface="Gill Sans MT" panose="020B0502020104020203" pitchFamily="34" charset="0"/>
              </a:rPr>
              <a:t>Safe Drinking Water Act-30 days</a:t>
            </a:r>
          </a:p>
          <a:p>
            <a:endParaRPr lang="en-US" dirty="0"/>
          </a:p>
        </p:txBody>
      </p:sp>
    </p:spTree>
    <p:extLst>
      <p:ext uri="{BB962C8B-B14F-4D97-AF65-F5344CB8AC3E}">
        <p14:creationId xmlns:p14="http://schemas.microsoft.com/office/powerpoint/2010/main" val="115205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86797"/>
            <a:ext cx="10515600" cy="1325563"/>
          </a:xfrm>
        </p:spPr>
        <p:txBody>
          <a:bodyPr/>
          <a:lstStyle/>
          <a:p>
            <a:pPr algn="ctr"/>
            <a:r>
              <a:rPr lang="en-US" dirty="0" smtClean="0">
                <a:solidFill>
                  <a:schemeClr val="bg1"/>
                </a:solidFill>
                <a:latin typeface="Rockwell" panose="02060603020205020403" pitchFamily="18" charset="0"/>
              </a:rPr>
              <a:t>Filing </a:t>
            </a:r>
            <a:r>
              <a:rPr lang="en-US" dirty="0">
                <a:solidFill>
                  <a:schemeClr val="bg1"/>
                </a:solidFill>
                <a:latin typeface="Rockwell" panose="02060603020205020403" pitchFamily="18" charset="0"/>
              </a:rPr>
              <a:t>A Complaint </a:t>
            </a:r>
          </a:p>
        </p:txBody>
      </p:sp>
      <p:sp>
        <p:nvSpPr>
          <p:cNvPr id="3" name="Content Placeholder 2"/>
          <p:cNvSpPr>
            <a:spLocks noGrp="1"/>
          </p:cNvSpPr>
          <p:nvPr>
            <p:ph idx="1"/>
          </p:nvPr>
        </p:nvSpPr>
        <p:spPr>
          <a:xfrm>
            <a:off x="838200" y="2082800"/>
            <a:ext cx="10515600" cy="4665663"/>
          </a:xfrm>
        </p:spPr>
        <p:txBody>
          <a:bodyPr>
            <a:normAutofit/>
          </a:bodyPr>
          <a:lstStyle/>
          <a:p>
            <a:r>
              <a:rPr lang="en-US" dirty="0">
                <a:solidFill>
                  <a:schemeClr val="bg1"/>
                </a:solidFill>
                <a:latin typeface="Gill Sans MT" panose="020B0502020104020203" pitchFamily="34" charset="0"/>
              </a:rPr>
              <a:t>Visit or </a:t>
            </a:r>
            <a:r>
              <a:rPr lang="en-US" dirty="0" smtClean="0">
                <a:solidFill>
                  <a:schemeClr val="bg1"/>
                </a:solidFill>
                <a:latin typeface="Gill Sans MT" panose="020B0502020104020203" pitchFamily="34" charset="0"/>
              </a:rPr>
              <a:t>call your </a:t>
            </a:r>
            <a:r>
              <a:rPr lang="en-US" dirty="0">
                <a:solidFill>
                  <a:schemeClr val="bg1"/>
                </a:solidFill>
                <a:latin typeface="Gill Sans MT" panose="020B0502020104020203" pitchFamily="34" charset="0"/>
              </a:rPr>
              <a:t>local OSHA </a:t>
            </a:r>
            <a:r>
              <a:rPr lang="en-US" dirty="0" smtClean="0">
                <a:solidFill>
                  <a:schemeClr val="bg1"/>
                </a:solidFill>
                <a:latin typeface="Gill Sans MT" panose="020B0502020104020203" pitchFamily="34" charset="0"/>
              </a:rPr>
              <a:t>office</a:t>
            </a: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Mailing a written complaint to the regional or area office </a:t>
            </a:r>
          </a:p>
          <a:p>
            <a:r>
              <a:rPr lang="en-US" dirty="0">
                <a:solidFill>
                  <a:schemeClr val="bg1"/>
                </a:solidFill>
                <a:latin typeface="Gill Sans MT" panose="020B0502020104020203" pitchFamily="34" charset="0"/>
              </a:rPr>
              <a:t>Written complaints can be sent by facsimile, electronic communication, hand delivery during business </a:t>
            </a:r>
            <a:r>
              <a:rPr lang="en-US" dirty="0" smtClean="0">
                <a:solidFill>
                  <a:schemeClr val="bg1"/>
                </a:solidFill>
                <a:latin typeface="Gill Sans MT" panose="020B0502020104020203" pitchFamily="34" charset="0"/>
              </a:rPr>
              <a:t>hours</a:t>
            </a:r>
          </a:p>
          <a:p>
            <a:r>
              <a:rPr lang="en-US" dirty="0" smtClean="0">
                <a:solidFill>
                  <a:schemeClr val="bg1"/>
                </a:solidFill>
                <a:latin typeface="Gill Sans MT" panose="020B0502020104020203" pitchFamily="34" charset="0"/>
              </a:rPr>
              <a:t>www.whistleblowers.gov</a:t>
            </a:r>
            <a:endParaRPr lang="en-US"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1106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Excavation and Trenching Safety &amp;quot;&quot;/&gt;&lt;property id=&quot;20307&quot; value=&quot;256&quot;/&gt;&lt;/object&gt;&lt;object type=&quot;3&quot; unique_id=&quot;10004&quot;&gt;&lt;property id=&quot;20148&quot; value=&quot;5&quot;/&gt;&lt;property id=&quot;20300&quot; value=&quot;Slide 2 - &amp;quot;OSHA Susan Harwood Grant &amp;quot;&quot;/&gt;&lt;property id=&quot;20307&quot; value=&quot;257&quot;/&gt;&lt;/object&gt;&lt;object type=&quot;3&quot; unique_id=&quot;10007&quot;&gt;&lt;property id=&quot;20148&quot; value=&quot;5&quot;/&gt;&lt;property id=&quot;20300&quot; value=&quot;Slide 3 - &amp;quot;Intended Training Audience&amp;quot;&quot;/&gt;&lt;property id=&quot;20307&quot; value=&quot;260&quot;/&gt;&lt;/object&gt;&lt;object type=&quot;3&quot; unique_id=&quot;10012&quot;&gt;&lt;property id=&quot;20148&quot; value=&quot;5&quot;/&gt;&lt;property id=&quot;20300&quot; value=&quot;Slide 6 - &amp;quot;Your Rights as a Whistleblower&amp;quot;&quot;/&gt;&lt;property id=&quot;20307&quot; value=&quot;264&quot;/&gt;&lt;/object&gt;&lt;object type=&quot;3&quot; unique_id=&quot;10013&quot;&gt;&lt;property id=&quot;20148&quot; value=&quot;5&quot;/&gt;&lt;property id=&quot;20300&quot; value=&quot;Slide 7 - &amp;quot;Unfavorable Personnel Actions &amp;quot;&quot;/&gt;&lt;property id=&quot;20307&quot; value=&quot;265&quot;/&gt;&lt;/object&gt;&lt;object type=&quot;3&quot; unique_id=&quot;10014&quot;&gt;&lt;property id=&quot;20148&quot; value=&quot;5&quot;/&gt;&lt;property id=&quot;20300&quot; value=&quot;Slide 8 - &amp;quot;Filing a Complaint-Legal Time Limits&amp;quot;&quot;/&gt;&lt;property id=&quot;20307&quot; value=&quot;266&quot;/&gt;&lt;/object&gt;&lt;object type=&quot;3&quot; unique_id=&quot;10015&quot;&gt;&lt;property id=&quot;20148&quot; value=&quot;5&quot;/&gt;&lt;property id=&quot;20300&quot; value=&quot;Slide 9 - &amp;quot;Filing A Complaint &amp;quot;&quot;/&gt;&lt;property id=&quot;20307&quot; value=&quot;267&quot;/&gt;&lt;/object&gt;&lt;object type=&quot;3&quot; unique_id=&quot;10016&quot;&gt;&lt;property id=&quot;20148&quot; value=&quot;5&quot;/&gt;&lt;property id=&quot;20300&quot; value=&quot;Slide 4 - &amp;quot;Training Objectives&amp;quot;&quot;/&gt;&lt;property id=&quot;20307&quot; value=&quot;268&quot;/&gt;&lt;/object&gt;&lt;object type=&quot;3&quot; unique_id=&quot;10017&quot;&gt;&lt;property id=&quot;20148&quot; value=&quot;5&quot;/&gt;&lt;property id=&quot;20300&quot; value=&quot;Slide 10 - &amp;quot;What is my employer required to do to protect workers from excavations Hazards&amp;quot;&quot;/&gt;&lt;property id=&quot;20307&quot; value=&quot;269&quot;/&gt;&lt;/object&gt;&lt;object type=&quot;3&quot; unique_id=&quot;10018&quot;&gt;&lt;property id=&quot;20148&quot; value=&quot;5&quot;/&gt;&lt;property id=&quot;20300&quot; value=&quot;Slide 11 - &amp;quot;Excavation and Trenching &amp;quot;&quot;/&gt;&lt;property id=&quot;20307&quot; value=&quot;270&quot;/&gt;&lt;/object&gt;&lt;object type=&quot;3&quot; unique_id=&quot;10019&quot;&gt;&lt;property id=&quot;20148&quot; value=&quot;5&quot;/&gt;&lt;property id=&quot;20300&quot; value=&quot;Slide 12 - &amp;quot;OSHA Standard 29 CFR 1926.650-652 Subpart P&amp;quot;&quot;/&gt;&lt;property id=&quot;20307&quot; value=&quot;271&quot;/&gt;&lt;/object&gt;&lt;object type=&quot;3&quot; unique_id=&quot;10020&quot;&gt;&lt;property id=&quot;20148&quot; value=&quot;5&quot;/&gt;&lt;property id=&quot;20300&quot; value=&quot;Slide 13 - &amp;quot;Myths of Excavation Hazards &amp;quot;&quot;/&gt;&lt;property id=&quot;20307&quot; value=&quot;272&quot;/&gt;&lt;/object&gt;&lt;object type=&quot;3&quot; unique_id=&quot;10021&quot;&gt;&lt;property id=&quot;20148&quot; value=&quot;5&quot;/&gt;&lt;property id=&quot;20300&quot; value=&quot;Slide 14 - &amp;quot;Myth #1of Excavation Hazards  &amp;quot;&quot;/&gt;&lt;property id=&quot;20307&quot; value=&quot;273&quot;/&gt;&lt;/object&gt;&lt;object type=&quot;3&quot; unique_id=&quot;10022&quot;&gt;&lt;property id=&quot;20148&quot; value=&quot;5&quot;/&gt;&lt;property id=&quot;20300&quot; value=&quot;Slide 15 - &amp;quot;Soil Weight Example&amp;quot;&quot;/&gt;&lt;property id=&quot;20307&quot; value=&quot;359&quot;/&gt;&lt;/object&gt;&lt;object type=&quot;3&quot; unique_id=&quot;10023&quot;&gt;&lt;property id=&quot;20148&quot; value=&quot;5&quot;/&gt;&lt;property id=&quot;20300&quot; value=&quot;Slide 16 - &amp;quot;Collapse Forces&amp;quot;&quot;/&gt;&lt;property id=&quot;20307&quot; value=&quot;360&quot;/&gt;&lt;/object&gt;&lt;object type=&quot;3&quot; unique_id=&quot;10024&quot;&gt;&lt;property id=&quot;20148&quot; value=&quot;5&quot;/&gt;&lt;property id=&quot;20300&quot; value=&quot;Slide 17 - &amp;quot;Collapse Forces Continued &amp;quot;&quot;/&gt;&lt;property id=&quot;20307&quot; value=&quot;361&quot;/&gt;&lt;/object&gt;&lt;object type=&quot;3&quot; unique_id=&quot;10025&quot;&gt;&lt;property id=&quot;20148&quot; value=&quot;5&quot;/&gt;&lt;property id=&quot;20300&quot; value=&quot;Slide 18 - &amp;quot;Myth #2 of Excavation Hazards &amp;quot;&quot;/&gt;&lt;property id=&quot;20307&quot; value=&quot;274&quot;/&gt;&lt;/object&gt;&lt;object type=&quot;3&quot; unique_id=&quot;10026&quot;&gt;&lt;property id=&quot;20148&quot; value=&quot;5&quot;/&gt;&lt;property id=&quot;20300&quot; value=&quot;Slide 19 - &amp;quot;Myth #3 of Excavation Hazards&amp;quot;&quot;/&gt;&lt;property id=&quot;20307&quot; value=&quot;275&quot;/&gt;&lt;/object&gt;&lt;object type=&quot;3&quot; unique_id=&quot;10027&quot;&gt;&lt;property id=&quot;20148&quot; value=&quot;5&quot;/&gt;&lt;property id=&quot;20300&quot; value=&quot;Slide 20 - &amp;quot;Myths #4 of Excavation Hazards&amp;quot;&quot;/&gt;&lt;property id=&quot;20307&quot; value=&quot;276&quot;/&gt;&lt;/object&gt;&lt;object type=&quot;3&quot; unique_id=&quot;10028&quot;&gt;&lt;property id=&quot;20148&quot; value=&quot;5&quot;/&gt;&lt;property id=&quot;20300&quot; value=&quot;Slide 21 - &amp;quot;Unsafe Attitudes &amp;quot;&quot;/&gt;&lt;property id=&quot;20307&quot; value=&quot;362&quot;/&gt;&lt;/object&gt;&lt;object type=&quot;3&quot; unique_id=&quot;10030&quot;&gt;&lt;property id=&quot;20148&quot; value=&quot;5&quot;/&gt;&lt;property id=&quot;20300&quot; value=&quot;Slide 23 - &amp;quot;Causes of Excavation Fatalities &amp;quot;&quot;/&gt;&lt;property id=&quot;20307&quot; value=&quot;279&quot;/&gt;&lt;/object&gt;&lt;object type=&quot;3&quot; unique_id=&quot;10031&quot;&gt;&lt;property id=&quot;20148&quot; value=&quot;5&quot;/&gt;&lt;property id=&quot;20300&quot; value=&quot;Slide 24 - &amp;quot;What Causes Cave-ins?&amp;quot;&quot;/&gt;&lt;property id=&quot;20307&quot; value=&quot;281&quot;/&gt;&lt;/object&gt;&lt;object type=&quot;3&quot; unique_id=&quot;10032&quot;&gt;&lt;property id=&quot;20148&quot; value=&quot;5&quot;/&gt;&lt;property id=&quot;20300&quot; value=&quot;Slide 25 - &amp;quot;Definitions&amp;quot;&quot;/&gt;&lt;property id=&quot;20307&quot; value=&quot;283&quot;/&gt;&lt;/object&gt;&lt;object type=&quot;3&quot; unique_id=&quot;10033&quot;&gt;&lt;property id=&quot;20148&quot; value=&quot;5&quot;/&gt;&lt;property id=&quot;20300&quot; value=&quot;Slide 26 - &amp;quot;Requirement for Excavation Safety&amp;quot;&quot;/&gt;&lt;property id=&quot;20307&quot; value=&quot;284&quot;/&gt;&lt;/object&gt;&lt;object type=&quot;3&quot; unique_id=&quot;10034&quot;&gt;&lt;property id=&quot;20148&quot; value=&quot;5&quot;/&gt;&lt;property id=&quot;20300&quot; value=&quot;Slide 27 - &amp;quot;Leading Excavation Hazards&amp;quot;&quot;/&gt;&lt;property id=&quot;20307&quot; value=&quot;285&quot;/&gt;&lt;/object&gt;&lt;object type=&quot;3&quot; unique_id=&quot;10035&quot;&gt;&lt;property id=&quot;20148&quot; value=&quot;5&quot;/&gt;&lt;property id=&quot;20300&quot; value=&quot;Slide 28 - &amp;quot;OSHA Defines a Competent Person &amp;quot;&quot;/&gt;&lt;property id=&quot;20307&quot; value=&quot;287&quot;/&gt;&lt;/object&gt;&lt;object type=&quot;3&quot; unique_id=&quot;10036&quot;&gt;&lt;property id=&quot;20148&quot; value=&quot;5&quot;/&gt;&lt;property id=&quot;20300&quot; value=&quot;Slide 29 - &amp;quot;Competent Person Duties &amp;quot;&quot;/&gt;&lt;property id=&quot;20307&quot; value=&quot;288&quot;/&gt;&lt;/object&gt;&lt;object type=&quot;3&quot; unique_id=&quot;10037&quot;&gt;&lt;property id=&quot;20148&quot; value=&quot;5&quot;/&gt;&lt;property id=&quot;20300&quot; value=&quot;Slide 30 - &amp;quot;Additional Competency Requirements &amp;quot;&quot;/&gt;&lt;property id=&quot;20307&quot; value=&quot;289&quot;/&gt;&lt;/object&gt;&lt;object type=&quot;3&quot; unique_id=&quot;10039&quot;&gt;&lt;property id=&quot;20148&quot; value=&quot;5&quot;/&gt;&lt;property id=&quot;20300&quot; value=&quot;Slide 31 - &amp;quot;What is the last piece of the competent person duties?&amp;quot;&quot;/&gt;&lt;property id=&quot;20307&quot; value=&quot;292&quot;/&gt;&lt;/object&gt;&lt;object type=&quot;3&quot; unique_id=&quot;10040&quot;&gt;&lt;property id=&quot;20148&quot; value=&quot;5&quot;/&gt;&lt;property id=&quot;20300&quot; value=&quot;Slide 32 - &amp;quot;AUTHORITY to Fix what is wrong!&amp;quot;&quot;/&gt;&lt;property id=&quot;20307&quot; value=&quot;293&quot;/&gt;&lt;/object&gt;&lt;object type=&quot;3&quot; unique_id=&quot;10041&quot;&gt;&lt;property id=&quot;20148&quot; value=&quot;5&quot;/&gt;&lt;property id=&quot;20300&quot; value=&quot;Slide 33 - &amp;quot;Registered professional engineers may be needed if:&amp;quot;&quot;/&gt;&lt;property id=&quot;20307&quot; value=&quot;295&quot;/&gt;&lt;/object&gt;&lt;object type=&quot;3&quot; unique_id=&quot;10042&quot;&gt;&lt;property id=&quot;20148&quot; value=&quot;5&quot;/&gt;&lt;property id=&quot;20300&quot; value=&quot;Slide 34 - &amp;quot;Soil Classification&amp;quot;&quot;/&gt;&lt;property id=&quot;20307&quot; value=&quot;296&quot;/&gt;&lt;/object&gt;&lt;object type=&quot;3&quot; unique_id=&quot;10043&quot;&gt;&lt;property id=&quot;20148&quot; value=&quot;5&quot;/&gt;&lt;property id=&quot;20300&quot; value=&quot;Slide 35 - &amp;quot;Soil Classification for Solid Rock&amp;quot;&quot;/&gt;&lt;property id=&quot;20307&quot; value=&quot;297&quot;/&gt;&lt;/object&gt;&lt;object type=&quot;3&quot; unique_id=&quot;10044&quot;&gt;&lt;property id=&quot;20148&quot; value=&quot;5&quot;/&gt;&lt;property id=&quot;20300&quot; value=&quot;Slide 36 - &amp;quot;Classification For Type A Soil&amp;quot;&quot;/&gt;&lt;property id=&quot;20307&quot; value=&quot;298&quot;/&gt;&lt;/object&gt;&lt;object type=&quot;3&quot; unique_id=&quot;10045&quot;&gt;&lt;property id=&quot;20148&quot; value=&quot;5&quot;/&gt;&lt;property id=&quot;20300&quot; value=&quot;Slide 37 - &amp;quot;Classification For Type B Soil&amp;quot;&quot;/&gt;&lt;property id=&quot;20307&quot; value=&quot;299&quot;/&gt;&lt;/object&gt;&lt;object type=&quot;3&quot; unique_id=&quot;10046&quot;&gt;&lt;property id=&quot;20148&quot; value=&quot;5&quot;/&gt;&lt;property id=&quot;20300&quot; value=&quot;Slide 38 - &amp;quot;Soil Classification for Type C Soil&amp;quot;&quot;/&gt;&lt;property id=&quot;20307&quot; value=&quot;300&quot;/&gt;&lt;/object&gt;&lt;object type=&quot;3&quot; unique_id=&quot;10047&quot;&gt;&lt;property id=&quot;20148&quot; value=&quot;5&quot;/&gt;&lt;property id=&quot;20300&quot; value=&quot;Slide 39 - &amp;quot;Hazards While Trenching in Class C soils&amp;quot;&quot;/&gt;&lt;property id=&quot;20307&quot; value=&quot;301&quot;/&gt;&lt;/object&gt;&lt;object type=&quot;3&quot; unique_id=&quot;10048&quot;&gt;&lt;property id=&quot;20148&quot; value=&quot;5&quot;/&gt;&lt;property id=&quot;20300&quot; value=&quot;Slide 40 - &amp;quot;Hazards When Trenching in Permafrost&amp;quot;&quot;/&gt;&lt;property id=&quot;20307&quot; value=&quot;302&quot;/&gt;&lt;/object&gt;&lt;object type=&quot;3&quot; unique_id=&quot;10049&quot;&gt;&lt;property id=&quot;20148&quot; value=&quot;5&quot;/&gt;&lt;property id=&quot;20300&quot; value=&quot;Slide 41 - &amp;quot;Soil Testing&amp;quot;&quot;/&gt;&lt;property id=&quot;20307&quot; value=&quot;303&quot;/&gt;&lt;/object&gt;&lt;object type=&quot;3&quot; unique_id=&quot;10050&quot;&gt;&lt;property id=&quot;20148&quot; value=&quot;5&quot;/&gt;&lt;property id=&quot;20300&quot; value=&quot;Slide 42 - &amp;quot;It is Critical to Be Correct When Classifying Any Soil&amp;quot;&quot;/&gt;&lt;property id=&quot;20307&quot; value=&quot;304&quot;/&gt;&lt;/object&gt;&lt;object type=&quot;3&quot; unique_id=&quot;10052&quot;&gt;&lt;property id=&quot;20148&quot; value=&quot;5&quot;/&gt;&lt;property id=&quot;20300&quot; value=&quot;Slide 44 - &amp;quot;Protective Systems Required When&amp;quot;&quot;/&gt;&lt;property id=&quot;20307&quot; value=&quot;306&quot;/&gt;&lt;/object&gt;&lt;object type=&quot;3&quot; unique_id=&quot;10053&quot;&gt;&lt;property id=&quot;20148&quot; value=&quot;5&quot;/&gt;&lt;property id=&quot;20300&quot; value=&quot;Slide 45 - &amp;quot;Type A soil Protective System&amp;quot;&quot;/&gt;&lt;property id=&quot;20307&quot; value=&quot;346&quot;/&gt;&lt;/object&gt;&lt;object type=&quot;3&quot; unique_id=&quot;10054&quot;&gt;&lt;property id=&quot;20148&quot; value=&quot;5&quot;/&gt;&lt;property id=&quot;20300&quot; value=&quot;Slide 46 - &amp;quot;Type B Soil Protective System&amp;quot;&quot;/&gt;&lt;property id=&quot;20307&quot; value=&quot;347&quot;/&gt;&lt;/object&gt;&lt;object type=&quot;3&quot; unique_id=&quot;10055&quot;&gt;&lt;property id=&quot;20148&quot; value=&quot;5&quot;/&gt;&lt;property id=&quot;20300&quot; value=&quot;Slide 47 - &amp;quot;Type C Soil Protective System&amp;quot;&quot;/&gt;&lt;property id=&quot;20307&quot; value=&quot;348&quot;/&gt;&lt;/object&gt;&lt;object type=&quot;3&quot; unique_id=&quot;10056&quot;&gt;&lt;property id=&quot;20148&quot; value=&quot;5&quot;/&gt;&lt;property id=&quot;20300&quot; value=&quot;Slide 48 - &amp;quot;Aluminum Hydraulic Shoring&amp;quot;&quot;/&gt;&lt;property id=&quot;20307&quot; value=&quot;349&quot;/&gt;&lt;/object&gt;&lt;object type=&quot;3&quot; unique_id=&quot;10057&quot;&gt;&lt;property id=&quot;20148&quot; value=&quot;5&quot;/&gt;&lt;property id=&quot;20300&quot; value=&quot;Slide 49 - &amp;quot;Hydraulic Shoring without Plates&amp;quot;&quot;/&gt;&lt;property id=&quot;20307&quot; value=&quot;357&quot;/&gt;&lt;/object&gt;&lt;object type=&quot;3&quot; unique_id=&quot;10058&quot;&gt;&lt;property id=&quot;20148&quot; value=&quot;5&quot;/&gt;&lt;property id=&quot;20300&quot; value=&quot;Slide 50 - &amp;quot;Waler Shoring For Type C Soil&amp;quot;&quot;/&gt;&lt;property id=&quot;20307&quot; value=&quot;313&quot;/&gt;&lt;/object&gt;&lt;object type=&quot;3&quot; unique_id=&quot;10059&quot;&gt;&lt;property id=&quot;20148&quot; value=&quot;5&quot;/&gt;&lt;property id=&quot;20300&quot; value=&quot;Slide 51 - &amp;quot;Trench Box or Trench Shield&amp;quot;&quot;/&gt;&lt;property id=&quot;20307&quot; value=&quot;317&quot;/&gt;&lt;/object&gt;&lt;object type=&quot;3&quot; unique_id=&quot;10062&quot;&gt;&lt;property id=&quot;20148&quot; value=&quot;5&quot;/&gt;&lt;property id=&quot;20300&quot; value=&quot;Slide 52 - &amp;quot;Screw Jack Systems &amp;quot;&quot;/&gt;&lt;property id=&quot;20307&quot; value=&quot;318&quot;/&gt;&lt;/object&gt;&lt;object type=&quot;3&quot; unique_id=&quot;10063&quot;&gt;&lt;property id=&quot;20148&quot; value=&quot;5&quot;/&gt;&lt;property id=&quot;20300&quot; value=&quot;Slide 53 - &amp;quot;Structural Ramps&amp;quot;&quot;/&gt;&lt;property id=&quot;20307&quot; value=&quot;319&quot;/&gt;&lt;/object&gt;&lt;object type=&quot;3&quot; unique_id=&quot;10064&quot;&gt;&lt;property id=&quot;20148&quot; value=&quot;5&quot;/&gt;&lt;property id=&quot;20300&quot; value=&quot;Slide 54 - &amp;quot;Access and Walkways&amp;quot;&quot;/&gt;&lt;property id=&quot;20307&quot; value=&quot;321&quot;/&gt;&lt;/object&gt;&lt;object type=&quot;3&quot; unique_id=&quot;10065&quot;&gt;&lt;property id=&quot;20148&quot; value=&quot;5&quot;/&gt;&lt;property id=&quot;20300&quot; value=&quot;Slide 55 - &amp;quot;Means of Egress From Trench Excavations&amp;quot;&quot;/&gt;&lt;property id=&quot;20307&quot; value=&quot;320&quot;/&gt;&lt;/object&gt;&lt;object type=&quot;3&quot; unique_id=&quot;10066&quot;&gt;&lt;property id=&quot;20148&quot; value=&quot;5&quot;/&gt;&lt;property id=&quot;20300&quot; value=&quot;Slide 57 - &amp;quot;Emergency Trench Rescue Equipment &amp;quot;&quot;/&gt;&lt;property id=&quot;20307&quot; value=&quot;323&quot;/&gt;&lt;/object&gt;&lt;object type=&quot;3&quot; unique_id=&quot;10067&quot;&gt;&lt;property id=&quot;20148&quot; value=&quot;5&quot;/&gt;&lt;property id=&quot;20300&quot; value=&quot;Slide 58 - &amp;quot;Do We Have Trained Rescue Employees in This Class Room? &amp;quot;&quot;/&gt;&lt;property id=&quot;20307&quot; value=&quot;324&quot;/&gt;&lt;/object&gt;&lt;object type=&quot;3&quot; unique_id=&quot;10068&quot;&gt;&lt;property id=&quot;20148&quot; value=&quot;5&quot;/&gt;&lt;property id=&quot;20300&quot; value=&quot;Slide 59 - &amp;quot;Employer Requirements-Work Site Supervisor&amp;quot;&quot;/&gt;&lt;property id=&quot;20307&quot; value=&quot;326&quot;/&gt;&lt;/object&gt;&lt;object type=&quot;3&quot; unique_id=&quot;10069&quot;&gt;&lt;property id=&quot;20148&quot; value=&quot;5&quot;/&gt;&lt;property id=&quot;20300&quot; value=&quot;Slide 60 - &amp;quot;Safety Briefing Considerations&amp;quot;&quot;/&gt;&lt;property id=&quot;20307&quot; value=&quot;327&quot;/&gt;&lt;/object&gt;&lt;object type=&quot;3&quot; unique_id=&quot;10070&quot;&gt;&lt;property id=&quot;20148&quot; value=&quot;5&quot;/&gt;&lt;property id=&quot;20300&quot; value=&quot;Slide 61 - &amp;quot;Securing the Job Site&amp;quot;&quot;/&gt;&lt;property id=&quot;20307&quot; value=&quot;329&quot;/&gt;&lt;/object&gt;&lt;object type=&quot;3&quot; unique_id=&quot;10071&quot;&gt;&lt;property id=&quot;20148&quot; value=&quot;5&quot;/&gt;&lt;property id=&quot;20300&quot; value=&quot;Slide 62 - &amp;quot;Safety First #1 –Safe or Unsafe Working Conditions?&amp;quot;&quot;/&gt;&lt;property id=&quot;20307&quot; value=&quot;330&quot;/&gt;&lt;/object&gt;&lt;object type=&quot;3&quot; unique_id=&quot;10072&quot;&gt;&lt;property id=&quot;20148&quot; value=&quot;5&quot;/&gt;&lt;property id=&quot;20300&quot; value=&quot;Slide 63 - &amp;quot;Safety First #2 –Safe or Unsafe Working Conditions?&amp;quot;&quot;/&gt;&lt;property id=&quot;20307&quot; value=&quot;331&quot;/&gt;&lt;/object&gt;&lt;object type=&quot;3&quot; unique_id=&quot;10073&quot;&gt;&lt;property id=&quot;20148&quot; value=&quot;5&quot;/&gt;&lt;property id=&quot;20300&quot; value=&quot;Slide 64 - &amp;quot;Safety First #3-Safe or Unsafe Working Conditions?&amp;quot;&quot;/&gt;&lt;property id=&quot;20307&quot; value=&quot;332&quot;/&gt;&lt;/object&gt;&lt;object type=&quot;3&quot; unique_id=&quot;10074&quot;&gt;&lt;property id=&quot;20148&quot; value=&quot;5&quot;/&gt;&lt;property id=&quot;20300&quot; value=&quot;Slide 65 - &amp;quot;Safety First #4 –Safe or Unsafe Working Conditions?&amp;quot;&quot;/&gt;&lt;property id=&quot;20307&quot; value=&quot;333&quot;/&gt;&lt;/object&gt;&lt;object type=&quot;3&quot; unique_id=&quot;10075&quot;&gt;&lt;property id=&quot;20148&quot; value=&quot;5&quot;/&gt;&lt;property id=&quot;20300&quot; value=&quot;Slide 66 - &amp;quot;Safety First #5 –Safe or Unsafe Working Condition?&amp;quot;&quot;/&gt;&lt;property id=&quot;20307&quot; value=&quot;334&quot;/&gt;&lt;/object&gt;&lt;object type=&quot;3&quot; unique_id=&quot;10077&quot;&gt;&lt;property id=&quot;20148&quot; value=&quot;5&quot;/&gt;&lt;property id=&quot;20300&quot; value=&quot;Slide 67 - &amp;quot;Safety First#6 –Safe or Unsafe?&amp;quot;&quot;/&gt;&lt;property id=&quot;20307&quot; value=&quot;336&quot;/&gt;&lt;/object&gt;&lt;object type=&quot;3&quot; unique_id=&quot;10078&quot;&gt;&lt;property id=&quot;20148&quot; value=&quot;5&quot;/&gt;&lt;property id=&quot;20300&quot; value=&quot;Slide 68 - &amp;quot;Safety First #7 Safe or Unsafe&amp;quot;&quot;/&gt;&lt;property id=&quot;20307&quot; value=&quot;351&quot;/&gt;&lt;/object&gt;&lt;object type=&quot;3&quot; unique_id=&quot;10079&quot;&gt;&lt;property id=&quot;20148&quot; value=&quot;5&quot;/&gt;&lt;property id=&quot;20300&quot; value=&quot;Slide 69 - &amp;quot;Safety First #8-Safe or Unsafe&amp;quot;&quot;/&gt;&lt;property id=&quot;20307&quot; value=&quot;356&quot;/&gt;&lt;/object&gt;&lt;object type=&quot;3&quot; unique_id=&quot;10080&quot;&gt;&lt;property id=&quot;20148&quot; value=&quot;5&quot;/&gt;&lt;property id=&quot;20300&quot; value=&quot;Slide 56 - &amp;quot;Exposure to Falling Loads&amp;quot;&quot;/&gt;&lt;property id=&quot;20307&quot; value=&quot;363&quot;/&gt;&lt;/object&gt;&lt;object type=&quot;3&quot; unique_id=&quot;11466&quot;&gt;&lt;property id=&quot;20148&quot; value=&quot;5&quot;/&gt;&lt;property id=&quot;20300&quot; value=&quot;Slide 71 - &amp;quot;Excavation Safety Checklist App&amp;quot;&quot;/&gt;&lt;property id=&quot;20307&quot; value=&quot;364&quot;/&gt;&lt;/object&gt;&lt;object type=&quot;3&quot; unique_id=&quot;11468&quot;&gt;&lt;property id=&quot;20148&quot; value=&quot;5&quot;/&gt;&lt;property id=&quot;20300&quot; value=&quot;Slide 72 - &amp;quot;This Concludes our Training &amp;quot;&quot;/&gt;&lt;property id=&quot;20307&quot; value=&quot;367&quot;/&gt;&lt;/object&gt;&lt;object type=&quot;3&quot; unique_id=&quot;14538&quot;&gt;&lt;property id=&quot;20148&quot; value=&quot;5&quot;/&gt;&lt;property id=&quot;20300&quot; value=&quot;Slide 5 - &amp;quot;OSH Act of 1970-SEC.5.Duties&amp;quot;&quot;/&gt;&lt;property id=&quot;20307&quot; value=&quot;368&quot;/&gt;&lt;/object&gt;&lt;object type=&quot;3&quot; unique_id=&quot;15267&quot;&gt;&lt;property id=&quot;20148&quot; value=&quot;5&quot;/&gt;&lt;property id=&quot;20300&quot; value=&quot;Slide 22 - &amp;quot;OSHA Inspector Observed an Imminent Danger Trench Work in Violation of Safe Work Practices&amp;quot;&quot;/&gt;&lt;property id=&quot;20307&quot; value=&quot;369&quot;/&gt;&lt;/object&gt;&lt;object type=&quot;3&quot; unique_id=&quot;15268&quot;&gt;&lt;property id=&quot;20148&quot; value=&quot;5&quot;/&gt;&lt;property id=&quot;20300&quot; value=&quot;Slide 43 - &amp;quot;Soil Classification &amp;quot;&quot;/&gt;&lt;property id=&quot;20307&quot; value=&quot;370&quot;/&gt;&lt;/object&gt;&lt;object type=&quot;3&quot; unique_id=&quot;15269&quot;&gt;&lt;property id=&quot;20148&quot; value=&quot;5&quot;/&gt;&lt;property id=&quot;20300&quot; value=&quot;Slide 70 - &amp;quot;Placing Inexperienced Workers in a Trench&amp;quot;&quot;/&gt;&lt;property id=&quot;20307&quot; value=&quot;371&quot;/&gt;&lt;/object&gt;&lt;/object&gt;&lt;object type=&quot;8&quot; unique_id=&quot;1017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323542416,\\alaska.ihs.gov\dfs\Profiles\jdgilbert\Desktop\Excavation and Trenching Safety revised 30 May 2018_pptx\Media.ppcx"/>
</p:tagLst>
</file>

<file path=ppt/theme/theme1.xml><?xml version="1.0" encoding="utf-8"?>
<a:theme xmlns:a="http://schemas.openxmlformats.org/drawingml/2006/main" name="Office Theme">
  <a:themeElements>
    <a:clrScheme name="Custom 3">
      <a:dk1>
        <a:srgbClr val="FFFFFF"/>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3773</Words>
  <Application>Microsoft Office PowerPoint</Application>
  <PresentationFormat>Widescreen</PresentationFormat>
  <Paragraphs>439</Paragraphs>
  <Slides>72</Slides>
  <Notes>69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Calibri Light</vt:lpstr>
      <vt:lpstr>Gill Sans MT</vt:lpstr>
      <vt:lpstr>Rockwell</vt:lpstr>
      <vt:lpstr>Wingdings</vt:lpstr>
      <vt:lpstr>Office Theme</vt:lpstr>
      <vt:lpstr>Excavation and Trenching Safety </vt:lpstr>
      <vt:lpstr>OSHA Susan Harwood Grant </vt:lpstr>
      <vt:lpstr>Intended Training Audience</vt:lpstr>
      <vt:lpstr>Training Objectives</vt:lpstr>
      <vt:lpstr>OSH Act of 1970-SEC.5.Duties</vt:lpstr>
      <vt:lpstr>Your Rights as a Whistleblower</vt:lpstr>
      <vt:lpstr>Unfavorable Personnel Actions </vt:lpstr>
      <vt:lpstr>Filing a Complaint-Legal Time Limits</vt:lpstr>
      <vt:lpstr>Filing A Complaint </vt:lpstr>
      <vt:lpstr>What is my employer required to do to protect workers from excavations Hazards</vt:lpstr>
      <vt:lpstr>Excavation and Trenching </vt:lpstr>
      <vt:lpstr>OSHA Standard 29 CFR 1926.650-652 Subpart P</vt:lpstr>
      <vt:lpstr>Myths of Excavation Hazards </vt:lpstr>
      <vt:lpstr>Myth #1of Excavation Hazards  </vt:lpstr>
      <vt:lpstr>Soil Weight Example</vt:lpstr>
      <vt:lpstr>Collapse Forces</vt:lpstr>
      <vt:lpstr>Collapse Forces Continued </vt:lpstr>
      <vt:lpstr>Myth #2 of Excavation Hazards </vt:lpstr>
      <vt:lpstr>Myth #3 of Excavation Hazards</vt:lpstr>
      <vt:lpstr>Myths #4 of Excavation Hazards</vt:lpstr>
      <vt:lpstr>Unsafe Attitudes </vt:lpstr>
      <vt:lpstr>OSHA Inspector Observed an Imminent Danger Trench Work in Violation of Safe Work Practices</vt:lpstr>
      <vt:lpstr>Causes of Excavation Fatalities </vt:lpstr>
      <vt:lpstr>What Causes Cave-ins?</vt:lpstr>
      <vt:lpstr>Definitions</vt:lpstr>
      <vt:lpstr>Requirement for Excavation Safety</vt:lpstr>
      <vt:lpstr>Leading Excavation Hazards</vt:lpstr>
      <vt:lpstr>OSHA Defines a Competent Person </vt:lpstr>
      <vt:lpstr>Competent Person Duties </vt:lpstr>
      <vt:lpstr>Additional Competency Requirements </vt:lpstr>
      <vt:lpstr>What is the last piece of the competent person duties?</vt:lpstr>
      <vt:lpstr>AUTHORITY to Fix what is wrong!</vt:lpstr>
      <vt:lpstr>Registered professional engineers may be needed if:</vt:lpstr>
      <vt:lpstr>Soil Classification</vt:lpstr>
      <vt:lpstr>Soil Classification for Solid Rock</vt:lpstr>
      <vt:lpstr>Classification For Type A Soil</vt:lpstr>
      <vt:lpstr>Classification For Type B Soil</vt:lpstr>
      <vt:lpstr>Soil Classification for Type C Soil</vt:lpstr>
      <vt:lpstr>Hazards While Trenching in Class C soils</vt:lpstr>
      <vt:lpstr>Hazards When Trenching in Permafrost</vt:lpstr>
      <vt:lpstr>Soil Testing</vt:lpstr>
      <vt:lpstr>It is Critical to Be Correct When Classifying Any Soil</vt:lpstr>
      <vt:lpstr>Soil Classification </vt:lpstr>
      <vt:lpstr>Protective Systems Required When</vt:lpstr>
      <vt:lpstr>Type A soil Protective System</vt:lpstr>
      <vt:lpstr>Type B Soil Protective System</vt:lpstr>
      <vt:lpstr>Type C Soil Protective System</vt:lpstr>
      <vt:lpstr>Aluminum Hydraulic Shoring</vt:lpstr>
      <vt:lpstr>Hydraulic Shoring without Plates</vt:lpstr>
      <vt:lpstr>Waler Shoring For Type C Soil</vt:lpstr>
      <vt:lpstr>Trench Box or Trench Shield</vt:lpstr>
      <vt:lpstr>Screw Jack Systems </vt:lpstr>
      <vt:lpstr>Structural Ramps</vt:lpstr>
      <vt:lpstr>Access and Walkways</vt:lpstr>
      <vt:lpstr>Means of Egress From Trench Excavations</vt:lpstr>
      <vt:lpstr>Exposure to Falling Loads</vt:lpstr>
      <vt:lpstr>Emergency Trench Rescue Equipment </vt:lpstr>
      <vt:lpstr>Do We Have Trained Rescue Employees in This Class Room? </vt:lpstr>
      <vt:lpstr>Employer Requirements-Work Site Supervisor</vt:lpstr>
      <vt:lpstr>Safety Briefing Considerations</vt:lpstr>
      <vt:lpstr>Securing the Job Site</vt:lpstr>
      <vt:lpstr>Safety First #1 –Safe or Unsafe Working Conditions?</vt:lpstr>
      <vt:lpstr>Safety First #2 –Safe or Unsafe Working Conditions?</vt:lpstr>
      <vt:lpstr>Safety First #3-Safe or Unsafe Working Conditions?</vt:lpstr>
      <vt:lpstr>Safety First #4 –Safe or Unsafe Working Conditions?</vt:lpstr>
      <vt:lpstr>Safety First #5 –Safe or Unsafe Working Condition?</vt:lpstr>
      <vt:lpstr>Safety First#6 –Safe or Unsafe?</vt:lpstr>
      <vt:lpstr>Safety First #7 Safe or Unsafe</vt:lpstr>
      <vt:lpstr>Safety First #8-Safe or Unsafe</vt:lpstr>
      <vt:lpstr>Placing Inexperienced Workers in a Trench</vt:lpstr>
      <vt:lpstr>Excavation Safety Checklist App</vt:lpstr>
      <vt:lpstr>This Concludes our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2018-09-26T20:26:48Z</dcterms:created>
  <dcterms:modified xsi:type="dcterms:W3CDTF">2020-03-09T14:38:58Z</dcterms:modified>
</cp:coreProperties>
</file>