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70" r:id="rId15"/>
    <p:sldId id="272" r:id="rId16"/>
    <p:sldId id="274" r:id="rId17"/>
    <p:sldId id="281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51" autoAdjust="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FEA08-6134-4B06-97BB-DC66EF2944C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0AB751-7A97-43B3-B446-1027755D9BA2}">
      <dgm:prSet phldrT="[Text]" custT="1"/>
      <dgm:spPr/>
      <dgm:t>
        <a:bodyPr/>
        <a:lstStyle/>
        <a:p>
          <a:endParaRPr lang="es-AR" sz="1400" noProof="0" dirty="0"/>
        </a:p>
      </dgm:t>
      <dgm:extLst>
        <a:ext uri="{E40237B7-FDA0-4F09-8148-C483321AD2D9}">
          <dgm14:cNvPr xmlns:dgm14="http://schemas.microsoft.com/office/drawing/2010/diagram" id="0" name="" title="Es la edad un factor de caidas?"/>
        </a:ext>
      </dgm:extLst>
    </dgm:pt>
    <dgm:pt modelId="{02662F1F-B11E-41DE-963F-D1C828DDDD01}" type="parTrans" cxnId="{237412AF-B427-43D2-A20C-FE951D059191}">
      <dgm:prSet/>
      <dgm:spPr/>
      <dgm:t>
        <a:bodyPr/>
        <a:lstStyle/>
        <a:p>
          <a:endParaRPr lang="es-AR" noProof="0" dirty="0"/>
        </a:p>
      </dgm:t>
    </dgm:pt>
    <dgm:pt modelId="{DAE5D3FB-87E0-4779-9161-39170E0D8B1A}" type="sibTrans" cxnId="{237412AF-B427-43D2-A20C-FE951D059191}">
      <dgm:prSet/>
      <dgm:spPr/>
      <dgm:t>
        <a:bodyPr/>
        <a:lstStyle/>
        <a:p>
          <a:endParaRPr lang="es-AR" noProof="0" dirty="0"/>
        </a:p>
      </dgm:t>
      <dgm:extLst>
        <a:ext uri="{E40237B7-FDA0-4F09-8148-C483321AD2D9}">
          <dgm14:cNvPr xmlns:dgm14="http://schemas.microsoft.com/office/drawing/2010/diagram" id="0" name="" title="Hay peligro trabajando en casas?"/>
        </a:ext>
      </dgm:extLst>
    </dgm:pt>
    <dgm:pt modelId="{D49744C2-4E31-4366-9DED-F1E85D0BCA39}">
      <dgm:prSet phldrT="[Text]"/>
      <dgm:spPr/>
      <dgm:t>
        <a:bodyPr/>
        <a:lstStyle/>
        <a:p>
          <a:endParaRPr lang="es-AR" noProof="0" dirty="0"/>
        </a:p>
      </dgm:t>
      <dgm:extLst>
        <a:ext uri="{E40237B7-FDA0-4F09-8148-C483321AD2D9}">
          <dgm14:cNvPr xmlns:dgm14="http://schemas.microsoft.com/office/drawing/2010/diagram" id="0" name="" title="Hexagon"/>
        </a:ext>
      </dgm:extLst>
    </dgm:pt>
    <dgm:pt modelId="{ADAC1D72-7A79-4F32-A179-6064BE0EB0D0}" type="parTrans" cxnId="{0578FB9B-E436-49EF-A5D0-A66597D9CF22}">
      <dgm:prSet/>
      <dgm:spPr/>
      <dgm:t>
        <a:bodyPr/>
        <a:lstStyle/>
        <a:p>
          <a:endParaRPr lang="es-AR" noProof="0" dirty="0"/>
        </a:p>
      </dgm:t>
    </dgm:pt>
    <dgm:pt modelId="{D77B79CE-DE17-4F9A-AE41-F2108BC4436E}" type="sibTrans" cxnId="{0578FB9B-E436-49EF-A5D0-A66597D9CF22}">
      <dgm:prSet/>
      <dgm:spPr/>
      <dgm:t>
        <a:bodyPr/>
        <a:lstStyle/>
        <a:p>
          <a:endParaRPr lang="es-AR" noProof="0" dirty="0"/>
        </a:p>
      </dgm:t>
      <dgm:extLst>
        <a:ext uri="{E40237B7-FDA0-4F09-8148-C483321AD2D9}">
          <dgm14:cNvPr xmlns:dgm14="http://schemas.microsoft.com/office/drawing/2010/diagram" id="0" name="" title="Hexagono"/>
        </a:ext>
      </dgm:extLst>
    </dgm:pt>
    <dgm:pt modelId="{44A74482-FE13-46A8-9479-1BBA2F1A33FF}">
      <dgm:prSet phldrT="[Text]"/>
      <dgm:spPr/>
      <dgm:t>
        <a:bodyPr/>
        <a:lstStyle/>
        <a:p>
          <a:endParaRPr lang="es-AR" noProof="0" dirty="0"/>
        </a:p>
      </dgm:t>
      <dgm:extLst>
        <a:ext uri="{E40237B7-FDA0-4F09-8148-C483321AD2D9}">
          <dgm14:cNvPr xmlns:dgm14="http://schemas.microsoft.com/office/drawing/2010/diagram" id="0" name="" title="Es peligroso trabajar a baja altura?"/>
        </a:ext>
      </dgm:extLst>
    </dgm:pt>
    <dgm:pt modelId="{A7E42D3B-3FBB-478B-A7A9-0A3ED89A7ED6}" type="sibTrans" cxnId="{BC833432-AE5B-468F-8BAC-C9AA790FAA10}">
      <dgm:prSet/>
      <dgm:spPr/>
      <dgm:t>
        <a:bodyPr/>
        <a:lstStyle/>
        <a:p>
          <a:endParaRPr lang="es-AR" noProof="0" dirty="0"/>
        </a:p>
      </dgm:t>
      <dgm:extLst>
        <a:ext uri="{E40237B7-FDA0-4F09-8148-C483321AD2D9}">
          <dgm14:cNvPr xmlns:dgm14="http://schemas.microsoft.com/office/drawing/2010/diagram" id="0" name="" title="Hexagono"/>
        </a:ext>
      </dgm:extLst>
    </dgm:pt>
    <dgm:pt modelId="{74182A6B-9831-4B54-88CE-16559A62E2DC}" type="parTrans" cxnId="{BC833432-AE5B-468F-8BAC-C9AA790FAA10}">
      <dgm:prSet/>
      <dgm:spPr/>
      <dgm:t>
        <a:bodyPr/>
        <a:lstStyle/>
        <a:p>
          <a:endParaRPr lang="es-AR" noProof="0" dirty="0"/>
        </a:p>
      </dgm:t>
    </dgm:pt>
    <dgm:pt modelId="{55DDC46B-055D-4F44-AFAE-64081D1BF210}">
      <dgm:prSet phldrT="[Text]" custT="1"/>
      <dgm:spPr/>
      <dgm:t>
        <a:bodyPr/>
        <a:lstStyle/>
        <a:p>
          <a:pPr algn="ctr"/>
          <a:r>
            <a:rPr lang="en-US" sz="1400" i="1" dirty="0" smtClean="0"/>
            <a:t>¿</a:t>
          </a:r>
          <a:r>
            <a:rPr lang="es-AR" sz="1400" noProof="0" dirty="0" smtClean="0"/>
            <a:t>Hay peligro trabajando en casas</a:t>
          </a:r>
          <a:r>
            <a:rPr lang="es-AR" sz="1050" noProof="0" dirty="0" smtClean="0"/>
            <a:t>?</a:t>
          </a:r>
          <a:endParaRPr lang="es-AR" sz="1050" noProof="0" dirty="0"/>
        </a:p>
      </dgm:t>
      <dgm:extLst>
        <a:ext uri="{E40237B7-FDA0-4F09-8148-C483321AD2D9}">
          <dgm14:cNvPr xmlns:dgm14="http://schemas.microsoft.com/office/drawing/2010/diagram" id="0" name="" title="Question 1"/>
        </a:ext>
      </dgm:extLst>
    </dgm:pt>
    <dgm:pt modelId="{D198DE62-EBCB-4ED5-8678-77D512A9AA68}" type="sibTrans" cxnId="{8C7ECF92-AEE6-4867-BCFA-CBB87151571D}">
      <dgm:prSet/>
      <dgm:spPr/>
      <dgm:t>
        <a:bodyPr/>
        <a:lstStyle/>
        <a:p>
          <a:endParaRPr lang="es-AR" noProof="0" dirty="0"/>
        </a:p>
      </dgm:t>
    </dgm:pt>
    <dgm:pt modelId="{283EB1C0-3005-4403-B57B-CFF74ABC1C14}" type="parTrans" cxnId="{8C7ECF92-AEE6-4867-BCFA-CBB87151571D}">
      <dgm:prSet/>
      <dgm:spPr/>
      <dgm:t>
        <a:bodyPr/>
        <a:lstStyle/>
        <a:p>
          <a:endParaRPr lang="es-AR" noProof="0" dirty="0"/>
        </a:p>
      </dgm:t>
    </dgm:pt>
    <dgm:pt modelId="{3EE5D4C3-AB9A-4318-99C0-7B06BC95241D}" type="pres">
      <dgm:prSet presAssocID="{3D2FEA08-6134-4B06-97BB-DC66EF2944C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DC1979-3141-46F3-880D-F849FADD8CD4}" type="pres">
      <dgm:prSet presAssocID="{340AB751-7A97-43B3-B446-1027755D9BA2}" presName="composite" presStyleCnt="0"/>
      <dgm:spPr/>
    </dgm:pt>
    <dgm:pt modelId="{C8EACD4E-2FF1-48CA-9A23-6016EE3C1334}" type="pres">
      <dgm:prSet presAssocID="{340AB751-7A97-43B3-B446-1027755D9BA2}" presName="Parent1" presStyleLbl="node1" presStyleIdx="0" presStyleCnt="6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E3E84-3904-4BA0-83E6-8F7C6908584F}" type="pres">
      <dgm:prSet presAssocID="{340AB751-7A97-43B3-B446-1027755D9BA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D0D5B-DCC6-453B-8429-41D134FF4BA5}" type="pres">
      <dgm:prSet presAssocID="{340AB751-7A97-43B3-B446-1027755D9BA2}" presName="BalanceSpacing" presStyleCnt="0"/>
      <dgm:spPr/>
    </dgm:pt>
    <dgm:pt modelId="{1DDCAEB4-2FA0-4D48-9CDD-D7F6A5CED622}" type="pres">
      <dgm:prSet presAssocID="{340AB751-7A97-43B3-B446-1027755D9BA2}" presName="BalanceSpacing1" presStyleCnt="0"/>
      <dgm:spPr/>
    </dgm:pt>
    <dgm:pt modelId="{744A6342-C901-404C-AD10-179304A70B5C}" type="pres">
      <dgm:prSet presAssocID="{DAE5D3FB-87E0-4779-9161-39170E0D8B1A}" presName="Accent1Text" presStyleLbl="node1" presStyleIdx="1" presStyleCnt="6"/>
      <dgm:spPr/>
      <dgm:t>
        <a:bodyPr/>
        <a:lstStyle/>
        <a:p>
          <a:endParaRPr lang="en-US"/>
        </a:p>
      </dgm:t>
    </dgm:pt>
    <dgm:pt modelId="{2E813CA9-2065-4AD4-9CF2-7C2C0510C607}" type="pres">
      <dgm:prSet presAssocID="{DAE5D3FB-87E0-4779-9161-39170E0D8B1A}" presName="spaceBetweenRectangles" presStyleCnt="0"/>
      <dgm:spPr/>
    </dgm:pt>
    <dgm:pt modelId="{BF17682A-90B1-4CEE-B56D-98B60433BC6B}" type="pres">
      <dgm:prSet presAssocID="{D49744C2-4E31-4366-9DED-F1E85D0BCA39}" presName="composite" presStyleCnt="0"/>
      <dgm:spPr/>
    </dgm:pt>
    <dgm:pt modelId="{3402834F-F16D-4C2C-A133-F9BFC6113A4B}" type="pres">
      <dgm:prSet presAssocID="{D49744C2-4E31-4366-9DED-F1E85D0BCA39}" presName="Parent1" presStyleLbl="node1" presStyleIdx="2" presStyleCnt="6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628BF-A04D-4436-8D04-F92CB6CFBFB4}" type="pres">
      <dgm:prSet presAssocID="{D49744C2-4E31-4366-9DED-F1E85D0BCA39}" presName="Childtext1" presStyleLbl="revTx" presStyleIdx="1" presStyleCnt="3" custScaleX="72396" custScaleY="97518" custLinFactY="-43480" custLinFactNeighborX="4865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9EBA3-1D1D-4FB8-945F-B6C3101B89EA}" type="pres">
      <dgm:prSet presAssocID="{D49744C2-4E31-4366-9DED-F1E85D0BCA39}" presName="BalanceSpacing" presStyleCnt="0"/>
      <dgm:spPr/>
    </dgm:pt>
    <dgm:pt modelId="{7AA6A548-3B51-4FF1-85AB-B5FA3B44407C}" type="pres">
      <dgm:prSet presAssocID="{D49744C2-4E31-4366-9DED-F1E85D0BCA39}" presName="BalanceSpacing1" presStyleCnt="0"/>
      <dgm:spPr/>
    </dgm:pt>
    <dgm:pt modelId="{4FBC8410-9949-438B-BED9-7764013753AE}" type="pres">
      <dgm:prSet presAssocID="{D77B79CE-DE17-4F9A-AE41-F2108BC4436E}" presName="Accent1Text" presStyleLbl="node1" presStyleIdx="3" presStyleCnt="6"/>
      <dgm:spPr/>
      <dgm:t>
        <a:bodyPr/>
        <a:lstStyle/>
        <a:p>
          <a:endParaRPr lang="en-US"/>
        </a:p>
      </dgm:t>
    </dgm:pt>
    <dgm:pt modelId="{638B9F4F-3EBD-4A76-A5EA-FA03D1417CA0}" type="pres">
      <dgm:prSet presAssocID="{D77B79CE-DE17-4F9A-AE41-F2108BC4436E}" presName="spaceBetweenRectangles" presStyleCnt="0"/>
      <dgm:spPr/>
    </dgm:pt>
    <dgm:pt modelId="{FF35FC82-F251-4C8C-AFD7-659C4C9B032B}" type="pres">
      <dgm:prSet presAssocID="{44A74482-FE13-46A8-9479-1BBA2F1A33FF}" presName="composite" presStyleCnt="0"/>
      <dgm:spPr/>
    </dgm:pt>
    <dgm:pt modelId="{4892EA36-E964-447C-AB7D-EDA4EF84CE39}" type="pres">
      <dgm:prSet presAssocID="{44A74482-FE13-46A8-9479-1BBA2F1A33F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4CAAA-8B70-417F-ADD3-4B9BEF33ED26}" type="pres">
      <dgm:prSet presAssocID="{44A74482-FE13-46A8-9479-1BBA2F1A33F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FBE9B-B695-43E5-91D6-0E6C577BCCFC}" type="pres">
      <dgm:prSet presAssocID="{44A74482-FE13-46A8-9479-1BBA2F1A33FF}" presName="BalanceSpacing" presStyleCnt="0"/>
      <dgm:spPr/>
    </dgm:pt>
    <dgm:pt modelId="{0CA50F66-C626-4432-B5EC-F9EF311F1C9A}" type="pres">
      <dgm:prSet presAssocID="{44A74482-FE13-46A8-9479-1BBA2F1A33FF}" presName="BalanceSpacing1" presStyleCnt="0"/>
      <dgm:spPr/>
    </dgm:pt>
    <dgm:pt modelId="{83E02299-204D-4E7E-B42C-8C3A41BC7C3C}" type="pres">
      <dgm:prSet presAssocID="{A7E42D3B-3FBB-478B-A7A9-0A3ED89A7ED6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71ABA11E-43ED-4CD3-8A1C-5A97D8DA88E1}" type="presOf" srcId="{3D2FEA08-6134-4B06-97BB-DC66EF2944C2}" destId="{3EE5D4C3-AB9A-4318-99C0-7B06BC95241D}" srcOrd="0" destOrd="0" presId="urn:microsoft.com/office/officeart/2008/layout/AlternatingHexagons"/>
    <dgm:cxn modelId="{00AC9B66-3BCD-42B1-9826-174211903E01}" type="presOf" srcId="{A7E42D3B-3FBB-478B-A7A9-0A3ED89A7ED6}" destId="{83E02299-204D-4E7E-B42C-8C3A41BC7C3C}" srcOrd="0" destOrd="0" presId="urn:microsoft.com/office/officeart/2008/layout/AlternatingHexagons"/>
    <dgm:cxn modelId="{0578FB9B-E436-49EF-A5D0-A66597D9CF22}" srcId="{3D2FEA08-6134-4B06-97BB-DC66EF2944C2}" destId="{D49744C2-4E31-4366-9DED-F1E85D0BCA39}" srcOrd="1" destOrd="0" parTransId="{ADAC1D72-7A79-4F32-A179-6064BE0EB0D0}" sibTransId="{D77B79CE-DE17-4F9A-AE41-F2108BC4436E}"/>
    <dgm:cxn modelId="{BA15CF40-D8AC-4B41-89B1-CF0778CBA220}" type="presOf" srcId="{340AB751-7A97-43B3-B446-1027755D9BA2}" destId="{C8EACD4E-2FF1-48CA-9A23-6016EE3C1334}" srcOrd="0" destOrd="0" presId="urn:microsoft.com/office/officeart/2008/layout/AlternatingHexagons"/>
    <dgm:cxn modelId="{1E07E6D5-A1B1-446F-B5DE-7B4B399C9F21}" type="presOf" srcId="{DAE5D3FB-87E0-4779-9161-39170E0D8B1A}" destId="{744A6342-C901-404C-AD10-179304A70B5C}" srcOrd="0" destOrd="0" presId="urn:microsoft.com/office/officeart/2008/layout/AlternatingHexagons"/>
    <dgm:cxn modelId="{0299C6CB-93AC-487B-9236-41DE01A683AE}" type="presOf" srcId="{D49744C2-4E31-4366-9DED-F1E85D0BCA39}" destId="{3402834F-F16D-4C2C-A133-F9BFC6113A4B}" srcOrd="0" destOrd="0" presId="urn:microsoft.com/office/officeart/2008/layout/AlternatingHexagons"/>
    <dgm:cxn modelId="{8C7ECF92-AEE6-4867-BCFA-CBB87151571D}" srcId="{D49744C2-4E31-4366-9DED-F1E85D0BCA39}" destId="{55DDC46B-055D-4F44-AFAE-64081D1BF210}" srcOrd="0" destOrd="0" parTransId="{283EB1C0-3005-4403-B57B-CFF74ABC1C14}" sibTransId="{D198DE62-EBCB-4ED5-8678-77D512A9AA68}"/>
    <dgm:cxn modelId="{237412AF-B427-43D2-A20C-FE951D059191}" srcId="{3D2FEA08-6134-4B06-97BB-DC66EF2944C2}" destId="{340AB751-7A97-43B3-B446-1027755D9BA2}" srcOrd="0" destOrd="0" parTransId="{02662F1F-B11E-41DE-963F-D1C828DDDD01}" sibTransId="{DAE5D3FB-87E0-4779-9161-39170E0D8B1A}"/>
    <dgm:cxn modelId="{E40BD3F7-F560-4F6F-945E-D64C175A8DCE}" type="presOf" srcId="{D77B79CE-DE17-4F9A-AE41-F2108BC4436E}" destId="{4FBC8410-9949-438B-BED9-7764013753AE}" srcOrd="0" destOrd="0" presId="urn:microsoft.com/office/officeart/2008/layout/AlternatingHexagons"/>
    <dgm:cxn modelId="{4988E7C0-C697-47D2-8346-5B6AD309B0EE}" type="presOf" srcId="{55DDC46B-055D-4F44-AFAE-64081D1BF210}" destId="{E63628BF-A04D-4436-8D04-F92CB6CFBFB4}" srcOrd="0" destOrd="0" presId="urn:microsoft.com/office/officeart/2008/layout/AlternatingHexagons"/>
    <dgm:cxn modelId="{F30E2CCE-77AC-409C-83EA-E8EEA76AB96D}" type="presOf" srcId="{44A74482-FE13-46A8-9479-1BBA2F1A33FF}" destId="{4892EA36-E964-447C-AB7D-EDA4EF84CE39}" srcOrd="0" destOrd="0" presId="urn:microsoft.com/office/officeart/2008/layout/AlternatingHexagons"/>
    <dgm:cxn modelId="{BC833432-AE5B-468F-8BAC-C9AA790FAA10}" srcId="{3D2FEA08-6134-4B06-97BB-DC66EF2944C2}" destId="{44A74482-FE13-46A8-9479-1BBA2F1A33FF}" srcOrd="2" destOrd="0" parTransId="{74182A6B-9831-4B54-88CE-16559A62E2DC}" sibTransId="{A7E42D3B-3FBB-478B-A7A9-0A3ED89A7ED6}"/>
    <dgm:cxn modelId="{9C73B93B-2B93-43D5-92B1-03384426CEF9}" type="presParOf" srcId="{3EE5D4C3-AB9A-4318-99C0-7B06BC95241D}" destId="{C8DC1979-3141-46F3-880D-F849FADD8CD4}" srcOrd="0" destOrd="0" presId="urn:microsoft.com/office/officeart/2008/layout/AlternatingHexagons"/>
    <dgm:cxn modelId="{429FBEBD-9090-4B68-9473-D0AA56FD3E0E}" type="presParOf" srcId="{C8DC1979-3141-46F3-880D-F849FADD8CD4}" destId="{C8EACD4E-2FF1-48CA-9A23-6016EE3C1334}" srcOrd="0" destOrd="0" presId="urn:microsoft.com/office/officeart/2008/layout/AlternatingHexagons"/>
    <dgm:cxn modelId="{C7DF4D76-4DA2-4E5F-9ADB-65898274000B}" type="presParOf" srcId="{C8DC1979-3141-46F3-880D-F849FADD8CD4}" destId="{475E3E84-3904-4BA0-83E6-8F7C6908584F}" srcOrd="1" destOrd="0" presId="urn:microsoft.com/office/officeart/2008/layout/AlternatingHexagons"/>
    <dgm:cxn modelId="{F24EE8E6-CF7D-4EAF-980C-CD3359E2AF1F}" type="presParOf" srcId="{C8DC1979-3141-46F3-880D-F849FADD8CD4}" destId="{73AD0D5B-DCC6-453B-8429-41D134FF4BA5}" srcOrd="2" destOrd="0" presId="urn:microsoft.com/office/officeart/2008/layout/AlternatingHexagons"/>
    <dgm:cxn modelId="{139B0A5C-F2EF-4DC6-8CBC-A2A0C84C40E9}" type="presParOf" srcId="{C8DC1979-3141-46F3-880D-F849FADD8CD4}" destId="{1DDCAEB4-2FA0-4D48-9CDD-D7F6A5CED622}" srcOrd="3" destOrd="0" presId="urn:microsoft.com/office/officeart/2008/layout/AlternatingHexagons"/>
    <dgm:cxn modelId="{FBB7CAF5-5066-43B7-93F7-CEFD78FB9089}" type="presParOf" srcId="{C8DC1979-3141-46F3-880D-F849FADD8CD4}" destId="{744A6342-C901-404C-AD10-179304A70B5C}" srcOrd="4" destOrd="0" presId="urn:microsoft.com/office/officeart/2008/layout/AlternatingHexagons"/>
    <dgm:cxn modelId="{2FAB536F-B233-47F0-8F85-2B6F43D95369}" type="presParOf" srcId="{3EE5D4C3-AB9A-4318-99C0-7B06BC95241D}" destId="{2E813CA9-2065-4AD4-9CF2-7C2C0510C607}" srcOrd="1" destOrd="0" presId="urn:microsoft.com/office/officeart/2008/layout/AlternatingHexagons"/>
    <dgm:cxn modelId="{78BCAD7C-B8BB-4D2A-AFE5-5C7F8B100970}" type="presParOf" srcId="{3EE5D4C3-AB9A-4318-99C0-7B06BC95241D}" destId="{BF17682A-90B1-4CEE-B56D-98B60433BC6B}" srcOrd="2" destOrd="0" presId="urn:microsoft.com/office/officeart/2008/layout/AlternatingHexagons"/>
    <dgm:cxn modelId="{C04DB3D2-8A37-4D19-ABD1-F0FD76801930}" type="presParOf" srcId="{BF17682A-90B1-4CEE-B56D-98B60433BC6B}" destId="{3402834F-F16D-4C2C-A133-F9BFC6113A4B}" srcOrd="0" destOrd="0" presId="urn:microsoft.com/office/officeart/2008/layout/AlternatingHexagons"/>
    <dgm:cxn modelId="{F99DE9C5-F540-49A1-A6C1-F49DF235C248}" type="presParOf" srcId="{BF17682A-90B1-4CEE-B56D-98B60433BC6B}" destId="{E63628BF-A04D-4436-8D04-F92CB6CFBFB4}" srcOrd="1" destOrd="0" presId="urn:microsoft.com/office/officeart/2008/layout/AlternatingHexagons"/>
    <dgm:cxn modelId="{94799ABC-C6B0-405F-A5D8-12C87618C572}" type="presParOf" srcId="{BF17682A-90B1-4CEE-B56D-98B60433BC6B}" destId="{3399EBA3-1D1D-4FB8-945F-B6C3101B89EA}" srcOrd="2" destOrd="0" presId="urn:microsoft.com/office/officeart/2008/layout/AlternatingHexagons"/>
    <dgm:cxn modelId="{B7BDADD3-6779-408E-9014-72AAECD02034}" type="presParOf" srcId="{BF17682A-90B1-4CEE-B56D-98B60433BC6B}" destId="{7AA6A548-3B51-4FF1-85AB-B5FA3B44407C}" srcOrd="3" destOrd="0" presId="urn:microsoft.com/office/officeart/2008/layout/AlternatingHexagons"/>
    <dgm:cxn modelId="{400ADAD6-5DBB-4E3B-A998-C1FDE8C05C3F}" type="presParOf" srcId="{BF17682A-90B1-4CEE-B56D-98B60433BC6B}" destId="{4FBC8410-9949-438B-BED9-7764013753AE}" srcOrd="4" destOrd="0" presId="urn:microsoft.com/office/officeart/2008/layout/AlternatingHexagons"/>
    <dgm:cxn modelId="{9C92302A-5CA6-4E34-B71F-78C1CBD3A403}" type="presParOf" srcId="{3EE5D4C3-AB9A-4318-99C0-7B06BC95241D}" destId="{638B9F4F-3EBD-4A76-A5EA-FA03D1417CA0}" srcOrd="3" destOrd="0" presId="urn:microsoft.com/office/officeart/2008/layout/AlternatingHexagons"/>
    <dgm:cxn modelId="{5313F774-03E7-4195-83F0-BE696FBA4856}" type="presParOf" srcId="{3EE5D4C3-AB9A-4318-99C0-7B06BC95241D}" destId="{FF35FC82-F251-4C8C-AFD7-659C4C9B032B}" srcOrd="4" destOrd="0" presId="urn:microsoft.com/office/officeart/2008/layout/AlternatingHexagons"/>
    <dgm:cxn modelId="{921489F4-7D28-4162-9D9F-FB40BEE23BDA}" type="presParOf" srcId="{FF35FC82-F251-4C8C-AFD7-659C4C9B032B}" destId="{4892EA36-E964-447C-AB7D-EDA4EF84CE39}" srcOrd="0" destOrd="0" presId="urn:microsoft.com/office/officeart/2008/layout/AlternatingHexagons"/>
    <dgm:cxn modelId="{6A22AB18-814D-4880-8357-426923ABDD19}" type="presParOf" srcId="{FF35FC82-F251-4C8C-AFD7-659C4C9B032B}" destId="{1614CAAA-8B70-417F-ADD3-4B9BEF33ED26}" srcOrd="1" destOrd="0" presId="urn:microsoft.com/office/officeart/2008/layout/AlternatingHexagons"/>
    <dgm:cxn modelId="{ED37597F-4D46-4D8F-B23E-DE70D92EF92F}" type="presParOf" srcId="{FF35FC82-F251-4C8C-AFD7-659C4C9B032B}" destId="{9F9FBE9B-B695-43E5-91D6-0E6C577BCCFC}" srcOrd="2" destOrd="0" presId="urn:microsoft.com/office/officeart/2008/layout/AlternatingHexagons"/>
    <dgm:cxn modelId="{5BC89D41-1B89-4D8B-902D-F7671E3D64B3}" type="presParOf" srcId="{FF35FC82-F251-4C8C-AFD7-659C4C9B032B}" destId="{0CA50F66-C626-4432-B5EC-F9EF311F1C9A}" srcOrd="3" destOrd="0" presId="urn:microsoft.com/office/officeart/2008/layout/AlternatingHexagons"/>
    <dgm:cxn modelId="{21341A81-9790-4D0C-8F83-4819CA182ADA}" type="presParOf" srcId="{FF35FC82-F251-4C8C-AFD7-659C4C9B032B}" destId="{83E02299-204D-4E7E-B42C-8C3A41BC7C3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ACD4E-2FF1-48CA-9A23-6016EE3C1334}">
      <dsp:nvSpPr>
        <dsp:cNvPr id="0" name=""/>
        <dsp:cNvSpPr/>
      </dsp:nvSpPr>
      <dsp:spPr>
        <a:xfrm rot="5400000">
          <a:off x="1695185" y="297150"/>
          <a:ext cx="1112064" cy="9674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400" kern="1200" noProof="0" dirty="0"/>
        </a:p>
      </dsp:txBody>
      <dsp:txXfrm rot="-5400000">
        <a:off x="1918237" y="398163"/>
        <a:ext cx="665959" cy="765470"/>
      </dsp:txXfrm>
    </dsp:sp>
    <dsp:sp modelId="{475E3E84-3904-4BA0-83E6-8F7C6908584F}">
      <dsp:nvSpPr>
        <dsp:cNvPr id="0" name=""/>
        <dsp:cNvSpPr/>
      </dsp:nvSpPr>
      <dsp:spPr>
        <a:xfrm>
          <a:off x="2764324" y="447279"/>
          <a:ext cx="1241063" cy="667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A6342-C901-404C-AD10-179304A70B5C}">
      <dsp:nvSpPr>
        <dsp:cNvPr id="0" name=""/>
        <dsp:cNvSpPr/>
      </dsp:nvSpPr>
      <dsp:spPr>
        <a:xfrm rot="5400000">
          <a:off x="650290" y="297150"/>
          <a:ext cx="1112064" cy="9674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22342"/>
            <a:satOff val="6507"/>
            <a:lumOff val="188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600" kern="1200" noProof="0" dirty="0"/>
        </a:p>
      </dsp:txBody>
      <dsp:txXfrm rot="-5400000">
        <a:off x="873342" y="398163"/>
        <a:ext cx="665959" cy="765470"/>
      </dsp:txXfrm>
    </dsp:sp>
    <dsp:sp modelId="{3402834F-F16D-4C2C-A133-F9BFC6113A4B}">
      <dsp:nvSpPr>
        <dsp:cNvPr id="0" name=""/>
        <dsp:cNvSpPr/>
      </dsp:nvSpPr>
      <dsp:spPr>
        <a:xfrm rot="5400000">
          <a:off x="1170736" y="1241071"/>
          <a:ext cx="1112064" cy="9674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44683"/>
            <a:satOff val="13014"/>
            <a:lumOff val="376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600" kern="1200" noProof="0" dirty="0"/>
        </a:p>
      </dsp:txBody>
      <dsp:txXfrm rot="-5400000">
        <a:off x="1393788" y="1342084"/>
        <a:ext cx="665959" cy="765470"/>
      </dsp:txXfrm>
    </dsp:sp>
    <dsp:sp modelId="{E63628BF-A04D-4436-8D04-F92CB6CFBFB4}">
      <dsp:nvSpPr>
        <dsp:cNvPr id="0" name=""/>
        <dsp:cNvSpPr/>
      </dsp:nvSpPr>
      <dsp:spPr>
        <a:xfrm>
          <a:off x="752071" y="442126"/>
          <a:ext cx="869497" cy="650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/>
            <a:t>¿</a:t>
          </a:r>
          <a:r>
            <a:rPr lang="es-AR" sz="1400" kern="1200" noProof="0" dirty="0" smtClean="0"/>
            <a:t>Hay peligro trabajando en casas</a:t>
          </a:r>
          <a:r>
            <a:rPr lang="es-AR" sz="1050" kern="1200" noProof="0" dirty="0" smtClean="0"/>
            <a:t>?</a:t>
          </a:r>
          <a:endParaRPr lang="es-AR" sz="1050" kern="1200" noProof="0" dirty="0"/>
        </a:p>
      </dsp:txBody>
      <dsp:txXfrm>
        <a:off x="752071" y="442126"/>
        <a:ext cx="869497" cy="650677"/>
      </dsp:txXfrm>
    </dsp:sp>
    <dsp:sp modelId="{4FBC8410-9949-438B-BED9-7764013753AE}">
      <dsp:nvSpPr>
        <dsp:cNvPr id="0" name=""/>
        <dsp:cNvSpPr/>
      </dsp:nvSpPr>
      <dsp:spPr>
        <a:xfrm rot="5400000">
          <a:off x="2215631" y="1241071"/>
          <a:ext cx="1112064" cy="9674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367025"/>
            <a:satOff val="19521"/>
            <a:lumOff val="564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600" kern="1200" noProof="0" dirty="0"/>
        </a:p>
      </dsp:txBody>
      <dsp:txXfrm rot="-5400000">
        <a:off x="2438683" y="1342084"/>
        <a:ext cx="665959" cy="765470"/>
      </dsp:txXfrm>
    </dsp:sp>
    <dsp:sp modelId="{4892EA36-E964-447C-AB7D-EDA4EF84CE39}">
      <dsp:nvSpPr>
        <dsp:cNvPr id="0" name=""/>
        <dsp:cNvSpPr/>
      </dsp:nvSpPr>
      <dsp:spPr>
        <a:xfrm rot="5400000">
          <a:off x="1695185" y="2184991"/>
          <a:ext cx="1112064" cy="9674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489367"/>
            <a:satOff val="26028"/>
            <a:lumOff val="752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600" kern="1200" noProof="0" dirty="0"/>
        </a:p>
      </dsp:txBody>
      <dsp:txXfrm rot="-5400000">
        <a:off x="1918237" y="2286004"/>
        <a:ext cx="665959" cy="765470"/>
      </dsp:txXfrm>
    </dsp:sp>
    <dsp:sp modelId="{1614CAAA-8B70-417F-ADD3-4B9BEF33ED26}">
      <dsp:nvSpPr>
        <dsp:cNvPr id="0" name=""/>
        <dsp:cNvSpPr/>
      </dsp:nvSpPr>
      <dsp:spPr>
        <a:xfrm>
          <a:off x="2764324" y="2335119"/>
          <a:ext cx="1241063" cy="667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02299-204D-4E7E-B42C-8C3A41BC7C3C}">
      <dsp:nvSpPr>
        <dsp:cNvPr id="0" name=""/>
        <dsp:cNvSpPr/>
      </dsp:nvSpPr>
      <dsp:spPr>
        <a:xfrm rot="5400000">
          <a:off x="650290" y="2184991"/>
          <a:ext cx="1112064" cy="9674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611709"/>
            <a:satOff val="32535"/>
            <a:lumOff val="941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600" kern="1200" noProof="0" dirty="0"/>
        </a:p>
      </dsp:txBody>
      <dsp:txXfrm rot="-5400000">
        <a:off x="873342" y="2286004"/>
        <a:ext cx="665959" cy="765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E0EBE1-8359-43F6-9C84-1CA7B9E60B53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3DC00B-AD43-4FF5-8E11-D38F0CAC6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3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BE1-8359-43F6-9C84-1CA7B9E60B53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00B-AD43-4FF5-8E11-D38F0CAC6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6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E0EBE1-8359-43F6-9C84-1CA7B9E60B53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3DC00B-AD43-4FF5-8E11-D38F0CAC6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5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BE1-8359-43F6-9C84-1CA7B9E60B53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23DC00B-AD43-4FF5-8E11-D38F0CAC6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8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E0EBE1-8359-43F6-9C84-1CA7B9E60B53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3DC00B-AD43-4FF5-8E11-D38F0CAC6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BE1-8359-43F6-9C84-1CA7B9E60B53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00B-AD43-4FF5-8E11-D38F0CAC6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3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BE1-8359-43F6-9C84-1CA7B9E60B53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00B-AD43-4FF5-8E11-D38F0CAC6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0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BE1-8359-43F6-9C84-1CA7B9E60B53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00B-AD43-4FF5-8E11-D38F0CAC66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9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BE1-8359-43F6-9C84-1CA7B9E60B53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00B-AD43-4FF5-8E11-D38F0CAC6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8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E0EBE1-8359-43F6-9C84-1CA7B9E60B53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3DC00B-AD43-4FF5-8E11-D38F0CAC6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4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BE1-8359-43F6-9C84-1CA7B9E60B53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C00B-AD43-4FF5-8E11-D38F0CAC6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2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8E0EBE1-8359-43F6-9C84-1CA7B9E60B53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23DC00B-AD43-4FF5-8E11-D38F0CAC66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836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ls/oshaweb/owadisp.show_document?p_table=standards&amp;p_id=10752" TargetMode="External"/><Relationship Id="rId2" Type="http://schemas.openxmlformats.org/officeDocument/2006/relationships/hyperlink" Target="https://www.osha.gov/pls/oshaweb/owadisp.show_document?p_id=10758&amp;p_table=STANDARD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sha.gov/pls/oshaweb/owadisp.show_document?p_table=standards&amp;p_id=10839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419" dirty="0" smtClean="0"/>
              <a:t>Taller de Prevención de Caídas 2</a:t>
            </a:r>
            <a:endParaRPr lang="es-419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4825" y="5257800"/>
            <a:ext cx="11069915" cy="1052429"/>
          </a:xfrm>
        </p:spPr>
        <p:txBody>
          <a:bodyPr>
            <a:normAutofit fontScale="92500" lnSpcReduction="20000"/>
          </a:bodyPr>
          <a:lstStyle/>
          <a:p>
            <a:r>
              <a:rPr lang="es-ES" sz="1500" cap="none" dirty="0"/>
              <a:t>Este material fue producido bajo la Beca Susan Harwood SH-05008-SH8 de la Administración de Seguridad y Salud Ocupacional, Departamento de Trabajo de EE.UU. Este no necesariamente refleja los puntos de vista o las políticas del Departamento de Trabajo de EE.UU., ni la mención de marcas registradas, productos comerciales u organizaciones implica la aprobación del Gobierno de EE.UU. El Gobierno de EE.UU. no garantiza ni asume ninguna responsabilidad legal o se hace responsable por la exactitud, integridad o utilidad de cualquier información, aparato, producto o proceso divulgado. </a:t>
            </a:r>
          </a:p>
          <a:p>
            <a:endParaRPr lang="en-US" sz="1400" dirty="0"/>
          </a:p>
        </p:txBody>
      </p:sp>
      <p:pic>
        <p:nvPicPr>
          <p:cNvPr id="7" name="Picture 6" title="Foto de trabajad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990" y="548262"/>
            <a:ext cx="25717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¿</a:t>
            </a:r>
            <a:r>
              <a:rPr lang="es-AR" dirty="0" smtClean="0"/>
              <a:t>qué tan peligrosas son las escaleras?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54683"/>
            <a:ext cx="11029615" cy="1361483"/>
          </a:xfrm>
        </p:spPr>
        <p:txBody>
          <a:bodyPr>
            <a:normAutofit/>
          </a:bodyPr>
          <a:lstStyle/>
          <a:p>
            <a:r>
              <a:rPr lang="es-AR" sz="2000" dirty="0" smtClean="0"/>
              <a:t>Las escaleras son las herramientas de seguridad más peligrosas, pero también las mas usadas por que es fácil usarlas</a:t>
            </a:r>
          </a:p>
          <a:p>
            <a:pPr marL="0" indent="0">
              <a:buNone/>
            </a:pPr>
            <a:r>
              <a:rPr lang="es-AR" sz="2000" i="1" dirty="0" smtClean="0"/>
              <a:t>El 25% de las muertes de caídas en el trabajo en Washington son a causa de una caída desde una escalera</a:t>
            </a:r>
            <a:endParaRPr lang="es-AR" sz="2000" i="1" dirty="0"/>
          </a:p>
        </p:txBody>
      </p:sp>
      <p:pic>
        <p:nvPicPr>
          <p:cNvPr id="4" name="Picture 3" title="Foto de tres escaleras diferent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559" y="3354893"/>
            <a:ext cx="4995115" cy="344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¿</a:t>
            </a:r>
            <a:r>
              <a:rPr lang="es-AR" dirty="0" smtClean="0"/>
              <a:t>Es peligroso trabajar a baja altura?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96719"/>
            <a:ext cx="11029615" cy="1676801"/>
          </a:xfrm>
        </p:spPr>
        <p:txBody>
          <a:bodyPr>
            <a:normAutofit/>
          </a:bodyPr>
          <a:lstStyle/>
          <a:p>
            <a:r>
              <a:rPr lang="es-AR" sz="2000" dirty="0" smtClean="0"/>
              <a:t>Si, trabajar a baja altura también puede ser peligroso</a:t>
            </a:r>
          </a:p>
          <a:p>
            <a:pPr marL="0" indent="0">
              <a:buNone/>
            </a:pPr>
            <a:r>
              <a:rPr lang="es-AR" sz="2000" i="1" dirty="0" smtClean="0"/>
              <a:t>59% de las muertes pasaron a una altura de 25 pies o menos</a:t>
            </a:r>
          </a:p>
          <a:p>
            <a:pPr marL="0" indent="0">
              <a:buNone/>
            </a:pPr>
            <a:r>
              <a:rPr lang="es-AR" sz="2000" i="1" dirty="0" smtClean="0"/>
              <a:t>20% pasaron a 10 pies o menos (más abajo de un techo)</a:t>
            </a:r>
            <a:endParaRPr lang="es-AR" sz="2000" i="1" dirty="0"/>
          </a:p>
        </p:txBody>
      </p:sp>
      <p:pic>
        <p:nvPicPr>
          <p:cNvPr id="5" name="Picture 4" title="Foto de un hombre trabajando en una escalera que esta en una escalera.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090" y="3478799"/>
            <a:ext cx="2028496" cy="3147091"/>
          </a:xfrm>
          <a:prstGeom prst="rect">
            <a:avLst/>
          </a:prstGeom>
        </p:spPr>
      </p:pic>
      <p:pic>
        <p:nvPicPr>
          <p:cNvPr id="4" name="Picture 3" title="Foto de un hombre cayendose de una escalera.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431" y="3158895"/>
            <a:ext cx="5570485" cy="36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¿</a:t>
            </a:r>
            <a:r>
              <a:rPr lang="es-AR" dirty="0" smtClean="0"/>
              <a:t>Que haría usted en los siguientes casos?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49277"/>
            <a:ext cx="11029615" cy="2233840"/>
          </a:xfrm>
        </p:spPr>
        <p:txBody>
          <a:bodyPr>
            <a:normAutofit fontScale="92500" lnSpcReduction="10000"/>
          </a:bodyPr>
          <a:lstStyle/>
          <a:p>
            <a:r>
              <a:rPr lang="es-AR" sz="2000" dirty="0" smtClean="0"/>
              <a:t>Actividad Práctica</a:t>
            </a:r>
          </a:p>
          <a:p>
            <a:r>
              <a:rPr lang="es-AR" sz="2000" dirty="0" smtClean="0"/>
              <a:t>Vamos a dividirnos en tres grupos para analizar riesgos y hablar de las medidas necesarias para evitar caídas en los siguientes trabajos:</a:t>
            </a:r>
          </a:p>
          <a:p>
            <a:pPr lvl="1"/>
            <a:r>
              <a:rPr lang="es-AR" sz="1800" dirty="0" smtClean="0"/>
              <a:t>Pintando afuera</a:t>
            </a:r>
          </a:p>
          <a:p>
            <a:pPr lvl="1"/>
            <a:r>
              <a:rPr lang="es-AR" sz="1800" dirty="0" smtClean="0"/>
              <a:t>Trabajando en un techo</a:t>
            </a:r>
          </a:p>
          <a:p>
            <a:pPr lvl="1"/>
            <a:r>
              <a:rPr lang="es-AR" sz="1800" dirty="0" smtClean="0"/>
              <a:t>Limpiando en las Alturas</a:t>
            </a:r>
          </a:p>
          <a:p>
            <a:endParaRPr lang="en-US" dirty="0"/>
          </a:p>
        </p:txBody>
      </p:sp>
      <p:pic>
        <p:nvPicPr>
          <p:cNvPr id="4" name="Picture 3" title="Foto de dos hombres usando escaleras para pintar una casa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7" y="4183117"/>
            <a:ext cx="4147645" cy="2355270"/>
          </a:xfrm>
          <a:prstGeom prst="rect">
            <a:avLst/>
          </a:prstGeom>
        </p:spPr>
      </p:pic>
      <p:pic>
        <p:nvPicPr>
          <p:cNvPr id="5" name="Picture 4" title="Foto de dos hombres trabajando en un tech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240" y="4183116"/>
            <a:ext cx="3890955" cy="2432907"/>
          </a:xfrm>
          <a:prstGeom prst="rect">
            <a:avLst/>
          </a:prstGeom>
        </p:spPr>
      </p:pic>
      <p:pic>
        <p:nvPicPr>
          <p:cNvPr id="6" name="Picture 5" title="Dibujo de un hombre lavando una ventana en una escaler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842" y="4128562"/>
            <a:ext cx="26384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Pintando afuera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¿</a:t>
            </a:r>
            <a:r>
              <a:rPr lang="es-AR" sz="2000" dirty="0" smtClean="0"/>
              <a:t>Qué materiales necesitamos?</a:t>
            </a:r>
          </a:p>
          <a:p>
            <a:r>
              <a:rPr lang="en-US" sz="2000" i="1" dirty="0" smtClean="0"/>
              <a:t>¿</a:t>
            </a:r>
            <a:r>
              <a:rPr lang="es-AR" sz="2000" dirty="0" smtClean="0"/>
              <a:t>Qué tipo de escaleras vamos a usar?</a:t>
            </a:r>
          </a:p>
          <a:p>
            <a:r>
              <a:rPr lang="en-US" sz="2000" i="1" dirty="0" smtClean="0"/>
              <a:t>¿</a:t>
            </a:r>
            <a:r>
              <a:rPr lang="es-AR" sz="2000" dirty="0" smtClean="0"/>
              <a:t>Cómo subimos los materiales a la escalera?</a:t>
            </a:r>
          </a:p>
          <a:p>
            <a:r>
              <a:rPr lang="en-US" sz="2000" i="1" dirty="0" smtClean="0"/>
              <a:t>¿</a:t>
            </a:r>
            <a:r>
              <a:rPr lang="es-AR" sz="2000" dirty="0" smtClean="0"/>
              <a:t>Qué debemos de revisar al subir la escalera?</a:t>
            </a:r>
          </a:p>
          <a:p>
            <a:r>
              <a:rPr lang="en-US" sz="2000" i="1" dirty="0" smtClean="0"/>
              <a:t>¿</a:t>
            </a:r>
            <a:r>
              <a:rPr lang="es-AR" sz="2000" dirty="0" smtClean="0"/>
              <a:t>Cuáles son los riesgos de trabajar sobre la escalera?</a:t>
            </a:r>
          </a:p>
          <a:p>
            <a:r>
              <a:rPr lang="en-US" sz="2000" i="1" dirty="0" smtClean="0"/>
              <a:t>¿</a:t>
            </a:r>
            <a:r>
              <a:rPr lang="es-AR" sz="2000" dirty="0" smtClean="0"/>
              <a:t>Qué no debo hacer mientras trabajo en la escalera?</a:t>
            </a:r>
          </a:p>
          <a:p>
            <a:r>
              <a:rPr lang="en-US" sz="2000" i="1" dirty="0" smtClean="0"/>
              <a:t>¿</a:t>
            </a:r>
            <a:r>
              <a:rPr lang="es-AR" sz="2000" dirty="0" smtClean="0"/>
              <a:t>Qué experiencias de caídas han tenido trabajando sobre escaleras?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0342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Trabajando en techo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¿</a:t>
            </a:r>
            <a:r>
              <a:rPr lang="es-AR" sz="2000" dirty="0" smtClean="0"/>
              <a:t>Cuáles son las actividades de trabajo más comunes cuando se trabaja en un techo?</a:t>
            </a:r>
          </a:p>
          <a:p>
            <a:r>
              <a:rPr lang="en-US" sz="2000" i="1" dirty="0"/>
              <a:t>¿</a:t>
            </a:r>
            <a:r>
              <a:rPr lang="es-AR" sz="2000" dirty="0" smtClean="0"/>
              <a:t>Cómo llegamos al techo?</a:t>
            </a:r>
          </a:p>
          <a:p>
            <a:r>
              <a:rPr lang="en-US" sz="2000" i="1" dirty="0"/>
              <a:t>¿</a:t>
            </a:r>
            <a:r>
              <a:rPr lang="es-AR" sz="2000" dirty="0" smtClean="0"/>
              <a:t>Cómo llevamos el material de trabajo al techo?</a:t>
            </a:r>
          </a:p>
          <a:p>
            <a:r>
              <a:rPr lang="en-US" sz="2000" i="1" dirty="0"/>
              <a:t>¿</a:t>
            </a:r>
            <a:r>
              <a:rPr lang="es-AR" sz="2000" dirty="0" smtClean="0"/>
              <a:t>Cuáles son los riesgos de trabajar en un techo?</a:t>
            </a:r>
          </a:p>
          <a:p>
            <a:r>
              <a:rPr lang="en-US" sz="2000" i="1" dirty="0"/>
              <a:t>¿</a:t>
            </a:r>
            <a:r>
              <a:rPr lang="es-AR" sz="2000" dirty="0" smtClean="0"/>
              <a:t>Qué equipo de seguridad podemos usar cuando trabajamos en un techo?</a:t>
            </a:r>
          </a:p>
          <a:p>
            <a:r>
              <a:rPr lang="en-US" sz="2000" i="1" dirty="0"/>
              <a:t>¿</a:t>
            </a:r>
            <a:r>
              <a:rPr lang="es-AR" sz="2000" dirty="0" smtClean="0"/>
              <a:t>Qué no debemos hacer cuando estamos trabajando en un techo?</a:t>
            </a:r>
          </a:p>
          <a:p>
            <a:r>
              <a:rPr lang="en-US" sz="2000" i="1" dirty="0"/>
              <a:t>¿</a:t>
            </a:r>
            <a:r>
              <a:rPr lang="es-AR" sz="2000" dirty="0" smtClean="0"/>
              <a:t>Qué experiencias de caídas han tenido trabajando en un techo?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0248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Limpiando en las alturas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¿</a:t>
            </a:r>
            <a:r>
              <a:rPr lang="es-AR" sz="2000" dirty="0" smtClean="0"/>
              <a:t>Cuáles son los trabajos de limpieza del hogar más comunes?</a:t>
            </a:r>
          </a:p>
          <a:p>
            <a:r>
              <a:rPr lang="en-US" sz="2000" i="1" dirty="0"/>
              <a:t>¿</a:t>
            </a:r>
            <a:r>
              <a:rPr lang="es-AR" sz="2000" dirty="0" smtClean="0"/>
              <a:t>Cuáles son las escaleras que más se usan?</a:t>
            </a:r>
          </a:p>
          <a:p>
            <a:r>
              <a:rPr lang="en-US" sz="2000" i="1" dirty="0"/>
              <a:t>¿</a:t>
            </a:r>
            <a:r>
              <a:rPr lang="es-AR" sz="2000" dirty="0" smtClean="0"/>
              <a:t>Por qué es mejor usar una escalera que un mueble, mesa o silla?</a:t>
            </a:r>
          </a:p>
          <a:p>
            <a:r>
              <a:rPr lang="en-US" sz="2000" i="1" dirty="0"/>
              <a:t>¿</a:t>
            </a:r>
            <a:r>
              <a:rPr lang="es-AR" sz="2000" dirty="0" smtClean="0"/>
              <a:t>Cómo se usa una escalera para limpiar en el hogar?</a:t>
            </a:r>
          </a:p>
          <a:p>
            <a:r>
              <a:rPr lang="en-US" sz="2000" i="1" dirty="0"/>
              <a:t>¿</a:t>
            </a:r>
            <a:r>
              <a:rPr lang="es-AR" sz="2000" dirty="0" smtClean="0"/>
              <a:t>Cuáles son los riesgos más comunes de trabajar en el hogar con una escalera?</a:t>
            </a:r>
          </a:p>
          <a:p>
            <a:r>
              <a:rPr lang="en-US" sz="2000" i="1" dirty="0"/>
              <a:t>¿</a:t>
            </a:r>
            <a:r>
              <a:rPr lang="es-AR" sz="2000" dirty="0" smtClean="0"/>
              <a:t>Qué experiencias han tenido trabajando con una escalera mientras limpia una casa?</a:t>
            </a:r>
          </a:p>
        </p:txBody>
      </p:sp>
    </p:spTree>
    <p:extLst>
      <p:ext uri="{BB962C8B-B14F-4D97-AF65-F5344CB8AC3E}">
        <p14:creationId xmlns:p14="http://schemas.microsoft.com/office/powerpoint/2010/main" val="32983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Video de diferentes casos</a:t>
            </a:r>
            <a:endParaRPr lang="es-AR" dirty="0"/>
          </a:p>
        </p:txBody>
      </p:sp>
      <p:sp>
        <p:nvSpPr>
          <p:cNvPr id="4" name="Rectangle 3"/>
          <p:cNvSpPr/>
          <p:nvPr/>
        </p:nvSpPr>
        <p:spPr>
          <a:xfrm>
            <a:off x="2000250" y="3105835"/>
            <a:ext cx="8210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Video de </a:t>
            </a:r>
            <a:r>
              <a:rPr lang="en-US" b="1" dirty="0" err="1" smtClean="0"/>
              <a:t>Prevencion</a:t>
            </a:r>
            <a:r>
              <a:rPr lang="en-US" b="1" dirty="0" smtClean="0"/>
              <a:t> (v-Tool) </a:t>
            </a:r>
            <a:r>
              <a:rPr lang="en-US" b="1" dirty="0" err="1" smtClean="0"/>
              <a:t>Caidas</a:t>
            </a:r>
            <a:r>
              <a:rPr lang="en-US" b="1" dirty="0" smtClean="0"/>
              <a:t> </a:t>
            </a:r>
            <a:r>
              <a:rPr lang="en-US" b="1" dirty="0" err="1"/>
              <a:t>en</a:t>
            </a:r>
            <a:r>
              <a:rPr lang="en-US" b="1" dirty="0"/>
              <a:t> la </a:t>
            </a:r>
            <a:r>
              <a:rPr lang="en-US" b="1" dirty="0" err="1"/>
              <a:t>Construccion</a:t>
            </a:r>
            <a:r>
              <a:rPr lang="en-US" b="1" dirty="0"/>
              <a:t>/</a:t>
            </a:r>
            <a:r>
              <a:rPr lang="en-US" b="1" dirty="0" err="1"/>
              <a:t>Andamios</a:t>
            </a:r>
            <a:r>
              <a:rPr lang="en-US" b="1" dirty="0"/>
              <a:t> </a:t>
            </a:r>
            <a:r>
              <a:rPr lang="en-US" b="1" dirty="0" err="1" smtClean="0"/>
              <a:t>Fijos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https</a:t>
            </a:r>
            <a:r>
              <a:rPr lang="en-US" dirty="0"/>
              <a:t>://www.osha.gov/dts/vtools/construction/scaffolding_fnl_eng_web.html</a:t>
            </a:r>
          </a:p>
        </p:txBody>
      </p:sp>
    </p:spTree>
    <p:extLst>
      <p:ext uri="{BB962C8B-B14F-4D97-AF65-F5344CB8AC3E}">
        <p14:creationId xmlns:p14="http://schemas.microsoft.com/office/powerpoint/2010/main" val="24232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Video de diferentes </a:t>
            </a:r>
            <a:r>
              <a:rPr lang="es-AR" dirty="0" smtClean="0"/>
              <a:t>casos </a:t>
            </a:r>
            <a:endParaRPr lang="es-AR" dirty="0"/>
          </a:p>
        </p:txBody>
      </p:sp>
      <p:sp>
        <p:nvSpPr>
          <p:cNvPr id="3" name="Rectangle 2" title="Text box "/>
          <p:cNvSpPr/>
          <p:nvPr/>
        </p:nvSpPr>
        <p:spPr>
          <a:xfrm>
            <a:off x="1934308" y="3105835"/>
            <a:ext cx="7209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https://www.youtube.com/watch?v=Y5nBT6503ZQ&amp;feature=youtu.be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4008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Pasos importantes del plan de rescate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AR" sz="2000" dirty="0" smtClean="0"/>
              <a:t>Llama al 911</a:t>
            </a:r>
          </a:p>
          <a:p>
            <a:pPr marL="0" indent="0">
              <a:buNone/>
            </a:pPr>
            <a:r>
              <a:rPr lang="es-AR" sz="2000" dirty="0" smtClean="0"/>
              <a:t>Si hay 2 personas o más, una persona puede llamar a emergencias, mientras la(s) otra(s) se queda(n) con la persona lastimada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000" dirty="0" smtClean="0"/>
              <a:t>Mantenga la calma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000" dirty="0" smtClean="0"/>
              <a:t>Deje espacio para que la persona lastimada pueda respirar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000" dirty="0" smtClean="0"/>
              <a:t>NO mueva a la persona lastimada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000" dirty="0" smtClean="0"/>
              <a:t>Hable y acompañe a la persona lastimada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Hay opciones de compensación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91315"/>
            <a:ext cx="11029615" cy="22128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AR" sz="2000" dirty="0" smtClean="0"/>
              <a:t>Si trabaja en una constructora, puede levantar un reporte ante 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000" dirty="0" smtClean="0"/>
              <a:t>Siempre reporte el accidente a ___________. Teléfono de emergencia ___________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6086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Presentación</a:t>
            </a:r>
            <a:endParaRPr lang="es-G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13" y="1843610"/>
            <a:ext cx="11029615" cy="2087260"/>
          </a:xfrm>
        </p:spPr>
        <p:txBody>
          <a:bodyPr>
            <a:normAutofit/>
          </a:bodyPr>
          <a:lstStyle/>
          <a:p>
            <a:r>
              <a:rPr lang="es-AR" sz="2000" dirty="0" smtClean="0"/>
              <a:t>Nombre</a:t>
            </a:r>
          </a:p>
          <a:p>
            <a:r>
              <a:rPr lang="es-AR" sz="2000" dirty="0" smtClean="0"/>
              <a:t>Comparta qué tipo de trabajo hace en Casa Latina</a:t>
            </a:r>
          </a:p>
          <a:p>
            <a:r>
              <a:rPr lang="es-AR" sz="2000" dirty="0" smtClean="0"/>
              <a:t>Cuánto tiempo tiene en Casa Latina</a:t>
            </a:r>
          </a:p>
          <a:p>
            <a:r>
              <a:rPr lang="es-AR" sz="2000" dirty="0" smtClean="0"/>
              <a:t>Cuente una historia sobre una caída mientras trabajaba en las Alturas (puede ser de otra persona)</a:t>
            </a:r>
            <a:endParaRPr lang="es-AR" sz="2000" dirty="0"/>
          </a:p>
        </p:txBody>
      </p:sp>
      <p:pic>
        <p:nvPicPr>
          <p:cNvPr id="4" name="Picture 3" title="Foto de esfuerzo combinad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26" y="3783724"/>
            <a:ext cx="5188675" cy="2785499"/>
          </a:xfrm>
          <a:prstGeom prst="rect">
            <a:avLst/>
          </a:prstGeom>
        </p:spPr>
      </p:pic>
      <p:pic>
        <p:nvPicPr>
          <p:cNvPr id="6" name="Picture 5" title="Foto de trabajadores de todos tipo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296" y="1941438"/>
            <a:ext cx="3054129" cy="135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r>
              <a:rPr lang="es-AR" dirty="0" smtClean="0"/>
              <a:t>Seguridad y Salud Reglamentos para la construcción</a:t>
            </a:r>
            <a:endParaRPr lang="es-AR" dirty="0"/>
          </a:p>
        </p:txBody>
      </p:sp>
      <p:sp>
        <p:nvSpPr>
          <p:cNvPr id="4" name="Oval 3" title="Circulo con texto adentro"/>
          <p:cNvSpPr/>
          <p:nvPr/>
        </p:nvSpPr>
        <p:spPr>
          <a:xfrm>
            <a:off x="615143" y="1845434"/>
            <a:ext cx="5719156" cy="48795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6247" y="2774691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/>
              <a:t>Para denunciar un riesgo de seguridad en su trabajo contacte a:</a:t>
            </a:r>
          </a:p>
          <a:p>
            <a:pPr algn="ctr"/>
            <a:endParaRPr lang="es-AR" sz="2000" dirty="0" smtClean="0"/>
          </a:p>
          <a:p>
            <a:pPr algn="ctr"/>
            <a:endParaRPr lang="es-AR" sz="2000" dirty="0" smtClean="0"/>
          </a:p>
          <a:p>
            <a:pPr algn="ctr"/>
            <a:r>
              <a:rPr lang="es-AR" sz="2000" dirty="0" smtClean="0"/>
              <a:t>OSHA (800) 321-6742 o presente una denuncia en línea visitando www.osha.gov/report-online</a:t>
            </a:r>
            <a:endParaRPr lang="es-A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124007" y="2403387"/>
            <a:ext cx="46717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Protección contra caídas</a:t>
            </a:r>
            <a:r>
              <a:rPr lang="en-US" dirty="0" smtClean="0"/>
              <a:t>:</a:t>
            </a:r>
          </a:p>
          <a:p>
            <a:pPr algn="ctr"/>
            <a:r>
              <a:rPr lang="es-AR" sz="1200" dirty="0">
                <a:hlinkClick r:id="rId2" tooltip="Proteccion contra caidas. Pagina de web de OSHA"/>
              </a:rPr>
              <a:t>https://</a:t>
            </a:r>
            <a:r>
              <a:rPr lang="es-AR" sz="1200" dirty="0" smtClean="0">
                <a:hlinkClick r:id="rId2" tooltip="Proteccion contra caidas. Pagina de web de OSHA"/>
              </a:rPr>
              <a:t>www.osha.gov/pls/oshaweb/owadisp.show_document?p_id=10758&amp;p_table=STANDARDS</a:t>
            </a:r>
            <a:endParaRPr lang="es-AR" sz="1200" dirty="0" smtClean="0"/>
          </a:p>
          <a:p>
            <a:pPr algn="ctr"/>
            <a:endParaRPr lang="es-AR" sz="20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AR" sz="2000" dirty="0"/>
              <a:t>Andamios:</a:t>
            </a:r>
          </a:p>
          <a:p>
            <a:pPr algn="ctr"/>
            <a:r>
              <a:rPr lang="en-US" sz="1200" u="sng" dirty="0" smtClean="0">
                <a:hlinkClick r:id="rId3" tooltip="Pagina de web de OSHA sobre andamios"/>
              </a:rPr>
              <a:t>https</a:t>
            </a:r>
            <a:r>
              <a:rPr lang="en-US" sz="1200" u="sng" dirty="0">
                <a:hlinkClick r:id="rId3" tooltip="Pagina de web de OSHA sobre andamios"/>
              </a:rPr>
              <a:t>://</a:t>
            </a:r>
            <a:r>
              <a:rPr lang="en-US" sz="1200" u="sng" dirty="0" smtClean="0">
                <a:hlinkClick r:id="rId3" tooltip="Pagina de web de OSHA sobre andamios"/>
              </a:rPr>
              <a:t>www.osha.gov/pls/oshaweb/owadisp.show_document?p_table=standards&amp;p_id=10752</a:t>
            </a:r>
            <a:endParaRPr lang="en-US" sz="1200" u="sng" dirty="0" smtClean="0"/>
          </a:p>
          <a:p>
            <a:pPr algn="ctr"/>
            <a:endParaRPr lang="en-US" sz="1200" u="sng" dirty="0"/>
          </a:p>
          <a:p>
            <a:pPr algn="ctr"/>
            <a:endParaRPr lang="en-US" sz="1200" u="sng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Escaleras</a:t>
            </a:r>
          </a:p>
          <a:p>
            <a:pPr algn="ctr"/>
            <a:r>
              <a:rPr lang="en-US" sz="1200" u="sng" dirty="0">
                <a:hlinkClick r:id="rId4" tooltip="Pagina de web de OSHA sobre escaleras"/>
              </a:rPr>
              <a:t>https://www.osha.gov/pls/oshaweb/owadisp.show_document?p_table=standards&amp;p_id=10839</a:t>
            </a:r>
            <a:endParaRPr lang="en-US" sz="1200" dirty="0"/>
          </a:p>
          <a:p>
            <a:pPr algn="ctr"/>
            <a:endParaRPr lang="en-US" sz="1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AR" sz="2000" dirty="0" smtClean="0"/>
          </a:p>
          <a:p>
            <a:pPr algn="ctr"/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2738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Conclusiones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000" dirty="0" smtClean="0"/>
              <a:t>Puntos claves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000" dirty="0" smtClean="0"/>
              <a:t>Trabajar en las alturas es muy peligroso, ya sea usando una escalera o trabajando en un techo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000" dirty="0" smtClean="0"/>
              <a:t>Cada trabajo con escaleras (limpiando, pintando, etc.) tiene sus propios riesgos y métodos de prevención que deben aplicarse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000" dirty="0" smtClean="0"/>
              <a:t>La planeación y comunicación antes de iniciar un trabajo, tanto con otros trabajadores como con el patrón, es muy importante</a:t>
            </a:r>
          </a:p>
          <a:p>
            <a:pPr marL="457200" indent="-457200">
              <a:buFont typeface="+mj-lt"/>
              <a:buAutoNum type="arabicPeriod"/>
            </a:pPr>
            <a:r>
              <a:rPr lang="es-AR" sz="2000" dirty="0" smtClean="0"/>
              <a:t>Es indispensable tener un plan de rescate en caso de una situación de emergencia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976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Post-evaluación</a:t>
            </a:r>
            <a:endParaRPr lang="es-AR" dirty="0"/>
          </a:p>
        </p:txBody>
      </p:sp>
      <p:pic>
        <p:nvPicPr>
          <p:cNvPr id="4" name="Content Placeholder 3" descr="Hay espacios para nombre y fecha. Las instrucciones dicen: Marque cada dibujo así:&#10;Si usted haría el trabajo como el dibujo, ponga un tick encima. Si usted no haría el trabajo como el dibujo, ponga un &quot;x&quot; encima. Cuando terminas, debe haber una sola tick y dos &quot;x&quot; por cada pagina. " title="Foto de pagina uno de la post-evaluación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646" y="1862050"/>
            <a:ext cx="5805707" cy="48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!Muchas Gracias!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85" y="1857766"/>
            <a:ext cx="11029615" cy="3678303"/>
          </a:xfrm>
        </p:spPr>
        <p:txBody>
          <a:bodyPr/>
          <a:lstStyle/>
          <a:p>
            <a:r>
              <a:rPr lang="en-US" sz="2000" i="1" dirty="0"/>
              <a:t>¿</a:t>
            </a:r>
            <a:r>
              <a:rPr lang="es-AR" sz="2000" dirty="0" smtClean="0"/>
              <a:t>Qué piensan de este taller?</a:t>
            </a:r>
          </a:p>
          <a:p>
            <a:r>
              <a:rPr lang="en-US" sz="2000" i="1" dirty="0"/>
              <a:t>¿</a:t>
            </a:r>
            <a:r>
              <a:rPr lang="es-AR" sz="2000" dirty="0" smtClean="0"/>
              <a:t>Les gustó o no les gustó?</a:t>
            </a:r>
          </a:p>
          <a:p>
            <a:r>
              <a:rPr lang="en-US" sz="2000" i="1" dirty="0"/>
              <a:t>¿</a:t>
            </a:r>
            <a:r>
              <a:rPr lang="es-AR" sz="2000" dirty="0" smtClean="0"/>
              <a:t>Que añadirían al taller?</a:t>
            </a:r>
          </a:p>
          <a:p>
            <a:r>
              <a:rPr lang="en-US" sz="2000" i="1" dirty="0"/>
              <a:t>¿</a:t>
            </a:r>
            <a:r>
              <a:rPr lang="es-AR" sz="2000" dirty="0" smtClean="0"/>
              <a:t>Qué quitarían del taller?</a:t>
            </a:r>
          </a:p>
          <a:p>
            <a:r>
              <a:rPr lang="en-US" sz="2000" i="1" dirty="0"/>
              <a:t>¿</a:t>
            </a:r>
            <a:r>
              <a:rPr lang="es-AR" sz="2000" dirty="0" smtClean="0"/>
              <a:t>Qué piensa de la información?</a:t>
            </a:r>
          </a:p>
          <a:p>
            <a:r>
              <a:rPr lang="en-US" sz="2000" i="1" dirty="0"/>
              <a:t>¿</a:t>
            </a:r>
            <a:r>
              <a:rPr lang="es-AR" sz="2000" dirty="0" smtClean="0"/>
              <a:t>Aprendieron algo nuevo?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0585" y="5046937"/>
            <a:ext cx="11327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800" dirty="0">
                <a:solidFill>
                  <a:srgbClr val="000000"/>
                </a:solidFill>
                <a:latin typeface="Calibri" panose="020F0502020204030204" pitchFamily="34" charset="0"/>
              </a:rPr>
              <a:t>1 </a:t>
            </a: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Este material fue producido bajo la Beca </a:t>
            </a:r>
            <a:r>
              <a:rPr lang="es-E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Susan</a:t>
            </a: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Harwood</a:t>
            </a: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 SH-05008-SH8 de la Administración de Seguridad y Salud Ocupacional, Departamento de Trabajo de EE.UU. Este no necesariamente refleja los puntos de vista o las políticas del Departamento de Trabajo de EE.UU., ni la mención de marcas registradas, productos comerciales u organizaciones implica la aprobación del Gobierno de EE.UU. El Gobierno de EE.UU. no garantiza ni asume ninguna responsabilidad legal o se hace responsable por la exactitud, integridad o utilidad de cualquier información, aparato, producto o proceso divulgado.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5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Acuerdos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51484"/>
            <a:ext cx="11029615" cy="1862115"/>
          </a:xfrm>
        </p:spPr>
        <p:txBody>
          <a:bodyPr>
            <a:normAutofit/>
          </a:bodyPr>
          <a:lstStyle/>
          <a:p>
            <a:r>
              <a:rPr lang="es-AR" sz="2000" dirty="0" smtClean="0"/>
              <a:t>Ponga el celular en silencio o salga a contestar si su llamada es urgente</a:t>
            </a:r>
          </a:p>
          <a:p>
            <a:r>
              <a:rPr lang="es-AR" sz="2000" dirty="0" smtClean="0"/>
              <a:t>Respete las opiniones de los demás porque la suya será respetada</a:t>
            </a:r>
          </a:p>
          <a:p>
            <a:r>
              <a:rPr lang="es-AR" sz="2000" dirty="0" smtClean="0"/>
              <a:t>Pida la palabra y espere su turno</a:t>
            </a:r>
          </a:p>
          <a:p>
            <a:r>
              <a:rPr lang="en-US" sz="2000" dirty="0"/>
              <a:t>¡</a:t>
            </a:r>
            <a:r>
              <a:rPr lang="es-AR" sz="2000" dirty="0" smtClean="0"/>
              <a:t>Participen todos! </a:t>
            </a:r>
            <a:r>
              <a:rPr lang="en-US" sz="2000" dirty="0"/>
              <a:t>¡</a:t>
            </a:r>
            <a:r>
              <a:rPr lang="es-AR" sz="2000" dirty="0" smtClean="0"/>
              <a:t>Sus experiencias son muy importantes!</a:t>
            </a:r>
          </a:p>
        </p:txBody>
      </p:sp>
      <p:pic>
        <p:nvPicPr>
          <p:cNvPr id="8" name="Picture 7" title="Foto de celular en silenci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03" y="1918113"/>
            <a:ext cx="1792013" cy="1788279"/>
          </a:xfrm>
          <a:prstGeom prst="rect">
            <a:avLst/>
          </a:prstGeom>
        </p:spPr>
      </p:pic>
      <p:pic>
        <p:nvPicPr>
          <p:cNvPr id="7" name="Picture 6" title="Foto de tres trabajadores felize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14" y="4246179"/>
            <a:ext cx="4192306" cy="2327374"/>
          </a:xfrm>
          <a:prstGeom prst="rect">
            <a:avLst/>
          </a:prstGeom>
        </p:spPr>
      </p:pic>
      <p:pic>
        <p:nvPicPr>
          <p:cNvPr id="6" name="Picture 5" title="Foto de dos personas dándose la mano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034" y="3857817"/>
            <a:ext cx="4846583" cy="286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Objetivos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81354"/>
            <a:ext cx="11029615" cy="1671144"/>
          </a:xfrm>
        </p:spPr>
        <p:txBody>
          <a:bodyPr>
            <a:normAutofit/>
          </a:bodyPr>
          <a:lstStyle/>
          <a:p>
            <a:r>
              <a:rPr lang="es-AR" sz="2000" dirty="0" smtClean="0"/>
              <a:t>Cómo usar escaleras de manera segura cuando se está trabajando</a:t>
            </a:r>
          </a:p>
          <a:p>
            <a:r>
              <a:rPr lang="es-AR" sz="2000" dirty="0" smtClean="0"/>
              <a:t>Cómo minimizar los riesgos cuando se está trabajando en las Alturas</a:t>
            </a:r>
          </a:p>
          <a:p>
            <a:r>
              <a:rPr lang="es-AR" sz="2000" dirty="0" smtClean="0"/>
              <a:t>Cómo crear un plan de rescate cuando alguien se cae mientras trabaja</a:t>
            </a:r>
            <a:endParaRPr lang="es-AR" sz="2000" dirty="0"/>
          </a:p>
        </p:txBody>
      </p:sp>
      <p:pic>
        <p:nvPicPr>
          <p:cNvPr id="4" name="Picture 3" title="Foto de tres escaleras diferente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34" y="3804745"/>
            <a:ext cx="4068605" cy="2758637"/>
          </a:xfrm>
          <a:prstGeom prst="rect">
            <a:avLst/>
          </a:prstGeom>
        </p:spPr>
      </p:pic>
      <p:pic>
        <p:nvPicPr>
          <p:cNvPr id="6" name="Picture 5" descr="Dos personas estan trabajando en un techo. Usan un arnes, cuerdas, y cascos para mantener seguridad. " title="Dibujo de trabajo seguro en el tech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276" y="3725881"/>
            <a:ext cx="2717133" cy="2877786"/>
          </a:xfrm>
          <a:prstGeom prst="rect">
            <a:avLst/>
          </a:prstGeom>
        </p:spPr>
      </p:pic>
      <p:pic>
        <p:nvPicPr>
          <p:cNvPr id="5" name="Picture 4" title="Dibujo de un hombre con un árn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151" y="2230769"/>
            <a:ext cx="3562034" cy="26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00515"/>
          </a:xfrm>
        </p:spPr>
        <p:txBody>
          <a:bodyPr>
            <a:noAutofit/>
          </a:bodyPr>
          <a:lstStyle/>
          <a:p>
            <a:r>
              <a:rPr lang="es-AR" sz="2400" dirty="0" smtClean="0"/>
              <a:t>Pre-evaluación</a:t>
            </a:r>
          </a:p>
          <a:p>
            <a:r>
              <a:rPr lang="es-AR" sz="2400" dirty="0" smtClean="0"/>
              <a:t>Introducción</a:t>
            </a:r>
          </a:p>
          <a:p>
            <a:pPr lvl="1"/>
            <a:r>
              <a:rPr lang="es-AR" sz="2000" dirty="0" smtClean="0"/>
              <a:t>Estadísticas</a:t>
            </a:r>
          </a:p>
          <a:p>
            <a:pPr lvl="1"/>
            <a:r>
              <a:rPr lang="es-AR" sz="2000" dirty="0" smtClean="0"/>
              <a:t>Historias</a:t>
            </a:r>
          </a:p>
          <a:p>
            <a:r>
              <a:rPr lang="es-AR" sz="2400" dirty="0" smtClean="0"/>
              <a:t>Actividades en grupos</a:t>
            </a:r>
          </a:p>
          <a:p>
            <a:r>
              <a:rPr lang="es-AR" sz="2400" dirty="0" smtClean="0"/>
              <a:t>Qué hacer en caso de una caída</a:t>
            </a:r>
          </a:p>
          <a:p>
            <a:r>
              <a:rPr lang="es-AR" sz="2400" dirty="0" smtClean="0"/>
              <a:t>Cómo reportar un accidente o un trabajo peligroso/inseguro</a:t>
            </a:r>
          </a:p>
          <a:p>
            <a:r>
              <a:rPr lang="es-AR" sz="2400" dirty="0" smtClean="0"/>
              <a:t>Cierre</a:t>
            </a:r>
          </a:p>
          <a:p>
            <a:r>
              <a:rPr lang="es-AR" sz="2400" dirty="0" smtClean="0"/>
              <a:t>Post- evaluación</a:t>
            </a:r>
            <a:endParaRPr lang="es-AR" sz="2400" dirty="0"/>
          </a:p>
        </p:txBody>
      </p:sp>
      <p:pic>
        <p:nvPicPr>
          <p:cNvPr id="4" name="Picture 3" title="Foto de la palabra &quot;agenda&quo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966" y="2062336"/>
            <a:ext cx="6442841" cy="22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Pre-evaluación</a:t>
            </a:r>
            <a:endParaRPr lang="es-AR" dirty="0"/>
          </a:p>
        </p:txBody>
      </p:sp>
      <p:pic>
        <p:nvPicPr>
          <p:cNvPr id="4" name="Content Placeholder 3" descr="Hay espacios para nombre y fecha. Las intrucciones dicen: Marque cada dibujo así:&#10;Si usted haría el trabajo como el dibujo, ponga un tick encima. Si usted no haría el trabajo como el dibujo, ponga un &quot;x&quot; encima. Cuando terminas, debe haber una sola tick y dos &quot;x&quot; por cada pagina. " title="Foto de página uno de la pre-evaluación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265" y="1946210"/>
            <a:ext cx="5704156" cy="48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AR" dirty="0" smtClean="0"/>
              <a:t>Trabajar en alturas</a:t>
            </a:r>
            <a:endParaRPr lang="es-AR" dirty="0"/>
          </a:p>
        </p:txBody>
      </p:sp>
      <p:graphicFrame>
        <p:nvGraphicFramePr>
          <p:cNvPr id="7" name="Content Placeholder 6" descr="Patrón de hexagonos con texto adentro" title="Patrón de hexagonos con texto adentr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590441"/>
              </p:ext>
            </p:extLst>
          </p:nvPr>
        </p:nvGraphicFramePr>
        <p:xfrm>
          <a:off x="391701" y="2289682"/>
          <a:ext cx="400734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 title="Hay peligro trabajando en casa?"/>
          <p:cNvGrpSpPr/>
          <p:nvPr/>
        </p:nvGrpSpPr>
        <p:grpSpPr>
          <a:xfrm>
            <a:off x="1574213" y="2662844"/>
            <a:ext cx="1642144" cy="2641070"/>
            <a:chOff x="2645023" y="2370076"/>
            <a:chExt cx="1642144" cy="2641070"/>
          </a:xfrm>
        </p:grpSpPr>
        <p:sp>
          <p:nvSpPr>
            <p:cNvPr id="8" name="TextBox 7" title="Question 2"/>
            <p:cNvSpPr txBox="1"/>
            <p:nvPr/>
          </p:nvSpPr>
          <p:spPr>
            <a:xfrm>
              <a:off x="3170909" y="2370076"/>
              <a:ext cx="11162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¿</a:t>
              </a:r>
              <a:r>
                <a:rPr lang="es-AR" sz="1400" dirty="0" smtClean="0"/>
                <a:t>Es la edad un factor de caídas?</a:t>
              </a:r>
              <a:endParaRPr lang="es-AR" sz="1400" dirty="0"/>
            </a:p>
          </p:txBody>
        </p:sp>
        <p:sp>
          <p:nvSpPr>
            <p:cNvPr id="9" name="TextBox 8" title="Question 3"/>
            <p:cNvSpPr txBox="1"/>
            <p:nvPr/>
          </p:nvSpPr>
          <p:spPr>
            <a:xfrm>
              <a:off x="2645023" y="3232647"/>
              <a:ext cx="108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¿</a:t>
              </a:r>
              <a:r>
                <a:rPr lang="es-AR" sz="1400" dirty="0" smtClean="0"/>
                <a:t>Qué tan peligrosas son las escaleras</a:t>
              </a:r>
              <a:r>
                <a:rPr lang="en-US" sz="1400" dirty="0" smtClean="0"/>
                <a:t>?</a:t>
              </a:r>
              <a:endParaRPr lang="en-US" sz="1400" dirty="0"/>
            </a:p>
          </p:txBody>
        </p:sp>
        <p:sp>
          <p:nvSpPr>
            <p:cNvPr id="10" name="TextBox 9" title="Question 4"/>
            <p:cNvSpPr txBox="1"/>
            <p:nvPr/>
          </p:nvSpPr>
          <p:spPr>
            <a:xfrm>
              <a:off x="3158454" y="4272482"/>
              <a:ext cx="11162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¿</a:t>
              </a:r>
              <a:r>
                <a:rPr lang="es-AR" sz="1400" dirty="0" smtClean="0"/>
                <a:t>Es peligroso trabajar a baja altura?</a:t>
              </a:r>
              <a:endParaRPr lang="es-AR" sz="1400" dirty="0"/>
            </a:p>
          </p:txBody>
        </p:sp>
      </p:grpSp>
      <p:sp>
        <p:nvSpPr>
          <p:cNvPr id="12" name="TextBox 11" title="Patrón de formas con texto adentro"/>
          <p:cNvSpPr txBox="1"/>
          <p:nvPr/>
        </p:nvSpPr>
        <p:spPr>
          <a:xfrm>
            <a:off x="3689684" y="1936066"/>
            <a:ext cx="77162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lvl="1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2000" b="1" dirty="0">
                <a:solidFill>
                  <a:schemeClr val="tx2"/>
                </a:solidFill>
              </a:rPr>
              <a:t>¿</a:t>
            </a:r>
            <a:r>
              <a:rPr lang="es-AR" sz="2000" b="1" dirty="0">
                <a:solidFill>
                  <a:schemeClr val="tx2"/>
                </a:solidFill>
              </a:rPr>
              <a:t>Por que trabajar en las Alturas es peligroso?</a:t>
            </a:r>
          </a:p>
          <a:p>
            <a:pPr marL="630000" lvl="1" indent="-306000"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s-AR" sz="2000" dirty="0">
              <a:solidFill>
                <a:schemeClr val="tx2"/>
              </a:solidFill>
            </a:endParaRPr>
          </a:p>
          <a:p>
            <a:pPr marL="630000" lvl="1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s-AR" sz="2000" dirty="0">
                <a:solidFill>
                  <a:schemeClr val="tx2"/>
                </a:solidFill>
              </a:rPr>
              <a:t>A nivel nacional, las caídas son la causa #1 de muertes en el área de </a:t>
            </a:r>
            <a:r>
              <a:rPr lang="es-AR" sz="2000" dirty="0" smtClean="0">
                <a:solidFill>
                  <a:schemeClr val="tx2"/>
                </a:solidFill>
              </a:rPr>
              <a:t>construcción</a:t>
            </a:r>
          </a:p>
          <a:p>
            <a:pPr marL="630000" lvl="1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s-AR" sz="2000" dirty="0">
              <a:solidFill>
                <a:schemeClr val="tx2"/>
              </a:solidFill>
            </a:endParaRPr>
          </a:p>
          <a:p>
            <a:pPr marL="630000" lvl="1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s-AR" sz="2000" dirty="0" smtClean="0">
                <a:solidFill>
                  <a:schemeClr val="tx2"/>
                </a:solidFill>
              </a:rPr>
              <a:t>Cada </a:t>
            </a:r>
            <a:r>
              <a:rPr lang="es-AR" sz="2000" dirty="0">
                <a:solidFill>
                  <a:schemeClr val="tx2"/>
                </a:solidFill>
              </a:rPr>
              <a:t>año en los EE.UU mas de 800 trabajadores de la construcción mueren y casi 137.000 resultan gravemente heridos mientras están en el </a:t>
            </a:r>
            <a:r>
              <a:rPr lang="es-AR" sz="2000" dirty="0" smtClean="0">
                <a:solidFill>
                  <a:schemeClr val="tx2"/>
                </a:solidFill>
              </a:rPr>
              <a:t>trabajo</a:t>
            </a:r>
          </a:p>
          <a:p>
            <a:pPr marL="630000" lvl="1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s-AR" sz="2000" dirty="0">
              <a:solidFill>
                <a:schemeClr val="tx2"/>
              </a:solidFill>
            </a:endParaRPr>
          </a:p>
          <a:p>
            <a:pPr marL="630000" lvl="1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s-AR" sz="2000" dirty="0" smtClean="0">
                <a:solidFill>
                  <a:schemeClr val="tx2"/>
                </a:solidFill>
              </a:rPr>
              <a:t>En </a:t>
            </a:r>
            <a:r>
              <a:rPr lang="es-AR" sz="2000" dirty="0">
                <a:solidFill>
                  <a:schemeClr val="tx2"/>
                </a:solidFill>
              </a:rPr>
              <a:t>2015, el 30% de las muertes en el estado de Washington fueron a causa de una </a:t>
            </a:r>
            <a:r>
              <a:rPr lang="es-AR" sz="2000" dirty="0" smtClean="0">
                <a:solidFill>
                  <a:schemeClr val="tx2"/>
                </a:solidFill>
              </a:rPr>
              <a:t>caída</a:t>
            </a:r>
            <a:endParaRPr lang="es-A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¿</a:t>
            </a:r>
            <a:r>
              <a:rPr lang="es-AR" dirty="0" smtClean="0"/>
              <a:t>Hay peligro trabajando en casas?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54675"/>
            <a:ext cx="11029615" cy="1802925"/>
          </a:xfrm>
        </p:spPr>
        <p:txBody>
          <a:bodyPr>
            <a:normAutofit/>
          </a:bodyPr>
          <a:lstStyle/>
          <a:p>
            <a:r>
              <a:rPr lang="es-AR" sz="2000" dirty="0" smtClean="0"/>
              <a:t>Si, trabajar en una casa es peligroso</a:t>
            </a:r>
          </a:p>
          <a:p>
            <a:pPr marL="0" indent="0">
              <a:buNone/>
            </a:pPr>
            <a:r>
              <a:rPr lang="es-AR" sz="2000" i="1" dirty="0" smtClean="0"/>
              <a:t>En Washington entre el año 2000 y el 2015, el 52% de los muertos a causa de una caída tuvieron lugar en un lugar residencial</a:t>
            </a:r>
          </a:p>
          <a:p>
            <a:pPr marL="0" indent="0">
              <a:buNone/>
            </a:pPr>
            <a:endParaRPr lang="es-AR" sz="2000" i="1" dirty="0"/>
          </a:p>
        </p:txBody>
      </p:sp>
      <p:pic>
        <p:nvPicPr>
          <p:cNvPr id="7" name="Picture 6" title="Dibujo de un hombre cayendo de una escalera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92" y="3402741"/>
            <a:ext cx="2857829" cy="3407126"/>
          </a:xfrm>
          <a:prstGeom prst="rect">
            <a:avLst/>
          </a:prstGeom>
        </p:spPr>
      </p:pic>
      <p:pic>
        <p:nvPicPr>
          <p:cNvPr id="6" name="Picture 5" title="Dibujo de un trabajador de construcc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345" y="3657600"/>
            <a:ext cx="2447925" cy="1781175"/>
          </a:xfrm>
          <a:prstGeom prst="rect">
            <a:avLst/>
          </a:prstGeom>
        </p:spPr>
      </p:pic>
      <p:pic>
        <p:nvPicPr>
          <p:cNvPr id="5" name="Picture 4" title="Dibujo de un hombre subiendo una escalera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897" y="2791573"/>
            <a:ext cx="1997950" cy="376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¿</a:t>
            </a:r>
            <a:r>
              <a:rPr lang="es-AR" dirty="0" smtClean="0"/>
              <a:t>Es la edad un factor de caída?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86215"/>
            <a:ext cx="11029615" cy="1182814"/>
          </a:xfrm>
        </p:spPr>
        <p:txBody>
          <a:bodyPr>
            <a:normAutofit/>
          </a:bodyPr>
          <a:lstStyle/>
          <a:p>
            <a:r>
              <a:rPr lang="es-AR" sz="2000" dirty="0" smtClean="0"/>
              <a:t>Así es, a mayor edad, es mayor el peligro de caída</a:t>
            </a:r>
          </a:p>
          <a:p>
            <a:pPr marL="0" indent="0">
              <a:buNone/>
            </a:pPr>
            <a:r>
              <a:rPr lang="es-AR" sz="2000" i="1" dirty="0" smtClean="0"/>
              <a:t>Más de 1/3 de las personas que murieron de una caída tenían 50 años o más</a:t>
            </a:r>
            <a:endParaRPr lang="es-AR" sz="2000" i="1" dirty="0"/>
          </a:p>
        </p:txBody>
      </p:sp>
      <p:pic>
        <p:nvPicPr>
          <p:cNvPr id="4" name="Picture 3" title="Foto de un hombre en el suelo. Parece que ha caido de la escalera.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30" y="3239288"/>
            <a:ext cx="5180081" cy="3172022"/>
          </a:xfrm>
          <a:prstGeom prst="rect">
            <a:avLst/>
          </a:prstGeom>
        </p:spPr>
      </p:pic>
      <p:pic>
        <p:nvPicPr>
          <p:cNvPr id="6" name="Picture 5" descr="Fotos de caidas en casa; un hombre esta en su espalda en el final de la escalera; una persona se tropeza en una alfombra; una persona se tropeza en un juguete en la escalera. " title="Los accidentes en casa se pueden prevenir. Te queda mucho camino por andar, que no te detenga una caida.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097" y="3144698"/>
            <a:ext cx="6325903" cy="34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1801</TotalTime>
  <Words>1186</Words>
  <Application>Microsoft Office PowerPoint</Application>
  <PresentationFormat>Widescreen</PresentationFormat>
  <Paragraphs>129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Gill Sans MT</vt:lpstr>
      <vt:lpstr>Wingdings 2</vt:lpstr>
      <vt:lpstr>Dividend</vt:lpstr>
      <vt:lpstr>Taller de Prevención de Caídas 2</vt:lpstr>
      <vt:lpstr>Presentación</vt:lpstr>
      <vt:lpstr>Acuerdos</vt:lpstr>
      <vt:lpstr>Objetivos</vt:lpstr>
      <vt:lpstr>Agenda</vt:lpstr>
      <vt:lpstr>Pre-evaluación</vt:lpstr>
      <vt:lpstr>Trabajar en alturas</vt:lpstr>
      <vt:lpstr>¿Hay peligro trabajando en casas?</vt:lpstr>
      <vt:lpstr>¿Es la edad un factor de caída?</vt:lpstr>
      <vt:lpstr>¿qué tan peligrosas son las escaleras?</vt:lpstr>
      <vt:lpstr>¿Es peligroso trabajar a baja altura?</vt:lpstr>
      <vt:lpstr>¿Que haría usted en los siguientes casos?</vt:lpstr>
      <vt:lpstr>Pintando afuera</vt:lpstr>
      <vt:lpstr>Trabajando en techo</vt:lpstr>
      <vt:lpstr>Limpiando en las alturas</vt:lpstr>
      <vt:lpstr>Video de diferentes casos</vt:lpstr>
      <vt:lpstr>Video de diferentes casos </vt:lpstr>
      <vt:lpstr>Pasos importantes del plan de rescate</vt:lpstr>
      <vt:lpstr>Hay opciones de compensación</vt:lpstr>
      <vt:lpstr>Seguridad y Salud Reglamentos para la construcción</vt:lpstr>
      <vt:lpstr>Conclusiones</vt:lpstr>
      <vt:lpstr>Post-evaluación</vt:lpstr>
      <vt:lpstr>!Muchas Gracias!</vt:lpstr>
    </vt:vector>
  </TitlesOfParts>
  <Company>Amazon Corporate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Prevención de Caídas 2</dc:title>
  <dc:creator>Villalobos Diaz, Kenya</dc:creator>
  <cp:lastModifiedBy>Robertson, Donna - OSHA</cp:lastModifiedBy>
  <cp:revision>116</cp:revision>
  <cp:lastPrinted>2019-11-25T18:46:30Z</cp:lastPrinted>
  <dcterms:created xsi:type="dcterms:W3CDTF">2019-03-22T21:09:29Z</dcterms:created>
  <dcterms:modified xsi:type="dcterms:W3CDTF">2020-02-25T18:36:04Z</dcterms:modified>
</cp:coreProperties>
</file>