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8" r:id="rId39"/>
    <p:sldId id="299" r:id="rId40"/>
    <p:sldId id="300" r:id="rId4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384" autoAdjust="0"/>
  </p:normalViewPr>
  <p:slideViewPr>
    <p:cSldViewPr>
      <p:cViewPr varScale="1">
        <p:scale>
          <a:sx n="89" d="100"/>
          <a:sy n="89" d="100"/>
        </p:scale>
        <p:origin x="10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1F179-ADDC-48C1-B66C-7F67EF0B5860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B9C12-E8DA-4611-B5AD-DE3BBF25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7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Su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Harw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ood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Trainin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r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Su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Harw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ood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Trainin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r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Su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Harw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ood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Trainin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r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Su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Harw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ood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Trainin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r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Su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Harw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ood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Trainin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r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7999"/>
          </a:xfrm>
          <a:custGeom>
            <a:avLst/>
            <a:gdLst/>
            <a:ahLst/>
            <a:cxnLst/>
            <a:rect l="l" t="t" r="r" b="b"/>
            <a:pathLst>
              <a:path w="9143999" h="6857999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457200"/>
            <a:ext cx="609599" cy="4876799"/>
          </a:xfrm>
          <a:custGeom>
            <a:avLst/>
            <a:gdLst/>
            <a:ahLst/>
            <a:cxnLst/>
            <a:rect l="l" t="t" r="r" b="b"/>
            <a:pathLst>
              <a:path w="609599" h="4876799">
                <a:moveTo>
                  <a:pt x="0" y="0"/>
                </a:moveTo>
                <a:lnTo>
                  <a:pt x="0" y="4876799"/>
                </a:lnTo>
                <a:lnTo>
                  <a:pt x="609599" y="487679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15200" y="1874519"/>
            <a:ext cx="1828799" cy="182879"/>
          </a:xfrm>
          <a:custGeom>
            <a:avLst/>
            <a:gdLst/>
            <a:ahLst/>
            <a:cxnLst/>
            <a:rect l="l" t="t" r="r" b="b"/>
            <a:pathLst>
              <a:path w="1828799" h="182879">
                <a:moveTo>
                  <a:pt x="0" y="0"/>
                </a:moveTo>
                <a:lnTo>
                  <a:pt x="0" y="182879"/>
                </a:lnTo>
                <a:lnTo>
                  <a:pt x="1828799" y="182879"/>
                </a:lnTo>
                <a:lnTo>
                  <a:pt x="1828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8200" y="1950719"/>
            <a:ext cx="8305799" cy="0"/>
          </a:xfrm>
          <a:custGeom>
            <a:avLst/>
            <a:gdLst/>
            <a:ahLst/>
            <a:cxnLst/>
            <a:rect l="l" t="t" r="r" b="b"/>
            <a:pathLst>
              <a:path w="8305799">
                <a:moveTo>
                  <a:pt x="0" y="0"/>
                </a:moveTo>
                <a:lnTo>
                  <a:pt x="8305799" y="0"/>
                </a:lnTo>
              </a:path>
            </a:pathLst>
          </a:custGeom>
          <a:ln w="19049">
            <a:solidFill>
              <a:srgbClr val="3200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0" y="5334000"/>
            <a:ext cx="609599" cy="0"/>
          </a:xfrm>
          <a:custGeom>
            <a:avLst/>
            <a:gdLst/>
            <a:ahLst/>
            <a:cxnLst/>
            <a:rect l="l" t="t" r="r" b="b"/>
            <a:pathLst>
              <a:path w="609599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44449">
            <a:solidFill>
              <a:srgbClr val="3200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6800" y="602995"/>
            <a:ext cx="8684798" cy="12602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2733" y="2157322"/>
            <a:ext cx="6572932" cy="3295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72458" y="6812277"/>
            <a:ext cx="3711370" cy="2984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Su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Harw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ood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Trainin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G</a:t>
            </a:r>
            <a:r>
              <a:rPr sz="1800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r</a:t>
            </a:r>
            <a:r>
              <a:rPr sz="1800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pls/oshaweb/owadisp.show_document?p_table=STANDARDS&amp;p_id=1278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800" y="797180"/>
            <a:ext cx="8684798" cy="1260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>
              <a:lnSpc>
                <a:spcPct val="100000"/>
              </a:lnSpc>
              <a:tabLst>
                <a:tab pos="2797175" algn="l"/>
              </a:tabLst>
            </a:pPr>
            <a:r>
              <a:rPr lang="es-ES_tradnl" sz="4800" b="1" spc="-5" smtClean="0">
                <a:solidFill>
                  <a:srgbClr val="252525"/>
                </a:solidFill>
                <a:latin typeface="Baskerville Old Face"/>
                <a:cs typeface="Baskerville Old Face"/>
              </a:rPr>
              <a:t>I</a:t>
            </a:r>
            <a:r>
              <a:rPr lang="es-ES_tradnl" sz="4800" b="1" spc="-35" smtClean="0">
                <a:solidFill>
                  <a:srgbClr val="252525"/>
                </a:solidFill>
                <a:latin typeface="Baskerville Old Face"/>
                <a:cs typeface="Baskerville Old Face"/>
              </a:rPr>
              <a:t>n</a:t>
            </a:r>
            <a:r>
              <a:rPr lang="es-ES_tradnl" sz="4800" b="1" spc="-10" smtClean="0">
                <a:solidFill>
                  <a:srgbClr val="252525"/>
                </a:solidFill>
                <a:latin typeface="Baskerville Old Face"/>
                <a:cs typeface="Baskerville Old Face"/>
              </a:rPr>
              <a:t>t</a:t>
            </a:r>
            <a:r>
              <a:rPr lang="es-ES_tradnl" sz="4800" b="1" spc="-5" smtClean="0">
                <a:solidFill>
                  <a:srgbClr val="252525"/>
                </a:solidFill>
                <a:latin typeface="Baskerville Old Face"/>
                <a:cs typeface="Baskerville Old Face"/>
              </a:rPr>
              <a:t>r</a:t>
            </a:r>
            <a:r>
              <a:rPr lang="es-ES_tradnl" sz="4800" b="1" spc="5" smtClean="0">
                <a:solidFill>
                  <a:srgbClr val="252525"/>
                </a:solidFill>
                <a:latin typeface="Baskerville Old Face"/>
                <a:cs typeface="Baskerville Old Face"/>
              </a:rPr>
              <a:t>o</a:t>
            </a:r>
            <a:r>
              <a:rPr lang="es-ES_tradnl" sz="4800" b="1" spc="0" smtClean="0">
                <a:solidFill>
                  <a:srgbClr val="252525"/>
                </a:solidFill>
                <a:latin typeface="Baskerville Old Face"/>
                <a:cs typeface="Baskerville Old Face"/>
              </a:rPr>
              <a:t>duc</a:t>
            </a:r>
            <a:r>
              <a:rPr lang="es-ES_tradnl" sz="4800" b="1" spc="-10" smtClean="0">
                <a:solidFill>
                  <a:srgbClr val="252525"/>
                </a:solidFill>
                <a:latin typeface="Baskerville Old Face"/>
                <a:cs typeface="Baskerville Old Face"/>
              </a:rPr>
              <a:t>ción a OSH</a:t>
            </a:r>
            <a:r>
              <a:rPr lang="es-ES_tradnl" sz="4800" b="1" spc="0" smtClean="0">
                <a:solidFill>
                  <a:srgbClr val="252525"/>
                </a:solidFill>
                <a:latin typeface="Baskerville Old Face"/>
                <a:cs typeface="Baskerville Old Face"/>
              </a:rPr>
              <a:t>A</a:t>
            </a:r>
            <a:endParaRPr lang="es-ES_tradnl" sz="4800" b="1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0" y="4648200"/>
            <a:ext cx="7162800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2800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OS</a:t>
            </a:r>
            <a:r>
              <a:rPr lang="es-ES_tradnl" sz="2800" spc="-5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2800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2800" spc="-10" dirty="0">
                <a:solidFill>
                  <a:srgbClr val="585858"/>
                </a:solidFill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800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–</a:t>
            </a:r>
            <a:r>
              <a:rPr lang="es-ES_tradnl" sz="2800" spc="-5" dirty="0">
                <a:solidFill>
                  <a:srgbClr val="585858"/>
                </a:solidFill>
                <a:latin typeface="Baskerville Old Face" panose="02020602080505020303" pitchFamily="18" charset="0"/>
                <a:cs typeface="Times New Roman"/>
              </a:rPr>
              <a:t> Beca de Capacitación </a:t>
            </a:r>
            <a:r>
              <a:rPr lang="es-ES_tradnl" sz="2800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Su</a:t>
            </a:r>
            <a:r>
              <a:rPr lang="es-ES_tradnl" sz="2800" spc="-15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2800" spc="-5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2800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n</a:t>
            </a:r>
            <a:r>
              <a:rPr lang="es-ES_tradnl" sz="2800" spc="-10" dirty="0">
                <a:solidFill>
                  <a:srgbClr val="585858"/>
                </a:solidFill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800" spc="-5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Harw</a:t>
            </a:r>
            <a:r>
              <a:rPr lang="es-ES_tradnl" sz="2800" dirty="0">
                <a:solidFill>
                  <a:srgbClr val="585858"/>
                </a:solidFill>
                <a:latin typeface="Baskerville Old Face" panose="02020602080505020303" pitchFamily="18" charset="0"/>
                <a:cs typeface="Baskerville Old Face"/>
              </a:rPr>
              <a:t>ood</a:t>
            </a:r>
            <a:endParaRPr lang="es-ES_tradnl" sz="2800" dirty="0">
              <a:latin typeface="Baskerville Old Face" panose="02020602080505020303" pitchFamily="18" charset="0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1221739" y="2532429"/>
            <a:ext cx="6769734" cy="3463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31445" indent="-457200">
              <a:lnSpc>
                <a:spcPct val="100099"/>
              </a:lnSpc>
              <a:buClr>
                <a:srgbClr val="320032"/>
              </a:buClr>
              <a:buSzPct val="60000"/>
              <a:buFont typeface="Arial"/>
              <a:buChar char="•"/>
              <a:tabLst>
                <a:tab pos="469265" algn="l"/>
              </a:tabLst>
            </a:pP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La Ley de </a:t>
            </a:r>
            <a:r>
              <a:rPr lang="es-ES_tradnl" sz="2800" spc="-5" dirty="0" smtClean="0">
                <a:latin typeface="Baskerville Old Face" panose="02020602080505020303" pitchFamily="18" charset="0"/>
                <a:cs typeface="Baskerville Old Face"/>
              </a:rPr>
              <a:t>Seguridad y Salud Ocupacionales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 cubre a los empleadores y a los empleados tanto por medio de </a:t>
            </a:r>
            <a:r>
              <a:rPr lang="es-ES_tradnl" sz="2800" spc="-5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2800" spc="-10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2800" spc="-1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2800" spc="-5" dirty="0" smtClean="0">
                <a:latin typeface="Baskerville Old Face" panose="02020602080505020303" pitchFamily="18" charset="0"/>
                <a:cs typeface="Times New Roman"/>
              </a:rPr>
              <a:t> a nivel </a:t>
            </a:r>
            <a:r>
              <a:rPr lang="es-ES_tradnl" sz="2800" spc="-5" dirty="0" smtClean="0">
                <a:latin typeface="Baskerville Old Face" panose="02020602080505020303" pitchFamily="18" charset="0"/>
                <a:cs typeface="Baskerville Old Face"/>
              </a:rPr>
              <a:t>f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e</a:t>
            </a:r>
            <a:r>
              <a:rPr lang="es-ES_tradnl" sz="2800" spc="-5" dirty="0" smtClean="0">
                <a:latin typeface="Baskerville Old Face" panose="02020602080505020303" pitchFamily="18" charset="0"/>
                <a:cs typeface="Baskerville Old Face"/>
              </a:rPr>
              <a:t>d</a:t>
            </a:r>
            <a:r>
              <a:rPr lang="es-ES_tradnl" sz="2800" spc="-10" dirty="0" smtClean="0">
                <a:latin typeface="Baskerville Old Face" panose="02020602080505020303" pitchFamily="18" charset="0"/>
                <a:cs typeface="Baskerville Old Face"/>
              </a:rPr>
              <a:t>e</a:t>
            </a:r>
            <a:r>
              <a:rPr lang="es-ES_tradnl" sz="2800" spc="-15" dirty="0" smtClean="0">
                <a:latin typeface="Baskerville Old Face" panose="02020602080505020303" pitchFamily="18" charset="0"/>
                <a:cs typeface="Baskerville Old Face"/>
              </a:rPr>
              <a:t>r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al</a:t>
            </a:r>
            <a:r>
              <a:rPr lang="es-ES_tradnl" sz="2800" dirty="0" smtClean="0">
                <a:latin typeface="Baskerville Old Face" panose="02020602080505020303" pitchFamily="18" charset="0"/>
                <a:cs typeface="Times New Roman"/>
              </a:rPr>
              <a:t> como por </a:t>
            </a:r>
            <a:r>
              <a:rPr lang="es-ES_tradnl" sz="2800" spc="-10" dirty="0" smtClean="0">
                <a:latin typeface="Baskerville Old Face" panose="02020602080505020303" pitchFamily="18" charset="0"/>
                <a:cs typeface="Baskerville Old Face"/>
              </a:rPr>
              <a:t>medio de un programa estatal aprobado por</a:t>
            </a:r>
            <a:r>
              <a:rPr lang="es-ES_tradnl" sz="280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800" spc="-5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2800" spc="-10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2800" spc="-1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A.</a:t>
            </a:r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2800" dirty="0" smtClean="0">
              <a:latin typeface="Baskerville Old Face" panose="02020602080505020303" pitchFamily="18" charset="0"/>
            </a:endParaRPr>
          </a:p>
          <a:p>
            <a:pPr>
              <a:lnSpc>
                <a:spcPts val="1300"/>
              </a:lnSpc>
              <a:spcBef>
                <a:spcPts val="77"/>
              </a:spcBef>
              <a:buClr>
                <a:srgbClr val="320032"/>
              </a:buClr>
              <a:buFont typeface="Arial"/>
              <a:buChar char="•"/>
            </a:pPr>
            <a:endParaRPr lang="es-ES_tradnl" sz="2800" dirty="0" smtClean="0">
              <a:latin typeface="Baskerville Old Face" panose="02020602080505020303" pitchFamily="18" charset="0"/>
            </a:endParaRPr>
          </a:p>
          <a:p>
            <a:pPr marL="469900" marR="12700" indent="-457200">
              <a:lnSpc>
                <a:spcPct val="100299"/>
              </a:lnSpc>
              <a:buClr>
                <a:srgbClr val="320032"/>
              </a:buClr>
              <a:buSzPct val="60000"/>
              <a:buFont typeface="Arial"/>
              <a:buChar char="•"/>
              <a:tabLst>
                <a:tab pos="469265" algn="l"/>
              </a:tabLst>
            </a:pPr>
            <a:r>
              <a:rPr lang="es-ES_tradnl" sz="2800" spc="-5" dirty="0" smtClean="0">
                <a:latin typeface="Baskerville Old Face" panose="02020602080505020303" pitchFamily="18" charset="0"/>
                <a:cs typeface="Baskerville Old Face"/>
              </a:rPr>
              <a:t>2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4</a:t>
            </a:r>
            <a:r>
              <a:rPr lang="es-ES_tradnl" sz="2800" spc="5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800" spc="-10" dirty="0" smtClean="0">
                <a:latin typeface="Baskerville Old Face" panose="02020602080505020303" pitchFamily="18" charset="0"/>
                <a:cs typeface="Baskerville Old Face"/>
              </a:rPr>
              <a:t>estados, más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 P</a:t>
            </a:r>
            <a:r>
              <a:rPr lang="es-ES_tradnl" sz="2800" spc="-5" dirty="0" smtClean="0">
                <a:latin typeface="Baskerville Old Face" panose="02020602080505020303" pitchFamily="18" charset="0"/>
                <a:cs typeface="Baskerville Old Face"/>
              </a:rPr>
              <a:t>u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e</a:t>
            </a:r>
            <a:r>
              <a:rPr lang="es-ES_tradnl" sz="2800" spc="-15" dirty="0" smtClean="0">
                <a:latin typeface="Baskerville Old Face" panose="02020602080505020303" pitchFamily="18" charset="0"/>
                <a:cs typeface="Baskerville Old Face"/>
              </a:rPr>
              <a:t>rt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2800" spc="-5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800" spc="-5" dirty="0" smtClean="0">
                <a:latin typeface="Baskerville Old Face" panose="02020602080505020303" pitchFamily="18" charset="0"/>
                <a:cs typeface="Baskerville Old Face"/>
              </a:rPr>
              <a:t>R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i</a:t>
            </a:r>
            <a:r>
              <a:rPr lang="es-ES_tradnl" sz="2800" spc="-5" dirty="0" smtClean="0">
                <a:latin typeface="Baskerville Old Face" panose="02020602080505020303" pitchFamily="18" charset="0"/>
                <a:cs typeface="Baskerville Old Face"/>
              </a:rPr>
              <a:t>c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2800" spc="-15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800" dirty="0" smtClean="0">
                <a:latin typeface="Baskerville Old Face" panose="02020602080505020303" pitchFamily="18" charset="0"/>
                <a:cs typeface="Times New Roman"/>
              </a:rPr>
              <a:t>y las Islas Vírgenes,</a:t>
            </a:r>
            <a:r>
              <a:rPr lang="es-ES_tradnl" sz="2800" spc="5" dirty="0" smtClean="0">
                <a:latin typeface="Baskerville Old Face" panose="02020602080505020303" pitchFamily="18" charset="0"/>
                <a:cs typeface="Times New Roman"/>
              </a:rPr>
              <a:t> tienen programas aprobados</a:t>
            </a:r>
            <a:r>
              <a:rPr lang="es-ES_tradnl" sz="28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28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443482" y="601217"/>
            <a:ext cx="8845298" cy="1371600"/>
          </a:xfrm>
          <a:prstGeom prst="rect">
            <a:avLst/>
          </a:prstGeom>
        </p:spPr>
        <p:txBody>
          <a:bodyPr vert="horz" wrap="square" lIns="0" tIns="195071" rIns="0" bIns="0" rtlCol="0">
            <a:noAutofit/>
          </a:bodyPr>
          <a:lstStyle/>
          <a:p>
            <a:pPr marL="775970">
              <a:lnSpc>
                <a:spcPct val="100000"/>
              </a:lnSpc>
            </a:pPr>
            <a:r>
              <a:rPr lang="es-ES_tradnl" sz="6600" spc="-1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OSHA federal </a:t>
            </a:r>
            <a:r>
              <a:rPr lang="es-ES_tradnl" sz="6600" spc="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y estatal</a:t>
            </a:r>
            <a:endParaRPr lang="es-ES_tradnl" sz="6600" dirty="0">
              <a:latin typeface="Baskerville Old Face"/>
              <a:cs typeface="Baskerville Old Face"/>
            </a:endParaRPr>
          </a:p>
        </p:txBody>
      </p:sp>
      <p:sp>
        <p:nvSpPr>
          <p:cNvPr id="71" name="object 71" title="Elemento decorativo"/>
          <p:cNvSpPr/>
          <p:nvPr/>
        </p:nvSpPr>
        <p:spPr>
          <a:xfrm>
            <a:off x="8709659" y="118186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 title="Elemento decorativo"/>
          <p:cNvSpPr/>
          <p:nvPr/>
        </p:nvSpPr>
        <p:spPr>
          <a:xfrm>
            <a:off x="8709659" y="1186433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 title="Elemento decorativo"/>
          <p:cNvSpPr/>
          <p:nvPr/>
        </p:nvSpPr>
        <p:spPr>
          <a:xfrm>
            <a:off x="8709659" y="1191005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404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 title="Elemento decorativo"/>
          <p:cNvSpPr/>
          <p:nvPr/>
        </p:nvSpPr>
        <p:spPr>
          <a:xfrm>
            <a:off x="8709659" y="1195577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 title="Elemento decorativo"/>
          <p:cNvSpPr/>
          <p:nvPr/>
        </p:nvSpPr>
        <p:spPr>
          <a:xfrm>
            <a:off x="8709659" y="120015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9191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 title="Elemento decorativo"/>
          <p:cNvSpPr/>
          <p:nvPr/>
        </p:nvSpPr>
        <p:spPr>
          <a:xfrm>
            <a:off x="8709659" y="120472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 title="Elemento decorativo"/>
          <p:cNvSpPr/>
          <p:nvPr/>
        </p:nvSpPr>
        <p:spPr>
          <a:xfrm>
            <a:off x="7127747" y="1255013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222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 title="Elemento decorativo"/>
          <p:cNvSpPr/>
          <p:nvPr/>
        </p:nvSpPr>
        <p:spPr>
          <a:xfrm>
            <a:off x="7118604" y="126873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 title="Elemento decorativo"/>
          <p:cNvSpPr/>
          <p:nvPr/>
        </p:nvSpPr>
        <p:spPr>
          <a:xfrm>
            <a:off x="7114031" y="127330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686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 title="Elemento decorativo"/>
          <p:cNvSpPr/>
          <p:nvPr/>
        </p:nvSpPr>
        <p:spPr>
          <a:xfrm>
            <a:off x="7424928" y="1277874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F91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 title="Elemento decorativo"/>
          <p:cNvSpPr/>
          <p:nvPr/>
        </p:nvSpPr>
        <p:spPr>
          <a:xfrm>
            <a:off x="7434071" y="1287017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64B3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 title="Elemento decorativo"/>
          <p:cNvSpPr/>
          <p:nvPr/>
        </p:nvSpPr>
        <p:spPr>
          <a:xfrm>
            <a:off x="7228331" y="131445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B8B9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 title="Elemento decorativo"/>
          <p:cNvSpPr/>
          <p:nvPr/>
        </p:nvSpPr>
        <p:spPr>
          <a:xfrm>
            <a:off x="7219188" y="1465325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BFBF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 title="Elemento decorativo"/>
          <p:cNvSpPr/>
          <p:nvPr/>
        </p:nvSpPr>
        <p:spPr>
          <a:xfrm>
            <a:off x="7114031" y="152476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717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 title="Elemento decorativo"/>
          <p:cNvSpPr/>
          <p:nvPr/>
        </p:nvSpPr>
        <p:spPr>
          <a:xfrm>
            <a:off x="7118604" y="1529333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404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 title="Elemento decorativo"/>
          <p:cNvSpPr/>
          <p:nvPr/>
        </p:nvSpPr>
        <p:spPr>
          <a:xfrm>
            <a:off x="8650223" y="1634489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 title="Elemento decorativo"/>
          <p:cNvSpPr/>
          <p:nvPr/>
        </p:nvSpPr>
        <p:spPr>
          <a:xfrm>
            <a:off x="8833104" y="1632204"/>
            <a:ext cx="6095" cy="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Mapa de los Estados Unid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"/>
          <a:stretch/>
        </p:blipFill>
        <p:spPr>
          <a:xfrm>
            <a:off x="152400" y="0"/>
            <a:ext cx="9754654" cy="64167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76200"/>
            <a:ext cx="6705600" cy="1295400"/>
          </a:xfrm>
        </p:spPr>
        <p:txBody>
          <a:bodyPr/>
          <a:lstStyle/>
          <a:p>
            <a:pPr algn="ctr"/>
            <a:r>
              <a:rPr lang="es-ES_tradnl" sz="4200" dirty="0" smtClean="0">
                <a:latin typeface="Baskerville Old Face"/>
                <a:cs typeface="Baskerville Old Face"/>
              </a:rPr>
              <a:t>Planes estatales aprobados por OSHA</a:t>
            </a:r>
            <a:endParaRPr lang="es-ES_tradnl" sz="4200" dirty="0">
              <a:latin typeface="Baskerville Old Face"/>
              <a:cs typeface="Baskerville Old Fac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4008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smtClean="0">
                <a:latin typeface="Baskerville Old Face"/>
                <a:cs typeface="Baskerville Old Face"/>
              </a:rPr>
              <a:t>Veintiseis estados, Puerto Rico y las Islas Vírgenes tienen planes estatales aprobados por OSHA. Veintidós planes estatales (21 estados y un territorio estadounidense) cubren los ámbitos laborales tanto privados como gubernamentales del nivel estatal y del nivel local. Los seis planes estatales restantes (cinco estados y un territorio estadounidense) sólo cubre a los trabajadores de los gobiernos de nivel estatal y local. </a:t>
            </a:r>
            <a:endParaRPr lang="es-ES_tradnl" sz="1500" dirty="0">
              <a:latin typeface="Baskerville Old Face"/>
              <a:cs typeface="Baskerville Old Face"/>
            </a:endParaRPr>
          </a:p>
        </p:txBody>
      </p:sp>
      <p:sp>
        <p:nvSpPr>
          <p:cNvPr id="9" name="object 49" title="Elemento decorativo"/>
          <p:cNvSpPr/>
          <p:nvPr/>
        </p:nvSpPr>
        <p:spPr>
          <a:xfrm>
            <a:off x="4549140" y="1197864"/>
            <a:ext cx="480060" cy="9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56" title="Elemento decorativo"/>
          <p:cNvSpPr/>
          <p:nvPr/>
        </p:nvSpPr>
        <p:spPr>
          <a:xfrm>
            <a:off x="4786884" y="1332738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7878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57" title="Elemento decorativo"/>
          <p:cNvSpPr/>
          <p:nvPr/>
        </p:nvSpPr>
        <p:spPr>
          <a:xfrm>
            <a:off x="4914900" y="1332738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58" title="Elemento decorativo"/>
          <p:cNvSpPr/>
          <p:nvPr/>
        </p:nvSpPr>
        <p:spPr>
          <a:xfrm>
            <a:off x="5097779" y="1330452"/>
            <a:ext cx="7619" cy="4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8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1145539" y="2304794"/>
            <a:ext cx="6922770" cy="3935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59375"/>
              <a:buFont typeface="Arial"/>
              <a:buChar char="•"/>
              <a:tabLst>
                <a:tab pos="469265" algn="l"/>
              </a:tabLst>
            </a:pPr>
            <a:r>
              <a:rPr lang="es-ES_tradnl" sz="3200" dirty="0" smtClean="0">
                <a:latin typeface="Baskerville Old Face" panose="02020602080505020303" pitchFamily="18" charset="0"/>
                <a:cs typeface="Baskerville Old Face"/>
              </a:rPr>
              <a:t>¿Qué es la Cláusula de Obligación General?</a:t>
            </a:r>
            <a:endParaRPr lang="es-ES_tradnl" sz="7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 marL="469900" marR="21590" indent="-457200">
              <a:lnSpc>
                <a:spcPct val="100299"/>
              </a:lnSpc>
              <a:buClr>
                <a:srgbClr val="320032"/>
              </a:buClr>
              <a:buSzPct val="59375"/>
              <a:buFont typeface="Arial"/>
              <a:buChar char="•"/>
              <a:tabLst>
                <a:tab pos="469265" algn="l"/>
              </a:tabLst>
            </a:pPr>
            <a:r>
              <a:rPr lang="es-ES_tradnl" sz="3200" spc="-10" dirty="0" smtClean="0">
                <a:latin typeface="Baskerville Old Face" panose="02020602080505020303" pitchFamily="18" charset="0"/>
                <a:cs typeface="Baskerville Old Face"/>
              </a:rPr>
              <a:t>¿Cómo utiliza </a:t>
            </a:r>
            <a:r>
              <a:rPr lang="es-ES_tradnl" sz="3200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3200" spc="-5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3200" spc="-1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3200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3200" spc="-15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3200" dirty="0" smtClean="0">
                <a:latin typeface="Baskerville Old Face" panose="02020602080505020303" pitchFamily="18" charset="0"/>
                <a:cs typeface="Baskerville Old Face"/>
              </a:rPr>
              <a:t>la Cláusula de Obligación</a:t>
            </a:r>
            <a:r>
              <a:rPr lang="es-ES_tradnl" sz="3200" spc="-3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3200" spc="-15" dirty="0" smtClean="0">
                <a:latin typeface="Baskerville Old Face" panose="02020602080505020303" pitchFamily="18" charset="0"/>
                <a:cs typeface="Baskerville Old Face"/>
              </a:rPr>
              <a:t>G</a:t>
            </a:r>
            <a:r>
              <a:rPr lang="es-ES_tradnl" sz="3200" spc="-10" dirty="0" smtClean="0">
                <a:latin typeface="Baskerville Old Face" panose="02020602080505020303" pitchFamily="18" charset="0"/>
                <a:cs typeface="Baskerville Old Face"/>
              </a:rPr>
              <a:t>e</a:t>
            </a:r>
            <a:r>
              <a:rPr lang="es-ES_tradnl" sz="3200" spc="-5" dirty="0" smtClean="0">
                <a:latin typeface="Baskerville Old Face" panose="02020602080505020303" pitchFamily="18" charset="0"/>
                <a:cs typeface="Baskerville Old Face"/>
              </a:rPr>
              <a:t>n</a:t>
            </a:r>
            <a:r>
              <a:rPr lang="es-ES_tradnl" sz="3200" spc="-10" dirty="0" smtClean="0">
                <a:latin typeface="Baskerville Old Face" panose="02020602080505020303" pitchFamily="18" charset="0"/>
                <a:cs typeface="Baskerville Old Face"/>
              </a:rPr>
              <a:t>e</a:t>
            </a:r>
            <a:r>
              <a:rPr lang="es-ES_tradnl" sz="3200" spc="-15" dirty="0" smtClean="0">
                <a:latin typeface="Baskerville Old Face" panose="02020602080505020303" pitchFamily="18" charset="0"/>
                <a:cs typeface="Baskerville Old Face"/>
              </a:rPr>
              <a:t>r</a:t>
            </a:r>
            <a:r>
              <a:rPr lang="es-ES_tradnl" sz="3200" spc="-5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3200" dirty="0" smtClean="0">
                <a:latin typeface="Baskerville Old Face" panose="02020602080505020303" pitchFamily="18" charset="0"/>
                <a:cs typeface="Baskerville Old Face"/>
              </a:rPr>
              <a:t>l?</a:t>
            </a: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3200" dirty="0" smtClean="0">
              <a:latin typeface="Baskerville Old Face" panose="02020602080505020303" pitchFamily="18" charset="0"/>
            </a:endParaRPr>
          </a:p>
          <a:p>
            <a:pPr marL="469900" marR="12700" indent="-457200">
              <a:lnSpc>
                <a:spcPct val="100299"/>
              </a:lnSpc>
              <a:buClr>
                <a:srgbClr val="320032"/>
              </a:buClr>
              <a:buSzPct val="59375"/>
              <a:buFont typeface="Arial"/>
              <a:buChar char="•"/>
              <a:tabLst>
                <a:tab pos="469265" algn="l"/>
              </a:tabLst>
            </a:pPr>
            <a:r>
              <a:rPr lang="es-ES_tradnl" sz="3200" spc="-5" dirty="0" smtClean="0">
                <a:latin typeface="Baskerville Old Face" panose="02020602080505020303" pitchFamily="18" charset="0"/>
                <a:cs typeface="Baskerville Old Face"/>
              </a:rPr>
              <a:t>Pasos que una empresa puede dar para ir más allá del cumplimiento de los parámetros de</a:t>
            </a:r>
            <a:r>
              <a:rPr lang="es-ES_tradnl" sz="320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3200" spc="-15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3200" spc="-5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3200" spc="-1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3200" dirty="0" smtClean="0">
                <a:latin typeface="Baskerville Old Face" panose="02020602080505020303" pitchFamily="18" charset="0"/>
                <a:cs typeface="Baskerville Old Face"/>
              </a:rPr>
              <a:t>A.</a:t>
            </a:r>
            <a:endParaRPr lang="es-ES_tradnl" sz="32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5167" rIns="0" bIns="0" rtlCol="0">
            <a:noAutofit/>
          </a:bodyPr>
          <a:lstStyle/>
          <a:p>
            <a:pPr marL="919480">
              <a:lnSpc>
                <a:spcPct val="100000"/>
              </a:lnSpc>
            </a:pPr>
            <a:r>
              <a:rPr lang="es-ES_tradnl" sz="4400" b="1" spc="-10" smtClean="0">
                <a:solidFill>
                  <a:srgbClr val="0D0D0D"/>
                </a:solidFill>
                <a:latin typeface="Baskerville Old Face"/>
                <a:cs typeface="Baskerville Old Face"/>
              </a:rPr>
              <a:t>Cláusula de Obligación General</a:t>
            </a:r>
            <a:endParaRPr lang="es-ES_tradnl" sz="4400" b="1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 txBox="1"/>
          <p:nvPr/>
        </p:nvSpPr>
        <p:spPr>
          <a:xfrm>
            <a:off x="1221738" y="701608"/>
            <a:ext cx="7786370" cy="5690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299"/>
              </a:lnSpc>
            </a:pPr>
            <a:r>
              <a:rPr lang="es-ES_tradnl" sz="3200" b="1" spc="5" dirty="0" smtClean="0">
                <a:latin typeface="Baskerville Old Face" panose="02020602080505020303" pitchFamily="18" charset="0"/>
                <a:cs typeface="Baskerville Old Face"/>
              </a:rPr>
              <a:t>OSHA us</a:t>
            </a:r>
            <a:r>
              <a:rPr lang="es-ES_tradnl" sz="3200" b="1" spc="-10" dirty="0" smtClean="0">
                <a:latin typeface="Baskerville Old Face" panose="02020602080505020303" pitchFamily="18" charset="0"/>
                <a:cs typeface="Baskerville Old Face"/>
              </a:rPr>
              <a:t>a </a:t>
            </a:r>
            <a:r>
              <a:rPr lang="es-ES_tradnl" sz="3200" b="1" dirty="0" smtClean="0">
                <a:latin typeface="Baskerville Old Face" panose="02020602080505020303" pitchFamily="18" charset="0"/>
                <a:cs typeface="Baskerville Old Face"/>
              </a:rPr>
              <a:t>3</a:t>
            </a:r>
            <a:r>
              <a:rPr lang="es-ES_tradnl" sz="3200" b="1" spc="-5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3200" b="1" spc="-15" dirty="0" smtClean="0">
                <a:latin typeface="Baskerville Old Face" panose="02020602080505020303" pitchFamily="18" charset="0"/>
                <a:cs typeface="Baskerville Old Face"/>
              </a:rPr>
              <a:t>estrategias básicas para ayudar a reducir las lesiones y las muertes en el trabajo</a:t>
            </a: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100"/>
              </a:lnSpc>
              <a:spcBef>
                <a:spcPts val="19"/>
              </a:spcBef>
            </a:pPr>
            <a:endParaRPr lang="es-ES_tradnl" sz="1100" dirty="0" smtClean="0"/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59375"/>
              <a:buFont typeface="Arial"/>
              <a:buChar char="•"/>
              <a:tabLst>
                <a:tab pos="469265" algn="l"/>
              </a:tabLst>
            </a:pPr>
            <a:r>
              <a:rPr lang="es-ES_tradnl" sz="3200" spc="-5" dirty="0" smtClean="0">
                <a:latin typeface="Baskerville Old Face" panose="02020602080505020303" pitchFamily="18" charset="0"/>
                <a:cs typeface="Baskerville Old Face"/>
              </a:rPr>
              <a:t>Aplicación enérgica, justa y efectiva de la ley</a:t>
            </a:r>
            <a:r>
              <a:rPr lang="es-ES_tradnl" sz="32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</a:p>
          <a:p>
            <a:pPr>
              <a:lnSpc>
                <a:spcPts val="700"/>
              </a:lnSpc>
              <a:spcBef>
                <a:spcPts val="36"/>
              </a:spcBef>
              <a:buClr>
                <a:srgbClr val="320032"/>
              </a:buClr>
              <a:buFont typeface="Arial"/>
              <a:buChar char="•"/>
            </a:pPr>
            <a:endParaRPr lang="es-ES_tradnl" sz="7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 marL="469900" marR="1271270" indent="-457200">
              <a:lnSpc>
                <a:spcPct val="100299"/>
              </a:lnSpc>
              <a:buClr>
                <a:srgbClr val="320032"/>
              </a:buClr>
              <a:buSzPct val="59375"/>
              <a:buFont typeface="Arial"/>
              <a:buChar char="•"/>
              <a:tabLst>
                <a:tab pos="469265" algn="l"/>
              </a:tabLst>
            </a:pPr>
            <a:r>
              <a:rPr lang="es-ES_tradnl" sz="3200" dirty="0" smtClean="0">
                <a:latin typeface="Baskerville Old Face" panose="02020602080505020303" pitchFamily="18" charset="0"/>
                <a:cs typeface="Baskerville Old Face"/>
              </a:rPr>
              <a:t>Ayuda en la difusión, la educación y el cumplimiento.</a:t>
            </a:r>
          </a:p>
          <a:p>
            <a:pPr>
              <a:lnSpc>
                <a:spcPts val="700"/>
              </a:lnSpc>
              <a:spcBef>
                <a:spcPts val="36"/>
              </a:spcBef>
              <a:buClr>
                <a:srgbClr val="320032"/>
              </a:buClr>
              <a:buFont typeface="Arial"/>
              <a:buChar char="•"/>
            </a:pPr>
            <a:endParaRPr lang="es-ES_tradnl" sz="7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1000" dirty="0" smtClean="0"/>
          </a:p>
          <a:p>
            <a:pPr marL="469900" marR="1698625" indent="-457200">
              <a:lnSpc>
                <a:spcPct val="100299"/>
              </a:lnSpc>
              <a:buClr>
                <a:srgbClr val="320032"/>
              </a:buClr>
              <a:buSzPct val="59375"/>
              <a:buFont typeface="Arial"/>
              <a:buChar char="•"/>
              <a:tabLst>
                <a:tab pos="469265" algn="l"/>
              </a:tabLst>
            </a:pPr>
            <a:r>
              <a:rPr lang="es-ES_tradnl" sz="3200" spc="-10" dirty="0" smtClean="0">
                <a:latin typeface="Baskerville Old Face" panose="02020602080505020303" pitchFamily="18" charset="0"/>
                <a:cs typeface="Baskerville Old Face"/>
              </a:rPr>
              <a:t>Asociaciones y otros programas de cooperación</a:t>
            </a:r>
            <a:r>
              <a:rPr lang="es-ES_tradnl" sz="32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32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73" name="Title 7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1800" b="1" spc="5" dirty="0" smtClean="0">
                <a:latin typeface="Baskerville Old Face" panose="02020602080505020303" pitchFamily="18" charset="0"/>
                <a:cs typeface="Baskerville Old Face"/>
              </a:rPr>
              <a:t>OSHA us</a:t>
            </a:r>
            <a:r>
              <a:rPr lang="es-ES_tradnl" sz="1800" b="1" spc="-10" dirty="0" smtClean="0">
                <a:latin typeface="Baskerville Old Face" panose="02020602080505020303" pitchFamily="18" charset="0"/>
                <a:cs typeface="Baskerville Old Face"/>
              </a:rPr>
              <a:t>a </a:t>
            </a:r>
            <a:r>
              <a:rPr lang="es-ES_tradnl" sz="1800" b="1" dirty="0" smtClean="0">
                <a:latin typeface="Baskerville Old Face" panose="02020602080505020303" pitchFamily="18" charset="0"/>
                <a:cs typeface="Baskerville Old Face"/>
              </a:rPr>
              <a:t>3</a:t>
            </a:r>
            <a:r>
              <a:rPr lang="es-ES_tradnl" sz="1800" b="1" spc="-5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1800" b="1" spc="-15" dirty="0" smtClean="0">
                <a:latin typeface="Baskerville Old Face" panose="02020602080505020303" pitchFamily="18" charset="0"/>
                <a:cs typeface="Baskerville Old Face"/>
              </a:rPr>
              <a:t>estrategias básicas para ayudar a reducir las lesiones y las muertes en el trabajo</a:t>
            </a:r>
            <a:r>
              <a:rPr lang="es-ES_tradnl" sz="800" dirty="0" smtClean="0"/>
              <a:t/>
            </a:r>
            <a:br>
              <a:rPr lang="es-ES_tradnl" sz="8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1221739" y="2231135"/>
            <a:ext cx="7248525" cy="3938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1920" indent="-457200">
              <a:lnSpc>
                <a:spcPct val="1000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500" smtClean="0">
                <a:latin typeface="Baskerville Old Face"/>
                <a:cs typeface="Baskerville Old Face"/>
              </a:rPr>
              <a:t>En general OSHA realiza las inspecciones sin aviso previo. De hecho, quien alerte con anticipación a un empleador sobre una inspección de OSHA puede recibir una multa penal de hasta 1.000 dólares, seis meses de cárcel, o ambas cosas.</a:t>
            </a:r>
          </a:p>
          <a:p>
            <a:pPr>
              <a:lnSpc>
                <a:spcPts val="700"/>
              </a:lnSpc>
              <a:spcBef>
                <a:spcPts val="8"/>
              </a:spcBef>
              <a:buClr>
                <a:srgbClr val="320032"/>
              </a:buClr>
              <a:buFont typeface="Arial"/>
              <a:buChar char="•"/>
            </a:pPr>
            <a:endParaRPr lang="es-ES_tradnl" sz="2500" smtClean="0"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2500" smtClean="0"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  <a:buClr>
                <a:srgbClr val="320032"/>
              </a:buClr>
            </a:pPr>
            <a:endParaRPr lang="es-ES_tradnl" sz="2500" smtClean="0"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2500" smtClean="0">
              <a:latin typeface="Baskerville Old Face"/>
              <a:cs typeface="Baskerville Old Face"/>
            </a:endParaRPr>
          </a:p>
          <a:p>
            <a:pPr marL="469900" marR="12700" indent="-457834" algn="just">
              <a:lnSpc>
                <a:spcPct val="99700"/>
              </a:lnSpc>
              <a:buClr>
                <a:srgbClr val="320032"/>
              </a:buClr>
              <a:buSzPct val="56140"/>
              <a:buFont typeface="Arial"/>
              <a:buChar char="•"/>
              <a:tabLst>
                <a:tab pos="469265" algn="l"/>
              </a:tabLst>
            </a:pPr>
            <a:r>
              <a:rPr lang="es-ES_tradnl" sz="2500" smtClean="0">
                <a:latin typeface="Baskerville Old Face"/>
                <a:cs typeface="Baskerville Old Face"/>
              </a:rPr>
              <a:t>En circunstancias especiales, OSHA puede dar aviso anticipado al empleador sobre una inspección, pero no más de 24 horas antes.</a:t>
            </a:r>
            <a:endParaRPr lang="es-ES_tradnl" sz="2500">
              <a:latin typeface="Baskerville Old Face"/>
              <a:cs typeface="Baskerville Old Face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b="1" spc="-15" smtClean="0">
                <a:solidFill>
                  <a:srgbClr val="0D0D0D"/>
                </a:solidFill>
                <a:latin typeface="Baskerville Old Face"/>
                <a:cs typeface="Baskerville Old Face"/>
              </a:rPr>
              <a:t>Aviso de inspecciones</a:t>
            </a:r>
            <a:endParaRPr lang="es-ES_tradnl" sz="4900" b="1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ject 223"/>
          <p:cNvSpPr txBox="1"/>
          <p:nvPr/>
        </p:nvSpPr>
        <p:spPr>
          <a:xfrm>
            <a:off x="1221739" y="1924689"/>
            <a:ext cx="7106284" cy="4454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901065" indent="-457200">
              <a:lnSpc>
                <a:spcPct val="100400"/>
              </a:lnSpc>
              <a:spcAft>
                <a:spcPts val="600"/>
              </a:spcAft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300" spc="-5" dirty="0" smtClean="0">
                <a:latin typeface="Baskerville Old Face"/>
                <a:cs typeface="Baskerville Old Face"/>
              </a:rPr>
              <a:t>Situaciones de peligro inminente, que requieren una corrección inmediata.</a:t>
            </a:r>
            <a:endParaRPr lang="es-ES_tradnl" sz="2300" dirty="0" smtClean="0">
              <a:latin typeface="Baskerville Old Face"/>
              <a:cs typeface="Baskerville Old Face"/>
            </a:endParaRPr>
          </a:p>
          <a:p>
            <a:pPr>
              <a:lnSpc>
                <a:spcPts val="750"/>
              </a:lnSpc>
              <a:spcBef>
                <a:spcPts val="29"/>
              </a:spcBef>
              <a:buClr>
                <a:srgbClr val="320032"/>
              </a:buClr>
              <a:buFont typeface="Arial"/>
              <a:buChar char="•"/>
            </a:pPr>
            <a:endParaRPr lang="es-ES_tradnl" sz="2300" dirty="0" smtClean="0">
              <a:latin typeface="Baskerville Old Face"/>
              <a:cs typeface="Baskerville Old Face"/>
            </a:endParaRPr>
          </a:p>
          <a:p>
            <a:pPr marL="469900" marR="384175" indent="-457200">
              <a:lnSpc>
                <a:spcPct val="1004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300" spc="-5" dirty="0" smtClean="0">
                <a:latin typeface="Baskerville Old Face"/>
                <a:cs typeface="Baskerville Old Face"/>
              </a:rPr>
              <a:t>Inspecciones que deben suceder después de las horas normales de trabajo, o que requieren de una preparación especial</a:t>
            </a:r>
            <a:r>
              <a:rPr lang="es-ES_tradnl" sz="2300" dirty="0" smtClean="0">
                <a:latin typeface="Baskerville Old Face"/>
                <a:cs typeface="Baskerville Old Face"/>
              </a:rPr>
              <a:t>.</a:t>
            </a: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320032"/>
              </a:buClr>
              <a:buFont typeface="Arial"/>
              <a:buChar char="•"/>
            </a:pPr>
            <a:endParaRPr lang="es-ES_tradnl" sz="2300" dirty="0" smtClean="0">
              <a:latin typeface="Baskerville Old Face"/>
              <a:cs typeface="Baskerville Old Face"/>
            </a:endParaRPr>
          </a:p>
          <a:p>
            <a:pPr marL="469900" marR="12700" indent="-457200">
              <a:lnSpc>
                <a:spcPct val="1000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300" dirty="0" smtClean="0">
                <a:latin typeface="Baskerville Old Face"/>
                <a:cs typeface="Baskerville Old Face"/>
              </a:rPr>
              <a:t>Casos en los cuales OSHA debe dar aviso anticipado para asegurar que el empleador y el representante de los empleados, u otro miembro del personal, se encuentren presentes.</a:t>
            </a: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320032"/>
              </a:buClr>
              <a:buFont typeface="Arial"/>
              <a:buChar char="•"/>
            </a:pPr>
            <a:endParaRPr lang="es-ES_tradnl" sz="2300" dirty="0" smtClean="0">
              <a:latin typeface="Baskerville Old Face"/>
              <a:cs typeface="Baskerville Old Face"/>
            </a:endParaRPr>
          </a:p>
          <a:p>
            <a:pPr marL="469900" marR="140335" indent="-457200">
              <a:lnSpc>
                <a:spcPct val="1000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300" spc="-10" dirty="0" smtClean="0">
                <a:latin typeface="Baskerville Old Face"/>
                <a:cs typeface="Baskerville Old Face"/>
              </a:rPr>
              <a:t>Situaciones en las cuales OSH</a:t>
            </a:r>
            <a:r>
              <a:rPr lang="es-ES_tradnl" sz="2300" dirty="0" smtClean="0">
                <a:latin typeface="Baskerville Old Face"/>
                <a:cs typeface="Baskerville Old Face"/>
              </a:rPr>
              <a:t>A</a:t>
            </a:r>
            <a:r>
              <a:rPr lang="es-ES_tradnl" sz="2300" spc="-10" dirty="0" smtClean="0">
                <a:latin typeface="Baskerville Old Face"/>
                <a:cs typeface="Baskerville Old Face"/>
              </a:rPr>
              <a:t> determine que un aviso anticipado </a:t>
            </a:r>
            <a:r>
              <a:rPr lang="es-ES_tradnl" sz="2300" spc="-5" dirty="0" smtClean="0">
                <a:latin typeface="Baskerville Old Face"/>
                <a:cs typeface="Baskerville Old Face"/>
              </a:rPr>
              <a:t>resultaría en una inspección más minuciosa o efectiva</a:t>
            </a:r>
            <a:r>
              <a:rPr lang="es-ES_tradnl" sz="2300" dirty="0" smtClean="0">
                <a:latin typeface="Baskerville Old Face"/>
                <a:cs typeface="Baskerville Old Face"/>
              </a:rPr>
              <a:t>.</a:t>
            </a:r>
            <a:endParaRPr lang="es-ES_tradnl" sz="2300" dirty="0">
              <a:latin typeface="Baskerville Old Face"/>
              <a:cs typeface="Baskerville Old Face"/>
            </a:endParaRPr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noAutofit/>
          </a:bodyPr>
          <a:lstStyle/>
          <a:p>
            <a:pPr marL="699770">
              <a:lnSpc>
                <a:spcPct val="100000"/>
              </a:lnSpc>
            </a:pPr>
            <a:r>
              <a:rPr lang="es-ES_tradnl" sz="4000" b="1" spc="-10" smtClean="0">
                <a:latin typeface="Baskerville Old Face" panose="02020602080505020303" pitchFamily="18" charset="0"/>
                <a:cs typeface="Arial"/>
              </a:rPr>
              <a:t>Estas circunstancias especiales incluyen</a:t>
            </a:r>
            <a:r>
              <a:rPr lang="es-ES_tradnl" sz="4000" b="1" spc="0" smtClean="0">
                <a:latin typeface="Baskerville Old Face" panose="02020602080505020303" pitchFamily="18" charset="0"/>
                <a:cs typeface="Arial"/>
              </a:rPr>
              <a:t>:</a:t>
            </a:r>
            <a:endParaRPr lang="es-ES_tradnl" sz="4000" b="1">
              <a:latin typeface="Baskerville Old Face" panose="02020602080505020303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97939" y="2110231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76400" y="2007991"/>
            <a:ext cx="6658609" cy="3477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04470">
              <a:lnSpc>
                <a:spcPct val="100200"/>
              </a:lnSpc>
            </a:pPr>
            <a:r>
              <a:rPr lang="es-ES_tradnl" sz="2200" b="1" dirty="0" smtClean="0">
                <a:latin typeface="Baskerville Old Face" panose="02020602080505020303" pitchFamily="18" charset="0"/>
                <a:cs typeface="Baskerville Old Face"/>
              </a:rPr>
              <a:t>Peligro inminente </a:t>
            </a:r>
            <a:r>
              <a:rPr lang="es-ES_tradnl" sz="2100" dirty="0" smtClean="0">
                <a:latin typeface="Baskerville Old Face" panose="02020602080505020303" pitchFamily="18" charset="0"/>
                <a:cs typeface="Baskerville Old Face"/>
              </a:rPr>
              <a:t>o cualquier situación en la cual haya una certeza razonable de que existe un peligro de muerte o lesiones físicas graves inmediato.</a:t>
            </a:r>
          </a:p>
          <a:p>
            <a:pPr>
              <a:lnSpc>
                <a:spcPts val="600"/>
              </a:lnSpc>
              <a:spcBef>
                <a:spcPts val="23"/>
              </a:spcBef>
            </a:pPr>
            <a:endParaRPr lang="es-ES_tradnl" sz="600" dirty="0" smtClean="0"/>
          </a:p>
          <a:p>
            <a:pPr marL="12700" marR="295275" indent="0">
              <a:lnSpc>
                <a:spcPct val="100499"/>
              </a:lnSpc>
            </a:pPr>
            <a:r>
              <a:rPr lang="es-ES_tradnl" sz="2200" b="1" dirty="0" smtClean="0">
                <a:latin typeface="Baskerville Old Face" panose="02020602080505020303" pitchFamily="18" charset="0"/>
                <a:cs typeface="Baskerville Old Face"/>
              </a:rPr>
              <a:t>Catástrofes</a:t>
            </a:r>
            <a:r>
              <a:rPr lang="es-ES_tradnl" sz="2100" b="1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100" dirty="0" smtClean="0">
                <a:latin typeface="Baskerville Old Face" panose="02020602080505020303" pitchFamily="18" charset="0"/>
                <a:cs typeface="Baskerville Old Face"/>
              </a:rPr>
              <a:t>y accidentes fatales que causen la muerte de un empleado o la hospitalización de tres o más empleados</a:t>
            </a:r>
            <a:r>
              <a:rPr lang="es-ES_tradnl" sz="2100" dirty="0" smtClean="0">
                <a:latin typeface="Baskerville Old Face" panose="02020602080505020303" pitchFamily="18" charset="0"/>
                <a:cs typeface="Times New Roman"/>
              </a:rPr>
              <a:t>.</a:t>
            </a:r>
            <a:endParaRPr lang="es-ES_tradnl" sz="21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lang="es-ES_tradnl" sz="600" dirty="0" smtClean="0"/>
          </a:p>
          <a:p>
            <a:pPr marL="12700" marR="527050" indent="0">
              <a:lnSpc>
                <a:spcPct val="100499"/>
              </a:lnSpc>
            </a:pPr>
            <a:r>
              <a:rPr lang="es-ES_tradnl" sz="2200" b="1" dirty="0" smtClean="0">
                <a:latin typeface="Baskerville Old Face" panose="02020602080505020303" pitchFamily="18" charset="0"/>
                <a:cs typeface="Baskerville Old Face"/>
              </a:rPr>
              <a:t>Quejas de los empleados </a:t>
            </a:r>
            <a:r>
              <a:rPr lang="es-ES_tradnl" sz="2100" dirty="0" smtClean="0">
                <a:latin typeface="Baskerville Old Face" panose="02020602080505020303" pitchFamily="18" charset="0"/>
                <a:cs typeface="Baskerville Old Face"/>
              </a:rPr>
              <a:t>sobre un peligro inminente o una infracción del empleador que presenten una amenaza de muerte o daño físico grave.</a:t>
            </a:r>
          </a:p>
          <a:p>
            <a:pPr>
              <a:lnSpc>
                <a:spcPts val="550"/>
              </a:lnSpc>
              <a:spcBef>
                <a:spcPts val="48"/>
              </a:spcBef>
            </a:pPr>
            <a:endParaRPr lang="es-ES_tradnl" sz="550" dirty="0" smtClean="0"/>
          </a:p>
          <a:p>
            <a:pPr marL="12700" marR="12700">
              <a:lnSpc>
                <a:spcPct val="101000"/>
              </a:lnSpc>
            </a:pPr>
            <a:r>
              <a:rPr lang="es-ES_tradnl" sz="2200" b="1" dirty="0" smtClean="0">
                <a:latin typeface="Baskerville Old Face" panose="02020602080505020303" pitchFamily="18" charset="0"/>
                <a:cs typeface="Baskerville Old Face"/>
              </a:rPr>
              <a:t>Derivaciones </a:t>
            </a:r>
            <a:r>
              <a:rPr lang="es-ES_tradnl" sz="2100" spc="-10" dirty="0" smtClean="0">
                <a:latin typeface="Baskerville Old Face" panose="02020602080505020303" pitchFamily="18" charset="0"/>
                <a:cs typeface="Baskerville Old Face"/>
              </a:rPr>
              <a:t>de otros individuos, agencias, organizaciones</a:t>
            </a:r>
            <a:r>
              <a:rPr lang="es-ES_tradnl" sz="2100" dirty="0" smtClean="0">
                <a:latin typeface="Baskerville Old Face" panose="02020602080505020303" pitchFamily="18" charset="0"/>
                <a:cs typeface="Baskerville Old Face"/>
              </a:rPr>
              <a:t> o medios de comunicación.</a:t>
            </a:r>
            <a:endParaRPr lang="es-ES_tradnl" sz="21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97939" y="3152646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7939" y="3875022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97939" y="4917437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97939" y="5639813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6400" y="5562600"/>
            <a:ext cx="6640829" cy="10461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000"/>
              </a:lnSpc>
            </a:pPr>
            <a:r>
              <a:rPr lang="es-ES_tradnl" sz="2200" b="1" spc="5" dirty="0" smtClean="0">
                <a:latin typeface="Baskerville Old Face" panose="02020602080505020303" pitchFamily="18" charset="0"/>
                <a:cs typeface="Baskerville Old Face"/>
              </a:rPr>
              <a:t>Inspecciones planeadas, o programadas</a:t>
            </a:r>
            <a:r>
              <a:rPr lang="es-ES_tradnl" sz="2100" b="1" dirty="0" smtClean="0">
                <a:latin typeface="Baskerville Old Face" panose="02020602080505020303" pitchFamily="18" charset="0"/>
                <a:cs typeface="Baskerville Old Face"/>
              </a:rPr>
              <a:t>,</a:t>
            </a:r>
            <a:r>
              <a:rPr lang="es-ES_tradnl" sz="2100" b="1" spc="-1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100" spc="-5" dirty="0" smtClean="0">
                <a:latin typeface="Baskerville Old Face" panose="02020602080505020303" pitchFamily="18" charset="0"/>
                <a:cs typeface="Baskerville Old Face"/>
              </a:rPr>
              <a:t>en </a:t>
            </a:r>
            <a:r>
              <a:rPr lang="es-ES_tradnl" sz="2100" dirty="0" smtClean="0">
                <a:latin typeface="Baskerville Old Face" panose="02020602080505020303" pitchFamily="18" charset="0"/>
                <a:cs typeface="Baskerville Old Face"/>
              </a:rPr>
              <a:t>industrias con un número elevado de peligros y lesiones asociadas</a:t>
            </a:r>
            <a:r>
              <a:rPr lang="es-ES_tradnl" sz="2100" spc="15" dirty="0" smtClean="0">
                <a:latin typeface="Baskerville Old Face" panose="02020602080505020303" pitchFamily="18" charset="0"/>
                <a:cs typeface="Times New Roman"/>
              </a:rPr>
              <a:t>.</a:t>
            </a:r>
            <a:endParaRPr lang="es-ES_tradnl" sz="21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35"/>
              </a:spcBef>
            </a:pPr>
            <a:endParaRPr lang="es-ES_tradnl" sz="600" dirty="0" smtClean="0"/>
          </a:p>
          <a:p>
            <a:pPr marL="12700">
              <a:lnSpc>
                <a:spcPct val="100000"/>
              </a:lnSpc>
            </a:pPr>
            <a:r>
              <a:rPr lang="es-ES_tradnl" sz="2200" b="1" spc="-10" dirty="0" smtClean="0">
                <a:latin typeface="Baskerville Old Face" panose="02020602080505020303" pitchFamily="18" charset="0"/>
                <a:cs typeface="Baskerville Old Face"/>
              </a:rPr>
              <a:t>Seguimientos</a:t>
            </a:r>
            <a:r>
              <a:rPr lang="es-ES_tradnl" sz="220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100" spc="-10" dirty="0" smtClean="0">
                <a:latin typeface="Baskerville Old Face" panose="02020602080505020303" pitchFamily="18" charset="0"/>
                <a:cs typeface="Baskerville Old Face"/>
              </a:rPr>
              <a:t>de inspecciones </a:t>
            </a:r>
            <a:r>
              <a:rPr lang="es-ES_tradnl" sz="2100" dirty="0" smtClean="0">
                <a:latin typeface="Baskerville Old Face" panose="02020602080505020303" pitchFamily="18" charset="0"/>
                <a:cs typeface="Baskerville Old Face"/>
              </a:rPr>
              <a:t>previas.</a:t>
            </a:r>
            <a:endParaRPr lang="es-ES_tradnl" sz="21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97939" y="6363713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0831" rIns="0" bIns="0" rtlCol="0">
            <a:noAutofit/>
          </a:bodyPr>
          <a:lstStyle/>
          <a:p>
            <a:r>
              <a:rPr lang="es-ES_tradnl" sz="4000" dirty="0" smtClean="0">
                <a:latin typeface="Baskerville Old Face" panose="02020602080505020303" pitchFamily="18" charset="0"/>
              </a:rPr>
              <a:t>   Prioridades en la inspección de OSHA</a:t>
            </a:r>
            <a:endParaRPr lang="es-ES_tradnl" sz="4000" dirty="0">
              <a:latin typeface="Baskerville Old Face" panose="02020602080505020303" pitchFamily="18" charset="0"/>
            </a:endParaRPr>
          </a:p>
        </p:txBody>
      </p:sp>
      <p:sp>
        <p:nvSpPr>
          <p:cNvPr id="63" name="object 63" title="elemento decorativo"/>
          <p:cNvSpPr/>
          <p:nvPr/>
        </p:nvSpPr>
        <p:spPr>
          <a:xfrm>
            <a:off x="7504176" y="1392174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4A4A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 title="elemento decorativo"/>
          <p:cNvSpPr/>
          <p:nvPr/>
        </p:nvSpPr>
        <p:spPr>
          <a:xfrm>
            <a:off x="7499604" y="1396746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4242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97939" y="2229489"/>
            <a:ext cx="7030084" cy="3427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indent="-457200">
              <a:lnSpc>
                <a:spcPct val="1004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700" dirty="0" smtClean="0">
                <a:latin typeface="Baskerville Old Face"/>
                <a:cs typeface="Baskerville Old Face"/>
              </a:rPr>
              <a:t>Una inspección típica de O</a:t>
            </a:r>
            <a:r>
              <a:rPr lang="es-ES_tradnl" sz="2700" spc="-10" dirty="0" smtClean="0">
                <a:latin typeface="Baskerville Old Face"/>
                <a:cs typeface="Baskerville Old Face"/>
              </a:rPr>
              <a:t>SH</a:t>
            </a:r>
            <a:r>
              <a:rPr lang="es-ES_tradnl" sz="2700" dirty="0" smtClean="0">
                <a:latin typeface="Baskerville Old Face"/>
                <a:cs typeface="Baskerville Old Face"/>
              </a:rPr>
              <a:t>A</a:t>
            </a:r>
            <a:r>
              <a:rPr lang="es-ES_tradnl" sz="2700" spc="5" dirty="0" smtClean="0">
                <a:latin typeface="Times New Roman"/>
                <a:cs typeface="Times New Roman"/>
              </a:rPr>
              <a:t> </a:t>
            </a:r>
            <a:r>
              <a:rPr lang="es-ES_tradnl" sz="2700" spc="-10" dirty="0" smtClean="0">
                <a:latin typeface="Baskerville Old Face"/>
                <a:cs typeface="Baskerville Old Face"/>
              </a:rPr>
              <a:t>en las instalaciones incluye cuatro etapas</a:t>
            </a:r>
            <a:r>
              <a:rPr lang="es-ES_tradnl" sz="2700" dirty="0" smtClean="0">
                <a:latin typeface="Baskerville Old Face"/>
                <a:cs typeface="Baskerville Old Face"/>
              </a:rPr>
              <a:t>:</a:t>
            </a:r>
          </a:p>
          <a:p>
            <a:pPr>
              <a:lnSpc>
                <a:spcPts val="850"/>
              </a:lnSpc>
              <a:spcBef>
                <a:spcPts val="9"/>
              </a:spcBef>
            </a:pPr>
            <a:endParaRPr lang="es-ES_tradnl" sz="85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59259"/>
              <a:buFont typeface="Baskerville Old Face"/>
              <a:buAutoNum type="arabicPeriod"/>
              <a:tabLst>
                <a:tab pos="469265" algn="l"/>
              </a:tabLst>
            </a:pPr>
            <a:r>
              <a:rPr lang="es-ES_tradnl" sz="2700" spc="-5" dirty="0" smtClean="0">
                <a:latin typeface="Baskerville Old Face"/>
                <a:cs typeface="Baskerville Old Face"/>
              </a:rPr>
              <a:t>Presentación de las credenciales del inspector</a:t>
            </a:r>
            <a:r>
              <a:rPr lang="es-ES_tradnl" sz="2700" dirty="0" smtClean="0">
                <a:latin typeface="Baskerville Old Face"/>
                <a:cs typeface="Baskerville Old Face"/>
              </a:rPr>
              <a:t>.</a:t>
            </a:r>
          </a:p>
          <a:p>
            <a:pPr>
              <a:lnSpc>
                <a:spcPts val="800"/>
              </a:lnSpc>
              <a:spcBef>
                <a:spcPts val="4"/>
              </a:spcBef>
              <a:buClr>
                <a:srgbClr val="320032"/>
              </a:buClr>
              <a:buFont typeface="Baskerville Old Face"/>
              <a:buAutoNum type="arabicPeriod"/>
            </a:pPr>
            <a:endParaRPr lang="es-ES_tradnl" sz="800" dirty="0" smtClean="0"/>
          </a:p>
          <a:p>
            <a:pPr marL="469265" indent="-457200">
              <a:lnSpc>
                <a:spcPct val="100000"/>
              </a:lnSpc>
              <a:buClr>
                <a:srgbClr val="320032"/>
              </a:buClr>
              <a:buSzPct val="59259"/>
              <a:buFont typeface="Baskerville Old Face"/>
              <a:buAutoNum type="arabicPeriod"/>
              <a:tabLst>
                <a:tab pos="469265" algn="l"/>
              </a:tabLst>
            </a:pPr>
            <a:r>
              <a:rPr lang="es-ES_tradnl" sz="2700" spc="-5" dirty="0" smtClean="0">
                <a:latin typeface="Baskerville Old Face"/>
                <a:cs typeface="Baskerville Old Face"/>
              </a:rPr>
              <a:t>Una conferencia inaugural</a:t>
            </a:r>
            <a:r>
              <a:rPr lang="es-ES_tradnl" sz="2700" dirty="0" smtClean="0">
                <a:latin typeface="Baskerville Old Face"/>
                <a:cs typeface="Baskerville Old Face"/>
              </a:rPr>
              <a:t>.</a:t>
            </a:r>
          </a:p>
          <a:p>
            <a:pPr>
              <a:lnSpc>
                <a:spcPts val="800"/>
              </a:lnSpc>
              <a:spcBef>
                <a:spcPts val="15"/>
              </a:spcBef>
              <a:buClr>
                <a:srgbClr val="320032"/>
              </a:buClr>
              <a:buFont typeface="Baskerville Old Face"/>
              <a:buAutoNum type="arabicPeriod"/>
            </a:pPr>
            <a:endParaRPr lang="es-ES_tradnl" sz="800" dirty="0" smtClean="0"/>
          </a:p>
          <a:p>
            <a:pPr marL="469265" indent="-457200">
              <a:lnSpc>
                <a:spcPct val="100000"/>
              </a:lnSpc>
              <a:buClr>
                <a:srgbClr val="320032"/>
              </a:buClr>
              <a:buSzPct val="59259"/>
              <a:buFont typeface="Baskerville Old Face"/>
              <a:buAutoNum type="arabicPeriod"/>
              <a:tabLst>
                <a:tab pos="469265" algn="l"/>
              </a:tabLst>
            </a:pPr>
            <a:r>
              <a:rPr lang="es-ES_tradnl" sz="2700" spc="-5" dirty="0" smtClean="0">
                <a:latin typeface="Baskerville Old Face"/>
                <a:cs typeface="Baskerville Old Face"/>
              </a:rPr>
              <a:t>Un recorrido de inspección</a:t>
            </a:r>
            <a:r>
              <a:rPr lang="es-ES_tradnl" sz="2700" dirty="0" smtClean="0">
                <a:latin typeface="Baskerville Old Face"/>
                <a:cs typeface="Baskerville Old Face"/>
              </a:rPr>
              <a:t>.</a:t>
            </a: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320032"/>
              </a:buClr>
              <a:buFont typeface="Baskerville Old Face"/>
              <a:buAutoNum type="arabicPeriod"/>
            </a:pPr>
            <a:endParaRPr lang="es-ES_tradnl" sz="800" dirty="0" smtClean="0"/>
          </a:p>
          <a:p>
            <a:pPr marL="469265" indent="-457200">
              <a:lnSpc>
                <a:spcPct val="100000"/>
              </a:lnSpc>
              <a:buClr>
                <a:srgbClr val="320032"/>
              </a:buClr>
              <a:buSzPct val="59259"/>
              <a:buFont typeface="Baskerville Old Face"/>
              <a:buAutoNum type="arabicPeriod"/>
              <a:tabLst>
                <a:tab pos="469265" algn="l"/>
              </a:tabLst>
            </a:pPr>
            <a:r>
              <a:rPr lang="es-ES_tradnl" sz="2700" dirty="0" smtClean="0">
                <a:latin typeface="Baskerville Old Face"/>
                <a:cs typeface="Baskerville Old Face"/>
              </a:rPr>
              <a:t>Una </a:t>
            </a:r>
            <a:r>
              <a:rPr lang="es-ES_tradnl" sz="2700" spc="-5" dirty="0" smtClean="0">
                <a:latin typeface="Baskerville Old Face"/>
                <a:cs typeface="Baskerville Old Face"/>
              </a:rPr>
              <a:t>conferencia </a:t>
            </a:r>
            <a:r>
              <a:rPr lang="es-ES_tradnl" sz="2700" dirty="0" smtClean="0">
                <a:latin typeface="Baskerville Old Face"/>
                <a:cs typeface="Baskerville Old Face"/>
              </a:rPr>
              <a:t>de clausura.</a:t>
            </a:r>
            <a:endParaRPr lang="es-ES_tradnl" sz="2700" dirty="0">
              <a:latin typeface="Baskerville Old Face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5" smtClean="0">
                <a:solidFill>
                  <a:srgbClr val="0D0D0D"/>
                </a:solidFill>
                <a:latin typeface="Baskerville Old Face"/>
                <a:cs typeface="Baskerville Old Face"/>
              </a:rPr>
              <a:t>Proceso de las inspecciones</a:t>
            </a:r>
            <a:endParaRPr lang="es-ES_tradnl" sz="49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676400" y="2057400"/>
            <a:ext cx="6935470" cy="337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_tradnl" sz="2000" spc="-10" dirty="0" smtClean="0">
                <a:latin typeface="Baskerville Old Face"/>
                <a:cs typeface="Baskerville Old Face"/>
              </a:rPr>
              <a:t>En la conferencia inaugural,</a:t>
            </a:r>
            <a:r>
              <a:rPr lang="es-ES_tradnl" sz="2000" dirty="0" smtClean="0">
                <a:latin typeface="Baskerville Old Face"/>
                <a:cs typeface="Baskerville Old Face"/>
              </a:rPr>
              <a:t> </a:t>
            </a:r>
            <a:r>
              <a:rPr lang="es-ES_tradnl" sz="2000" spc="5" dirty="0" smtClean="0">
                <a:latin typeface="Baskerville Old Face"/>
                <a:cs typeface="Baskerville Old Face"/>
              </a:rPr>
              <a:t>el oficial</a:t>
            </a:r>
            <a:r>
              <a:rPr lang="es-ES_tradnl" sz="2000" spc="-5" dirty="0" smtClean="0">
                <a:latin typeface="Baskerville Old Face"/>
                <a:cs typeface="Baskerville Old Face"/>
              </a:rPr>
              <a:t> de cumplimiento:</a:t>
            </a:r>
            <a:endParaRPr lang="es-ES_tradnl" sz="2000" spc="-10" dirty="0" smtClean="0">
              <a:latin typeface="Baskerville Old Face"/>
              <a:cs typeface="Baskerville Old Face"/>
            </a:endParaRPr>
          </a:p>
          <a:p>
            <a:pPr marL="12700"/>
            <a:r>
              <a:rPr lang="es-ES_tradnl" sz="2000" dirty="0" smtClean="0">
                <a:latin typeface="Baskerville Old Face"/>
                <a:cs typeface="Baskerville Old Face"/>
              </a:rPr>
              <a:t>explica por qué OSHA eligió el establecimiento para la inspección;</a:t>
            </a:r>
          </a:p>
          <a:p>
            <a:pPr marL="12700"/>
            <a:r>
              <a:rPr lang="es-ES_tradnl" sz="2000" dirty="0" smtClean="0">
                <a:latin typeface="Baskerville Old Face"/>
                <a:cs typeface="Baskerville Old Face"/>
              </a:rPr>
              <a:t>obtiene información sobre el establecimiento;</a:t>
            </a:r>
          </a:p>
          <a:p>
            <a:pPr marL="12700" marR="171450" indent="0" algn="just"/>
            <a:r>
              <a:rPr lang="es-ES_tradnl" sz="2000" spc="-5" dirty="0" smtClean="0">
                <a:latin typeface="Baskerville Old Face"/>
                <a:cs typeface="Baskerville Old Face"/>
              </a:rPr>
              <a:t>explica el propósito de la visita, el alcance de la inspección, los procedimientos del recorrido, la representación de los trabajadores, las entrevistas a los trabajadores y la conferencia de clausura</a:t>
            </a:r>
            <a:r>
              <a:rPr lang="es-ES_tradnl" sz="2000" spc="-10" dirty="0" smtClean="0">
                <a:latin typeface="Baskerville Old Face"/>
                <a:cs typeface="Baskerville Old Face"/>
              </a:rPr>
              <a:t>;</a:t>
            </a:r>
            <a:endParaRPr lang="es-ES_tradnl" sz="2000" dirty="0" smtClean="0">
              <a:latin typeface="Baskerville Old Face"/>
              <a:cs typeface="Baskerville Old Face"/>
            </a:endParaRPr>
          </a:p>
          <a:p>
            <a:pPr marL="12700" marR="582930"/>
            <a:r>
              <a:rPr lang="es-ES_tradnl" sz="2000" spc="-10" dirty="0" smtClean="0">
                <a:latin typeface="Baskerville Old Face" panose="02020602080505020303" pitchFamily="18" charset="0"/>
                <a:cs typeface="Baskerville Old Face"/>
              </a:rPr>
              <a:t>establece si se está realizando una consulta con fondos de O</a:t>
            </a:r>
            <a:r>
              <a:rPr lang="es-ES_tradnl" sz="2000" spc="10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2000" spc="-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2000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200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000" spc="-15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2000" spc="-1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000" spc="-20" dirty="0" smtClean="0">
                <a:latin typeface="Baskerville Old Face" panose="02020602080505020303" pitchFamily="18" charset="0"/>
                <a:cs typeface="Baskerville Old Face"/>
              </a:rPr>
              <a:t>si el establecimiento ha recibido una exención </a:t>
            </a:r>
            <a:r>
              <a:rPr lang="es-ES_tradnl" sz="2000" spc="-10" dirty="0" smtClean="0">
                <a:latin typeface="Baskerville Old Face" panose="02020602080505020303" pitchFamily="18" charset="0"/>
                <a:cs typeface="Baskerville Old Face"/>
              </a:rPr>
              <a:t>de inspecciones</a:t>
            </a:r>
            <a:r>
              <a:rPr lang="es-ES_tradnl" sz="2000" spc="-20" dirty="0" smtClean="0">
                <a:latin typeface="Baskerville Old Face" panose="02020602080505020303" pitchFamily="18" charset="0"/>
                <a:cs typeface="Baskerville Old Face"/>
              </a:rPr>
              <a:t>;</a:t>
            </a:r>
            <a:endParaRPr lang="es-ES_tradnl" sz="20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19200" y="2514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19200" y="2895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19200" y="32004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19200" y="4038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9200" y="49530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78939" y="4876800"/>
            <a:ext cx="6845934" cy="10045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2000" spc="-10" dirty="0" smtClean="0">
                <a:latin typeface="Baskerville Old Face" panose="02020602080505020303" pitchFamily="18" charset="0"/>
                <a:cs typeface="Baskerville Old Face"/>
              </a:rPr>
              <a:t>en ese caso,</a:t>
            </a:r>
            <a:r>
              <a:rPr lang="es-ES_tradnl" sz="2000" spc="-1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000" spc="-10" dirty="0" smtClean="0">
                <a:latin typeface="Baskerville Old Face" panose="02020602080505020303" pitchFamily="18" charset="0"/>
                <a:cs typeface="Baskerville Old Face"/>
              </a:rPr>
              <a:t>el oficial de cumplimiento por lo general termina la inspección</a:t>
            </a:r>
            <a:r>
              <a:rPr lang="es-ES_tradnl" sz="20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20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1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C</a:t>
            </a:r>
            <a:r>
              <a:rPr lang="es-ES_tradnl" sz="49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o</a:t>
            </a:r>
            <a:r>
              <a:rPr lang="es-ES_tradnl" sz="4900" spc="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n</a:t>
            </a:r>
            <a:r>
              <a:rPr lang="es-ES_tradnl" sz="49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fe</a:t>
            </a:r>
            <a:r>
              <a:rPr lang="es-ES_tradnl" sz="4900" spc="1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r</a:t>
            </a:r>
            <a:r>
              <a:rPr lang="es-ES_tradnl" sz="49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e</a:t>
            </a:r>
            <a:r>
              <a:rPr lang="es-ES_tradnl" sz="4900" spc="-1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n</a:t>
            </a:r>
            <a:r>
              <a:rPr lang="es-ES_tradnl" sz="49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c</a:t>
            </a:r>
            <a:r>
              <a:rPr lang="es-ES_tradnl" sz="490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ia </a:t>
            </a:r>
            <a:r>
              <a:rPr lang="es-ES_tradnl" sz="4900" spc="-1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inaugural</a:t>
            </a:r>
            <a:endParaRPr lang="es-ES_tradnl" sz="49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19200" y="2286000"/>
            <a:ext cx="10160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dirty="0" smtClean="0">
                <a:latin typeface="Arial"/>
                <a:cs typeface="Arial"/>
              </a:rPr>
              <a:t>•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21739" y="2235517"/>
            <a:ext cx="7846061" cy="47748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algn="just">
              <a:lnSpc>
                <a:spcPct val="100299"/>
              </a:lnSpc>
              <a:spcAft>
                <a:spcPts val="600"/>
              </a:spcAft>
            </a:pPr>
            <a:r>
              <a:rPr lang="es-ES_tradnl" sz="1700" spc="-5" dirty="0" smtClean="0">
                <a:latin typeface="Baskerville Old Face" panose="02020602080505020303" pitchFamily="18" charset="0"/>
                <a:cs typeface="Baskerville Old Face"/>
              </a:rPr>
              <a:t>Luego de la conferencia inaugural, el oficial de cumplimiento y los representantes que lo acompañan avanzan por el establecimiento e inspeccionan las áreas de trabajo en busca de condiciones ocupacionales potencialmente peligrosas</a:t>
            </a:r>
            <a:r>
              <a:rPr lang="es-ES_tradnl" sz="17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</a:p>
          <a:p>
            <a:pPr marL="471170" marR="257810">
              <a:lnSpc>
                <a:spcPct val="100000"/>
              </a:lnSpc>
              <a:spcAft>
                <a:spcPts val="600"/>
              </a:spcAft>
            </a:pPr>
            <a:r>
              <a:rPr lang="es-ES_tradnl" sz="1700" spc="-5" dirty="0" smtClean="0">
                <a:latin typeface="Baskerville Old Face" panose="02020602080505020303" pitchFamily="18" charset="0"/>
                <a:cs typeface="Baskerville Old Face"/>
              </a:rPr>
              <a:t>El oficial de cumplimiento discutirá las posibles acciones correctivas con el empleador</a:t>
            </a:r>
            <a:r>
              <a:rPr lang="es-ES_tradnl" sz="1700" dirty="0" smtClean="0">
                <a:latin typeface="Baskerville Old Face" panose="02020602080505020303" pitchFamily="18" charset="0"/>
                <a:cs typeface="Times New Roman"/>
              </a:rPr>
              <a:t>.</a:t>
            </a:r>
            <a:endParaRPr lang="es-ES_tradnl" sz="1700" dirty="0" smtClean="0">
              <a:latin typeface="Baskerville Old Face" panose="02020602080505020303" pitchFamily="18" charset="0"/>
              <a:cs typeface="Baskerville Old Face"/>
            </a:endParaRPr>
          </a:p>
          <a:p>
            <a:pPr marL="469900" marR="721360">
              <a:lnSpc>
                <a:spcPts val="2180"/>
              </a:lnSpc>
              <a:spcBef>
                <a:spcPts val="40"/>
              </a:spcBef>
              <a:spcAft>
                <a:spcPts val="600"/>
              </a:spcAft>
            </a:pPr>
            <a:r>
              <a:rPr lang="es-ES_tradnl" sz="1700" spc="-15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1700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1700" spc="-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1700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1700" dirty="0" smtClean="0">
                <a:latin typeface="Baskerville Old Face" panose="02020602080505020303" pitchFamily="18" charset="0"/>
                <a:cs typeface="Times New Roman"/>
              </a:rPr>
              <a:t> puede hacer consultas, en ocasiones de manera privada, con los </a:t>
            </a:r>
            <a:r>
              <a:rPr lang="es-ES_tradnl" sz="1700" spc="-15" dirty="0" smtClean="0">
                <a:latin typeface="Baskerville Old Face" panose="02020602080505020303" pitchFamily="18" charset="0"/>
                <a:cs typeface="Baskerville Old Face"/>
              </a:rPr>
              <a:t>empleados durante el recorrido de inspección</a:t>
            </a:r>
            <a:r>
              <a:rPr lang="es-ES_tradnl" sz="1700" spc="-1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1700" dirty="0" smtClean="0"/>
          </a:p>
          <a:p>
            <a:pPr marL="469900" marR="274320" indent="-457200">
              <a:lnSpc>
                <a:spcPct val="100299"/>
              </a:lnSpc>
              <a:spcAft>
                <a:spcPts val="600"/>
              </a:spcAft>
              <a:buClr>
                <a:srgbClr val="320032"/>
              </a:buClr>
              <a:buFont typeface="Baskerville Old Face"/>
              <a:buChar char="•"/>
              <a:tabLst>
                <a:tab pos="469265" algn="l"/>
              </a:tabLst>
            </a:pPr>
            <a:r>
              <a:rPr lang="es-ES_tradnl" sz="1700" spc="-5" dirty="0" smtClean="0">
                <a:latin typeface="Baskerville Old Face" panose="02020602080505020303" pitchFamily="18" charset="0"/>
                <a:cs typeface="Baskerville Old Face"/>
              </a:rPr>
              <a:t>El recorrido de inspección puede cubrir sólo parte de un establecimiento, en particular si la inspección se derivó de una queja, una muerte o una catástrofe en concreto, o si es parte de una campaña de énfasis local o nacional.</a:t>
            </a:r>
            <a:endParaRPr lang="es-ES_tradnl" sz="1700" dirty="0" smtClean="0"/>
          </a:p>
          <a:p>
            <a:pPr marL="469900" indent="-457200">
              <a:lnSpc>
                <a:spcPct val="100000"/>
              </a:lnSpc>
              <a:spcAft>
                <a:spcPts val="600"/>
              </a:spcAft>
              <a:buClr>
                <a:srgbClr val="320032"/>
              </a:buClr>
              <a:buFont typeface="Baskerville Old Face"/>
              <a:buChar char="•"/>
              <a:tabLst>
                <a:tab pos="469265" algn="l"/>
              </a:tabLst>
            </a:pPr>
            <a:r>
              <a:rPr lang="es-ES_tradnl" sz="1700" dirty="0" smtClean="0">
                <a:latin typeface="Baskerville Old Face" panose="02020602080505020303" pitchFamily="18" charset="0"/>
                <a:cs typeface="Baskerville Old Face"/>
              </a:rPr>
              <a:t>Otras inspecciones pueden cubrir la instalación entera, de punta a punta</a:t>
            </a:r>
            <a:r>
              <a:rPr lang="es-ES_tradnl" sz="1700" spc="-15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1700" dirty="0" smtClean="0">
              <a:latin typeface="Baskerville Old Face" panose="02020602080505020303" pitchFamily="18" charset="0"/>
              <a:cs typeface="Baskerville Old Face"/>
            </a:endParaRPr>
          </a:p>
          <a:p>
            <a:pPr marL="469900" marR="12700" indent="-457200">
              <a:lnSpc>
                <a:spcPct val="100600"/>
              </a:lnSpc>
              <a:spcAft>
                <a:spcPts val="600"/>
              </a:spcAft>
              <a:buClr>
                <a:srgbClr val="320032"/>
              </a:buClr>
              <a:buFont typeface="Baskerville Old Face"/>
              <a:buChar char="•"/>
              <a:tabLst>
                <a:tab pos="469265" algn="l"/>
              </a:tabLst>
            </a:pPr>
            <a:r>
              <a:rPr lang="es-ES_tradnl" sz="1700" dirty="0" smtClean="0">
                <a:latin typeface="Baskerville Old Face" panose="02020602080505020303" pitchFamily="18" charset="0"/>
                <a:cs typeface="Baskerville Old Face"/>
              </a:rPr>
              <a:t>Los empleados federales que difundan información confidencial sin autorización están sujetos a una multa de 1.000 dólares</a:t>
            </a:r>
            <a:r>
              <a:rPr lang="es-ES_tradnl" sz="1700" spc="5" dirty="0" smtClean="0">
                <a:latin typeface="Baskerville Old Face" panose="02020602080505020303" pitchFamily="18" charset="0"/>
                <a:cs typeface="Times New Roman"/>
              </a:rPr>
              <a:t>, un año de cárcel, o ambas cosas, y su remoción de la agencia o el empleo</a:t>
            </a:r>
            <a:r>
              <a:rPr lang="es-ES_tradnl" sz="1700" spc="-5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1700" dirty="0" smtClean="0">
              <a:latin typeface="Baskerville Old Face" panose="02020602080505020303" pitchFamily="18" charset="0"/>
              <a:cs typeface="Baskerville Old Face"/>
            </a:endParaRPr>
          </a:p>
          <a:p>
            <a:pPr marL="12700">
              <a:buClr>
                <a:srgbClr val="320032"/>
              </a:buClr>
              <a:tabLst>
                <a:tab pos="469265" algn="l"/>
              </a:tabLst>
            </a:pPr>
            <a:endParaRPr lang="es-ES_tradnl" sz="1700" dirty="0" smtClean="0">
              <a:latin typeface="Baskerville Old Face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19200" y="3352800"/>
            <a:ext cx="1784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Baskerville Old Face"/>
                <a:cs typeface="Baskerville Old Face"/>
              </a:rPr>
              <a:t>•</a:t>
            </a:r>
            <a:endParaRPr sz="1800" dirty="0">
              <a:latin typeface="Baskerville Old Face"/>
              <a:cs typeface="Baskerville Old Fac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19200" y="3886200"/>
            <a:ext cx="1784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Baskerville Old Face"/>
                <a:cs typeface="Baskerville Old Face"/>
              </a:rPr>
              <a:t>•</a:t>
            </a:r>
            <a:endParaRPr sz="1800" dirty="0">
              <a:latin typeface="Baskerville Old Face"/>
              <a:cs typeface="Baskerville Old Face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5" smtClean="0">
                <a:solidFill>
                  <a:srgbClr val="0D0D0D"/>
                </a:solidFill>
                <a:latin typeface="Baskerville Old Face"/>
                <a:cs typeface="Baskerville Old Face"/>
              </a:rPr>
              <a:t>Recorrido de la inspección</a:t>
            </a:r>
            <a:endParaRPr lang="es-ES_tradnl" sz="49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732" y="1981200"/>
            <a:ext cx="7816215" cy="4495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700"/>
              </a:lnSpc>
            </a:pPr>
            <a:r>
              <a:rPr lang="es-ES_tradnl" sz="1360" b="1" spc="-10" dirty="0" smtClean="0">
                <a:latin typeface="Baskerville Old Face" panose="02020602080505020303" pitchFamily="18" charset="0"/>
                <a:cs typeface="Baskerville Old Face"/>
              </a:rPr>
              <a:t>DESCARGO DE RESPONSABILIDAD</a:t>
            </a:r>
            <a:r>
              <a:rPr lang="es-ES_tradnl" sz="1360" dirty="0" smtClean="0">
                <a:latin typeface="Baskerville Old Face" panose="02020602080505020303" pitchFamily="18" charset="0"/>
                <a:cs typeface="Baskerville Old Face"/>
              </a:rPr>
              <a:t>: </a:t>
            </a:r>
            <a:r>
              <a:rPr lang="es-ES_tradnl" sz="1360" dirty="0" smtClean="0">
                <a:latin typeface="Baskerville Old Face" panose="02020602080505020303" pitchFamily="18" charset="0"/>
              </a:rPr>
              <a:t>Este material se produjo con la subvención </a:t>
            </a:r>
            <a:r>
              <a:rPr lang="es-ES_tradnl" sz="1360" smtClean="0">
                <a:latin typeface="Baskerville Old Face" panose="02020602080505020303" pitchFamily="18" charset="0"/>
              </a:rPr>
              <a:t>número </a:t>
            </a:r>
            <a:r>
              <a:rPr lang="es-ES_tradnl" sz="1360" spc="-10" smtClean="0">
                <a:latin typeface="Baskerville Old Face"/>
                <a:cs typeface="Baskerville Old Face"/>
              </a:rPr>
              <a:t>S</a:t>
            </a:r>
            <a:r>
              <a:rPr lang="es-ES_tradnl" sz="1360" spc="5" smtClean="0">
                <a:latin typeface="Baskerville Old Face"/>
                <a:cs typeface="Baskerville Old Face"/>
              </a:rPr>
              <a:t>H</a:t>
            </a:r>
            <a:r>
              <a:rPr lang="es-ES_tradnl" sz="1360" spc="-5" smtClean="0">
                <a:latin typeface="Baskerville Old Face"/>
                <a:cs typeface="Baskerville Old Face"/>
              </a:rPr>
              <a:t>-27618-SH5</a:t>
            </a:r>
            <a:r>
              <a:rPr lang="es-ES_tradnl" sz="1360" spc="0" smtClean="0">
                <a:latin typeface="Times New Roman"/>
                <a:cs typeface="Times New Roman"/>
              </a:rPr>
              <a:t> </a:t>
            </a:r>
            <a:r>
              <a:rPr lang="es-ES_tradnl" sz="1360" dirty="0" smtClean="0">
                <a:latin typeface="Baskerville Old Face" panose="02020602080505020303" pitchFamily="18" charset="0"/>
              </a:rPr>
              <a:t>de la Administración de Seguridad y Salud Ocupacionales del Departamento del Trabajo de los Estados Unidos. No refleja necesariamente los puntos de vista o las políticas del Departamento del Trabajo de los Estados Unidos; asimismo, la mención de marcas registradas, productos comerciales u organizaciones tampoco implica el respaldo del Gobierno de los Estados Unidos. El Gobierno de los Estados Unidos no garantiza ni asume responsabilidad legal alguna sobre la exactitud, el carácter completo o la utilidad de cualquier información, aparato, producto o proceso que aquí se divulguen.</a:t>
            </a:r>
          </a:p>
          <a:p>
            <a:pPr marL="12700" marR="12700">
              <a:lnSpc>
                <a:spcPct val="99700"/>
              </a:lnSpc>
            </a:pPr>
            <a:endParaRPr lang="es-ES_tradnl" sz="1360" spc="-10" dirty="0" smtClean="0">
              <a:latin typeface="Baskerville Old Face" panose="02020602080505020303" pitchFamily="18" charset="0"/>
              <a:cs typeface="Baskerville Old Face"/>
            </a:endParaRPr>
          </a:p>
          <a:p>
            <a:pPr marL="12700" marR="12700">
              <a:lnSpc>
                <a:spcPct val="99700"/>
              </a:lnSpc>
            </a:pPr>
            <a:r>
              <a:rPr lang="es-ES_tradnl" sz="1360" spc="-10" dirty="0" smtClean="0">
                <a:latin typeface="Baskerville Old Face" panose="02020602080505020303" pitchFamily="18" charset="0"/>
                <a:cs typeface="Baskerville Old Face"/>
              </a:rPr>
              <a:t>INFORMACIÓN SOBRE DERECHOS DE AUTOR</a:t>
            </a:r>
            <a:r>
              <a:rPr lang="es-ES_tradnl" sz="1360" dirty="0" smtClean="0">
                <a:latin typeface="Baskerville Old Face" panose="02020602080505020303" pitchFamily="18" charset="0"/>
                <a:cs typeface="Baskerville Old Face"/>
              </a:rPr>
              <a:t>:</a:t>
            </a:r>
            <a:r>
              <a:rPr lang="es-ES_tradnl" sz="136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1360" dirty="0" smtClean="0">
                <a:latin typeface="Baskerville Old Face" panose="02020602080505020303" pitchFamily="18" charset="0"/>
              </a:rPr>
              <a:t>Este material es propiedad registrada del Miami Dade </a:t>
            </a:r>
            <a:r>
              <a:rPr lang="es-ES_tradnl" sz="1360" dirty="0" err="1" smtClean="0">
                <a:latin typeface="Baskerville Old Face" panose="02020602080505020303" pitchFamily="18" charset="0"/>
              </a:rPr>
              <a:t>College</a:t>
            </a:r>
            <a:r>
              <a:rPr lang="es-ES_tradnl" sz="1360" dirty="0" smtClean="0">
                <a:latin typeface="Baskerville Old Face" panose="02020602080505020303" pitchFamily="18" charset="0"/>
              </a:rPr>
              <a:t>. Según la normativa federal, OSHA (la Administración de Seguridad y Salud Ocupacionales) se reserva una licencia para utilizar y difundir dicho material con el propósito de promover la seguridad y la salud en el lugar de trabajo. Por el presente documento, Miami Dade </a:t>
            </a:r>
            <a:r>
              <a:rPr lang="es-ES_tradnl" sz="1360" dirty="0" err="1" smtClean="0">
                <a:latin typeface="Baskerville Old Face" panose="02020602080505020303" pitchFamily="18" charset="0"/>
              </a:rPr>
              <a:t>College</a:t>
            </a:r>
            <a:r>
              <a:rPr lang="es-ES_tradnl" sz="1360" dirty="0" smtClean="0">
                <a:latin typeface="Baskerville Old Face" panose="02020602080505020303" pitchFamily="18" charset="0"/>
              </a:rPr>
              <a:t> autoriza a los empleadores y a los profesionales de seguridad y salud en el ámbito laboral a utilizar este material, distribuido por o mediante OSHA, en sus ámbitos laborales o en sus profesiones, en concordancia con los lineamientos que el material contiene.</a:t>
            </a:r>
          </a:p>
          <a:p>
            <a:pPr marL="12700" marR="28575" indent="0">
              <a:lnSpc>
                <a:spcPct val="99600"/>
              </a:lnSpc>
            </a:pPr>
            <a:endParaRPr lang="es-ES_tradnl" sz="1360" dirty="0" smtClean="0">
              <a:latin typeface="Baskerville Old Face"/>
              <a:cs typeface="Baskerville Old Face"/>
            </a:endParaRPr>
          </a:p>
          <a:p>
            <a:pPr marL="12700" marR="28575" lvl="0">
              <a:lnSpc>
                <a:spcPct val="99600"/>
              </a:lnSpc>
            </a:pPr>
            <a:r>
              <a:rPr lang="es-ES_tradnl" sz="1360" dirty="0" smtClean="0">
                <a:latin typeface="Baskerville Old Face" panose="02020602080505020303" pitchFamily="18" charset="0"/>
              </a:rPr>
              <a:t>Con este objetivo se autoriza el empleo de este material registrado únicamente con propósitos no comerciales, instructivos, personales o académicos. El material se puede utilizar e incorporar a otros programas de seguridad y salud en los ámbitos laborales a condición de que no se cobre pago alguno por su uso subsecuente. Queda prohibida la utilización del material con cualquier otro fin, en particular el uso comercial, sin la previa y expresa autorización por escrito por parte del/de los propietario/</a:t>
            </a:r>
            <a:r>
              <a:rPr lang="es-ES_tradnl" sz="1360" dirty="0" err="1" smtClean="0">
                <a:latin typeface="Baskerville Old Face" panose="02020602080505020303" pitchFamily="18" charset="0"/>
              </a:rPr>
              <a:t>s</a:t>
            </a:r>
            <a:r>
              <a:rPr lang="es-ES_tradnl" sz="1360" dirty="0" smtClean="0">
                <a:latin typeface="Baskerville Old Face" panose="02020602080505020303" pitchFamily="18" charset="0"/>
              </a:rPr>
              <a:t> registrados. Queda además prohibida cualquier modificación al material sin la autorización previa y expresa por escrito de los propietarios registrados.</a:t>
            </a:r>
            <a:endParaRPr lang="es-ES_tradnl" sz="1360" dirty="0" smtClean="0">
              <a:latin typeface="Baskerville Old Face"/>
              <a:cs typeface="Baskerville Old Face"/>
            </a:endParaRPr>
          </a:p>
        </p:txBody>
      </p:sp>
      <p:sp>
        <p:nvSpPr>
          <p:cNvPr id="75" name="Title 7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Descargo</a:t>
            </a:r>
            <a:r>
              <a:rPr lang="en-US" dirty="0" smtClean="0"/>
              <a:t> de </a:t>
            </a:r>
            <a:r>
              <a:rPr lang="en-US" dirty="0" err="1" smtClean="0"/>
              <a:t>responsabilidad</a:t>
            </a:r>
            <a:endParaRPr lang="en-US" dirty="0"/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xfrm>
            <a:off x="2743200" y="6812277"/>
            <a:ext cx="4572000" cy="2984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OS</a:t>
            </a:r>
            <a:r>
              <a:rPr lang="es-ES_tradnl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</a:t>
            </a:r>
            <a:r>
              <a:rPr lang="es-ES_tradnl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lang="es-ES_tradnl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es-ES_tradnl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–</a:t>
            </a:r>
            <a:r>
              <a:rPr lang="es-ES_tradnl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Beca de Capacitación </a:t>
            </a:r>
            <a:r>
              <a:rPr lang="es-ES_tradnl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Su</a:t>
            </a:r>
            <a:r>
              <a:rPr lang="es-ES_tradnl" spc="-1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s</a:t>
            </a:r>
            <a:r>
              <a:rPr lang="es-ES_tradnl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a</a:t>
            </a:r>
            <a:r>
              <a:rPr lang="es-ES_tradnl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n</a:t>
            </a:r>
            <a:r>
              <a:rPr lang="es-ES_tradnl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es-ES_tradnl" spc="-5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Harw</a:t>
            </a:r>
            <a:r>
              <a:rPr lang="es-ES_tradnl" dirty="0" smtClean="0">
                <a:solidFill>
                  <a:srgbClr val="585858"/>
                </a:solidFill>
                <a:latin typeface="Baskerville Old Face"/>
                <a:cs typeface="Baskerville Old Face"/>
              </a:rPr>
              <a:t>ood</a:t>
            </a:r>
            <a:endParaRPr lang="es-ES_tradnl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586484" y="2057400"/>
            <a:ext cx="6664705" cy="432415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55600" marR="12700" indent="-342900">
              <a:lnSpc>
                <a:spcPct val="100499"/>
              </a:lnSpc>
              <a:buFont typeface="Arial" panose="020B0604020202020204" pitchFamily="34" charset="0"/>
              <a:buChar char="•"/>
            </a:pPr>
            <a:r>
              <a:rPr lang="es-ES_tradnl" sz="2200" spc="-15" dirty="0" smtClean="0">
                <a:latin typeface="Baskerville Old Face" panose="02020602080505020303" pitchFamily="18" charset="0"/>
                <a:cs typeface="Baskerville Old Face"/>
              </a:rPr>
              <a:t>El</a:t>
            </a:r>
            <a:r>
              <a:rPr lang="es-ES_tradnl" sz="2100" spc="-15" dirty="0" smtClean="0">
                <a:latin typeface="Baskerville Old Face"/>
                <a:cs typeface="Baskerville Old Face"/>
              </a:rPr>
              <a:t> oficial de cumplimiento verifica las prácticas de publicación y registro, entre ellas si el empleador</a:t>
            </a:r>
            <a:r>
              <a:rPr lang="es-ES_tradnl" sz="2100" spc="-10" dirty="0" smtClean="0">
                <a:latin typeface="Baskerville Old Face"/>
                <a:cs typeface="Baskerville Old Face"/>
              </a:rPr>
              <a:t>:</a:t>
            </a:r>
            <a:endParaRPr lang="es-ES_tradnl" sz="2100" dirty="0" smtClean="0">
              <a:latin typeface="Baskerville Old Face"/>
              <a:cs typeface="Baskerville Old Face"/>
            </a:endParaRPr>
          </a:p>
          <a:p>
            <a:pPr marL="12700" marR="159385">
              <a:lnSpc>
                <a:spcPct val="124500"/>
              </a:lnSpc>
              <a:spcBef>
                <a:spcPts val="10"/>
              </a:spcBef>
            </a:pPr>
            <a:r>
              <a:rPr lang="es-ES_tradnl" sz="2100" spc="-25" dirty="0" smtClean="0">
                <a:latin typeface="Baskerville Old Face"/>
                <a:cs typeface="Baskerville Old Face"/>
              </a:rPr>
              <a:t>ha mantenido </a:t>
            </a:r>
            <a:r>
              <a:rPr lang="es-ES_tradnl" sz="2100" spc="-15" dirty="0" smtClean="0">
                <a:latin typeface="Baskerville Old Face"/>
                <a:cs typeface="Baskerville Old Face"/>
              </a:rPr>
              <a:t>registros de muertes, lesiones y enfermedades;</a:t>
            </a:r>
          </a:p>
          <a:p>
            <a:pPr marL="12700" marR="159385">
              <a:lnSpc>
                <a:spcPct val="124500"/>
              </a:lnSpc>
              <a:spcBef>
                <a:spcPts val="10"/>
              </a:spcBef>
            </a:pPr>
            <a:r>
              <a:rPr lang="es-ES_tradnl" sz="2100" spc="-15" dirty="0" smtClean="0">
                <a:latin typeface="Baskerville Old Face"/>
                <a:cs typeface="Baskerville Old Face"/>
              </a:rPr>
              <a:t>ha publicado el Resumen de Lesiones y Enfermedades Ocupacionales de OSHA </a:t>
            </a:r>
            <a:r>
              <a:rPr lang="es-ES_tradnl" sz="2100" dirty="0" smtClean="0">
                <a:latin typeface="Baskerville Old Face"/>
                <a:cs typeface="Baskerville Old Face"/>
              </a:rPr>
              <a:t>(</a:t>
            </a:r>
            <a:r>
              <a:rPr lang="es-ES_tradnl" sz="2100" spc="-10" dirty="0" smtClean="0">
                <a:latin typeface="Baskerville Old Face"/>
                <a:cs typeface="Baskerville Old Face"/>
              </a:rPr>
              <a:t>O</a:t>
            </a:r>
            <a:r>
              <a:rPr lang="es-ES_tradnl" sz="2100" spc="10" dirty="0" smtClean="0">
                <a:latin typeface="Baskerville Old Face"/>
                <a:cs typeface="Baskerville Old Face"/>
              </a:rPr>
              <a:t>S</a:t>
            </a:r>
            <a:r>
              <a:rPr lang="es-ES_tradnl" sz="2100" spc="-5" dirty="0" smtClean="0">
                <a:latin typeface="Baskerville Old Face"/>
                <a:cs typeface="Baskerville Old Face"/>
              </a:rPr>
              <a:t>H</a:t>
            </a:r>
            <a:r>
              <a:rPr lang="es-ES_tradnl" sz="2100" dirty="0" smtClean="0">
                <a:latin typeface="Baskerville Old Face"/>
                <a:cs typeface="Baskerville Old Face"/>
              </a:rPr>
              <a:t>A </a:t>
            </a:r>
            <a:r>
              <a:rPr lang="es-ES_tradnl" sz="2100" spc="-20" dirty="0" smtClean="0">
                <a:latin typeface="Baskerville Old Face"/>
                <a:cs typeface="Baskerville Old Face"/>
              </a:rPr>
              <a:t>3</a:t>
            </a:r>
            <a:r>
              <a:rPr lang="es-ES_tradnl" sz="2100" spc="-5" dirty="0" smtClean="0">
                <a:latin typeface="Baskerville Old Face"/>
                <a:cs typeface="Baskerville Old Face"/>
              </a:rPr>
              <a:t>0</a:t>
            </a:r>
            <a:r>
              <a:rPr lang="es-ES_tradnl" sz="2100" spc="-20" dirty="0" smtClean="0">
                <a:latin typeface="Baskerville Old Face"/>
                <a:cs typeface="Baskerville Old Face"/>
              </a:rPr>
              <a:t>0</a:t>
            </a:r>
            <a:r>
              <a:rPr lang="es-ES_tradnl" sz="2100" spc="-5" dirty="0" smtClean="0">
                <a:latin typeface="Baskerville Old Face"/>
                <a:cs typeface="Baskerville Old Face"/>
              </a:rPr>
              <a:t>A</a:t>
            </a:r>
            <a:r>
              <a:rPr lang="es-ES_tradnl" sz="2100" dirty="0" smtClean="0">
                <a:latin typeface="Baskerville Old Face"/>
                <a:cs typeface="Baskerville Old Face"/>
              </a:rPr>
              <a:t>) </a:t>
            </a:r>
            <a:r>
              <a:rPr lang="es-ES_tradnl" sz="2100" spc="-15" dirty="0" smtClean="0">
                <a:latin typeface="Baskerville Old Face"/>
                <a:cs typeface="Baskerville Old Face"/>
              </a:rPr>
              <a:t>del 1º de febrero al 30 de abril</a:t>
            </a:r>
            <a:r>
              <a:rPr lang="es-ES_tradnl" sz="2100" dirty="0" smtClean="0">
                <a:latin typeface="Baskerville Old Face"/>
                <a:cs typeface="Baskerville Old Face"/>
              </a:rPr>
              <a:t>;</a:t>
            </a:r>
          </a:p>
          <a:p>
            <a:pPr marL="12700" marR="202565">
              <a:lnSpc>
                <a:spcPct val="100000"/>
              </a:lnSpc>
            </a:pPr>
            <a:r>
              <a:rPr lang="es-ES_tradnl" sz="2100" spc="-5" dirty="0" smtClean="0">
                <a:latin typeface="Baskerville Old Face"/>
                <a:cs typeface="Baskerville Old Face"/>
              </a:rPr>
              <a:t>ha exhibido el afiche de</a:t>
            </a:r>
            <a:r>
              <a:rPr lang="es-ES_tradnl" sz="2100" spc="-10" dirty="0" smtClean="0">
                <a:latin typeface="Baskerville Old Face"/>
                <a:cs typeface="Baskerville Old Face"/>
              </a:rPr>
              <a:t> O</a:t>
            </a:r>
            <a:r>
              <a:rPr lang="es-ES_tradnl" sz="2100" dirty="0" smtClean="0">
                <a:latin typeface="Baskerville Old Face"/>
                <a:cs typeface="Baskerville Old Face"/>
              </a:rPr>
              <a:t>S</a:t>
            </a:r>
            <a:r>
              <a:rPr lang="es-ES_tradnl" sz="2100" spc="-5" dirty="0" smtClean="0">
                <a:latin typeface="Baskerville Old Face"/>
                <a:cs typeface="Baskerville Old Face"/>
              </a:rPr>
              <a:t>H</a:t>
            </a:r>
            <a:r>
              <a:rPr lang="es-ES_tradnl" sz="2100" dirty="0" smtClean="0">
                <a:latin typeface="Baskerville Old Face"/>
                <a:cs typeface="Baskerville Old Face"/>
              </a:rPr>
              <a:t>A </a:t>
            </a:r>
            <a:r>
              <a:rPr lang="es-ES_tradnl" sz="2100" spc="-15" dirty="0" smtClean="0">
                <a:latin typeface="Baskerville Old Face"/>
                <a:cs typeface="Baskerville Old Face"/>
              </a:rPr>
              <a:t>“¡</a:t>
            </a:r>
            <a:r>
              <a:rPr lang="es-ES_tradnl" sz="2100" spc="-10" dirty="0" smtClean="0">
                <a:latin typeface="Baskerville Old Face"/>
                <a:cs typeface="Baskerville Old Face"/>
              </a:rPr>
              <a:t>Es la ley!”</a:t>
            </a:r>
            <a:r>
              <a:rPr lang="es-ES_tradnl" sz="2100" spc="-5" dirty="0" smtClean="0">
                <a:latin typeface="Baskerville Old Face"/>
                <a:cs typeface="Baskerville Old Face"/>
              </a:rPr>
              <a:t> </a:t>
            </a:r>
            <a:r>
              <a:rPr lang="es-ES_tradnl" sz="2100" spc="-10" dirty="0" smtClean="0">
                <a:latin typeface="Baskerville Old Face"/>
                <a:cs typeface="Baskerville Old Face"/>
              </a:rPr>
              <a:t>(O</a:t>
            </a:r>
            <a:r>
              <a:rPr lang="es-ES_tradnl" sz="2100" dirty="0" smtClean="0">
                <a:latin typeface="Baskerville Old Face"/>
                <a:cs typeface="Baskerville Old Face"/>
              </a:rPr>
              <a:t>S</a:t>
            </a:r>
            <a:r>
              <a:rPr lang="es-ES_tradnl" sz="2100" spc="-5" dirty="0" smtClean="0">
                <a:latin typeface="Baskerville Old Face"/>
                <a:cs typeface="Baskerville Old Face"/>
              </a:rPr>
              <a:t>H</a:t>
            </a:r>
            <a:r>
              <a:rPr lang="es-ES_tradnl" sz="2100" dirty="0" smtClean="0">
                <a:latin typeface="Baskerville Old Face"/>
                <a:cs typeface="Baskerville Old Face"/>
              </a:rPr>
              <a:t>A </a:t>
            </a:r>
            <a:r>
              <a:rPr lang="es-ES_tradnl" sz="2100" spc="-5" dirty="0" smtClean="0">
                <a:latin typeface="Baskerville Old Face"/>
                <a:cs typeface="Baskerville Old Face"/>
              </a:rPr>
              <a:t>31</a:t>
            </a:r>
            <a:r>
              <a:rPr lang="es-ES_tradnl" sz="2100" spc="-20" dirty="0" smtClean="0">
                <a:latin typeface="Baskerville Old Face"/>
                <a:cs typeface="Baskerville Old Face"/>
              </a:rPr>
              <a:t>6</a:t>
            </a:r>
            <a:r>
              <a:rPr lang="es-ES_tradnl" sz="2100" spc="-5" dirty="0" smtClean="0">
                <a:latin typeface="Baskerville Old Face"/>
                <a:cs typeface="Baskerville Old Face"/>
              </a:rPr>
              <a:t>5</a:t>
            </a:r>
            <a:r>
              <a:rPr lang="es-ES_tradnl" sz="2100" dirty="0" smtClean="0">
                <a:latin typeface="Baskerville Old Face"/>
                <a:cs typeface="Baskerville Old Face"/>
              </a:rPr>
              <a:t>).</a:t>
            </a:r>
          </a:p>
          <a:p>
            <a:pPr marL="12700" marR="293370">
              <a:lnSpc>
                <a:spcPct val="100000"/>
              </a:lnSpc>
            </a:pPr>
            <a:r>
              <a:rPr lang="es-ES_tradnl" sz="2200" spc="-15" dirty="0" smtClean="0">
                <a:latin typeface="Baskerville Old Face" panose="02020602080505020303" pitchFamily="18" charset="0"/>
                <a:cs typeface="Baskerville Old Face"/>
              </a:rPr>
              <a:t>El oficial de cumplimiento también examina, allí donde se los exige, los registros de la exposición de los empleados a sustancias tóxicas y agentes físicos dañinos.</a:t>
            </a:r>
            <a:endParaRPr lang="es-ES_tradnl" sz="22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71600" y="2895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71600" y="37338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71600" y="48768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15" smtClean="0">
                <a:solidFill>
                  <a:srgbClr val="0D0D0D"/>
                </a:solidFill>
                <a:latin typeface="Baskerville Old Face"/>
                <a:cs typeface="Baskerville Old Face"/>
              </a:rPr>
              <a:t>Revisión de registros</a:t>
            </a:r>
            <a:endParaRPr lang="es-ES_tradnl" sz="49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678799" y="2081122"/>
            <a:ext cx="4340225" cy="3297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6095">
              <a:lnSpc>
                <a:spcPct val="100499"/>
              </a:lnSpc>
              <a:spcAft>
                <a:spcPts val="600"/>
              </a:spcAft>
            </a:pPr>
            <a:r>
              <a:rPr lang="es-ES_tradnl" sz="2200" spc="10" dirty="0" smtClean="0">
                <a:latin typeface="Baskerville Old Face" panose="02020602080505020303" pitchFamily="18" charset="0"/>
                <a:cs typeface="Baskerville Old Face"/>
              </a:rPr>
              <a:t>Las citaciones informan al empleador y los empleados sobre:</a:t>
            </a:r>
            <a:endParaRPr lang="es-ES_tradnl" sz="600" dirty="0" smtClean="0">
              <a:latin typeface="Baskerville Old Face" panose="02020602080505020303" pitchFamily="18" charset="0"/>
            </a:endParaRPr>
          </a:p>
          <a:p>
            <a:pPr marL="12700" marR="1034415">
              <a:lnSpc>
                <a:spcPct val="100499"/>
              </a:lnSpc>
            </a:pP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normas y parámetros que el empleador ha transgredido presuntamente; </a:t>
            </a:r>
            <a:endParaRPr lang="es-ES_tradnl" sz="600" dirty="0" smtClean="0">
              <a:latin typeface="Baskerville Old Face" panose="02020602080505020303" pitchFamily="18" charset="0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lang="es-ES_tradnl" sz="600" dirty="0" smtClean="0"/>
          </a:p>
          <a:p>
            <a:pPr marL="12700" marR="12700" indent="-635">
              <a:lnSpc>
                <a:spcPct val="100000"/>
              </a:lnSpc>
            </a:pP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cualquier condición de trabajo peligrosa cubierta por la Cláusula de Obligación General de la Ley de Seguridad y Salud Ocupacionales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;</a:t>
            </a:r>
          </a:p>
          <a:p>
            <a:pPr>
              <a:lnSpc>
                <a:spcPts val="600"/>
              </a:lnSpc>
              <a:spcBef>
                <a:spcPts val="34"/>
              </a:spcBef>
            </a:pPr>
            <a:endParaRPr lang="es-ES_tradnl" sz="600" dirty="0" smtClean="0"/>
          </a:p>
          <a:p>
            <a:pPr marL="12700" marR="392430">
              <a:lnSpc>
                <a:spcPct val="100499"/>
              </a:lnSpc>
            </a:pPr>
            <a:r>
              <a:rPr lang="es-ES_tradnl" sz="2200" spc="-15" dirty="0" smtClean="0">
                <a:latin typeface="Baskerville Old Face" panose="02020602080505020303" pitchFamily="18" charset="0"/>
                <a:cs typeface="Baskerville Old Face"/>
              </a:rPr>
              <a:t>e</a:t>
            </a:r>
            <a:r>
              <a:rPr lang="es-ES_tradnl" sz="2200" spc="-20" dirty="0" smtClean="0">
                <a:latin typeface="Baskerville Old Face" panose="02020602080505020303" pitchFamily="18" charset="0"/>
                <a:cs typeface="Baskerville Old Face"/>
              </a:rPr>
              <a:t>l plazo</a:t>
            </a:r>
            <a:r>
              <a:rPr lang="es-ES_tradnl" sz="2200" spc="-5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200" spc="-20" dirty="0" smtClean="0">
                <a:latin typeface="Baskerville Old Face" panose="02020602080505020303" pitchFamily="18" charset="0"/>
                <a:cs typeface="Baskerville Old Face"/>
              </a:rPr>
              <a:t>propuesto para reducir esos peligros</a:t>
            </a: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;</a:t>
            </a:r>
          </a:p>
          <a:p>
            <a:pPr marL="12700" marR="392430">
              <a:lnSpc>
                <a:spcPct val="100499"/>
              </a:lnSpc>
            </a:pP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cualquier sanción que se proponga.</a:t>
            </a:r>
            <a:endParaRPr lang="es-ES_tradnl" sz="2200" dirty="0" smtClean="0">
              <a:latin typeface="Baskerville Old Face" panose="02020602080505020303" pitchFamily="18" charset="0"/>
              <a:cs typeface="Baskerville Old Face"/>
            </a:endParaRPr>
          </a:p>
          <a:p>
            <a:pPr marL="12700" marR="392430">
              <a:lnSpc>
                <a:spcPct val="100499"/>
              </a:lnSpc>
            </a:pPr>
            <a:endParaRPr lang="es-ES_tradnl" sz="2200" spc="-10" dirty="0" smtClean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95400" y="29718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5400" y="4038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95400" y="54102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95400" y="60960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flipV="1">
            <a:off x="1678799" y="5797545"/>
            <a:ext cx="2708910" cy="6794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2200" spc="-10" smtClean="0">
                <a:latin typeface="Baskerville Old Face"/>
                <a:cs typeface="Baskerville Old Face"/>
              </a:rPr>
              <a:t>.</a:t>
            </a:r>
            <a:endParaRPr lang="es-ES_tradnl" sz="2200">
              <a:latin typeface="Baskerville Old Face"/>
              <a:cs typeface="Baskerville Old Face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981200" y="602995"/>
            <a:ext cx="6553200" cy="1260220"/>
          </a:xfrm>
          <a:prstGeom prst="rect">
            <a:avLst/>
          </a:prstGeom>
        </p:spPr>
        <p:txBody>
          <a:bodyPr vert="horz" wrap="square" lIns="0" tIns="281939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4900" dirty="0" smtClean="0">
                <a:latin typeface="Baskerville Old Face"/>
                <a:cs typeface="Baskerville Old Face"/>
              </a:rPr>
              <a:t>Las citaciones de OSHA</a:t>
            </a:r>
            <a:endParaRPr lang="es-ES_tradnl" sz="4900" dirty="0">
              <a:latin typeface="Baskerville Old Face"/>
              <a:cs typeface="Baskerville Old Face"/>
            </a:endParaRPr>
          </a:p>
        </p:txBody>
      </p:sp>
      <p:sp>
        <p:nvSpPr>
          <p:cNvPr id="77" name="object 77" title="elemento decorativo"/>
          <p:cNvSpPr/>
          <p:nvPr/>
        </p:nvSpPr>
        <p:spPr>
          <a:xfrm>
            <a:off x="6486144" y="2438400"/>
            <a:ext cx="2279904" cy="343204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21739" y="2197099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78799" y="2133600"/>
            <a:ext cx="7684656" cy="43958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32130" indent="0">
              <a:lnSpc>
                <a:spcPct val="100499"/>
              </a:lnSpc>
            </a:pP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Sólo el director de área de</a:t>
            </a:r>
            <a:r>
              <a:rPr lang="es-ES_tradnl" sz="2200" spc="-5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2200" spc="10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220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200" spc="-15" dirty="0" smtClean="0">
                <a:latin typeface="Baskerville Old Face" panose="02020602080505020303" pitchFamily="18" charset="0"/>
                <a:cs typeface="Baskerville Old Face"/>
              </a:rPr>
              <a:t>posee la autoridad para informar al empleador qué sanciones propondrá la agencia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</a:p>
          <a:p>
            <a:pPr>
              <a:lnSpc>
                <a:spcPts val="600"/>
              </a:lnSpc>
              <a:spcBef>
                <a:spcPts val="34"/>
              </a:spcBef>
            </a:pPr>
            <a:endParaRPr lang="es-ES_tradnl" sz="600" dirty="0" smtClean="0"/>
          </a:p>
          <a:p>
            <a:pPr marL="12700" marR="12700">
              <a:lnSpc>
                <a:spcPct val="100499"/>
              </a:lnSpc>
            </a:pP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Luego de la inspección, O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220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200" spc="-20" dirty="0" smtClean="0">
                <a:latin typeface="Baskerville Old Face" panose="02020602080505020303" pitchFamily="18" charset="0"/>
                <a:cs typeface="Baskerville Old Face"/>
              </a:rPr>
              <a:t>tiene hasta seis meses </a:t>
            </a:r>
            <a:r>
              <a:rPr lang="es-ES_tradnl" sz="2200" spc="-15" dirty="0" smtClean="0">
                <a:latin typeface="Baskerville Old Face" panose="02020602080505020303" pitchFamily="18" charset="0"/>
                <a:cs typeface="Baskerville Old Face"/>
              </a:rPr>
              <a:t>para emitir su informe final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</a:p>
          <a:p>
            <a:pPr>
              <a:lnSpc>
                <a:spcPts val="600"/>
              </a:lnSpc>
              <a:spcBef>
                <a:spcPts val="47"/>
              </a:spcBef>
            </a:pPr>
            <a:endParaRPr lang="es-ES_tradnl" sz="600" dirty="0" smtClean="0"/>
          </a:p>
          <a:p>
            <a:pPr marL="12700" marR="500380" indent="-635">
              <a:lnSpc>
                <a:spcPct val="100000"/>
              </a:lnSpc>
            </a:pP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Tras revisar el informe completo de inspección, el director de área de OSHA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:</a:t>
            </a:r>
            <a:endParaRPr lang="es-ES_tradnl" sz="22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21739" y="2951478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21739" y="3705858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21739" y="4460238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36139" y="4345938"/>
            <a:ext cx="250825" cy="120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)</a:t>
            </a:r>
            <a:endParaRPr sz="2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9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200" dirty="0" smtClean="0">
                <a:latin typeface="Baskerville Old Face"/>
                <a:cs typeface="Baskerville Old Face"/>
              </a:rPr>
              <a:t>b)</a:t>
            </a:r>
            <a:endParaRPr sz="2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9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0" dirty="0" smtClean="0">
                <a:latin typeface="Baskerville Old Face"/>
                <a:cs typeface="Baskerville Old Face"/>
              </a:rPr>
              <a:t>)</a:t>
            </a:r>
            <a:endParaRPr sz="2200">
              <a:latin typeface="Baskerville Old Face"/>
              <a:cs typeface="Baskerville Old Fac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50352" y="4262118"/>
            <a:ext cx="5865048" cy="1283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25000"/>
              </a:lnSpc>
            </a:pPr>
            <a:r>
              <a:rPr lang="es-ES_tradnl" sz="2200" spc="-10" dirty="0" smtClean="0">
                <a:latin typeface="Baskerville Old Face"/>
                <a:cs typeface="Baskerville Old Face"/>
              </a:rPr>
              <a:t>emitirá citaciones sin sanciones;</a:t>
            </a:r>
          </a:p>
          <a:p>
            <a:pPr marL="12700" marR="12700">
              <a:lnSpc>
                <a:spcPct val="125000"/>
              </a:lnSpc>
            </a:pPr>
            <a:r>
              <a:rPr lang="es-ES_tradnl" sz="2200" spc="-10" dirty="0" smtClean="0">
                <a:latin typeface="Baskerville Old Face"/>
                <a:cs typeface="Baskerville Old Face"/>
              </a:rPr>
              <a:t>emitirá citaciones con las sanciones que se proponen;</a:t>
            </a:r>
          </a:p>
          <a:p>
            <a:pPr marL="12700" marR="12700" indent="0">
              <a:lnSpc>
                <a:spcPct val="125000"/>
              </a:lnSpc>
            </a:pPr>
            <a:r>
              <a:rPr lang="es-ES_tradnl" sz="2200" spc="-10" dirty="0" smtClean="0">
                <a:latin typeface="Baskerville Old Face"/>
                <a:cs typeface="Baskerville Old Face"/>
              </a:rPr>
              <a:t>determinará que nada de eso corresponde.</a:t>
            </a:r>
            <a:endParaRPr lang="es-ES_tradnl" sz="2200" dirty="0">
              <a:latin typeface="Baskerville Old Face"/>
              <a:cs typeface="Baskerville Old Fac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1739" y="4879337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21739" y="5298437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5" smtClean="0">
                <a:solidFill>
                  <a:srgbClr val="0D0D0D"/>
                </a:solidFill>
                <a:latin typeface="Baskerville Old Face"/>
                <a:cs typeface="Baskerville Old Face"/>
              </a:rPr>
              <a:t>Sanciones</a:t>
            </a:r>
            <a:endParaRPr lang="es-ES_tradnl" sz="49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374138" y="2302762"/>
            <a:ext cx="5026661" cy="3333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61111"/>
              <a:buFont typeface="Arial"/>
              <a:buChar char="•"/>
              <a:tabLst>
                <a:tab pos="469265" algn="l"/>
              </a:tabLst>
            </a:pPr>
            <a:r>
              <a:rPr lang="es-ES_tradnl" sz="3600" spc="-10" smtClean="0">
                <a:latin typeface="Baskerville Old Face" panose="02020602080505020303" pitchFamily="18" charset="0"/>
                <a:cs typeface="Baskerville Old Face"/>
              </a:rPr>
              <a:t>Graves</a:t>
            </a:r>
            <a:endParaRPr lang="es-ES_tradnl" sz="360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1000"/>
              </a:lnSpc>
              <a:spcBef>
                <a:spcPts val="91"/>
              </a:spcBef>
              <a:buClr>
                <a:srgbClr val="32003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61111"/>
              <a:buFont typeface="Arial"/>
              <a:buChar char="•"/>
              <a:tabLst>
                <a:tab pos="469265" algn="l"/>
              </a:tabLst>
            </a:pPr>
            <a:r>
              <a:rPr lang="es-ES_tradnl" sz="3600" spc="-10" smtClean="0">
                <a:latin typeface="Baskerville Old Face" panose="02020602080505020303" pitchFamily="18" charset="0"/>
                <a:cs typeface="Baskerville Old Face"/>
              </a:rPr>
              <a:t>Menos graves</a:t>
            </a:r>
            <a:endParaRPr lang="es-ES_tradnl" sz="360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1000"/>
              </a:lnSpc>
              <a:spcBef>
                <a:spcPts val="91"/>
              </a:spcBef>
              <a:buClr>
                <a:srgbClr val="32003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 marL="469265" indent="-457200">
              <a:lnSpc>
                <a:spcPct val="100000"/>
              </a:lnSpc>
              <a:buClr>
                <a:srgbClr val="320032"/>
              </a:buClr>
              <a:buSzPct val="61111"/>
              <a:buFont typeface="Arial"/>
              <a:buChar char="•"/>
              <a:tabLst>
                <a:tab pos="469265" algn="l"/>
              </a:tabLst>
            </a:pPr>
            <a:r>
              <a:rPr lang="es-ES_tradnl" sz="3600" spc="-10" smtClean="0">
                <a:latin typeface="Baskerville Old Face" panose="02020602080505020303" pitchFamily="18" charset="0"/>
                <a:cs typeface="Baskerville Old Face"/>
              </a:rPr>
              <a:t>Deliberadas</a:t>
            </a:r>
            <a:endParaRPr lang="es-ES_tradnl" sz="360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1000"/>
              </a:lnSpc>
              <a:spcBef>
                <a:spcPts val="91"/>
              </a:spcBef>
              <a:buClr>
                <a:srgbClr val="32003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61111"/>
              <a:buFont typeface="Arial"/>
              <a:buChar char="•"/>
              <a:tabLst>
                <a:tab pos="469265" algn="l"/>
              </a:tabLst>
            </a:pPr>
            <a:r>
              <a:rPr lang="es-ES_tradnl" sz="3600" spc="-10" smtClean="0">
                <a:latin typeface="Baskerville Old Face" panose="02020602080505020303" pitchFamily="18" charset="0"/>
                <a:cs typeface="Baskerville Old Face"/>
              </a:rPr>
              <a:t>Repetidas</a:t>
            </a:r>
            <a:endParaRPr lang="es-ES_tradnl" sz="360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1000"/>
              </a:lnSpc>
              <a:spcBef>
                <a:spcPts val="91"/>
              </a:spcBef>
              <a:buClr>
                <a:srgbClr val="32003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61111"/>
              <a:buFont typeface="Arial"/>
              <a:buChar char="•"/>
              <a:tabLst>
                <a:tab pos="469265" algn="l"/>
              </a:tabLst>
            </a:pPr>
            <a:r>
              <a:rPr lang="es-ES_tradnl" sz="3600" spc="-10" smtClean="0">
                <a:latin typeface="Baskerville Old Face" panose="02020602080505020303" pitchFamily="18" charset="0"/>
                <a:cs typeface="Baskerville Old Face"/>
              </a:rPr>
              <a:t>Por falta de corrección</a:t>
            </a:r>
            <a:endParaRPr lang="es-ES_tradnl" sz="360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5" smtClean="0">
                <a:solidFill>
                  <a:srgbClr val="0D0D0D"/>
                </a:solidFill>
                <a:latin typeface="Baskerville Old Face"/>
                <a:cs typeface="Baskerville Old Face"/>
              </a:rPr>
              <a:t>Tipos de sanciones</a:t>
            </a:r>
            <a:endParaRPr lang="es-ES_tradnl" sz="49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97939" y="2383534"/>
            <a:ext cx="8065516" cy="38648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  <a:buClr>
                <a:srgbClr val="320032"/>
              </a:buClr>
              <a:buSzPct val="59259"/>
              <a:tabLst>
                <a:tab pos="469265" algn="l"/>
              </a:tabLst>
            </a:pPr>
            <a:r>
              <a:rPr lang="es-AR" sz="3200" dirty="0" smtClean="0">
                <a:latin typeface="Baskerville Old Face" panose="02020602080505020303" pitchFamily="18" charset="0"/>
                <a:cs typeface="Baskerville Old Face"/>
              </a:rPr>
              <a:t>Es una infracción por la cual existe una probabilidad sustancial de que se produzca la muerte o un daño físico grave, y el empleador conocía tal riesgo, o debió haberlo conocido.</a:t>
            </a:r>
            <a:endParaRPr lang="es-AR" sz="3200" dirty="0" smtClean="0"/>
          </a:p>
          <a:p>
            <a:pPr>
              <a:lnSpc>
                <a:spcPts val="1000"/>
              </a:lnSpc>
              <a:buClr>
                <a:srgbClr val="320032"/>
              </a:buClr>
            </a:pPr>
            <a:endParaRPr lang="es-AR" sz="32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AR" sz="32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AR" sz="3200" dirty="0" smtClean="0"/>
          </a:p>
          <a:p>
            <a:pPr marL="12700" marR="54610">
              <a:lnSpc>
                <a:spcPct val="100400"/>
              </a:lnSpc>
              <a:buClr>
                <a:srgbClr val="320032"/>
              </a:buClr>
              <a:buSzPct val="59259"/>
              <a:tabLst>
                <a:tab pos="469265" algn="l"/>
              </a:tabLst>
            </a:pPr>
            <a:r>
              <a:rPr lang="es-AR" sz="3200" spc="-10" dirty="0" smtClean="0">
                <a:latin typeface="Baskerville Old Face" panose="02020602080505020303" pitchFamily="18" charset="0"/>
                <a:cs typeface="Baskerville Old Face"/>
              </a:rPr>
              <a:t>OS</a:t>
            </a:r>
            <a:r>
              <a:rPr lang="es-AR" sz="3200" dirty="0" smtClean="0">
                <a:latin typeface="Baskerville Old Face" panose="02020602080505020303" pitchFamily="18" charset="0"/>
                <a:cs typeface="Baskerville Old Face"/>
              </a:rPr>
              <a:t>HA</a:t>
            </a:r>
            <a:r>
              <a:rPr lang="es-AR" sz="3200" spc="-1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AR" sz="3200" dirty="0" smtClean="0">
                <a:latin typeface="Baskerville Old Face" panose="02020602080505020303" pitchFamily="18" charset="0"/>
                <a:cs typeface="Baskerville Old Face"/>
              </a:rPr>
              <a:t>puede</a:t>
            </a:r>
            <a:r>
              <a:rPr lang="es-AR" sz="3200" spc="-5" dirty="0" smtClean="0">
                <a:latin typeface="Baskerville Old Face" panose="02020602080505020303" pitchFamily="18" charset="0"/>
                <a:cs typeface="Times New Roman"/>
              </a:rPr>
              <a:t> proponer una </a:t>
            </a:r>
            <a:r>
              <a:rPr lang="es-AR" sz="3200" spc="-5" dirty="0" smtClean="0">
                <a:latin typeface="Baskerville Old Face" panose="02020602080505020303" pitchFamily="18" charset="0"/>
                <a:cs typeface="Baskerville Old Face"/>
              </a:rPr>
              <a:t>sanción obligatoria de hasta 7.000 dólares por cada infracción grave</a:t>
            </a:r>
            <a:r>
              <a:rPr lang="es-AR" sz="32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AR" sz="32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AR" sz="49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Infracción grave</a:t>
            </a:r>
            <a:endParaRPr lang="es-AR" sz="4900" dirty="0">
              <a:latin typeface="Baskerville Old Face"/>
              <a:cs typeface="Baskerville Old Face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7696200" y="6858000"/>
            <a:ext cx="1828799" cy="35204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Información 2016</a:t>
            </a:r>
            <a:endParaRPr lang="en-US" sz="1400" kern="0" dirty="0" smtClean="0">
              <a:solidFill>
                <a:sysClr val="windowText" lastClr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Información </a:t>
            </a:r>
            <a:endParaRPr kumimoji="0" lang="es-E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450339" y="2382711"/>
            <a:ext cx="7913116" cy="40942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200"/>
              </a:lnSpc>
              <a:buClr>
                <a:srgbClr val="320032"/>
              </a:buClr>
              <a:buSzPct val="59259"/>
              <a:tabLst>
                <a:tab pos="469265" algn="l"/>
              </a:tabLst>
            </a:pPr>
            <a:r>
              <a:rPr lang="es-ES_tradnl" sz="2400" dirty="0" smtClean="0">
                <a:latin typeface="Baskerville Old Face" panose="02020602080505020303" pitchFamily="18" charset="0"/>
                <a:cs typeface="Baskerville Old Face"/>
              </a:rPr>
              <a:t>Es una infracción que se relaciona de modo directo con la seguridad y la salud ocupacionales pero que probablemente no causaría </a:t>
            </a:r>
            <a:r>
              <a:rPr lang="es-ES_tradnl" sz="2400" spc="-5" dirty="0" smtClean="0">
                <a:latin typeface="Baskerville Old Face" panose="02020602080505020303" pitchFamily="18" charset="0"/>
                <a:cs typeface="Baskerville Old Face"/>
              </a:rPr>
              <a:t>la muerte ni un daño físico grave</a:t>
            </a:r>
            <a:r>
              <a:rPr lang="es-ES_tradnl" sz="24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24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2400" dirty="0" smtClean="0"/>
          </a:p>
          <a:p>
            <a:pPr marL="12700" marR="161290">
              <a:lnSpc>
                <a:spcPct val="100000"/>
              </a:lnSpc>
              <a:buClr>
                <a:srgbClr val="320032"/>
              </a:buClr>
              <a:buSzPct val="59259"/>
              <a:tabLst>
                <a:tab pos="469265" algn="l"/>
              </a:tabLst>
            </a:pPr>
            <a:r>
              <a:rPr lang="es-ES_tradnl" sz="2400" spc="-10" dirty="0" smtClean="0">
                <a:latin typeface="Baskerville Old Face" panose="02020602080505020303" pitchFamily="18" charset="0"/>
                <a:cs typeface="Baskerville Old Face"/>
              </a:rPr>
              <a:t>OS</a:t>
            </a:r>
            <a:r>
              <a:rPr lang="es-ES_tradnl" sz="2400" dirty="0" smtClean="0">
                <a:latin typeface="Baskerville Old Face" panose="02020602080505020303" pitchFamily="18" charset="0"/>
                <a:cs typeface="Baskerville Old Face"/>
              </a:rPr>
              <a:t>HA</a:t>
            </a:r>
            <a:r>
              <a:rPr lang="es-ES_tradnl" sz="2400" spc="-10" dirty="0" smtClean="0">
                <a:latin typeface="Baskerville Old Face" panose="02020602080505020303" pitchFamily="18" charset="0"/>
                <a:cs typeface="Times New Roman"/>
              </a:rPr>
              <a:t> puede proponer una sanción de hasta 7.000 dólares por cada infracción menos grave</a:t>
            </a:r>
            <a:r>
              <a:rPr lang="es-ES_tradnl" sz="24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 Una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sanción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por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una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infracción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menos</a:t>
            </a:r>
            <a:r>
              <a:rPr lang="en-US" sz="2400" dirty="0" smtClean="0">
                <a:latin typeface="Baskerville Old Face" panose="02020602080505020303" pitchFamily="18" charset="0"/>
              </a:rPr>
              <a:t> grave se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puede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reducir</a:t>
            </a:r>
            <a:r>
              <a:rPr lang="en-US" sz="2400" dirty="0" smtClean="0">
                <a:latin typeface="Baskerville Old Face" panose="02020602080505020303" pitchFamily="18" charset="0"/>
              </a:rPr>
              <a:t> hasta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2400" dirty="0" smtClean="0">
                <a:latin typeface="Baskerville Old Face" panose="02020602080505020303" pitchFamily="18" charset="0"/>
              </a:rPr>
              <a:t> un 95 %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dependencia</a:t>
            </a:r>
            <a:r>
              <a:rPr lang="en-US" sz="2400" dirty="0" smtClean="0">
                <a:latin typeface="Baskerville Old Face" panose="02020602080505020303" pitchFamily="18" charset="0"/>
              </a:rPr>
              <a:t> de la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buena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voluntad</a:t>
            </a:r>
            <a:r>
              <a:rPr lang="en-US" sz="2400" dirty="0" smtClean="0">
                <a:latin typeface="Baskerville Old Face" panose="02020602080505020303" pitchFamily="18" charset="0"/>
              </a:rPr>
              <a:t> del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empleador</a:t>
            </a:r>
            <a:r>
              <a:rPr lang="en-US" sz="2400" dirty="0" smtClean="0">
                <a:latin typeface="Baskerville Old Face" panose="02020602080505020303" pitchFamily="18" charset="0"/>
              </a:rPr>
              <a:t> (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intentos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comprobados</a:t>
            </a:r>
            <a:r>
              <a:rPr lang="en-US" sz="2400" dirty="0" smtClean="0">
                <a:latin typeface="Baskerville Old Face" panose="02020602080505020303" pitchFamily="18" charset="0"/>
              </a:rPr>
              <a:t> de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cumplir</a:t>
            </a:r>
            <a:r>
              <a:rPr lang="en-US" sz="2400" dirty="0" smtClean="0">
                <a:latin typeface="Baskerville Old Face" panose="02020602080505020303" pitchFamily="18" charset="0"/>
              </a:rPr>
              <a:t> con la ley)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antecedentes</a:t>
            </a:r>
            <a:r>
              <a:rPr lang="en-US" sz="2400" dirty="0" smtClean="0">
                <a:latin typeface="Baskerville Old Face" panose="02020602080505020303" pitchFamily="18" charset="0"/>
              </a:rPr>
              <a:t> de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infracciones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anterirores</a:t>
            </a:r>
            <a:r>
              <a:rPr lang="en-US" sz="2400" dirty="0" smtClean="0">
                <a:latin typeface="Baskerville Old Face" panose="02020602080505020303" pitchFamily="18" charset="0"/>
              </a:rPr>
              <a:t> y  las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dimensiones</a:t>
            </a:r>
            <a:r>
              <a:rPr lang="en-US" sz="2400" dirty="0" smtClean="0">
                <a:latin typeface="Baskerville Old Face" panose="02020602080505020303" pitchFamily="18" charset="0"/>
              </a:rPr>
              <a:t> de la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empresa</a:t>
            </a:r>
            <a:r>
              <a:rPr lang="en-US" sz="2400" dirty="0" smtClean="0">
                <a:latin typeface="Baskerville Old Face" panose="02020602080505020303" pitchFamily="18" charset="0"/>
              </a:rPr>
              <a:t>. 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Cuando</a:t>
            </a:r>
            <a:r>
              <a:rPr lang="en-US" sz="2400" dirty="0" smtClean="0">
                <a:latin typeface="Baskerville Old Face" panose="02020602080505020303" pitchFamily="18" charset="0"/>
              </a:rPr>
              <a:t> la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sanción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su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totalidad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es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inferiror</a:t>
            </a:r>
            <a:r>
              <a:rPr lang="en-US" sz="2400" dirty="0" smtClean="0">
                <a:latin typeface="Baskerville Old Face" panose="02020602080505020303" pitchFamily="18" charset="0"/>
              </a:rPr>
              <a:t> a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los</a:t>
            </a:r>
            <a:r>
              <a:rPr lang="en-US" sz="2400" dirty="0" smtClean="0">
                <a:latin typeface="Baskerville Old Face" panose="02020602080505020303" pitchFamily="18" charset="0"/>
              </a:rPr>
              <a:t> $100.00, no se propone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sanción</a:t>
            </a:r>
            <a:endParaRPr lang="es-ES_tradnl" sz="24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10" smtClean="0">
                <a:solidFill>
                  <a:srgbClr val="0D0D0D"/>
                </a:solidFill>
                <a:latin typeface="Baskerville Old Face"/>
                <a:cs typeface="Baskerville Old Face"/>
              </a:rPr>
              <a:t>Menos grave</a:t>
            </a:r>
            <a:endParaRPr lang="es-ES_tradnl" sz="4900">
              <a:latin typeface="Baskerville Old Face"/>
              <a:cs typeface="Baskerville Old Face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7696200" y="6858000"/>
            <a:ext cx="1828799" cy="35204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Información 2016</a:t>
            </a:r>
            <a:endParaRPr lang="en-US" sz="1400" kern="0" dirty="0" smtClean="0">
              <a:solidFill>
                <a:sysClr val="windowText" lastClr="0000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97939" y="2080624"/>
            <a:ext cx="8065516" cy="4396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  <a:buClr>
                <a:srgbClr val="320032"/>
              </a:buClr>
              <a:buSzPct val="58333"/>
              <a:tabLst>
                <a:tab pos="469265" algn="l"/>
                <a:tab pos="5742305" algn="l"/>
              </a:tabLst>
            </a:pPr>
            <a:r>
              <a:rPr lang="es-ES_tradnl" sz="1600" dirty="0" smtClean="0">
                <a:latin typeface="Baskerville Old Face" panose="02020602080505020303" pitchFamily="18" charset="0"/>
                <a:cs typeface="Baskerville Old Face"/>
              </a:rPr>
              <a:t>Es una infracción que el empleador ha cometido intencionalmente y con conocimiento, o una infracción que el empleador ha cometido con total indiferencia por la ley.</a:t>
            </a:r>
            <a:r>
              <a:rPr lang="es-ES_tradnl" sz="1600" dirty="0" smtClean="0">
                <a:latin typeface="Baskerville Old Face" panose="02020602080505020303" pitchFamily="18" charset="0"/>
                <a:cs typeface="Times New Roman"/>
              </a:rPr>
              <a:t> El empleador sabe que aquello que hace constituye una infracción, o conoce la existencia de una situación peligrosa, y no ha hecho un esfuerzo razonable para eliminarla</a:t>
            </a:r>
            <a:r>
              <a:rPr lang="es-ES_tradnl" sz="1600" dirty="0" smtClean="0">
                <a:latin typeface="Baskerville Old Face" panose="02020602080505020303" pitchFamily="18" charset="0"/>
                <a:cs typeface="Baskerville Old Face"/>
              </a:rPr>
              <a:t>. </a:t>
            </a:r>
            <a:r>
              <a:rPr lang="es-ES_tradnl" sz="1600" spc="-10" dirty="0" smtClean="0">
                <a:latin typeface="Baskerville Old Face" panose="02020602080505020303" pitchFamily="18" charset="0"/>
                <a:cs typeface="Baskerville Old Face"/>
              </a:rPr>
              <a:t>OS</a:t>
            </a:r>
            <a:r>
              <a:rPr lang="es-ES_tradnl" sz="1600" spc="-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1600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1600" dirty="0" smtClean="0">
                <a:latin typeface="Baskerville Old Face" panose="02020602080505020303" pitchFamily="18" charset="0"/>
                <a:cs typeface="Times New Roman"/>
              </a:rPr>
              <a:t> puede proponer sanciones de hasta 70.000 dólares por cada infracción deliberada, con una sanción mínima de 5.000 dólares por cada</a:t>
            </a:r>
            <a:r>
              <a:rPr lang="es-ES_tradnl" sz="1600" dirty="0" smtClean="0">
                <a:latin typeface="Baskerville Old Face" panose="02020602080505020303" pitchFamily="18" charset="0"/>
                <a:cs typeface="Baskerville Old Face"/>
              </a:rPr>
              <a:t> una de ellas. Una sanción que se haya propuesto para una infracción deliberada se podría reducir, dependiendo de las dimensiones de la empresa y su historial con respecto a infracciones anteriores. Usualmente, no se otorgan créditos por buena voluntad. Si se sanciona a un empleador por infracción deliberada de un parámetro que ha tenido como consecuencia la muerte de un empleado, el delito es penable con una multa impuesta por un tribunal o con encarcelamiento por un periodo de hasta seis meses o ambas penalidades</a:t>
            </a:r>
            <a:r>
              <a:rPr lang="en-US" sz="1600" dirty="0" smtClean="0">
                <a:latin typeface="Baskerville Old Face" panose="02020602080505020303" pitchFamily="18" charset="0"/>
              </a:rPr>
              <a:t>.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1600" dirty="0" smtClean="0">
                <a:latin typeface="Baskerville Old Face" panose="02020602080505020303" pitchFamily="18" charset="0"/>
              </a:rPr>
              <a:t> el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caso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una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condena</a:t>
            </a:r>
            <a:r>
              <a:rPr lang="en-US" sz="1600" dirty="0" smtClean="0">
                <a:latin typeface="Baskerville Old Face" panose="02020602080505020303" pitchFamily="18" charset="0"/>
              </a:rPr>
              <a:t> penal se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podrá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imponer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una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multa</a:t>
            </a:r>
            <a:r>
              <a:rPr lang="en-US" sz="1600" dirty="0" smtClean="0">
                <a:latin typeface="Baskerville Old Face" panose="02020602080505020303" pitchFamily="18" charset="0"/>
              </a:rPr>
              <a:t> de hasta 250,000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por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individuo</a:t>
            </a:r>
            <a:r>
              <a:rPr lang="en-US" sz="1600" dirty="0" smtClean="0">
                <a:latin typeface="Baskerville Old Face" panose="02020602080505020303" pitchFamily="18" charset="0"/>
              </a:rPr>
              <a:t> o hasta </a:t>
            </a:r>
            <a:r>
              <a:rPr lang="en-US" sz="1600" dirty="0">
                <a:latin typeface="Baskerville Old Face" panose="02020602080505020303" pitchFamily="18" charset="0"/>
              </a:rPr>
              <a:t>$500,000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cuando</a:t>
            </a:r>
            <a:r>
              <a:rPr lang="en-US" sz="1600" dirty="0" smtClean="0">
                <a:latin typeface="Baskerville Old Face" panose="02020602080505020303" pitchFamily="18" charset="0"/>
              </a:rPr>
              <a:t> se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trata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una</a:t>
            </a:r>
            <a:r>
              <a:rPr lang="en-US" sz="1600" dirty="0" smtClean="0">
                <a:latin typeface="Baskerville Old Face" panose="02020602080505020303" pitchFamily="18" charset="0"/>
              </a:rPr>
              <a:t> 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corporación</a:t>
            </a:r>
            <a:r>
              <a:rPr lang="en-US" sz="1600" dirty="0" smtClean="0">
                <a:latin typeface="Baskerville Old Face" panose="02020602080505020303" pitchFamily="18" charset="0"/>
              </a:rPr>
              <a:t>. </a:t>
            </a:r>
            <a:endParaRPr lang="es-ES_tradnl" sz="16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5" smtClean="0">
                <a:solidFill>
                  <a:srgbClr val="0D0D0D"/>
                </a:solidFill>
                <a:latin typeface="Baskerville Old Face"/>
                <a:cs typeface="Baskerville Old Face"/>
              </a:rPr>
              <a:t>Deliberada</a:t>
            </a:r>
            <a:endParaRPr lang="es-ES_tradnl" sz="4900">
              <a:latin typeface="Baskerville Old Face"/>
              <a:cs typeface="Baskerville Old Face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7696200" y="6858000"/>
            <a:ext cx="1828799" cy="35204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Información 2016</a:t>
            </a:r>
            <a:endParaRPr lang="en-US" sz="1400" kern="0" dirty="0" smtClean="0">
              <a:solidFill>
                <a:sysClr val="windowText" lastClr="0000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97939" y="2286000"/>
            <a:ext cx="8065516" cy="4038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2065" marR="202565">
              <a:lnSpc>
                <a:spcPct val="100200"/>
              </a:lnSpc>
              <a:buClr>
                <a:srgbClr val="320032"/>
              </a:buClr>
              <a:buSzPct val="59259"/>
              <a:tabLst>
                <a:tab pos="469265" algn="l"/>
              </a:tabLst>
            </a:pPr>
            <a:r>
              <a:rPr lang="es-ES_tradnl" sz="3000" dirty="0" smtClean="0">
                <a:latin typeface="Baskerville Old Face" panose="02020602080505020303" pitchFamily="18" charset="0"/>
                <a:cs typeface="Baskerville Old Face"/>
              </a:rPr>
              <a:t>Es una infracción de cualquier parámetro, norma, regla u orden de OSHA que una segunda inspección encuentra sustancialmente similar a una infracción previa.</a:t>
            </a:r>
          </a:p>
          <a:p>
            <a:pPr>
              <a:lnSpc>
                <a:spcPts val="750"/>
              </a:lnSpc>
              <a:spcBef>
                <a:spcPts val="35"/>
              </a:spcBef>
              <a:buClr>
                <a:srgbClr val="320032"/>
              </a:buClr>
              <a:buFont typeface="Arial"/>
              <a:buChar char="•"/>
            </a:pPr>
            <a:endParaRPr lang="es-ES_tradnl" sz="3000" dirty="0" smtClean="0"/>
          </a:p>
          <a:p>
            <a:pPr marL="12700" marR="12700">
              <a:lnSpc>
                <a:spcPct val="100200"/>
              </a:lnSpc>
              <a:buClr>
                <a:srgbClr val="320032"/>
              </a:buClr>
              <a:buSzPct val="59259"/>
              <a:tabLst>
                <a:tab pos="469265" algn="l"/>
              </a:tabLst>
            </a:pPr>
            <a:r>
              <a:rPr lang="es-ES_tradnl" sz="3000" spc="-10" dirty="0" smtClean="0">
                <a:latin typeface="Baskerville Old Face" panose="02020602080505020303" pitchFamily="18" charset="0"/>
                <a:cs typeface="Baskerville Old Face"/>
              </a:rPr>
              <a:t>OS</a:t>
            </a:r>
            <a:r>
              <a:rPr lang="es-ES_tradnl" sz="3000" dirty="0" smtClean="0">
                <a:latin typeface="Baskerville Old Face" panose="02020602080505020303" pitchFamily="18" charset="0"/>
                <a:cs typeface="Baskerville Old Face"/>
              </a:rPr>
              <a:t>HA</a:t>
            </a:r>
            <a:r>
              <a:rPr lang="es-ES_tradnl" sz="3000" spc="-10" dirty="0" smtClean="0">
                <a:latin typeface="Baskerville Old Face" panose="02020602080505020303" pitchFamily="18" charset="0"/>
                <a:cs typeface="Times New Roman"/>
              </a:rPr>
              <a:t> puede proponer sanciones de hasta 70.000 dólares por cada infracción repetida. Para fundar una citación por infracción repetida, la citación original debe haber sido definitiva</a:t>
            </a:r>
            <a:r>
              <a:rPr lang="es-ES_tradnl" sz="30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30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15" smtClean="0">
                <a:solidFill>
                  <a:srgbClr val="0D0D0D"/>
                </a:solidFill>
                <a:latin typeface="Baskerville Old Face"/>
                <a:cs typeface="Baskerville Old Face"/>
              </a:rPr>
              <a:t>Repetida</a:t>
            </a:r>
            <a:endParaRPr lang="es-ES_tradnl" sz="4900">
              <a:latin typeface="Baskerville Old Face"/>
              <a:cs typeface="Baskerville Old Face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7696200" y="6858000"/>
            <a:ext cx="1828799" cy="35204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Información 2016</a:t>
            </a:r>
            <a:endParaRPr lang="en-US" sz="1400" kern="0" dirty="0" smtClean="0">
              <a:solidFill>
                <a:sysClr val="windowText" lastClr="0000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051560" y="2438400"/>
            <a:ext cx="4663439" cy="419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  <a:buClr>
                <a:srgbClr val="320032"/>
              </a:buClr>
              <a:buSzPct val="59259"/>
              <a:tabLst>
                <a:tab pos="469265" algn="l"/>
              </a:tabLst>
            </a:pPr>
            <a:r>
              <a:rPr lang="es-ES_tradnl" sz="3000" spc="-10" dirty="0" smtClean="0">
                <a:latin typeface="Baskerville Old Face" panose="02020602080505020303" pitchFamily="18" charset="0"/>
                <a:cs typeface="Baskerville Old Face"/>
              </a:rPr>
              <a:t>OS</a:t>
            </a:r>
            <a:r>
              <a:rPr lang="es-ES_tradnl" sz="3000" dirty="0" smtClean="0">
                <a:latin typeface="Baskerville Old Face" panose="02020602080505020303" pitchFamily="18" charset="0"/>
                <a:cs typeface="Baskerville Old Face"/>
              </a:rPr>
              <a:t>HA</a:t>
            </a:r>
            <a:r>
              <a:rPr lang="es-ES_tradnl" sz="3000" spc="-1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3000" spc="-5" dirty="0" smtClean="0">
                <a:latin typeface="Baskerville Old Face" panose="02020602080505020303" pitchFamily="18" charset="0"/>
                <a:cs typeface="Baskerville Old Face"/>
              </a:rPr>
              <a:t>puede proponer una penalidad agregada de hasta 7.000 dólares por cada día que un empleador </a:t>
            </a:r>
            <a:r>
              <a:rPr lang="es-ES_tradnl" sz="3000" spc="-15" dirty="0" smtClean="0">
                <a:latin typeface="Baskerville Old Face" panose="02020602080505020303" pitchFamily="18" charset="0"/>
                <a:cs typeface="Baskerville Old Face"/>
              </a:rPr>
              <a:t>deja pasar sin corregir una infracción previamente citada, a partir</a:t>
            </a:r>
            <a:r>
              <a:rPr lang="es-ES_tradnl" sz="3000" spc="-5" dirty="0" smtClean="0">
                <a:latin typeface="Baskerville Old Face" panose="02020602080505020303" pitchFamily="18" charset="0"/>
                <a:cs typeface="Baskerville Old Face"/>
              </a:rPr>
              <a:t> de la fecha indicada para que se la subsanase.</a:t>
            </a:r>
            <a:endParaRPr lang="es-ES_tradnl" sz="30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10" smtClean="0">
                <a:solidFill>
                  <a:srgbClr val="0D0D0D"/>
                </a:solidFill>
                <a:latin typeface="Baskerville Old Face"/>
                <a:cs typeface="Baskerville Old Face"/>
              </a:rPr>
              <a:t>Por falta de corrección</a:t>
            </a:r>
            <a:endParaRPr lang="es-ES_tradnl" sz="4900">
              <a:latin typeface="Baskerville Old Face"/>
              <a:cs typeface="Baskerville Old Face"/>
            </a:endParaRPr>
          </a:p>
        </p:txBody>
      </p:sp>
      <p:sp>
        <p:nvSpPr>
          <p:cNvPr id="37" name="object 37" title="elemento decorativo"/>
          <p:cNvSpPr/>
          <p:nvPr/>
        </p:nvSpPr>
        <p:spPr>
          <a:xfrm>
            <a:off x="6022848" y="2712720"/>
            <a:ext cx="3425952" cy="2285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7696200" y="6858000"/>
            <a:ext cx="1828799" cy="35204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Información 2016</a:t>
            </a:r>
            <a:endParaRPr lang="en-US" sz="1400" kern="0" dirty="0" smtClean="0">
              <a:solidFill>
                <a:sysClr val="windowText" lastClr="0000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97939" y="2197099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54999" y="2082128"/>
            <a:ext cx="6550659" cy="3211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91770" indent="-635" algn="just">
              <a:lnSpc>
                <a:spcPct val="100200"/>
              </a:lnSpc>
            </a:pPr>
            <a:r>
              <a:rPr lang="es-ES_tradnl" sz="2200" spc="-20" dirty="0" smtClean="0">
                <a:latin typeface="Baskerville Old Face" panose="02020602080505020303" pitchFamily="18" charset="0"/>
                <a:cs typeface="Baskerville Old Face"/>
              </a:rPr>
              <a:t>Infringir los requisitos de publicidad puede conllevar una sanción civil de hasta 7.000 dólares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r>
              <a:rPr lang="es-ES_tradnl" sz="220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(</a:t>
            </a: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2200" dirty="0" smtClean="0">
                <a:latin typeface="Baskerville Old Face" panose="02020602080505020303" pitchFamily="18" charset="0"/>
                <a:cs typeface="Times New Roman"/>
              </a:rPr>
              <a:t> no multa la falta de exhibición del afiche “¡Es la ley!”, </a:t>
            </a: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O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ES_tradnl" sz="220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200" spc="-20" dirty="0" smtClean="0">
                <a:latin typeface="Baskerville Old Face" panose="02020602080505020303" pitchFamily="18" charset="0"/>
                <a:cs typeface="Baskerville Old Face"/>
              </a:rPr>
              <a:t>3</a:t>
            </a: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1</a:t>
            </a:r>
            <a:r>
              <a:rPr lang="es-ES_tradnl" sz="2200" spc="-20" dirty="0" smtClean="0">
                <a:latin typeface="Baskerville Old Face" panose="02020602080505020303" pitchFamily="18" charset="0"/>
                <a:cs typeface="Baskerville Old Face"/>
              </a:rPr>
              <a:t>6</a:t>
            </a: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5.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)</a:t>
            </a:r>
          </a:p>
          <a:p>
            <a:pPr>
              <a:lnSpc>
                <a:spcPts val="600"/>
              </a:lnSpc>
              <a:spcBef>
                <a:spcPts val="48"/>
              </a:spcBef>
            </a:pPr>
            <a:endParaRPr lang="es-ES_tradnl" sz="2200" dirty="0" smtClean="0"/>
          </a:p>
          <a:p>
            <a:pPr marL="12700" marR="12700" indent="0">
              <a:lnSpc>
                <a:spcPct val="100000"/>
              </a:lnSpc>
            </a:pP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Tras una condena judicial por falsificar registros, informes o solicitudes, se puede aplicar una multa penal </a:t>
            </a: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de </a:t>
            </a: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1</a:t>
            </a:r>
            <a:r>
              <a:rPr lang="es-ES_tradnl" sz="2200" spc="-20" dirty="0" smtClean="0">
                <a:latin typeface="Baskerville Old Face" panose="02020602080505020303" pitchFamily="18" charset="0"/>
                <a:cs typeface="Baskerville Old Face"/>
              </a:rPr>
              <a:t>0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0</a:t>
            </a:r>
            <a:r>
              <a:rPr lang="es-ES_tradnl" sz="2200" spc="-20" dirty="0" smtClean="0">
                <a:latin typeface="Baskerville Old Face" panose="02020602080505020303" pitchFamily="18" charset="0"/>
                <a:cs typeface="Baskerville Old Face"/>
              </a:rPr>
              <a:t>0</a:t>
            </a:r>
            <a:r>
              <a:rPr lang="es-ES_tradnl" sz="2200" spc="-15" dirty="0" smtClean="0">
                <a:latin typeface="Baskerville Old Face" panose="02020602080505020303" pitchFamily="18" charset="0"/>
                <a:cs typeface="Baskerville Old Face"/>
              </a:rPr>
              <a:t>0 dólares, o</a:t>
            </a:r>
            <a:r>
              <a:rPr lang="es-ES_tradnl" sz="2200" spc="-15" dirty="0" smtClean="0">
                <a:latin typeface="Baskerville Old Face" panose="02020602080505020303" pitchFamily="18" charset="0"/>
                <a:cs typeface="Times New Roman"/>
              </a:rPr>
              <a:t> hasta seis meses de cárcel, o ambas cosas</a:t>
            </a: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22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lang="es-ES_tradnl" sz="2200" dirty="0" smtClean="0"/>
          </a:p>
          <a:p>
            <a:pPr marL="12700" marR="95885" indent="-635">
              <a:lnSpc>
                <a:spcPct val="100000"/>
              </a:lnSpc>
            </a:pPr>
            <a:r>
              <a:rPr lang="es-ES_tradnl" sz="2200" spc="5" dirty="0" smtClean="0">
                <a:latin typeface="Baskerville Old Face" panose="02020602080505020303" pitchFamily="18" charset="0"/>
                <a:cs typeface="Baskerville Old Face"/>
              </a:rPr>
              <a:t>Constituye un delito el ataque </a:t>
            </a:r>
            <a:r>
              <a:rPr lang="es-ES_tradnl" sz="2200" spc="-5" dirty="0" smtClean="0">
                <a:latin typeface="Baskerville Old Face" panose="02020602080505020303" pitchFamily="18" charset="0"/>
                <a:cs typeface="Baskerville Old Face"/>
              </a:rPr>
              <a:t>a un </a:t>
            </a:r>
            <a:r>
              <a:rPr lang="es-ES_tradnl" sz="2200" spc="5" dirty="0" smtClean="0">
                <a:latin typeface="Baskerville Old Face" panose="02020602080505020303" pitchFamily="18" charset="0"/>
                <a:cs typeface="Baskerville Old Face"/>
              </a:rPr>
              <a:t>oficial</a:t>
            </a:r>
            <a:r>
              <a:rPr lang="es-ES_tradnl" sz="2200" spc="-5" dirty="0" smtClean="0">
                <a:latin typeface="Baskerville Old Face" panose="02020602080505020303" pitchFamily="18" charset="0"/>
                <a:cs typeface="Times New Roman"/>
              </a:rPr>
              <a:t> de cumplimiento, como</a:t>
            </a:r>
            <a:r>
              <a:rPr lang="es-ES_tradnl" sz="2200" spc="5" dirty="0" smtClean="0">
                <a:latin typeface="Baskerville Old Face" panose="02020602080505020303" pitchFamily="18" charset="0"/>
                <a:cs typeface="Times New Roman"/>
              </a:rPr>
              <a:t> cualquier otra resistencia, oposición, intimidación o interferencia </a:t>
            </a:r>
            <a:r>
              <a:rPr lang="es-ES_tradnl" sz="2200" spc="5" dirty="0" smtClean="0">
                <a:latin typeface="Baskerville Old Face" panose="02020602080505020303" pitchFamily="18" charset="0"/>
                <a:cs typeface="Baskerville Old Face"/>
              </a:rPr>
              <a:t>en el desarrollo de los deberes del oficial de cumplimiento. </a:t>
            </a:r>
            <a:endParaRPr lang="es-ES_tradnl" sz="22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97939" y="3286758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7939" y="4374894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97939" y="5799833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54999" y="5685533"/>
            <a:ext cx="6541770" cy="1032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>
              <a:lnSpc>
                <a:spcPct val="100000"/>
              </a:lnSpc>
              <a:tabLst>
                <a:tab pos="5434965" algn="l"/>
              </a:tabLst>
            </a:pPr>
            <a:r>
              <a:rPr lang="es-ES_tradnl" sz="2200" spc="-5" dirty="0" smtClean="0">
                <a:latin typeface="Baskerville Old Face"/>
                <a:cs typeface="Baskerville Old Face"/>
              </a:rPr>
              <a:t>Quien resulte condenado por tales acciones queda sujeto a una multa penal de no más de 5.000 dólares y</a:t>
            </a:r>
            <a:r>
              <a:rPr lang="es-ES_tradnl" sz="2200" spc="-10" dirty="0" smtClean="0">
                <a:latin typeface="Baskerville Old Face"/>
                <a:cs typeface="Baskerville Old Face"/>
              </a:rPr>
              <a:t> prisión por no más de tres años.</a:t>
            </a:r>
            <a:endParaRPr lang="es-ES_tradnl" sz="2200" dirty="0">
              <a:latin typeface="Baskerville Old Face"/>
              <a:cs typeface="Baskerville Old Face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10" smtClean="0">
                <a:solidFill>
                  <a:srgbClr val="0D0D0D"/>
                </a:solidFill>
                <a:latin typeface="Baskerville Old Face"/>
                <a:cs typeface="Baskerville Old Face"/>
              </a:rPr>
              <a:t>Otras sanciones potenciales</a:t>
            </a:r>
            <a:endParaRPr lang="es-ES_tradnl" sz="4900">
              <a:latin typeface="Baskerville Old Face"/>
              <a:cs typeface="Baskerville Old Face"/>
            </a:endParaRPr>
          </a:p>
        </p:txBody>
      </p:sp>
      <p:sp>
        <p:nvSpPr>
          <p:cNvPr id="11" name="Subtitle 1"/>
          <p:cNvSpPr txBox="1">
            <a:spLocks/>
          </p:cNvSpPr>
          <p:nvPr/>
        </p:nvSpPr>
        <p:spPr>
          <a:xfrm>
            <a:off x="7696200" y="6858000"/>
            <a:ext cx="1828799" cy="35204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Información 2016</a:t>
            </a:r>
            <a:endParaRPr lang="en-US" sz="1400" kern="0" dirty="0" smtClean="0">
              <a:solidFill>
                <a:sysClr val="windowText" lastClr="0000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Text Box"/>
          <p:cNvSpPr txBox="1"/>
          <p:nvPr/>
        </p:nvSpPr>
        <p:spPr>
          <a:xfrm>
            <a:off x="2072131" y="3109974"/>
            <a:ext cx="5766817" cy="1076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lang="en-US" sz="6300" dirty="0" smtClean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8948" y="3109974"/>
            <a:ext cx="451484" cy="10299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700" b="1" dirty="0" smtClean="0">
                <a:solidFill>
                  <a:srgbClr val="252525"/>
                </a:solidFill>
                <a:latin typeface="Times New Roman"/>
                <a:cs typeface="Times New Roman"/>
              </a:rPr>
              <a:t>?</a:t>
            </a:r>
            <a:endParaRPr sz="6700" dirty="0">
              <a:latin typeface="Times New Roman"/>
              <a:cs typeface="Times New Roman"/>
            </a:endParaRPr>
          </a:p>
        </p:txBody>
      </p:sp>
      <p:sp>
        <p:nvSpPr>
          <p:cNvPr id="97" name="Title 96"/>
          <p:cNvSpPr>
            <a:spLocks noGrp="1"/>
          </p:cNvSpPr>
          <p:nvPr>
            <p:ph type="title"/>
          </p:nvPr>
        </p:nvSpPr>
        <p:spPr>
          <a:xfrm>
            <a:off x="2133600" y="2895600"/>
            <a:ext cx="6629400" cy="1260220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Baskerville Old Face"/>
                <a:cs typeface="Baskerville Old Face"/>
              </a:rPr>
              <a:t/>
            </a:r>
            <a:br>
              <a:rPr lang="en-US" sz="1800" dirty="0" smtClean="0">
                <a:latin typeface="Baskerville Old Face"/>
                <a:cs typeface="Baskerville Old Face"/>
              </a:rPr>
            </a:br>
            <a:r>
              <a:rPr kumimoji="0" lang="en-US" sz="6000" b="0" i="0" u="none" strike="noStrike" kern="1200" cap="none" spc="-93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</a:t>
            </a:r>
            <a:r>
              <a:rPr kumimoji="0" lang="en-US" sz="63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¿Qué</a:t>
            </a:r>
            <a:r>
              <a:rPr kumimoji="0" lang="en-US" sz="63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</a:t>
            </a:r>
            <a:r>
              <a:rPr kumimoji="0" lang="en-US" sz="6300" b="0" i="0" u="none" strike="noStrike" kern="1200" cap="none" spc="-15" normalizeH="0" baseline="0" noProof="0" dirty="0" err="1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es</a:t>
            </a:r>
            <a:r>
              <a:rPr kumimoji="0" lang="en-US" sz="63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OSHA</a:t>
            </a:r>
            <a:r>
              <a:rPr kumimoji="0" lang="en-US" sz="6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/>
            </a:r>
            <a:br>
              <a:rPr kumimoji="0" lang="en-US" sz="6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678799" y="2082798"/>
            <a:ext cx="4329430" cy="44704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lang="es-ES_tradnl" sz="2300" spc="-5" dirty="0" smtClean="0">
                <a:latin typeface="Baskerville Old Face" panose="02020602080505020303" pitchFamily="18" charset="0"/>
                <a:cs typeface="Baskerville Old Face"/>
              </a:rPr>
              <a:t>Un empleador condenado en un proceso penal por la infracción deliberada de un parámetro </a:t>
            </a:r>
            <a:r>
              <a:rPr lang="es-ES_tradnl" sz="2300" spc="-20" dirty="0" smtClean="0">
                <a:latin typeface="Baskerville Old Face" panose="02020602080505020303" pitchFamily="18" charset="0"/>
                <a:cs typeface="Baskerville Old Face"/>
              </a:rPr>
              <a:t>que causó la muerte de un empleado puede recibir una multa de hasta </a:t>
            </a:r>
            <a:r>
              <a:rPr lang="es-ES_tradnl" sz="2300" spc="-5" dirty="0" smtClean="0">
                <a:latin typeface="Baskerville Old Face" panose="02020602080505020303" pitchFamily="18" charset="0"/>
                <a:cs typeface="Baskerville Old Face"/>
              </a:rPr>
              <a:t>2</a:t>
            </a:r>
            <a:r>
              <a:rPr lang="es-ES_tradnl" sz="2300" spc="-20" dirty="0" smtClean="0">
                <a:latin typeface="Baskerville Old Face" panose="02020602080505020303" pitchFamily="18" charset="0"/>
                <a:cs typeface="Baskerville Old Face"/>
              </a:rPr>
              <a:t>50</a:t>
            </a:r>
            <a:r>
              <a:rPr lang="es-ES_tradnl" sz="2300" spc="15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r>
              <a:rPr lang="es-ES_tradnl" sz="2300" spc="-20" dirty="0" smtClean="0">
                <a:latin typeface="Baskerville Old Face" panose="02020602080505020303" pitchFamily="18" charset="0"/>
                <a:cs typeface="Baskerville Old Face"/>
              </a:rPr>
              <a:t>0</a:t>
            </a:r>
            <a:r>
              <a:rPr lang="es-ES_tradnl" sz="2300" spc="-5" dirty="0" smtClean="0">
                <a:latin typeface="Baskerville Old Face" panose="02020602080505020303" pitchFamily="18" charset="0"/>
                <a:cs typeface="Baskerville Old Face"/>
              </a:rPr>
              <a:t>0</a:t>
            </a:r>
            <a:r>
              <a:rPr lang="es-ES_tradnl" sz="2300" spc="-15" dirty="0" smtClean="0">
                <a:latin typeface="Baskerville Old Face" panose="02020602080505020303" pitchFamily="18" charset="0"/>
                <a:cs typeface="Baskerville Old Face"/>
              </a:rPr>
              <a:t>0</a:t>
            </a:r>
            <a:r>
              <a:rPr lang="es-ES_tradnl" sz="2300" spc="-15" dirty="0" smtClean="0">
                <a:latin typeface="Baskerville Old Face" panose="02020602080505020303" pitchFamily="18" charset="0"/>
                <a:cs typeface="Times New Roman"/>
              </a:rPr>
              <a:t> dólares (o 500.000 dólares si el empleador es una corporación), o prisión de hasta seis meses, o ambas cosas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</a:p>
          <a:p>
            <a:pPr marL="12700" marR="12700" indent="0">
              <a:lnSpc>
                <a:spcPct val="100000"/>
              </a:lnSpc>
            </a:pPr>
            <a:endParaRPr lang="es-ES_tradnl" sz="2300" dirty="0" smtClean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34"/>
              </a:spcBef>
            </a:pPr>
            <a:endParaRPr lang="es-ES_tradnl" sz="2300" dirty="0" smtClean="0"/>
          </a:p>
          <a:p>
            <a:pPr marL="12700" marR="714375" indent="-635">
              <a:lnSpc>
                <a:spcPct val="100499"/>
              </a:lnSpc>
            </a:pP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Una segunda condena duplica el tiempo posible en prisión.</a:t>
            </a:r>
            <a:endParaRPr lang="es-ES_tradnl" sz="23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86800" y="602995"/>
            <a:ext cx="8684798" cy="1655215"/>
          </a:xfrm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4900" spc="-10" smtClean="0">
                <a:solidFill>
                  <a:srgbClr val="0D0D0D"/>
                </a:solidFill>
                <a:latin typeface="Baskerville Old Face"/>
                <a:cs typeface="Baskerville Old Face"/>
              </a:rPr>
              <a:t>Sanciones penales</a:t>
            </a:r>
            <a:endParaRPr lang="es-ES_tradnl" sz="4900">
              <a:latin typeface="Baskerville Old Face"/>
              <a:cs typeface="Baskerville Old Face"/>
            </a:endParaRPr>
          </a:p>
        </p:txBody>
      </p:sp>
      <p:sp>
        <p:nvSpPr>
          <p:cNvPr id="39" name="object 39" title="Fota"/>
          <p:cNvSpPr/>
          <p:nvPr/>
        </p:nvSpPr>
        <p:spPr>
          <a:xfrm>
            <a:off x="6327647" y="2286000"/>
            <a:ext cx="2414016" cy="36575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7696200" y="6858000"/>
            <a:ext cx="1828799" cy="35204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Información 2016</a:t>
            </a:r>
            <a:endParaRPr lang="en-US" sz="1400" kern="0" dirty="0" smtClean="0">
              <a:solidFill>
                <a:sysClr val="windowText" lastClr="00000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97939" y="2001712"/>
            <a:ext cx="6279515" cy="45573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469900" marR="38100" indent="-457200">
              <a:lnSpc>
                <a:spcPct val="1002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400" spc="-5" dirty="0" smtClean="0">
                <a:latin typeface="Baskerville Old Face"/>
                <a:cs typeface="Baskerville Old Face"/>
              </a:rPr>
              <a:t>La Comisión Revisora de Seguridad y Salud Ocupacionales (OSHRC por sus siglas en inglés) puede revisar las notificaciones de impugnación</a:t>
            </a:r>
            <a:r>
              <a:rPr lang="es-ES_tradnl" sz="2400" spc="-10" dirty="0" smtClean="0">
                <a:latin typeface="Baskerville Old Face"/>
                <a:cs typeface="Baskerville Old Face"/>
              </a:rPr>
              <a:t>.</a:t>
            </a:r>
            <a:endParaRPr lang="es-ES_tradnl" sz="24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24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2400" dirty="0" smtClean="0"/>
          </a:p>
          <a:p>
            <a:pPr marL="469900" marR="12700" indent="-457200">
              <a:lnSpc>
                <a:spcPct val="1000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400" spc="-10" dirty="0" smtClean="0">
                <a:latin typeface="Baskerville Old Face"/>
                <a:cs typeface="Baskerville Old Face"/>
              </a:rPr>
              <a:t>La comisión es una agencia federal independiente, creada por la Ley de Seguridad y Salud Ocupacionales para que decida en los casos de citaciones y sanciones de OSHA que han sido impugnadas</a:t>
            </a:r>
            <a:r>
              <a:rPr lang="es-ES_tradnl" sz="2400" dirty="0" smtClean="0">
                <a:latin typeface="Baskerville Old Face"/>
                <a:cs typeface="Baskerville Old Face"/>
              </a:rPr>
              <a:t>.</a:t>
            </a:r>
            <a:endParaRPr lang="es-ES_tradnl" sz="24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24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2400" dirty="0" smtClean="0"/>
          </a:p>
          <a:p>
            <a:pPr marL="469900" marR="735330" indent="-457200">
              <a:lnSpc>
                <a:spcPct val="1004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400" spc="-5" dirty="0" smtClean="0">
                <a:latin typeface="Baskerville Old Face"/>
                <a:cs typeface="Baskerville Old Face"/>
              </a:rPr>
              <a:t>No está asociada a OSHA ni al Departamento de Trabajo</a:t>
            </a:r>
            <a:r>
              <a:rPr lang="es-ES_tradnl" sz="2400" dirty="0" smtClean="0">
                <a:latin typeface="Baskerville Old Face"/>
                <a:cs typeface="Baskerville Old Face"/>
              </a:rPr>
              <a:t>.</a:t>
            </a:r>
          </a:p>
          <a:p>
            <a:pPr marL="469900" marR="735330" indent="-457200">
              <a:lnSpc>
                <a:spcPct val="1004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endParaRPr lang="es-ES_tradnl" sz="2700" dirty="0">
              <a:latin typeface="Baskerville Old Face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86800" y="602995"/>
            <a:ext cx="8990600" cy="1260220"/>
          </a:xfrm>
          <a:prstGeom prst="rect">
            <a:avLst/>
          </a:prstGeom>
        </p:spPr>
        <p:txBody>
          <a:bodyPr vert="horz" wrap="square" lIns="0" tIns="328675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3800" spc="-5" smtClean="0">
                <a:solidFill>
                  <a:srgbClr val="0D0D0D"/>
                </a:solidFill>
                <a:latin typeface="Baskerville Old Face"/>
                <a:cs typeface="Baskerville Old Face"/>
              </a:rPr>
              <a:t>Revisión de las notificaciones de impugnación</a:t>
            </a:r>
            <a:endParaRPr lang="es-ES_tradnl" sz="38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97939" y="2197099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54999" y="2081122"/>
            <a:ext cx="6370320" cy="34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499"/>
              </a:lnSpc>
            </a:pPr>
            <a:r>
              <a:rPr lang="es-ES_tradnl" sz="2200" spc="-15" dirty="0" smtClean="0">
                <a:latin typeface="Baskerville Old Face" panose="02020602080505020303" pitchFamily="18" charset="0"/>
                <a:cs typeface="Baskerville Old Face"/>
              </a:rPr>
              <a:t>La comisión designa a un juez de Derecho Administrativo para que vea el caso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</a:p>
          <a:p>
            <a:pPr>
              <a:lnSpc>
                <a:spcPts val="650"/>
              </a:lnSpc>
              <a:spcBef>
                <a:spcPts val="9"/>
              </a:spcBef>
            </a:pPr>
            <a:endParaRPr lang="es-ES_tradnl" sz="2200" dirty="0" smtClean="0"/>
          </a:p>
          <a:p>
            <a:pPr marL="12700">
              <a:lnSpc>
                <a:spcPct val="100000"/>
              </a:lnSpc>
            </a:pPr>
            <a:r>
              <a:rPr lang="es-ES_tradnl" sz="2200" spc="-15" dirty="0" smtClean="0">
                <a:latin typeface="Baskerville Old Face" panose="02020602080505020303" pitchFamily="18" charset="0"/>
                <a:cs typeface="Baskerville Old Face"/>
              </a:rPr>
              <a:t>El juez de Derecho Administrativo puede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:</a:t>
            </a:r>
          </a:p>
          <a:p>
            <a:pPr>
              <a:lnSpc>
                <a:spcPts val="650"/>
              </a:lnSpc>
              <a:spcBef>
                <a:spcPts val="10"/>
              </a:spcBef>
            </a:pPr>
            <a:endParaRPr lang="es-ES_tradnl" sz="2200" dirty="0" smtClean="0"/>
          </a:p>
          <a:p>
            <a:pPr marL="12700" indent="0">
              <a:lnSpc>
                <a:spcPct val="100000"/>
              </a:lnSpc>
              <a:buFont typeface="Baskerville Old Face"/>
              <a:buAutoNum type="alphaLcParenR"/>
              <a:tabLst>
                <a:tab pos="283845" algn="l"/>
              </a:tabLst>
            </a:pPr>
            <a:r>
              <a:rPr lang="es-ES_tradnl" sz="2200" spc="-15" dirty="0" smtClean="0">
                <a:latin typeface="Baskerville Old Face" panose="02020602080505020303" pitchFamily="18" charset="0"/>
                <a:cs typeface="Times New Roman"/>
              </a:rPr>
              <a:t> decidir que la impugnación es inválida legalmente y denegarla, o</a:t>
            </a:r>
            <a:endParaRPr lang="es-ES_tradnl" sz="22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34"/>
              </a:spcBef>
              <a:buFont typeface="Baskerville Old Face"/>
              <a:buAutoNum type="alphaLcParenR"/>
            </a:pPr>
            <a:endParaRPr lang="es-ES_tradnl" sz="2200" dirty="0" smtClean="0">
              <a:latin typeface="Baskerville Old Face" panose="02020602080505020303" pitchFamily="18" charset="0"/>
            </a:endParaRPr>
          </a:p>
          <a:p>
            <a:pPr marL="12700" marR="413384" indent="0">
              <a:lnSpc>
                <a:spcPct val="100499"/>
              </a:lnSpc>
              <a:buFont typeface="Baskerville Old Face"/>
              <a:buAutoNum type="alphaLcParenR"/>
              <a:tabLst>
                <a:tab pos="307975" algn="l"/>
              </a:tabLst>
            </a:pP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 fijar una audiencia en un lugar público cercano al ámbito laboral del empleador.</a:t>
            </a:r>
          </a:p>
          <a:p>
            <a:pPr>
              <a:lnSpc>
                <a:spcPts val="600"/>
              </a:lnSpc>
              <a:spcBef>
                <a:spcPts val="47"/>
              </a:spcBef>
            </a:pPr>
            <a:endParaRPr lang="es-ES_tradnl" sz="2200" dirty="0" smtClean="0"/>
          </a:p>
          <a:p>
            <a:pPr marL="12700" marR="788035">
              <a:lnSpc>
                <a:spcPct val="100000"/>
              </a:lnSpc>
            </a:pPr>
            <a:r>
              <a:rPr lang="es-ES_tradnl" sz="2200" spc="-15" dirty="0" smtClean="0">
                <a:latin typeface="Baskerville Old Face" panose="02020602080505020303" pitchFamily="18" charset="0"/>
                <a:cs typeface="Baskerville Old Face"/>
              </a:rPr>
              <a:t>El empleador y los empleados tienen derecho a participar en la audiencia</a:t>
            </a: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</a:p>
          <a:p>
            <a:pPr>
              <a:lnSpc>
                <a:spcPts val="600"/>
              </a:lnSpc>
              <a:spcBef>
                <a:spcPts val="47"/>
              </a:spcBef>
            </a:pPr>
            <a:endParaRPr lang="es-ES_tradnl" sz="2200" dirty="0" smtClean="0"/>
          </a:p>
          <a:p>
            <a:pPr marL="12700">
              <a:lnSpc>
                <a:spcPct val="100000"/>
              </a:lnSpc>
            </a:pP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De ahí en más, las apelaciones se realizarán al Tribunal de Apelaciones de los Estados Unidos</a:t>
            </a:r>
            <a:r>
              <a:rPr lang="es-ES_tradnl" sz="2200" spc="-1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22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97939" y="2953002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95400" y="4800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95400" y="5562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762000" y="602995"/>
            <a:ext cx="8839200" cy="1260220"/>
          </a:xfrm>
          <a:prstGeom prst="rect">
            <a:avLst/>
          </a:prstGeom>
        </p:spPr>
        <p:txBody>
          <a:bodyPr vert="horz" wrap="square" lIns="0" tIns="328675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38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Revisión de las notificaciones de impugnación </a:t>
            </a:r>
            <a:endParaRPr lang="es-ES_tradnl" sz="38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1800" spc="-1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Requisitos de registro de OSHA</a:t>
            </a:r>
            <a:r>
              <a:rPr lang="es-ES_tradnl" sz="1800" spc="10" dirty="0" smtClean="0">
                <a:solidFill>
                  <a:srgbClr val="0D0D0D"/>
                </a:solidFill>
                <a:latin typeface="Times New Roman"/>
                <a:cs typeface="Times New Roman"/>
              </a:rPr>
              <a:t/>
            </a:r>
            <a:br>
              <a:rPr lang="es-ES_tradnl" sz="1800" spc="10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6" name="object 36"/>
          <p:cNvSpPr txBox="1">
            <a:spLocks noGrp="1"/>
          </p:cNvSpPr>
          <p:nvPr>
            <p:ph type="body" idx="4294967295"/>
          </p:nvPr>
        </p:nvSpPr>
        <p:spPr>
          <a:xfrm>
            <a:off x="1586484" y="2179467"/>
            <a:ext cx="6572250" cy="38623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34315">
              <a:lnSpc>
                <a:spcPct val="100499"/>
              </a:lnSpc>
            </a:pPr>
            <a:r>
              <a:rPr lang="es-ES_tradnl" sz="2200" spc="-10" dirty="0" smtClean="0">
                <a:latin typeface="Baskerville Old Face"/>
                <a:cs typeface="Baskerville Old Face"/>
              </a:rPr>
              <a:t>Las normas de O</a:t>
            </a:r>
            <a:r>
              <a:rPr lang="es-ES_tradnl" sz="2200" spc="0" dirty="0" smtClean="0">
                <a:latin typeface="Baskerville Old Face"/>
                <a:cs typeface="Baskerville Old Face"/>
              </a:rPr>
              <a:t>S</a:t>
            </a:r>
            <a:r>
              <a:rPr lang="es-ES_tradnl" sz="2200" spc="-5" dirty="0" smtClean="0">
                <a:latin typeface="Baskerville Old Face"/>
                <a:cs typeface="Baskerville Old Face"/>
              </a:rPr>
              <a:t>HA</a:t>
            </a:r>
            <a:r>
              <a:rPr lang="es-ES_tradnl" sz="2200" spc="0" dirty="0" smtClean="0">
                <a:latin typeface="Baskerville Old Face"/>
                <a:cs typeface="Baskerville Old Face"/>
              </a:rPr>
              <a:t> sobre informes y registros exigen que los empleadores</a:t>
            </a:r>
            <a:r>
              <a:rPr lang="es-ES_tradnl" sz="2200" spc="-15" dirty="0" smtClean="0">
                <a:latin typeface="Baskerville Old Face"/>
                <a:cs typeface="Baskerville Old Face"/>
              </a:rPr>
              <a:t>:</a:t>
            </a:r>
            <a:endParaRPr lang="es-ES_tradnl" sz="2200" dirty="0" smtClean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48"/>
              </a:spcBef>
            </a:pPr>
            <a:endParaRPr lang="es-ES_tradnl" sz="600" dirty="0" smtClean="0"/>
          </a:p>
          <a:p>
            <a:pPr marL="12700" marR="12700" indent="0">
              <a:lnSpc>
                <a:spcPts val="2400"/>
              </a:lnSpc>
            </a:pPr>
            <a:r>
              <a:rPr lang="es-ES_tradnl" sz="2200" spc="-25" dirty="0" smtClean="0">
                <a:latin typeface="Baskerville Old Face"/>
                <a:cs typeface="Baskerville Old Face"/>
              </a:rPr>
              <a:t>mantengan en cada establecimiento registros de las lesiones y las enfermedades ocupacionales a medida que suceden, y permitan el acceso de los empleados a esos registros</a:t>
            </a:r>
            <a:r>
              <a:rPr lang="es-ES_tradnl" sz="2200" spc="-10" dirty="0" smtClean="0">
                <a:latin typeface="Baskerville Old Face"/>
                <a:cs typeface="Baskerville Old Face"/>
              </a:rPr>
              <a:t>;</a:t>
            </a:r>
            <a:endParaRPr lang="es-ES_tradnl" sz="2200" dirty="0" smtClean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42"/>
              </a:spcBef>
            </a:pPr>
            <a:endParaRPr lang="es-ES_tradnl" sz="600" dirty="0" smtClean="0"/>
          </a:p>
          <a:p>
            <a:pPr marL="12700" marR="237490" indent="0">
              <a:lnSpc>
                <a:spcPts val="2400"/>
              </a:lnSpc>
            </a:pPr>
            <a:r>
              <a:rPr lang="es-ES_tradnl" sz="2200" dirty="0" smtClean="0">
                <a:latin typeface="Baskerville Old Face"/>
                <a:cs typeface="Baskerville Old Face"/>
              </a:rPr>
              <a:t>mantengan registros de las lesiones y las enfermedades ocupacionales y publiquen del 1º de febrero al 30 de abril un resumen anual de las lesiones y las enfermedades ocupacionales en cada establecimiento</a:t>
            </a:r>
            <a:r>
              <a:rPr lang="es-ES_tradnl" sz="2200" spc="-10" dirty="0" smtClean="0">
                <a:latin typeface="Baskerville Old Face"/>
                <a:cs typeface="Baskerville Old Face"/>
              </a:rPr>
              <a:t>;</a:t>
            </a:r>
            <a:endParaRPr lang="es-ES_tradnl" sz="2200" dirty="0" smtClean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lang="es-ES_tradnl" sz="600" dirty="0" smtClean="0"/>
          </a:p>
          <a:p>
            <a:pPr marL="12700">
              <a:lnSpc>
                <a:spcPts val="2400"/>
              </a:lnSpc>
            </a:pPr>
            <a:r>
              <a:rPr lang="es-ES_tradnl" sz="2200" dirty="0" smtClean="0">
                <a:latin typeface="Baskerville Old Face"/>
                <a:cs typeface="Baskerville Old Face"/>
              </a:rPr>
              <a:t>certifiquen la exactitud del resumen mediante un ejecutivo de la empresa.</a:t>
            </a:r>
            <a:endParaRPr lang="es-ES_tradnl" sz="2200" dirty="0">
              <a:latin typeface="Baskerville Old Face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71600" y="30480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71600" y="39624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71600" y="5181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1335" y="445068"/>
            <a:ext cx="5106035" cy="1227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8975" marR="12700" indent="-12700">
              <a:lnSpc>
                <a:spcPct val="108600"/>
              </a:lnSpc>
            </a:pPr>
            <a:r>
              <a:rPr lang="es-ES_tradnl" sz="3600" spc="-1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Requisitos de registro de</a:t>
            </a:r>
            <a:endParaRPr lang="es-ES_tradnl" sz="3600" spc="1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742950" marR="12700">
              <a:lnSpc>
                <a:spcPct val="108600"/>
              </a:lnSpc>
            </a:pPr>
            <a:r>
              <a:rPr lang="es-ES_tradnl" sz="360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(29</a:t>
            </a:r>
            <a:r>
              <a:rPr lang="es-ES_tradnl" sz="36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s-ES_tradnl" sz="36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C</a:t>
            </a:r>
            <a:r>
              <a:rPr lang="es-ES_tradnl" sz="3600" spc="-1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F</a:t>
            </a:r>
            <a:r>
              <a:rPr lang="es-ES_tradnl" sz="360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R</a:t>
            </a:r>
            <a:r>
              <a:rPr lang="es-ES_tradnl" sz="3600" spc="-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s-ES_tradnl" sz="360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1904)</a:t>
            </a:r>
            <a:endParaRPr lang="es-ES_tradnl" sz="36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97939" y="2229489"/>
            <a:ext cx="7028180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askerville Old Face" panose="02020602080505020303" pitchFamily="18" charset="0"/>
              </a:rPr>
              <a:t>Todas</a:t>
            </a:r>
            <a:r>
              <a:rPr lang="en-US" sz="2000" dirty="0" smtClean="0">
                <a:latin typeface="Baskerville Old Face" panose="02020602080505020303" pitchFamily="18" charset="0"/>
              </a:rPr>
              <a:t> las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muertes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dentro</a:t>
            </a:r>
            <a:r>
              <a:rPr lang="en-US" sz="2000" dirty="0" smtClean="0">
                <a:latin typeface="Baskerville Old Face" panose="02020602080505020303" pitchFamily="18" charset="0"/>
              </a:rPr>
              <a:t> de un period de 8 horas.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askerville Old Face" panose="02020602080505020303" pitchFamily="18" charset="0"/>
              </a:rPr>
              <a:t>Todas</a:t>
            </a:r>
            <a:r>
              <a:rPr lang="en-US" sz="2000" dirty="0" smtClean="0">
                <a:latin typeface="Baskerville Old Face" panose="02020602080505020303" pitchFamily="18" charset="0"/>
              </a:rPr>
              <a:t> las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hospitalizaciones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por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causas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laborales</a:t>
            </a:r>
            <a:r>
              <a:rPr lang="en-US" sz="2000" dirty="0" smtClean="0">
                <a:latin typeface="Baskerville Old Face" panose="02020602080505020303" pitchFamily="18" charset="0"/>
              </a:rPr>
              <a:t>,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todas</a:t>
            </a:r>
            <a:r>
              <a:rPr lang="en-US" sz="2000" dirty="0" smtClean="0">
                <a:latin typeface="Baskerville Old Face" panose="02020602080505020303" pitchFamily="18" charset="0"/>
              </a:rPr>
              <a:t> las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amputaciones</a:t>
            </a:r>
            <a:r>
              <a:rPr lang="en-US" sz="2000" dirty="0" smtClean="0">
                <a:latin typeface="Baskerville Old Face" panose="02020602080505020303" pitchFamily="18" charset="0"/>
              </a:rPr>
              <a:t> y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pérdidas</a:t>
            </a:r>
            <a:r>
              <a:rPr lang="en-US" sz="2000" dirty="0" smtClean="0">
                <a:latin typeface="Baskerville Old Face" panose="02020602080505020303" pitchFamily="18" charset="0"/>
              </a:rPr>
              <a:t> de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vidas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humanas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dentro</a:t>
            </a:r>
            <a:r>
              <a:rPr lang="en-US" sz="2000" dirty="0" smtClean="0">
                <a:latin typeface="Baskerville Old Face" panose="02020602080505020303" pitchFamily="18" charset="0"/>
              </a:rPr>
              <a:t> de un period de 24 horas.  </a:t>
            </a:r>
            <a:endParaRPr lang="en-US" sz="2000" dirty="0">
              <a:latin typeface="Baskerville Old Face" panose="02020602080505020303" pitchFamily="18" charset="0"/>
            </a:endParaRPr>
          </a:p>
          <a:p>
            <a:r>
              <a:rPr lang="en-US" sz="2000" dirty="0" err="1" smtClean="0">
                <a:latin typeface="Baskerville Old Face" panose="02020602080505020303" pitchFamily="18" charset="0"/>
              </a:rPr>
              <a:t>Puede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reportar</a:t>
            </a:r>
            <a:r>
              <a:rPr lang="en-US" sz="2000" dirty="0" smtClean="0">
                <a:latin typeface="Baskerville Old Face" panose="02020602080505020303" pitchFamily="18" charset="0"/>
              </a:rPr>
              <a:t> a OSHA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por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los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siguientes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medios</a:t>
            </a:r>
            <a:r>
              <a:rPr lang="en-US" sz="2000" dirty="0" smtClean="0">
                <a:latin typeface="Baskerville Old Face" panose="02020602080505020303" pitchFamily="18" charset="0"/>
              </a:rPr>
              <a:t>: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askerville Old Face" panose="02020602080505020303" pitchFamily="18" charset="0"/>
              </a:rPr>
              <a:t>Llamando</a:t>
            </a:r>
            <a:r>
              <a:rPr lang="en-US" sz="2000" dirty="0" smtClean="0">
                <a:latin typeface="Baskerville Old Face" panose="02020602080505020303" pitchFamily="18" charset="0"/>
              </a:rPr>
              <a:t> al 1-800-321-OSHA </a:t>
            </a:r>
            <a:r>
              <a:rPr lang="en-US" sz="2000" dirty="0">
                <a:latin typeface="Baskerville Old Face" panose="02020602080505020303" pitchFamily="18" charset="0"/>
              </a:rPr>
              <a:t>(6742</a:t>
            </a:r>
            <a:r>
              <a:rPr lang="en-US" sz="2000" dirty="0" smtClean="0">
                <a:latin typeface="Baskerville Old Face" panose="02020602080505020303" pitchFamily="18" charset="0"/>
              </a:rPr>
              <a:t>).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askerville Old Face" panose="02020602080505020303" pitchFamily="18" charset="0"/>
              </a:rPr>
              <a:t>Utilizando</a:t>
            </a:r>
            <a:r>
              <a:rPr lang="en-US" sz="2000" dirty="0" smtClean="0">
                <a:latin typeface="Baskerville Old Face" panose="02020602080505020303" pitchFamily="18" charset="0"/>
              </a:rPr>
              <a:t> el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formualario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por</a:t>
            </a:r>
            <a:r>
              <a:rPr lang="en-US" sz="2000" dirty="0" smtClean="0">
                <a:latin typeface="Baskerville Old Face" panose="02020602080505020303" pitchFamily="18" charset="0"/>
              </a:rPr>
              <a:t> internet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nuveo</a:t>
            </a:r>
            <a:r>
              <a:rPr lang="en-US" sz="2000" dirty="0" smtClean="0">
                <a:latin typeface="Baskerville Old Face" panose="02020602080505020303" pitchFamily="18" charset="0"/>
              </a:rPr>
              <a:t>.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askerville Old Face" panose="02020602080505020303" pitchFamily="18" charset="0"/>
              </a:rPr>
              <a:t>Solamente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aquellas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muertes</a:t>
            </a:r>
            <a:r>
              <a:rPr lang="en-US" sz="2000" dirty="0" smtClean="0">
                <a:latin typeface="Baskerville Old Face" panose="02020602080505020303" pitchFamily="18" charset="0"/>
              </a:rPr>
              <a:t> que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han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ocurrido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dentro</a:t>
            </a:r>
            <a:r>
              <a:rPr lang="en-US" sz="2000" dirty="0" smtClean="0">
                <a:latin typeface="Baskerville Old Face" panose="02020602080505020303" pitchFamily="18" charset="0"/>
              </a:rPr>
              <a:t> del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plazo</a:t>
            </a:r>
            <a:r>
              <a:rPr lang="en-US" sz="2000" dirty="0" smtClean="0">
                <a:latin typeface="Baskerville Old Face" panose="02020602080505020303" pitchFamily="18" charset="0"/>
              </a:rPr>
              <a:t> de 30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dias</a:t>
            </a:r>
            <a:r>
              <a:rPr lang="en-US" sz="2000" dirty="0" smtClean="0">
                <a:latin typeface="Baskerville Old Face" panose="02020602080505020303" pitchFamily="18" charset="0"/>
              </a:rPr>
              <a:t> del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incidente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laboral</a:t>
            </a:r>
            <a:r>
              <a:rPr lang="en-US" sz="2000" dirty="0" smtClean="0">
                <a:latin typeface="Baskerville Old Face" panose="02020602080505020303" pitchFamily="18" charset="0"/>
              </a:rPr>
              <a:t> se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deben</a:t>
            </a:r>
            <a:r>
              <a:rPr lang="en-US" sz="2000" dirty="0" smtClean="0">
                <a:latin typeface="Baskerville Old Face" panose="02020602080505020303" pitchFamily="18" charset="0"/>
              </a:rPr>
              <a:t> de reporter a OSHA</a:t>
            </a:r>
            <a:r>
              <a:rPr lang="en-US" sz="2000" dirty="0">
                <a:latin typeface="Baskerville Old Face" panose="02020602080505020303" pitchFamily="18" charset="0"/>
              </a:rPr>
              <a:t>.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Además</a:t>
            </a:r>
            <a:r>
              <a:rPr lang="en-US" sz="2000" dirty="0" smtClean="0">
                <a:latin typeface="Baskerville Old Face" panose="02020602080505020303" pitchFamily="18" charset="0"/>
              </a:rPr>
              <a:t>, con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respecto</a:t>
            </a:r>
            <a:r>
              <a:rPr lang="en-US" sz="2000" dirty="0" smtClean="0">
                <a:latin typeface="Baskerville Old Face" panose="02020602080505020303" pitchFamily="18" charset="0"/>
              </a:rPr>
              <a:t> a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hospitalizacione</a:t>
            </a:r>
            <a:r>
              <a:rPr lang="en-US" sz="2000" dirty="0" smtClean="0">
                <a:latin typeface="Baskerville Old Face" panose="02020602080505020303" pitchFamily="18" charset="0"/>
              </a:rPr>
              <a:t> de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ingresos</a:t>
            </a:r>
            <a:r>
              <a:rPr lang="en-US" sz="2000" dirty="0" smtClean="0">
                <a:latin typeface="Baskerville Old Face" panose="02020602080505020303" pitchFamily="18" charset="0"/>
              </a:rPr>
              <a:t>,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amputaciones</a:t>
            </a:r>
            <a:r>
              <a:rPr lang="en-US" sz="2000" dirty="0" smtClean="0">
                <a:latin typeface="Baskerville Old Face" panose="02020602080505020303" pitchFamily="18" charset="0"/>
              </a:rPr>
              <a:t>, o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pérdidas</a:t>
            </a:r>
            <a:r>
              <a:rPr lang="en-US" sz="2000" dirty="0" smtClean="0">
                <a:latin typeface="Baskerville Old Face" panose="02020602080505020303" pitchFamily="18" charset="0"/>
              </a:rPr>
              <a:t> de un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ojo</a:t>
            </a:r>
            <a:r>
              <a:rPr lang="en-US" sz="2000" dirty="0" smtClean="0">
                <a:latin typeface="Baskerville Old Face" panose="02020602080505020303" pitchFamily="18" charset="0"/>
              </a:rPr>
              <a:t>, 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estos</a:t>
            </a:r>
            <a:r>
              <a:rPr lang="en-US" sz="2000" dirty="0" smtClean="0">
                <a:latin typeface="Baskerville Old Face" panose="02020602080505020303" pitchFamily="18" charset="0"/>
              </a:rPr>
              <a:t> incidents se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deben</a:t>
            </a:r>
            <a:r>
              <a:rPr lang="en-US" sz="2000" dirty="0" smtClean="0">
                <a:latin typeface="Baskerville Old Face" panose="02020602080505020303" pitchFamily="18" charset="0"/>
              </a:rPr>
              <a:t> de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reportar</a:t>
            </a:r>
            <a:r>
              <a:rPr lang="en-US" sz="2000" dirty="0" smtClean="0">
                <a:latin typeface="Baskerville Old Face" panose="02020602080505020303" pitchFamily="18" charset="0"/>
              </a:rPr>
              <a:t> a OSHA solo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si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suceden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dentro</a:t>
            </a:r>
            <a:r>
              <a:rPr lang="en-US" sz="2000" dirty="0" smtClean="0">
                <a:latin typeface="Baskerville Old Face" panose="02020602080505020303" pitchFamily="18" charset="0"/>
              </a:rPr>
              <a:t> de un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plazo</a:t>
            </a:r>
            <a:r>
              <a:rPr lang="en-US" sz="2000" dirty="0" smtClean="0">
                <a:latin typeface="Baskerville Old Face" panose="02020602080505020303" pitchFamily="18" charset="0"/>
              </a:rPr>
              <a:t> de 24 horas del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incidente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laboral</a:t>
            </a:r>
            <a:r>
              <a:rPr lang="en-US" sz="2000" dirty="0" smtClean="0">
                <a:latin typeface="Baskerville Old Face" panose="02020602080505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askerville Old Face" panose="02020602080505020303" pitchFamily="18" charset="0"/>
            </a:endParaRPr>
          </a:p>
          <a:p>
            <a:r>
              <a:rPr lang="en-US" sz="2000" dirty="0">
                <a:hlinkClick r:id="rId2" tooltip="29 CFR 1904.39"/>
              </a:rPr>
              <a:t>29 CFR 1904.39</a:t>
            </a:r>
            <a:endParaRPr lang="en-US" sz="2000" dirty="0"/>
          </a:p>
          <a:p>
            <a:endParaRPr lang="en-US" sz="2000" dirty="0"/>
          </a:p>
          <a:p>
            <a:pPr marL="469900" marR="490220" indent="-457200">
              <a:lnSpc>
                <a:spcPct val="1004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endParaRPr lang="es-ES_tradnl" sz="2000" dirty="0">
              <a:latin typeface="Baskerville Old Face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799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n-US" sz="3600" dirty="0" err="1" smtClean="0">
                <a:latin typeface="Baskerville Old Face" panose="02020602080505020303" pitchFamily="18" charset="0"/>
              </a:rPr>
              <a:t>Todos</a:t>
            </a:r>
            <a:r>
              <a:rPr lang="en-US" sz="3600" dirty="0" smtClean="0">
                <a:latin typeface="Baskerville Old Face" panose="02020602080505020303" pitchFamily="18" charset="0"/>
              </a:rPr>
              <a:t> </a:t>
            </a:r>
            <a:r>
              <a:rPr lang="en-US" sz="3600" dirty="0" err="1" smtClean="0">
                <a:latin typeface="Baskerville Old Face" panose="02020602080505020303" pitchFamily="18" charset="0"/>
              </a:rPr>
              <a:t>los</a:t>
            </a:r>
            <a:r>
              <a:rPr lang="en-US" sz="3600" dirty="0" smtClean="0">
                <a:latin typeface="Baskerville Old Face" panose="02020602080505020303" pitchFamily="18" charset="0"/>
              </a:rPr>
              <a:t> </a:t>
            </a:r>
            <a:r>
              <a:rPr lang="en-US" sz="3600" dirty="0" err="1" smtClean="0">
                <a:latin typeface="Baskerville Old Face" panose="02020602080505020303" pitchFamily="18" charset="0"/>
              </a:rPr>
              <a:t>empleadores</a:t>
            </a:r>
            <a:r>
              <a:rPr lang="en-US" sz="3600" dirty="0" smtClean="0">
                <a:latin typeface="Baskerville Old Face" panose="02020602080505020303" pitchFamily="18" charset="0"/>
              </a:rPr>
              <a:t> </a:t>
            </a:r>
            <a:r>
              <a:rPr lang="en-US" sz="3600" dirty="0" err="1" smtClean="0">
                <a:latin typeface="Baskerville Old Face" panose="02020602080505020303" pitchFamily="18" charset="0"/>
              </a:rPr>
              <a:t>deben</a:t>
            </a:r>
            <a:r>
              <a:rPr lang="en-US" sz="3600" dirty="0" smtClean="0">
                <a:latin typeface="Baskerville Old Face" panose="02020602080505020303" pitchFamily="18" charset="0"/>
              </a:rPr>
              <a:t> </a:t>
            </a:r>
            <a:r>
              <a:rPr lang="en-US" sz="3600" dirty="0" err="1" smtClean="0">
                <a:latin typeface="Baskerville Old Face" panose="02020602080505020303" pitchFamily="18" charset="0"/>
              </a:rPr>
              <a:t>reportar</a:t>
            </a:r>
            <a:endParaRPr lang="es-ES_tradnl" sz="36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19200" y="2133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Title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Baskerville Old Face" panose="02020602080505020303" pitchFamily="18" charset="0"/>
              </a:rPr>
              <a:t>Qué se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puede</a:t>
            </a:r>
            <a:r>
              <a:rPr lang="en-US" sz="1800" dirty="0" smtClean="0">
                <a:latin typeface="Baskerville Old Face" panose="02020602080505020303" pitchFamily="18" charset="0"/>
              </a:rPr>
              <a:t> registrar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según</a:t>
            </a:r>
            <a:r>
              <a:rPr lang="en-US" sz="1800" dirty="0" smtClean="0">
                <a:latin typeface="Baskerville Old Face" panose="02020602080505020303" pitchFamily="18" charset="0"/>
              </a:rPr>
              <a:t> las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regulaciones</a:t>
            </a:r>
            <a:r>
              <a:rPr lang="en-US" sz="1800" dirty="0" smtClean="0">
                <a:latin typeface="Baskerville Old Face" panose="02020602080505020303" pitchFamily="18" charset="0"/>
              </a:rPr>
              <a:t> de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registro</a:t>
            </a:r>
            <a:r>
              <a:rPr lang="en-US" sz="1800" dirty="0" smtClean="0">
                <a:latin typeface="Baskerville Old Face" panose="02020602080505020303" pitchFamily="18" charset="0"/>
              </a:rPr>
              <a:t> de?</a:t>
            </a:r>
            <a:r>
              <a:rPr lang="es-ES_tradnl" sz="1800" dirty="0" smtClean="0">
                <a:latin typeface="Baskerville Old Face"/>
                <a:cs typeface="Baskerville Old Face"/>
              </a:rPr>
              <a:t/>
            </a:r>
            <a:br>
              <a:rPr lang="es-ES_tradnl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  <p:sp>
        <p:nvSpPr>
          <p:cNvPr id="36" name="object 36"/>
          <p:cNvSpPr txBox="1"/>
          <p:nvPr/>
        </p:nvSpPr>
        <p:spPr>
          <a:xfrm>
            <a:off x="1678799" y="2081122"/>
            <a:ext cx="6556375" cy="4319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askerville Old Face" panose="02020602080505020303" pitchFamily="18" charset="0"/>
              </a:rPr>
              <a:t>Los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empleadores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deben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registar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todas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aquellas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lesiones</a:t>
            </a:r>
            <a:r>
              <a:rPr lang="en-US" sz="1600" dirty="0" smtClean="0">
                <a:latin typeface="Baskerville Old Face" panose="02020602080505020303" pitchFamily="18" charset="0"/>
              </a:rPr>
              <a:t> y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enfermedades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asociadas</a:t>
            </a:r>
            <a:r>
              <a:rPr lang="en-US" sz="1600" dirty="0" smtClean="0">
                <a:latin typeface="Baskerville Old Face" panose="02020602080505020303" pitchFamily="18" charset="0"/>
              </a:rPr>
              <a:t> al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empleo</a:t>
            </a:r>
            <a:r>
              <a:rPr lang="en-US" sz="1600" dirty="0" smtClean="0">
                <a:latin typeface="Baskerville Old Face" panose="02020602080505020303" pitchFamily="18" charset="0"/>
              </a:rPr>
              <a:t> que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resulten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1600" dirty="0" smtClean="0">
                <a:latin typeface="Baskerville Old Face" panose="02020602080505020303" pitchFamily="18" charset="0"/>
              </a:rPr>
              <a:t> la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perdida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dias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laborables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trabajo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limitado</a:t>
            </a:r>
            <a:r>
              <a:rPr lang="en-US" sz="1600" dirty="0" smtClean="0">
                <a:latin typeface="Baskerville Old Face" panose="02020602080505020303" pitchFamily="18" charset="0"/>
              </a:rPr>
              <a:t> 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1600" dirty="0" smtClean="0">
                <a:latin typeface="Baskerville Old Face" panose="02020602080505020303" pitchFamily="18" charset="0"/>
              </a:rPr>
              <a:t> el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traslado</a:t>
            </a:r>
            <a:r>
              <a:rPr lang="en-US" sz="1600" dirty="0" smtClean="0">
                <a:latin typeface="Baskerville Old Face" panose="02020602080505020303" pitchFamily="18" charset="0"/>
              </a:rPr>
              <a:t> a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otro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empleo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perdida</a:t>
            </a:r>
            <a:r>
              <a:rPr lang="en-US" sz="1600" dirty="0" smtClean="0">
                <a:latin typeface="Baskerville Old Face" panose="02020602080505020303" pitchFamily="18" charset="0"/>
              </a:rPr>
              <a:t> del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conocimiento</a:t>
            </a:r>
            <a:r>
              <a:rPr lang="en-US" sz="1600" dirty="0" smtClean="0">
                <a:latin typeface="Baskerville Old Face" panose="02020602080505020303" pitchFamily="18" charset="0"/>
              </a:rPr>
              <a:t> 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tratamiento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fuera</a:t>
            </a:r>
            <a:r>
              <a:rPr lang="en-US" sz="1600" dirty="0" smtClean="0">
                <a:latin typeface="Baskerville Old Face" panose="02020602080505020303" pitchFamily="18" charset="0"/>
              </a:rPr>
              <a:t> del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primeros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auxilios</a:t>
            </a:r>
            <a:r>
              <a:rPr lang="en-US" sz="1600" dirty="0" smtClean="0">
                <a:latin typeface="Baskerville Old Face" panose="0202060208050502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Baskerville Old Face" panose="02020602080505020303" pitchFamily="18" charset="0"/>
              </a:rPr>
              <a:t>Además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los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empleadores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deben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archivar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aquellas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lesiones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laborales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significativas</a:t>
            </a:r>
            <a:r>
              <a:rPr lang="en-US" sz="1600" dirty="0" smtClean="0">
                <a:latin typeface="Baskerville Old Face" panose="02020602080505020303" pitchFamily="18" charset="0"/>
              </a:rPr>
              <a:t> 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diágnosticos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enfermedades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realizados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por</a:t>
            </a:r>
            <a:r>
              <a:rPr lang="en-US" sz="1600" dirty="0" smtClean="0">
                <a:latin typeface="Baskerville Old Face" panose="02020602080505020303" pitchFamily="18" charset="0"/>
              </a:rPr>
              <a:t> un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médico</a:t>
            </a:r>
            <a:r>
              <a:rPr lang="en-US" sz="1600" dirty="0" smtClean="0">
                <a:latin typeface="Baskerville Old Face" panose="02020602080505020303" pitchFamily="18" charset="0"/>
              </a:rPr>
              <a:t>   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cualquier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otro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profesional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acreditado</a:t>
            </a:r>
            <a:r>
              <a:rPr lang="en-US" sz="1600" dirty="0" smtClean="0">
                <a:latin typeface="Baskerville Old Face" panose="02020602080505020303" pitchFamily="18" charset="0"/>
              </a:rPr>
              <a:t> del campo de la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salud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incluso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si</a:t>
            </a:r>
            <a:r>
              <a:rPr lang="en-US" sz="1600" dirty="0" smtClean="0">
                <a:latin typeface="Baskerville Old Face" panose="02020602080505020303" pitchFamily="18" charset="0"/>
              </a:rPr>
              <a:t> no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resultase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>
                <a:latin typeface="Baskerville Old Face" panose="02020602080505020303" pitchFamily="18" charset="0"/>
              </a:rPr>
              <a:t> la </a:t>
            </a:r>
            <a:r>
              <a:rPr lang="en-US" sz="1600" dirty="0" err="1">
                <a:latin typeface="Baskerville Old Face" panose="02020602080505020303" pitchFamily="18" charset="0"/>
              </a:rPr>
              <a:t>perdida</a:t>
            </a:r>
            <a:r>
              <a:rPr lang="en-US" sz="1600" dirty="0">
                <a:latin typeface="Baskerville Old Face" panose="02020602080505020303" pitchFamily="18" charset="0"/>
              </a:rPr>
              <a:t> de </a:t>
            </a:r>
            <a:r>
              <a:rPr lang="en-US" sz="1600" dirty="0" err="1">
                <a:latin typeface="Baskerville Old Face" panose="02020602080505020303" pitchFamily="18" charset="0"/>
              </a:rPr>
              <a:t>dias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</a:rPr>
              <a:t>laborables</a:t>
            </a:r>
            <a:r>
              <a:rPr lang="en-US" sz="1600" dirty="0">
                <a:latin typeface="Baskerville Old Face" panose="02020602080505020303" pitchFamily="18" charset="0"/>
              </a:rPr>
              <a:t>, </a:t>
            </a:r>
            <a:r>
              <a:rPr lang="en-US" sz="1600" dirty="0" err="1">
                <a:latin typeface="Baskerville Old Face" panose="02020602080505020303" pitchFamily="18" charset="0"/>
              </a:rPr>
              <a:t>en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</a:rPr>
              <a:t>trabajo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</a:rPr>
              <a:t>limitado</a:t>
            </a:r>
            <a:r>
              <a:rPr lang="en-US" sz="1600" dirty="0">
                <a:latin typeface="Baskerville Old Face" panose="02020602080505020303" pitchFamily="18" charset="0"/>
              </a:rPr>
              <a:t> o </a:t>
            </a:r>
            <a:r>
              <a:rPr lang="en-US" sz="1600" dirty="0" err="1">
                <a:latin typeface="Baskerville Old Face" panose="02020602080505020303" pitchFamily="18" charset="0"/>
              </a:rPr>
              <a:t>en</a:t>
            </a:r>
            <a:r>
              <a:rPr lang="en-US" sz="1600" dirty="0">
                <a:latin typeface="Baskerville Old Face" panose="02020602080505020303" pitchFamily="18" charset="0"/>
              </a:rPr>
              <a:t> el </a:t>
            </a:r>
            <a:r>
              <a:rPr lang="en-US" sz="1600" dirty="0" err="1">
                <a:latin typeface="Baskerville Old Face" panose="02020602080505020303" pitchFamily="18" charset="0"/>
              </a:rPr>
              <a:t>traslado</a:t>
            </a:r>
            <a:r>
              <a:rPr lang="en-US" sz="1600" dirty="0">
                <a:latin typeface="Baskerville Old Face" panose="02020602080505020303" pitchFamily="18" charset="0"/>
              </a:rPr>
              <a:t> a </a:t>
            </a:r>
            <a:r>
              <a:rPr lang="en-US" sz="1600" dirty="0" err="1">
                <a:latin typeface="Baskerville Old Face" panose="02020602080505020303" pitchFamily="18" charset="0"/>
              </a:rPr>
              <a:t>otro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</a:rPr>
              <a:t>empleo</a:t>
            </a:r>
            <a:r>
              <a:rPr lang="en-US" sz="1600" dirty="0">
                <a:latin typeface="Baskerville Old Face" panose="02020602080505020303" pitchFamily="18" charset="0"/>
              </a:rPr>
              <a:t>, </a:t>
            </a:r>
            <a:r>
              <a:rPr lang="en-US" sz="1600" dirty="0" err="1">
                <a:latin typeface="Baskerville Old Face" panose="02020602080505020303" pitchFamily="18" charset="0"/>
              </a:rPr>
              <a:t>perdida</a:t>
            </a:r>
            <a:r>
              <a:rPr lang="en-US" sz="1600" dirty="0">
                <a:latin typeface="Baskerville Old Face" panose="02020602080505020303" pitchFamily="18" charset="0"/>
              </a:rPr>
              <a:t> del </a:t>
            </a:r>
            <a:r>
              <a:rPr lang="en-US" sz="1600" dirty="0" err="1">
                <a:latin typeface="Baskerville Old Face" panose="02020602080505020303" pitchFamily="18" charset="0"/>
              </a:rPr>
              <a:t>conocimiento</a:t>
            </a:r>
            <a:r>
              <a:rPr lang="en-US" sz="1600" dirty="0">
                <a:latin typeface="Baskerville Old Face" panose="02020602080505020303" pitchFamily="18" charset="0"/>
              </a:rPr>
              <a:t> o </a:t>
            </a:r>
            <a:r>
              <a:rPr lang="en-US" sz="1600" dirty="0" err="1">
                <a:latin typeface="Baskerville Old Face" panose="02020602080505020303" pitchFamily="18" charset="0"/>
              </a:rPr>
              <a:t>tratamiento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</a:rPr>
              <a:t>fuera</a:t>
            </a:r>
            <a:r>
              <a:rPr lang="en-US" sz="1600" dirty="0">
                <a:latin typeface="Baskerville Old Face" panose="02020602080505020303" pitchFamily="18" charset="0"/>
              </a:rPr>
              <a:t> del de </a:t>
            </a:r>
            <a:r>
              <a:rPr lang="en-US" sz="1600" dirty="0" err="1">
                <a:latin typeface="Baskerville Old Face" panose="02020602080505020303" pitchFamily="18" charset="0"/>
              </a:rPr>
              <a:t>primeros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</a:rPr>
              <a:t>auxilios</a:t>
            </a:r>
            <a:r>
              <a:rPr lang="en-US" sz="1600" dirty="0">
                <a:latin typeface="Baskerville Old Face" panose="02020602080505020303" pitchFamily="18" charset="0"/>
              </a:rPr>
              <a:t>. </a:t>
            </a:r>
            <a:r>
              <a:rPr lang="en-US" sz="1600" dirty="0" smtClean="0">
                <a:latin typeface="Baskerville Old Face" panose="02020602080505020303" pitchFamily="18" charset="0"/>
              </a:rPr>
              <a:t>Las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lesiones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incluyen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aunque</a:t>
            </a:r>
            <a:r>
              <a:rPr lang="en-US" sz="1600" dirty="0" smtClean="0">
                <a:latin typeface="Baskerville Old Face" panose="02020602080505020303" pitchFamily="18" charset="0"/>
              </a:rPr>
              <a:t> no se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limitan</a:t>
            </a:r>
            <a:r>
              <a:rPr lang="en-US" sz="1600" dirty="0" smtClean="0">
                <a:latin typeface="Baskerville Old Face" panose="02020602080505020303" pitchFamily="18" charset="0"/>
              </a:rPr>
              <a:t> a,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cortadura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fractura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esguinse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  <a:r>
              <a:rPr lang="en-US" sz="1600" dirty="0" smtClean="0">
                <a:latin typeface="Baskerville Old Face" panose="02020602080505020303" pitchFamily="18" charset="0"/>
              </a:rPr>
              <a:t>y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amputación</a:t>
            </a:r>
            <a:r>
              <a:rPr lang="en-US" sz="1600" dirty="0" smtClean="0">
                <a:latin typeface="Baskerville Old Face" panose="02020602080505020303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askerville Old Face" panose="02020602080505020303" pitchFamily="18" charset="0"/>
              </a:rPr>
              <a:t>Las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enfermedades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incluyen</a:t>
            </a:r>
            <a:r>
              <a:rPr lang="en-US" sz="1600" dirty="0" smtClean="0">
                <a:latin typeface="Baskerville Old Face" panose="02020602080505020303" pitchFamily="18" charset="0"/>
              </a:rPr>
              <a:t> las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crónicas</a:t>
            </a:r>
            <a:r>
              <a:rPr lang="en-US" sz="1600" dirty="0" smtClean="0">
                <a:latin typeface="Baskerville Old Face" panose="02020602080505020303" pitchFamily="18" charset="0"/>
              </a:rPr>
              <a:t> y las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agudas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como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por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ejemplo</a:t>
            </a:r>
            <a:r>
              <a:rPr lang="en-US" sz="1600" dirty="0" smtClean="0">
                <a:latin typeface="Baskerville Old Face" panose="02020602080505020303" pitchFamily="18" charset="0"/>
              </a:rPr>
              <a:t>, las de la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piel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trastornos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respiratorios</a:t>
            </a:r>
            <a:r>
              <a:rPr lang="en-US" sz="1600" dirty="0" smtClean="0">
                <a:latin typeface="Baskerville Old Face" panose="02020602080505020303" pitchFamily="18" charset="0"/>
              </a:rPr>
              <a:t> 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intoxicación</a:t>
            </a:r>
            <a:r>
              <a:rPr lang="en-US" sz="1600" dirty="0">
                <a:latin typeface="Baskerville Old Face" panose="02020602080505020303" pitchFamily="18" charset="0"/>
              </a:rPr>
              <a:t>.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endParaRPr lang="en-US" sz="16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askerville Old Face" panose="02020602080505020303" pitchFamily="18" charset="0"/>
              </a:rPr>
              <a:t>La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definición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lesiones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enfermedades</a:t>
            </a:r>
            <a:r>
              <a:rPr lang="en-US" sz="1600" dirty="0" smtClean="0">
                <a:latin typeface="Baskerville Old Face" panose="02020602080505020303" pitchFamily="18" charset="0"/>
              </a:rPr>
              <a:t> y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muertes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laborales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es</a:t>
            </a:r>
            <a:r>
              <a:rPr lang="en-US" sz="1600" dirty="0" smtClean="0">
                <a:latin typeface="Baskerville Old Face" panose="02020602080505020303" pitchFamily="18" charset="0"/>
              </a:rPr>
              <a:t> que son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aquellas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cuyo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estado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contribuyeron</a:t>
            </a:r>
            <a:r>
              <a:rPr lang="en-US" sz="1600" dirty="0" smtClean="0">
                <a:latin typeface="Baskerville Old Face" panose="02020602080505020303" pitchFamily="18" charset="0"/>
              </a:rPr>
              <a:t> 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causaron</a:t>
            </a:r>
            <a:r>
              <a:rPr lang="en-US" sz="1600" dirty="0" smtClean="0">
                <a:latin typeface="Baskerville Old Face" panose="02020602080505020303" pitchFamily="18" charset="0"/>
              </a:rPr>
              <a:t>  un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suceso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</a:t>
            </a:r>
            <a:r>
              <a:rPr lang="en-US" sz="1600" dirty="0" smtClean="0">
                <a:latin typeface="Baskerville Old Face" panose="02020602080505020303" pitchFamily="18" charset="0"/>
              </a:rPr>
              <a:t> el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desarrollo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una</a:t>
            </a:r>
            <a:r>
              <a:rPr lang="en-US" sz="1600" dirty="0" smtClean="0">
                <a:latin typeface="Baskerville Old Face" panose="02020602080505020303" pitchFamily="18" charset="0"/>
              </a:rPr>
              <a:t> labor o el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entorno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laboral</a:t>
            </a:r>
            <a:r>
              <a:rPr lang="en-US" sz="1600" dirty="0" smtClean="0">
                <a:latin typeface="Baskerville Old Face" panose="02020602080505020303" pitchFamily="18" charset="0"/>
              </a:rPr>
              <a:t>.</a:t>
            </a:r>
            <a:endParaRPr lang="en-US" sz="16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Baskerville Old Face" panose="02020602080505020303" pitchFamily="18" charset="0"/>
              </a:rPr>
              <a:t>Asimismo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tambien</a:t>
            </a:r>
            <a:r>
              <a:rPr lang="en-US" sz="1600" dirty="0" smtClean="0">
                <a:latin typeface="Baskerville Old Face" panose="02020602080505020303" pitchFamily="18" charset="0"/>
              </a:rPr>
              <a:t> se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considera</a:t>
            </a:r>
            <a:r>
              <a:rPr lang="en-US" sz="1600" dirty="0" smtClean="0">
                <a:latin typeface="Baskerville Old Face" panose="02020602080505020303" pitchFamily="18" charset="0"/>
              </a:rPr>
              <a:t> 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laboral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aquella</a:t>
            </a:r>
            <a:r>
              <a:rPr lang="en-US" sz="1600" dirty="0" smtClean="0">
                <a:latin typeface="Baskerville Old Face" panose="02020602080505020303" pitchFamily="18" charset="0"/>
              </a:rPr>
              <a:t> lesion 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enfermedad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aquella</a:t>
            </a:r>
            <a:r>
              <a:rPr lang="en-US" sz="1600" dirty="0" smtClean="0">
                <a:latin typeface="Baskerville Old Face" panose="02020602080505020303" pitchFamily="18" charset="0"/>
              </a:rPr>
              <a:t>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preexistente</a:t>
            </a:r>
            <a:r>
              <a:rPr lang="en-US" sz="1600" dirty="0" smtClean="0">
                <a:latin typeface="Baskerville Old Face" panose="02020602080505020303" pitchFamily="18" charset="0"/>
              </a:rPr>
              <a:t>, se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agravó</a:t>
            </a:r>
            <a:r>
              <a:rPr lang="en-US" sz="1600" dirty="0" smtClean="0">
                <a:latin typeface="Baskerville Old Face" panose="02020602080505020303" pitchFamily="18" charset="0"/>
              </a:rPr>
              <a:t> 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resintió</a:t>
            </a:r>
            <a:r>
              <a:rPr lang="en-US" sz="1600" dirty="0" smtClean="0">
                <a:latin typeface="Baskerville Old Face" panose="02020602080505020303" pitchFamily="18" charset="0"/>
              </a:rPr>
              <a:t>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manera</a:t>
            </a:r>
            <a:r>
              <a:rPr lang="en-US" sz="1600" dirty="0" smtClean="0">
                <a:latin typeface="Baskerville Old Face" panose="02020602080505020303" pitchFamily="18" charset="0"/>
              </a:rPr>
              <a:t> considerable a causa de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algú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suceso</a:t>
            </a:r>
            <a:r>
              <a:rPr lang="en-US" sz="1600" dirty="0" smtClean="0">
                <a:latin typeface="Baskerville Old Face" panose="02020602080505020303" pitchFamily="18" charset="0"/>
              </a:rPr>
              <a:t> o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exposición</a:t>
            </a:r>
            <a:r>
              <a:rPr lang="en-US" sz="1600" dirty="0" smtClean="0">
                <a:latin typeface="Baskerville Old Face" panose="02020602080505020303" pitchFamily="18" charset="0"/>
              </a:rPr>
              <a:t> a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determinado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entorno</a:t>
            </a:r>
            <a:r>
              <a:rPr lang="en-US" sz="1600" dirty="0" smtClean="0">
                <a:latin typeface="Baskerville Old Face" panose="02020602080505020303" pitchFamily="18" charset="0"/>
              </a:rPr>
              <a:t>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laboral</a:t>
            </a:r>
            <a:r>
              <a:rPr lang="en-US" sz="1600" dirty="0" smtClean="0">
                <a:latin typeface="Baskerville Old Face" panose="02020602080505020303" pitchFamily="18" charset="0"/>
              </a:rPr>
              <a:t>.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19200" y="28956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19200" y="38862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19200" y="50292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0600" y="990600"/>
            <a:ext cx="8610600" cy="8696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lang="en-US" sz="3200" dirty="0" smtClean="0">
                <a:latin typeface="Baskerville Old Face" panose="02020602080505020303" pitchFamily="18" charset="0"/>
              </a:rPr>
              <a:t>Qué se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puede</a:t>
            </a:r>
            <a:r>
              <a:rPr lang="en-US" sz="3200" dirty="0" smtClean="0">
                <a:latin typeface="Baskerville Old Face" panose="02020602080505020303" pitchFamily="18" charset="0"/>
              </a:rPr>
              <a:t> registrar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según</a:t>
            </a:r>
            <a:r>
              <a:rPr lang="en-US" sz="3200" dirty="0" smtClean="0">
                <a:latin typeface="Baskerville Old Face" panose="02020602080505020303" pitchFamily="18" charset="0"/>
              </a:rPr>
              <a:t> las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regulaciones</a:t>
            </a:r>
            <a:r>
              <a:rPr lang="en-US" sz="3200" dirty="0" smtClean="0">
                <a:latin typeface="Baskerville Old Face" panose="02020602080505020303" pitchFamily="18" charset="0"/>
              </a:rPr>
              <a:t> de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registro</a:t>
            </a:r>
            <a:r>
              <a:rPr lang="en-US" sz="3200" dirty="0" smtClean="0">
                <a:latin typeface="Baskerville Old Face" panose="02020602080505020303" pitchFamily="18" charset="0"/>
              </a:rPr>
              <a:t> de?</a:t>
            </a:r>
            <a:endParaRPr lang="es-ES_tradnl" sz="32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37615" y="23815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04899" y="2286000"/>
            <a:ext cx="6661531" cy="1829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48615" indent="0">
              <a:lnSpc>
                <a:spcPct val="100499"/>
              </a:lnSpc>
            </a:pPr>
            <a:r>
              <a:rPr lang="en-US" spc="-10" dirty="0" smtClean="0">
                <a:latin typeface="Baskerville Old Face"/>
                <a:cs typeface="Baskerville Old Face"/>
              </a:rPr>
              <a:t>Los </a:t>
            </a:r>
            <a:r>
              <a:rPr lang="en-US" spc="-10" dirty="0" err="1" smtClean="0">
                <a:latin typeface="Baskerville Old Face"/>
                <a:cs typeface="Baskerville Old Face"/>
              </a:rPr>
              <a:t>empleadores</a:t>
            </a:r>
            <a:r>
              <a:rPr lang="en-US" spc="-10" dirty="0" smtClean="0">
                <a:latin typeface="Baskerville Old Face"/>
                <a:cs typeface="Baskerville Old Face"/>
              </a:rPr>
              <a:t> </a:t>
            </a:r>
            <a:r>
              <a:rPr lang="en-US" spc="-10" dirty="0" err="1" smtClean="0">
                <a:latin typeface="Baskerville Old Face"/>
                <a:cs typeface="Baskerville Old Face"/>
              </a:rPr>
              <a:t>deben</a:t>
            </a:r>
            <a:r>
              <a:rPr lang="en-US" spc="-10" dirty="0" smtClean="0">
                <a:latin typeface="Baskerville Old Face"/>
                <a:cs typeface="Baskerville Old Face"/>
              </a:rPr>
              <a:t> de </a:t>
            </a:r>
            <a:r>
              <a:rPr lang="en-US" spc="-10" dirty="0" err="1" smtClean="0">
                <a:latin typeface="Baskerville Old Face"/>
                <a:cs typeface="Baskerville Old Face"/>
              </a:rPr>
              <a:t>conservar</a:t>
            </a:r>
            <a:r>
              <a:rPr lang="en-US" spc="-10" dirty="0" smtClean="0">
                <a:latin typeface="Baskerville Old Face"/>
                <a:cs typeface="Baskerville Old Face"/>
              </a:rPr>
              <a:t> </a:t>
            </a:r>
            <a:r>
              <a:rPr lang="en-US" spc="-10" dirty="0" err="1" smtClean="0">
                <a:latin typeface="Baskerville Old Face"/>
                <a:cs typeface="Baskerville Old Face"/>
              </a:rPr>
              <a:t>registros</a:t>
            </a:r>
            <a:r>
              <a:rPr lang="en-US" spc="-10" dirty="0" smtClean="0">
                <a:latin typeface="Baskerville Old Face"/>
                <a:cs typeface="Baskerville Old Face"/>
              </a:rPr>
              <a:t> de </a:t>
            </a:r>
            <a:r>
              <a:rPr lang="en-US" spc="-10" dirty="0" err="1" smtClean="0">
                <a:latin typeface="Baskerville Old Face"/>
                <a:cs typeface="Baskerville Old Face"/>
              </a:rPr>
              <a:t>lesiones</a:t>
            </a:r>
            <a:r>
              <a:rPr lang="en-US" spc="-10" dirty="0" smtClean="0">
                <a:latin typeface="Baskerville Old Face"/>
                <a:cs typeface="Baskerville Old Face"/>
              </a:rPr>
              <a:t> y </a:t>
            </a:r>
            <a:r>
              <a:rPr lang="en-US" spc="-10" dirty="0" err="1" smtClean="0">
                <a:latin typeface="Baskerville Old Face"/>
                <a:cs typeface="Baskerville Old Face"/>
              </a:rPr>
              <a:t>enfermedades</a:t>
            </a:r>
            <a:r>
              <a:rPr lang="en-US" spc="-10" dirty="0" smtClean="0">
                <a:latin typeface="Baskerville Old Face"/>
                <a:cs typeface="Baskerville Old Face"/>
              </a:rPr>
              <a:t> para </a:t>
            </a:r>
            <a:r>
              <a:rPr lang="en-US" spc="-10" dirty="0" err="1" smtClean="0">
                <a:latin typeface="Baskerville Old Face"/>
                <a:cs typeface="Baskerville Old Face"/>
              </a:rPr>
              <a:t>cada</a:t>
            </a:r>
            <a:r>
              <a:rPr lang="en-US" spc="-10" dirty="0" smtClean="0">
                <a:latin typeface="Baskerville Old Face"/>
                <a:cs typeface="Baskerville Old Face"/>
              </a:rPr>
              <a:t> </a:t>
            </a:r>
            <a:r>
              <a:rPr lang="en-US" spc="-10" dirty="0" err="1" smtClean="0">
                <a:latin typeface="Baskerville Old Face"/>
                <a:cs typeface="Baskerville Old Face"/>
              </a:rPr>
              <a:t>establecimiento</a:t>
            </a:r>
            <a:r>
              <a:rPr lang="en-US" spc="-10" dirty="0" smtClean="0">
                <a:latin typeface="Baskerville Old Face"/>
                <a:cs typeface="Baskerville Old Face"/>
              </a:rPr>
              <a:t>. </a:t>
            </a:r>
          </a:p>
          <a:p>
            <a:pPr marL="12700" marR="102235">
              <a:lnSpc>
                <a:spcPct val="100000"/>
              </a:lnSpc>
            </a:pPr>
            <a:endParaRPr lang="en-US" spc="-10" dirty="0" smtClean="0">
              <a:latin typeface="Times New Roman"/>
              <a:cs typeface="Times New Roman"/>
            </a:endParaRPr>
          </a:p>
          <a:p>
            <a:pPr marL="12700" marR="102235">
              <a:lnSpc>
                <a:spcPct val="100000"/>
              </a:lnSpc>
            </a:pPr>
            <a:r>
              <a:rPr lang="en-US" spc="-10" dirty="0" smtClean="0">
                <a:latin typeface="Times New Roman"/>
                <a:cs typeface="Times New Roman"/>
              </a:rPr>
              <a:t>OSHA define </a:t>
            </a:r>
            <a:r>
              <a:rPr lang="en-US" spc="-10" dirty="0" err="1" smtClean="0">
                <a:latin typeface="Times New Roman"/>
                <a:cs typeface="Times New Roman"/>
              </a:rPr>
              <a:t>establecimiento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latin typeface="Times New Roman"/>
                <a:cs typeface="Times New Roman"/>
              </a:rPr>
              <a:t>como</a:t>
            </a:r>
            <a:r>
              <a:rPr lang="en-US" spc="-10" dirty="0" smtClean="0">
                <a:latin typeface="Times New Roman"/>
                <a:cs typeface="Times New Roman"/>
              </a:rPr>
              <a:t> “un </a:t>
            </a:r>
            <a:r>
              <a:rPr lang="en-US" spc="-10" dirty="0" err="1" smtClean="0">
                <a:latin typeface="Times New Roman"/>
                <a:cs typeface="Times New Roman"/>
              </a:rPr>
              <a:t>espacio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latin typeface="Times New Roman"/>
                <a:cs typeface="Times New Roman"/>
              </a:rPr>
              <a:t>unico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latin typeface="Times New Roman"/>
                <a:cs typeface="Times New Roman"/>
              </a:rPr>
              <a:t>donde</a:t>
            </a:r>
            <a:r>
              <a:rPr lang="en-US" spc="-10" dirty="0" smtClean="0">
                <a:latin typeface="Times New Roman"/>
                <a:cs typeface="Times New Roman"/>
              </a:rPr>
              <a:t> se </a:t>
            </a:r>
            <a:r>
              <a:rPr lang="en-US" spc="-10" dirty="0" err="1" smtClean="0">
                <a:latin typeface="Times New Roman"/>
                <a:cs typeface="Times New Roman"/>
              </a:rPr>
              <a:t>desempeña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latin typeface="Times New Roman"/>
                <a:cs typeface="Times New Roman"/>
              </a:rPr>
              <a:t>una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latin typeface="Times New Roman"/>
                <a:cs typeface="Times New Roman"/>
              </a:rPr>
              <a:t>actividad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latin typeface="Times New Roman"/>
                <a:cs typeface="Times New Roman"/>
              </a:rPr>
              <a:t>empresarial</a:t>
            </a:r>
            <a:r>
              <a:rPr lang="en-US" spc="-10" dirty="0" smtClean="0">
                <a:latin typeface="Times New Roman"/>
                <a:cs typeface="Times New Roman"/>
              </a:rPr>
              <a:t> o </a:t>
            </a:r>
            <a:r>
              <a:rPr lang="en-US" spc="-10" dirty="0" err="1" smtClean="0">
                <a:latin typeface="Times New Roman"/>
                <a:cs typeface="Times New Roman"/>
              </a:rPr>
              <a:t>donde</a:t>
            </a:r>
            <a:r>
              <a:rPr lang="en-US" spc="-10" dirty="0" smtClean="0">
                <a:latin typeface="Times New Roman"/>
                <a:cs typeface="Times New Roman"/>
              </a:rPr>
              <a:t> se </a:t>
            </a:r>
            <a:r>
              <a:rPr lang="en-US" spc="-10" dirty="0" err="1" smtClean="0">
                <a:latin typeface="Times New Roman"/>
                <a:cs typeface="Times New Roman"/>
              </a:rPr>
              <a:t>brindan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latin typeface="Times New Roman"/>
                <a:cs typeface="Times New Roman"/>
              </a:rPr>
              <a:t>servicios</a:t>
            </a:r>
            <a:endParaRPr lang="en-US" spc="-10" dirty="0" smtClean="0">
              <a:latin typeface="Times New Roman"/>
              <a:cs typeface="Times New Roman"/>
            </a:endParaRPr>
          </a:p>
          <a:p>
            <a:pPr marL="12700" marR="102235">
              <a:lnSpc>
                <a:spcPct val="100000"/>
              </a:lnSpc>
            </a:pPr>
            <a:endParaRPr lang="en-US" spc="-10" dirty="0">
              <a:latin typeface="Times New Roman"/>
              <a:cs typeface="Times New Roman"/>
            </a:endParaRPr>
          </a:p>
          <a:p>
            <a:pPr marL="12700" marR="102235">
              <a:lnSpc>
                <a:spcPct val="100000"/>
              </a:lnSpc>
            </a:pP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37615" y="39055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37615" y="4743700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 smtClean="0">
                <a:solidFill>
                  <a:srgbClr val="32003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04900" y="3905500"/>
            <a:ext cx="6622794" cy="17526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just">
              <a:lnSpc>
                <a:spcPct val="100200"/>
              </a:lnSpc>
            </a:pPr>
            <a:r>
              <a:rPr lang="es-ES_tradnl" dirty="0" smtClean="0">
                <a:latin typeface="Baskerville Old Face" panose="02020602080505020303" pitchFamily="18" charset="0"/>
                <a:cs typeface="Baskerville Old Face"/>
              </a:rPr>
              <a:t>Un empleador cuyos empleados trabajan en diversas áreas de trabajo debe de conservar los registros en el lugar donde los empleados se reportan para trabajar.</a:t>
            </a:r>
          </a:p>
          <a:p>
            <a:pPr marL="12700" marR="12700" indent="-635" algn="just">
              <a:lnSpc>
                <a:spcPct val="100200"/>
              </a:lnSpc>
            </a:pPr>
            <a:endParaRPr lang="es-ES_tradnl" dirty="0" smtClean="0">
              <a:latin typeface="Baskerville Old Face" panose="02020602080505020303" pitchFamily="18" charset="0"/>
              <a:cs typeface="Baskerville Old Face"/>
            </a:endParaRPr>
          </a:p>
          <a:p>
            <a:pPr marL="12700" marR="12700" indent="-635" algn="just">
              <a:lnSpc>
                <a:spcPct val="100200"/>
              </a:lnSpc>
            </a:pPr>
            <a:r>
              <a:rPr lang="es-ES_tradnl" dirty="0" smtClean="0">
                <a:latin typeface="Baskerville Old Face" panose="02020602080505020303" pitchFamily="18" charset="0"/>
                <a:cs typeface="Baskerville Old Face"/>
              </a:rPr>
              <a:t>En  algunas situaciones los empleados no se reportan para trabajar en el mismo lugar todos los días. En ese caso los registros se deben guardar donde se les paga a los trabajadores o en la base desde la que operan.</a:t>
            </a:r>
          </a:p>
          <a:p>
            <a:pPr marL="12700" marR="12700" indent="-635" algn="just">
              <a:lnSpc>
                <a:spcPct val="100200"/>
              </a:lnSpc>
            </a:pPr>
            <a:endParaRPr lang="es-ES_tradnl" sz="2200" dirty="0">
              <a:latin typeface="Baskerville Old Face" panose="02020602080505020303" pitchFamily="18" charset="0"/>
              <a:cs typeface="Baskerville Old Face"/>
            </a:endParaRPr>
          </a:p>
          <a:p>
            <a:pPr marL="12700" marR="12700" indent="-635" algn="just">
              <a:lnSpc>
                <a:spcPct val="100200"/>
              </a:lnSpc>
            </a:pPr>
            <a:endParaRPr lang="es-ES_tradnl" sz="2200" dirty="0" smtClean="0">
              <a:latin typeface="Baskerville Old Face" panose="02020602080505020303" pitchFamily="18" charset="0"/>
              <a:cs typeface="Baskerville Old Face"/>
            </a:endParaRPr>
          </a:p>
          <a:p>
            <a:pPr marL="12700" marR="12700" indent="-635" algn="just">
              <a:lnSpc>
                <a:spcPct val="100200"/>
              </a:lnSpc>
            </a:pPr>
            <a:endParaRPr lang="es-ES_tradnl" sz="2200" dirty="0">
              <a:latin typeface="Baskerville Old Face" panose="02020602080505020303" pitchFamily="18" charset="0"/>
            </a:endParaRPr>
          </a:p>
          <a:p>
            <a:pPr marL="12700" marR="12700" indent="-635" algn="just">
              <a:lnSpc>
                <a:spcPct val="100200"/>
              </a:lnSpc>
            </a:pPr>
            <a:endParaRPr lang="en-US" sz="600" dirty="0"/>
          </a:p>
          <a:p>
            <a:pPr marL="12700" marR="12700">
              <a:lnSpc>
                <a:spcPct val="100000"/>
              </a:lnSpc>
            </a:pP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 </a:t>
            </a:r>
            <a:endParaRPr lang="es-ES_tradnl" sz="2200" dirty="0">
              <a:latin typeface="Baskerville Old Face" panose="02020602080505020303" pitchFamily="18" charset="0"/>
              <a:cs typeface="Baskerville Old Face"/>
            </a:endParaRPr>
          </a:p>
          <a:p>
            <a:pPr marL="12700" marR="12700">
              <a:lnSpc>
                <a:spcPct val="100000"/>
              </a:lnSpc>
            </a:pPr>
            <a:r>
              <a:rPr lang="es-ES_tradnl" sz="2200" dirty="0" smtClean="0">
                <a:latin typeface="Baskerville Old Face" panose="02020602080505020303" pitchFamily="18" charset="0"/>
                <a:cs typeface="Baskerville Old Face"/>
              </a:rPr>
              <a:t> </a:t>
            </a:r>
            <a:endParaRPr lang="es-ES_tradnl" sz="22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224915" y="543175"/>
            <a:ext cx="9294398" cy="1524000"/>
          </a:xfrm>
          <a:prstGeom prst="rect">
            <a:avLst/>
          </a:prstGeom>
        </p:spPr>
        <p:txBody>
          <a:bodyPr vert="horz" wrap="square" lIns="0" tIns="663955" rIns="0" bIns="0" rtlCol="0">
            <a:noAutofit/>
          </a:bodyPr>
          <a:lstStyle/>
          <a:p>
            <a:r>
              <a:rPr lang="en-US" sz="3200" spc="-15" dirty="0" err="1" smtClean="0">
                <a:solidFill>
                  <a:srgbClr val="0D0D0D"/>
                </a:solidFill>
                <a:latin typeface="Baskerville Old Face"/>
                <a:cs typeface="Baskerville Old Face"/>
              </a:rPr>
              <a:t>Empleadores</a:t>
            </a:r>
            <a:r>
              <a:rPr lang="en-US" sz="3200" spc="-1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 con multiples </a:t>
            </a:r>
            <a:r>
              <a:rPr lang="en-US" sz="3200" spc="-15" dirty="0" err="1" smtClean="0">
                <a:solidFill>
                  <a:srgbClr val="0D0D0D"/>
                </a:solidFill>
                <a:latin typeface="Baskerville Old Face"/>
                <a:cs typeface="Baskerville Old Face"/>
              </a:rPr>
              <a:t>sitios</a:t>
            </a:r>
            <a:r>
              <a:rPr lang="en-US" sz="3200" spc="-1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 </a:t>
            </a:r>
            <a:r>
              <a:rPr lang="en-US" sz="3200" spc="-15" dirty="0" err="1" smtClean="0">
                <a:solidFill>
                  <a:srgbClr val="0D0D0D"/>
                </a:solidFill>
                <a:latin typeface="Baskerville Old Face"/>
                <a:cs typeface="Baskerville Old Face"/>
              </a:rPr>
              <a:t>laborales</a:t>
            </a:r>
            <a:r>
              <a:rPr lang="en-US" sz="3200" dirty="0" smtClean="0">
                <a:latin typeface="Baskerville Old Face"/>
                <a:cs typeface="Baskerville Old Face"/>
              </a:rPr>
              <a:t/>
            </a:r>
            <a:br>
              <a:rPr lang="en-US" sz="3200" dirty="0" smtClean="0">
                <a:latin typeface="Baskerville Old Face"/>
                <a:cs typeface="Baskerville Old Face"/>
              </a:rPr>
            </a:br>
            <a:endParaRPr lang="es-ES_tradnl" sz="32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447800" y="-505080"/>
            <a:ext cx="7267828" cy="2943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200"/>
              </a:lnSpc>
            </a:pPr>
            <a:endParaRPr lang="en-US" sz="2800" spc="-5" dirty="0" smtClean="0">
              <a:latin typeface="Baskerville Old Face"/>
              <a:cs typeface="Baskerville Old Face"/>
            </a:endParaRPr>
          </a:p>
          <a:p>
            <a:pPr marL="12700" marR="12700" indent="0">
              <a:lnSpc>
                <a:spcPct val="100200"/>
              </a:lnSpc>
            </a:pPr>
            <a:endParaRPr lang="en-US" sz="2800" spc="-5" dirty="0">
              <a:latin typeface="Baskerville Old Face"/>
              <a:cs typeface="Baskerville Old Face"/>
            </a:endParaRPr>
          </a:p>
          <a:p>
            <a:pPr marL="12700" marR="12700" indent="0">
              <a:lnSpc>
                <a:spcPct val="100200"/>
              </a:lnSpc>
            </a:pPr>
            <a:endParaRPr lang="en-US" sz="2800" spc="-5" dirty="0" smtClean="0">
              <a:latin typeface="Baskerville Old Face"/>
              <a:cs typeface="Baskerville Old Face"/>
            </a:endParaRPr>
          </a:p>
          <a:p>
            <a:pPr marL="12700" marR="12700" indent="0">
              <a:lnSpc>
                <a:spcPct val="100200"/>
              </a:lnSpc>
            </a:pPr>
            <a:endParaRPr lang="en-US" sz="2800" spc="-5" dirty="0">
              <a:latin typeface="Baskerville Old Face"/>
              <a:cs typeface="Baskerville Old Face"/>
            </a:endParaRPr>
          </a:p>
          <a:p>
            <a:pPr marL="12700" marR="12700" indent="0">
              <a:lnSpc>
                <a:spcPct val="100200"/>
              </a:lnSpc>
            </a:pPr>
            <a:endParaRPr lang="en-US" sz="2800" spc="-5" dirty="0" smtClean="0">
              <a:latin typeface="Baskerville Old Face"/>
              <a:cs typeface="Baskerville Old Face"/>
            </a:endParaRPr>
          </a:p>
          <a:p>
            <a:pPr marL="12700" marR="12700" indent="0">
              <a:lnSpc>
                <a:spcPct val="100200"/>
              </a:lnSpc>
            </a:pPr>
            <a:endParaRPr lang="en-US" sz="2800" spc="-5" dirty="0">
              <a:latin typeface="Baskerville Old Face"/>
              <a:cs typeface="Baskerville Old Face"/>
            </a:endParaRPr>
          </a:p>
          <a:p>
            <a:pPr marL="12700" marR="12700" indent="0">
              <a:lnSpc>
                <a:spcPct val="100200"/>
              </a:lnSpc>
            </a:pPr>
            <a:r>
              <a:rPr lang="en-US" sz="2400" spc="-5" dirty="0" err="1" smtClean="0">
                <a:latin typeface="Baskerville Old Face"/>
                <a:cs typeface="Baskerville Old Face"/>
              </a:rPr>
              <a:t>Cada</a:t>
            </a:r>
            <a:r>
              <a:rPr lang="en-US" sz="2400" spc="-5" dirty="0" smtClean="0">
                <a:latin typeface="Baskerville Old Face"/>
                <a:cs typeface="Baskerville Old Face"/>
              </a:rPr>
              <a:t> </a:t>
            </a:r>
            <a:r>
              <a:rPr lang="en-US" sz="2400" spc="-5" dirty="0" err="1" smtClean="0">
                <a:latin typeface="Baskerville Old Face"/>
                <a:cs typeface="Baskerville Old Face"/>
              </a:rPr>
              <a:t>empleador</a:t>
            </a:r>
            <a:r>
              <a:rPr lang="en-US" sz="2400" spc="-5" dirty="0" smtClean="0">
                <a:latin typeface="Baskerville Old Face"/>
                <a:cs typeface="Baskerville Old Face"/>
              </a:rPr>
              <a:t> </a:t>
            </a:r>
            <a:r>
              <a:rPr lang="en-US" sz="2400" spc="-5" dirty="0" err="1" smtClean="0">
                <a:latin typeface="Baskerville Old Face"/>
                <a:cs typeface="Baskerville Old Face"/>
              </a:rPr>
              <a:t>debe</a:t>
            </a:r>
            <a:r>
              <a:rPr lang="en-US" sz="2400" spc="-5" dirty="0" smtClean="0">
                <a:latin typeface="Baskerville Old Face"/>
                <a:cs typeface="Baskerville Old Face"/>
              </a:rPr>
              <a:t> completer un </a:t>
            </a:r>
            <a:r>
              <a:rPr lang="en-US" sz="2400" spc="-5" dirty="0" err="1" smtClean="0">
                <a:latin typeface="Baskerville Old Face"/>
                <a:cs typeface="Baskerville Old Face"/>
              </a:rPr>
              <a:t>formulario</a:t>
            </a:r>
            <a:r>
              <a:rPr lang="en-US" sz="2400" spc="-5" dirty="0" smtClean="0">
                <a:latin typeface="Baskerville Old Face"/>
                <a:cs typeface="Baskerville Old Face"/>
              </a:rPr>
              <a:t> OSHA </a:t>
            </a:r>
            <a:r>
              <a:rPr lang="en-US" sz="2400" spc="-20" dirty="0" smtClean="0">
                <a:latin typeface="Baskerville Old Face"/>
                <a:cs typeface="Baskerville Old Face"/>
              </a:rPr>
              <a:t>3</a:t>
            </a:r>
            <a:r>
              <a:rPr lang="en-US" sz="2400" spc="-5" dirty="0" smtClean="0">
                <a:latin typeface="Baskerville Old Face"/>
                <a:cs typeface="Baskerville Old Face"/>
              </a:rPr>
              <a:t>0</a:t>
            </a:r>
            <a:r>
              <a:rPr lang="en-US" sz="2400" spc="-15" dirty="0" smtClean="0">
                <a:latin typeface="Baskerville Old Face"/>
                <a:cs typeface="Baskerville Old Face"/>
              </a:rPr>
              <a:t>1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latin typeface="Baskerville Old Face"/>
                <a:cs typeface="Baskerville Old Face"/>
              </a:rPr>
              <a:t>form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10" dirty="0" err="1" smtClean="0">
                <a:latin typeface="Times New Roman"/>
                <a:cs typeface="Times New Roman"/>
              </a:rPr>
              <a:t>dentro</a:t>
            </a:r>
            <a:r>
              <a:rPr lang="en-US" sz="2400" spc="-10" dirty="0" smtClean="0">
                <a:latin typeface="Times New Roman"/>
                <a:cs typeface="Times New Roman"/>
              </a:rPr>
              <a:t> de un </a:t>
            </a:r>
            <a:r>
              <a:rPr lang="en-US" sz="2400" spc="-10" dirty="0" err="1" smtClean="0">
                <a:latin typeface="Times New Roman"/>
                <a:cs typeface="Times New Roman"/>
              </a:rPr>
              <a:t>plazo</a:t>
            </a:r>
            <a:r>
              <a:rPr lang="en-US" sz="2400" spc="-10" dirty="0" smtClean="0">
                <a:latin typeface="Times New Roman"/>
                <a:cs typeface="Times New Roman"/>
              </a:rPr>
              <a:t> de </a:t>
            </a:r>
            <a:r>
              <a:rPr lang="en-US" sz="2400" spc="-10" dirty="0" err="1" smtClean="0">
                <a:latin typeface="Times New Roman"/>
                <a:cs typeface="Times New Roman"/>
              </a:rPr>
              <a:t>siete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err="1" smtClean="0">
                <a:latin typeface="Times New Roman"/>
                <a:cs typeface="Times New Roman"/>
              </a:rPr>
              <a:t>días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err="1" smtClean="0">
                <a:latin typeface="Times New Roman"/>
                <a:cs typeface="Times New Roman"/>
              </a:rPr>
              <a:t>naturales</a:t>
            </a:r>
            <a:r>
              <a:rPr lang="en-US" sz="2400" spc="-10" dirty="0" smtClean="0">
                <a:latin typeface="Times New Roman"/>
                <a:cs typeface="Times New Roman"/>
              </a:rPr>
              <a:t> a </a:t>
            </a:r>
            <a:r>
              <a:rPr lang="en-US" sz="2400" spc="-10" dirty="0" err="1" smtClean="0">
                <a:latin typeface="Times New Roman"/>
                <a:cs typeface="Times New Roman"/>
              </a:rPr>
              <a:t>partir</a:t>
            </a:r>
            <a:r>
              <a:rPr lang="en-US" sz="2400" spc="-10" dirty="0" smtClean="0">
                <a:latin typeface="Times New Roman"/>
                <a:cs typeface="Times New Roman"/>
              </a:rPr>
              <a:t> del </a:t>
            </a:r>
            <a:r>
              <a:rPr lang="en-US" sz="2400" spc="-10" dirty="0" err="1" smtClean="0">
                <a:latin typeface="Times New Roman"/>
                <a:cs typeface="Times New Roman"/>
              </a:rPr>
              <a:t>momento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err="1" smtClean="0">
                <a:latin typeface="Times New Roman"/>
                <a:cs typeface="Times New Roman"/>
              </a:rPr>
              <a:t>en</a:t>
            </a:r>
            <a:r>
              <a:rPr lang="en-US" sz="2400" spc="-10" dirty="0" smtClean="0">
                <a:latin typeface="Times New Roman"/>
                <a:cs typeface="Times New Roman"/>
              </a:rPr>
              <a:t> que el </a:t>
            </a:r>
            <a:r>
              <a:rPr lang="en-US" sz="2400" spc="-10" dirty="0" err="1" smtClean="0">
                <a:latin typeface="Times New Roman"/>
                <a:cs typeface="Times New Roman"/>
              </a:rPr>
              <a:t>empleador</a:t>
            </a:r>
            <a:r>
              <a:rPr lang="en-US" sz="2400" spc="-10" dirty="0" smtClean="0">
                <a:latin typeface="Times New Roman"/>
                <a:cs typeface="Times New Roman"/>
              </a:rPr>
              <a:t> se </a:t>
            </a:r>
            <a:r>
              <a:rPr lang="en-US" sz="2400" spc="-10" dirty="0" err="1" smtClean="0">
                <a:latin typeface="Times New Roman"/>
                <a:cs typeface="Times New Roman"/>
              </a:rPr>
              <a:t>entera</a:t>
            </a:r>
            <a:r>
              <a:rPr lang="en-US" sz="2400" spc="-10" dirty="0" smtClean="0">
                <a:latin typeface="Times New Roman"/>
                <a:cs typeface="Times New Roman"/>
              </a:rPr>
              <a:t> de la lesion o </a:t>
            </a:r>
            <a:r>
              <a:rPr lang="en-US" sz="2400" spc="-10" dirty="0" err="1" smtClean="0">
                <a:latin typeface="Times New Roman"/>
                <a:cs typeface="Times New Roman"/>
              </a:rPr>
              <a:t>enfermedad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err="1" smtClean="0">
                <a:latin typeface="Times New Roman"/>
                <a:cs typeface="Times New Roman"/>
              </a:rPr>
              <a:t>ocupacional</a:t>
            </a:r>
            <a:r>
              <a:rPr lang="en-US" sz="2400" spc="-10" dirty="0" smtClean="0">
                <a:latin typeface="Times New Roman"/>
                <a:cs typeface="Times New Roman"/>
              </a:rPr>
              <a:t>.</a:t>
            </a:r>
            <a:endParaRPr lang="es-ES_tradnl" sz="2400" dirty="0" smtClean="0"/>
          </a:p>
          <a:p>
            <a:pPr>
              <a:lnSpc>
                <a:spcPts val="1000"/>
              </a:lnSpc>
              <a:buClr>
                <a:srgbClr val="320032"/>
              </a:buClr>
              <a:buFont typeface="Arial"/>
              <a:buChar char="•"/>
            </a:pPr>
            <a:endParaRPr lang="es-ES_tradnl" sz="2400" dirty="0" smtClean="0"/>
          </a:p>
          <a:p>
            <a:pPr marL="469265" marR="12700" indent="-457200"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n-US" sz="2400" spc="-15" dirty="0" smtClean="0">
                <a:latin typeface="Baskerville Old Face"/>
                <a:cs typeface="Baskerville Old Face"/>
              </a:rPr>
              <a:t>Este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formulario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incluye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mas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información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acerca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como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ocurrió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la lesion o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enfermendad</a:t>
            </a:r>
            <a:r>
              <a:rPr lang="en-US" sz="2400" spc="-15" dirty="0" smtClean="0">
                <a:latin typeface="Baskerville Old Face"/>
                <a:cs typeface="Baskerville Old Face"/>
              </a:rPr>
              <a:t>.</a:t>
            </a:r>
          </a:p>
          <a:p>
            <a:pPr marL="469265" marR="12700" indent="-457200"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n-US" sz="2400" spc="-15" dirty="0" smtClean="0">
                <a:latin typeface="Baskerville Old Face"/>
                <a:cs typeface="Baskerville Old Face"/>
              </a:rPr>
              <a:t>A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los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empleados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y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expleados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se les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garantizará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el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acceso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a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sus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formularios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OSHA 301. A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los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representantes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se les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proporcionará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acceso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a la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sección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“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información</a:t>
            </a:r>
            <a:r>
              <a:rPr lang="en-US" sz="2400" spc="-15" dirty="0" smtClean="0">
                <a:latin typeface="Baskerville Old Face"/>
                <a:cs typeface="Baskerville Old Face"/>
              </a:rPr>
              <a:t> del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caso</a:t>
            </a:r>
            <a:r>
              <a:rPr lang="en-US" sz="2400" spc="-15" dirty="0" smtClean="0">
                <a:latin typeface="Baskerville Old Face"/>
                <a:cs typeface="Baskerville Old Face"/>
              </a:rPr>
              <a:t>” del </a:t>
            </a:r>
            <a:r>
              <a:rPr lang="en-US" sz="2400" spc="-15" dirty="0" err="1" smtClean="0">
                <a:latin typeface="Baskerville Old Face"/>
                <a:cs typeface="Baskerville Old Face"/>
              </a:rPr>
              <a:t>formulario</a:t>
            </a:r>
            <a:r>
              <a:rPr lang="en-US" sz="2400" spc="-10" dirty="0">
                <a:latin typeface="Baskerville Old Face"/>
                <a:cs typeface="Baskerville Old Face"/>
              </a:rPr>
              <a:t> </a:t>
            </a:r>
            <a:r>
              <a:rPr lang="en-US" sz="2400" spc="-10" dirty="0" smtClean="0">
                <a:latin typeface="Baskerville Old Face"/>
                <a:cs typeface="Baskerville Old Face"/>
              </a:rPr>
              <a:t>O</a:t>
            </a:r>
            <a:r>
              <a:rPr lang="en-US" sz="2400" dirty="0" smtClean="0">
                <a:latin typeface="Baskerville Old Face"/>
                <a:cs typeface="Baskerville Old Face"/>
              </a:rPr>
              <a:t>S</a:t>
            </a:r>
            <a:r>
              <a:rPr lang="en-US" sz="2400" spc="-5" dirty="0" smtClean="0">
                <a:latin typeface="Baskerville Old Face"/>
                <a:cs typeface="Baskerville Old Face"/>
              </a:rPr>
              <a:t>H</a:t>
            </a:r>
            <a:r>
              <a:rPr lang="en-US" sz="2400" dirty="0" smtClean="0">
                <a:latin typeface="Baskerville Old Face"/>
                <a:cs typeface="Baskerville Old Face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Baskerville Old Face"/>
                <a:cs typeface="Baskerville Old Face"/>
              </a:rPr>
              <a:t>30</a:t>
            </a:r>
            <a:r>
              <a:rPr lang="en-US" sz="2400" spc="-15" dirty="0">
                <a:latin typeface="Baskerville Old Face"/>
                <a:cs typeface="Baskerville Old Face"/>
              </a:rPr>
              <a:t>1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15" dirty="0" err="1" smtClean="0">
                <a:latin typeface="Times New Roman"/>
                <a:cs typeface="Times New Roman"/>
              </a:rPr>
              <a:t>en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spc="-15" dirty="0" err="1" smtClean="0">
                <a:latin typeface="Times New Roman"/>
                <a:cs typeface="Times New Roman"/>
              </a:rPr>
              <a:t>los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spc="-15" dirty="0" err="1" smtClean="0">
                <a:latin typeface="Times New Roman"/>
                <a:cs typeface="Times New Roman"/>
              </a:rPr>
              <a:t>establecimientos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spc="-15" dirty="0" err="1" smtClean="0">
                <a:latin typeface="Times New Roman"/>
                <a:cs typeface="Times New Roman"/>
              </a:rPr>
              <a:t>en</a:t>
            </a:r>
            <a:r>
              <a:rPr lang="en-US" sz="2400" spc="-15" dirty="0" smtClean="0">
                <a:latin typeface="Times New Roman"/>
                <a:cs typeface="Times New Roman"/>
              </a:rPr>
              <a:t> que </a:t>
            </a:r>
            <a:r>
              <a:rPr lang="en-US" sz="2400" spc="-15" dirty="0" err="1" smtClean="0">
                <a:latin typeface="Times New Roman"/>
                <a:cs typeface="Times New Roman"/>
              </a:rPr>
              <a:t>ellos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spc="-15" dirty="0" err="1" smtClean="0">
                <a:latin typeface="Times New Roman"/>
                <a:cs typeface="Times New Roman"/>
              </a:rPr>
              <a:t>representan</a:t>
            </a:r>
            <a:r>
              <a:rPr lang="en-US" sz="2400" spc="-15" dirty="0" smtClean="0">
                <a:latin typeface="Times New Roman"/>
                <a:cs typeface="Times New Roman"/>
              </a:rPr>
              <a:t> a </a:t>
            </a:r>
            <a:r>
              <a:rPr lang="en-US" sz="2400" spc="-15" dirty="0" err="1" smtClean="0">
                <a:latin typeface="Times New Roman"/>
                <a:cs typeface="Times New Roman"/>
              </a:rPr>
              <a:t>los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spc="-15" dirty="0" err="1" smtClean="0">
                <a:latin typeface="Times New Roman"/>
                <a:cs typeface="Times New Roman"/>
              </a:rPr>
              <a:t>empleados</a:t>
            </a:r>
            <a:r>
              <a:rPr lang="en-US" sz="2400" spc="-15" dirty="0" smtClean="0">
                <a:latin typeface="Times New Roman"/>
                <a:cs typeface="Times New Roman"/>
              </a:rPr>
              <a:t>.</a:t>
            </a:r>
            <a:endParaRPr lang="en-US" sz="2800" spc="-15" dirty="0">
              <a:latin typeface="Baskerville Old Face"/>
              <a:cs typeface="Baskerville Old Face"/>
            </a:endParaRPr>
          </a:p>
          <a:p>
            <a:pPr marL="469265" marR="12700" indent="-457200"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endParaRPr lang="en-US" sz="2800" spc="-15" dirty="0" smtClean="0">
              <a:latin typeface="Baskerville Old Face"/>
              <a:cs typeface="Baskerville Old Face"/>
            </a:endParaRPr>
          </a:p>
          <a:p>
            <a:pPr marL="469265" marR="12700" indent="-457200"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endParaRPr lang="en-US" sz="2800" spc="-15" dirty="0">
              <a:latin typeface="Baskerville Old Face"/>
              <a:cs typeface="Baskerville Old Face"/>
            </a:endParaRPr>
          </a:p>
          <a:p>
            <a:pPr marL="469265" marR="12700" indent="-457200"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endParaRPr lang="es-ES_tradnl" sz="2600" dirty="0">
              <a:latin typeface="Baskerville Old Face"/>
              <a:cs typeface="Baskerville Old Face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915400" cy="1717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>
              <a:lnSpc>
                <a:spcPct val="100299"/>
              </a:lnSpc>
            </a:pPr>
            <a:r>
              <a:rPr lang="es-ES_tradnl" sz="3800" dirty="0" smtClean="0">
                <a:latin typeface="Baskerville Old Face"/>
                <a:cs typeface="Baskerville Old Face"/>
              </a:rPr>
              <a:t>Formulario OSHA 301</a:t>
            </a:r>
            <a:r>
              <a:rPr lang="es-ES_tradnl" sz="3800" dirty="0" smtClean="0">
                <a:latin typeface="Baskerville Old Face" panose="02020602080505020303" pitchFamily="18" charset="0"/>
              </a:rPr>
              <a:t>: Reporte de incidentes de lesiones</a:t>
            </a:r>
            <a:r>
              <a:rPr lang="es-ES_tradnl" sz="3800" dirty="0">
                <a:latin typeface="Baskerville Old Face" panose="02020602080505020303" pitchFamily="18" charset="0"/>
              </a:rPr>
              <a:t> </a:t>
            </a:r>
            <a:r>
              <a:rPr lang="es-ES_tradnl" sz="3800" dirty="0" smtClean="0">
                <a:latin typeface="Baskerville Old Face" panose="02020602080505020303" pitchFamily="18" charset="0"/>
              </a:rPr>
              <a:t>y enfermedades ocupacionales</a:t>
            </a:r>
            <a:r>
              <a:rPr lang="es-ES_tradnl" sz="3800" dirty="0" smtClean="0">
                <a:latin typeface="Baskerville Old Face"/>
                <a:cs typeface="Baskerville Old Face"/>
              </a:rPr>
              <a:t> </a:t>
            </a:r>
            <a:br>
              <a:rPr lang="es-ES_tradnl" sz="3800" dirty="0" smtClean="0">
                <a:latin typeface="Baskerville Old Face"/>
                <a:cs typeface="Baskerville Old Face"/>
              </a:rPr>
            </a:br>
            <a:endParaRPr lang="es-ES_tradnl" sz="3800" dirty="0">
              <a:latin typeface="Baskerville Old Face"/>
              <a:cs typeface="Baskerville Old Face"/>
            </a:endParaRPr>
          </a:p>
        </p:txBody>
      </p:sp>
      <p:sp>
        <p:nvSpPr>
          <p:cNvPr id="37" name="object 37" title="elemento decorativo"/>
          <p:cNvSpPr/>
          <p:nvPr/>
        </p:nvSpPr>
        <p:spPr>
          <a:xfrm>
            <a:off x="2935223" y="848105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 title="elemento decorativo"/>
          <p:cNvSpPr/>
          <p:nvPr/>
        </p:nvSpPr>
        <p:spPr>
          <a:xfrm>
            <a:off x="2939795" y="852677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 title="elemento decorativo"/>
          <p:cNvSpPr/>
          <p:nvPr/>
        </p:nvSpPr>
        <p:spPr>
          <a:xfrm>
            <a:off x="2912364" y="85725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 title="elemento decorativo"/>
          <p:cNvSpPr/>
          <p:nvPr/>
        </p:nvSpPr>
        <p:spPr>
          <a:xfrm>
            <a:off x="2912364" y="86182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C3C3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 title="elemento decorativo"/>
          <p:cNvSpPr/>
          <p:nvPr/>
        </p:nvSpPr>
        <p:spPr>
          <a:xfrm>
            <a:off x="2912364" y="870966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 title="elemento decorativo"/>
          <p:cNvSpPr/>
          <p:nvPr/>
        </p:nvSpPr>
        <p:spPr>
          <a:xfrm>
            <a:off x="2912364" y="875538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E3E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 title="elemento decorativo"/>
          <p:cNvSpPr/>
          <p:nvPr/>
        </p:nvSpPr>
        <p:spPr>
          <a:xfrm>
            <a:off x="2912364" y="88011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E3E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 title="elemento decorativo"/>
          <p:cNvSpPr/>
          <p:nvPr/>
        </p:nvSpPr>
        <p:spPr>
          <a:xfrm>
            <a:off x="2912364" y="88468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 title="elemento decorativo"/>
          <p:cNvSpPr/>
          <p:nvPr/>
        </p:nvSpPr>
        <p:spPr>
          <a:xfrm>
            <a:off x="2926079" y="88468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4141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 title="elemento decorativo"/>
          <p:cNvSpPr/>
          <p:nvPr/>
        </p:nvSpPr>
        <p:spPr>
          <a:xfrm>
            <a:off x="2939795" y="88468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42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 title="elemento decorativo"/>
          <p:cNvSpPr/>
          <p:nvPr/>
        </p:nvSpPr>
        <p:spPr>
          <a:xfrm>
            <a:off x="2935223" y="889253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42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 title="elemento decorativo"/>
          <p:cNvSpPr/>
          <p:nvPr/>
        </p:nvSpPr>
        <p:spPr>
          <a:xfrm>
            <a:off x="1933955" y="898397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020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 title="elemento decorativo"/>
          <p:cNvSpPr/>
          <p:nvPr/>
        </p:nvSpPr>
        <p:spPr>
          <a:xfrm>
            <a:off x="2103120" y="916686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64B1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 title="elemento decorativo"/>
          <p:cNvSpPr/>
          <p:nvPr/>
        </p:nvSpPr>
        <p:spPr>
          <a:xfrm>
            <a:off x="2107692" y="921258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41A1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 title="elemento decorativo"/>
          <p:cNvSpPr/>
          <p:nvPr/>
        </p:nvSpPr>
        <p:spPr>
          <a:xfrm>
            <a:off x="2112264" y="92583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7CBE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 title="elemento decorativo"/>
          <p:cNvSpPr/>
          <p:nvPr/>
        </p:nvSpPr>
        <p:spPr>
          <a:xfrm>
            <a:off x="2107692" y="106756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73BA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 title="elemento decorativo"/>
          <p:cNvSpPr/>
          <p:nvPr/>
        </p:nvSpPr>
        <p:spPr>
          <a:xfrm>
            <a:off x="1933955" y="108585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E2E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elemento decorativ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10058400" cy="762000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Form 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elemento decorativ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Form 300A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491" y="2515096"/>
            <a:ext cx="3607435" cy="1590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 marR="12700" algn="ctr">
              <a:lnSpc>
                <a:spcPct val="100099"/>
              </a:lnSpc>
              <a:buClr>
                <a:srgbClr val="B2B2B2"/>
              </a:buClr>
              <a:buSzPct val="91176"/>
              <a:tabLst>
                <a:tab pos="469265" algn="l"/>
              </a:tabLst>
            </a:pPr>
            <a:r>
              <a:rPr lang="es-ES_tradnl" sz="3200" spc="5" dirty="0" smtClean="0">
                <a:solidFill>
                  <a:srgbClr val="252525"/>
                </a:solidFill>
                <a:latin typeface="Baskerville Old Face"/>
                <a:cs typeface="Baskerville Old Face"/>
              </a:rPr>
              <a:t>L</a:t>
            </a:r>
            <a:r>
              <a:rPr lang="es-ES_tradnl" sz="3200" dirty="0" smtClean="0">
                <a:latin typeface="Baskerville Old Face" panose="02020602080505020303" pitchFamily="18" charset="0"/>
              </a:rPr>
              <a:t>a Administración de Seguridad y Salud Ocupacionales </a:t>
            </a:r>
            <a:endParaRPr lang="es-ES_tradnl" sz="3200" dirty="0">
              <a:latin typeface="Baskerville Old Face"/>
              <a:cs typeface="Baskerville Old Face"/>
            </a:endParaRPr>
          </a:p>
        </p:txBody>
      </p:sp>
      <p:sp>
        <p:nvSpPr>
          <p:cNvPr id="100" name="Title 9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OSHA Form 3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Form 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076959"/>
            <a:ext cx="7859267" cy="933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58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   ¿Por qué existe OSHA</a:t>
            </a:r>
            <a:endParaRPr lang="es-ES_tradnl" sz="58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2399" y="1076959"/>
            <a:ext cx="425833" cy="933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58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?</a:t>
            </a:r>
            <a:endParaRPr sz="5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6747" y="2388899"/>
            <a:ext cx="6507480" cy="3610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464184" indent="-457200">
              <a:lnSpc>
                <a:spcPct val="100200"/>
              </a:lnSpc>
              <a:buClr>
                <a:srgbClr val="B2B2B2"/>
              </a:buClr>
              <a:buSzPct val="91666"/>
              <a:buFont typeface="Arial"/>
              <a:buChar char="•"/>
              <a:tabLst>
                <a:tab pos="469265" algn="l"/>
              </a:tabLst>
            </a:pP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Hasta 1970 no existían disposiciones uniformes ni abarcadoras que protegieran contra los peligros para la seguridad y la salud en el ámbito laboral.</a:t>
            </a: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2300" dirty="0" smtClean="0">
              <a:latin typeface="Baskerville Old Face" panose="02020602080505020303" pitchFamily="18" charset="0"/>
            </a:endParaRP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2300" dirty="0" smtClean="0">
              <a:latin typeface="Baskerville Old Face" panose="02020602080505020303" pitchFamily="18" charset="0"/>
            </a:endParaRPr>
          </a:p>
          <a:p>
            <a:pPr marL="469900" marR="169545" indent="-457200">
              <a:lnSpc>
                <a:spcPct val="100800"/>
              </a:lnSpc>
              <a:buClr>
                <a:srgbClr val="B2B2B2"/>
              </a:buClr>
              <a:buSzPct val="91666"/>
              <a:buFont typeface="Arial"/>
              <a:buChar char="•"/>
              <a:tabLst>
                <a:tab pos="469265" algn="l"/>
              </a:tabLst>
            </a:pPr>
            <a:r>
              <a:rPr lang="es-ES_tradnl" sz="2300" spc="-10" dirty="0" smtClean="0">
                <a:latin typeface="Baskerville Old Face" panose="02020602080505020303" pitchFamily="18" charset="0"/>
                <a:cs typeface="Baskerville Old Face"/>
              </a:rPr>
              <a:t>En promedio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,</a:t>
            </a:r>
            <a:r>
              <a:rPr lang="es-ES_tradnl" sz="2300" spc="1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300" spc="-10" dirty="0" smtClean="0">
                <a:latin typeface="Baskerville Old Face" panose="02020602080505020303" pitchFamily="18" charset="0"/>
                <a:cs typeface="Baskerville Old Face"/>
              </a:rPr>
              <a:t>1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5</a:t>
            </a:r>
            <a:r>
              <a:rPr lang="es-ES_tradnl" sz="2300" spc="-10" dirty="0" smtClean="0">
                <a:latin typeface="Baskerville Old Face" panose="02020602080505020303" pitchFamily="18" charset="0"/>
                <a:cs typeface="Times New Roman"/>
              </a:rPr>
              <a:t> trabajadores mueren cada día por lesiones ocupacionales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r>
              <a:rPr lang="es-ES_tradnl" sz="2300" spc="1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300" spc="-10" dirty="0" smtClean="0">
                <a:latin typeface="Baskerville Old Face" panose="02020602080505020303" pitchFamily="18" charset="0"/>
                <a:cs typeface="Baskerville Old Face"/>
              </a:rPr>
              <a:t>Esto significa unos</a:t>
            </a:r>
            <a:r>
              <a:rPr lang="es-ES_tradnl" sz="230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300" spc="-10" dirty="0" smtClean="0">
                <a:latin typeface="Baskerville Old Face" panose="02020602080505020303" pitchFamily="18" charset="0"/>
                <a:cs typeface="Baskerville Old Face"/>
              </a:rPr>
              <a:t>5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r>
              <a:rPr lang="es-ES_tradnl" sz="2300" spc="-10" dirty="0" smtClean="0">
                <a:latin typeface="Baskerville Old Face" panose="02020602080505020303" pitchFamily="18" charset="0"/>
                <a:cs typeface="Baskerville Old Face"/>
              </a:rPr>
              <a:t>60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0</a:t>
            </a:r>
            <a:r>
              <a:rPr lang="es-ES_tradnl" sz="2300" spc="-1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trabajadores por año.</a:t>
            </a: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2300" dirty="0" smtClean="0">
              <a:latin typeface="Baskerville Old Face" panose="02020602080505020303" pitchFamily="18" charset="0"/>
            </a:endParaRP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2300" dirty="0" smtClean="0">
              <a:latin typeface="Baskerville Old Face" panose="02020602080505020303" pitchFamily="18" charset="0"/>
            </a:endParaRPr>
          </a:p>
          <a:p>
            <a:pPr marL="469900" marR="12700" indent="-457200">
              <a:lnSpc>
                <a:spcPct val="100400"/>
              </a:lnSpc>
              <a:buClr>
                <a:srgbClr val="B2B2B2"/>
              </a:buClr>
              <a:buSzPct val="91666"/>
              <a:buFont typeface="Arial"/>
              <a:buChar char="•"/>
              <a:tabLst>
                <a:tab pos="469265" algn="l"/>
              </a:tabLst>
            </a:pP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Se denuncian aproximadamente 4</a:t>
            </a:r>
            <a:r>
              <a:rPr lang="es-ES_tradnl" sz="2300" spc="-10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300" spc="-5" dirty="0" smtClean="0">
                <a:latin typeface="Baskerville Old Face" panose="02020602080505020303" pitchFamily="18" charset="0"/>
                <a:cs typeface="Baskerville Old Face"/>
              </a:rPr>
              <a:t>millones 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de lesiones y enfermedades ocupacionales</a:t>
            </a:r>
            <a:r>
              <a:rPr lang="es-ES_tradnl" sz="2300" spc="-5" dirty="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ES_tradnl" sz="2300" spc="-5" dirty="0" smtClean="0">
                <a:latin typeface="Baskerville Old Face" panose="02020602080505020303" pitchFamily="18" charset="0"/>
                <a:cs typeface="Baskerville Old Face"/>
              </a:rPr>
              <a:t>n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o </a:t>
            </a:r>
            <a:r>
              <a:rPr lang="es-ES_tradnl" sz="2300" spc="-5" dirty="0" smtClean="0">
                <a:latin typeface="Baskerville Old Face" panose="02020602080505020303" pitchFamily="18" charset="0"/>
                <a:cs typeface="Baskerville Old Face"/>
              </a:rPr>
              <a:t>mortales</a:t>
            </a:r>
            <a:r>
              <a:rPr lang="es-ES_tradnl" sz="2300" dirty="0" smtClean="0">
                <a:latin typeface="Baskerville Old Face" panose="02020602080505020303" pitchFamily="18" charset="0"/>
                <a:cs typeface="Baskerville Old Face"/>
              </a:rPr>
              <a:t>.</a:t>
            </a:r>
            <a:endParaRPr lang="es-ES_tradnl" sz="23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96" name="Title 9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1800" spc="-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¿Por qué existe OSHA?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noAutofit/>
          </a:bodyPr>
          <a:lstStyle/>
          <a:p>
            <a:pPr marL="318770">
              <a:lnSpc>
                <a:spcPct val="100000"/>
              </a:lnSpc>
            </a:pPr>
            <a:r>
              <a:rPr lang="es-AR" sz="400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La Ley de Salud y Seguridad </a:t>
            </a:r>
            <a:endParaRPr sz="4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8" y="1364995"/>
            <a:ext cx="7769861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AR" sz="4000" smtClean="0">
                <a:solidFill>
                  <a:srgbClr val="0D0D0D"/>
                </a:solidFill>
                <a:latin typeface="Baskerville Old Face"/>
                <a:cs typeface="Baskerville Old Face"/>
              </a:rPr>
              <a:t>Ocupacionales de 1970 - 29</a:t>
            </a:r>
            <a:r>
              <a:rPr lang="es-AR" sz="4000" spc="-5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s-AR" sz="4000" spc="-5" smtClean="0">
                <a:solidFill>
                  <a:srgbClr val="0D0D0D"/>
                </a:solidFill>
                <a:latin typeface="Baskerville Old Face"/>
                <a:cs typeface="Baskerville Old Face"/>
              </a:rPr>
              <a:t>U</a:t>
            </a:r>
            <a:r>
              <a:rPr lang="es-AR" sz="4000" spc="-20" smtClean="0">
                <a:solidFill>
                  <a:srgbClr val="0D0D0D"/>
                </a:solidFill>
                <a:latin typeface="Baskerville Old Face"/>
                <a:cs typeface="Baskerville Old Face"/>
              </a:rPr>
              <a:t>S</a:t>
            </a:r>
            <a:r>
              <a:rPr lang="es-AR" sz="4000" smtClean="0">
                <a:solidFill>
                  <a:srgbClr val="0D0D0D"/>
                </a:solidFill>
                <a:latin typeface="Baskerville Old Face"/>
                <a:cs typeface="Baskerville Old Face"/>
              </a:rPr>
              <a:t>C</a:t>
            </a:r>
            <a:r>
              <a:rPr lang="es-AR" sz="4000" spc="-1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s-AR" sz="4000" smtClean="0">
                <a:solidFill>
                  <a:srgbClr val="0D0D0D"/>
                </a:solidFill>
                <a:latin typeface="Baskerville Old Face"/>
                <a:cs typeface="Baskerville Old Face"/>
              </a:rPr>
              <a:t>653</a:t>
            </a:r>
            <a:endParaRPr lang="es-AR" sz="4000">
              <a:latin typeface="Baskerville Old Face"/>
              <a:cs typeface="Baskerville Old Fac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45539" y="2459795"/>
            <a:ext cx="4510405" cy="3868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indent="-457200">
              <a:lnSpc>
                <a:spcPct val="100400"/>
              </a:lnSpc>
              <a:buClr>
                <a:srgbClr val="320032"/>
              </a:buClr>
              <a:buSzPct val="58333"/>
              <a:buFont typeface="Arial"/>
              <a:buChar char="•"/>
              <a:tabLst>
                <a:tab pos="469265" algn="l"/>
              </a:tabLst>
            </a:pPr>
            <a:r>
              <a:rPr lang="es-AR" sz="2200" spc="-10" smtClean="0">
                <a:latin typeface="Baskerville Old Face" panose="02020602080505020303" pitchFamily="18" charset="0"/>
                <a:cs typeface="Baskerville Old Face"/>
              </a:rPr>
              <a:t>Richard M. Nixon sancionó la ley </a:t>
            </a:r>
            <a:r>
              <a:rPr lang="es-AR" sz="2200" spc="5" smtClean="0">
                <a:latin typeface="Baskerville Old Face" panose="02020602080505020303" pitchFamily="18" charset="0"/>
                <a:cs typeface="Baskerville Old Face"/>
              </a:rPr>
              <a:t>el 29 de diciembre </a:t>
            </a:r>
            <a:r>
              <a:rPr lang="es-AR" sz="2200" spc="-10" smtClean="0">
                <a:latin typeface="Baskerville Old Face" panose="02020602080505020303" pitchFamily="18" charset="0"/>
                <a:cs typeface="Baskerville Old Face"/>
              </a:rPr>
              <a:t>de 197</a:t>
            </a:r>
            <a:r>
              <a:rPr lang="es-AR" sz="2200" smtClean="0">
                <a:latin typeface="Baskerville Old Face" panose="02020602080505020303" pitchFamily="18" charset="0"/>
                <a:cs typeface="Baskerville Old Face"/>
              </a:rPr>
              <a:t>0.</a:t>
            </a:r>
          </a:p>
          <a:p>
            <a:pPr>
              <a:lnSpc>
                <a:spcPts val="650"/>
              </a:lnSpc>
              <a:spcBef>
                <a:spcPts val="34"/>
              </a:spcBef>
              <a:buClr>
                <a:srgbClr val="320032"/>
              </a:buClr>
              <a:buFont typeface="Arial"/>
              <a:buChar char="•"/>
            </a:pPr>
            <a:endParaRPr lang="es-AR" sz="2200" smtClean="0">
              <a:latin typeface="Baskerville Old Face" panose="02020602080505020303" pitchFamily="18" charset="0"/>
            </a:endParaRPr>
          </a:p>
          <a:p>
            <a:pPr marL="469900" marR="201295" indent="-457200">
              <a:lnSpc>
                <a:spcPct val="100400"/>
              </a:lnSpc>
              <a:buClr>
                <a:srgbClr val="320032"/>
              </a:buClr>
              <a:buSzPct val="58333"/>
              <a:buFont typeface="Arial"/>
              <a:buChar char="•"/>
              <a:tabLst>
                <a:tab pos="469265" algn="l"/>
              </a:tabLst>
            </a:pPr>
            <a:r>
              <a:rPr lang="es-AR" sz="2200" smtClean="0">
                <a:latin typeface="Baskerville Old Face" panose="02020602080505020303" pitchFamily="18" charset="0"/>
                <a:cs typeface="Baskerville Old Face"/>
              </a:rPr>
              <a:t>También se la conoce como la Ley de 1970 sobre Seguridad Ocupacional de</a:t>
            </a:r>
            <a:r>
              <a:rPr lang="es-AR" sz="2200" spc="-5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AR" sz="2200" spc="5" smtClean="0">
                <a:latin typeface="Baskerville Old Face" panose="02020602080505020303" pitchFamily="18" charset="0"/>
                <a:cs typeface="Baskerville Old Face"/>
              </a:rPr>
              <a:t>Will</a:t>
            </a:r>
            <a:r>
              <a:rPr lang="es-AR" sz="2200" spc="-10" smtClean="0">
                <a:latin typeface="Baskerville Old Face" panose="02020602080505020303" pitchFamily="18" charset="0"/>
                <a:cs typeface="Baskerville Old Face"/>
              </a:rPr>
              <a:t>i</a:t>
            </a:r>
            <a:r>
              <a:rPr lang="es-AR" sz="2200" spc="5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AR" sz="2200" spc="-5" smtClean="0">
                <a:latin typeface="Baskerville Old Face" panose="02020602080505020303" pitchFamily="18" charset="0"/>
                <a:cs typeface="Baskerville Old Face"/>
              </a:rPr>
              <a:t>m</a:t>
            </a:r>
            <a:r>
              <a:rPr lang="es-AR" sz="220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AR" sz="220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AR" sz="2200" spc="-10" smtClean="0">
                <a:latin typeface="Baskerville Old Face" panose="02020602080505020303" pitchFamily="18" charset="0"/>
                <a:cs typeface="Baskerville Old Face"/>
              </a:rPr>
              <a:t>S</a:t>
            </a:r>
            <a:r>
              <a:rPr lang="es-AR" sz="2200" spc="-5" smtClean="0">
                <a:latin typeface="Baskerville Old Face" panose="02020602080505020303" pitchFamily="18" charset="0"/>
                <a:cs typeface="Baskerville Old Face"/>
              </a:rPr>
              <a:t>t</a:t>
            </a:r>
            <a:r>
              <a:rPr lang="es-AR" sz="2200" spc="5" smtClean="0">
                <a:latin typeface="Baskerville Old Face" panose="02020602080505020303" pitchFamily="18" charset="0"/>
                <a:cs typeface="Baskerville Old Face"/>
              </a:rPr>
              <a:t>e</a:t>
            </a:r>
            <a:r>
              <a:rPr lang="es-AR" sz="2200" spc="-10" smtClean="0">
                <a:latin typeface="Baskerville Old Face" panose="02020602080505020303" pitchFamily="18" charset="0"/>
                <a:cs typeface="Baskerville Old Face"/>
              </a:rPr>
              <a:t>i</a:t>
            </a:r>
            <a:r>
              <a:rPr lang="es-AR" sz="2200" spc="5" smtClean="0">
                <a:latin typeface="Baskerville Old Face" panose="02020602080505020303" pitchFamily="18" charset="0"/>
                <a:cs typeface="Baskerville Old Face"/>
              </a:rPr>
              <a:t>g</a:t>
            </a:r>
            <a:r>
              <a:rPr lang="es-AR" sz="2200" spc="-5" smtClean="0">
                <a:latin typeface="Baskerville Old Face" panose="02020602080505020303" pitchFamily="18" charset="0"/>
                <a:cs typeface="Baskerville Old Face"/>
              </a:rPr>
              <a:t>e</a:t>
            </a:r>
            <a:r>
              <a:rPr lang="es-AR" sz="2200" smtClean="0">
                <a:latin typeface="Baskerville Old Face" panose="02020602080505020303" pitchFamily="18" charset="0"/>
                <a:cs typeface="Baskerville Old Face"/>
              </a:rPr>
              <a:t>r.</a:t>
            </a:r>
          </a:p>
          <a:p>
            <a:pPr>
              <a:lnSpc>
                <a:spcPts val="650"/>
              </a:lnSpc>
              <a:spcBef>
                <a:spcPts val="45"/>
              </a:spcBef>
              <a:buClr>
                <a:srgbClr val="320032"/>
              </a:buClr>
              <a:buFont typeface="Arial"/>
              <a:buChar char="•"/>
            </a:pPr>
            <a:endParaRPr lang="es-AR" sz="2200" smtClean="0">
              <a:latin typeface="Baskerville Old Face" panose="02020602080505020303" pitchFamily="18" charset="0"/>
            </a:endParaRPr>
          </a:p>
          <a:p>
            <a:pPr marL="469265" marR="102870" indent="-457200">
              <a:lnSpc>
                <a:spcPct val="100000"/>
              </a:lnSpc>
              <a:buClr>
                <a:srgbClr val="320032"/>
              </a:buClr>
              <a:buSzPct val="58333"/>
              <a:buFont typeface="Arial"/>
              <a:buChar char="•"/>
              <a:tabLst>
                <a:tab pos="469265" algn="l"/>
              </a:tabLst>
            </a:pPr>
            <a:r>
              <a:rPr lang="es-AR" sz="2200" smtClean="0">
                <a:latin typeface="Baskerville Old Face" panose="02020602080505020303" pitchFamily="18" charset="0"/>
                <a:cs typeface="Baskerville Old Face"/>
              </a:rPr>
              <a:t>La ley instituyó </a:t>
            </a:r>
            <a:r>
              <a:rPr lang="es-AR" sz="2200" spc="-10" smtClean="0">
                <a:latin typeface="Baskerville Old Face" panose="02020602080505020303" pitchFamily="18" charset="0"/>
                <a:cs typeface="Baskerville Old Face"/>
              </a:rPr>
              <a:t>OS</a:t>
            </a:r>
            <a:r>
              <a:rPr lang="es-AR" sz="2200" spc="-5" smtClean="0">
                <a:latin typeface="Baskerville Old Face" panose="02020602080505020303" pitchFamily="18" charset="0"/>
                <a:cs typeface="Baskerville Old Face"/>
              </a:rPr>
              <a:t>H</a:t>
            </a:r>
            <a:r>
              <a:rPr lang="es-AR" sz="2200" smtClean="0">
                <a:latin typeface="Baskerville Old Face" panose="02020602080505020303" pitchFamily="18" charset="0"/>
                <a:cs typeface="Baskerville Old Face"/>
              </a:rPr>
              <a:t>A</a:t>
            </a:r>
            <a:r>
              <a:rPr lang="es-AR" sz="2200" smtClean="0">
                <a:latin typeface="Baskerville Old Face" panose="02020602080505020303" pitchFamily="18" charset="0"/>
                <a:cs typeface="Times New Roman"/>
              </a:rPr>
              <a:t> </a:t>
            </a:r>
            <a:r>
              <a:rPr lang="es-AR" sz="2200" smtClean="0">
                <a:latin typeface="Baskerville Old Face" panose="02020602080505020303" pitchFamily="18" charset="0"/>
                <a:cs typeface="Baskerville Old Face"/>
              </a:rPr>
              <a:t>(la Administración de Seguridad y Salud </a:t>
            </a:r>
            <a:r>
              <a:rPr lang="es-AR" sz="2200" spc="-10" smtClean="0">
                <a:latin typeface="Baskerville Old Face" panose="02020602080505020303" pitchFamily="18" charset="0"/>
                <a:cs typeface="Baskerville Old Face"/>
              </a:rPr>
              <a:t>Ocupacionales</a:t>
            </a:r>
            <a:r>
              <a:rPr lang="es-AR" sz="2200" smtClean="0">
                <a:latin typeface="Baskerville Old Face" panose="02020602080505020303" pitchFamily="18" charset="0"/>
                <a:cs typeface="Baskerville Old Face"/>
              </a:rPr>
              <a:t>) y su responsabilidad de proteger la seguridad y la salud de los trabajadores.</a:t>
            </a:r>
            <a:endParaRPr lang="es-AR" sz="220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8" name="object 38" title="foto de Richard M Nixon"/>
          <p:cNvSpPr/>
          <p:nvPr/>
        </p:nvSpPr>
        <p:spPr>
          <a:xfrm>
            <a:off x="6278879" y="2371344"/>
            <a:ext cx="2932176" cy="349300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6747" y="977899"/>
            <a:ext cx="6901181" cy="1028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6400" spc="-1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La misión de OSHA</a:t>
            </a:r>
            <a:endParaRPr lang="es-ES_tradnl" sz="64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6747" y="2428238"/>
            <a:ext cx="6191250" cy="339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B2B2B2"/>
              </a:buClr>
              <a:buSzPct val="89473"/>
              <a:buFont typeface="Arial"/>
              <a:buChar char="•"/>
              <a:tabLst>
                <a:tab pos="469265" algn="l"/>
              </a:tabLst>
            </a:pPr>
            <a:r>
              <a:rPr lang="es-ES_tradnl" sz="3800" smtClean="0">
                <a:latin typeface="Baskerville Old Face" panose="02020602080505020303" pitchFamily="18" charset="0"/>
                <a:cs typeface="Baskerville Old Face"/>
              </a:rPr>
              <a:t>Salvar vidas.</a:t>
            </a: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>
              <a:lnSpc>
                <a:spcPts val="1300"/>
              </a:lnSpc>
              <a:spcBef>
                <a:spcPts val="83"/>
              </a:spcBef>
              <a:buClr>
                <a:srgbClr val="B2B2B2"/>
              </a:buClr>
              <a:buFont typeface="Arial"/>
              <a:buChar char="•"/>
            </a:pPr>
            <a:endParaRPr lang="es-ES_tradnl" sz="130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B2B2B2"/>
              </a:buClr>
              <a:buSzPct val="89473"/>
              <a:buFont typeface="Arial"/>
              <a:buChar char="•"/>
              <a:tabLst>
                <a:tab pos="469265" algn="l"/>
              </a:tabLst>
            </a:pPr>
            <a:r>
              <a:rPr lang="es-ES_tradnl" sz="3800" smtClean="0">
                <a:latin typeface="Baskerville Old Face" panose="02020602080505020303" pitchFamily="18" charset="0"/>
                <a:cs typeface="Baskerville Old Face"/>
              </a:rPr>
              <a:t>Prevenir lesiones.</a:t>
            </a: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>
              <a:lnSpc>
                <a:spcPts val="1000"/>
              </a:lnSpc>
              <a:buClr>
                <a:srgbClr val="B2B2B2"/>
              </a:buClr>
              <a:buFont typeface="Arial"/>
              <a:buChar char="•"/>
            </a:pPr>
            <a:endParaRPr lang="es-ES_tradnl" sz="100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B2B2B2"/>
              </a:buClr>
              <a:buSzPct val="89473"/>
              <a:buFont typeface="Arial"/>
              <a:buChar char="•"/>
              <a:tabLst>
                <a:tab pos="469265" algn="l"/>
              </a:tabLst>
            </a:pPr>
            <a:r>
              <a:rPr lang="es-ES_tradnl" sz="3800" smtClean="0">
                <a:latin typeface="Baskerville Old Face" panose="02020602080505020303" pitchFamily="18" charset="0"/>
                <a:cs typeface="Baskerville Old Face"/>
              </a:rPr>
              <a:t>Proteger a los trabajadores de los Estados Unidos.</a:t>
            </a:r>
            <a:endParaRPr lang="es-ES_tradnl" sz="380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7" name="object 7" title="Elemento decorativo"/>
          <p:cNvSpPr/>
          <p:nvPr/>
        </p:nvSpPr>
        <p:spPr>
          <a:xfrm>
            <a:off x="1097280" y="1419605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title="Elemento decorativo"/>
          <p:cNvSpPr/>
          <p:nvPr/>
        </p:nvSpPr>
        <p:spPr>
          <a:xfrm>
            <a:off x="1403603" y="143332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F91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 title="Elemento decorativo"/>
          <p:cNvSpPr/>
          <p:nvPr/>
        </p:nvSpPr>
        <p:spPr>
          <a:xfrm>
            <a:off x="1408175" y="1437894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C96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 title="Elemento decorativo"/>
          <p:cNvSpPr/>
          <p:nvPr/>
        </p:nvSpPr>
        <p:spPr>
          <a:xfrm>
            <a:off x="1211580" y="1465325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B8B9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 title="Elemento decorativo"/>
          <p:cNvSpPr/>
          <p:nvPr/>
        </p:nvSpPr>
        <p:spPr>
          <a:xfrm>
            <a:off x="1403603" y="1671066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49B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 title="Elemento decorativo"/>
          <p:cNvSpPr/>
          <p:nvPr/>
        </p:nvSpPr>
        <p:spPr>
          <a:xfrm>
            <a:off x="1097280" y="168021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404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 title="Elemento decorativo"/>
          <p:cNvSpPr/>
          <p:nvPr/>
        </p:nvSpPr>
        <p:spPr>
          <a:xfrm>
            <a:off x="2628900" y="1789938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 title="Elemento decorativo"/>
          <p:cNvSpPr/>
          <p:nvPr/>
        </p:nvSpPr>
        <p:spPr>
          <a:xfrm>
            <a:off x="2811779" y="1787651"/>
            <a:ext cx="7619" cy="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1800" spc="-15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La misión de OSHA</a:t>
            </a:r>
            <a:r>
              <a:rPr lang="es-ES_tradnl" sz="1800" dirty="0" smtClean="0">
                <a:latin typeface="Baskerville Old Face"/>
                <a:cs typeface="Baskerville Old Face"/>
              </a:rPr>
              <a:t/>
            </a:r>
            <a:br>
              <a:rPr lang="es-ES_tradnl" sz="1800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1221739" y="2232659"/>
            <a:ext cx="7617461" cy="383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400" spc="-5" dirty="0" smtClean="0">
                <a:latin typeface="Baskerville Old Face" panose="02020602080505020303" pitchFamily="18" charset="0"/>
                <a:cs typeface="Baskerville Old Face"/>
              </a:rPr>
              <a:t>Financia la investigación</a:t>
            </a:r>
            <a:r>
              <a:rPr lang="es-ES_tradnl" sz="2400" spc="5" dirty="0" smtClean="0">
                <a:latin typeface="Baskerville Old Face" panose="02020602080505020303" pitchFamily="18" charset="0"/>
                <a:cs typeface="Times New Roman"/>
              </a:rPr>
              <a:t>.</a:t>
            </a:r>
            <a:endParaRPr lang="es-ES_tradnl" sz="24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320032"/>
              </a:buClr>
              <a:buFont typeface="Arial"/>
              <a:buChar char="•"/>
            </a:pPr>
            <a:endParaRPr lang="es-ES_tradnl" sz="2400" dirty="0" smtClean="0">
              <a:latin typeface="Baskerville Old Face" panose="02020602080505020303" pitchFamily="18" charset="0"/>
            </a:endParaRPr>
          </a:p>
          <a:p>
            <a:pPr marL="469900" marR="1426210" indent="-457200"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400" spc="-10" dirty="0" smtClean="0">
                <a:latin typeface="Baskerville Old Face" panose="02020602080505020303" pitchFamily="18" charset="0"/>
                <a:cs typeface="Baskerville Old Face"/>
              </a:rPr>
              <a:t>Establece las responsabilidades (separadas pero interdependientes) y los derechos de los empleadores y los empleados.</a:t>
            </a: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320032"/>
              </a:buClr>
              <a:buFont typeface="Arial"/>
              <a:buChar char="•"/>
            </a:pPr>
            <a:endParaRPr lang="es-ES_tradnl" sz="2400" dirty="0" smtClean="0">
              <a:latin typeface="Baskerville Old Face" panose="02020602080505020303" pitchFamily="18" charset="0"/>
            </a:endParaRPr>
          </a:p>
          <a:p>
            <a:pPr marL="469900" marR="1426210" indent="-457200"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400" spc="-10" dirty="0" smtClean="0">
                <a:latin typeface="Baskerville Old Face" panose="02020602080505020303" pitchFamily="18" charset="0"/>
                <a:cs typeface="Baskerville Old Face"/>
              </a:rPr>
              <a:t>Mantiene un sistema de informes y registros.</a:t>
            </a: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320032"/>
              </a:buClr>
              <a:buFont typeface="Arial"/>
              <a:buChar char="•"/>
            </a:pPr>
            <a:endParaRPr lang="es-ES_tradnl" sz="2400" dirty="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400" spc="-10" dirty="0" smtClean="0">
                <a:latin typeface="Baskerville Old Face" panose="02020602080505020303" pitchFamily="18" charset="0"/>
                <a:cs typeface="Baskerville Old Face"/>
              </a:rPr>
              <a:t>Establece programas de capacitación en seguridad.</a:t>
            </a:r>
            <a:endParaRPr lang="es-ES_tradnl" sz="24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800"/>
              </a:lnSpc>
              <a:spcBef>
                <a:spcPts val="15"/>
              </a:spcBef>
              <a:buClr>
                <a:srgbClr val="320032"/>
              </a:buClr>
              <a:buFont typeface="Arial"/>
              <a:buChar char="•"/>
            </a:pPr>
            <a:endParaRPr lang="es-ES_tradnl" sz="2400" dirty="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400" spc="-5" dirty="0" smtClean="0">
                <a:latin typeface="Baskerville Old Face" panose="02020602080505020303" pitchFamily="18" charset="0"/>
                <a:cs typeface="Baskerville Old Face"/>
              </a:rPr>
              <a:t>Desarrolla parámetros de seguridad y los hace cumplir.</a:t>
            </a:r>
            <a:endParaRPr lang="es-ES_tradnl" sz="24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320032"/>
              </a:buClr>
              <a:buFont typeface="Arial"/>
              <a:buChar char="•"/>
            </a:pPr>
            <a:endParaRPr lang="es-ES_tradnl" sz="2400" dirty="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59259"/>
              <a:buFont typeface="Arial"/>
              <a:buChar char="•"/>
              <a:tabLst>
                <a:tab pos="469265" algn="l"/>
              </a:tabLst>
            </a:pPr>
            <a:r>
              <a:rPr lang="es-ES_tradnl" sz="2400" spc="-10" dirty="0" smtClean="0">
                <a:latin typeface="Baskerville Old Face" panose="02020602080505020303" pitchFamily="18" charset="0"/>
                <a:cs typeface="Baskerville Old Face"/>
              </a:rPr>
              <a:t>Evalúa y aprueba los programas de seguridad de los estados.</a:t>
            </a:r>
            <a:endParaRPr lang="es-ES_tradnl" sz="24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51561" y="912113"/>
            <a:ext cx="6720840" cy="1028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5800" spc="-1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¿Cómo lo hace OSHA</a:t>
            </a:r>
            <a:endParaRPr lang="es-ES_tradnl" sz="5800" dirty="0">
              <a:latin typeface="Baskerville Old Face"/>
              <a:cs typeface="Baskerville Old Fac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1800" spc="-1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Cómo lo hace OSHA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7696200" y="838201"/>
            <a:ext cx="106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Baskerville Old Face"/>
                <a:cs typeface="Baskerville Old Face"/>
              </a:rPr>
              <a:t>?</a:t>
            </a:r>
            <a:endParaRPr lang="en-US" sz="58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21739" y="2002595"/>
            <a:ext cx="4263390" cy="4662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414020" indent="-457200">
              <a:lnSpc>
                <a:spcPct val="100400"/>
              </a:lnSpc>
              <a:buClr>
                <a:srgbClr val="320032"/>
              </a:buClr>
              <a:buSzPct val="58333"/>
              <a:buFont typeface="Arial"/>
              <a:buChar char="•"/>
              <a:tabLst>
                <a:tab pos="469265" algn="l"/>
              </a:tabLst>
            </a:pPr>
            <a:r>
              <a:rPr lang="es-ES_tradnl" sz="2000" dirty="0" smtClean="0">
                <a:latin typeface="Baskerville Old Face" panose="02020602080505020303" pitchFamily="18" charset="0"/>
                <a:cs typeface="Baskerville Old Face"/>
              </a:rPr>
              <a:t>Establece responsabilidades específicas para el Empleador.</a:t>
            </a: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320032"/>
              </a:buClr>
              <a:buFont typeface="Arial"/>
              <a:buChar char="•"/>
            </a:pPr>
            <a:endParaRPr lang="es-ES_tradnl" sz="2000" dirty="0" smtClean="0">
              <a:latin typeface="Baskerville Old Face" panose="02020602080505020303" pitchFamily="18" charset="0"/>
            </a:endParaRPr>
          </a:p>
          <a:p>
            <a:pPr marL="469900" marR="274955" indent="-457200">
              <a:lnSpc>
                <a:spcPct val="100800"/>
              </a:lnSpc>
              <a:buClr>
                <a:srgbClr val="320032"/>
              </a:buClr>
              <a:buSzPct val="58333"/>
              <a:buFont typeface="Arial"/>
              <a:buChar char="•"/>
              <a:tabLst>
                <a:tab pos="469265" algn="l"/>
              </a:tabLst>
            </a:pPr>
            <a:r>
              <a:rPr lang="es-ES_tradnl" sz="2000" dirty="0" smtClean="0">
                <a:latin typeface="Baskerville Old Face" panose="02020602080505020303" pitchFamily="18" charset="0"/>
                <a:cs typeface="Baskerville Old Face"/>
              </a:rPr>
              <a:t>Establece responsabilidades específicas para los Empleados.</a:t>
            </a:r>
          </a:p>
          <a:p>
            <a:pPr>
              <a:lnSpc>
                <a:spcPts val="750"/>
              </a:lnSpc>
              <a:spcBef>
                <a:spcPts val="3"/>
              </a:spcBef>
            </a:pPr>
            <a:endParaRPr lang="es-ES_tradnl" sz="2000" dirty="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56716"/>
              <a:buFont typeface="Arial"/>
              <a:buChar char="•"/>
              <a:tabLst>
                <a:tab pos="469265" algn="l"/>
              </a:tabLst>
            </a:pPr>
            <a:r>
              <a:rPr lang="es-ES_tradnl" sz="2000" spc="-114" dirty="0" smtClean="0">
                <a:solidFill>
                  <a:srgbClr val="FF6500"/>
                </a:solidFill>
                <a:latin typeface="Baskerville Old Face" panose="02020602080505020303" pitchFamily="18" charset="0"/>
                <a:cs typeface="Baskerville Old Face"/>
              </a:rPr>
              <a:t>PERO</a:t>
            </a:r>
            <a:r>
              <a:rPr lang="es-ES_tradnl" sz="2000" spc="-125" dirty="0" smtClean="0">
                <a:solidFill>
                  <a:srgbClr val="FF6500"/>
                </a:solidFill>
                <a:latin typeface="Baskerville Old Face" panose="02020602080505020303" pitchFamily="18" charset="0"/>
                <a:cs typeface="Baskerville Old Face"/>
              </a:rPr>
              <a:t>…</a:t>
            </a:r>
            <a:endParaRPr lang="es-ES_tradnl" sz="20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700"/>
              </a:lnSpc>
              <a:spcBef>
                <a:spcPts val="45"/>
              </a:spcBef>
            </a:pPr>
            <a:endParaRPr lang="es-ES_tradnl" sz="2000" dirty="0" smtClean="0">
              <a:latin typeface="Baskerville Old Face" panose="02020602080505020303" pitchFamily="18" charset="0"/>
            </a:endParaRPr>
          </a:p>
          <a:p>
            <a:pPr marL="469900" indent="-457200">
              <a:lnSpc>
                <a:spcPct val="100000"/>
              </a:lnSpc>
              <a:buClr>
                <a:srgbClr val="320032"/>
              </a:buClr>
              <a:buSzPct val="58333"/>
              <a:buFont typeface="Arial"/>
              <a:buChar char="•"/>
              <a:tabLst>
                <a:tab pos="469265" algn="l"/>
              </a:tabLst>
            </a:pPr>
            <a:r>
              <a:rPr lang="es-ES_tradnl" sz="2000" spc="-10" dirty="0" smtClean="0">
                <a:latin typeface="Baskerville Old Face" panose="02020602080505020303" pitchFamily="18" charset="0"/>
                <a:cs typeface="Baskerville Old Face"/>
              </a:rPr>
              <a:t>…no incluye a los trabajadores independientes.</a:t>
            </a:r>
            <a:endParaRPr lang="es-ES_tradnl" sz="20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320032"/>
              </a:buClr>
              <a:buFont typeface="Arial"/>
              <a:buChar char="•"/>
            </a:pPr>
            <a:endParaRPr lang="es-ES_tradnl" sz="2000" dirty="0" smtClean="0">
              <a:latin typeface="Baskerville Old Face" panose="02020602080505020303" pitchFamily="18" charset="0"/>
            </a:endParaRPr>
          </a:p>
          <a:p>
            <a:pPr marL="469900" marR="12700" indent="-457200">
              <a:lnSpc>
                <a:spcPct val="100800"/>
              </a:lnSpc>
              <a:buClr>
                <a:srgbClr val="320032"/>
              </a:buClr>
              <a:buSzPct val="58333"/>
              <a:buFont typeface="Arial"/>
              <a:buChar char="•"/>
              <a:tabLst>
                <a:tab pos="469265" algn="l"/>
              </a:tabLst>
            </a:pPr>
            <a:r>
              <a:rPr lang="es-ES_tradnl" sz="2000" spc="-5" dirty="0" smtClean="0">
                <a:latin typeface="Baskerville Old Face" panose="02020602080505020303" pitchFamily="18" charset="0"/>
                <a:cs typeface="Baskerville Old Face"/>
              </a:rPr>
              <a:t>…ni a las granjas en las que sólo se emplea a los miembros cercanos de la familia.</a:t>
            </a:r>
            <a:endParaRPr lang="es-ES_tradnl" sz="2000" dirty="0" smtClean="0">
              <a:latin typeface="Baskerville Old Face" panose="02020602080505020303" pitchFamily="18" charset="0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320032"/>
              </a:buClr>
              <a:buFont typeface="Arial"/>
              <a:buChar char="•"/>
            </a:pPr>
            <a:endParaRPr lang="es-ES_tradnl" sz="2000" dirty="0" smtClean="0">
              <a:latin typeface="Baskerville Old Face" panose="02020602080505020303" pitchFamily="18" charset="0"/>
            </a:endParaRPr>
          </a:p>
          <a:p>
            <a:pPr marL="469900" marR="152400" indent="-457200" algn="just">
              <a:lnSpc>
                <a:spcPct val="100200"/>
              </a:lnSpc>
              <a:buClr>
                <a:srgbClr val="320032"/>
              </a:buClr>
              <a:buSzPct val="58333"/>
              <a:buFont typeface="Arial"/>
              <a:buChar char="•"/>
              <a:tabLst>
                <a:tab pos="469265" algn="l"/>
              </a:tabLst>
            </a:pPr>
            <a:r>
              <a:rPr lang="es-ES_tradnl" sz="2000" spc="-5" dirty="0" smtClean="0">
                <a:latin typeface="Baskerville Old Face" panose="02020602080505020303" pitchFamily="18" charset="0"/>
                <a:cs typeface="Baskerville Old Face"/>
              </a:rPr>
              <a:t>… ni a los ámbitos laborales que ya protegen otras agencias del gobierno según otras leyes federales.</a:t>
            </a:r>
            <a:endParaRPr lang="es-ES_tradnl" sz="2000" dirty="0">
              <a:latin typeface="Baskerville Old Face" panose="02020602080505020303" pitchFamily="18" charset="0"/>
              <a:cs typeface="Baskerville Old Fac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24000" y="845959"/>
            <a:ext cx="6400800" cy="920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888">
              <a:lnSpc>
                <a:spcPct val="100000"/>
              </a:lnSpc>
              <a:tabLst>
                <a:tab pos="3263265" algn="l"/>
              </a:tabLst>
            </a:pPr>
            <a:r>
              <a:rPr lang="es-ES_tradnl" sz="5800" dirty="0" smtClean="0">
                <a:solidFill>
                  <a:srgbClr val="0D0D0D"/>
                </a:solidFill>
                <a:latin typeface="Baskerville Old Face"/>
                <a:cs typeface="Baskerville Old Face"/>
              </a:rPr>
              <a:t>La ley de OSHA</a:t>
            </a:r>
            <a:endParaRPr lang="es-ES_tradnl" sz="5800" dirty="0">
              <a:latin typeface="Baskerville Old Face"/>
              <a:cs typeface="Baskerville Old Face"/>
            </a:endParaRPr>
          </a:p>
        </p:txBody>
      </p:sp>
      <p:sp>
        <p:nvSpPr>
          <p:cNvPr id="40" name="object 40" title="Elemento decorativo"/>
          <p:cNvSpPr/>
          <p:nvPr/>
        </p:nvSpPr>
        <p:spPr>
          <a:xfrm>
            <a:off x="3383279" y="962405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 title="Elemento decorativo"/>
          <p:cNvSpPr/>
          <p:nvPr/>
        </p:nvSpPr>
        <p:spPr>
          <a:xfrm>
            <a:off x="3689603" y="97612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F91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 title="Elemento decorativo"/>
          <p:cNvSpPr/>
          <p:nvPr/>
        </p:nvSpPr>
        <p:spPr>
          <a:xfrm>
            <a:off x="3694176" y="980694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2C96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 title="Elemento decorativo"/>
          <p:cNvSpPr/>
          <p:nvPr/>
        </p:nvSpPr>
        <p:spPr>
          <a:xfrm>
            <a:off x="3497579" y="1008125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B8B9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 title="Elemento decorativo"/>
          <p:cNvSpPr/>
          <p:nvPr/>
        </p:nvSpPr>
        <p:spPr>
          <a:xfrm>
            <a:off x="3872484" y="1204722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 title="Elemento decorativo"/>
          <p:cNvSpPr/>
          <p:nvPr/>
        </p:nvSpPr>
        <p:spPr>
          <a:xfrm>
            <a:off x="3396996" y="1207008"/>
            <a:ext cx="480060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 title="Elemento decorativo"/>
          <p:cNvSpPr/>
          <p:nvPr/>
        </p:nvSpPr>
        <p:spPr>
          <a:xfrm>
            <a:off x="3689603" y="1213866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349B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 title="Elemento decorativo"/>
          <p:cNvSpPr/>
          <p:nvPr/>
        </p:nvSpPr>
        <p:spPr>
          <a:xfrm>
            <a:off x="3685032" y="1218438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118A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 title="Elemento decorativo"/>
          <p:cNvSpPr/>
          <p:nvPr/>
        </p:nvSpPr>
        <p:spPr>
          <a:xfrm>
            <a:off x="3383279" y="1223010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404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 title="Foto de trabajadores"/>
          <p:cNvSpPr/>
          <p:nvPr/>
        </p:nvSpPr>
        <p:spPr>
          <a:xfrm>
            <a:off x="5821679" y="2810255"/>
            <a:ext cx="3163823" cy="223723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Title 3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ley de OSHA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19963</TotalTime>
  <Words>3269</Words>
  <Application>Microsoft Office PowerPoint</Application>
  <PresentationFormat>Custom</PresentationFormat>
  <Paragraphs>355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Unicode MS</vt:lpstr>
      <vt:lpstr>Baskerville Old Face</vt:lpstr>
      <vt:lpstr>Calibri</vt:lpstr>
      <vt:lpstr>Times New Roman</vt:lpstr>
      <vt:lpstr>Wingdings</vt:lpstr>
      <vt:lpstr>Office Theme</vt:lpstr>
      <vt:lpstr>Introducción a OSHA</vt:lpstr>
      <vt:lpstr>Descargo de responsabilidad</vt:lpstr>
      <vt:lpstr> ¿Qué es OSHA </vt:lpstr>
      <vt:lpstr>OSHA</vt:lpstr>
      <vt:lpstr>¿Por qué existe OSHA?</vt:lpstr>
      <vt:lpstr>La Ley de Salud y Seguridad </vt:lpstr>
      <vt:lpstr>La misión de OSHA </vt:lpstr>
      <vt:lpstr>Cómo lo hace OSHA</vt:lpstr>
      <vt:lpstr>La ley de OSHA</vt:lpstr>
      <vt:lpstr>OSHA federal y estatal</vt:lpstr>
      <vt:lpstr>Planes estatales aprobados por OSHA</vt:lpstr>
      <vt:lpstr>Cláusula de Obligación General</vt:lpstr>
      <vt:lpstr>OSHA usa 3 estrategias básicas para ayudar a reducir las lesiones y las muertes en el trabajo </vt:lpstr>
      <vt:lpstr>Aviso de inspecciones</vt:lpstr>
      <vt:lpstr>Estas circunstancias especiales incluyen:</vt:lpstr>
      <vt:lpstr>   Prioridades en la inspección de OSHA</vt:lpstr>
      <vt:lpstr>Proceso de las inspecciones</vt:lpstr>
      <vt:lpstr>Conferencia inaugural</vt:lpstr>
      <vt:lpstr>Recorrido de la inspección</vt:lpstr>
      <vt:lpstr>Revisión de registros</vt:lpstr>
      <vt:lpstr>Las citaciones de OSHA</vt:lpstr>
      <vt:lpstr>Sanciones</vt:lpstr>
      <vt:lpstr>Tipos de sanciones</vt:lpstr>
      <vt:lpstr>Infracción grave</vt:lpstr>
      <vt:lpstr>Menos grave</vt:lpstr>
      <vt:lpstr>Deliberada</vt:lpstr>
      <vt:lpstr>Repetida</vt:lpstr>
      <vt:lpstr>Por falta de corrección</vt:lpstr>
      <vt:lpstr>Otras sanciones potenciales</vt:lpstr>
      <vt:lpstr>Sanciones penales</vt:lpstr>
      <vt:lpstr>Revisión de las notificaciones de impugnación</vt:lpstr>
      <vt:lpstr>Revisión de las notificaciones de impugnación </vt:lpstr>
      <vt:lpstr>Requisitos de registro de OSHA </vt:lpstr>
      <vt:lpstr>Todos los empleadores deben reportar</vt:lpstr>
      <vt:lpstr>Qué se puede registrar según las regulaciones de registro de? </vt:lpstr>
      <vt:lpstr>Empleadores con multiples sitios laborales </vt:lpstr>
      <vt:lpstr>Formulario OSHA 301: Reporte de incidentes de lesiones y enfermedades ocupacionales  </vt:lpstr>
      <vt:lpstr>OSHA Form 301</vt:lpstr>
      <vt:lpstr>OSHA Form 300A</vt:lpstr>
      <vt:lpstr>OSHA Form 300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- 2013 Intro To OSHA - English</dc:title>
  <dc:creator>02QUESADAJ54</dc:creator>
  <cp:lastModifiedBy>Robertson, Donna - OSHA</cp:lastModifiedBy>
  <cp:revision>198</cp:revision>
  <dcterms:created xsi:type="dcterms:W3CDTF">2015-06-17T16:20:57Z</dcterms:created>
  <dcterms:modified xsi:type="dcterms:W3CDTF">2020-02-25T18:11:49Z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2012-07-02T00:00:00Z</vt:filetime>
  </property>
  <property fmtid="{D5CDD505-2E9C-101B-9397-08002B2CF9AE}" pid="3" name="LastSaved">
    <vt:filetime>2014-05-18T00:00:00Z</vt:filetime>
  </property>
</Properties>
</file>