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30"/>
  </p:notesMasterIdLst>
  <p:sldIdLst>
    <p:sldId id="256"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934200"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4611"/>
  </p:normalViewPr>
  <p:slideViewPr>
    <p:cSldViewPr snapToGrid="0" snapToObjects="1">
      <p:cViewPr varScale="1">
        <p:scale>
          <a:sx n="101" d="100"/>
          <a:sy n="101"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med" len="med"/>
            <a:tailEnd type="none" w="med" len="med"/>
          </a:ln>
        </p:spPr>
      </p:sp>
      <p:sp>
        <p:nvSpPr>
          <p:cNvPr id="4" name="Shape 4"/>
          <p:cNvSpPr txBox="1">
            <a:spLocks noGrp="1"/>
          </p:cNvSpPr>
          <p:nvPr>
            <p:ph type="body" idx="1"/>
          </p:nvPr>
        </p:nvSpPr>
        <p:spPr>
          <a:xfrm>
            <a:off x="615950" y="4378325"/>
            <a:ext cx="5778500" cy="445928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00"/>
              </a:spcBef>
              <a:spcAft>
                <a:spcPts val="0"/>
              </a:spcAft>
              <a:buSzPts val="1400"/>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p:nvPr/>
        </p:nvSpPr>
        <p:spPr>
          <a:xfrm>
            <a:off x="231775" y="8780463"/>
            <a:ext cx="6702425" cy="482600"/>
          </a:xfrm>
          <a:prstGeom prst="rect">
            <a:avLst/>
          </a:prstGeom>
          <a:noFill/>
          <a:ln>
            <a:noFill/>
          </a:ln>
        </p:spPr>
        <p:txBody>
          <a:bodyPr spcFirstLastPara="1" wrap="square" lIns="91250" tIns="44825" rIns="91250" bIns="44825" anchor="ctr" anchorCtr="0">
            <a:noAutofit/>
          </a:bodyPr>
          <a:lstStyle/>
          <a:p>
            <a:pPr marL="0" marR="0" lvl="0" indent="0" algn="l" rtl="0">
              <a:spcBef>
                <a:spcPts val="0"/>
              </a:spcBef>
              <a:spcAft>
                <a:spcPts val="0"/>
              </a:spcAft>
              <a:buNone/>
            </a:pPr>
            <a:r>
              <a:rPr lang="en-US" sz="1000" b="0" i="0" u="none" strike="noStrike" cap="none">
                <a:solidFill>
                  <a:schemeClr val="dk1"/>
                </a:solidFill>
                <a:latin typeface="Times New Roman"/>
                <a:ea typeface="Times New Roman"/>
                <a:cs typeface="Times New Roman"/>
                <a:sym typeface="Times New Roman"/>
              </a:rPr>
              <a:t>© 1998 Georgia Tech Research Corporation		                                                                   EI-14 80828</a:t>
            </a:r>
            <a:endParaRPr/>
          </a:p>
          <a:p>
            <a:pPr marL="0" marR="0" lvl="0" indent="0" algn="r" rtl="0">
              <a:spcBef>
                <a:spcPts val="0"/>
              </a:spcBef>
              <a:spcAft>
                <a:spcPts val="0"/>
              </a:spcAft>
              <a:buNone/>
            </a:pPr>
            <a:r>
              <a:rPr lang="en-US" sz="1000" b="0" i="0" u="none" strike="noStrike" cap="none">
                <a:solidFill>
                  <a:schemeClr val="dk1"/>
                </a:solidFill>
                <a:latin typeface="Times New Roman"/>
                <a:ea typeface="Times New Roman"/>
                <a:cs typeface="Times New Roman"/>
                <a:sym typeface="Times New Roman"/>
              </a:rPr>
              <a:t>						</a:t>
            </a:r>
            <a:fld id="{00000000-1234-1234-1234-123412341234}" type="slidenum">
              <a:rPr lang="en-US" sz="1600" b="0" i="0" u="none" strike="noStrike" cap="none">
                <a:solidFill>
                  <a:schemeClr val="dk1"/>
                </a:solidFill>
                <a:latin typeface="Times New Roman"/>
                <a:ea typeface="Times New Roman"/>
                <a:cs typeface="Times New Roman"/>
                <a:sym typeface="Times New Roman"/>
              </a:rPr>
              <a:t>‹#›</a:t>
            </a:fld>
            <a:endParaRPr sz="1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
        <p:nvSpPr>
          <p:cNvPr id="170" name="Shape 170"/>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lang="es-ES_tradnl" sz="1200" b="0" i="0" u="none" strike="noStrike" cap="none" noProof="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Acoplamiento</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giratorio</a:t>
            </a:r>
            <a:r>
              <a:rPr lang="en-US" sz="1200" b="0" i="0" u="none" strike="noStrike" cap="none" dirty="0">
                <a:solidFill>
                  <a:schemeClr val="dk1"/>
                </a:solidFill>
                <a:latin typeface="Times New Roman"/>
                <a:ea typeface="Times New Roman"/>
                <a:cs typeface="Times New Roman"/>
                <a:sym typeface="Times New Roman"/>
              </a:rPr>
              <a:t> con </a:t>
            </a:r>
            <a:r>
              <a:rPr lang="en-US" sz="1200" b="0" i="0" u="none" strike="noStrike" cap="none" dirty="0" err="1">
                <a:solidFill>
                  <a:schemeClr val="dk1"/>
                </a:solidFill>
                <a:latin typeface="Times New Roman"/>
                <a:ea typeface="Times New Roman"/>
                <a:cs typeface="Times New Roman"/>
                <a:sym typeface="Times New Roman"/>
              </a:rPr>
              <a:t>cabezas</a:t>
            </a:r>
            <a:r>
              <a:rPr lang="en-US" sz="1200" b="0" i="0" u="none" strike="noStrike" cap="none" dirty="0">
                <a:solidFill>
                  <a:schemeClr val="dk1"/>
                </a:solidFill>
                <a:latin typeface="Times New Roman"/>
                <a:ea typeface="Times New Roman"/>
                <a:cs typeface="Times New Roman"/>
                <a:sym typeface="Times New Roman"/>
              </a:rPr>
              <a:t> de </a:t>
            </a:r>
            <a:r>
              <a:rPr lang="en-US" sz="1200" b="0" i="0" u="none" strike="noStrike" cap="none" dirty="0" err="1">
                <a:solidFill>
                  <a:schemeClr val="dk1"/>
                </a:solidFill>
                <a:latin typeface="Times New Roman"/>
                <a:ea typeface="Times New Roman"/>
                <a:cs typeface="Times New Roman"/>
                <a:sym typeface="Times New Roman"/>
              </a:rPr>
              <a:t>pernos</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proyectados</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a:solidFill>
                  <a:schemeClr val="dk1"/>
                </a:solidFill>
                <a:latin typeface="Times New Roman"/>
                <a:ea typeface="Times New Roman"/>
                <a:cs typeface="Times New Roman"/>
                <a:sym typeface="Times New Roman"/>
              </a:rPr>
              <a:t>Correa de </a:t>
            </a:r>
            <a:r>
              <a:rPr lang="en-US" sz="1200" b="0" i="0" u="none" strike="noStrike" cap="none" dirty="0" err="1">
                <a:solidFill>
                  <a:schemeClr val="dk1"/>
                </a:solidFill>
                <a:latin typeface="Times New Roman"/>
                <a:ea typeface="Times New Roman"/>
                <a:cs typeface="Times New Roman"/>
                <a:sym typeface="Times New Roman"/>
              </a:rPr>
              <a:t>transmisión</a:t>
            </a:r>
            <a:r>
              <a:rPr lang="en-US" sz="1200" b="0" i="0" u="none" strike="noStrike" cap="none" dirty="0">
                <a:solidFill>
                  <a:schemeClr val="dk1"/>
                </a:solidFill>
                <a:latin typeface="Times New Roman"/>
                <a:ea typeface="Times New Roman"/>
                <a:cs typeface="Times New Roman"/>
                <a:sym typeface="Times New Roman"/>
              </a:rPr>
              <a:t> de </a:t>
            </a:r>
            <a:r>
              <a:rPr lang="en-US" sz="1200" b="0" i="0" u="none" strike="noStrike" cap="none" dirty="0" err="1">
                <a:solidFill>
                  <a:schemeClr val="dk1"/>
                </a:solidFill>
                <a:latin typeface="Times New Roman"/>
                <a:ea typeface="Times New Roman"/>
                <a:cs typeface="Times New Roman"/>
                <a:sym typeface="Times New Roman"/>
              </a:rPr>
              <a:t>potencia</a:t>
            </a:r>
            <a:r>
              <a:rPr lang="en-US" sz="1200" b="0" i="0" u="none" strike="noStrike" cap="none" dirty="0">
                <a:solidFill>
                  <a:schemeClr val="dk1"/>
                </a:solidFill>
                <a:latin typeface="Times New Roman"/>
                <a:ea typeface="Times New Roman"/>
                <a:cs typeface="Times New Roman"/>
                <a:sym typeface="Times New Roman"/>
              </a:rPr>
              <a:t> y </a:t>
            </a:r>
            <a:r>
              <a:rPr lang="en-US" sz="1200" b="0" i="0" u="none" strike="noStrike" cap="none" dirty="0" err="1">
                <a:solidFill>
                  <a:schemeClr val="dk1"/>
                </a:solidFill>
                <a:latin typeface="Times New Roman"/>
                <a:ea typeface="Times New Roman"/>
                <a:cs typeface="Times New Roman"/>
                <a:sym typeface="Times New Roman"/>
              </a:rPr>
              <a:t>polea</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a:solidFill>
                  <a:schemeClr val="dk1"/>
                </a:solidFill>
                <a:latin typeface="Times New Roman"/>
                <a:ea typeface="Times New Roman"/>
                <a:cs typeface="Times New Roman"/>
                <a:sym typeface="Times New Roman"/>
              </a:rPr>
              <a:t>volante con radios</a:t>
            </a:r>
          </a:p>
          <a:p>
            <a:pPr marL="228600" marR="0" lvl="0" indent="-228600" algn="l" rtl="0">
              <a:spcBef>
                <a:spcPts val="0"/>
              </a:spcBef>
              <a:spcAft>
                <a:spcPts val="0"/>
              </a:spcAft>
              <a:buAutoNum type="arabicPeriod"/>
            </a:pPr>
            <a:r>
              <a:rPr lang="en-US" sz="1200" b="0" i="0" u="none" strike="noStrike" cap="none" dirty="0">
                <a:solidFill>
                  <a:schemeClr val="dk1"/>
                </a:solidFill>
                <a:latin typeface="Times New Roman"/>
                <a:ea typeface="Times New Roman"/>
                <a:cs typeface="Times New Roman"/>
                <a:sym typeface="Times New Roman"/>
              </a:rPr>
              <a:t>Taller de </a:t>
            </a:r>
            <a:r>
              <a:rPr lang="en-US" sz="1200" b="0" i="0" u="none" strike="noStrike" cap="none" dirty="0" err="1">
                <a:solidFill>
                  <a:schemeClr val="dk1"/>
                </a:solidFill>
                <a:latin typeface="Times New Roman"/>
                <a:ea typeface="Times New Roman"/>
                <a:cs typeface="Times New Roman"/>
                <a:sym typeface="Times New Roman"/>
              </a:rPr>
              <a:t>laminación</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Piñón</a:t>
            </a:r>
            <a:r>
              <a:rPr lang="en-US" sz="1200" b="0" i="0" u="none" strike="noStrike" cap="none" dirty="0">
                <a:solidFill>
                  <a:schemeClr val="dk1"/>
                </a:solidFill>
                <a:latin typeface="Times New Roman"/>
                <a:ea typeface="Times New Roman"/>
                <a:cs typeface="Times New Roman"/>
                <a:sym typeface="Times New Roman"/>
              </a:rPr>
              <a:t> y </a:t>
            </a:r>
            <a:r>
              <a:rPr lang="en-US" sz="1200" b="0" i="0" u="none" strike="noStrike" cap="none" dirty="0" err="1">
                <a:solidFill>
                  <a:schemeClr val="dk1"/>
                </a:solidFill>
                <a:latin typeface="Times New Roman"/>
                <a:ea typeface="Times New Roman"/>
                <a:cs typeface="Times New Roman"/>
                <a:sym typeface="Times New Roman"/>
              </a:rPr>
              <a:t>cremallera</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Transportador</a:t>
            </a:r>
            <a:r>
              <a:rPr lang="en-US" sz="1200" b="0" i="0" u="none" strike="noStrike" cap="none" dirty="0">
                <a:solidFill>
                  <a:schemeClr val="dk1"/>
                </a:solidFill>
                <a:latin typeface="Times New Roman"/>
                <a:ea typeface="Times New Roman"/>
                <a:cs typeface="Times New Roman"/>
                <a:sym typeface="Times New Roman"/>
              </a:rPr>
              <a:t> de </a:t>
            </a:r>
            <a:r>
              <a:rPr lang="en-US" sz="1200" b="0" i="0" u="none" strike="noStrike" cap="none" dirty="0" err="1">
                <a:solidFill>
                  <a:schemeClr val="dk1"/>
                </a:solidFill>
                <a:latin typeface="Times New Roman"/>
                <a:ea typeface="Times New Roman"/>
                <a:cs typeface="Times New Roman"/>
                <a:sym typeface="Times New Roman"/>
              </a:rPr>
              <a:t>tornillo</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giratorio</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en</a:t>
            </a:r>
            <a:r>
              <a:rPr lang="en-US" sz="1200" b="0" i="0" u="none" strike="noStrike" cap="none" dirty="0">
                <a:solidFill>
                  <a:schemeClr val="dk1"/>
                </a:solidFill>
                <a:latin typeface="Times New Roman"/>
                <a:ea typeface="Times New Roman"/>
                <a:cs typeface="Times New Roman"/>
                <a:sym typeface="Times New Roman"/>
              </a:rPr>
              <a:t> un canal </a:t>
            </a:r>
          </a:p>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Engranajes</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en</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funcionamiento</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Rodillos</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a:solidFill>
                  <a:schemeClr val="dk1"/>
                </a:solidFill>
                <a:latin typeface="Times New Roman"/>
                <a:ea typeface="Times New Roman"/>
                <a:cs typeface="Times New Roman"/>
                <a:sym typeface="Times New Roman"/>
              </a:rPr>
              <a:t>Cadena y </a:t>
            </a:r>
            <a:r>
              <a:rPr lang="en-US" sz="1200" b="0" i="0" u="none" strike="noStrike" cap="none" dirty="0" err="1">
                <a:solidFill>
                  <a:schemeClr val="dk1"/>
                </a:solidFill>
                <a:latin typeface="Times New Roman"/>
                <a:ea typeface="Times New Roman"/>
                <a:cs typeface="Times New Roman"/>
                <a:sym typeface="Times New Roman"/>
              </a:rPr>
              <a:t>rueda</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dentada</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1" name="Shape 261"/>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220788" y="735013"/>
            <a:ext cx="4495800" cy="3371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0" name="Shape 270"/>
          <p:cNvSpPr txBox="1">
            <a:spLocks noGrp="1"/>
          </p:cNvSpPr>
          <p:nvPr>
            <p:ph type="body" idx="1"/>
          </p:nvPr>
        </p:nvSpPr>
        <p:spPr>
          <a:xfrm>
            <a:off x="923925" y="4376738"/>
            <a:ext cx="5086350" cy="4151312"/>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1910.212(a)(2) </a:t>
            </a:r>
            <a:r>
              <a:rPr lang="es-ES_tradnl" sz="1200" b="0" i="0" u="none" strike="noStrike" cap="none" noProof="0" dirty="0">
                <a:solidFill>
                  <a:schemeClr val="dk1"/>
                </a:solidFill>
                <a:latin typeface="Times New Roman"/>
                <a:ea typeface="Times New Roman"/>
                <a:cs typeface="Times New Roman"/>
                <a:sym typeface="Times New Roman"/>
              </a:rPr>
              <a:t>Como regla general, el aparato de transmisión de energía está mejor protegido por protecciones fijas que encierran el área de peligro. Para peligros en el punto de operación, donde las partes móviles realmente realizan trabajo en serie, hay diferentes tipos de protección.</a:t>
            </a:r>
          </a:p>
          <a:p>
            <a:pPr marL="0" marR="0" lvl="0" indent="0" algn="l" rtl="0">
              <a:spcBef>
                <a:spcPts val="0"/>
              </a:spcBef>
              <a:spcAft>
                <a:spcPts val="0"/>
              </a:spcAft>
              <a:buNone/>
            </a:pPr>
            <a:endParaRPr lang="es-ES_tradnl" noProof="0" dirty="0"/>
          </a:p>
          <a:p>
            <a:pPr marL="0" marR="0" lvl="0" indent="0" algn="l" rtl="0">
              <a:spcBef>
                <a:spcPts val="360"/>
              </a:spcBef>
              <a:spcAft>
                <a:spcPts val="0"/>
              </a:spcAft>
              <a:buNone/>
            </a:pPr>
            <a:endParaRPr lang="es-ES_tradnl" sz="1200" b="0" i="0" u="none" strike="noStrike" cap="none" noProof="0" dirty="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r>
              <a:rPr lang="es-ES_tradnl" noProof="0" dirty="0"/>
              <a:t>Como regla general, el aparato de transmisión de energía está mejor protegido por protecciones fijas que encierran el área de peligro. Para peligros en el punto de operación, donde las partes móviles realmente realizan trabajo en</a:t>
            </a:r>
            <a:r>
              <a:rPr lang="es-ES_tradnl" b="1" noProof="0" dirty="0"/>
              <a:t> </a:t>
            </a:r>
            <a:r>
              <a:rPr lang="es-ES_tradnl" b="1" noProof="0" dirty="0">
                <a:solidFill>
                  <a:srgbClr val="FF0000"/>
                </a:solidFill>
              </a:rPr>
              <a:t>serie</a:t>
            </a:r>
            <a:r>
              <a:rPr lang="es-ES_tradnl" noProof="0" dirty="0"/>
              <a:t>, hay varios tipos de protección.</a:t>
            </a:r>
            <a:endParaRPr lang="es-ES_tradnl" sz="1200" b="0" i="0" u="none" strike="noStrike" cap="none" noProof="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220788" y="735013"/>
            <a:ext cx="4495800" cy="3371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23925" y="4376738"/>
            <a:ext cx="5086350" cy="4151312"/>
          </a:xfrm>
          <a:prstGeom prst="rect">
            <a:avLst/>
          </a:prstGeom>
          <a:noFill/>
          <a:ln>
            <a:noFill/>
          </a:ln>
        </p:spPr>
        <p:txBody>
          <a:bodyPr spcFirstLastPara="1" wrap="square" lIns="91250" tIns="44825" rIns="91250" bIns="44825" anchor="t" anchorCtr="0">
            <a:noAutofit/>
          </a:bodyPr>
          <a:lstStyle/>
          <a:p>
            <a:pPr marL="0" marR="0" lvl="0" indent="0" algn="l" rtl="0">
              <a:spcBef>
                <a:spcPts val="360"/>
              </a:spcBef>
              <a:spcAft>
                <a:spcPts val="0"/>
              </a:spcAft>
              <a:buClr>
                <a:schemeClr val="dk1"/>
              </a:buClr>
              <a:buSzPts val="1100"/>
              <a:buFont typeface="Arial"/>
              <a:buNone/>
            </a:pPr>
            <a:r>
              <a:rPr lang="en-US" dirty="0"/>
              <a:t>Un protector con </a:t>
            </a:r>
            <a:r>
              <a:rPr lang="en-US" dirty="0" err="1"/>
              <a:t>enclavamiento</a:t>
            </a:r>
            <a:r>
              <a:rPr lang="en-US" dirty="0"/>
              <a:t> </a:t>
            </a:r>
            <a:r>
              <a:rPr lang="en-US" dirty="0" err="1"/>
              <a:t>puede</a:t>
            </a:r>
            <a:r>
              <a:rPr lang="en-US" dirty="0"/>
              <a:t> </a:t>
            </a:r>
            <a:r>
              <a:rPr lang="en-US" dirty="0" err="1"/>
              <a:t>usar</a:t>
            </a:r>
            <a:r>
              <a:rPr lang="en-US" dirty="0"/>
              <a:t> </a:t>
            </a:r>
            <a:r>
              <a:rPr lang="en-US" dirty="0" err="1"/>
              <a:t>energía</a:t>
            </a:r>
            <a:r>
              <a:rPr lang="en-US" dirty="0"/>
              <a:t> </a:t>
            </a:r>
            <a:r>
              <a:rPr lang="en-US" dirty="0" err="1"/>
              <a:t>eléctrica</a:t>
            </a:r>
            <a:r>
              <a:rPr lang="en-US" dirty="0"/>
              <a:t>, </a:t>
            </a:r>
            <a:r>
              <a:rPr lang="en-US" dirty="0" err="1"/>
              <a:t>mecánica</a:t>
            </a:r>
            <a:r>
              <a:rPr lang="en-US" dirty="0"/>
              <a:t>, </a:t>
            </a:r>
            <a:r>
              <a:rPr lang="en-US" dirty="0" err="1"/>
              <a:t>hidráulica</a:t>
            </a:r>
            <a:r>
              <a:rPr lang="en-US" dirty="0"/>
              <a:t> o </a:t>
            </a:r>
            <a:r>
              <a:rPr lang="en-US" dirty="0" err="1"/>
              <a:t>neumática</a:t>
            </a:r>
            <a:r>
              <a:rPr lang="en-US" dirty="0"/>
              <a:t> o </a:t>
            </a:r>
            <a:r>
              <a:rPr lang="en-US" dirty="0" err="1"/>
              <a:t>cualquier</a:t>
            </a:r>
            <a:r>
              <a:rPr lang="en-US" dirty="0"/>
              <a:t> </a:t>
            </a:r>
            <a:r>
              <a:rPr lang="en-US" dirty="0" err="1"/>
              <a:t>combinación</a:t>
            </a:r>
            <a:r>
              <a:rPr lang="en-US" dirty="0"/>
              <a:t> de </a:t>
            </a:r>
            <a:r>
              <a:rPr lang="en-US" dirty="0" err="1"/>
              <a:t>estos</a:t>
            </a:r>
            <a:r>
              <a:rPr lang="en-US" dirty="0"/>
              <a:t>. Los </a:t>
            </a:r>
            <a:r>
              <a:rPr lang="en-US" dirty="0" err="1"/>
              <a:t>enclavamientos</a:t>
            </a:r>
            <a:r>
              <a:rPr lang="en-US" dirty="0"/>
              <a:t> no </a:t>
            </a:r>
            <a:r>
              <a:rPr lang="en-US" dirty="0" err="1"/>
              <a:t>deben</a:t>
            </a:r>
            <a:r>
              <a:rPr lang="en-US" dirty="0"/>
              <a:t> </a:t>
            </a:r>
            <a:r>
              <a:rPr lang="en-US" dirty="0" err="1"/>
              <a:t>evitar</a:t>
            </a:r>
            <a:r>
              <a:rPr lang="en-US" dirty="0"/>
              <a:t> el "</a:t>
            </a:r>
            <a:r>
              <a:rPr lang="en-US" dirty="0" err="1"/>
              <a:t>avance</a:t>
            </a:r>
            <a:r>
              <a:rPr lang="en-US" dirty="0"/>
              <a:t> lento" </a:t>
            </a:r>
            <a:r>
              <a:rPr lang="en-US" dirty="0" err="1"/>
              <a:t>por</a:t>
            </a:r>
            <a:r>
              <a:rPr lang="en-US" dirty="0"/>
              <a:t> control </a:t>
            </a:r>
            <a:r>
              <a:rPr lang="en-US" dirty="0" err="1"/>
              <a:t>remoto</a:t>
            </a:r>
            <a:r>
              <a:rPr lang="en-US" dirty="0"/>
              <a:t>, </a:t>
            </a:r>
            <a:r>
              <a:rPr lang="en-US" dirty="0" err="1"/>
              <a:t>si</a:t>
            </a:r>
            <a:r>
              <a:rPr lang="en-US" dirty="0"/>
              <a:t> </a:t>
            </a:r>
            <a:r>
              <a:rPr lang="en-US" dirty="0" err="1"/>
              <a:t>es</a:t>
            </a:r>
            <a:r>
              <a:rPr lang="en-US" dirty="0"/>
              <a:t> </a:t>
            </a:r>
            <a:r>
              <a:rPr lang="en-US" dirty="0" err="1"/>
              <a:t>necesario</a:t>
            </a:r>
            <a:r>
              <a:rPr lang="en-US" dirty="0"/>
              <a:t>. </a:t>
            </a:r>
            <a:r>
              <a:rPr lang="en-US" dirty="0" err="1"/>
              <a:t>Reemplazar</a:t>
            </a:r>
            <a:r>
              <a:rPr lang="en-US" dirty="0"/>
              <a:t> el protector no </a:t>
            </a:r>
            <a:r>
              <a:rPr lang="en-US" dirty="0" err="1"/>
              <a:t>debe</a:t>
            </a:r>
            <a:r>
              <a:rPr lang="en-US" dirty="0"/>
              <a:t> </a:t>
            </a:r>
            <a:r>
              <a:rPr lang="en-US" dirty="0" err="1"/>
              <a:t>reiniciar</a:t>
            </a:r>
            <a:r>
              <a:rPr lang="en-US" dirty="0"/>
              <a:t> la </a:t>
            </a:r>
            <a:r>
              <a:rPr lang="en-US" dirty="0" err="1"/>
              <a:t>máquina</a:t>
            </a:r>
            <a:r>
              <a:rPr lang="en-US" dirty="0"/>
              <a:t> </a:t>
            </a:r>
            <a:r>
              <a:rPr lang="en-US" dirty="0" err="1"/>
              <a:t>automáticamente</a:t>
            </a:r>
            <a:r>
              <a:rPr lang="en-US" dirty="0"/>
              <a:t>.</a:t>
            </a:r>
            <a:endParaRPr dirty="0"/>
          </a:p>
          <a:p>
            <a:pPr marL="0" marR="0" lvl="0" indent="0" algn="l" rtl="0">
              <a:spcBef>
                <a:spcPts val="360"/>
              </a:spcBef>
              <a:spcAft>
                <a:spcPts val="0"/>
              </a:spcAft>
              <a:buClr>
                <a:schemeClr val="dk1"/>
              </a:buClr>
              <a:buSzPts val="1100"/>
              <a:buFont typeface="Arial"/>
              <a:buNone/>
            </a:pPr>
            <a:r>
              <a:rPr lang="en-US" dirty="0"/>
              <a:t>Los </a:t>
            </a:r>
            <a:r>
              <a:rPr lang="en-US" dirty="0" err="1"/>
              <a:t>protectores</a:t>
            </a:r>
            <a:r>
              <a:rPr lang="en-US" dirty="0"/>
              <a:t> </a:t>
            </a:r>
            <a:r>
              <a:rPr lang="en-US" dirty="0" err="1"/>
              <a:t>ajustables</a:t>
            </a:r>
            <a:r>
              <a:rPr lang="en-US" dirty="0"/>
              <a:t> son </a:t>
            </a:r>
            <a:r>
              <a:rPr lang="en-US" dirty="0" err="1"/>
              <a:t>útiles</a:t>
            </a:r>
            <a:r>
              <a:rPr lang="en-US" dirty="0"/>
              <a:t> </a:t>
            </a:r>
            <a:r>
              <a:rPr lang="en-US" dirty="0" err="1"/>
              <a:t>porque</a:t>
            </a:r>
            <a:r>
              <a:rPr lang="en-US" dirty="0"/>
              <a:t> </a:t>
            </a:r>
            <a:r>
              <a:rPr lang="en-US" dirty="0" err="1"/>
              <a:t>permiten</a:t>
            </a:r>
            <a:r>
              <a:rPr lang="en-US" dirty="0"/>
              <a:t> </a:t>
            </a:r>
            <a:r>
              <a:rPr lang="en-US" dirty="0" err="1"/>
              <a:t>flexibilidad</a:t>
            </a:r>
            <a:r>
              <a:rPr lang="en-US" dirty="0"/>
              <a:t> para </a:t>
            </a:r>
            <a:r>
              <a:rPr lang="en-US" dirty="0" err="1"/>
              <a:t>acomodar</a:t>
            </a:r>
            <a:r>
              <a:rPr lang="en-US" dirty="0"/>
              <a:t> </a:t>
            </a:r>
            <a:r>
              <a:rPr lang="en-US" dirty="0" err="1"/>
              <a:t>varios</a:t>
            </a:r>
            <a:r>
              <a:rPr lang="en-US" dirty="0"/>
              <a:t> </a:t>
            </a:r>
            <a:r>
              <a:rPr lang="en-US" dirty="0" err="1"/>
              <a:t>tamaños</a:t>
            </a:r>
            <a:r>
              <a:rPr lang="en-US" dirty="0"/>
              <a:t> de stock, </a:t>
            </a:r>
            <a:r>
              <a:rPr lang="en-US" dirty="0" err="1"/>
              <a:t>pero</a:t>
            </a:r>
            <a:r>
              <a:rPr lang="en-US" dirty="0"/>
              <a:t>, </a:t>
            </a:r>
            <a:r>
              <a:rPr lang="en-US" dirty="0" err="1"/>
              <a:t>debido</a:t>
            </a:r>
            <a:r>
              <a:rPr lang="en-US" dirty="0"/>
              <a:t> a que </a:t>
            </a:r>
            <a:r>
              <a:rPr lang="en-US" dirty="0" err="1"/>
              <a:t>requieren</a:t>
            </a:r>
            <a:r>
              <a:rPr lang="en-US" dirty="0"/>
              <a:t> </a:t>
            </a:r>
            <a:r>
              <a:rPr lang="en-US" dirty="0" err="1"/>
              <a:t>ajuste</a:t>
            </a:r>
            <a:r>
              <a:rPr lang="en-US" dirty="0"/>
              <a:t>, </a:t>
            </a:r>
            <a:r>
              <a:rPr lang="en-US" dirty="0" err="1"/>
              <a:t>están</a:t>
            </a:r>
            <a:r>
              <a:rPr lang="en-US" dirty="0"/>
              <a:t> </a:t>
            </a:r>
            <a:r>
              <a:rPr lang="en-US" dirty="0" err="1"/>
              <a:t>sujetos</a:t>
            </a:r>
            <a:r>
              <a:rPr lang="en-US" dirty="0"/>
              <a:t> a error </a:t>
            </a:r>
            <a:r>
              <a:rPr lang="en-US" dirty="0" err="1"/>
              <a:t>humano</a:t>
            </a:r>
            <a:r>
              <a:rPr lang="en-US" dirty="0"/>
              <a:t>.</a:t>
            </a:r>
            <a:endParaRPr dirty="0"/>
          </a:p>
          <a:p>
            <a:pPr marL="0" marR="0" lvl="0" indent="0" algn="l" rtl="0">
              <a:spcBef>
                <a:spcPts val="360"/>
              </a:spcBef>
              <a:spcAft>
                <a:spcPts val="0"/>
              </a:spcAft>
              <a:buSzPts val="1100"/>
              <a:buNone/>
            </a:pPr>
            <a:r>
              <a:rPr lang="en-US" dirty="0"/>
              <a:t>Los </a:t>
            </a:r>
            <a:r>
              <a:rPr lang="en-US" dirty="0" err="1"/>
              <a:t>protectores</a:t>
            </a:r>
            <a:r>
              <a:rPr lang="en-US" dirty="0"/>
              <a:t> </a:t>
            </a:r>
            <a:r>
              <a:rPr lang="en-US" dirty="0" err="1"/>
              <a:t>autoajustables</a:t>
            </a:r>
            <a:r>
              <a:rPr lang="en-US" dirty="0"/>
              <a:t> </a:t>
            </a:r>
            <a:r>
              <a:rPr lang="en-US" dirty="0" err="1"/>
              <a:t>evitan</a:t>
            </a:r>
            <a:r>
              <a:rPr lang="en-US" dirty="0"/>
              <a:t> el </a:t>
            </a:r>
            <a:r>
              <a:rPr lang="en-US" dirty="0" err="1"/>
              <a:t>riesgo</a:t>
            </a:r>
            <a:r>
              <a:rPr lang="en-US" dirty="0"/>
              <a:t> de </a:t>
            </a:r>
            <a:r>
              <a:rPr lang="en-US" dirty="0" err="1"/>
              <a:t>errores</a:t>
            </a:r>
            <a:r>
              <a:rPr lang="en-US" dirty="0"/>
              <a:t> </a:t>
            </a:r>
            <a:r>
              <a:rPr lang="en-US" dirty="0" err="1"/>
              <a:t>humanos</a:t>
            </a:r>
            <a:r>
              <a:rPr lang="en-US" dirty="0"/>
              <a:t> </a:t>
            </a:r>
            <a:r>
              <a:rPr lang="en-US" dirty="0" err="1"/>
              <a:t>asociados</a:t>
            </a:r>
            <a:r>
              <a:rPr lang="en-US" dirty="0"/>
              <a:t> con </a:t>
            </a:r>
            <a:r>
              <a:rPr lang="en-US" dirty="0" err="1"/>
              <a:t>los</a:t>
            </a:r>
            <a:r>
              <a:rPr lang="en-US" dirty="0"/>
              <a:t> </a:t>
            </a:r>
            <a:r>
              <a:rPr lang="en-US" dirty="0" err="1"/>
              <a:t>protectores</a:t>
            </a:r>
            <a:r>
              <a:rPr lang="en-US" dirty="0"/>
              <a:t> </a:t>
            </a:r>
            <a:r>
              <a:rPr lang="en-US" dirty="0" err="1"/>
              <a:t>ajustables</a:t>
            </a:r>
            <a:r>
              <a:rPr lang="en-US" dirty="0"/>
              <a:t>.</a:t>
            </a:r>
            <a:endParaRPr dirty="0"/>
          </a:p>
          <a:p>
            <a:pPr marL="0" marR="0" lvl="0" indent="0" algn="l" rtl="0">
              <a:spcBef>
                <a:spcPts val="36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220788" y="735013"/>
            <a:ext cx="4495800" cy="3371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923925" y="4376738"/>
            <a:ext cx="5086350" cy="4151312"/>
          </a:xfrm>
          <a:prstGeom prst="rect">
            <a:avLst/>
          </a:prstGeom>
          <a:noFill/>
          <a:ln>
            <a:noFill/>
          </a:ln>
        </p:spPr>
        <p:txBody>
          <a:bodyPr spcFirstLastPara="1" wrap="square" lIns="91250" tIns="44825" rIns="91250" bIns="44825" anchor="t" anchorCtr="0">
            <a:noAutofit/>
          </a:bodyPr>
          <a:lstStyle/>
          <a:p>
            <a:pPr marL="0" marR="0" lvl="0" indent="0" algn="l" rtl="0">
              <a:spcBef>
                <a:spcPts val="360"/>
              </a:spcBef>
              <a:spcAft>
                <a:spcPts val="0"/>
              </a:spcAft>
              <a:buNone/>
            </a:pPr>
            <a:r>
              <a:rPr lang="es-ES_tradnl" sz="1200" b="0" i="0" u="none" strike="noStrike" cap="none" noProof="0" dirty="0">
                <a:solidFill>
                  <a:schemeClr val="dk1"/>
                </a:solidFill>
                <a:latin typeface="Times New Roman"/>
                <a:ea typeface="Times New Roman"/>
                <a:cs typeface="Times New Roman"/>
                <a:sym typeface="Times New Roman"/>
              </a:rPr>
              <a:t>Una</a:t>
            </a:r>
            <a:r>
              <a:rPr lang="es-ES_tradnl" sz="1200" b="0" i="0" u="none" strike="noStrike" cap="none" baseline="0" noProof="0" dirty="0">
                <a:solidFill>
                  <a:schemeClr val="dk1"/>
                </a:solidFill>
                <a:latin typeface="Times New Roman"/>
                <a:ea typeface="Times New Roman"/>
                <a:cs typeface="Times New Roman"/>
                <a:sym typeface="Times New Roman"/>
              </a:rPr>
              <a:t> manera</a:t>
            </a:r>
            <a:r>
              <a:rPr lang="es-ES_tradnl" sz="1200" b="0" i="0" u="none" strike="noStrike" cap="none" noProof="0" dirty="0">
                <a:solidFill>
                  <a:schemeClr val="dk1"/>
                </a:solidFill>
                <a:latin typeface="Times New Roman"/>
                <a:ea typeface="Times New Roman"/>
                <a:cs typeface="Times New Roman"/>
                <a:sym typeface="Times New Roman"/>
              </a:rPr>
              <a:t> para salvaguardar por ubicación se muestra en esta foto. Los controles del operador pueden estar ubicados a una distancia segura de la máquina si no hay motivos para que el operador los </a:t>
            </a:r>
            <a:r>
              <a:rPr lang="es-ES_tradnl" sz="1200" b="0" i="0" u="none" strike="noStrike" cap="none" noProof="0" dirty="0" err="1">
                <a:solidFill>
                  <a:schemeClr val="dk1"/>
                </a:solidFill>
                <a:latin typeface="Times New Roman"/>
                <a:ea typeface="Times New Roman"/>
                <a:cs typeface="Times New Roman"/>
                <a:sym typeface="Times New Roman"/>
              </a:rPr>
              <a:t>tienda.Otra</a:t>
            </a:r>
            <a:r>
              <a:rPr lang="es-ES_tradnl" sz="1200" b="0" i="0" u="none" strike="noStrike" cap="none" baseline="0" noProof="0" dirty="0">
                <a:solidFill>
                  <a:schemeClr val="dk1"/>
                </a:solidFill>
                <a:latin typeface="Times New Roman"/>
                <a:ea typeface="Times New Roman"/>
                <a:cs typeface="Times New Roman"/>
                <a:sym typeface="Times New Roman"/>
              </a:rPr>
              <a:t> manera</a:t>
            </a:r>
            <a:r>
              <a:rPr lang="es-ES_tradnl" sz="1200" b="0" i="0" u="none" strike="noStrike" cap="none" noProof="0" dirty="0">
                <a:solidFill>
                  <a:schemeClr val="dk1"/>
                </a:solidFill>
                <a:latin typeface="Times New Roman"/>
                <a:ea typeface="Times New Roman"/>
                <a:cs typeface="Times New Roman"/>
                <a:sym typeface="Times New Roman"/>
              </a:rPr>
              <a:t> es ubicar la máquina de modo que una característica de diseño de la planta, como una pared, proteja al trabajador y a otro personal. Las paredes o cercas del recinto también pueden restringir el acceso a las máquinas. Otra posible solución es tener partes peligrosas ubicadas lo suficientemente altas para que estén fuera del alcance normal de cualquier trabajador.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_tradnl" noProof="0"/>
              <a:t>¿Protegido por una Guarda? No: como puede ver en esta foto, algunas barreras no bloquean completamente el peligro.</a:t>
            </a:r>
            <a:endParaRPr lang="es-ES_tradnl" sz="1200" b="0" i="0" u="none" strike="noStrike" cap="none" noProof="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6" name="Shape 306"/>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Engranajes</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3" name="Shape 313"/>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ventilador</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6" name="Shape 386"/>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 sz="1200" b="0" i="0" u="none" strike="noStrike" cap="none" dirty="0" smtClean="0">
                <a:solidFill>
                  <a:schemeClr val="dk1"/>
                </a:solidFill>
                <a:latin typeface="Times New Roman"/>
                <a:ea typeface="Times New Roman"/>
                <a:cs typeface="Times New Roman"/>
                <a:sym typeface="Times New Roman"/>
              </a:rPr>
              <a:t>Esta presentación incluye algunas diapositivas del </a:t>
            </a:r>
            <a:r>
              <a:rPr lang="es-ES" sz="1200" b="0" i="0" u="none" strike="noStrike" cap="none" dirty="0" err="1" smtClean="0">
                <a:solidFill>
                  <a:schemeClr val="dk1"/>
                </a:solidFill>
                <a:latin typeface="Times New Roman"/>
                <a:ea typeface="Times New Roman"/>
                <a:cs typeface="Times New Roman"/>
                <a:sym typeface="Times New Roman"/>
              </a:rPr>
              <a:t>powerpoint</a:t>
            </a:r>
            <a:r>
              <a:rPr lang="es-ES" sz="1200" b="0" i="0" u="none" strike="noStrike" cap="none" dirty="0" smtClean="0">
                <a:solidFill>
                  <a:schemeClr val="dk1"/>
                </a:solidFill>
                <a:latin typeface="Times New Roman"/>
                <a:ea typeface="Times New Roman"/>
                <a:cs typeface="Times New Roman"/>
                <a:sym typeface="Times New Roman"/>
              </a:rPr>
              <a:t> "</a:t>
            </a:r>
            <a:r>
              <a:rPr lang="es-ES" sz="1200" b="0" i="0" u="none" strike="noStrike" cap="none" dirty="0" err="1" smtClean="0">
                <a:solidFill>
                  <a:schemeClr val="dk1"/>
                </a:solidFill>
                <a:latin typeface="Times New Roman"/>
                <a:ea typeface="Times New Roman"/>
                <a:cs typeface="Times New Roman"/>
                <a:sym typeface="Times New Roman"/>
              </a:rPr>
              <a:t>Subparte</a:t>
            </a:r>
            <a:r>
              <a:rPr lang="es-ES" sz="1200" b="0" i="0" u="none" strike="noStrike" cap="none" dirty="0" smtClean="0">
                <a:solidFill>
                  <a:schemeClr val="dk1"/>
                </a:solidFill>
                <a:latin typeface="Times New Roman"/>
                <a:ea typeface="Times New Roman"/>
                <a:cs typeface="Times New Roman"/>
                <a:sym typeface="Times New Roman"/>
              </a:rPr>
              <a:t> O - Machine </a:t>
            </a:r>
            <a:r>
              <a:rPr lang="es-ES" sz="1200" b="0" i="0" u="none" strike="noStrike" cap="none" dirty="0" err="1" smtClean="0">
                <a:solidFill>
                  <a:schemeClr val="dk1"/>
                </a:solidFill>
                <a:latin typeface="Times New Roman"/>
                <a:ea typeface="Times New Roman"/>
                <a:cs typeface="Times New Roman"/>
                <a:sym typeface="Times New Roman"/>
              </a:rPr>
              <a:t>Guarding</a:t>
            </a:r>
            <a:r>
              <a:rPr lang="es-ES" sz="1200" b="0" i="0" u="none" strike="noStrike" cap="none" dirty="0" smtClean="0">
                <a:solidFill>
                  <a:schemeClr val="dk1"/>
                </a:solidFill>
                <a:latin typeface="Times New Roman"/>
                <a:ea typeface="Times New Roman"/>
                <a:cs typeface="Times New Roman"/>
                <a:sym typeface="Times New Roman"/>
              </a:rPr>
              <a:t>" de Georgia </a:t>
            </a:r>
            <a:r>
              <a:rPr lang="es-ES" sz="1200" b="0" i="0" u="none" strike="noStrike" cap="none" dirty="0" err="1" smtClean="0">
                <a:solidFill>
                  <a:schemeClr val="dk1"/>
                </a:solidFill>
                <a:latin typeface="Times New Roman"/>
                <a:ea typeface="Times New Roman"/>
                <a:cs typeface="Times New Roman"/>
                <a:sym typeface="Times New Roman"/>
              </a:rPr>
              <a:t>Tech</a:t>
            </a:r>
            <a:r>
              <a:rPr lang="es-ES" sz="1200" b="0" i="0" u="none" strike="noStrike" cap="none" dirty="0" smtClean="0">
                <a:solidFill>
                  <a:schemeClr val="dk1"/>
                </a:solidFill>
                <a:latin typeface="Times New Roman"/>
                <a:ea typeface="Times New Roman"/>
                <a:cs typeface="Times New Roman"/>
                <a:sym typeface="Times New Roman"/>
              </a:rPr>
              <a:t> Research </a:t>
            </a:r>
            <a:r>
              <a:rPr lang="es-ES" sz="1200" b="0" i="0" u="none" strike="noStrike" cap="none" dirty="0" err="1" smtClean="0">
                <a:solidFill>
                  <a:schemeClr val="dk1"/>
                </a:solidFill>
                <a:latin typeface="Times New Roman"/>
                <a:ea typeface="Times New Roman"/>
                <a:cs typeface="Times New Roman"/>
                <a:sym typeface="Times New Roman"/>
              </a:rPr>
              <a:t>Institute</a:t>
            </a:r>
            <a:r>
              <a:rPr lang="es-ES" sz="1200" b="0" i="0" u="none" strike="noStrike" cap="none" dirty="0" smtClean="0">
                <a:solidFill>
                  <a:schemeClr val="dk1"/>
                </a:solidFill>
                <a:latin typeface="Times New Roman"/>
                <a:ea typeface="Times New Roman"/>
                <a:cs typeface="Times New Roman"/>
                <a:sym typeface="Times New Roman"/>
              </a:rPr>
              <a:t>. Nebraska </a:t>
            </a:r>
            <a:r>
              <a:rPr lang="es-ES" sz="1200" b="0" i="0" u="none" strike="noStrike" cap="none" dirty="0" err="1" smtClean="0">
                <a:solidFill>
                  <a:schemeClr val="dk1"/>
                </a:solidFill>
                <a:latin typeface="Times New Roman"/>
                <a:ea typeface="Times New Roman"/>
                <a:cs typeface="Times New Roman"/>
                <a:sym typeface="Times New Roman"/>
              </a:rPr>
              <a:t>Appleseed</a:t>
            </a:r>
            <a:r>
              <a:rPr lang="es-ES" sz="1200" b="0" i="0" u="none" strike="noStrike" cap="none" dirty="0" smtClean="0">
                <a:solidFill>
                  <a:schemeClr val="dk1"/>
                </a:solidFill>
                <a:latin typeface="Times New Roman"/>
                <a:ea typeface="Times New Roman"/>
                <a:cs typeface="Times New Roman"/>
                <a:sym typeface="Times New Roman"/>
              </a:rPr>
              <a:t> agradece el permiso de Georgia </a:t>
            </a:r>
            <a:r>
              <a:rPr lang="es-ES" sz="1200" b="0" i="0" u="none" strike="noStrike" cap="none" dirty="0" err="1" smtClean="0">
                <a:solidFill>
                  <a:schemeClr val="dk1"/>
                </a:solidFill>
                <a:latin typeface="Times New Roman"/>
                <a:ea typeface="Times New Roman"/>
                <a:cs typeface="Times New Roman"/>
                <a:sym typeface="Times New Roman"/>
              </a:rPr>
              <a:t>Tech</a:t>
            </a:r>
            <a:r>
              <a:rPr lang="es-ES" sz="1200" b="0" i="0" u="none" strike="noStrike" cap="none" dirty="0" smtClean="0">
                <a:solidFill>
                  <a:schemeClr val="dk1"/>
                </a:solidFill>
                <a:latin typeface="Times New Roman"/>
                <a:ea typeface="Times New Roman"/>
                <a:cs typeface="Times New Roman"/>
                <a:sym typeface="Times New Roman"/>
              </a:rPr>
              <a:t> para usar estas diapositivas para </a:t>
            </a:r>
            <a:r>
              <a:rPr lang="es-ES" sz="1200" b="0" i="0" u="none" strike="noStrike" cap="none" dirty="0" err="1" smtClean="0">
                <a:solidFill>
                  <a:schemeClr val="dk1"/>
                </a:solidFill>
                <a:latin typeface="Times New Roman"/>
                <a:ea typeface="Times New Roman"/>
                <a:cs typeface="Times New Roman"/>
                <a:sym typeface="Times New Roman"/>
              </a:rPr>
              <a:t>educacion</a:t>
            </a:r>
            <a:r>
              <a:rPr lang="es-ES" sz="1200" b="0" i="0" u="none" strike="noStrike" cap="none" dirty="0" smtClean="0">
                <a:solidFill>
                  <a:schemeClr val="dk1"/>
                </a:solidFill>
                <a:latin typeface="Times New Roman"/>
                <a:ea typeface="Times New Roman"/>
                <a:cs typeface="Times New Roman"/>
                <a:sym typeface="Times New Roman"/>
              </a:rPr>
              <a:t> como indicado en su sitio web: “Estas presentaciones pueden ser usados en educación </a:t>
            </a:r>
            <a:r>
              <a:rPr lang="es-ES" sz="1200" b="0" i="0" u="none" strike="noStrike" cap="none" dirty="0" err="1" smtClean="0">
                <a:solidFill>
                  <a:schemeClr val="dk1"/>
                </a:solidFill>
                <a:latin typeface="Times New Roman"/>
                <a:ea typeface="Times New Roman"/>
                <a:cs typeface="Times New Roman"/>
                <a:sym typeface="Times New Roman"/>
              </a:rPr>
              <a:t>or</a:t>
            </a:r>
            <a:r>
              <a:rPr lang="es-ES" sz="1200" b="0" i="0" u="none" strike="noStrike" cap="none" dirty="0" smtClean="0">
                <a:solidFill>
                  <a:schemeClr val="dk1"/>
                </a:solidFill>
                <a:latin typeface="Times New Roman"/>
                <a:ea typeface="Times New Roman"/>
                <a:cs typeface="Times New Roman"/>
                <a:sym typeface="Times New Roman"/>
              </a:rPr>
              <a:t> entrenamiento si crédito está dado a Georgia </a:t>
            </a:r>
            <a:r>
              <a:rPr lang="es-ES" sz="1200" b="0" i="0" u="none" strike="noStrike" cap="none" dirty="0" err="1" smtClean="0">
                <a:solidFill>
                  <a:schemeClr val="dk1"/>
                </a:solidFill>
                <a:latin typeface="Times New Roman"/>
                <a:ea typeface="Times New Roman"/>
                <a:cs typeface="Times New Roman"/>
                <a:sym typeface="Times New Roman"/>
              </a:rPr>
              <a:t>Tech</a:t>
            </a:r>
            <a:r>
              <a:rPr lang="es-ES" sz="1200" b="0" i="0" u="none" strike="noStrike" cap="none" dirty="0" smtClean="0">
                <a:solidFill>
                  <a:schemeClr val="dk1"/>
                </a:solidFill>
                <a:latin typeface="Times New Roman"/>
                <a:ea typeface="Times New Roman"/>
                <a:cs typeface="Times New Roman"/>
                <a:sym typeface="Times New Roman"/>
              </a:rPr>
              <a:t> como el </a:t>
            </a:r>
            <a:r>
              <a:rPr lang="es-ES" sz="1200" b="0" i="0" u="none" strike="noStrike" cap="none" dirty="0" err="1" smtClean="0">
                <a:solidFill>
                  <a:schemeClr val="dk1"/>
                </a:solidFill>
                <a:latin typeface="Times New Roman"/>
                <a:ea typeface="Times New Roman"/>
                <a:cs typeface="Times New Roman"/>
                <a:sym typeface="Times New Roman"/>
              </a:rPr>
              <a:t>desarallador</a:t>
            </a:r>
            <a:r>
              <a:rPr lang="es-ES" sz="1200" b="0" i="0" u="none" strike="noStrike" cap="none" dirty="0" smtClean="0">
                <a:solidFill>
                  <a:schemeClr val="dk1"/>
                </a:solidFill>
                <a:latin typeface="Times New Roman"/>
                <a:ea typeface="Times New Roman"/>
                <a:cs typeface="Times New Roman"/>
                <a:sym typeface="Times New Roman"/>
              </a:rPr>
              <a:t> y dueño” (http://www.oshainfo.gatech.edu/powerpoint.html).  La capacitación de Nebraska </a:t>
            </a:r>
            <a:r>
              <a:rPr lang="es-ES" sz="1200" b="0" i="0" u="none" strike="noStrike" cap="none" dirty="0" err="1" smtClean="0">
                <a:solidFill>
                  <a:schemeClr val="dk1"/>
                </a:solidFill>
                <a:latin typeface="Times New Roman"/>
                <a:ea typeface="Times New Roman"/>
                <a:cs typeface="Times New Roman"/>
                <a:sym typeface="Times New Roman"/>
              </a:rPr>
              <a:t>Appleseed</a:t>
            </a:r>
            <a:r>
              <a:rPr lang="es-ES" sz="1200" b="0" i="0" u="none" strike="noStrike" cap="none" dirty="0" smtClean="0">
                <a:solidFill>
                  <a:schemeClr val="dk1"/>
                </a:solidFill>
                <a:latin typeface="Times New Roman"/>
                <a:ea typeface="Times New Roman"/>
                <a:cs typeface="Times New Roman"/>
                <a:sym typeface="Times New Roman"/>
              </a:rPr>
              <a:t> incluye videos adicionales sobre la seguridad de los trabajadores y el lockout </a:t>
            </a:r>
            <a:r>
              <a:rPr lang="es-ES" sz="1200" b="0" i="0" u="none" strike="noStrike" cap="none" dirty="0" err="1" smtClean="0">
                <a:solidFill>
                  <a:schemeClr val="dk1"/>
                </a:solidFill>
                <a:latin typeface="Times New Roman"/>
                <a:ea typeface="Times New Roman"/>
                <a:cs typeface="Times New Roman"/>
                <a:sym typeface="Times New Roman"/>
              </a:rPr>
              <a:t>tag</a:t>
            </a:r>
            <a:r>
              <a:rPr lang="es-ES" sz="1200" b="0" i="0" u="none" strike="noStrike" cap="none" dirty="0" smtClean="0">
                <a:solidFill>
                  <a:schemeClr val="dk1"/>
                </a:solidFill>
                <a:latin typeface="Times New Roman"/>
                <a:ea typeface="Times New Roman"/>
                <a:cs typeface="Times New Roman"/>
                <a:sym typeface="Times New Roman"/>
              </a:rPr>
              <a:t>, que incluyen "Conozca sus derechos en el trabajo," producido por Nebraska </a:t>
            </a:r>
            <a:r>
              <a:rPr lang="es-ES" sz="1200" b="0" i="0" u="none" strike="noStrike" cap="none" dirty="0" err="1" smtClean="0">
                <a:solidFill>
                  <a:schemeClr val="dk1"/>
                </a:solidFill>
                <a:latin typeface="Times New Roman"/>
                <a:ea typeface="Times New Roman"/>
                <a:cs typeface="Times New Roman"/>
                <a:sym typeface="Times New Roman"/>
              </a:rPr>
              <a:t>Appleseed</a:t>
            </a:r>
            <a:r>
              <a:rPr lang="es-ES" sz="1200" b="0" i="0" u="none" strike="noStrike" cap="none" dirty="0" smtClean="0">
                <a:solidFill>
                  <a:schemeClr val="dk1"/>
                </a:solidFill>
                <a:latin typeface="Times New Roman"/>
                <a:ea typeface="Times New Roman"/>
                <a:cs typeface="Times New Roman"/>
                <a:sym typeface="Times New Roman"/>
              </a:rPr>
              <a:t> y disponible en www.neappleseed.org/workersrights y ”Bloqueo y Etiquetado: Control de la </a:t>
            </a:r>
            <a:r>
              <a:rPr lang="es-ES" sz="1200" b="0" i="0" u="none" strike="noStrike" cap="none" dirty="0" err="1" smtClean="0">
                <a:solidFill>
                  <a:schemeClr val="dk1"/>
                </a:solidFill>
                <a:latin typeface="Times New Roman"/>
                <a:ea typeface="Times New Roman"/>
                <a:cs typeface="Times New Roman"/>
                <a:sym typeface="Times New Roman"/>
              </a:rPr>
              <a:t>Energia</a:t>
            </a:r>
            <a:r>
              <a:rPr lang="es-ES" sz="1200" b="0" i="0" u="none" strike="noStrike" cap="none" dirty="0" smtClean="0">
                <a:solidFill>
                  <a:schemeClr val="dk1"/>
                </a:solidFill>
                <a:latin typeface="Times New Roman"/>
                <a:ea typeface="Times New Roman"/>
                <a:cs typeface="Times New Roman"/>
                <a:sym typeface="Times New Roman"/>
              </a:rPr>
              <a:t> </a:t>
            </a:r>
            <a:r>
              <a:rPr lang="es-ES" sz="1200" b="0" i="0" u="none" strike="noStrike" cap="none" dirty="0" err="1" smtClean="0">
                <a:solidFill>
                  <a:schemeClr val="dk1"/>
                </a:solidFill>
                <a:latin typeface="Times New Roman"/>
                <a:ea typeface="Times New Roman"/>
                <a:cs typeface="Times New Roman"/>
                <a:sym typeface="Times New Roman"/>
              </a:rPr>
              <a:t>Hazardous</a:t>
            </a:r>
            <a:r>
              <a:rPr lang="es-ES" sz="1200" b="0" i="0" u="none" strike="noStrike" cap="none" dirty="0" smtClean="0">
                <a:solidFill>
                  <a:schemeClr val="dk1"/>
                </a:solidFill>
                <a:latin typeface="Times New Roman"/>
                <a:ea typeface="Times New Roman"/>
                <a:cs typeface="Times New Roman"/>
                <a:sym typeface="Times New Roman"/>
              </a:rPr>
              <a:t> </a:t>
            </a:r>
            <a:r>
              <a:rPr lang="es-ES" sz="1200" b="0" i="0" u="none" strike="noStrike" cap="none" dirty="0" err="1" smtClean="0">
                <a:solidFill>
                  <a:schemeClr val="dk1"/>
                </a:solidFill>
                <a:latin typeface="Times New Roman"/>
                <a:ea typeface="Times New Roman"/>
                <a:cs typeface="Times New Roman"/>
                <a:sym typeface="Times New Roman"/>
              </a:rPr>
              <a:t>Energy</a:t>
            </a:r>
            <a:r>
              <a:rPr lang="es-ES" sz="1200" b="0" i="0" u="none" strike="noStrike" cap="none" dirty="0" smtClean="0">
                <a:solidFill>
                  <a:schemeClr val="dk1"/>
                </a:solidFill>
                <a:latin typeface="Times New Roman"/>
                <a:ea typeface="Times New Roman"/>
                <a:cs typeface="Times New Roman"/>
                <a:sym typeface="Times New Roman"/>
              </a:rPr>
              <a:t>" de </a:t>
            </a:r>
            <a:r>
              <a:rPr lang="es-ES" sz="1200" b="0" i="0" u="none" strike="noStrike" cap="none" dirty="0" err="1" smtClean="0">
                <a:solidFill>
                  <a:schemeClr val="dk1"/>
                </a:solidFill>
                <a:latin typeface="Times New Roman"/>
                <a:ea typeface="Times New Roman"/>
                <a:cs typeface="Times New Roman"/>
                <a:sym typeface="Times New Roman"/>
              </a:rPr>
              <a:t>National</a:t>
            </a:r>
            <a:r>
              <a:rPr lang="es-ES" sz="1200" b="0" i="0" u="none" strike="noStrike" cap="none" dirty="0" smtClean="0">
                <a:solidFill>
                  <a:schemeClr val="dk1"/>
                </a:solidFill>
                <a:latin typeface="Times New Roman"/>
                <a:ea typeface="Times New Roman"/>
                <a:cs typeface="Times New Roman"/>
                <a:sym typeface="Times New Roman"/>
              </a:rPr>
              <a:t> Safety </a:t>
            </a:r>
            <a:r>
              <a:rPr lang="es-ES" sz="1200" b="0" i="0" u="none" strike="noStrike" cap="none" dirty="0" err="1" smtClean="0">
                <a:solidFill>
                  <a:schemeClr val="dk1"/>
                </a:solidFill>
                <a:latin typeface="Times New Roman"/>
                <a:ea typeface="Times New Roman"/>
                <a:cs typeface="Times New Roman"/>
                <a:sym typeface="Times New Roman"/>
              </a:rPr>
              <a:t>Compliance</a:t>
            </a:r>
            <a:r>
              <a:rPr lang="es-ES" sz="1200" b="0" i="0" u="none" strike="noStrike" cap="none" dirty="0" smtClean="0">
                <a:solidFill>
                  <a:schemeClr val="dk1"/>
                </a:solidFill>
                <a:latin typeface="Times New Roman"/>
                <a:ea typeface="Times New Roman"/>
                <a:cs typeface="Times New Roman"/>
                <a:sym typeface="Times New Roman"/>
              </a:rPr>
              <a:t> , Inc., disponible en www.osha-safety-training.net/product/93-lockouttagout-control-of-hazardous-energy-training-video/</a:t>
            </a:r>
          </a:p>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a:t>Aquí hay un ventilador con una polea sin protección a menos de 7 pies sobre el piso.</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Clr>
                <a:schemeClr val="dk1"/>
              </a:buClr>
              <a:buSzPts val="1100"/>
              <a:buFont typeface="Arial"/>
              <a:buNone/>
            </a:pPr>
            <a:r>
              <a:rPr lang="es-ES_tradnl" noProof="0" dirty="0"/>
              <a:t>Esta foto muestra una hoja y polea del ventilador completamente desprotegidas.</a:t>
            </a:r>
          </a:p>
          <a:p>
            <a:pPr marL="0" marR="0" lvl="0" indent="0" algn="l" rtl="0">
              <a:spcBef>
                <a:spcPts val="0"/>
              </a:spcBef>
              <a:spcAft>
                <a:spcPts val="0"/>
              </a:spcAft>
              <a:buClr>
                <a:schemeClr val="dk1"/>
              </a:buClr>
              <a:buSzPts val="1100"/>
              <a:buFont typeface="Arial"/>
              <a:buNone/>
            </a:pPr>
            <a:endParaRPr dirty="0"/>
          </a:p>
          <a:p>
            <a:pPr marL="0" marR="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Polea</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1" name="Shape 341"/>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_tradnl" noProof="0" dirty="0"/>
              <a:t>Esta foto muestra los peligros de la maquinaria sin protección y cómo puede atraerle. En este caso, el pelo de alguien quedó atrapado ...</a:t>
            </a:r>
            <a:endParaRPr lang="es-ES_tradnl" sz="1200" b="0" i="0" u="none" strike="noStrike" cap="none" noProof="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dirty="0"/>
              <a:t>... y </a:t>
            </a:r>
            <a:r>
              <a:rPr lang="en-US" dirty="0" err="1"/>
              <a:t>su</a:t>
            </a:r>
            <a:r>
              <a:rPr lang="en-US" dirty="0"/>
              <a:t> </a:t>
            </a:r>
            <a:r>
              <a:rPr lang="en-US" dirty="0" err="1"/>
              <a:t>pelo</a:t>
            </a:r>
            <a:r>
              <a:rPr lang="en-US" dirty="0"/>
              <a:t> </a:t>
            </a:r>
            <a:r>
              <a:rPr lang="en-US" dirty="0" err="1"/>
              <a:t>fue</a:t>
            </a:r>
            <a:r>
              <a:rPr lang="en-US" dirty="0"/>
              <a:t> </a:t>
            </a:r>
            <a:r>
              <a:rPr lang="en-US" dirty="0" err="1"/>
              <a:t>arrancado</a:t>
            </a:r>
            <a:r>
              <a:rPr lang="en-US" dirty="0"/>
              <a:t> de </a:t>
            </a:r>
            <a:r>
              <a:rPr lang="en-US" dirty="0" err="1"/>
              <a:t>su</a:t>
            </a:r>
            <a:r>
              <a:rPr lang="en-US" dirty="0"/>
              <a:t> </a:t>
            </a:r>
            <a:r>
              <a:rPr lang="en-US" dirty="0" err="1"/>
              <a:t>cuero</a:t>
            </a:r>
            <a:r>
              <a:rPr lang="en-US" dirty="0"/>
              <a:t> </a:t>
            </a:r>
            <a:r>
              <a:rPr lang="en-US" dirty="0" err="1"/>
              <a:t>cabelludo</a:t>
            </a:r>
            <a:r>
              <a:rPr lang="en-US" dirty="0"/>
              <a:t>.</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_tradnl" sz="1200" b="0" i="0" u="none" strike="noStrike" cap="none" noProof="0" dirty="0">
                <a:solidFill>
                  <a:schemeClr val="dk1"/>
                </a:solidFill>
                <a:latin typeface="Times New Roman"/>
                <a:ea typeface="Times New Roman"/>
                <a:cs typeface="Times New Roman"/>
                <a:sym typeface="Times New Roman"/>
              </a:rPr>
              <a:t> En esta foto puede ver que la polea está a menos de 7 pies sobre el piso y por lo tanto debería haber sido protegida.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5" name="Shape 365"/>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_tradnl" sz="1200" b="0" i="0" u="none" strike="noStrike" cap="none" noProof="0" dirty="0">
                <a:solidFill>
                  <a:schemeClr val="dk1"/>
                </a:solidFill>
                <a:latin typeface="Times New Roman"/>
                <a:ea typeface="Times New Roman"/>
                <a:cs typeface="Times New Roman"/>
                <a:sym typeface="Times New Roman"/>
              </a:rPr>
              <a:t>Esta foto muestra otro ejemplo a menos de 7 pies sobre el piso. </a:t>
            </a:r>
          </a:p>
          <a:p>
            <a:pPr marL="0" marR="0" lvl="0" indent="0" algn="l" rtl="0">
              <a:spcBef>
                <a:spcPts val="0"/>
              </a:spcBef>
              <a:spcAft>
                <a:spcPts val="0"/>
              </a:spcAft>
              <a:buNone/>
            </a:pPr>
            <a:endParaRPr lang="en-US" sz="1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Pagina</a:t>
            </a:r>
            <a:r>
              <a:rPr lang="en-US" sz="1200" b="0" i="0" u="none" strike="noStrike" cap="none" dirty="0">
                <a:solidFill>
                  <a:schemeClr val="dk1"/>
                </a:solidFill>
                <a:latin typeface="Times New Roman"/>
                <a:ea typeface="Times New Roman"/>
                <a:cs typeface="Times New Roman"/>
                <a:sym typeface="Times New Roman"/>
              </a:rPr>
              <a:t> </a:t>
            </a:r>
            <a:r>
              <a:rPr lang="en-US" sz="1200" b="0" i="0" u="none" strike="noStrike" cap="none" dirty="0" err="1">
                <a:solidFill>
                  <a:schemeClr val="dk1"/>
                </a:solidFill>
                <a:latin typeface="Times New Roman"/>
                <a:ea typeface="Times New Roman"/>
                <a:cs typeface="Times New Roman"/>
                <a:sym typeface="Times New Roman"/>
              </a:rPr>
              <a:t>en</a:t>
            </a:r>
            <a:r>
              <a:rPr lang="en-US" sz="1200" b="0" i="0" u="none" strike="noStrike" cap="none" dirty="0">
                <a:solidFill>
                  <a:schemeClr val="dk1"/>
                </a:solidFill>
                <a:latin typeface="Times New Roman"/>
                <a:ea typeface="Times New Roman"/>
                <a:cs typeface="Times New Roman"/>
                <a:sym typeface="Times New Roman"/>
              </a:rPr>
              <a:t> el</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err="1">
                <a:solidFill>
                  <a:schemeClr val="dk1"/>
                </a:solidFill>
                <a:latin typeface="Times New Roman"/>
                <a:ea typeface="Times New Roman"/>
                <a:cs typeface="Times New Roman"/>
                <a:sym typeface="Times New Roman"/>
              </a:rPr>
              <a:t>sitio</a:t>
            </a:r>
            <a:r>
              <a:rPr lang="en-US" sz="1200" b="0" i="0" u="none" strike="noStrike" cap="none" baseline="0" dirty="0">
                <a:solidFill>
                  <a:schemeClr val="dk1"/>
                </a:solidFill>
                <a:latin typeface="Times New Roman"/>
                <a:ea typeface="Times New Roman"/>
                <a:cs typeface="Times New Roman"/>
                <a:sym typeface="Times New Roman"/>
              </a:rPr>
              <a:t> web</a:t>
            </a:r>
            <a:r>
              <a:rPr lang="en-US" sz="1200" b="0" i="0" u="none" strike="noStrike" cap="none" dirty="0">
                <a:solidFill>
                  <a:schemeClr val="dk1"/>
                </a:solidFill>
                <a:latin typeface="Times New Roman"/>
                <a:ea typeface="Times New Roman"/>
                <a:cs typeface="Times New Roman"/>
                <a:sym typeface="Times New Roman"/>
              </a:rPr>
              <a:t> de OSHA </a:t>
            </a:r>
            <a:r>
              <a:rPr lang="en-US" sz="1200" b="0" i="0" u="none" strike="noStrike" cap="none" dirty="0" err="1">
                <a:solidFill>
                  <a:schemeClr val="dk1"/>
                </a:solidFill>
                <a:latin typeface="Times New Roman"/>
                <a:ea typeface="Times New Roman"/>
                <a:cs typeface="Times New Roman"/>
                <a:sym typeface="Times New Roman"/>
              </a:rPr>
              <a:t>sobre</a:t>
            </a:r>
            <a:r>
              <a:rPr lang="en-US" sz="1200" b="0" i="0" u="none" strike="noStrike" cap="none" dirty="0">
                <a:solidFill>
                  <a:schemeClr val="dk1"/>
                </a:solidFill>
                <a:latin typeface="Times New Roman"/>
                <a:ea typeface="Times New Roman"/>
                <a:cs typeface="Times New Roman"/>
                <a:sym typeface="Times New Roman"/>
              </a:rPr>
              <a:t> la </a:t>
            </a:r>
            <a:r>
              <a:rPr lang="en-US" sz="1200" b="0" i="0" u="none" strike="noStrike" cap="none" dirty="0" err="1">
                <a:solidFill>
                  <a:schemeClr val="dk1"/>
                </a:solidFill>
                <a:latin typeface="Times New Roman"/>
                <a:ea typeface="Times New Roman"/>
                <a:cs typeface="Times New Roman"/>
                <a:sym typeface="Times New Roman"/>
              </a:rPr>
              <a:t>protección</a:t>
            </a:r>
            <a:r>
              <a:rPr lang="en-US" sz="1200" b="0" i="0" u="none" strike="noStrike" cap="none" dirty="0">
                <a:solidFill>
                  <a:schemeClr val="dk1"/>
                </a:solidFill>
                <a:latin typeface="Times New Roman"/>
                <a:ea typeface="Times New Roman"/>
                <a:cs typeface="Times New Roman"/>
                <a:sym typeface="Times New Roman"/>
              </a:rPr>
              <a:t> de </a:t>
            </a:r>
            <a:r>
              <a:rPr lang="en-US" sz="1200" b="0" i="0" u="none" strike="noStrike" cap="none" dirty="0" err="1">
                <a:solidFill>
                  <a:schemeClr val="dk1"/>
                </a:solidFill>
                <a:latin typeface="Times New Roman"/>
                <a:ea typeface="Times New Roman"/>
                <a:cs typeface="Times New Roman"/>
                <a:sym typeface="Times New Roman"/>
              </a:rPr>
              <a:t>maquinaria</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med" len="med"/>
            <a:tailEnd type="none" w="med" len="med"/>
          </a:ln>
        </p:spPr>
      </p:sp>
      <p:sp>
        <p:nvSpPr>
          <p:cNvPr id="379" name="Shape 379"/>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dirty="0"/>
              <a:t>“BLOQUEO</a:t>
            </a:r>
            <a:r>
              <a:rPr lang="en-US" baseline="0" dirty="0"/>
              <a:t> Y ETIQUETADO: Control de la </a:t>
            </a:r>
            <a:r>
              <a:rPr lang="en-US" baseline="0" dirty="0" err="1"/>
              <a:t>Energia</a:t>
            </a:r>
            <a:r>
              <a:rPr lang="en-US" baseline="0" dirty="0"/>
              <a:t> de Alto </a:t>
            </a:r>
            <a:r>
              <a:rPr lang="en-US" baseline="0" dirty="0" err="1"/>
              <a:t>Riesgo</a:t>
            </a:r>
            <a:r>
              <a:rPr lang="en-US" baseline="0" dirty="0"/>
              <a:t>”</a:t>
            </a:r>
            <a:r>
              <a:rPr lang="en-US" dirty="0"/>
              <a:t> video</a:t>
            </a:r>
            <a:r>
              <a:rPr lang="en-US" baseline="0" dirty="0"/>
              <a:t> </a:t>
            </a:r>
            <a:r>
              <a:rPr lang="en-US" baseline="0" dirty="0" err="1"/>
              <a:t>produjido</a:t>
            </a:r>
            <a:r>
              <a:rPr lang="en-US" baseline="0" dirty="0"/>
              <a:t> </a:t>
            </a:r>
            <a:r>
              <a:rPr lang="en-US" baseline="0" dirty="0" err="1"/>
              <a:t>por</a:t>
            </a:r>
            <a:r>
              <a:rPr lang="en-US" baseline="0" dirty="0"/>
              <a:t> National Safety Compliance (</a:t>
            </a:r>
            <a:r>
              <a:rPr lang="en-US" baseline="0" dirty="0" err="1"/>
              <a:t>www.osha</a:t>
            </a:r>
            <a:r>
              <a:rPr lang="en-US" baseline="0" dirty="0"/>
              <a:t>-safety-</a:t>
            </a:r>
            <a:r>
              <a:rPr lang="en-US" baseline="0" dirty="0" err="1"/>
              <a:t>training.net</a:t>
            </a:r>
            <a:r>
              <a:rPr lang="en-US" baseline="0" dirty="0"/>
              <a:t>/product/lockout-</a:t>
            </a:r>
            <a:r>
              <a:rPr lang="en-US" baseline="0" dirty="0" err="1"/>
              <a:t>tagout</a:t>
            </a:r>
            <a:r>
              <a:rPr lang="en-US" baseline="0" dirty="0"/>
              <a:t>-control-of-hazardous-energy-video-kit/).</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15950" y="4378325"/>
            <a:ext cx="5778500" cy="445928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4" name="Shape 184"/>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s-ES_tradnl" noProof="0" dirty="0"/>
              <a:t>Algunos peligros en el trabajo tendrán advertencias y signos claros, como este ("PELIGRO: No ponga su mano dentro. ¡Se lo cortará!"). Otros no lo harán. ¡Es importante que conozca los peligros y cómo mantenerse a </a:t>
            </a:r>
            <a:r>
              <a:rPr lang="es-ES_tradnl" noProof="0" dirty="0" err="1"/>
              <a:t>salv</a:t>
            </a:r>
            <a:r>
              <a:rPr lang="en-US" dirty="0"/>
              <a:t>o!</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Recurso</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err="1">
                <a:solidFill>
                  <a:schemeClr val="dk1"/>
                </a:solidFill>
                <a:latin typeface="Times New Roman"/>
                <a:ea typeface="Times New Roman"/>
                <a:cs typeface="Times New Roman"/>
                <a:sym typeface="Times New Roman"/>
              </a:rPr>
              <a:t>obtenido</a:t>
            </a:r>
            <a:r>
              <a:rPr lang="en-US" sz="1200" b="0" i="0" u="none" strike="noStrike" cap="none" dirty="0">
                <a:solidFill>
                  <a:schemeClr val="dk1"/>
                </a:solidFill>
                <a:latin typeface="Times New Roman"/>
                <a:ea typeface="Times New Roman"/>
                <a:cs typeface="Times New Roman"/>
                <a:sym typeface="Times New Roman"/>
              </a:rPr>
              <a:t>: OSHA’s Machine Guarding </a:t>
            </a:r>
            <a:r>
              <a:rPr lang="en-US" sz="1200" b="0" i="0" u="none" strike="noStrike" cap="none" dirty="0" err="1">
                <a:solidFill>
                  <a:schemeClr val="dk1"/>
                </a:solidFill>
                <a:latin typeface="Times New Roman"/>
                <a:ea typeface="Times New Roman"/>
                <a:cs typeface="Times New Roman"/>
                <a:sym typeface="Times New Roman"/>
              </a:rPr>
              <a:t>eTool</a:t>
            </a:r>
            <a:r>
              <a:rPr lang="en-US" sz="1200" b="0" i="0" u="none" strike="noStrike" cap="none" dirty="0">
                <a:solidFill>
                  <a:schemeClr val="dk1"/>
                </a:solidFill>
                <a:latin typeface="Times New Roman"/>
                <a:ea typeface="Times New Roman"/>
                <a:cs typeface="Times New Roman"/>
                <a:sym typeface="Times New Roman"/>
              </a:rPr>
              <a:t> (General Requirements)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 name="Shape 203"/>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Times New Roman"/>
                <a:ea typeface="Times New Roman"/>
                <a:cs typeface="Times New Roman"/>
                <a:sym typeface="Times New Roman"/>
              </a:rPr>
              <a:t>Recurso</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err="1">
                <a:solidFill>
                  <a:schemeClr val="dk1"/>
                </a:solidFill>
                <a:latin typeface="Times New Roman"/>
                <a:ea typeface="Times New Roman"/>
                <a:cs typeface="Times New Roman"/>
                <a:sym typeface="Times New Roman"/>
              </a:rPr>
              <a:t>obtenido</a:t>
            </a:r>
            <a:r>
              <a:rPr lang="en-US" sz="1200" b="0" i="0" u="none" strike="noStrike" cap="none" dirty="0">
                <a:solidFill>
                  <a:schemeClr val="dk1"/>
                </a:solidFill>
                <a:latin typeface="Times New Roman"/>
                <a:ea typeface="Times New Roman"/>
                <a:cs typeface="Times New Roman"/>
                <a:sym typeface="Times New Roman"/>
              </a:rPr>
              <a:t>: “OSHA machine guarding </a:t>
            </a:r>
            <a:r>
              <a:rPr lang="en-US" sz="1200" b="0" i="0" u="none" strike="noStrike" cap="none" dirty="0" err="1">
                <a:solidFill>
                  <a:schemeClr val="dk1"/>
                </a:solidFill>
                <a:latin typeface="Times New Roman"/>
                <a:ea typeface="Times New Roman"/>
                <a:cs typeface="Times New Roman"/>
                <a:sym typeface="Times New Roman"/>
              </a:rPr>
              <a:t>eTool</a:t>
            </a:r>
            <a:r>
              <a:rPr lang="en-US" sz="1200" b="0" i="0" u="none" strike="noStrike" cap="none" dirty="0">
                <a:solidFill>
                  <a:schemeClr val="dk1"/>
                </a:solidFill>
                <a:latin typeface="Times New Roman"/>
                <a:ea typeface="Times New Roman"/>
                <a:cs typeface="Times New Roman"/>
                <a:sym typeface="Times New Roman"/>
              </a:rPr>
              <a:t>”; Human Rights Watch 2006 report “Blood, Sweat, and Fear.”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74750" y="698500"/>
            <a:ext cx="4591050" cy="34432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15950" y="4378325"/>
            <a:ext cx="5778500" cy="4459288"/>
          </a:xfrm>
          <a:prstGeom prst="rect">
            <a:avLst/>
          </a:prstGeom>
          <a:noFill/>
          <a:ln>
            <a:noFill/>
          </a:ln>
        </p:spPr>
        <p:txBody>
          <a:bodyPr spcFirstLastPara="1" wrap="square" lIns="91250" tIns="44825" rIns="91250" bIns="44825"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63638" y="692150"/>
            <a:ext cx="4608512" cy="345598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1" name="Shape 221"/>
          <p:cNvSpPr txBox="1">
            <a:spLocks noGrp="1"/>
          </p:cNvSpPr>
          <p:nvPr>
            <p:ph type="body" idx="1"/>
          </p:nvPr>
        </p:nvSpPr>
        <p:spPr>
          <a:xfrm>
            <a:off x="923925" y="4379913"/>
            <a:ext cx="5086350" cy="4148137"/>
          </a:xfrm>
          <a:prstGeom prst="rect">
            <a:avLst/>
          </a:prstGeom>
          <a:solidFill>
            <a:srgbClr val="FFFFFF"/>
          </a:solidFill>
          <a:ln w="9525" cap="flat" cmpd="sng">
            <a:solidFill>
              <a:srgbClr val="000000"/>
            </a:solidFill>
            <a:prstDash val="solid"/>
            <a:miter lim="800000"/>
            <a:headEnd type="none" w="med" len="med"/>
            <a:tailEnd type="none" w="med" len="med"/>
          </a:ln>
        </p:spPr>
        <p:txBody>
          <a:bodyPr spcFirstLastPara="1" wrap="square" lIns="92075" tIns="46025" rIns="92075" bIns="46025" anchor="t" anchorCtr="0">
            <a:noAutofit/>
          </a:bodyPr>
          <a:lstStyle/>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Engranajes</a:t>
            </a:r>
            <a:endParaRPr lang="en-US" sz="1200" b="0" i="0" u="none" strike="noStrike" cap="none" dirty="0">
              <a:solidFill>
                <a:schemeClr val="dk1"/>
              </a:solidFill>
              <a:latin typeface="Times New Roman"/>
              <a:ea typeface="Times New Roman"/>
              <a:cs typeface="Times New Roman"/>
              <a:sym typeface="Times New Roman"/>
            </a:endParaRPr>
          </a:p>
          <a:p>
            <a:pPr marL="228600" marR="0" lvl="0" indent="-228600" algn="l" rtl="0">
              <a:spcBef>
                <a:spcPts val="0"/>
              </a:spcBef>
              <a:spcAft>
                <a:spcPts val="0"/>
              </a:spcAft>
              <a:buAutoNum type="arabicPeriod"/>
            </a:pPr>
            <a:r>
              <a:rPr lang="en-US" sz="1200" b="0" i="0" u="none" strike="noStrike" cap="none" dirty="0" err="1">
                <a:solidFill>
                  <a:schemeClr val="dk1"/>
                </a:solidFill>
                <a:latin typeface="Times New Roman"/>
                <a:ea typeface="Times New Roman"/>
                <a:cs typeface="Times New Roman"/>
                <a:sym typeface="Times New Roman"/>
              </a:rPr>
              <a:t>Fabricas</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942416" y="2514601"/>
            <a:ext cx="6600451" cy="2262781"/>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1" name="Shape 41"/>
          <p:cNvSpPr txBox="1">
            <a:spLocks noGrp="1"/>
          </p:cNvSpPr>
          <p:nvPr>
            <p:ph type="subTitle" idx="1"/>
          </p:nvPr>
        </p:nvSpPr>
        <p:spPr>
          <a:xfrm>
            <a:off x="1942416" y="4777380"/>
            <a:ext cx="6600451" cy="1126283"/>
          </a:xfrm>
          <a:prstGeom prst="rect">
            <a:avLst/>
          </a:prstGeom>
          <a:noFill/>
          <a:ln>
            <a:noFill/>
          </a:ln>
        </p:spPr>
        <p:txBody>
          <a:bodyPr spcFirstLastPara="1" wrap="square" lIns="91425" tIns="91425" rIns="91425" bIns="91425" anchor="t" anchorCtr="0"/>
          <a:lstStyle>
            <a:lvl1pPr marL="0" marR="0" lvl="0" indent="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457200" marR="0" lvl="1" indent="0"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L="914400" marR="0" lvl="2" indent="0"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42" name="Shape 42"/>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Shape 44"/>
          <p:cNvSpPr/>
          <p:nvPr/>
        </p:nvSpPr>
        <p:spPr>
          <a:xfrm>
            <a:off x="-31719" y="4321158"/>
            <a:ext cx="1395473" cy="781781"/>
          </a:xfrm>
          <a:custGeom>
            <a:avLst/>
            <a:gdLst/>
            <a:ahLst/>
            <a:cxnLst/>
            <a:rect l="0" t="0" r="0" b="0"/>
            <a:pathLst>
              <a:path w="120000" h="120000" extrusionOk="0">
                <a:moveTo>
                  <a:pt x="86530" y="120000"/>
                </a:moveTo>
                <a:cubicBezTo>
                  <a:pt x="87739" y="120000"/>
                  <a:pt x="88545" y="119280"/>
                  <a:pt x="88948" y="118560"/>
                </a:cubicBezTo>
                <a:cubicBezTo>
                  <a:pt x="88948" y="117840"/>
                  <a:pt x="89350" y="117840"/>
                  <a:pt x="89350" y="117840"/>
                </a:cubicBezTo>
                <a:lnTo>
                  <a:pt x="120000" y="63120"/>
                </a:lnTo>
                <a:cubicBezTo>
                  <a:pt x="120805" y="61680"/>
                  <a:pt x="120805" y="58812"/>
                  <a:pt x="120000" y="56652"/>
                </a:cubicBezTo>
                <a:lnTo>
                  <a:pt x="89350" y="2652"/>
                </a:lnTo>
                <a:cubicBezTo>
                  <a:pt x="89350" y="1920"/>
                  <a:pt x="88948" y="1920"/>
                  <a:pt x="88948" y="1920"/>
                </a:cubicBezTo>
                <a:cubicBezTo>
                  <a:pt x="88545" y="1212"/>
                  <a:pt x="87739" y="492"/>
                  <a:pt x="86530" y="492"/>
                </a:cubicBezTo>
                <a:lnTo>
                  <a:pt x="268" y="0"/>
                </a:lnTo>
                <a:cubicBezTo>
                  <a:pt x="179" y="39960"/>
                  <a:pt x="89" y="79932"/>
                  <a:pt x="0" y="119892"/>
                </a:cubicBezTo>
                <a:lnTo>
                  <a:pt x="86530" y="120000"/>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sldNum" idx="12"/>
          </p:nvPr>
        </p:nvSpPr>
        <p:spPr>
          <a:xfrm>
            <a:off x="423334" y="4529541"/>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942415" y="4800600"/>
            <a:ext cx="6591985"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6" name="Shape 106"/>
          <p:cNvSpPr>
            <a:spLocks noGrp="1"/>
          </p:cNvSpPr>
          <p:nvPr>
            <p:ph type="pic" idx="2"/>
          </p:nvPr>
        </p:nvSpPr>
        <p:spPr>
          <a:xfrm>
            <a:off x="1942415" y="634965"/>
            <a:ext cx="6591985" cy="3854970"/>
          </a:xfrm>
          <a:prstGeom prst="rect">
            <a:avLst/>
          </a:prstGeom>
          <a:noFill/>
          <a:ln>
            <a:noFill/>
          </a:ln>
        </p:spPr>
        <p:txBody>
          <a:bodyPr spcFirstLastPara="1" wrap="square" lIns="91425" tIns="91425" rIns="91425" bIns="91425" anchor="t" anchorCtr="0"/>
          <a:lstStyle>
            <a:lvl1pPr marL="0" marR="0" lvl="0" indent="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L="457200" marR="0" lvl="1"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914400" marR="0" lvl="2"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L="1371600" marR="0" lvl="3"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L="1828800" marR="0" lvl="4"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L="2286000" marR="0" lvl="5"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L="2743200" marR="0" lvl="6"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L="3200400" marR="0" lvl="7"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L="3657600" marR="0" lvl="8" indent="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1"/>
          </p:nvPr>
        </p:nvSpPr>
        <p:spPr>
          <a:xfrm>
            <a:off x="1942415" y="5367338"/>
            <a:ext cx="6591985"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8" name="Shape 108"/>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p:nvPr/>
        </p:nvSpPr>
        <p:spPr>
          <a:xfrm rot="10800000" flipH="1">
            <a:off x="58" y="4910660"/>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942415" y="609600"/>
            <a:ext cx="6591985" cy="311704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4" name="Shape 114"/>
          <p:cNvSpPr txBox="1">
            <a:spLocks noGrp="1"/>
          </p:cNvSpPr>
          <p:nvPr>
            <p:ph type="body" idx="1"/>
          </p:nvPr>
        </p:nvSpPr>
        <p:spPr>
          <a:xfrm>
            <a:off x="1942415" y="4354046"/>
            <a:ext cx="6591985"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5" name="Shape 115"/>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p:nvPr/>
        </p:nvSpPr>
        <p:spPr>
          <a:xfrm rot="10800000" flipH="1">
            <a:off x="58" y="3166527"/>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188123" y="609600"/>
            <a:ext cx="6109587" cy="2895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1" name="Shape 121"/>
          <p:cNvSpPr txBox="1">
            <a:spLocks noGrp="1"/>
          </p:cNvSpPr>
          <p:nvPr>
            <p:ph type="body" idx="1"/>
          </p:nvPr>
        </p:nvSpPr>
        <p:spPr>
          <a:xfrm>
            <a:off x="2415972" y="3505200"/>
            <a:ext cx="5653888"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2"/>
          </p:nvPr>
        </p:nvSpPr>
        <p:spPr>
          <a:xfrm>
            <a:off x="1942415" y="4354046"/>
            <a:ext cx="6591985"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23" name="Shape 123"/>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p:nvPr/>
        </p:nvSpPr>
        <p:spPr>
          <a:xfrm rot="10800000" flipH="1">
            <a:off x="58" y="3166527"/>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
        <p:nvSpPr>
          <p:cNvPr id="127" name="Shape 127"/>
          <p:cNvSpPr txBox="1"/>
          <p:nvPr/>
        </p:nvSpPr>
        <p:spPr>
          <a:xfrm>
            <a:off x="1808316" y="648005"/>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8" name="Shape 128"/>
          <p:cNvSpPr txBox="1"/>
          <p:nvPr/>
        </p:nvSpPr>
        <p:spPr>
          <a:xfrm>
            <a:off x="8169533" y="290530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942415" y="2438401"/>
            <a:ext cx="6591985" cy="272484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1" name="Shape 131"/>
          <p:cNvSpPr txBox="1">
            <a:spLocks noGrp="1"/>
          </p:cNvSpPr>
          <p:nvPr>
            <p:ph type="body" idx="1"/>
          </p:nvPr>
        </p:nvSpPr>
        <p:spPr>
          <a:xfrm>
            <a:off x="1942415" y="5181600"/>
            <a:ext cx="6591985"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2" name="Shape 132"/>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p:nvPr/>
        </p:nvSpPr>
        <p:spPr>
          <a:xfrm rot="10800000" flipH="1">
            <a:off x="58" y="4910660"/>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188123" y="609600"/>
            <a:ext cx="6109587" cy="2895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38" name="Shape 138"/>
          <p:cNvSpPr txBox="1">
            <a:spLocks noGrp="1"/>
          </p:cNvSpPr>
          <p:nvPr>
            <p:ph type="body" idx="1"/>
          </p:nvPr>
        </p:nvSpPr>
        <p:spPr>
          <a:xfrm>
            <a:off x="1942415" y="4343400"/>
            <a:ext cx="6688292"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9" name="Shape 139"/>
          <p:cNvSpPr txBox="1">
            <a:spLocks noGrp="1"/>
          </p:cNvSpPr>
          <p:nvPr>
            <p:ph type="body" idx="2"/>
          </p:nvPr>
        </p:nvSpPr>
        <p:spPr>
          <a:xfrm>
            <a:off x="1942415" y="5181600"/>
            <a:ext cx="6688292"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p:nvPr/>
        </p:nvSpPr>
        <p:spPr>
          <a:xfrm rot="10800000" flipH="1">
            <a:off x="58" y="4910660"/>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
        <p:nvSpPr>
          <p:cNvPr id="144" name="Shape 144"/>
          <p:cNvSpPr txBox="1"/>
          <p:nvPr/>
        </p:nvSpPr>
        <p:spPr>
          <a:xfrm>
            <a:off x="1808316" y="648005"/>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45" name="Shape 145"/>
          <p:cNvSpPr txBox="1"/>
          <p:nvPr/>
        </p:nvSpPr>
        <p:spPr>
          <a:xfrm>
            <a:off x="8169533" y="290530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942416" y="627407"/>
            <a:ext cx="6591984" cy="288002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8" name="Shape 148"/>
          <p:cNvSpPr txBox="1">
            <a:spLocks noGrp="1"/>
          </p:cNvSpPr>
          <p:nvPr>
            <p:ph type="body" idx="1"/>
          </p:nvPr>
        </p:nvSpPr>
        <p:spPr>
          <a:xfrm>
            <a:off x="1942415" y="4343400"/>
            <a:ext cx="6591985"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9" name="Shape 149"/>
          <p:cNvSpPr txBox="1">
            <a:spLocks noGrp="1"/>
          </p:cNvSpPr>
          <p:nvPr>
            <p:ph type="body" idx="2"/>
          </p:nvPr>
        </p:nvSpPr>
        <p:spPr>
          <a:xfrm>
            <a:off x="1942415" y="5181600"/>
            <a:ext cx="6591985"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0" name="Shape 150"/>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p:nvPr/>
        </p:nvSpPr>
        <p:spPr>
          <a:xfrm rot="10800000" flipH="1">
            <a:off x="58" y="4910660"/>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txBox="1">
            <a:spLocks noGrp="1"/>
          </p:cNvSpPr>
          <p:nvPr>
            <p:ph type="sldNum" idx="12"/>
          </p:nvPr>
        </p:nvSpPr>
        <p:spPr>
          <a:xfrm>
            <a:off x="511228" y="4983088"/>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945200" y="624110"/>
            <a:ext cx="6589200"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56" name="Shape 156"/>
          <p:cNvSpPr txBox="1">
            <a:spLocks noGrp="1"/>
          </p:cNvSpPr>
          <p:nvPr>
            <p:ph type="body" idx="1"/>
          </p:nvPr>
        </p:nvSpPr>
        <p:spPr>
          <a:xfrm rot="5400000">
            <a:off x="3295307" y="780708"/>
            <a:ext cx="3886200" cy="6591985"/>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7" name="Shape 157"/>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rot="5400000">
            <a:off x="5064693" y="2441249"/>
            <a:ext cx="5283817" cy="165613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63" name="Shape 163"/>
          <p:cNvSpPr txBox="1">
            <a:spLocks noGrp="1"/>
          </p:cNvSpPr>
          <p:nvPr>
            <p:ph type="body" idx="1"/>
          </p:nvPr>
        </p:nvSpPr>
        <p:spPr>
          <a:xfrm rot="5400000">
            <a:off x="1658682" y="911140"/>
            <a:ext cx="5283817" cy="4716348"/>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4" name="Shape 164"/>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6" name="Shape 166"/>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945201" y="624110"/>
            <a:ext cx="6589199"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8" name="Shape 48"/>
          <p:cNvSpPr txBox="1">
            <a:spLocks noGrp="1"/>
          </p:cNvSpPr>
          <p:nvPr>
            <p:ph type="body" idx="1"/>
          </p:nvPr>
        </p:nvSpPr>
        <p:spPr>
          <a:xfrm>
            <a:off x="1942415" y="2133600"/>
            <a:ext cx="6591985"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9" name="Shape 49"/>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945200" y="624110"/>
            <a:ext cx="6589200"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5" name="Shape 55"/>
          <p:cNvSpPr txBox="1">
            <a:spLocks noGrp="1"/>
          </p:cNvSpPr>
          <p:nvPr>
            <p:ph type="body" idx="1"/>
          </p:nvPr>
        </p:nvSpPr>
        <p:spPr>
          <a:xfrm>
            <a:off x="1942416" y="2136706"/>
            <a:ext cx="3197531" cy="3767397"/>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6" name="Shape 56"/>
          <p:cNvSpPr txBox="1">
            <a:spLocks noGrp="1"/>
          </p:cNvSpPr>
          <p:nvPr>
            <p:ph type="body" idx="2"/>
          </p:nvPr>
        </p:nvSpPr>
        <p:spPr>
          <a:xfrm>
            <a:off x="5337307" y="2136706"/>
            <a:ext cx="3197093" cy="3767397"/>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14400" y="277813"/>
            <a:ext cx="7772400" cy="1143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914400" y="1600200"/>
            <a:ext cx="3810000" cy="4530725"/>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4" name="Shape 64"/>
          <p:cNvSpPr>
            <a:spLocks noGrp="1"/>
          </p:cNvSpPr>
          <p:nvPr>
            <p:ph type="clipArt" idx="2"/>
          </p:nvPr>
        </p:nvSpPr>
        <p:spPr>
          <a:xfrm>
            <a:off x="4876800" y="1600200"/>
            <a:ext cx="3810000" cy="4530725"/>
          </a:xfrm>
          <a:prstGeom prst="rect">
            <a:avLst/>
          </a:prstGeom>
          <a:noFill/>
          <a:ln>
            <a:noFill/>
          </a:ln>
        </p:spPr>
        <p:txBody>
          <a:bodyPr spcFirstLastPara="1" wrap="square" lIns="91425" tIns="91425" rIns="91425" bIns="91425" anchor="t" anchorCtr="0"/>
          <a:lstStyle>
            <a:lvl1pPr marL="3429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742950" marR="0" lvl="1" indent="-28575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143000" marR="0" lvl="2" indent="-2286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600200" marR="0" lvl="3"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057400" marR="0" lvl="4"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514600" marR="0" lvl="5"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2971800" marR="0" lvl="6"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429000" marR="0" lvl="7"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3886200" marR="0" lvl="8" indent="-2286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5" name="Shape 65"/>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945200" y="624110"/>
            <a:ext cx="6589200"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Shape 72"/>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942415" y="2074562"/>
            <a:ext cx="6591985" cy="1468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6" name="Shape 76"/>
          <p:cNvSpPr txBox="1">
            <a:spLocks noGrp="1"/>
          </p:cNvSpPr>
          <p:nvPr>
            <p:ph type="body" idx="1"/>
          </p:nvPr>
        </p:nvSpPr>
        <p:spPr>
          <a:xfrm>
            <a:off x="1942415" y="3581400"/>
            <a:ext cx="6591985"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77" name="Shape 77"/>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Shape 79"/>
          <p:cNvSpPr/>
          <p:nvPr/>
        </p:nvSpPr>
        <p:spPr>
          <a:xfrm rot="10800000" flipH="1">
            <a:off x="58" y="3166527"/>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txBox="1">
            <a:spLocks noGrp="1"/>
          </p:cNvSpPr>
          <p:nvPr>
            <p:ph type="sldNum" idx="12"/>
          </p:nvPr>
        </p:nvSpPr>
        <p:spPr>
          <a:xfrm>
            <a:off x="511228" y="3244140"/>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945200" y="624110"/>
            <a:ext cx="6589200"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83" name="Shape 83"/>
          <p:cNvSpPr txBox="1">
            <a:spLocks noGrp="1"/>
          </p:cNvSpPr>
          <p:nvPr>
            <p:ph type="body" idx="1"/>
          </p:nvPr>
        </p:nvSpPr>
        <p:spPr>
          <a:xfrm>
            <a:off x="2265352" y="2226626"/>
            <a:ext cx="2874596"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4" name="Shape 84"/>
          <p:cNvSpPr txBox="1">
            <a:spLocks noGrp="1"/>
          </p:cNvSpPr>
          <p:nvPr>
            <p:ph type="body" idx="2"/>
          </p:nvPr>
        </p:nvSpPr>
        <p:spPr>
          <a:xfrm>
            <a:off x="1942415" y="2802888"/>
            <a:ext cx="3197532" cy="3105703"/>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5" name="Shape 85"/>
          <p:cNvSpPr txBox="1">
            <a:spLocks noGrp="1"/>
          </p:cNvSpPr>
          <p:nvPr>
            <p:ph type="body" idx="3"/>
          </p:nvPr>
        </p:nvSpPr>
        <p:spPr>
          <a:xfrm>
            <a:off x="5656154" y="2223398"/>
            <a:ext cx="2873239"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6" name="Shape 86"/>
          <p:cNvSpPr txBox="1">
            <a:spLocks noGrp="1"/>
          </p:cNvSpPr>
          <p:nvPr>
            <p:ph type="body" idx="4"/>
          </p:nvPr>
        </p:nvSpPr>
        <p:spPr>
          <a:xfrm>
            <a:off x="5333715" y="2799660"/>
            <a:ext cx="3195680" cy="3105703"/>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7" name="Shape 87"/>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Shape 94"/>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942415" y="446088"/>
            <a:ext cx="2629584" cy="97631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8" name="Shape 98"/>
          <p:cNvSpPr txBox="1">
            <a:spLocks noGrp="1"/>
          </p:cNvSpPr>
          <p:nvPr>
            <p:ph type="body" idx="1"/>
          </p:nvPr>
        </p:nvSpPr>
        <p:spPr>
          <a:xfrm>
            <a:off x="4743494" y="446089"/>
            <a:ext cx="3790906"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9" name="Shape 99"/>
          <p:cNvSpPr txBox="1">
            <a:spLocks noGrp="1"/>
          </p:cNvSpPr>
          <p:nvPr>
            <p:ph type="body" idx="2"/>
          </p:nvPr>
        </p:nvSpPr>
        <p:spPr>
          <a:xfrm>
            <a:off x="1942415" y="1598613"/>
            <a:ext cx="2629584"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0" name="Shape 100"/>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p:nvPr/>
        </p:nvSpPr>
        <p:spPr>
          <a:xfrm rot="10800000" flipH="1">
            <a:off x="58" y="711194"/>
            <a:ext cx="1358356" cy="508005"/>
          </a:xfrm>
          <a:custGeom>
            <a:avLst/>
            <a:gdLst/>
            <a:ahLst/>
            <a:cxnLst/>
            <a:rect l="0" t="0" r="0" b="0"/>
            <a:pathLst>
              <a:path w="120000" h="120000" extrusionOk="0">
                <a:moveTo>
                  <a:pt x="120000" y="56328"/>
                </a:moveTo>
                <a:lnTo>
                  <a:pt x="99772" y="2256"/>
                </a:lnTo>
                <a:cubicBezTo>
                  <a:pt x="99635" y="1884"/>
                  <a:pt x="99468" y="1500"/>
                  <a:pt x="99332" y="1128"/>
                </a:cubicBezTo>
                <a:cubicBezTo>
                  <a:pt x="98922" y="0"/>
                  <a:pt x="98497" y="0"/>
                  <a:pt x="98072" y="0"/>
                </a:cubicBezTo>
                <a:lnTo>
                  <a:pt x="90060" y="0"/>
                </a:lnTo>
                <a:lnTo>
                  <a:pt x="0" y="744"/>
                </a:lnTo>
                <a:lnTo>
                  <a:pt x="0" y="120000"/>
                </a:lnTo>
                <a:lnTo>
                  <a:pt x="90060" y="119424"/>
                </a:lnTo>
                <a:lnTo>
                  <a:pt x="98072" y="119424"/>
                </a:lnTo>
                <a:cubicBezTo>
                  <a:pt x="98497" y="119424"/>
                  <a:pt x="98922" y="118308"/>
                  <a:pt x="99332" y="118308"/>
                </a:cubicBezTo>
                <a:cubicBezTo>
                  <a:pt x="99332" y="117168"/>
                  <a:pt x="99772" y="117168"/>
                  <a:pt x="99772" y="117168"/>
                </a:cubicBezTo>
                <a:lnTo>
                  <a:pt x="120000" y="63096"/>
                </a:lnTo>
                <a:cubicBezTo>
                  <a:pt x="120834" y="60840"/>
                  <a:pt x="120834" y="58596"/>
                  <a:pt x="120000" y="56328"/>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6"/>
        <p:cNvGrpSpPr/>
        <p:nvPr/>
      </p:nvGrpSpPr>
      <p:grpSpPr>
        <a:xfrm>
          <a:off x="0" y="0"/>
          <a:ext cx="0" cy="0"/>
          <a:chOff x="0" y="0"/>
          <a:chExt cx="0" cy="0"/>
        </a:xfrm>
      </p:grpSpPr>
      <p:grpSp>
        <p:nvGrpSpPr>
          <p:cNvPr id="7" name="Shape 7"/>
          <p:cNvGrpSpPr/>
          <p:nvPr/>
        </p:nvGrpSpPr>
        <p:grpSpPr>
          <a:xfrm>
            <a:off x="1" y="228600"/>
            <a:ext cx="1981200" cy="6638628"/>
            <a:chOff x="2487613" y="285750"/>
            <a:chExt cx="2428875" cy="5654676"/>
          </a:xfrm>
        </p:grpSpPr>
        <p:sp>
          <p:nvSpPr>
            <p:cNvPr id="8" name="Shape 8"/>
            <p:cNvSpPr/>
            <p:nvPr/>
          </p:nvSpPr>
          <p:spPr>
            <a:xfrm>
              <a:off x="2487613" y="2284413"/>
              <a:ext cx="85725" cy="533400"/>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
            <p:cNvSpPr/>
            <p:nvPr/>
          </p:nvSpPr>
          <p:spPr>
            <a:xfrm>
              <a:off x="2597151" y="2779713"/>
              <a:ext cx="550863" cy="1978025"/>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3175001" y="4730750"/>
              <a:ext cx="519113" cy="1209675"/>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3305176" y="5630863"/>
              <a:ext cx="146050" cy="309563"/>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73338" y="2817813"/>
              <a:ext cx="700088" cy="2835275"/>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506663" y="285750"/>
              <a:ext cx="90488" cy="2493963"/>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554288" y="2598738"/>
              <a:ext cx="66675" cy="420688"/>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3143251" y="4757738"/>
              <a:ext cx="161925" cy="873125"/>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3148013" y="1282700"/>
              <a:ext cx="1768475" cy="344805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3273426" y="5653088"/>
              <a:ext cx="138113" cy="287338"/>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656138"/>
              <a:ext cx="31750" cy="188913"/>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211513" y="5410200"/>
              <a:ext cx="203200" cy="530225"/>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 name="Shape 20"/>
          <p:cNvGrpSpPr/>
          <p:nvPr/>
        </p:nvGrpSpPr>
        <p:grpSpPr>
          <a:xfrm>
            <a:off x="20421" y="285"/>
            <a:ext cx="1952272" cy="6852968"/>
            <a:chOff x="6627813" y="195717"/>
            <a:chExt cx="1952625" cy="5678034"/>
          </a:xfrm>
        </p:grpSpPr>
        <p:sp>
          <p:nvSpPr>
            <p:cNvPr id="21" name="Shape 21"/>
            <p:cNvSpPr/>
            <p:nvPr/>
          </p:nvSpPr>
          <p:spPr>
            <a:xfrm>
              <a:off x="6627813" y="195717"/>
              <a:ext cx="409575" cy="3646488"/>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7061201" y="3771900"/>
              <a:ext cx="350838" cy="1309688"/>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7439026" y="5053013"/>
              <a:ext cx="357188" cy="820738"/>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037388" y="3811588"/>
              <a:ext cx="457200" cy="1852613"/>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92938" y="1263650"/>
              <a:ext cx="144463" cy="250825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526338" y="5640388"/>
              <a:ext cx="111125" cy="233363"/>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21513" y="3598863"/>
              <a:ext cx="68263" cy="423863"/>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412038" y="2801938"/>
              <a:ext cx="1168400" cy="2251075"/>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494588" y="5664200"/>
              <a:ext cx="100013" cy="209550"/>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412038" y="5081588"/>
              <a:ext cx="114300" cy="558800"/>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4978400"/>
              <a:ext cx="31750" cy="188913"/>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39026" y="5434013"/>
              <a:ext cx="174625" cy="439738"/>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3" name="Shape 33"/>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1945200" y="624110"/>
            <a:ext cx="6589200" cy="128089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5" name="Shape 35"/>
          <p:cNvSpPr txBox="1">
            <a:spLocks noGrp="1"/>
          </p:cNvSpPr>
          <p:nvPr>
            <p:ph type="body" idx="1"/>
          </p:nvPr>
        </p:nvSpPr>
        <p:spPr>
          <a:xfrm>
            <a:off x="1942415" y="2133600"/>
            <a:ext cx="6591985"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6" name="Shape 36"/>
          <p:cNvSpPr txBox="1">
            <a:spLocks noGrp="1"/>
          </p:cNvSpPr>
          <p:nvPr>
            <p:ph type="dt" idx="10"/>
          </p:nvPr>
        </p:nvSpPr>
        <p:spPr>
          <a:xfrm>
            <a:off x="7772400" y="6135089"/>
            <a:ext cx="766380" cy="370171"/>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1942415" y="6135809"/>
            <a:ext cx="5716488"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511228" y="787783"/>
            <a:ext cx="58497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b="0" i="0" u="none" strike="noStrike" cap="none">
                <a:solidFill>
                  <a:srgbClr val="FEFFFF"/>
                </a:solidFill>
                <a:latin typeface="Arial"/>
                <a:ea typeface="Arial"/>
                <a:cs typeface="Arial"/>
                <a:sym typeface="Arial"/>
              </a:rPr>
              <a:t>‹#›</a:t>
            </a:fld>
            <a:endParaRPr sz="2000" b="0" i="0" u="none" strike="noStrike" cap="none">
              <a:solidFill>
                <a:srgbClr val="FE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www.osha.gov/SLTC/etools/machineguarding/animations/chain.html" TargetMode="External"/><Relationship Id="rId18" Type="http://schemas.openxmlformats.org/officeDocument/2006/relationships/image" Target="../media/image12.jpg"/><Relationship Id="rId3" Type="http://schemas.openxmlformats.org/officeDocument/2006/relationships/hyperlink" Target="http://www.osha.gov/SLTC/etools/machineguarding/animations/coupling.html" TargetMode="External"/><Relationship Id="rId7" Type="http://schemas.openxmlformats.org/officeDocument/2006/relationships/hyperlink" Target="http://www.osha.gov/SLTC/etools/machineguarding/animations/nippoint.html" TargetMode="External"/><Relationship Id="rId12" Type="http://schemas.openxmlformats.org/officeDocument/2006/relationships/image" Target="../media/image9.jpg"/><Relationship Id="rId17" Type="http://schemas.openxmlformats.org/officeDocument/2006/relationships/hyperlink" Target="http://www.osha.gov/SLTC/etools/machineguarding/animations/flywhl.html" TargetMode="External"/><Relationship Id="rId2" Type="http://schemas.openxmlformats.org/officeDocument/2006/relationships/notesSlide" Target="../notesSlides/notesSlide11.xml"/><Relationship Id="rId16" Type="http://schemas.openxmlformats.org/officeDocument/2006/relationships/image" Target="../media/image11.jpg"/><Relationship Id="rId20"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6.jpg"/><Relationship Id="rId11" Type="http://schemas.openxmlformats.org/officeDocument/2006/relationships/hyperlink" Target="http://www.osha.gov/SLTC/etools/machineguarding/animations/pulley.html" TargetMode="External"/><Relationship Id="rId5" Type="http://schemas.openxmlformats.org/officeDocument/2006/relationships/hyperlink" Target="http://www.osha.gov/SLTC/etools/machineguarding/animations/gears.html" TargetMode="External"/><Relationship Id="rId15" Type="http://schemas.openxmlformats.org/officeDocument/2006/relationships/hyperlink" Target="http://www.osha.gov/SLTC/etools/machineguarding/animations/rack1.html" TargetMode="External"/><Relationship Id="rId10" Type="http://schemas.openxmlformats.org/officeDocument/2006/relationships/image" Target="../media/image8.jpg"/><Relationship Id="rId19" Type="http://schemas.openxmlformats.org/officeDocument/2006/relationships/hyperlink" Target="http://www.osha.gov/SLTC/etools/machineguarding/animations/trough.html" TargetMode="External"/><Relationship Id="rId4" Type="http://schemas.openxmlformats.org/officeDocument/2006/relationships/image" Target="../media/image5.jpg"/><Relationship Id="rId9" Type="http://schemas.openxmlformats.org/officeDocument/2006/relationships/hyperlink" Target="http://www.osha.gov/SLTC/etools/machineguarding/animations/calender.html" TargetMode="External"/><Relationship Id="rId1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www.osha.gov/SLTC/etools/machineguarding/animations/drill2.html" TargetMode="External"/><Relationship Id="rId7" Type="http://schemas.openxmlformats.org/officeDocument/2006/relationships/hyperlink" Target="http://www.osha.gov/SLTC/etools/machineguarding/animations/shear2.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image" Target="../media/image18.png"/><Relationship Id="rId5" Type="http://schemas.openxmlformats.org/officeDocument/2006/relationships/hyperlink" Target="http://www.osha.gov/SLTC/etools/machineguarding/animations/punch2.html" TargetMode="External"/><Relationship Id="rId10" Type="http://schemas.openxmlformats.org/officeDocument/2006/relationships/image" Target="../media/image17.jpg"/><Relationship Id="rId4" Type="http://schemas.openxmlformats.org/officeDocument/2006/relationships/image" Target="../media/image14.jpg"/><Relationship Id="rId9" Type="http://schemas.openxmlformats.org/officeDocument/2006/relationships/hyperlink" Target="http://www.osha.gov/SLTC/etools/machineguarding/animations/die2.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SLTC/etools/machineguarding/animations/fixed3.html" TargetMode="External"/><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osha.gov/SLTC/etools/machineguarding/animations/buta.html"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1028700" y="175846"/>
            <a:ext cx="7391400" cy="3405554"/>
          </a:xfrm>
          <a:prstGeom prst="rect">
            <a:avLst/>
          </a:prstGeom>
          <a:noFill/>
          <a:ln>
            <a:noFill/>
          </a:ln>
        </p:spPr>
        <p:txBody>
          <a:bodyPr spcFirstLastPara="1" wrap="square" lIns="91425" tIns="45700" rIns="91425" bIns="45700" anchor="b" anchorCtr="0">
            <a:noAutofit/>
          </a:bodyPr>
          <a:lstStyle/>
          <a:p>
            <a:pPr lvl="0" algn="ctr">
              <a:buSzPts val="3600"/>
            </a:pP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r>
              <a:rPr lang="es-ES_tradnl" sz="3509" b="1" i="0" u="none" strike="noStrike" cap="none" dirty="0" smtClean="0">
                <a:solidFill>
                  <a:srgbClr val="262626"/>
                </a:solidFill>
                <a:latin typeface="Century Gothic"/>
                <a:ea typeface="Century Gothic"/>
                <a:cs typeface="Century Gothic"/>
                <a:sym typeface="Century Gothic"/>
              </a:rPr>
              <a:t>Protegerse </a:t>
            </a:r>
            <a:r>
              <a:rPr lang="es-ES_tradnl" sz="3509" b="1" i="0" u="none" strike="noStrike" cap="none" dirty="0">
                <a:solidFill>
                  <a:srgbClr val="262626"/>
                </a:solidFill>
                <a:latin typeface="Century Gothic"/>
                <a:ea typeface="Century Gothic"/>
                <a:cs typeface="Century Gothic"/>
                <a:sym typeface="Century Gothic"/>
              </a:rPr>
              <a:t>de los Peligros de las Máquinas y Prevención de Amputaciones</a:t>
            </a:r>
            <a:r>
              <a:rPr lang="en-US" sz="3600" b="1" i="0" u="none" strike="noStrike" cap="none" dirty="0">
                <a:solidFill>
                  <a:srgbClr val="262626"/>
                </a:solidFill>
                <a:latin typeface="Century Gothic"/>
                <a:ea typeface="Century Gothic"/>
                <a:cs typeface="Century Gothic"/>
                <a:sym typeface="Century Gothic"/>
              </a:rPr>
              <a:t/>
            </a:r>
            <a:br>
              <a:rPr lang="en-US" sz="3600" b="1" i="0" u="none" strike="noStrike" cap="none" dirty="0">
                <a:solidFill>
                  <a:srgbClr val="262626"/>
                </a:solidFill>
                <a:latin typeface="Century Gothic"/>
                <a:ea typeface="Century Gothic"/>
                <a:cs typeface="Century Gothic"/>
                <a:sym typeface="Century Gothic"/>
              </a:rPr>
            </a:br>
            <a:endParaRPr lang="es-ES_tradnl" sz="1620" b="0" i="0" u="none" strike="noStrike" cap="none" dirty="0">
              <a:solidFill>
                <a:srgbClr val="262626"/>
              </a:solidFill>
              <a:latin typeface="Century Gothic"/>
              <a:ea typeface="Century Gothic"/>
              <a:cs typeface="Century Gothic"/>
              <a:sym typeface="Century Gothic"/>
            </a:endParaRPr>
          </a:p>
        </p:txBody>
      </p:sp>
      <p:sp>
        <p:nvSpPr>
          <p:cNvPr id="174" name="Shape 174"/>
          <p:cNvSpPr txBox="1"/>
          <p:nvPr/>
        </p:nvSpPr>
        <p:spPr>
          <a:xfrm>
            <a:off x="2438400" y="3810000"/>
            <a:ext cx="5486400"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Noto Sans Symbols"/>
              <a:buNone/>
            </a:pPr>
            <a:r>
              <a:rPr lang="es-ES_tradnl" sz="1800" b="1" i="0" u="none" strike="noStrike" cap="none" dirty="0">
                <a:solidFill>
                  <a:schemeClr val="dk1"/>
                </a:solidFill>
                <a:latin typeface="Arial"/>
                <a:ea typeface="Arial"/>
                <a:cs typeface="Arial"/>
                <a:sym typeface="Arial"/>
              </a:rPr>
              <a:t>Susan Harwood Training Grants</a:t>
            </a:r>
            <a:endParaRPr lang="es-ES_tradnl" sz="18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800"/>
              <a:buFont typeface="Noto Sans Symbols"/>
              <a:buNone/>
            </a:pPr>
            <a:r>
              <a:rPr lang="es-ES_tradnl" sz="1800" b="0" i="0" u="none" strike="noStrike" cap="none" dirty="0">
                <a:solidFill>
                  <a:schemeClr val="dk1"/>
                </a:solidFill>
                <a:latin typeface="Arial"/>
                <a:ea typeface="Arial"/>
                <a:cs typeface="Arial"/>
                <a:sym typeface="Arial"/>
              </a:rPr>
              <a:t>#SH-31233-SH7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200"/>
              <a:buFont typeface="Century Gothic"/>
              <a:buNone/>
            </a:pPr>
            <a:r>
              <a:rPr lang="en-US" sz="4200" b="1" i="0" u="none" strike="noStrike" cap="none">
                <a:solidFill>
                  <a:srgbClr val="262626"/>
                </a:solidFill>
                <a:latin typeface="Century Gothic"/>
                <a:ea typeface="Century Gothic"/>
                <a:cs typeface="Century Gothic"/>
                <a:sym typeface="Century Gothic"/>
              </a:rPr>
              <a:t>Requisitos de protección de la máquina</a:t>
            </a:r>
            <a:endParaRPr sz="4200" b="1" i="0" u="none" strike="noStrike" cap="none">
              <a:solidFill>
                <a:srgbClr val="262626"/>
              </a:solidFill>
              <a:latin typeface="Century Gothic"/>
              <a:ea typeface="Century Gothic"/>
              <a:cs typeface="Century Gothic"/>
              <a:sym typeface="Century Gothic"/>
            </a:endParaRPr>
          </a:p>
        </p:txBody>
      </p:sp>
      <p:sp>
        <p:nvSpPr>
          <p:cNvPr id="233" name="Shape 233"/>
          <p:cNvSpPr txBox="1">
            <a:spLocks noGrp="1"/>
          </p:cNvSpPr>
          <p:nvPr>
            <p:ph type="body" idx="1"/>
          </p:nvPr>
        </p:nvSpPr>
        <p:spPr>
          <a:xfrm>
            <a:off x="2209800" y="2286000"/>
            <a:ext cx="6629400" cy="36252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800"/>
              <a:buFont typeface="Noto Sans Symbols"/>
              <a:buNone/>
            </a:pPr>
            <a:r>
              <a:rPr lang="es-ES_tradnl" sz="2800" b="0" i="0" u="none" strike="noStrike" cap="none" dirty="0">
                <a:solidFill>
                  <a:srgbClr val="3F3F3F"/>
                </a:solidFill>
                <a:latin typeface="Century Gothic"/>
                <a:ea typeface="Century Gothic"/>
                <a:cs typeface="Century Gothic"/>
                <a:sym typeface="Century Gothic"/>
              </a:rPr>
              <a:t>La protección de la máquina debe:</a:t>
            </a:r>
            <a:endParaRPr lang="es-ES_tradnl" sz="12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Prevenir el contacto</a:t>
            </a:r>
            <a:endParaRPr lang="es-ES_tradnl" dirty="0"/>
          </a:p>
          <a:p>
            <a:pPr marL="342900" marR="0" lvl="0" indent="-342900" algn="l" rtl="0">
              <a:spcBef>
                <a:spcPts val="1000"/>
              </a:spcBef>
              <a:spcAft>
                <a:spcPts val="0"/>
              </a:spcAft>
              <a:buClr>
                <a:schemeClr val="accent1"/>
              </a:buClr>
              <a:buSzPts val="2800"/>
              <a:buFont typeface="Noto Sans Symbols"/>
              <a:buChar char="•"/>
            </a:pPr>
            <a:r>
              <a:rPr lang="es-ES_tradnl" sz="2800" dirty="0"/>
              <a:t>Estar </a:t>
            </a:r>
            <a:r>
              <a:rPr lang="es-ES_tradnl" sz="2800" b="0" i="0" u="none" strike="noStrike" cap="none" dirty="0">
                <a:solidFill>
                  <a:srgbClr val="3F3F3F"/>
                </a:solidFill>
                <a:latin typeface="Century Gothic"/>
                <a:ea typeface="Century Gothic"/>
                <a:cs typeface="Century Gothic"/>
                <a:sym typeface="Century Gothic"/>
              </a:rPr>
              <a:t>seguro</a:t>
            </a:r>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Proteger a los trabajadores de la caída de objetos</a:t>
            </a:r>
            <a:endParaRPr lang="es-ES_tradnl" dirty="0"/>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No crear nuevos peligros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914400" y="277812"/>
            <a:ext cx="7772400" cy="1398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i="0" u="none" strike="noStrike" cap="none">
                <a:solidFill>
                  <a:srgbClr val="262626"/>
                </a:solidFill>
                <a:latin typeface="Century Gothic"/>
                <a:ea typeface="Century Gothic"/>
                <a:cs typeface="Century Gothic"/>
                <a:sym typeface="Century Gothic"/>
              </a:rPr>
              <a:t>Peligros de la máquina: Movimientos peligrosos</a:t>
            </a:r>
          </a:p>
        </p:txBody>
      </p:sp>
      <p:pic>
        <p:nvPicPr>
          <p:cNvPr id="239" name="Shape 239" descr="Dibujo digital de acoplamiento giratorio con cabezas de pernos proyectados">
            <a:hlinkClick r:id="rId3"/>
          </p:cNvPr>
          <p:cNvPicPr preferRelativeResize="0"/>
          <p:nvPr/>
        </p:nvPicPr>
        <p:blipFill rotWithShape="1">
          <a:blip r:embed="rId4">
            <a:alphaModFix/>
          </a:blip>
          <a:srcRect/>
          <a:stretch/>
        </p:blipFill>
        <p:spPr>
          <a:xfrm>
            <a:off x="1219200" y="2590800"/>
            <a:ext cx="1371600" cy="2362200"/>
          </a:xfrm>
          <a:prstGeom prst="rect">
            <a:avLst/>
          </a:prstGeom>
          <a:noFill/>
          <a:ln>
            <a:noFill/>
          </a:ln>
        </p:spPr>
      </p:pic>
      <p:pic>
        <p:nvPicPr>
          <p:cNvPr id="240" name="Shape 240" descr="Dibujo digital de engranajes en funcionamiento">
            <a:hlinkClick r:id="rId5"/>
          </p:cNvPr>
          <p:cNvPicPr preferRelativeResize="0"/>
          <p:nvPr/>
        </p:nvPicPr>
        <p:blipFill rotWithShape="1">
          <a:blip r:embed="rId6">
            <a:alphaModFix/>
          </a:blip>
          <a:srcRect/>
          <a:stretch/>
        </p:blipFill>
        <p:spPr>
          <a:xfrm>
            <a:off x="3124200" y="4724400"/>
            <a:ext cx="1638300" cy="1143000"/>
          </a:xfrm>
          <a:prstGeom prst="rect">
            <a:avLst/>
          </a:prstGeom>
          <a:noFill/>
          <a:ln>
            <a:noFill/>
          </a:ln>
        </p:spPr>
      </p:pic>
      <p:pic>
        <p:nvPicPr>
          <p:cNvPr id="241" name="Shape 241" descr="Dibujo digital de taller de laminación">
            <a:hlinkClick r:id="rId7"/>
          </p:cNvPr>
          <p:cNvPicPr preferRelativeResize="0"/>
          <p:nvPr/>
        </p:nvPicPr>
        <p:blipFill rotWithShape="1">
          <a:blip r:embed="rId8">
            <a:alphaModFix/>
          </a:blip>
          <a:srcRect/>
          <a:stretch/>
        </p:blipFill>
        <p:spPr>
          <a:xfrm>
            <a:off x="4419600" y="2590800"/>
            <a:ext cx="2209800" cy="1276350"/>
          </a:xfrm>
          <a:prstGeom prst="rect">
            <a:avLst/>
          </a:prstGeom>
          <a:noFill/>
          <a:ln>
            <a:noFill/>
          </a:ln>
        </p:spPr>
      </p:pic>
      <p:pic>
        <p:nvPicPr>
          <p:cNvPr id="242" name="Shape 242" descr="Dibujo digital de rodillos">
            <a:hlinkClick r:id="rId9"/>
          </p:cNvPr>
          <p:cNvPicPr preferRelativeResize="0"/>
          <p:nvPr/>
        </p:nvPicPr>
        <p:blipFill rotWithShape="1">
          <a:blip r:embed="rId10">
            <a:alphaModFix/>
          </a:blip>
          <a:srcRect/>
          <a:stretch/>
        </p:blipFill>
        <p:spPr>
          <a:xfrm>
            <a:off x="4724400" y="3733800"/>
            <a:ext cx="1924050" cy="2133600"/>
          </a:xfrm>
          <a:prstGeom prst="rect">
            <a:avLst/>
          </a:prstGeom>
          <a:noFill/>
          <a:ln>
            <a:noFill/>
          </a:ln>
        </p:spPr>
      </p:pic>
      <p:pic>
        <p:nvPicPr>
          <p:cNvPr id="243" name="Shape 243" descr="Dibujo digital de correa de transmisión de potencia y polea">
            <a:hlinkClick r:id="rId11"/>
          </p:cNvPr>
          <p:cNvPicPr preferRelativeResize="0"/>
          <p:nvPr/>
        </p:nvPicPr>
        <p:blipFill rotWithShape="1">
          <a:blip r:embed="rId12">
            <a:alphaModFix/>
          </a:blip>
          <a:srcRect/>
          <a:stretch/>
        </p:blipFill>
        <p:spPr>
          <a:xfrm>
            <a:off x="2362200" y="2590800"/>
            <a:ext cx="2362200" cy="2133600"/>
          </a:xfrm>
          <a:prstGeom prst="rect">
            <a:avLst/>
          </a:prstGeom>
          <a:noFill/>
          <a:ln>
            <a:noFill/>
          </a:ln>
        </p:spPr>
      </p:pic>
      <p:pic>
        <p:nvPicPr>
          <p:cNvPr id="244" name="Shape 244" descr="Dibujo igital de cadena y rueda dentada">
            <a:hlinkClick r:id="rId13"/>
          </p:cNvPr>
          <p:cNvPicPr preferRelativeResize="0"/>
          <p:nvPr/>
        </p:nvPicPr>
        <p:blipFill rotWithShape="1">
          <a:blip r:embed="rId14">
            <a:alphaModFix/>
          </a:blip>
          <a:srcRect/>
          <a:stretch/>
        </p:blipFill>
        <p:spPr>
          <a:xfrm>
            <a:off x="6206382" y="4845050"/>
            <a:ext cx="1447800" cy="1066800"/>
          </a:xfrm>
          <a:prstGeom prst="rect">
            <a:avLst/>
          </a:prstGeom>
          <a:noFill/>
          <a:ln>
            <a:noFill/>
          </a:ln>
        </p:spPr>
      </p:pic>
      <p:pic>
        <p:nvPicPr>
          <p:cNvPr id="245" name="Shape 245" descr="Dibujo digital de piñón y cremallera">
            <a:hlinkClick r:id="rId15"/>
          </p:cNvPr>
          <p:cNvPicPr preferRelativeResize="0"/>
          <p:nvPr/>
        </p:nvPicPr>
        <p:blipFill rotWithShape="1">
          <a:blip r:embed="rId16">
            <a:alphaModFix/>
          </a:blip>
          <a:srcRect/>
          <a:stretch/>
        </p:blipFill>
        <p:spPr>
          <a:xfrm>
            <a:off x="6184211" y="2619375"/>
            <a:ext cx="1447800" cy="2247900"/>
          </a:xfrm>
          <a:prstGeom prst="rect">
            <a:avLst/>
          </a:prstGeom>
          <a:noFill/>
          <a:ln>
            <a:noFill/>
          </a:ln>
        </p:spPr>
      </p:pic>
      <p:pic>
        <p:nvPicPr>
          <p:cNvPr id="246" name="Shape 246" descr="Dibujo digital de volante con radios">
            <a:hlinkClick r:id="rId17"/>
          </p:cNvPr>
          <p:cNvPicPr preferRelativeResize="0"/>
          <p:nvPr/>
        </p:nvPicPr>
        <p:blipFill rotWithShape="1">
          <a:blip r:embed="rId18">
            <a:alphaModFix/>
          </a:blip>
          <a:srcRect/>
          <a:stretch/>
        </p:blipFill>
        <p:spPr>
          <a:xfrm>
            <a:off x="4019550" y="2900363"/>
            <a:ext cx="1104900" cy="1057275"/>
          </a:xfrm>
          <a:prstGeom prst="rect">
            <a:avLst/>
          </a:prstGeom>
          <a:noFill/>
          <a:ln>
            <a:noFill/>
          </a:ln>
        </p:spPr>
      </p:pic>
      <p:pic>
        <p:nvPicPr>
          <p:cNvPr id="247" name="Shape 247" descr="Dibujo digital de transportador de tornillo giratorio en un canal ">
            <a:hlinkClick r:id="rId19"/>
          </p:cNvPr>
          <p:cNvPicPr preferRelativeResize="0"/>
          <p:nvPr/>
        </p:nvPicPr>
        <p:blipFill rotWithShape="1">
          <a:blip r:embed="rId20">
            <a:alphaModFix/>
          </a:blip>
          <a:srcRect/>
          <a:stretch/>
        </p:blipFill>
        <p:spPr>
          <a:xfrm>
            <a:off x="1219200" y="4724400"/>
            <a:ext cx="20955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914400" y="152400"/>
            <a:ext cx="7772400" cy="137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a:solidFill>
                  <a:srgbClr val="262626"/>
                </a:solidFill>
                <a:latin typeface="Century Gothic"/>
                <a:ea typeface="Century Gothic"/>
                <a:cs typeface="Century Gothic"/>
                <a:sym typeface="Century Gothic"/>
              </a:rPr>
              <a:t>Peligros de la máquina: Acciones peligrosas</a:t>
            </a:r>
            <a:endParaRPr sz="4400" b="1" i="0" u="none" strike="noStrike" cap="none">
              <a:solidFill>
                <a:srgbClr val="262626"/>
              </a:solidFill>
              <a:latin typeface="Century Gothic"/>
              <a:ea typeface="Century Gothic"/>
              <a:cs typeface="Century Gothic"/>
              <a:sym typeface="Century Gothic"/>
            </a:endParaRPr>
          </a:p>
        </p:txBody>
      </p:sp>
      <p:pic>
        <p:nvPicPr>
          <p:cNvPr id="253" name="Shape 253" descr="Foto de maquina de performación ">
            <a:hlinkClick r:id="rId3"/>
          </p:cNvPr>
          <p:cNvPicPr preferRelativeResize="0"/>
          <p:nvPr/>
        </p:nvPicPr>
        <p:blipFill rotWithShape="1">
          <a:blip r:embed="rId4">
            <a:alphaModFix/>
          </a:blip>
          <a:srcRect/>
          <a:stretch/>
        </p:blipFill>
        <p:spPr>
          <a:xfrm>
            <a:off x="1143000" y="1752600"/>
            <a:ext cx="3048000" cy="2286000"/>
          </a:xfrm>
          <a:prstGeom prst="rect">
            <a:avLst/>
          </a:prstGeom>
          <a:noFill/>
          <a:ln>
            <a:noFill/>
          </a:ln>
        </p:spPr>
      </p:pic>
      <p:pic>
        <p:nvPicPr>
          <p:cNvPr id="254" name="Shape 254" descr="Dibujo digital de operación de perforación típica">
            <a:hlinkClick r:id="rId5"/>
          </p:cNvPr>
          <p:cNvPicPr preferRelativeResize="0"/>
          <p:nvPr/>
        </p:nvPicPr>
        <p:blipFill rotWithShape="1">
          <a:blip r:embed="rId6">
            <a:alphaModFix/>
          </a:blip>
          <a:srcRect/>
          <a:stretch/>
        </p:blipFill>
        <p:spPr>
          <a:xfrm>
            <a:off x="3600450" y="1714500"/>
            <a:ext cx="3048000" cy="2286000"/>
          </a:xfrm>
          <a:prstGeom prst="rect">
            <a:avLst/>
          </a:prstGeom>
          <a:noFill/>
          <a:ln>
            <a:noFill/>
          </a:ln>
        </p:spPr>
      </p:pic>
      <p:pic>
        <p:nvPicPr>
          <p:cNvPr id="255" name="Shape 255" descr="Dibujo digital de operación de corte típico">
            <a:hlinkClick r:id="rId7"/>
          </p:cNvPr>
          <p:cNvPicPr preferRelativeResize="0"/>
          <p:nvPr/>
        </p:nvPicPr>
        <p:blipFill rotWithShape="1">
          <a:blip r:embed="rId8">
            <a:alphaModFix/>
          </a:blip>
          <a:srcRect/>
          <a:stretch/>
        </p:blipFill>
        <p:spPr>
          <a:xfrm>
            <a:off x="1600200" y="3733800"/>
            <a:ext cx="2000250" cy="2190750"/>
          </a:xfrm>
          <a:prstGeom prst="rect">
            <a:avLst/>
          </a:prstGeom>
          <a:noFill/>
          <a:ln>
            <a:noFill/>
          </a:ln>
        </p:spPr>
      </p:pic>
      <p:pic>
        <p:nvPicPr>
          <p:cNvPr id="256" name="Shape 256" descr="Dibujo digital de operación de doblado típico">
            <a:hlinkClick r:id="rId9"/>
          </p:cNvPr>
          <p:cNvPicPr preferRelativeResize="0"/>
          <p:nvPr/>
        </p:nvPicPr>
        <p:blipFill rotWithShape="1">
          <a:blip r:embed="rId10">
            <a:alphaModFix/>
          </a:blip>
          <a:srcRect/>
          <a:stretch/>
        </p:blipFill>
        <p:spPr>
          <a:xfrm>
            <a:off x="4114800" y="4191000"/>
            <a:ext cx="1619250" cy="1905000"/>
          </a:xfrm>
          <a:prstGeom prst="rect">
            <a:avLst/>
          </a:prstGeom>
          <a:noFill/>
          <a:ln>
            <a:noFill/>
          </a:ln>
        </p:spPr>
      </p:pic>
      <p:pic>
        <p:nvPicPr>
          <p:cNvPr id="257" name="Shape 257" descr="Dibujo de sierra circular portátil"/>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934200" y="152400"/>
            <a:ext cx="1981200" cy="1800225"/>
          </a:xfrm>
          <a:prstGeom prst="rect">
            <a:avLst/>
          </a:prstGeom>
          <a:noFill/>
          <a:ln>
            <a:noFill/>
          </a:ln>
        </p:spPr>
      </p:pic>
      <p:sp>
        <p:nvSpPr>
          <p:cNvPr id="258" name="Shape 258"/>
          <p:cNvSpPr txBox="1"/>
          <p:nvPr/>
        </p:nvSpPr>
        <p:spPr>
          <a:xfrm>
            <a:off x="6858000" y="3352800"/>
            <a:ext cx="1981200" cy="28777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1600" b="0" i="0" u="none" strike="noStrike" cap="none" dirty="0">
                <a:solidFill>
                  <a:schemeClr val="dk1"/>
                </a:solidFill>
                <a:latin typeface="Arial"/>
                <a:ea typeface="Arial"/>
                <a:cs typeface="Arial"/>
                <a:sym typeface="Arial"/>
              </a:rPr>
              <a:t>Cortando</a:t>
            </a:r>
            <a:endParaRPr lang="es-ES_tradnl" sz="1600" dirty="0"/>
          </a:p>
          <a:p>
            <a:pPr marL="0" marR="0" lvl="0" indent="0" algn="l" rtl="0">
              <a:spcBef>
                <a:spcPts val="1400"/>
              </a:spcBef>
              <a:spcAft>
                <a:spcPts val="0"/>
              </a:spcAft>
              <a:buNone/>
            </a:pPr>
            <a:r>
              <a:rPr lang="es-ES_tradnl" sz="1600" dirty="0">
                <a:solidFill>
                  <a:schemeClr val="tx1"/>
                </a:solidFill>
              </a:rPr>
              <a:t>Recortando</a:t>
            </a:r>
            <a:endParaRPr lang="es-ES_tradnl" sz="1600" b="0" i="0" u="none" strike="noStrike" cap="none" dirty="0">
              <a:solidFill>
                <a:schemeClr val="tx1"/>
              </a:solidFill>
              <a:sym typeface="Arial"/>
            </a:endParaRPr>
          </a:p>
          <a:p>
            <a:pPr marL="0" marR="0" lvl="0" indent="0" algn="l" rtl="0">
              <a:spcBef>
                <a:spcPts val="1400"/>
              </a:spcBef>
              <a:spcAft>
                <a:spcPts val="0"/>
              </a:spcAft>
              <a:buNone/>
            </a:pPr>
            <a:r>
              <a:rPr lang="es-ES_tradnl" sz="1600" b="0" i="0" u="none" strike="noStrike" cap="none" dirty="0">
                <a:solidFill>
                  <a:schemeClr val="dk1"/>
                </a:solidFill>
                <a:latin typeface="Arial"/>
                <a:ea typeface="Arial"/>
                <a:cs typeface="Arial"/>
                <a:sym typeface="Arial"/>
              </a:rPr>
              <a:t>Doblando</a:t>
            </a:r>
            <a:endParaRPr lang="es-ES_tradnl" sz="1600" dirty="0"/>
          </a:p>
          <a:p>
            <a:pPr marL="0" marR="0" lvl="0" indent="0" algn="l" rtl="0">
              <a:spcBef>
                <a:spcPts val="1400"/>
              </a:spcBef>
              <a:spcAft>
                <a:spcPts val="0"/>
              </a:spcAft>
              <a:buNone/>
            </a:pPr>
            <a:r>
              <a:rPr lang="es-ES_tradnl" sz="1600" b="0" i="0" u="none" strike="noStrike" cap="none" dirty="0">
                <a:solidFill>
                  <a:schemeClr val="dk1"/>
                </a:solidFill>
                <a:latin typeface="Arial"/>
                <a:ea typeface="Arial"/>
                <a:cs typeface="Arial"/>
                <a:sym typeface="Arial"/>
              </a:rPr>
              <a:t>Golpeando o aporreando</a:t>
            </a:r>
            <a:endParaRPr lang="es-ES_tradnl" sz="1600" dirty="0"/>
          </a:p>
          <a:p>
            <a:pPr marL="0" marR="0" lvl="0" indent="0" algn="l" rtl="0">
              <a:spcBef>
                <a:spcPts val="90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i="0" u="none" strike="noStrike" cap="none">
                <a:solidFill>
                  <a:srgbClr val="262626"/>
                </a:solidFill>
                <a:latin typeface="Century Gothic"/>
                <a:ea typeface="Century Gothic"/>
                <a:cs typeface="Century Gothic"/>
                <a:sym typeface="Century Gothic"/>
              </a:rPr>
              <a:t>Métodos de protección de la maquinaria</a:t>
            </a:r>
          </a:p>
        </p:txBody>
      </p:sp>
      <p:sp>
        <p:nvSpPr>
          <p:cNvPr id="264" name="Shape 264"/>
          <p:cNvSpPr txBox="1">
            <a:spLocks noGrp="1"/>
          </p:cNvSpPr>
          <p:nvPr>
            <p:ph type="body" idx="1"/>
          </p:nvPr>
        </p:nvSpPr>
        <p:spPr>
          <a:xfrm>
            <a:off x="1942415" y="2133600"/>
            <a:ext cx="6591985" cy="3777622"/>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a:solidFill>
                  <a:srgbClr val="3F3F3F"/>
                </a:solidFill>
                <a:latin typeface="Century Gothic"/>
                <a:ea typeface="Century Gothic"/>
                <a:cs typeface="Century Gothic"/>
                <a:sym typeface="Century Gothic"/>
              </a:rPr>
              <a:t>Guardas físicas</a:t>
            </a:r>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a:solidFill>
                  <a:srgbClr val="3F3F3F"/>
                </a:solidFill>
                <a:latin typeface="Century Gothic"/>
                <a:ea typeface="Century Gothic"/>
                <a:cs typeface="Century Gothic"/>
                <a:sym typeface="Century Gothic"/>
              </a:rPr>
              <a:t>Dispositivos</a:t>
            </a:r>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a:solidFill>
                  <a:srgbClr val="3F3F3F"/>
                </a:solidFill>
                <a:latin typeface="Century Gothic"/>
                <a:ea typeface="Century Gothic"/>
                <a:cs typeface="Century Gothic"/>
                <a:sym typeface="Century Gothic"/>
              </a:rPr>
              <a:t>Posición/ Distancia</a:t>
            </a:r>
          </a:p>
        </p:txBody>
      </p:sp>
      <p:pic>
        <p:nvPicPr>
          <p:cNvPr id="265" name="Shape 265" descr="Dibujo digital de protector de barrera fija">
            <a:hlinkClick r:id="rId3"/>
          </p:cNvPr>
          <p:cNvPicPr preferRelativeResize="0"/>
          <p:nvPr/>
        </p:nvPicPr>
        <p:blipFill rotWithShape="1">
          <a:blip r:embed="rId4">
            <a:alphaModFix/>
          </a:blip>
          <a:srcRect/>
          <a:stretch/>
        </p:blipFill>
        <p:spPr>
          <a:xfrm>
            <a:off x="5943600" y="2209800"/>
            <a:ext cx="2209800" cy="1630363"/>
          </a:xfrm>
          <a:prstGeom prst="rect">
            <a:avLst/>
          </a:prstGeom>
          <a:noFill/>
          <a:ln>
            <a:noFill/>
          </a:ln>
        </p:spPr>
      </p:pic>
      <p:pic>
        <p:nvPicPr>
          <p:cNvPr id="266" name="Shape 266" descr="Dibujo de barrera "/>
          <p:cNvPicPr preferRelativeResize="0"/>
          <p:nvPr/>
        </p:nvPicPr>
        <p:blipFill rotWithShape="1">
          <a:blip r:embed="rId5">
            <a:alphaModFix/>
          </a:blip>
          <a:srcRect/>
          <a:stretch/>
        </p:blipFill>
        <p:spPr>
          <a:xfrm>
            <a:off x="1676400" y="5329617"/>
            <a:ext cx="2286000" cy="1219200"/>
          </a:xfrm>
          <a:prstGeom prst="rect">
            <a:avLst/>
          </a:prstGeom>
          <a:noFill/>
          <a:ln>
            <a:noFill/>
          </a:ln>
        </p:spPr>
      </p:pic>
      <p:pic>
        <p:nvPicPr>
          <p:cNvPr id="267" name="Shape 267" descr="Dibujo digital de control de dos manos">
            <a:hlinkClick r:id="rId6"/>
          </p:cNvPr>
          <p:cNvPicPr preferRelativeResize="0"/>
          <p:nvPr/>
        </p:nvPicPr>
        <p:blipFill rotWithShape="1">
          <a:blip r:embed="rId7">
            <a:alphaModFix/>
          </a:blip>
          <a:srcRect/>
          <a:stretch/>
        </p:blipFill>
        <p:spPr>
          <a:xfrm>
            <a:off x="5943600" y="4367722"/>
            <a:ext cx="2286000" cy="17129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676400" y="381000"/>
            <a:ext cx="6781800" cy="839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i="0" u="none" strike="noStrike" cap="none">
                <a:solidFill>
                  <a:srgbClr val="262626"/>
                </a:solidFill>
                <a:latin typeface="Century Gothic"/>
                <a:ea typeface="Century Gothic"/>
                <a:cs typeface="Century Gothic"/>
                <a:sym typeface="Century Gothic"/>
              </a:rPr>
              <a:t>Guarda fija</a:t>
            </a:r>
          </a:p>
        </p:txBody>
      </p:sp>
      <p:sp>
        <p:nvSpPr>
          <p:cNvPr id="273" name="Shape 273"/>
          <p:cNvSpPr txBox="1"/>
          <p:nvPr/>
        </p:nvSpPr>
        <p:spPr>
          <a:xfrm>
            <a:off x="609600" y="1600200"/>
            <a:ext cx="8305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800" b="0" i="0" u="none" strike="noStrike" cap="none" dirty="0">
                <a:solidFill>
                  <a:schemeClr val="dk1"/>
                </a:solidFill>
                <a:latin typeface="Arial"/>
                <a:ea typeface="Arial"/>
                <a:cs typeface="Arial"/>
                <a:sym typeface="Arial"/>
              </a:rPr>
              <a:t>Proporciona una barrera </a:t>
            </a:r>
            <a:r>
              <a:rPr lang="es-ES_tradnl" sz="2800" dirty="0">
                <a:solidFill>
                  <a:schemeClr val="dk1"/>
                </a:solidFill>
              </a:rPr>
              <a:t>como</a:t>
            </a:r>
            <a:r>
              <a:rPr lang="es-ES_tradnl" sz="2800" b="0" i="0" u="none" strike="noStrike" cap="none" dirty="0">
                <a:solidFill>
                  <a:schemeClr val="dk1"/>
                </a:solidFill>
                <a:latin typeface="Arial"/>
                <a:ea typeface="Arial"/>
                <a:cs typeface="Arial"/>
                <a:sym typeface="Arial"/>
              </a:rPr>
              <a:t> parte permanente de la máquina. </a:t>
            </a:r>
            <a:r>
              <a:rPr lang="es-ES_tradnl" sz="2800" dirty="0">
                <a:solidFill>
                  <a:schemeClr val="dk1"/>
                </a:solidFill>
              </a:rPr>
              <a:t>É</a:t>
            </a:r>
            <a:r>
              <a:rPr lang="es-ES_tradnl" sz="2800" b="0" i="0" u="none" strike="noStrike" cap="none" dirty="0">
                <a:solidFill>
                  <a:schemeClr val="dk1"/>
                </a:solidFill>
                <a:latin typeface="Arial"/>
                <a:ea typeface="Arial"/>
                <a:cs typeface="Arial"/>
                <a:sym typeface="Arial"/>
              </a:rPr>
              <a:t>sta es </a:t>
            </a:r>
            <a:r>
              <a:rPr lang="es-ES_tradnl" sz="2800" b="1" i="0" u="none" strike="noStrike" cap="none" dirty="0">
                <a:solidFill>
                  <a:schemeClr val="dk1"/>
                </a:solidFill>
                <a:latin typeface="Arial"/>
                <a:ea typeface="Arial"/>
                <a:cs typeface="Arial"/>
                <a:sym typeface="Arial"/>
              </a:rPr>
              <a:t>preferible a todos los otros tipos de protecciones.</a:t>
            </a:r>
          </a:p>
        </p:txBody>
      </p:sp>
      <p:pic>
        <p:nvPicPr>
          <p:cNvPr id="274" name="Shape 274" descr="Fotografía de guarda fija"/>
          <p:cNvPicPr preferRelativeResize="0"/>
          <p:nvPr/>
        </p:nvPicPr>
        <p:blipFill rotWithShape="1">
          <a:blip r:embed="rId3">
            <a:alphaModFix/>
          </a:blip>
          <a:srcRect/>
          <a:stretch/>
        </p:blipFill>
        <p:spPr>
          <a:xfrm>
            <a:off x="1219200" y="3200400"/>
            <a:ext cx="3719513" cy="3005137"/>
          </a:xfrm>
          <a:prstGeom prst="rect">
            <a:avLst/>
          </a:prstGeom>
          <a:noFill/>
          <a:ln>
            <a:noFill/>
          </a:ln>
        </p:spPr>
      </p:pic>
      <p:pic>
        <p:nvPicPr>
          <p:cNvPr id="275" name="Shape 275" descr="Fotografía de ventilador"/>
          <p:cNvPicPr preferRelativeResize="0"/>
          <p:nvPr/>
        </p:nvPicPr>
        <p:blipFill rotWithShape="1">
          <a:blip r:embed="rId4">
            <a:alphaModFix/>
          </a:blip>
          <a:srcRect/>
          <a:stretch/>
        </p:blipFill>
        <p:spPr>
          <a:xfrm>
            <a:off x="6172200" y="2999809"/>
            <a:ext cx="1590675" cy="3040062"/>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626122" y="381000"/>
            <a:ext cx="6832077" cy="8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i="0" u="none" strike="noStrike" cap="none" dirty="0">
                <a:solidFill>
                  <a:srgbClr val="262626"/>
                </a:solidFill>
                <a:latin typeface="Century Gothic"/>
                <a:ea typeface="Century Gothic"/>
                <a:cs typeface="Century Gothic"/>
                <a:sym typeface="Century Gothic"/>
              </a:rPr>
              <a:t>Otros tipos </a:t>
            </a:r>
            <a:r>
              <a:rPr lang="en-US" sz="4400" b="1" i="0" u="none" strike="noStrike" cap="none" dirty="0">
                <a:solidFill>
                  <a:srgbClr val="262626"/>
                </a:solidFill>
                <a:latin typeface="Century Gothic"/>
                <a:ea typeface="Century Gothic"/>
                <a:cs typeface="Century Gothic"/>
                <a:sym typeface="Century Gothic"/>
              </a:rPr>
              <a:t>de </a:t>
            </a:r>
            <a:r>
              <a:rPr lang="es-ES_tradnl" sz="4400" b="1" i="0" u="none" strike="noStrike" cap="none" dirty="0">
                <a:solidFill>
                  <a:srgbClr val="262626"/>
                </a:solidFill>
                <a:latin typeface="Century Gothic"/>
                <a:ea typeface="Century Gothic"/>
                <a:cs typeface="Century Gothic"/>
                <a:sym typeface="Century Gothic"/>
              </a:rPr>
              <a:t>guardas</a:t>
            </a:r>
          </a:p>
        </p:txBody>
      </p:sp>
      <p:sp>
        <p:nvSpPr>
          <p:cNvPr id="281" name="Shape 281"/>
          <p:cNvSpPr txBox="1"/>
          <p:nvPr/>
        </p:nvSpPr>
        <p:spPr>
          <a:xfrm>
            <a:off x="762000" y="1524000"/>
            <a:ext cx="7561385"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200" b="1" i="0" u="none" strike="noStrike" cap="none" dirty="0">
                <a:solidFill>
                  <a:schemeClr val="dk1"/>
                </a:solidFill>
                <a:latin typeface="Arial"/>
                <a:ea typeface="Arial"/>
                <a:cs typeface="Arial"/>
                <a:sym typeface="Arial"/>
              </a:rPr>
              <a:t>Enclavados: </a:t>
            </a:r>
            <a:r>
              <a:rPr lang="es-ES_tradnl" sz="2200" b="0" i="0" u="none" strike="noStrike" cap="none" dirty="0">
                <a:solidFill>
                  <a:schemeClr val="dk1"/>
                </a:solidFill>
                <a:latin typeface="Arial"/>
                <a:ea typeface="Arial"/>
                <a:cs typeface="Arial"/>
                <a:sym typeface="Arial"/>
              </a:rPr>
              <a:t>Cuando abierto o retirado, el poder se apaga automáticamente o se desacopla</a:t>
            </a:r>
            <a:endParaRPr lang="es-ES_tradnl" dirty="0"/>
          </a:p>
          <a:p>
            <a:pPr marL="0" marR="0" lvl="0" indent="0" algn="l" rtl="0">
              <a:spcBef>
                <a:spcPts val="1100"/>
              </a:spcBef>
              <a:spcAft>
                <a:spcPts val="0"/>
              </a:spcAft>
              <a:buNone/>
            </a:pPr>
            <a:r>
              <a:rPr lang="es-ES_tradnl" sz="2200" b="1" i="0" u="none" strike="noStrike" cap="none" dirty="0">
                <a:solidFill>
                  <a:schemeClr val="dk1"/>
                </a:solidFill>
                <a:latin typeface="Arial"/>
                <a:ea typeface="Arial"/>
                <a:cs typeface="Arial"/>
                <a:sym typeface="Arial"/>
              </a:rPr>
              <a:t>Ajustable: </a:t>
            </a:r>
            <a:r>
              <a:rPr lang="es-ES_tradnl" sz="2200" dirty="0">
                <a:solidFill>
                  <a:schemeClr val="dk1"/>
                </a:solidFill>
              </a:rPr>
              <a:t>Ú</a:t>
            </a:r>
            <a:r>
              <a:rPr lang="es-ES_tradnl" sz="2200" b="0" i="0" u="none" strike="noStrike" cap="none" dirty="0">
                <a:solidFill>
                  <a:schemeClr val="dk1"/>
                </a:solidFill>
                <a:latin typeface="Arial"/>
                <a:ea typeface="Arial"/>
                <a:cs typeface="Arial"/>
                <a:sym typeface="Arial"/>
              </a:rPr>
              <a:t>til porque es flexible para diferentes tamaños u operaciones, pero está sujeto a errores humanos</a:t>
            </a:r>
            <a:endParaRPr lang="es-ES_tradnl" dirty="0"/>
          </a:p>
          <a:p>
            <a:pPr marL="0" marR="0" lvl="0" indent="0" algn="l" rtl="0">
              <a:spcBef>
                <a:spcPts val="1100"/>
              </a:spcBef>
              <a:spcAft>
                <a:spcPts val="0"/>
              </a:spcAft>
              <a:buNone/>
            </a:pPr>
            <a:r>
              <a:rPr lang="es-ES_tradnl" sz="2200" b="1" i="0" u="none" strike="noStrike" cap="none" dirty="0">
                <a:solidFill>
                  <a:schemeClr val="dk1"/>
                </a:solidFill>
                <a:latin typeface="Arial"/>
                <a:ea typeface="Arial"/>
                <a:cs typeface="Arial"/>
                <a:sym typeface="Arial"/>
              </a:rPr>
              <a:t>Autoajustable: </a:t>
            </a:r>
            <a:r>
              <a:rPr lang="es-ES_tradnl" sz="2200" b="0" i="0" u="none" strike="noStrike" cap="none" dirty="0">
                <a:solidFill>
                  <a:schemeClr val="dk1"/>
                </a:solidFill>
                <a:latin typeface="Arial"/>
                <a:ea typeface="Arial"/>
                <a:cs typeface="Arial"/>
                <a:sym typeface="Arial"/>
              </a:rPr>
              <a:t>se mueve según el tamaño del material (evita errores humanos)</a:t>
            </a:r>
          </a:p>
        </p:txBody>
      </p:sp>
      <p:pic>
        <p:nvPicPr>
          <p:cNvPr id="282" name="Shape 282" descr="Fotografía de guarda enclavado en tambor giratorio&#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813" y="4572000"/>
            <a:ext cx="2493962" cy="2101850"/>
          </a:xfrm>
          <a:prstGeom prst="rect">
            <a:avLst/>
          </a:prstGeom>
          <a:noFill/>
          <a:ln>
            <a:noFill/>
          </a:ln>
        </p:spPr>
      </p:pic>
      <p:sp>
        <p:nvSpPr>
          <p:cNvPr id="283" name="Shape 283" descr="flecha"/>
          <p:cNvSpPr/>
          <p:nvPr/>
        </p:nvSpPr>
        <p:spPr>
          <a:xfrm rot="-905627">
            <a:off x="1630363" y="4572000"/>
            <a:ext cx="1084262" cy="176213"/>
          </a:xfrm>
          <a:prstGeom prst="leftArrow">
            <a:avLst>
              <a:gd name="adj1" fmla="val 50000"/>
              <a:gd name="adj2" fmla="val 153829"/>
            </a:avLst>
          </a:prstGeom>
          <a:solidFill>
            <a:srgbClr val="FFFFFF"/>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84" name="Shape 284" descr="Fotografía de guarda ajustable con hoja de sierra de cinta&#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62400" y="4030663"/>
            <a:ext cx="1792288" cy="2171700"/>
          </a:xfrm>
          <a:prstGeom prst="rect">
            <a:avLst/>
          </a:prstGeom>
          <a:noFill/>
          <a:ln>
            <a:noFill/>
          </a:ln>
        </p:spPr>
      </p:pic>
      <p:sp>
        <p:nvSpPr>
          <p:cNvPr id="285" name="Shape 285" descr="Guarda ajustable con hoja de sierra de cinta&#10;"/>
          <p:cNvSpPr txBox="1"/>
          <p:nvPr/>
        </p:nvSpPr>
        <p:spPr>
          <a:xfrm>
            <a:off x="3962400" y="6211888"/>
            <a:ext cx="1905000"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Noto Sans Symbols"/>
              <a:buNone/>
            </a:pPr>
            <a:r>
              <a:rPr lang="es-ES_tradnl" sz="1500" b="0" i="0" u="none" strike="noStrike" cap="none" dirty="0">
                <a:solidFill>
                  <a:schemeClr val="dk1"/>
                </a:solidFill>
                <a:latin typeface="Arial"/>
                <a:ea typeface="Arial"/>
                <a:cs typeface="Arial"/>
                <a:sym typeface="Arial"/>
              </a:rPr>
              <a:t>Guarda ajustable con hoja de sierra de cinta</a:t>
            </a:r>
          </a:p>
        </p:txBody>
      </p:sp>
      <p:sp>
        <p:nvSpPr>
          <p:cNvPr id="286" name="Shape 286"/>
          <p:cNvSpPr txBox="1"/>
          <p:nvPr/>
        </p:nvSpPr>
        <p:spPr>
          <a:xfrm>
            <a:off x="2644775" y="4724400"/>
            <a:ext cx="1317625" cy="12003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s-ES_tradnl" sz="1800" b="0" i="0" u="none" strike="noStrike" cap="none" dirty="0">
                <a:solidFill>
                  <a:schemeClr val="dk1"/>
                </a:solidFill>
                <a:latin typeface="Arial"/>
                <a:ea typeface="Arial"/>
                <a:cs typeface="Arial"/>
                <a:sym typeface="Arial"/>
              </a:rPr>
              <a:t>Guarda enclavado en tambor giratorio</a:t>
            </a:r>
          </a:p>
        </p:txBody>
      </p:sp>
      <p:sp>
        <p:nvSpPr>
          <p:cNvPr id="287" name="Shape 287" descr="flecha"/>
          <p:cNvSpPr/>
          <p:nvPr/>
        </p:nvSpPr>
        <p:spPr>
          <a:xfrm rot="-1582575">
            <a:off x="4962525" y="5213350"/>
            <a:ext cx="1084263" cy="176213"/>
          </a:xfrm>
          <a:prstGeom prst="leftArrow">
            <a:avLst>
              <a:gd name="adj1" fmla="val 50000"/>
              <a:gd name="adj2" fmla="val 153829"/>
            </a:avLst>
          </a:prstGeom>
          <a:solidFill>
            <a:srgbClr val="FFFFFF"/>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88" name="Shape 288" descr="Fotografía de sierra de mesa circular con protector auto-ajustable&#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46838" y="4049322"/>
            <a:ext cx="2266950" cy="2166938"/>
          </a:xfrm>
          <a:prstGeom prst="rect">
            <a:avLst/>
          </a:prstGeom>
          <a:noFill/>
          <a:ln>
            <a:noFill/>
          </a:ln>
        </p:spPr>
      </p:pic>
      <p:sp>
        <p:nvSpPr>
          <p:cNvPr id="289" name="Shape 289" descr="Sierra de mesa circular con protector auto-ajustable&#10;&#10;"/>
          <p:cNvSpPr txBox="1"/>
          <p:nvPr/>
        </p:nvSpPr>
        <p:spPr>
          <a:xfrm>
            <a:off x="6334126" y="6175683"/>
            <a:ext cx="2266949" cy="1065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Noto Sans Symbols"/>
              <a:buNone/>
            </a:pPr>
            <a:r>
              <a:rPr lang="es-ES_tradnl" sz="1600" b="0" i="0" u="none" strike="noStrike" cap="none" dirty="0">
                <a:solidFill>
                  <a:schemeClr val="dk1"/>
                </a:solidFill>
                <a:latin typeface="Arial"/>
                <a:ea typeface="Arial"/>
                <a:cs typeface="Arial"/>
                <a:sym typeface="Arial"/>
              </a:rPr>
              <a:t>Sierra de mesa circular con protector auto-ajustable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7"/>
                                        </p:tgtEl>
                                        <p:attrNameLst>
                                          <p:attrName>style.visibility</p:attrName>
                                        </p:attrNameLst>
                                      </p:cBhvr>
                                      <p:to>
                                        <p:strVal val="visible"/>
                                      </p:to>
                                    </p:set>
                                    <p:animEffect transition="in" filter="fade">
                                      <p:cBhvr>
                                        <p:cTn id="11"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524000" y="311150"/>
            <a:ext cx="6934200" cy="1365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dirty="0" err="1">
                <a:solidFill>
                  <a:srgbClr val="262626"/>
                </a:solidFill>
                <a:latin typeface="Century Gothic"/>
                <a:ea typeface="Century Gothic"/>
                <a:cs typeface="Century Gothic"/>
                <a:sym typeface="Century Gothic"/>
              </a:rPr>
              <a:t>Salvaguarda</a:t>
            </a:r>
            <a:r>
              <a:rPr lang="en-US" sz="4400" b="1" i="0" u="none" strike="noStrike" cap="none" dirty="0">
                <a:solidFill>
                  <a:srgbClr val="262626"/>
                </a:solidFill>
                <a:latin typeface="Century Gothic"/>
                <a:ea typeface="Century Gothic"/>
                <a:cs typeface="Century Gothic"/>
                <a:sym typeface="Century Gothic"/>
              </a:rPr>
              <a:t> </a:t>
            </a:r>
            <a:r>
              <a:rPr lang="en-US" sz="4400" b="1" i="0" u="none" strike="noStrike" cap="none" dirty="0" err="1">
                <a:solidFill>
                  <a:srgbClr val="262626"/>
                </a:solidFill>
                <a:latin typeface="Century Gothic"/>
                <a:ea typeface="Century Gothic"/>
                <a:cs typeface="Century Gothic"/>
                <a:sym typeface="Century Gothic"/>
              </a:rPr>
              <a:t>por</a:t>
            </a:r>
            <a:r>
              <a:rPr lang="en-US" sz="4400" b="1" i="0" u="none" strike="noStrike" cap="none" dirty="0">
                <a:solidFill>
                  <a:srgbClr val="262626"/>
                </a:solidFill>
                <a:latin typeface="Century Gothic"/>
                <a:ea typeface="Century Gothic"/>
                <a:cs typeface="Century Gothic"/>
                <a:sym typeface="Century Gothic"/>
              </a:rPr>
              <a:t> </a:t>
            </a:r>
            <a:r>
              <a:rPr lang="en-US" sz="4400" b="1" i="0" u="none" strike="noStrike" cap="none" dirty="0" err="1">
                <a:solidFill>
                  <a:srgbClr val="262626"/>
                </a:solidFill>
                <a:latin typeface="Century Gothic"/>
                <a:ea typeface="Century Gothic"/>
                <a:cs typeface="Century Gothic"/>
                <a:sym typeface="Century Gothic"/>
              </a:rPr>
              <a:t>posición</a:t>
            </a:r>
            <a:r>
              <a:rPr lang="en-US" sz="4400" b="1" i="0" u="none" strike="noStrike" cap="none" dirty="0">
                <a:solidFill>
                  <a:srgbClr val="262626"/>
                </a:solidFill>
                <a:latin typeface="Century Gothic"/>
                <a:ea typeface="Century Gothic"/>
                <a:cs typeface="Century Gothic"/>
                <a:sym typeface="Century Gothic"/>
              </a:rPr>
              <a:t>/</a:t>
            </a:r>
            <a:r>
              <a:rPr lang="en-US" sz="4400" b="1" i="0" u="none" strike="noStrike" cap="none" dirty="0" err="1">
                <a:solidFill>
                  <a:srgbClr val="262626"/>
                </a:solidFill>
                <a:latin typeface="Century Gothic"/>
                <a:ea typeface="Century Gothic"/>
                <a:cs typeface="Century Gothic"/>
                <a:sym typeface="Century Gothic"/>
              </a:rPr>
              <a:t>distancia</a:t>
            </a:r>
            <a:endParaRPr sz="4400" b="1" i="0" u="none" strike="noStrike" cap="none" dirty="0">
              <a:solidFill>
                <a:srgbClr val="262626"/>
              </a:solidFill>
              <a:latin typeface="Century Gothic"/>
              <a:ea typeface="Century Gothic"/>
              <a:cs typeface="Century Gothic"/>
              <a:sym typeface="Century Gothic"/>
            </a:endParaRPr>
          </a:p>
        </p:txBody>
      </p:sp>
      <p:sp>
        <p:nvSpPr>
          <p:cNvPr id="295" name="Shape 295"/>
          <p:cNvSpPr txBox="1">
            <a:spLocks noGrp="1"/>
          </p:cNvSpPr>
          <p:nvPr>
            <p:ph type="body" idx="1"/>
          </p:nvPr>
        </p:nvSpPr>
        <p:spPr>
          <a:xfrm>
            <a:off x="1219200" y="1874838"/>
            <a:ext cx="4267200" cy="48307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n-US" sz="2800" b="0" i="0" u="none" strike="noStrike" cap="none" dirty="0" err="1">
                <a:solidFill>
                  <a:srgbClr val="3F3F3F"/>
                </a:solidFill>
                <a:latin typeface="Century Gothic"/>
                <a:ea typeface="Century Gothic"/>
                <a:cs typeface="Century Gothic"/>
                <a:sym typeface="Century Gothic"/>
              </a:rPr>
              <a:t>Localiza</a:t>
            </a:r>
            <a:r>
              <a:rPr lang="en-US" sz="2800" b="0" i="0" u="none" strike="noStrike" cap="none" dirty="0">
                <a:solidFill>
                  <a:srgbClr val="3F3F3F"/>
                </a:solidFill>
                <a:latin typeface="Century Gothic"/>
                <a:ea typeface="Century Gothic"/>
                <a:cs typeface="Century Gothic"/>
                <a:sym typeface="Century Gothic"/>
              </a:rPr>
              <a:t> la </a:t>
            </a:r>
            <a:r>
              <a:rPr lang="en-US" sz="2800" b="0" i="0" u="none" strike="noStrike" cap="none" dirty="0" err="1">
                <a:solidFill>
                  <a:srgbClr val="3F3F3F"/>
                </a:solidFill>
                <a:latin typeface="Century Gothic"/>
                <a:ea typeface="Century Gothic"/>
                <a:cs typeface="Century Gothic"/>
                <a:sym typeface="Century Gothic"/>
              </a:rPr>
              <a:t>máquina</a:t>
            </a:r>
            <a:r>
              <a:rPr lang="en-US" sz="2800" b="0" i="0" u="none" strike="noStrike" cap="none" dirty="0">
                <a:solidFill>
                  <a:srgbClr val="3F3F3F"/>
                </a:solidFill>
                <a:latin typeface="Century Gothic"/>
                <a:ea typeface="Century Gothic"/>
                <a:cs typeface="Century Gothic"/>
                <a:sym typeface="Century Gothic"/>
              </a:rPr>
              <a:t> o las </a:t>
            </a:r>
            <a:r>
              <a:rPr lang="en-US" sz="2800" b="0" i="0" u="none" strike="noStrike" cap="none" dirty="0" err="1">
                <a:solidFill>
                  <a:srgbClr val="3F3F3F"/>
                </a:solidFill>
                <a:latin typeface="Century Gothic"/>
                <a:ea typeface="Century Gothic"/>
                <a:cs typeface="Century Gothic"/>
                <a:sym typeface="Century Gothic"/>
              </a:rPr>
              <a:t>piezas</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móviles</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peligrosas</a:t>
            </a:r>
            <a:r>
              <a:rPr lang="en-US" sz="2800" b="0" i="0" u="none" strike="noStrike" cap="none" dirty="0">
                <a:solidFill>
                  <a:srgbClr val="3F3F3F"/>
                </a:solidFill>
                <a:latin typeface="Century Gothic"/>
                <a:ea typeface="Century Gothic"/>
                <a:cs typeface="Century Gothic"/>
                <a:sym typeface="Century Gothic"/>
              </a:rPr>
              <a:t> para que no </a:t>
            </a:r>
            <a:r>
              <a:rPr lang="en-US" sz="2800" b="0" i="0" u="none" strike="noStrike" cap="none" dirty="0" err="1">
                <a:solidFill>
                  <a:srgbClr val="3F3F3F"/>
                </a:solidFill>
                <a:latin typeface="Century Gothic"/>
                <a:ea typeface="Century Gothic"/>
                <a:cs typeface="Century Gothic"/>
                <a:sym typeface="Century Gothic"/>
              </a:rPr>
              <a:t>representen</a:t>
            </a:r>
            <a:r>
              <a:rPr lang="en-US" sz="2800" b="0" i="0" u="none" strike="noStrike" cap="none" dirty="0">
                <a:solidFill>
                  <a:srgbClr val="3F3F3F"/>
                </a:solidFill>
                <a:latin typeface="Century Gothic"/>
                <a:ea typeface="Century Gothic"/>
                <a:cs typeface="Century Gothic"/>
                <a:sym typeface="Century Gothic"/>
              </a:rPr>
              <a:t> un </a:t>
            </a:r>
            <a:r>
              <a:rPr lang="en-US" sz="2800" b="0" i="0" u="none" strike="noStrike" cap="none" dirty="0" err="1">
                <a:solidFill>
                  <a:srgbClr val="3F3F3F"/>
                </a:solidFill>
                <a:latin typeface="Century Gothic"/>
                <a:ea typeface="Century Gothic"/>
                <a:cs typeface="Century Gothic"/>
                <a:sym typeface="Century Gothic"/>
              </a:rPr>
              <a:t>peligro</a:t>
            </a:r>
            <a:r>
              <a:rPr lang="en-US" sz="2800" b="0" i="0" u="none" strike="noStrike" cap="none" dirty="0">
                <a:solidFill>
                  <a:srgbClr val="3F3F3F"/>
                </a:solidFill>
                <a:latin typeface="Century Gothic"/>
                <a:ea typeface="Century Gothic"/>
                <a:cs typeface="Century Gothic"/>
                <a:sym typeface="Century Gothic"/>
              </a:rPr>
              <a:t> para el </a:t>
            </a:r>
            <a:r>
              <a:rPr lang="en-US" sz="2800" b="0" i="0" u="none" strike="noStrike" cap="none" dirty="0" err="1">
                <a:solidFill>
                  <a:srgbClr val="3F3F3F"/>
                </a:solidFill>
                <a:latin typeface="Century Gothic"/>
                <a:ea typeface="Century Gothic"/>
                <a:cs typeface="Century Gothic"/>
                <a:sym typeface="Century Gothic"/>
              </a:rPr>
              <a:t>trabajador</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durante</a:t>
            </a:r>
            <a:r>
              <a:rPr lang="en-US" sz="2800" b="0" i="0" u="none" strike="noStrike" cap="none" dirty="0">
                <a:solidFill>
                  <a:srgbClr val="3F3F3F"/>
                </a:solidFill>
                <a:latin typeface="Century Gothic"/>
                <a:ea typeface="Century Gothic"/>
                <a:cs typeface="Century Gothic"/>
                <a:sym typeface="Century Gothic"/>
              </a:rPr>
              <a:t> el </a:t>
            </a:r>
            <a:r>
              <a:rPr lang="en-US" sz="2800" b="0" i="0" u="none" strike="noStrike" cap="none" dirty="0" err="1">
                <a:solidFill>
                  <a:srgbClr val="3F3F3F"/>
                </a:solidFill>
                <a:latin typeface="Century Gothic"/>
                <a:ea typeface="Century Gothic"/>
                <a:cs typeface="Century Gothic"/>
                <a:sym typeface="Century Gothic"/>
              </a:rPr>
              <a:t>funcionamiento</a:t>
            </a:r>
            <a:r>
              <a:rPr lang="en-US" sz="2800" b="0" i="0" u="none" strike="noStrike" cap="none" dirty="0">
                <a:solidFill>
                  <a:srgbClr val="3F3F3F"/>
                </a:solidFill>
                <a:latin typeface="Century Gothic"/>
                <a:ea typeface="Century Gothic"/>
                <a:cs typeface="Century Gothic"/>
                <a:sym typeface="Century Gothic"/>
              </a:rPr>
              <a:t> normal.</a:t>
            </a:r>
            <a:endParaRPr dirty="0"/>
          </a:p>
          <a:p>
            <a:pPr marL="342900" marR="0" lvl="0" indent="-342900" algn="l" rtl="0">
              <a:spcBef>
                <a:spcPts val="1000"/>
              </a:spcBef>
              <a:spcAft>
                <a:spcPts val="0"/>
              </a:spcAft>
              <a:buClr>
                <a:schemeClr val="accent1"/>
              </a:buClr>
              <a:buSzPts val="2800"/>
              <a:buFont typeface="Noto Sans Symbols"/>
              <a:buChar char="•"/>
            </a:pPr>
            <a:r>
              <a:rPr lang="en-US" sz="2800" b="0" i="0" u="none" strike="noStrike" cap="none" dirty="0" err="1">
                <a:solidFill>
                  <a:srgbClr val="3F3F3F"/>
                </a:solidFill>
                <a:latin typeface="Century Gothic"/>
                <a:ea typeface="Century Gothic"/>
                <a:cs typeface="Century Gothic"/>
                <a:sym typeface="Century Gothic"/>
              </a:rPr>
              <a:t>Mantenga</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una</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distancia</a:t>
            </a:r>
            <a:r>
              <a:rPr lang="en-US" sz="2800" b="0" i="0" u="none" strike="noStrike" cap="none" dirty="0">
                <a:solidFill>
                  <a:srgbClr val="3F3F3F"/>
                </a:solidFill>
                <a:latin typeface="Century Gothic"/>
                <a:ea typeface="Century Gothic"/>
                <a:cs typeface="Century Gothic"/>
                <a:sym typeface="Century Gothic"/>
              </a:rPr>
              <a:t> </a:t>
            </a:r>
            <a:r>
              <a:rPr lang="en-US" sz="2800" b="0" i="0" u="none" strike="noStrike" cap="none" dirty="0" err="1">
                <a:solidFill>
                  <a:srgbClr val="3F3F3F"/>
                </a:solidFill>
                <a:latin typeface="Century Gothic"/>
                <a:ea typeface="Century Gothic"/>
                <a:cs typeface="Century Gothic"/>
                <a:sym typeface="Century Gothic"/>
              </a:rPr>
              <a:t>segura</a:t>
            </a:r>
            <a:r>
              <a:rPr lang="en-US" sz="2800" b="0" i="0" u="none" strike="noStrike" cap="none" dirty="0">
                <a:solidFill>
                  <a:srgbClr val="3F3F3F"/>
                </a:solidFill>
                <a:latin typeface="Century Gothic"/>
                <a:ea typeface="Century Gothic"/>
                <a:cs typeface="Century Gothic"/>
                <a:sym typeface="Century Gothic"/>
              </a:rPr>
              <a:t> del </a:t>
            </a:r>
            <a:r>
              <a:rPr lang="en-US" sz="2800" b="0" i="0" u="none" strike="noStrike" cap="none" dirty="0" err="1">
                <a:solidFill>
                  <a:srgbClr val="3F3F3F"/>
                </a:solidFill>
                <a:latin typeface="Century Gothic"/>
                <a:ea typeface="Century Gothic"/>
                <a:cs typeface="Century Gothic"/>
                <a:sym typeface="Century Gothic"/>
              </a:rPr>
              <a:t>área</a:t>
            </a:r>
            <a:r>
              <a:rPr lang="en-US" sz="2800" b="0" i="0" u="none" strike="noStrike" cap="none" dirty="0">
                <a:solidFill>
                  <a:srgbClr val="3F3F3F"/>
                </a:solidFill>
                <a:latin typeface="Century Gothic"/>
                <a:ea typeface="Century Gothic"/>
                <a:cs typeface="Century Gothic"/>
                <a:sym typeface="Century Gothic"/>
              </a:rPr>
              <a:t> de </a:t>
            </a:r>
            <a:r>
              <a:rPr lang="en-US" sz="2800" b="0" i="0" u="none" strike="noStrike" cap="none" dirty="0" err="1">
                <a:solidFill>
                  <a:srgbClr val="3F3F3F"/>
                </a:solidFill>
                <a:latin typeface="Century Gothic"/>
                <a:ea typeface="Century Gothic"/>
                <a:cs typeface="Century Gothic"/>
                <a:sym typeface="Century Gothic"/>
              </a:rPr>
              <a:t>peligro</a:t>
            </a:r>
            <a:r>
              <a:rPr lang="en-US" sz="2800" b="0" i="0" u="none" strike="noStrike" cap="none" dirty="0">
                <a:solidFill>
                  <a:srgbClr val="3F3F3F"/>
                </a:solidFill>
                <a:latin typeface="Century Gothic"/>
                <a:ea typeface="Century Gothic"/>
                <a:cs typeface="Century Gothic"/>
                <a:sym typeface="Century Gothic"/>
              </a:rPr>
              <a:t>.</a:t>
            </a:r>
            <a:endParaRPr sz="2800" b="0" i="0" u="none" strike="noStrike" cap="none" dirty="0">
              <a:solidFill>
                <a:srgbClr val="3F3F3F"/>
              </a:solidFill>
              <a:latin typeface="Century Gothic"/>
              <a:ea typeface="Century Gothic"/>
              <a:cs typeface="Century Gothic"/>
              <a:sym typeface="Century Gothic"/>
            </a:endParaRPr>
          </a:p>
        </p:txBody>
      </p:sp>
      <p:pic>
        <p:nvPicPr>
          <p:cNvPr id="296" name="Shape 296" descr="Fotografía de un hombre operando una maquina"/>
          <p:cNvPicPr preferRelativeResize="0"/>
          <p:nvPr/>
        </p:nvPicPr>
        <p:blipFill rotWithShape="1">
          <a:blip r:embed="rId3">
            <a:alphaModFix/>
          </a:blip>
          <a:srcRect/>
          <a:stretch/>
        </p:blipFill>
        <p:spPr>
          <a:xfrm>
            <a:off x="5715000" y="2133600"/>
            <a:ext cx="3117850" cy="3084512"/>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836613" y="42862"/>
            <a:ext cx="7820690" cy="15573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dirty="0"/>
              <a:t>¿P</a:t>
            </a:r>
            <a:r>
              <a:rPr lang="es-ES_tradnl" sz="4400" b="1" i="0" u="none" strike="noStrike" cap="none" dirty="0">
                <a:solidFill>
                  <a:srgbClr val="262626"/>
                </a:solidFill>
                <a:latin typeface="Century Gothic"/>
                <a:ea typeface="Century Gothic"/>
                <a:cs typeface="Century Gothic"/>
                <a:sym typeface="Century Gothic"/>
              </a:rPr>
              <a:t>rotegido por una Guarda de Seguridad?</a:t>
            </a:r>
          </a:p>
        </p:txBody>
      </p:sp>
      <p:pic>
        <p:nvPicPr>
          <p:cNvPr id="303" name="Shape 303" descr="Fotografía de maquinaría que no esta totalmente protegida con guarda de seguridad"/>
          <p:cNvPicPr preferRelativeResize="0">
            <a:picLocks noGrp="1"/>
          </p:cNvPicPr>
          <p:nvPr>
            <p:ph type="clipArt" idx="2"/>
          </p:nvPr>
        </p:nvPicPr>
        <p:blipFill rotWithShape="1">
          <a:blip r:embed="rId3">
            <a:alphaModFix/>
          </a:blip>
          <a:srcRect/>
          <a:stretch/>
        </p:blipFill>
        <p:spPr>
          <a:xfrm>
            <a:off x="1371600" y="1754188"/>
            <a:ext cx="6019800" cy="3808412"/>
          </a:xfrm>
          <a:prstGeom prst="rect">
            <a:avLst/>
          </a:prstGeom>
          <a:noFill/>
          <a:ln>
            <a:noFill/>
          </a:ln>
        </p:spPr>
      </p:pic>
      <p:pic>
        <p:nvPicPr>
          <p:cNvPr id="4" name="Picture 3" descr="Cruz roja indicando que que no está protegido por una guarda de seguridad y es peligroso">
            <a:extLst>
              <a:ext uri="{FF2B5EF4-FFF2-40B4-BE49-F238E27FC236}">
                <a16:creationId xmlns:a16="http://schemas.microsoft.com/office/drawing/2014/main" id="{9468BD70-01AB-164C-A646-4652858BA3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5561" y="1600199"/>
            <a:ext cx="4251878" cy="4251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1524000" y="624110"/>
            <a:ext cx="73913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s-ES_tradnl" sz="4400" b="1" i="0" u="none" strike="noStrike" cap="none" dirty="0">
                <a:solidFill>
                  <a:srgbClr val="262626"/>
                </a:solidFill>
                <a:latin typeface="Century Gothic"/>
                <a:ea typeface="Century Gothic"/>
                <a:cs typeface="Century Gothic"/>
                <a:sym typeface="Century Gothic"/>
              </a:rPr>
              <a:t>Requisito para Maquinarias 1910.212</a:t>
            </a:r>
          </a:p>
        </p:txBody>
      </p:sp>
      <p:sp>
        <p:nvSpPr>
          <p:cNvPr id="309" name="Shape 309"/>
          <p:cNvSpPr txBox="1">
            <a:spLocks noGrp="1"/>
          </p:cNvSpPr>
          <p:nvPr>
            <p:ph type="body" idx="1"/>
          </p:nvPr>
        </p:nvSpPr>
        <p:spPr>
          <a:xfrm>
            <a:off x="914400" y="2286000"/>
            <a:ext cx="7772400" cy="38449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Se deben </a:t>
            </a:r>
            <a:r>
              <a:rPr lang="es-ES_tradnl" sz="2800" b="1" i="0" u="none" strike="noStrike" cap="none" dirty="0">
                <a:solidFill>
                  <a:srgbClr val="3F3F3F"/>
                </a:solidFill>
                <a:latin typeface="Century Gothic"/>
                <a:ea typeface="Century Gothic"/>
                <a:cs typeface="Century Gothic"/>
                <a:sym typeface="Century Gothic"/>
              </a:rPr>
              <a:t>dar uno o más métodos de protección de la máquina para proteger al operador </a:t>
            </a:r>
            <a:r>
              <a:rPr lang="es-ES_tradnl" sz="2800" b="0" i="0" u="none" strike="noStrike" cap="none" dirty="0">
                <a:solidFill>
                  <a:srgbClr val="3F3F3F"/>
                </a:solidFill>
                <a:latin typeface="Century Gothic"/>
                <a:ea typeface="Century Gothic"/>
                <a:cs typeface="Century Gothic"/>
                <a:sym typeface="Century Gothic"/>
              </a:rPr>
              <a:t>y a otros empleados en el área de la máquina contra riesgos </a:t>
            </a:r>
            <a:r>
              <a:rPr lang="en-US" sz="2800" b="0" i="0" u="none" strike="noStrike" cap="none" dirty="0">
                <a:solidFill>
                  <a:srgbClr val="3F3F3F"/>
                </a:solidFill>
                <a:latin typeface="Century Gothic"/>
                <a:ea typeface="Century Gothic"/>
                <a:cs typeface="Century Gothic"/>
                <a:sym typeface="Century Gothic"/>
              </a:rPr>
              <a:t>...</a:t>
            </a:r>
            <a:endParaRPr sz="2800" b="0" i="0" u="none" strike="noStrike" cap="none" dirty="0">
              <a:solidFill>
                <a:srgbClr val="3F3F3F"/>
              </a:solidFill>
              <a:latin typeface="Century Gothic"/>
              <a:ea typeface="Century Gothic"/>
              <a:cs typeface="Century Gothic"/>
              <a:sym typeface="Century Gothic"/>
            </a:endParaRPr>
          </a:p>
        </p:txBody>
      </p:sp>
      <p:pic>
        <p:nvPicPr>
          <p:cNvPr id="310" name="Shape 310" descr="Fotografía de engranajes"/>
          <p:cNvPicPr preferRelativeResize="0"/>
          <p:nvPr/>
        </p:nvPicPr>
        <p:blipFill rotWithShape="1">
          <a:blip r:embed="rId3">
            <a:alphaModFix/>
          </a:blip>
          <a:srcRect/>
          <a:stretch/>
        </p:blipFill>
        <p:spPr>
          <a:xfrm>
            <a:off x="7134896" y="4267200"/>
            <a:ext cx="1524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a:solidFill>
                  <a:srgbClr val="262626"/>
                </a:solidFill>
                <a:latin typeface="Century Gothic"/>
                <a:ea typeface="Century Gothic"/>
                <a:cs typeface="Century Gothic"/>
                <a:sym typeface="Century Gothic"/>
              </a:rPr>
              <a:t>1910.212(a)(5)</a:t>
            </a:r>
            <a:endParaRPr/>
          </a:p>
        </p:txBody>
      </p:sp>
      <p:sp>
        <p:nvSpPr>
          <p:cNvPr id="316" name="Shape 316"/>
          <p:cNvSpPr txBox="1">
            <a:spLocks noGrp="1"/>
          </p:cNvSpPr>
          <p:nvPr>
            <p:ph type="body" idx="1"/>
          </p:nvPr>
        </p:nvSpPr>
        <p:spPr>
          <a:xfrm>
            <a:off x="6858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n-US" sz="2800" b="1" i="0" u="none" strike="noStrike" cap="none">
                <a:solidFill>
                  <a:srgbClr val="3F3F3F"/>
                </a:solidFill>
                <a:latin typeface="Century Gothic"/>
                <a:ea typeface="Century Gothic"/>
                <a:cs typeface="Century Gothic"/>
                <a:sym typeface="Century Gothic"/>
              </a:rPr>
              <a:t>Las aspas </a:t>
            </a:r>
            <a:r>
              <a:rPr lang="en-US" sz="2800" b="0" i="0" u="none" strike="noStrike" cap="none">
                <a:solidFill>
                  <a:srgbClr val="3F3F3F"/>
                </a:solidFill>
                <a:latin typeface="Century Gothic"/>
                <a:ea typeface="Century Gothic"/>
                <a:cs typeface="Century Gothic"/>
                <a:sym typeface="Century Gothic"/>
              </a:rPr>
              <a:t>del ventilador a menos de 7 pies sobre el piso deberán estar protegidas (aberturas de no más de 1/2 pulgada)</a:t>
            </a:r>
            <a:endParaRPr sz="2800" b="0" i="0" u="none" strike="noStrike" cap="none">
              <a:solidFill>
                <a:srgbClr val="3F3F3F"/>
              </a:solidFill>
              <a:latin typeface="Century Gothic"/>
              <a:ea typeface="Century Gothic"/>
              <a:cs typeface="Century Gothic"/>
              <a:sym typeface="Century Gothic"/>
            </a:endParaRPr>
          </a:p>
        </p:txBody>
      </p:sp>
      <p:pic>
        <p:nvPicPr>
          <p:cNvPr id="317" name="Shape 317" descr="Fotografía de ventilador"/>
          <p:cNvPicPr preferRelativeResize="0"/>
          <p:nvPr/>
        </p:nvPicPr>
        <p:blipFill rotWithShape="1">
          <a:blip r:embed="rId3">
            <a:alphaModFix/>
          </a:blip>
          <a:srcRect/>
          <a:stretch/>
        </p:blipFill>
        <p:spPr>
          <a:xfrm>
            <a:off x="2819400" y="3200400"/>
            <a:ext cx="3324225" cy="27289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2" name="Title 1"/>
          <p:cNvSpPr>
            <a:spLocks noGrp="1"/>
          </p:cNvSpPr>
          <p:nvPr>
            <p:ph type="ctrTitle"/>
          </p:nvPr>
        </p:nvSpPr>
        <p:spPr>
          <a:xfrm>
            <a:off x="1719146" y="0"/>
            <a:ext cx="6600451" cy="2262781"/>
          </a:xfrm>
        </p:spPr>
        <p:txBody>
          <a:bodyPr/>
          <a:lstStyle/>
          <a:p>
            <a:r>
              <a:rPr lang="en-US" sz="1400" dirty="0" smtClean="0">
                <a:solidFill>
                  <a:schemeClr val="bg1"/>
                </a:solidFill>
              </a:rPr>
              <a:t>End of presentation</a:t>
            </a:r>
            <a:endParaRPr lang="en-US" sz="1400" dirty="0">
              <a:solidFill>
                <a:schemeClr val="bg1"/>
              </a:solidFill>
            </a:endParaRPr>
          </a:p>
        </p:txBody>
      </p:sp>
      <p:sp>
        <p:nvSpPr>
          <p:cNvPr id="390" name="Shape 390"/>
          <p:cNvSpPr txBox="1">
            <a:spLocks noGrp="1"/>
          </p:cNvSpPr>
          <p:nvPr>
            <p:ph type="body" idx="4294967295"/>
          </p:nvPr>
        </p:nvSpPr>
        <p:spPr>
          <a:xfrm>
            <a:off x="3781425" y="1343026"/>
            <a:ext cx="5362575" cy="5162550"/>
          </a:xfrm>
          <a:prstGeom prst="rect">
            <a:avLst/>
          </a:prstGeom>
          <a:noFill/>
          <a:ln>
            <a:noFill/>
          </a:ln>
        </p:spPr>
        <p:txBody>
          <a:bodyPr spcFirstLastPara="1" wrap="square" lIns="91425" tIns="45700" rIns="91425" bIns="45700" anchor="t" anchorCtr="0">
            <a:noAutofit/>
          </a:bodyPr>
          <a:lstStyle/>
          <a:p>
            <a:pPr marL="342900" lvl="0">
              <a:lnSpc>
                <a:spcPct val="90000"/>
              </a:lnSpc>
              <a:spcBef>
                <a:spcPts val="0"/>
              </a:spcBef>
              <a:buSzPts val="1600"/>
              <a:buNone/>
            </a:pPr>
            <a:r>
              <a:rPr lang="es-ES_tradnl" sz="1600" b="1" dirty="0" smtClean="0">
                <a:solidFill>
                  <a:srgbClr val="262626"/>
                </a:solidFill>
              </a:rPr>
              <a:t>Incluyendo </a:t>
            </a:r>
            <a:r>
              <a:rPr lang="es-ES_tradnl" sz="1600" b="1" dirty="0">
                <a:solidFill>
                  <a:srgbClr val="262626"/>
                </a:solidFill>
              </a:rPr>
              <a:t>Información de la Presentación</a:t>
            </a:r>
            <a:r>
              <a:rPr lang="es-ES_tradnl" sz="1600" b="1" dirty="0"/>
              <a:t> </a:t>
            </a:r>
            <a:r>
              <a:rPr lang="es-ES_tradnl" sz="1600" b="1" dirty="0">
                <a:solidFill>
                  <a:srgbClr val="262626"/>
                </a:solidFill>
              </a:rPr>
              <a:t>del Instituto de Investigación de Georgia </a:t>
            </a:r>
            <a:r>
              <a:rPr lang="es-ES_tradnl" sz="1600" b="1" dirty="0" err="1"/>
              <a:t>Tech</a:t>
            </a:r>
            <a:r>
              <a:rPr lang="es-ES_tradnl" sz="1600" b="1" dirty="0"/>
              <a:t> acerca </a:t>
            </a:r>
            <a:r>
              <a:rPr lang="es-ES_tradnl" sz="1600" b="1" dirty="0">
                <a:solidFill>
                  <a:srgbClr val="262626"/>
                </a:solidFill>
              </a:rPr>
              <a:t>de cómo protegerse de los peligros de las máquinas</a:t>
            </a:r>
            <a:endParaRPr sz="16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chemeClr val="accent1"/>
              </a:buClr>
              <a:buSzPts val="1600"/>
              <a:buFont typeface="Noto Sans Symbols"/>
              <a:buNone/>
            </a:pPr>
            <a:endParaRPr sz="16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chemeClr val="accent1"/>
              </a:buClr>
              <a:buSzPts val="1600"/>
              <a:buFont typeface="Noto Sans Symbols"/>
              <a:buNone/>
            </a:pPr>
            <a:r>
              <a:rPr lang="es-ES_tradnl" sz="1600" b="1" i="0" u="none" strike="noStrike" cap="none" dirty="0">
                <a:solidFill>
                  <a:srgbClr val="3F3F3F"/>
                </a:solidFill>
                <a:latin typeface="Century Gothic"/>
                <a:ea typeface="Century Gothic"/>
                <a:cs typeface="Century Gothic"/>
                <a:sym typeface="Century Gothic"/>
              </a:rPr>
              <a:t>Gracias al Georgia Tech Research Institute por la información de su powerpoint de Protección de Maquinaria (versión abreviada que se presenta aquí).</a:t>
            </a:r>
          </a:p>
          <a:p>
            <a:pPr marL="342900" marR="0" lvl="0" indent="-342900" algn="l" rtl="0">
              <a:lnSpc>
                <a:spcPct val="90000"/>
              </a:lnSpc>
              <a:spcBef>
                <a:spcPts val="1000"/>
              </a:spcBef>
              <a:spcAft>
                <a:spcPts val="0"/>
              </a:spcAft>
              <a:buClr>
                <a:schemeClr val="accent1"/>
              </a:buClr>
              <a:buSzPts val="1600"/>
              <a:buFont typeface="Noto Sans Symbols"/>
              <a:buNone/>
            </a:pPr>
            <a:endParaRPr lang="es-ES_tradnl" sz="1600" b="1" i="0" u="none" strike="noStrike" cap="none" dirty="0">
              <a:solidFill>
                <a:srgbClr val="3F3F3F"/>
              </a:solidFill>
              <a:latin typeface="Century Gothic"/>
              <a:ea typeface="Century Gothic"/>
              <a:cs typeface="Century Gothic"/>
              <a:sym typeface="Century Gothic"/>
            </a:endParaRPr>
          </a:p>
          <a:p>
            <a:pPr marL="342900" lvl="0">
              <a:lnSpc>
                <a:spcPct val="90000"/>
              </a:lnSpc>
              <a:buSzPts val="1600"/>
              <a:buNone/>
            </a:pPr>
            <a:r>
              <a:rPr lang="es-ES_tradnl" sz="1600" b="1" dirty="0"/>
              <a:t>Este material fue producido bajo el subsidio número SH-31233-SH7 de la Administración de Seguridad y Salud Ocupacional del Departamento de Trabajo de los Estados Unidos. No necesariamente reflejan </a:t>
            </a:r>
            <a:r>
              <a:rPr lang="es-MX" sz="1600" b="1" dirty="0"/>
              <a:t>las opiniones o políticas del </a:t>
            </a:r>
            <a:r>
              <a:rPr lang="es-ES_tradnl" sz="1600" b="1" dirty="0"/>
              <a:t>Departamento de Trabajo; en caso de mencionar los nombres de productos comerciales u organizaciones, no implica la aprobación por parte del gobierno</a:t>
            </a:r>
            <a:r>
              <a:rPr lang="es-ES_tradnl" sz="1600" b="1" i="1" u="none" strike="noStrike" cap="none" dirty="0">
                <a:solidFill>
                  <a:srgbClr val="3F3F3F"/>
                </a:solidFill>
                <a:latin typeface="Century Gothic"/>
                <a:ea typeface="Century Gothic"/>
                <a:cs typeface="Century Gothic"/>
                <a:sym typeface="Century Gothic"/>
              </a:rPr>
              <a:t>.</a:t>
            </a:r>
            <a:r>
              <a:rPr lang="en-US" sz="1600" dirty="0"/>
              <a:t> </a:t>
            </a:r>
            <a:endParaRPr lang="es-ES_tradnl" sz="16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2" name="Title 1"/>
          <p:cNvSpPr>
            <a:spLocks noGrp="1"/>
          </p:cNvSpPr>
          <p:nvPr>
            <p:ph type="title"/>
          </p:nvPr>
        </p:nvSpPr>
        <p:spPr>
          <a:xfrm>
            <a:off x="1945200" y="-33812"/>
            <a:ext cx="6589200" cy="1280890"/>
          </a:xfrm>
        </p:spPr>
        <p:txBody>
          <a:bodyPr/>
          <a:lstStyle/>
          <a:p>
            <a:r>
              <a:rPr lang="en-US" sz="800" dirty="0" smtClean="0">
                <a:solidFill>
                  <a:schemeClr val="bg1"/>
                </a:solidFill>
              </a:rPr>
              <a:t>slide</a:t>
            </a:r>
            <a:endParaRPr lang="en-US" sz="800" dirty="0">
              <a:solidFill>
                <a:schemeClr val="bg1"/>
              </a:solidFill>
            </a:endParaRPr>
          </a:p>
        </p:txBody>
      </p:sp>
      <p:pic>
        <p:nvPicPr>
          <p:cNvPr id="324" name="Shape 324" descr="Fotografía de ventilador industrial sin medidas de protección"/>
          <p:cNvPicPr preferRelativeResize="0">
            <a:picLocks noGrp="1"/>
          </p:cNvPicPr>
          <p:nvPr>
            <p:ph type="clipArt" idx="4294967295"/>
          </p:nvPr>
        </p:nvPicPr>
        <p:blipFill rotWithShape="1">
          <a:blip r:embed="rId3">
            <a:alphaModFix/>
          </a:blip>
          <a:srcRect/>
          <a:stretch/>
        </p:blipFill>
        <p:spPr>
          <a:xfrm>
            <a:off x="2895600" y="1295400"/>
            <a:ext cx="6248400" cy="4419600"/>
          </a:xfrm>
          <a:prstGeom prst="rect">
            <a:avLst/>
          </a:prstGeom>
          <a:noFill/>
          <a:ln>
            <a:noFill/>
          </a:ln>
        </p:spPr>
      </p:pic>
      <p:pic>
        <p:nvPicPr>
          <p:cNvPr id="3" name="Picture 2" descr="Una cruz roja que indica que no cuenta con la protección necesaria y es peligroso">
            <a:extLst>
              <a:ext uri="{FF2B5EF4-FFF2-40B4-BE49-F238E27FC236}">
                <a16:creationId xmlns:a16="http://schemas.microsoft.com/office/drawing/2014/main" id="{57D9A4CC-D084-E946-B440-5E022FDF74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6452" y="1110344"/>
            <a:ext cx="2709182" cy="2709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solidFill>
                  <a:schemeClr val="bg1"/>
                </a:solidFill>
              </a:rPr>
              <a:t>slide</a:t>
            </a:r>
            <a:endParaRPr lang="en-US" sz="800" dirty="0">
              <a:solidFill>
                <a:schemeClr val="bg1"/>
              </a:solidFill>
            </a:endParaRPr>
          </a:p>
        </p:txBody>
      </p:sp>
      <p:pic>
        <p:nvPicPr>
          <p:cNvPr id="331" name="Shape 331" descr="Fotografía de ventilador industrial completamente desprotegido"/>
          <p:cNvPicPr preferRelativeResize="0">
            <a:picLocks noGrp="1"/>
          </p:cNvPicPr>
          <p:nvPr>
            <p:ph type="clipArt" idx="4294967295"/>
          </p:nvPr>
        </p:nvPicPr>
        <p:blipFill rotWithShape="1">
          <a:blip r:embed="rId3">
            <a:alphaModFix/>
          </a:blip>
          <a:srcRect/>
          <a:stretch/>
        </p:blipFill>
        <p:spPr>
          <a:xfrm>
            <a:off x="3581400" y="1066800"/>
            <a:ext cx="5562600" cy="4724400"/>
          </a:xfrm>
          <a:prstGeom prst="rect">
            <a:avLst/>
          </a:prstGeom>
          <a:noFill/>
          <a:ln>
            <a:noFill/>
          </a:ln>
        </p:spPr>
      </p:pic>
      <p:pic>
        <p:nvPicPr>
          <p:cNvPr id="3" name="Picture 2" descr="Una cruz roja que indica que no cuenta con la protección necesaria y es peligroso">
            <a:extLst>
              <a:ext uri="{FF2B5EF4-FFF2-40B4-BE49-F238E27FC236}">
                <a16:creationId xmlns:a16="http://schemas.microsoft.com/office/drawing/2014/main" id="{C0B53556-8ADF-2248-ABD7-9ECC67C3CF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4552" y="953590"/>
            <a:ext cx="3246936" cy="3246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371599" y="562708"/>
            <a:ext cx="7772402" cy="1242646"/>
          </a:xfrm>
          <a:prstGeom prst="rect">
            <a:avLst/>
          </a:prstGeom>
          <a:noFill/>
          <a:ln>
            <a:noFill/>
          </a:ln>
        </p:spPr>
        <p:txBody>
          <a:bodyPr spcFirstLastPara="1" wrap="square" lIns="91425" tIns="45700" rIns="91425" bIns="45700" anchor="t" anchorCtr="0">
            <a:noAutofit/>
          </a:bodyPr>
          <a:lstStyle/>
          <a:p>
            <a:pPr lvl="0">
              <a:buSzPts val="4000"/>
            </a:pPr>
            <a:r>
              <a:rPr lang="es-ES_tradnl" sz="4000" b="1" i="0" u="none" strike="noStrike" cap="none" dirty="0">
                <a:solidFill>
                  <a:srgbClr val="262626"/>
                </a:solidFill>
                <a:latin typeface="Century Gothic"/>
                <a:ea typeface="Century Gothic"/>
                <a:cs typeface="Century Gothic"/>
                <a:sym typeface="Century Gothic"/>
              </a:rPr>
              <a:t>Cinturones, poleas</a:t>
            </a:r>
            <a:r>
              <a:rPr lang="es-ES_tradnl" sz="4000" b="1" dirty="0"/>
              <a:t>, volantes</a:t>
            </a:r>
            <a:r>
              <a:rPr lang="en-US" sz="4000" b="1" dirty="0"/>
              <a:t>, </a:t>
            </a:r>
            <a:r>
              <a:rPr lang="en-US" sz="4000" b="1" i="0" u="none" strike="noStrike" cap="none" dirty="0">
                <a:solidFill>
                  <a:srgbClr val="262626"/>
                </a:solidFill>
                <a:latin typeface="Century Gothic"/>
                <a:ea typeface="Century Gothic"/>
                <a:cs typeface="Century Gothic"/>
                <a:sym typeface="Century Gothic"/>
              </a:rPr>
              <a:t>etc.</a:t>
            </a:r>
            <a:endParaRPr dirty="0"/>
          </a:p>
        </p:txBody>
      </p:sp>
      <p:sp>
        <p:nvSpPr>
          <p:cNvPr id="337" name="Shape 337"/>
          <p:cNvSpPr txBox="1">
            <a:spLocks noGrp="1"/>
          </p:cNvSpPr>
          <p:nvPr>
            <p:ph type="body" idx="1"/>
          </p:nvPr>
        </p:nvSpPr>
        <p:spPr>
          <a:xfrm>
            <a:off x="1371600" y="1946030"/>
            <a:ext cx="7239001" cy="42906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Todos </a:t>
            </a:r>
            <a:r>
              <a:rPr lang="es-ES_tradnl" sz="2800" b="1" i="0" u="none" strike="noStrike" cap="none" dirty="0">
                <a:solidFill>
                  <a:srgbClr val="3F3F3F"/>
                </a:solidFill>
                <a:latin typeface="Century Gothic"/>
                <a:ea typeface="Century Gothic"/>
                <a:cs typeface="Century Gothic"/>
                <a:sym typeface="Century Gothic"/>
              </a:rPr>
              <a:t>los cinturones, poleas, engranajes, ejes y partes móviles estarán protegidos </a:t>
            </a:r>
            <a:r>
              <a:rPr lang="es-ES_tradnl" sz="2800" b="0" i="0" u="none" strike="noStrike" cap="none" dirty="0">
                <a:solidFill>
                  <a:srgbClr val="3F3F3F"/>
                </a:solidFill>
                <a:latin typeface="Century Gothic"/>
                <a:ea typeface="Century Gothic"/>
                <a:cs typeface="Century Gothic"/>
                <a:sym typeface="Century Gothic"/>
              </a:rPr>
              <a:t>1910.213(a)(9)</a:t>
            </a:r>
            <a:endParaRPr lang="es-ES_tradnl" sz="2800" b="1"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2800"/>
              <a:buFont typeface="Noto Sans Symbols"/>
              <a:buChar char="•"/>
            </a:pPr>
            <a:r>
              <a:rPr lang="es-ES_tradnl" sz="2800" b="1" i="0" u="none" strike="noStrike" cap="none" dirty="0">
                <a:solidFill>
                  <a:srgbClr val="3F3F3F"/>
                </a:solidFill>
                <a:latin typeface="Century Gothic"/>
                <a:ea typeface="Century Gothic"/>
                <a:cs typeface="Century Gothic"/>
                <a:sym typeface="Century Gothic"/>
              </a:rPr>
              <a:t>Los volantes </a:t>
            </a:r>
            <a:r>
              <a:rPr lang="es-ES_tradnl" sz="2800" b="0" i="0" u="none" strike="noStrike" cap="none" dirty="0">
                <a:solidFill>
                  <a:srgbClr val="3F3F3F"/>
                </a:solidFill>
                <a:latin typeface="Century Gothic"/>
                <a:ea typeface="Century Gothic"/>
                <a:cs typeface="Century Gothic"/>
                <a:sym typeface="Century Gothic"/>
              </a:rPr>
              <a:t>a 7 pies o menos sobre el piso</a:t>
            </a:r>
            <a:r>
              <a:rPr lang="es-ES_tradnl" sz="2800" b="1" i="0" u="none" strike="noStrike" cap="none" dirty="0">
                <a:solidFill>
                  <a:srgbClr val="3F3F3F"/>
                </a:solidFill>
                <a:latin typeface="Century Gothic"/>
                <a:ea typeface="Century Gothic"/>
                <a:cs typeface="Century Gothic"/>
                <a:sym typeface="Century Gothic"/>
              </a:rPr>
              <a:t> deben estar protegidos </a:t>
            </a:r>
            <a:r>
              <a:rPr lang="es-ES_tradnl" sz="2800" b="0" i="0" u="none" strike="noStrike" cap="none" dirty="0">
                <a:solidFill>
                  <a:srgbClr val="3F3F3F"/>
                </a:solidFill>
                <a:latin typeface="Century Gothic"/>
                <a:ea typeface="Century Gothic"/>
                <a:cs typeface="Century Gothic"/>
                <a:sym typeface="Century Gothic"/>
              </a:rPr>
              <a:t>1910.219(b)(1)</a:t>
            </a:r>
            <a:endParaRPr lang="es-ES_tradnl" dirty="0"/>
          </a:p>
          <a:p>
            <a:pPr marL="342900" marR="0" lvl="0" indent="-342900" algn="l" rtl="0">
              <a:spcBef>
                <a:spcPts val="1000"/>
              </a:spcBef>
              <a:spcAft>
                <a:spcPts val="0"/>
              </a:spcAft>
              <a:buClr>
                <a:schemeClr val="accent1"/>
              </a:buClr>
              <a:buSzPts val="2600"/>
              <a:buFont typeface="Noto Sans Symbols"/>
              <a:buChar char="•"/>
            </a:pPr>
            <a:r>
              <a:rPr lang="es-ES_tradnl" sz="2600" b="0" i="0" u="none" strike="noStrike" cap="none" dirty="0">
                <a:solidFill>
                  <a:srgbClr val="3F3F3F"/>
                </a:solidFill>
                <a:latin typeface="Century Gothic"/>
                <a:ea typeface="Century Gothic"/>
                <a:cs typeface="Century Gothic"/>
                <a:sym typeface="Century Gothic"/>
              </a:rPr>
              <a:t>Volantes arriba de las áreas de trabajo: los guardias deben tener fuerza para mantener el peso</a:t>
            </a:r>
            <a:endParaRPr lang="es-ES_tradnl" sz="2600" b="1" i="0" u="none" strike="noStrike" cap="none" dirty="0">
              <a:solidFill>
                <a:srgbClr val="3F3F3F"/>
              </a:solidFill>
              <a:latin typeface="Century Gothic"/>
              <a:ea typeface="Century Gothic"/>
              <a:cs typeface="Century Gothic"/>
              <a:sym typeface="Century Gothic"/>
            </a:endParaRPr>
          </a:p>
        </p:txBody>
      </p:sp>
      <p:pic>
        <p:nvPicPr>
          <p:cNvPr id="338" name="Shape 338" descr="Dibujo de pole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9014" y="5591908"/>
            <a:ext cx="1541587" cy="12192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Title 5"/>
          <p:cNvSpPr>
            <a:spLocks noGrp="1"/>
          </p:cNvSpPr>
          <p:nvPr>
            <p:ph type="title"/>
          </p:nvPr>
        </p:nvSpPr>
        <p:spPr/>
        <p:txBody>
          <a:bodyPr/>
          <a:lstStyle/>
          <a:p>
            <a:r>
              <a:rPr lang="en-US" sz="800" dirty="0" smtClean="0"/>
              <a:t>slide</a:t>
            </a:r>
            <a:endParaRPr lang="en-US" sz="800" dirty="0"/>
          </a:p>
        </p:txBody>
      </p:sp>
      <p:pic>
        <p:nvPicPr>
          <p:cNvPr id="346" name="Shape 346" descr="Fotografía de pelo atrapado en una máquina sin protección"/>
          <p:cNvPicPr preferRelativeResize="0"/>
          <p:nvPr/>
        </p:nvPicPr>
        <p:blipFill rotWithShape="1">
          <a:blip r:embed="rId3">
            <a:alphaModFix/>
          </a:blip>
          <a:srcRect/>
          <a:stretch/>
        </p:blipFill>
        <p:spPr>
          <a:xfrm>
            <a:off x="595020" y="624110"/>
            <a:ext cx="8172450" cy="5565775"/>
          </a:xfrm>
          <a:prstGeom prst="rect">
            <a:avLst/>
          </a:prstGeom>
          <a:noFill/>
          <a:ln>
            <a:noFill/>
          </a:ln>
        </p:spPr>
      </p:pic>
      <p:pic>
        <p:nvPicPr>
          <p:cNvPr id="4" name="Picture 3" descr="Cruz roja indicando el peligro de una máquina sin protecciones">
            <a:extLst>
              <a:ext uri="{FF2B5EF4-FFF2-40B4-BE49-F238E27FC236}">
                <a16:creationId xmlns:a16="http://schemas.microsoft.com/office/drawing/2014/main" id="{C15B80C3-D406-B946-811C-253B8CA87B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8058" y="3511637"/>
            <a:ext cx="2508163" cy="2508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4" name="Shape 354" descr="Fotografía de una mujer qua a perdido la mitad de su cuero cabelludo"/>
          <p:cNvPicPr preferRelativeResize="0"/>
          <p:nvPr/>
        </p:nvPicPr>
        <p:blipFill rotWithShape="1">
          <a:blip r:embed="rId3">
            <a:alphaModFix/>
          </a:blip>
          <a:srcRect/>
          <a:stretch/>
        </p:blipFill>
        <p:spPr>
          <a:xfrm>
            <a:off x="1789113" y="533400"/>
            <a:ext cx="5565775" cy="5943600"/>
          </a:xfrm>
          <a:prstGeom prst="rect">
            <a:avLst/>
          </a:prstGeom>
          <a:noFill/>
          <a:ln>
            <a:noFill/>
          </a:ln>
        </p:spPr>
      </p:pic>
      <p:sp>
        <p:nvSpPr>
          <p:cNvPr id="2" name="Title 1"/>
          <p:cNvSpPr>
            <a:spLocks noGrp="1"/>
          </p:cNvSpPr>
          <p:nvPr>
            <p:ph type="title"/>
          </p:nvPr>
        </p:nvSpPr>
        <p:spPr/>
        <p:txBody>
          <a:bodyPr/>
          <a:lstStyle/>
          <a:p>
            <a:r>
              <a:rPr lang="en-US" sz="800" dirty="0" smtClean="0"/>
              <a:t>slide</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a:solidFill>
                  <a:srgbClr val="262626"/>
                </a:solidFill>
                <a:latin typeface="Century Gothic"/>
                <a:ea typeface="Century Gothic"/>
                <a:cs typeface="Century Gothic"/>
                <a:sym typeface="Century Gothic"/>
              </a:rPr>
              <a:t>Poleas</a:t>
            </a:r>
            <a:endParaRPr sz="4400" b="1" i="0" u="none" strike="noStrike" cap="none">
              <a:solidFill>
                <a:srgbClr val="262626"/>
              </a:solidFill>
              <a:latin typeface="Century Gothic"/>
              <a:ea typeface="Century Gothic"/>
              <a:cs typeface="Century Gothic"/>
              <a:sym typeface="Century Gothic"/>
            </a:endParaRPr>
          </a:p>
        </p:txBody>
      </p:sp>
      <p:sp>
        <p:nvSpPr>
          <p:cNvPr id="360" name="Shape 360"/>
          <p:cNvSpPr txBox="1">
            <a:spLocks noGrp="1"/>
          </p:cNvSpPr>
          <p:nvPr>
            <p:ph type="body" idx="1"/>
          </p:nvPr>
        </p:nvSpPr>
        <p:spPr>
          <a:xfrm>
            <a:off x="1066801" y="1524000"/>
            <a:ext cx="7467600" cy="43872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n-US" sz="2800" b="0" i="0" u="none" strike="noStrike" cap="none">
                <a:solidFill>
                  <a:srgbClr val="3F3F3F"/>
                </a:solidFill>
                <a:latin typeface="Century Gothic"/>
                <a:ea typeface="Century Gothic"/>
                <a:cs typeface="Century Gothic"/>
                <a:sym typeface="Century Gothic"/>
              </a:rPr>
              <a:t>Las poleas de 7 pies o menos sobre el piso o la plataforma deben estar protegidas. 1910.219 (d)</a:t>
            </a:r>
            <a:endParaRPr/>
          </a:p>
          <a:p>
            <a:pPr marL="342900" marR="0" lvl="0" indent="-342900" algn="l" rtl="0">
              <a:spcBef>
                <a:spcPts val="1000"/>
              </a:spcBef>
              <a:spcAft>
                <a:spcPts val="0"/>
              </a:spcAft>
              <a:buClr>
                <a:schemeClr val="accent1"/>
              </a:buClr>
              <a:buSzPts val="2800"/>
              <a:buFont typeface="Noto Sans Symbols"/>
              <a:buChar char="•"/>
            </a:pPr>
            <a:r>
              <a:rPr lang="en-US" sz="2800" b="0" i="0" u="none" strike="noStrike" cap="none">
                <a:solidFill>
                  <a:srgbClr val="3F3F3F"/>
                </a:solidFill>
                <a:latin typeface="Century Gothic"/>
                <a:ea typeface="Century Gothic"/>
                <a:cs typeface="Century Gothic"/>
                <a:sym typeface="Century Gothic"/>
              </a:rPr>
              <a:t>Las poleas con grietas o piezas rotas de llantas no deben ser usadas.</a:t>
            </a:r>
            <a:endParaRPr sz="2800" b="0" i="0" u="none" strike="noStrike" cap="none">
              <a:solidFill>
                <a:srgbClr val="3F3F3F"/>
              </a:solidFill>
              <a:latin typeface="Century Gothic"/>
              <a:ea typeface="Century Gothic"/>
              <a:cs typeface="Century Gothic"/>
              <a:sym typeface="Century Gothic"/>
            </a:endParaRPr>
          </a:p>
        </p:txBody>
      </p:sp>
      <p:pic>
        <p:nvPicPr>
          <p:cNvPr id="361" name="Shape 361" descr="MCIN00695_000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548313"/>
            <a:ext cx="1371600" cy="1309687"/>
          </a:xfrm>
          <a:prstGeom prst="rect">
            <a:avLst/>
          </a:prstGeom>
          <a:noFill/>
          <a:ln>
            <a:noFill/>
          </a:ln>
        </p:spPr>
      </p:pic>
      <p:pic>
        <p:nvPicPr>
          <p:cNvPr id="362" name="Shape 362" descr="Fotografía de un hombre trabajando entre dos máquinas que necesitan protecció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91200" y="3809999"/>
            <a:ext cx="2967038" cy="3001113"/>
          </a:xfrm>
          <a:prstGeom prst="rect">
            <a:avLst/>
          </a:prstGeom>
          <a:noFill/>
          <a:ln>
            <a:noFill/>
          </a:ln>
        </p:spPr>
      </p:pic>
      <p:pic>
        <p:nvPicPr>
          <p:cNvPr id="6" name="Picture 5" descr="Cruz roja indicando que es peligroso">
            <a:extLst>
              <a:ext uri="{FF2B5EF4-FFF2-40B4-BE49-F238E27FC236}">
                <a16:creationId xmlns:a16="http://schemas.microsoft.com/office/drawing/2014/main" id="{760295EF-A5D8-A748-8F4A-2A24B09D17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016" y="3569649"/>
            <a:ext cx="1100034" cy="1100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914400" y="277813"/>
            <a:ext cx="77724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600"/>
              <a:buFont typeface="Century Gothic"/>
              <a:buNone/>
            </a:pPr>
            <a:r>
              <a:rPr lang="en-US" sz="3600" b="0" i="0" u="none" strike="noStrike" cap="none">
                <a:solidFill>
                  <a:srgbClr val="262626"/>
                </a:solidFill>
                <a:latin typeface="Century Gothic"/>
                <a:ea typeface="Century Gothic"/>
                <a:cs typeface="Century Gothic"/>
                <a:sym typeface="Century Gothic"/>
              </a:rPr>
              <a:t>k</a:t>
            </a:r>
            <a:endParaRPr/>
          </a:p>
        </p:txBody>
      </p:sp>
      <p:sp>
        <p:nvSpPr>
          <p:cNvPr id="368" name="Shape 368"/>
          <p:cNvSpPr txBox="1">
            <a:spLocks noGrp="1"/>
          </p:cNvSpPr>
          <p:nvPr>
            <p:ph type="body" idx="1"/>
          </p:nvPr>
        </p:nvSpPr>
        <p:spPr>
          <a:xfrm>
            <a:off x="914400" y="1600200"/>
            <a:ext cx="3808413" cy="4530725"/>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accent1"/>
              </a:buClr>
              <a:buSzPts val="2400"/>
              <a:buFont typeface="Noto Sans Symbols"/>
              <a:buNone/>
            </a:pPr>
            <a:endParaRPr sz="2400" b="0" i="0" u="none" strike="noStrike" cap="none">
              <a:solidFill>
                <a:srgbClr val="3F3F3F"/>
              </a:solidFill>
              <a:latin typeface="Century Gothic"/>
              <a:ea typeface="Century Gothic"/>
              <a:cs typeface="Century Gothic"/>
              <a:sym typeface="Century Gothic"/>
            </a:endParaRPr>
          </a:p>
        </p:txBody>
      </p:sp>
      <p:pic>
        <p:nvPicPr>
          <p:cNvPr id="370" name="Shape 370" descr="Fotografía de una maquina que se encuentra desprotegida y esta ubicada a menos de 7 pies sobre el piso."/>
          <p:cNvPicPr preferRelativeResize="0"/>
          <p:nvPr/>
        </p:nvPicPr>
        <p:blipFill rotWithShape="1">
          <a:blip r:embed="rId3">
            <a:alphaModFix/>
          </a:blip>
          <a:srcRect/>
          <a:stretch/>
        </p:blipFill>
        <p:spPr>
          <a:xfrm>
            <a:off x="485775" y="646113"/>
            <a:ext cx="8172450" cy="5565775"/>
          </a:xfrm>
          <a:prstGeom prst="rect">
            <a:avLst/>
          </a:prstGeom>
          <a:noFill/>
          <a:ln>
            <a:noFill/>
          </a:ln>
        </p:spPr>
      </p:pic>
      <p:pic>
        <p:nvPicPr>
          <p:cNvPr id="5" name="Picture 4" descr="Cruz roja indicando que es peligroso">
            <a:extLst>
              <a:ext uri="{FF2B5EF4-FFF2-40B4-BE49-F238E27FC236}">
                <a16:creationId xmlns:a16="http://schemas.microsoft.com/office/drawing/2014/main" id="{1E736273-2D78-1B4B-BB28-A8AA58A24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7281" y="3202849"/>
            <a:ext cx="2302601" cy="2302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4" name="Title 3"/>
          <p:cNvSpPr>
            <a:spLocks noGrp="1"/>
          </p:cNvSpPr>
          <p:nvPr>
            <p:ph type="title"/>
          </p:nvPr>
        </p:nvSpPr>
        <p:spPr/>
        <p:txBody>
          <a:bodyPr/>
          <a:lstStyle/>
          <a:p>
            <a:r>
              <a:rPr lang="en-US" sz="800" dirty="0" smtClean="0"/>
              <a:t>slide</a:t>
            </a:r>
            <a:endParaRPr lang="en-US" sz="800" dirty="0"/>
          </a:p>
        </p:txBody>
      </p:sp>
      <p:pic>
        <p:nvPicPr>
          <p:cNvPr id="376" name="Shape 376" descr="Captura de pantalla de la página en linea de OSHA sobre la protección de maquinaria"/>
          <p:cNvPicPr preferRelativeResize="0">
            <a:picLocks noGrp="1"/>
          </p:cNvPicPr>
          <p:nvPr>
            <p:ph type="body" idx="4294967295"/>
          </p:nvPr>
        </p:nvPicPr>
        <p:blipFill rotWithShape="1">
          <a:blip r:embed="rId3" cstate="email">
            <a:alphaModFix/>
            <a:extLst>
              <a:ext uri="{28A0092B-C50C-407E-A947-70E740481C1C}">
                <a14:useLocalDpi xmlns:a14="http://schemas.microsoft.com/office/drawing/2010/main"/>
              </a:ext>
            </a:extLst>
          </a:blip>
          <a:srcRect/>
          <a:stretch/>
        </p:blipFill>
        <p:spPr>
          <a:xfrm>
            <a:off x="433625" y="0"/>
            <a:ext cx="9144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4400"/>
              <a:buFont typeface="Century Gothic"/>
              <a:buNone/>
            </a:pPr>
            <a:r>
              <a:rPr lang="en-US" sz="4400" b="1" dirty="0" err="1">
                <a:solidFill>
                  <a:srgbClr val="FF0000"/>
                </a:solidFill>
              </a:rPr>
              <a:t>Bloqueo</a:t>
            </a:r>
            <a:r>
              <a:rPr lang="en-US" sz="4400" b="1" dirty="0">
                <a:solidFill>
                  <a:srgbClr val="FF0000"/>
                </a:solidFill>
              </a:rPr>
              <a:t> y </a:t>
            </a:r>
            <a:r>
              <a:rPr lang="en-US" sz="4400" b="1" dirty="0" err="1">
                <a:solidFill>
                  <a:srgbClr val="FF0000"/>
                </a:solidFill>
              </a:rPr>
              <a:t>Etiquetado</a:t>
            </a:r>
            <a:endParaRPr sz="4400" b="1" i="0" u="none" strike="noStrike" cap="none" dirty="0">
              <a:solidFill>
                <a:srgbClr val="FF0000"/>
              </a:solidFill>
              <a:latin typeface="Century Gothic"/>
              <a:ea typeface="Century Gothic"/>
              <a:cs typeface="Century Gothic"/>
              <a:sym typeface="Century Gothic"/>
            </a:endParaRPr>
          </a:p>
        </p:txBody>
      </p:sp>
      <p:sp>
        <p:nvSpPr>
          <p:cNvPr id="382" name="Shape 382"/>
          <p:cNvSpPr txBox="1">
            <a:spLocks noGrp="1"/>
          </p:cNvSpPr>
          <p:nvPr>
            <p:ph type="body" idx="1"/>
          </p:nvPr>
        </p:nvSpPr>
        <p:spPr>
          <a:xfrm>
            <a:off x="1942415" y="2133600"/>
            <a:ext cx="6591985" cy="377762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n-US" sz="2800" b="0" i="0" u="none" strike="noStrike" cap="none" dirty="0">
                <a:solidFill>
                  <a:srgbClr val="3F3F3F"/>
                </a:solidFill>
                <a:latin typeface="Century Gothic"/>
                <a:ea typeface="Century Gothic"/>
                <a:cs typeface="Century Gothic"/>
                <a:sym typeface="Century Gothic"/>
              </a:rPr>
              <a:t>Video: Control de la </a:t>
            </a:r>
            <a:r>
              <a:rPr lang="en-US" sz="2800" b="0" i="0" u="none" strike="noStrike" cap="none" dirty="0" err="1">
                <a:solidFill>
                  <a:srgbClr val="3F3F3F"/>
                </a:solidFill>
                <a:latin typeface="Century Gothic"/>
                <a:ea typeface="Century Gothic"/>
                <a:cs typeface="Century Gothic"/>
                <a:sym typeface="Century Gothic"/>
              </a:rPr>
              <a:t>Energia</a:t>
            </a:r>
            <a:r>
              <a:rPr lang="en-US" sz="2800" b="0" i="0" u="none" strike="noStrike" cap="none" dirty="0">
                <a:solidFill>
                  <a:srgbClr val="3F3F3F"/>
                </a:solidFill>
                <a:latin typeface="Century Gothic"/>
                <a:ea typeface="Century Gothic"/>
                <a:cs typeface="Century Gothic"/>
                <a:sym typeface="Century Gothic"/>
              </a:rPr>
              <a:t> de Alto </a:t>
            </a:r>
            <a:r>
              <a:rPr lang="en-US" sz="2800" b="0" i="0" u="none" strike="noStrike" cap="none" dirty="0" err="1">
                <a:solidFill>
                  <a:srgbClr val="3F3F3F"/>
                </a:solidFill>
                <a:latin typeface="Century Gothic"/>
                <a:ea typeface="Century Gothic"/>
                <a:cs typeface="Century Gothic"/>
                <a:sym typeface="Century Gothic"/>
              </a:rPr>
              <a:t>Riesgo</a:t>
            </a:r>
            <a:r>
              <a:rPr lang="en-US" sz="2800" b="0" i="0" u="none" strike="noStrike" cap="none" dirty="0">
                <a:solidFill>
                  <a:srgbClr val="3F3F3F"/>
                </a:solidFill>
                <a:latin typeface="Century Gothic"/>
                <a:ea typeface="Century Gothic"/>
                <a:cs typeface="Century Gothic"/>
                <a:sym typeface="Century Gothic"/>
              </a:rPr>
              <a:t> </a:t>
            </a:r>
            <a:endParaRPr lang="en-US" sz="2800" b="0" i="0" u="none" strike="noStrike" cap="none" dirty="0" smtClean="0">
              <a:solidFill>
                <a:srgbClr val="3F3F3F"/>
              </a:solidFill>
              <a:latin typeface="Century Gothic"/>
              <a:ea typeface="Century Gothic"/>
              <a:cs typeface="Century Gothic"/>
              <a:sym typeface="Century Gothic"/>
            </a:endParaRPr>
          </a:p>
          <a:p>
            <a:pPr marL="342900" marR="0" lvl="0" indent="-342900" algn="l" rtl="0">
              <a:spcBef>
                <a:spcPts val="0"/>
              </a:spcBef>
              <a:spcAft>
                <a:spcPts val="0"/>
              </a:spcAft>
              <a:buClr>
                <a:schemeClr val="accent1"/>
              </a:buClr>
              <a:buSzPts val="2800"/>
              <a:buFont typeface="Noto Sans Symbols"/>
              <a:buChar char="•"/>
            </a:pPr>
            <a:endParaRPr lang="en-US" sz="2800" dirty="0"/>
          </a:p>
          <a:p>
            <a:pPr marL="0" lvl="0" indent="0">
              <a:spcBef>
                <a:spcPts val="0"/>
              </a:spcBef>
              <a:buSzPts val="2800"/>
              <a:buNone/>
            </a:pPr>
            <a:r>
              <a:rPr lang="en-US" sz="2000" dirty="0" smtClean="0"/>
              <a:t> </a:t>
            </a:r>
            <a:endParaRPr lang="es-ES" sz="3200" i="1" dirty="0">
              <a:solidFill>
                <a:schemeClr val="accent1">
                  <a:lumMod val="75000"/>
                </a:schemeClr>
              </a:solidFill>
            </a:endParaRPr>
          </a:p>
          <a:p>
            <a:pPr marL="0" lvl="0" indent="0">
              <a:spcBef>
                <a:spcPts val="0"/>
              </a:spcBef>
              <a:buSzPts val="2800"/>
              <a:buNone/>
            </a:pPr>
            <a:r>
              <a:rPr lang="es-ES" sz="3200" i="1" dirty="0">
                <a:solidFill>
                  <a:schemeClr val="accent1">
                    <a:lumMod val="75000"/>
                  </a:schemeClr>
                </a:solidFill>
              </a:rPr>
              <a:t>Muestre un video de </a:t>
            </a:r>
            <a:r>
              <a:rPr lang="es-ES" sz="3200" i="1" dirty="0" smtClean="0">
                <a:solidFill>
                  <a:schemeClr val="accent1">
                    <a:lumMod val="75000"/>
                  </a:schemeClr>
                </a:solidFill>
              </a:rPr>
              <a:t>bloqueo y </a:t>
            </a:r>
            <a:r>
              <a:rPr lang="es-ES" sz="3200" i="1" dirty="0">
                <a:solidFill>
                  <a:schemeClr val="accent1">
                    <a:lumMod val="75000"/>
                  </a:schemeClr>
                </a:solidFill>
              </a:rPr>
              <a:t>etiquetado de protección de máquina de su elección</a:t>
            </a:r>
            <a:endParaRPr sz="3200" b="0" i="1" u="none" strike="noStrike" cap="none" dirty="0">
              <a:solidFill>
                <a:schemeClr val="accent1">
                  <a:lumMod val="75000"/>
                </a:schemeClr>
              </a:solidFill>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752600" y="624110"/>
            <a:ext cx="6934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3500"/>
              <a:buFont typeface="Century Gothic"/>
              <a:buNone/>
            </a:pPr>
            <a:r>
              <a:rPr lang="en-US" sz="3500" b="1" i="0" u="none" strike="noStrike" cap="none" dirty="0" err="1">
                <a:solidFill>
                  <a:srgbClr val="262626"/>
                </a:solidFill>
                <a:latin typeface="Century Gothic"/>
                <a:ea typeface="Century Gothic"/>
                <a:cs typeface="Century Gothic"/>
                <a:sym typeface="Century Gothic"/>
              </a:rPr>
              <a:t>Protegerse</a:t>
            </a:r>
            <a:r>
              <a:rPr lang="en-US" sz="3500" b="1" i="0" u="none" strike="noStrike" cap="none" dirty="0">
                <a:solidFill>
                  <a:srgbClr val="262626"/>
                </a:solidFill>
                <a:latin typeface="Century Gothic"/>
                <a:ea typeface="Century Gothic"/>
                <a:cs typeface="Century Gothic"/>
                <a:sym typeface="Century Gothic"/>
              </a:rPr>
              <a:t> de </a:t>
            </a:r>
            <a:r>
              <a:rPr lang="en-US" sz="3500" b="1" i="0" u="none" strike="noStrike" cap="none" dirty="0" err="1">
                <a:solidFill>
                  <a:srgbClr val="262626"/>
                </a:solidFill>
                <a:latin typeface="Century Gothic"/>
                <a:ea typeface="Century Gothic"/>
                <a:cs typeface="Century Gothic"/>
                <a:sym typeface="Century Gothic"/>
              </a:rPr>
              <a:t>los</a:t>
            </a:r>
            <a:r>
              <a:rPr lang="en-US" sz="3500" b="1" i="0" u="none" strike="noStrike" cap="none" dirty="0">
                <a:solidFill>
                  <a:srgbClr val="262626"/>
                </a:solidFill>
                <a:latin typeface="Century Gothic"/>
                <a:ea typeface="Century Gothic"/>
                <a:cs typeface="Century Gothic"/>
                <a:sym typeface="Century Gothic"/>
              </a:rPr>
              <a:t> </a:t>
            </a:r>
            <a:r>
              <a:rPr lang="en-US" sz="3500" b="1" i="0" u="none" strike="noStrike" cap="none" dirty="0" err="1">
                <a:solidFill>
                  <a:srgbClr val="262626"/>
                </a:solidFill>
                <a:latin typeface="Century Gothic"/>
                <a:ea typeface="Century Gothic"/>
                <a:cs typeface="Century Gothic"/>
                <a:sym typeface="Century Gothic"/>
              </a:rPr>
              <a:t>Peligros</a:t>
            </a:r>
            <a:r>
              <a:rPr lang="en-US" sz="3500" b="1" i="0" u="none" strike="noStrike" cap="none" dirty="0">
                <a:solidFill>
                  <a:srgbClr val="262626"/>
                </a:solidFill>
                <a:latin typeface="Century Gothic"/>
                <a:ea typeface="Century Gothic"/>
                <a:cs typeface="Century Gothic"/>
                <a:sym typeface="Century Gothic"/>
              </a:rPr>
              <a:t> de </a:t>
            </a:r>
            <a:r>
              <a:rPr lang="en-US" sz="3500" b="1" dirty="0"/>
              <a:t>las </a:t>
            </a:r>
            <a:r>
              <a:rPr lang="en-US" sz="3500" b="1" dirty="0" err="1"/>
              <a:t>Máquinas</a:t>
            </a:r>
            <a:r>
              <a:rPr lang="en-US" sz="3500" b="1" i="0" u="none" strike="noStrike" cap="none" dirty="0">
                <a:solidFill>
                  <a:srgbClr val="262626"/>
                </a:solidFill>
                <a:latin typeface="Century Gothic"/>
                <a:ea typeface="Century Gothic"/>
                <a:cs typeface="Century Gothic"/>
                <a:sym typeface="Century Gothic"/>
              </a:rPr>
              <a:t> y </a:t>
            </a:r>
            <a:br>
              <a:rPr lang="en-US" sz="3500" b="1" i="0" u="none" strike="noStrike" cap="none" dirty="0">
                <a:solidFill>
                  <a:srgbClr val="262626"/>
                </a:solidFill>
                <a:latin typeface="Century Gothic"/>
                <a:ea typeface="Century Gothic"/>
                <a:cs typeface="Century Gothic"/>
                <a:sym typeface="Century Gothic"/>
              </a:rPr>
            </a:br>
            <a:r>
              <a:rPr lang="en-US" sz="3500" b="1" i="0" u="none" strike="noStrike" cap="none" dirty="0" err="1">
                <a:solidFill>
                  <a:srgbClr val="262626"/>
                </a:solidFill>
                <a:latin typeface="Century Gothic"/>
                <a:ea typeface="Century Gothic"/>
                <a:cs typeface="Century Gothic"/>
                <a:sym typeface="Century Gothic"/>
              </a:rPr>
              <a:t>Prevención</a:t>
            </a:r>
            <a:r>
              <a:rPr lang="en-US" sz="3500" b="1" i="0" u="none" strike="noStrike" cap="none" dirty="0">
                <a:solidFill>
                  <a:srgbClr val="262626"/>
                </a:solidFill>
                <a:latin typeface="Century Gothic"/>
                <a:ea typeface="Century Gothic"/>
                <a:cs typeface="Century Gothic"/>
                <a:sym typeface="Century Gothic"/>
              </a:rPr>
              <a:t> de </a:t>
            </a:r>
            <a:r>
              <a:rPr lang="en-US" sz="3500" b="1" i="0" u="none" strike="noStrike" cap="none" dirty="0" err="1">
                <a:solidFill>
                  <a:srgbClr val="262626"/>
                </a:solidFill>
                <a:latin typeface="Century Gothic"/>
                <a:ea typeface="Century Gothic"/>
                <a:cs typeface="Century Gothic"/>
                <a:sym typeface="Century Gothic"/>
              </a:rPr>
              <a:t>Amputaciones</a:t>
            </a:r>
            <a:r>
              <a:rPr lang="en-US" sz="4400" b="1" i="0" u="none" strike="noStrike" cap="none" dirty="0">
                <a:solidFill>
                  <a:srgbClr val="262626"/>
                </a:solidFill>
                <a:latin typeface="Century Gothic"/>
                <a:ea typeface="Century Gothic"/>
                <a:cs typeface="Century Gothic"/>
                <a:sym typeface="Century Gothic"/>
              </a:rPr>
              <a:t/>
            </a:r>
            <a:br>
              <a:rPr lang="en-US" sz="4400" b="1" i="0" u="none" strike="noStrike" cap="none" dirty="0">
                <a:solidFill>
                  <a:srgbClr val="262626"/>
                </a:solidFill>
                <a:latin typeface="Century Gothic"/>
                <a:ea typeface="Century Gothic"/>
                <a:cs typeface="Century Gothic"/>
                <a:sym typeface="Century Gothic"/>
              </a:rPr>
            </a:br>
            <a:endParaRPr sz="4400" b="1" i="0" u="none" strike="noStrike" cap="none" dirty="0">
              <a:solidFill>
                <a:srgbClr val="262626"/>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4" name="Shape 194" descr="Puerta que dice: PELIGRO: No ponga su mano dentro. ¡Se la cortará!&quot;"/>
          <p:cNvPicPr preferRelativeResize="0"/>
          <p:nvPr/>
        </p:nvPicPr>
        <p:blipFill rotWithShape="1">
          <a:blip r:embed="rId3">
            <a:alphaModFix/>
          </a:blip>
          <a:srcRect/>
          <a:stretch/>
        </p:blipFill>
        <p:spPr>
          <a:xfrm>
            <a:off x="0" y="0"/>
            <a:ext cx="9144000" cy="68580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3" name="Picture 2" descr="Cruz roja indicando que hay peligro">
            <a:extLst>
              <a:ext uri="{FF2B5EF4-FFF2-40B4-BE49-F238E27FC236}">
                <a16:creationId xmlns:a16="http://schemas.microsoft.com/office/drawing/2014/main" id="{7C595F61-2196-0B45-A6A9-4C857CAF4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9983" y="4400550"/>
            <a:ext cx="2735438" cy="2735438"/>
          </a:xfrm>
          <a:prstGeom prst="rect">
            <a:avLst/>
          </a:prstGeom>
        </p:spPr>
      </p:pic>
      <p:sp>
        <p:nvSpPr>
          <p:cNvPr id="2" name="Title 1"/>
          <p:cNvSpPr>
            <a:spLocks noGrp="1"/>
          </p:cNvSpPr>
          <p:nvPr>
            <p:ph type="ctrTitle"/>
          </p:nvPr>
        </p:nvSpPr>
        <p:spPr/>
        <p:txBody>
          <a:bodyPr/>
          <a:lstStyle/>
          <a:p>
            <a:r>
              <a:rPr lang="en-US" sz="1000" dirty="0" smtClean="0">
                <a:solidFill>
                  <a:srgbClr val="FF0000"/>
                </a:solidFill>
              </a:rPr>
              <a:t>           Introduction</a:t>
            </a:r>
            <a:endParaRPr lang="en-US" sz="1000" dirty="0">
              <a:solidFill>
                <a:srgbClr val="FF0000"/>
              </a:solidFill>
            </a:endParaRPr>
          </a:p>
        </p:txBody>
      </p:sp>
      <p:sp>
        <p:nvSpPr>
          <p:cNvPr id="4" name="Subtitle 3"/>
          <p:cNvSpPr>
            <a:spLocks noGrp="1"/>
          </p:cNvSpPr>
          <p:nvPr>
            <p:ph type="subTitle" idx="1"/>
          </p:nvPr>
        </p:nvSpPr>
        <p:spPr/>
        <p:txBody>
          <a:bodyPr/>
          <a:lstStyle/>
          <a:p>
            <a:r>
              <a:rPr lang="en-US" dirty="0" smtClean="0">
                <a:solidFill>
                  <a:srgbClr val="FF0000"/>
                </a:solidFill>
              </a:rPr>
              <a:t>Introduction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676400" y="624110"/>
            <a:ext cx="71627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a:solidFill>
                  <a:srgbClr val="262626"/>
                </a:solidFill>
                <a:latin typeface="Century Gothic"/>
                <a:ea typeface="Century Gothic"/>
                <a:cs typeface="Century Gothic"/>
                <a:sym typeface="Century Gothic"/>
              </a:rPr>
              <a:t>Amputaciones y Heridas</a:t>
            </a:r>
            <a:endParaRPr sz="4400" b="1" i="0" u="none" strike="noStrike" cap="none">
              <a:solidFill>
                <a:srgbClr val="262626"/>
              </a:solidFill>
              <a:latin typeface="Century Gothic"/>
              <a:ea typeface="Century Gothic"/>
              <a:cs typeface="Century Gothic"/>
              <a:sym typeface="Century Gothic"/>
            </a:endParaRPr>
          </a:p>
        </p:txBody>
      </p:sp>
      <p:sp>
        <p:nvSpPr>
          <p:cNvPr id="200" name="Shape 200"/>
          <p:cNvSpPr txBox="1">
            <a:spLocks noGrp="1"/>
          </p:cNvSpPr>
          <p:nvPr>
            <p:ph type="body" idx="1"/>
          </p:nvPr>
        </p:nvSpPr>
        <p:spPr>
          <a:xfrm>
            <a:off x="914400" y="1905000"/>
            <a:ext cx="7772400" cy="4225925"/>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1"/>
              </a:buClr>
              <a:buSzPts val="2600"/>
              <a:buFont typeface="Noto Sans Symbols"/>
              <a:buChar char="•"/>
            </a:pPr>
            <a:r>
              <a:rPr lang="es-ES_tradnl" sz="2600" b="0" i="0" u="none" strike="noStrike" cap="none" dirty="0">
                <a:solidFill>
                  <a:srgbClr val="3F3F3F"/>
                </a:solidFill>
                <a:latin typeface="Century Gothic"/>
                <a:ea typeface="Century Gothic"/>
                <a:cs typeface="Century Gothic"/>
                <a:sym typeface="Century Gothic"/>
              </a:rPr>
              <a:t>Manos y brazos aplastados, dedos y miembros cortados, laceraciones y </a:t>
            </a:r>
            <a:r>
              <a:rPr lang="es-ES_tradnl" sz="2600" dirty="0"/>
              <a:t>rasguños</a:t>
            </a:r>
            <a:r>
              <a:rPr lang="es-ES_tradnl" sz="2600" b="0" i="0" u="none" strike="noStrike" cap="none" dirty="0">
                <a:solidFill>
                  <a:srgbClr val="3F3F3F"/>
                </a:solidFill>
                <a:latin typeface="Century Gothic"/>
                <a:ea typeface="Century Gothic"/>
                <a:cs typeface="Century Gothic"/>
                <a:sym typeface="Century Gothic"/>
              </a:rPr>
              <a:t>: la lista de posibles heridas relacionadas con las máquinas es larga y aterradora. Muchos peligros se crean por el movimiento de la maquinaria. </a:t>
            </a:r>
          </a:p>
          <a:p>
            <a:pPr marL="457200" lvl="1" indent="0">
              <a:spcBef>
                <a:spcPts val="0"/>
              </a:spcBef>
              <a:buSzPts val="2600"/>
              <a:buNone/>
            </a:pPr>
            <a:endParaRPr sz="26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752600" y="624110"/>
            <a:ext cx="6934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dirty="0" err="1">
                <a:solidFill>
                  <a:srgbClr val="262626"/>
                </a:solidFill>
                <a:latin typeface="Century Gothic"/>
                <a:ea typeface="Century Gothic"/>
                <a:cs typeface="Century Gothic"/>
                <a:sym typeface="Century Gothic"/>
              </a:rPr>
              <a:t>Amputaciones</a:t>
            </a:r>
            <a:r>
              <a:rPr lang="en-US" sz="4400" b="1" i="0" u="none" strike="noStrike" cap="none" dirty="0">
                <a:solidFill>
                  <a:srgbClr val="262626"/>
                </a:solidFill>
                <a:latin typeface="Century Gothic"/>
                <a:ea typeface="Century Gothic"/>
                <a:cs typeface="Century Gothic"/>
                <a:sym typeface="Century Gothic"/>
              </a:rPr>
              <a:t> y </a:t>
            </a:r>
            <a:r>
              <a:rPr lang="en-US" sz="4400" b="1" i="0" u="none" strike="noStrike" cap="none" dirty="0" err="1">
                <a:solidFill>
                  <a:srgbClr val="262626"/>
                </a:solidFill>
                <a:latin typeface="Century Gothic"/>
                <a:ea typeface="Century Gothic"/>
                <a:cs typeface="Century Gothic"/>
                <a:sym typeface="Century Gothic"/>
              </a:rPr>
              <a:t>Heridas</a:t>
            </a:r>
            <a:endParaRPr sz="4400" b="1" i="0" u="none" strike="noStrike" cap="none" dirty="0">
              <a:solidFill>
                <a:srgbClr val="262626"/>
              </a:solidFill>
              <a:latin typeface="Century Gothic"/>
              <a:ea typeface="Century Gothic"/>
              <a:cs typeface="Century Gothic"/>
              <a:sym typeface="Century Gothic"/>
            </a:endParaRPr>
          </a:p>
        </p:txBody>
      </p:sp>
      <p:sp>
        <p:nvSpPr>
          <p:cNvPr id="206" name="Shape 206"/>
          <p:cNvSpPr txBox="1">
            <a:spLocks noGrp="1"/>
          </p:cNvSpPr>
          <p:nvPr>
            <p:ph type="body" idx="1"/>
          </p:nvPr>
        </p:nvSpPr>
        <p:spPr>
          <a:xfrm>
            <a:off x="914400" y="1828800"/>
            <a:ext cx="7772400" cy="43021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600"/>
              <a:buFont typeface="Noto Sans Symbols"/>
              <a:buChar char="•"/>
            </a:pPr>
            <a:r>
              <a:rPr lang="es-ES_tradnl" sz="2600" b="1" i="0" u="none" strike="noStrike" cap="none" dirty="0">
                <a:solidFill>
                  <a:srgbClr val="3F3F3F"/>
                </a:solidFill>
                <a:latin typeface="Century Gothic"/>
                <a:ea typeface="Century Gothic"/>
                <a:cs typeface="Century Gothic"/>
                <a:sym typeface="Century Gothic"/>
              </a:rPr>
              <a:t>Las máquinas desprotegidas son comunes. </a:t>
            </a:r>
            <a:r>
              <a:rPr lang="es-ES_tradnl" sz="2600" b="0" i="0" u="none" strike="noStrike" cap="none" dirty="0">
                <a:solidFill>
                  <a:srgbClr val="3F3F3F"/>
                </a:solidFill>
                <a:latin typeface="Century Gothic"/>
                <a:ea typeface="Century Gothic"/>
                <a:cs typeface="Century Gothic"/>
                <a:sym typeface="Century Gothic"/>
              </a:rPr>
              <a:t>Los trabajadores sufren aproximadamente 18,000 amputaciones, laceraciones, lesiones por aplastamiento, </a:t>
            </a:r>
            <a:r>
              <a:rPr lang="es-ES_tradnl" sz="2600" dirty="0"/>
              <a:t>rasguños</a:t>
            </a:r>
            <a:r>
              <a:rPr lang="es-ES_tradnl" sz="2600" b="0" i="0" u="none" strike="noStrike" cap="none" dirty="0">
                <a:solidFill>
                  <a:srgbClr val="3F3F3F"/>
                </a:solidFill>
                <a:latin typeface="Century Gothic"/>
                <a:ea typeface="Century Gothic"/>
                <a:cs typeface="Century Gothic"/>
                <a:sym typeface="Century Gothic"/>
              </a:rPr>
              <a:t> y más de 800 muertes por año.</a:t>
            </a:r>
          </a:p>
          <a:p>
            <a:pPr marL="342900" marR="0" lvl="0" indent="-342900" algn="l" rtl="0">
              <a:spcBef>
                <a:spcPts val="1000"/>
              </a:spcBef>
              <a:spcAft>
                <a:spcPts val="0"/>
              </a:spcAft>
              <a:buClr>
                <a:schemeClr val="accent1"/>
              </a:buClr>
              <a:buSzPts val="2600"/>
              <a:buFont typeface="Noto Sans Symbols"/>
              <a:buChar char="•"/>
            </a:pPr>
            <a:r>
              <a:rPr lang="es-ES_tradnl" sz="2600" b="1" i="0" u="none" strike="noStrike" cap="none" dirty="0">
                <a:solidFill>
                  <a:srgbClr val="3F3F3F"/>
                </a:solidFill>
                <a:latin typeface="Century Gothic"/>
                <a:ea typeface="Century Gothic"/>
                <a:cs typeface="Century Gothic"/>
                <a:sym typeface="Century Gothic"/>
              </a:rPr>
              <a:t>Amputaciones en empacadoras de carne: </a:t>
            </a:r>
            <a:r>
              <a:rPr lang="es-ES_tradnl" sz="2600" b="0" i="0" u="none" strike="noStrike" cap="none" dirty="0">
                <a:solidFill>
                  <a:srgbClr val="3F3F3F"/>
                </a:solidFill>
                <a:latin typeface="Century Gothic"/>
                <a:ea typeface="Century Gothic"/>
                <a:cs typeface="Century Gothic"/>
                <a:sym typeface="Century Gothic"/>
              </a:rPr>
              <a:t>“La línea es tan rápida que no hay tiempo para afilar el cuchillo </a:t>
            </a:r>
            <a:r>
              <a:rPr lang="es-ES_tradnl" sz="2600" dirty="0"/>
              <a:t>que no tiene filo</a:t>
            </a:r>
            <a:r>
              <a:rPr lang="es-ES_tradnl" sz="2600" b="0" i="0" u="none" strike="noStrike" cap="none" dirty="0">
                <a:solidFill>
                  <a:srgbClr val="3F3F3F"/>
                </a:solidFill>
                <a:latin typeface="Century Gothic"/>
                <a:ea typeface="Century Gothic"/>
                <a:cs typeface="Century Gothic"/>
                <a:sym typeface="Century Gothic"/>
              </a:rPr>
              <a:t> y hay que presionar fuerte para cortar. </a:t>
            </a:r>
            <a:r>
              <a:rPr lang="es-ES_tradnl" sz="2600" b="1" i="0" u="none" strike="noStrike" cap="none" dirty="0">
                <a:solidFill>
                  <a:srgbClr val="3F3F3F"/>
                </a:solidFill>
                <a:latin typeface="Century Gothic"/>
                <a:ea typeface="Century Gothic"/>
                <a:cs typeface="Century Gothic"/>
                <a:sym typeface="Century Gothic"/>
              </a:rPr>
              <a:t>Ahí es, cuando usted puede cortarse.</a:t>
            </a:r>
            <a:r>
              <a:rPr lang="es-ES_tradnl" sz="2600" b="0" i="0" u="none" strike="noStrike" cap="none" dirty="0">
                <a:solidFill>
                  <a:srgbClr val="3F3F3F"/>
                </a:solidFill>
                <a:latin typeface="Century Gothic"/>
                <a:ea typeface="Century Gothic"/>
                <a:cs typeface="Century Gothic"/>
                <a:sym typeface="Century Gothic"/>
              </a:rPr>
              <a:t>”</a:t>
            </a:r>
            <a:r>
              <a:rPr lang="en-US" sz="2800" b="0" i="0" u="none" strike="noStrike" cap="none" dirty="0">
                <a:solidFill>
                  <a:srgbClr val="3F3F3F"/>
                </a:solidFill>
                <a:latin typeface="Century Gothic"/>
                <a:ea typeface="Century Gothic"/>
                <a:cs typeface="Century Gothic"/>
                <a:sym typeface="Century Gothic"/>
              </a:rPr>
              <a:t>	</a:t>
            </a:r>
            <a:r>
              <a:rPr lang="en-US" sz="2800" dirty="0"/>
              <a:t>- </a:t>
            </a:r>
            <a:r>
              <a:rPr lang="en-US" b="0" i="0" u="none" strike="noStrike" cap="none" dirty="0" err="1">
                <a:solidFill>
                  <a:srgbClr val="3F3F3F"/>
                </a:solidFill>
                <a:latin typeface="Century Gothic"/>
                <a:ea typeface="Century Gothic"/>
                <a:cs typeface="Century Gothic"/>
                <a:sym typeface="Century Gothic"/>
              </a:rPr>
              <a:t>Trabajador</a:t>
            </a:r>
            <a:r>
              <a:rPr lang="en-US" b="0" i="0" u="none" strike="noStrike" cap="none" dirty="0">
                <a:solidFill>
                  <a:srgbClr val="3F3F3F"/>
                </a:solidFill>
                <a:latin typeface="Century Gothic"/>
                <a:ea typeface="Century Gothic"/>
                <a:cs typeface="Century Gothic"/>
                <a:sym typeface="Century Gothic"/>
              </a:rPr>
              <a:t> de un </a:t>
            </a:r>
            <a:r>
              <a:rPr lang="en-US" b="0" i="0" u="none" strike="noStrike" cap="none" dirty="0" err="1">
                <a:solidFill>
                  <a:srgbClr val="3F3F3F"/>
                </a:solidFill>
                <a:latin typeface="Century Gothic"/>
                <a:ea typeface="Century Gothic"/>
                <a:cs typeface="Century Gothic"/>
                <a:sym typeface="Century Gothic"/>
              </a:rPr>
              <a:t>empacadora</a:t>
            </a:r>
            <a:r>
              <a:rPr lang="en-US" b="0" i="0" u="none" strike="noStrike" cap="none" dirty="0">
                <a:solidFill>
                  <a:srgbClr val="3F3F3F"/>
                </a:solidFill>
                <a:latin typeface="Century Gothic"/>
                <a:ea typeface="Century Gothic"/>
                <a:cs typeface="Century Gothic"/>
                <a:sym typeface="Century Gothic"/>
              </a:rPr>
              <a:t> de carne de Nebraska, Human Rights Watch</a:t>
            </a:r>
            <a:endParaRPr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057399" y="624110"/>
            <a:ext cx="6477001"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400"/>
              <a:buFont typeface="Century Gothic"/>
              <a:buNone/>
            </a:pPr>
            <a:r>
              <a:rPr lang="en-US" sz="4400" b="1" i="0" u="none" strike="noStrike" cap="none" dirty="0">
                <a:solidFill>
                  <a:srgbClr val="262626"/>
                </a:solidFill>
                <a:latin typeface="Century Gothic"/>
                <a:ea typeface="Century Gothic"/>
                <a:cs typeface="Century Gothic"/>
                <a:sym typeface="Century Gothic"/>
              </a:rPr>
              <a:t>¿</a:t>
            </a:r>
            <a:r>
              <a:rPr lang="es-ES_tradnl" sz="4400" b="1" i="0" u="none" strike="noStrike" cap="none" dirty="0">
                <a:solidFill>
                  <a:srgbClr val="262626"/>
                </a:solidFill>
                <a:latin typeface="Century Gothic"/>
                <a:ea typeface="Century Gothic"/>
                <a:cs typeface="Century Gothic"/>
                <a:sym typeface="Century Gothic"/>
              </a:rPr>
              <a:t>Por qué las máquinas no están protegidas</a:t>
            </a:r>
            <a:r>
              <a:rPr lang="en-US" sz="4400" b="1" i="0" u="none" strike="noStrike" cap="none" dirty="0">
                <a:solidFill>
                  <a:srgbClr val="262626"/>
                </a:solidFill>
                <a:latin typeface="Century Gothic"/>
                <a:ea typeface="Century Gothic"/>
                <a:cs typeface="Century Gothic"/>
                <a:sym typeface="Century Gothic"/>
              </a:rPr>
              <a:t>?</a:t>
            </a:r>
            <a:endParaRPr sz="4400" b="1" i="0" u="none" strike="noStrike" cap="none" dirty="0">
              <a:solidFill>
                <a:srgbClr val="262626"/>
              </a:solidFill>
              <a:latin typeface="Century Gothic"/>
              <a:ea typeface="Century Gothic"/>
              <a:cs typeface="Century Gothic"/>
              <a:sym typeface="Century Gothic"/>
            </a:endParaRPr>
          </a:p>
        </p:txBody>
      </p:sp>
      <p:sp>
        <p:nvSpPr>
          <p:cNvPr id="212" name="Shape 212"/>
          <p:cNvSpPr txBox="1">
            <a:spLocks noGrp="1"/>
          </p:cNvSpPr>
          <p:nvPr>
            <p:ph type="body" idx="1"/>
          </p:nvPr>
        </p:nvSpPr>
        <p:spPr>
          <a:xfrm>
            <a:off x="1219200" y="2286000"/>
            <a:ext cx="7696200" cy="38449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“Nadie </a:t>
            </a:r>
            <a:r>
              <a:rPr lang="es-ES_tradnl" sz="2800" dirty="0">
                <a:solidFill>
                  <a:schemeClr val="tx1"/>
                </a:solidFill>
              </a:rPr>
              <a:t>podría meter </a:t>
            </a:r>
            <a:r>
              <a:rPr lang="es-ES_tradnl" sz="2800" b="0" i="0" u="none" strike="noStrike" cap="none" dirty="0">
                <a:solidFill>
                  <a:srgbClr val="3F3F3F"/>
                </a:solidFill>
                <a:latin typeface="Century Gothic"/>
                <a:ea typeface="Century Gothic"/>
                <a:cs typeface="Century Gothic"/>
                <a:sym typeface="Century Gothic"/>
              </a:rPr>
              <a:t>su brazo, mano, dedo, cabeza, etc. </a:t>
            </a:r>
            <a:r>
              <a:rPr lang="es-ES_tradnl" sz="2800" dirty="0"/>
              <a:t>a</a:t>
            </a:r>
            <a:r>
              <a:rPr lang="es-ES_tradnl" sz="2800" b="0" i="0" u="none" strike="noStrike" cap="none" dirty="0">
                <a:solidFill>
                  <a:srgbClr val="3F3F3F"/>
                </a:solidFill>
                <a:latin typeface="Century Gothic"/>
                <a:ea typeface="Century Gothic"/>
                <a:cs typeface="Century Gothic"/>
                <a:sym typeface="Century Gothic"/>
              </a:rPr>
              <a:t>llí.”</a:t>
            </a:r>
            <a:endParaRPr lang="es-ES_tradnl" dirty="0"/>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“Se supone que nadie debería estar adentro</a:t>
            </a:r>
            <a:r>
              <a:rPr lang="es-ES_tradnl" sz="2800" dirty="0"/>
              <a:t> o alrededor,</a:t>
            </a:r>
            <a:r>
              <a:rPr lang="es-ES_tradnl" sz="2800" b="0" i="0" u="none" strike="noStrike" cap="none" dirty="0">
                <a:solidFill>
                  <a:srgbClr val="3F3F3F"/>
                </a:solidFill>
                <a:latin typeface="Century Gothic"/>
                <a:ea typeface="Century Gothic"/>
                <a:cs typeface="Century Gothic"/>
                <a:sym typeface="Century Gothic"/>
              </a:rPr>
              <a:t> mientras está funcionando.”</a:t>
            </a:r>
            <a:endParaRPr lang="es-ES_tradnl" dirty="0"/>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“La máquina llegó de esa manera; nunca tuvo un guarda de protección.”</a:t>
            </a:r>
            <a:endParaRPr lang="es-ES_tradnl" dirty="0"/>
          </a:p>
          <a:p>
            <a:pPr marL="342900" marR="0" lvl="0" indent="-342900" algn="l" rtl="0">
              <a:spcBef>
                <a:spcPts val="100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“Lo he estado haciendo así durante veinte años sin ningún problema.”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4200"/>
              <a:buFont typeface="Century Gothic"/>
              <a:buNone/>
            </a:pPr>
            <a:r>
              <a:rPr lang="es-ES_tradnl" sz="4200" b="1" i="0" u="none" strike="noStrike" cap="none" dirty="0">
                <a:solidFill>
                  <a:srgbClr val="262626"/>
                </a:solidFill>
                <a:latin typeface="Century Gothic"/>
                <a:ea typeface="Century Gothic"/>
                <a:cs typeface="Century Gothic"/>
                <a:sym typeface="Century Gothic"/>
              </a:rPr>
              <a:t>¿Por qué las máquinas no están protegidas?</a:t>
            </a:r>
            <a:endParaRPr lang="es-ES_tradnl" dirty="0"/>
          </a:p>
        </p:txBody>
      </p:sp>
      <p:sp>
        <p:nvSpPr>
          <p:cNvPr id="218" name="Shape 218"/>
          <p:cNvSpPr txBox="1">
            <a:spLocks noGrp="1"/>
          </p:cNvSpPr>
          <p:nvPr>
            <p:ph type="body" idx="1"/>
          </p:nvPr>
        </p:nvSpPr>
        <p:spPr>
          <a:xfrm>
            <a:off x="1295400" y="2362200"/>
            <a:ext cx="7315200" cy="4149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a:t>
            </a:r>
            <a:r>
              <a:rPr lang="es-ES_tradnl" sz="2800" dirty="0"/>
              <a:t>La</a:t>
            </a:r>
            <a:r>
              <a:rPr lang="es-ES_tradnl" sz="2800" b="0" i="0" u="none" strike="noStrike" cap="none" dirty="0">
                <a:solidFill>
                  <a:srgbClr val="3F3F3F"/>
                </a:solidFill>
                <a:latin typeface="Century Gothic"/>
                <a:ea typeface="Century Gothic"/>
                <a:cs typeface="Century Gothic"/>
                <a:sym typeface="Century Gothic"/>
              </a:rPr>
              <a:t> guarda de protección retrasa mi trabajo.” </a:t>
            </a:r>
          </a:p>
          <a:p>
            <a:pPr marL="342900" marR="0" lvl="0" indent="-342900" algn="l" rtl="0">
              <a:spcBef>
                <a:spcPts val="0"/>
              </a:spcBef>
              <a:spcAft>
                <a:spcPts val="0"/>
              </a:spcAft>
              <a:buClr>
                <a:schemeClr val="accent1"/>
              </a:buClr>
              <a:buSzPts val="2800"/>
              <a:buFont typeface="Noto Sans Symbols"/>
              <a:buChar char="•"/>
            </a:pPr>
            <a:r>
              <a:rPr lang="es-ES_tradnl" sz="2800" b="0" i="0" u="none" strike="noStrike" cap="none" dirty="0">
                <a:solidFill>
                  <a:srgbClr val="3F3F3F"/>
                </a:solidFill>
                <a:latin typeface="Century Gothic"/>
                <a:ea typeface="Century Gothic"/>
                <a:cs typeface="Century Gothic"/>
                <a:sym typeface="Century Gothic"/>
              </a:rPr>
              <a:t>“El inspector de OSHA no dijo nada </a:t>
            </a:r>
            <a:r>
              <a:rPr lang="es-ES_tradnl" sz="2800" dirty="0"/>
              <a:t>acerca de</a:t>
            </a:r>
            <a:r>
              <a:rPr lang="es-ES_tradnl" sz="2800" b="0" i="0" u="none" strike="noStrike" cap="none" dirty="0">
                <a:solidFill>
                  <a:srgbClr val="3F3F3F"/>
                </a:solidFill>
                <a:latin typeface="Century Gothic"/>
                <a:ea typeface="Century Gothic"/>
                <a:cs typeface="Century Gothic"/>
                <a:sym typeface="Century Gothic"/>
              </a:rPr>
              <a:t> eso.”</a:t>
            </a:r>
            <a:endParaRPr lang="es-ES_tradnl" dirty="0"/>
          </a:p>
          <a:p>
            <a:pPr marL="342900" lvl="0">
              <a:buSzPts val="2800"/>
            </a:pPr>
            <a:r>
              <a:rPr lang="es-ES_tradnl" sz="2800" b="0" i="0" u="none" strike="noStrike" cap="none" dirty="0">
                <a:solidFill>
                  <a:srgbClr val="3F3F3F"/>
                </a:solidFill>
                <a:latin typeface="Century Gothic"/>
                <a:ea typeface="Century Gothic"/>
                <a:cs typeface="Century Gothic"/>
                <a:sym typeface="Century Gothic"/>
              </a:rPr>
              <a:t>“S</a:t>
            </a:r>
            <a:r>
              <a:rPr lang="es-ES_tradnl" sz="2800" dirty="0"/>
              <a:t>i OSHA regresa, la </a:t>
            </a:r>
            <a:r>
              <a:rPr lang="es-ES_tradnl" sz="2800" b="0" i="0" u="none" strike="noStrike" cap="none" dirty="0">
                <a:solidFill>
                  <a:srgbClr val="3F3F3F"/>
                </a:solidFill>
                <a:latin typeface="Century Gothic"/>
                <a:ea typeface="Century Gothic"/>
                <a:cs typeface="Century Gothic"/>
                <a:sym typeface="Century Gothic"/>
              </a:rPr>
              <a:t>colocaremos.”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219199" y="624110"/>
            <a:ext cx="7924801"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800"/>
              <a:buFont typeface="Century Gothic"/>
              <a:buNone/>
            </a:pPr>
            <a:r>
              <a:rPr lang="es-ES_tradnl" sz="3800" b="1" i="0" u="none" strike="noStrike" cap="none">
                <a:solidFill>
                  <a:schemeClr val="dk1"/>
                </a:solidFill>
                <a:latin typeface="Century Gothic"/>
                <a:ea typeface="Century Gothic"/>
                <a:cs typeface="Century Gothic"/>
                <a:sym typeface="Century Gothic"/>
              </a:rPr>
              <a:t>Amputaciones: Tenga cuidado...</a:t>
            </a:r>
            <a:endParaRPr lang="es-ES_tradnl" sz="3800" b="1" i="0" u="none" strike="noStrike" cap="none" dirty="0">
              <a:solidFill>
                <a:schemeClr val="dk1"/>
              </a:solidFill>
              <a:latin typeface="Century Gothic"/>
              <a:ea typeface="Century Gothic"/>
              <a:cs typeface="Century Gothic"/>
              <a:sym typeface="Century Gothic"/>
            </a:endParaRPr>
          </a:p>
        </p:txBody>
      </p:sp>
      <p:sp>
        <p:nvSpPr>
          <p:cNvPr id="225" name="Shape 225"/>
          <p:cNvSpPr txBox="1">
            <a:spLocks noGrp="1"/>
          </p:cNvSpPr>
          <p:nvPr>
            <p:ph type="body" idx="2"/>
          </p:nvPr>
        </p:nvSpPr>
        <p:spPr>
          <a:xfrm>
            <a:off x="3352800" y="1828800"/>
            <a:ext cx="5334000" cy="4530725"/>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chemeClr val="accent1"/>
              </a:buClr>
              <a:buSzPts val="3100"/>
              <a:buFont typeface="Noto Sans Symbols"/>
              <a:buChar char="•"/>
            </a:pPr>
            <a:r>
              <a:rPr lang="es-ES_tradnl" sz="3100" b="0" i="0" u="none" strike="noStrike" cap="none" dirty="0">
                <a:solidFill>
                  <a:srgbClr val="3F3F3F"/>
                </a:solidFill>
                <a:latin typeface="Times New Roman"/>
                <a:ea typeface="Times New Roman"/>
                <a:cs typeface="Times New Roman"/>
                <a:sym typeface="Times New Roman"/>
              </a:rPr>
              <a:t>tijeras</a:t>
            </a:r>
            <a:endParaRPr lang="es-ES_tradnl" dirty="0"/>
          </a:p>
          <a:p>
            <a:pPr marL="742950" marR="0" lvl="1" indent="-285750" algn="l" rtl="0">
              <a:spcBef>
                <a:spcPts val="1000"/>
              </a:spcBef>
              <a:spcAft>
                <a:spcPts val="0"/>
              </a:spcAft>
              <a:buClr>
                <a:schemeClr val="accent1"/>
              </a:buClr>
              <a:buSzPts val="3100"/>
              <a:buFont typeface="Noto Sans Symbols"/>
              <a:buChar char="•"/>
            </a:pPr>
            <a:r>
              <a:rPr lang="es-ES_tradnl" sz="3100" b="0" i="0" u="none" strike="noStrike" cap="none" dirty="0">
                <a:solidFill>
                  <a:srgbClr val="3F3F3F"/>
                </a:solidFill>
                <a:latin typeface="Times New Roman"/>
                <a:ea typeface="Times New Roman"/>
                <a:cs typeface="Times New Roman"/>
                <a:sym typeface="Times New Roman"/>
              </a:rPr>
              <a:t>sierras</a:t>
            </a:r>
          </a:p>
          <a:p>
            <a:pPr marL="742950" marR="0" lvl="1" indent="-285750" algn="l" rtl="0">
              <a:spcBef>
                <a:spcPts val="1000"/>
              </a:spcBef>
              <a:spcAft>
                <a:spcPts val="0"/>
              </a:spcAft>
              <a:buClr>
                <a:schemeClr val="accent1"/>
              </a:buClr>
              <a:buSzPts val="3100"/>
              <a:buFont typeface="Noto Sans Symbols"/>
              <a:buChar char="•"/>
            </a:pPr>
            <a:r>
              <a:rPr lang="es-ES_tradnl" sz="3100" dirty="0">
                <a:latin typeface="Times New Roman"/>
                <a:ea typeface="Times New Roman"/>
                <a:cs typeface="Times New Roman"/>
                <a:sym typeface="Times New Roman"/>
              </a:rPr>
              <a:t>r</a:t>
            </a:r>
            <a:r>
              <a:rPr lang="es-ES_tradnl" sz="3100" b="0" i="0" u="none" strike="noStrike" cap="none" dirty="0">
                <a:solidFill>
                  <a:srgbClr val="3F3F3F"/>
                </a:solidFill>
                <a:latin typeface="Times New Roman"/>
                <a:ea typeface="Times New Roman"/>
                <a:cs typeface="Times New Roman"/>
                <a:sym typeface="Times New Roman"/>
              </a:rPr>
              <a:t>ebanadoras</a:t>
            </a:r>
          </a:p>
          <a:p>
            <a:pPr marL="742950" marR="0" lvl="1" indent="-285750" algn="l" rtl="0">
              <a:spcBef>
                <a:spcPts val="1000"/>
              </a:spcBef>
              <a:spcAft>
                <a:spcPts val="0"/>
              </a:spcAft>
              <a:buClr>
                <a:schemeClr val="accent1"/>
              </a:buClr>
              <a:buSzPts val="3100"/>
              <a:buFont typeface="Noto Sans Symbols"/>
              <a:buChar char="•"/>
            </a:pPr>
            <a:r>
              <a:rPr lang="es-ES_tradnl" sz="3100" dirty="0">
                <a:latin typeface="Times New Roman"/>
                <a:cs typeface="Times New Roman"/>
                <a:sym typeface="Times New Roman"/>
              </a:rPr>
              <a:t>cortadoras</a:t>
            </a:r>
            <a:endParaRPr lang="es-ES_tradnl" dirty="0"/>
          </a:p>
          <a:p>
            <a:pPr marL="742950" marR="0" lvl="1" indent="-285750" algn="l" rtl="0">
              <a:spcBef>
                <a:spcPts val="1000"/>
              </a:spcBef>
              <a:spcAft>
                <a:spcPts val="0"/>
              </a:spcAft>
              <a:buClr>
                <a:schemeClr val="accent1"/>
              </a:buClr>
              <a:buSzPts val="3100"/>
              <a:buFont typeface="Noto Sans Symbols"/>
              <a:buChar char="•"/>
            </a:pPr>
            <a:r>
              <a:rPr lang="es-ES_tradnl" sz="3100" dirty="0">
                <a:latin typeface="Times New Roman"/>
                <a:ea typeface="Times New Roman"/>
                <a:cs typeface="Times New Roman"/>
                <a:sym typeface="Times New Roman"/>
              </a:rPr>
              <a:t>p</a:t>
            </a:r>
            <a:r>
              <a:rPr lang="es-ES_tradnl" sz="3100" b="0" i="0" u="none" strike="noStrike" cap="none" dirty="0">
                <a:solidFill>
                  <a:srgbClr val="3F3F3F"/>
                </a:solidFill>
                <a:latin typeface="Times New Roman"/>
                <a:ea typeface="Times New Roman"/>
                <a:cs typeface="Times New Roman"/>
                <a:sym typeface="Times New Roman"/>
              </a:rPr>
              <a:t>rensas de potencia</a:t>
            </a:r>
            <a:endParaRPr lang="es-ES_tradnl" dirty="0"/>
          </a:p>
          <a:p>
            <a:pPr marL="457200" marR="0" lvl="1" indent="0" algn="l" rtl="0">
              <a:spcBef>
                <a:spcPts val="1000"/>
              </a:spcBef>
              <a:spcAft>
                <a:spcPts val="0"/>
              </a:spcAft>
              <a:buClr>
                <a:schemeClr val="accent1"/>
              </a:buClr>
              <a:buSzPts val="3100"/>
              <a:buNone/>
            </a:pPr>
            <a:endParaRPr lang="es-ES_tradnl" dirty="0"/>
          </a:p>
          <a:p>
            <a:pPr marL="342900" marR="0" lvl="0" indent="-190500" algn="l" rtl="0">
              <a:spcBef>
                <a:spcPts val="1000"/>
              </a:spcBef>
              <a:spcAft>
                <a:spcPts val="0"/>
              </a:spcAft>
              <a:buClr>
                <a:schemeClr val="accent1"/>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p:txBody>
      </p:sp>
      <p:pic>
        <p:nvPicPr>
          <p:cNvPr id="226" name="Shape 226" descr="Dibujo de fáb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10400" y="1501774"/>
            <a:ext cx="1809750" cy="1698625"/>
          </a:xfrm>
          <a:prstGeom prst="rect">
            <a:avLst/>
          </a:prstGeom>
          <a:noFill/>
          <a:ln>
            <a:noFill/>
          </a:ln>
        </p:spPr>
      </p:pic>
      <p:pic>
        <p:nvPicPr>
          <p:cNvPr id="227" name="Shape 227" descr="Dibujo de engranajes&#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2600" y="3263900"/>
            <a:ext cx="1371600" cy="1233488"/>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TotalTime>
  <Words>1504</Words>
  <Application>Microsoft Office PowerPoint</Application>
  <PresentationFormat>On-screen Show (4:3)</PresentationFormat>
  <Paragraphs>122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Noto Sans Symbols</vt:lpstr>
      <vt:lpstr>Times New Roman</vt:lpstr>
      <vt:lpstr>Wisp</vt:lpstr>
      <vt:lpstr>                 Protegerse de los Peligros de las Máquinas y Prevención de Amputaciones </vt:lpstr>
      <vt:lpstr>End of presentation</vt:lpstr>
      <vt:lpstr>Protegerse de los Peligros de las Máquinas y  Prevención de Amputaciones </vt:lpstr>
      <vt:lpstr>           Introduction</vt:lpstr>
      <vt:lpstr>Amputaciones y Heridas</vt:lpstr>
      <vt:lpstr>Amputaciones y Heridas</vt:lpstr>
      <vt:lpstr>¿Por qué las máquinas no están protegidas?</vt:lpstr>
      <vt:lpstr>¿Por qué las máquinas no están protegidas?</vt:lpstr>
      <vt:lpstr>Amputaciones: Tenga cuidado...</vt:lpstr>
      <vt:lpstr>Requisitos de protección de la máquina</vt:lpstr>
      <vt:lpstr>Peligros de la máquina: Movimientos peligrosos</vt:lpstr>
      <vt:lpstr>Peligros de la máquina: Acciones peligrosas</vt:lpstr>
      <vt:lpstr>Métodos de protección de la maquinaria</vt:lpstr>
      <vt:lpstr>Guarda fija</vt:lpstr>
      <vt:lpstr>Otros tipos de guardas</vt:lpstr>
      <vt:lpstr>Salvaguarda por posición/distancia</vt:lpstr>
      <vt:lpstr>¿Protegido por una Guarda de Seguridad?</vt:lpstr>
      <vt:lpstr>Requisito para Maquinarias 1910.212</vt:lpstr>
      <vt:lpstr>1910.212(a)(5)</vt:lpstr>
      <vt:lpstr>slide</vt:lpstr>
      <vt:lpstr>slide</vt:lpstr>
      <vt:lpstr>Cinturones, poleas, volantes, etc.</vt:lpstr>
      <vt:lpstr>slide</vt:lpstr>
      <vt:lpstr>slide</vt:lpstr>
      <vt:lpstr>Poleas</vt:lpstr>
      <vt:lpstr>k</vt:lpstr>
      <vt:lpstr>slide</vt:lpstr>
      <vt:lpstr>Bloqueo y Etiquetado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de los Trabajadores y la Seguridad: Maquinas, Protección de Maquinaria y Prevención de Amputaciones  Incluyendo Información de la Presentación de la Guardia de la Máquina del Instituto de Investigación de Georgia Tech</dc:title>
  <dc:creator>Washington, L. Sherea - OSHA</dc:creator>
  <cp:lastModifiedBy>Robertson, Donna - OSHA</cp:lastModifiedBy>
  <cp:revision>71</cp:revision>
  <dcterms:modified xsi:type="dcterms:W3CDTF">2020-01-27T19:33:54Z</dcterms:modified>
</cp:coreProperties>
</file>