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7" r:id="rId1"/>
  </p:sldMasterIdLst>
  <p:notesMasterIdLst>
    <p:notesMasterId r:id="rId30"/>
  </p:notesMasterIdLst>
  <p:handoutMasterIdLst>
    <p:handoutMasterId r:id="rId31"/>
  </p:handoutMasterIdLst>
  <p:sldIdLst>
    <p:sldId id="472" r:id="rId2"/>
    <p:sldId id="473" r:id="rId3"/>
    <p:sldId id="476" r:id="rId4"/>
    <p:sldId id="456" r:id="rId5"/>
    <p:sldId id="470" r:id="rId6"/>
    <p:sldId id="471" r:id="rId7"/>
    <p:sldId id="469" r:id="rId8"/>
    <p:sldId id="284" r:id="rId9"/>
    <p:sldId id="398" r:id="rId10"/>
    <p:sldId id="266" r:id="rId11"/>
    <p:sldId id="334" r:id="rId12"/>
    <p:sldId id="336" r:id="rId13"/>
    <p:sldId id="286" r:id="rId14"/>
    <p:sldId id="458" r:id="rId15"/>
    <p:sldId id="459" r:id="rId16"/>
    <p:sldId id="464" r:id="rId17"/>
    <p:sldId id="338" r:id="rId18"/>
    <p:sldId id="259" r:id="rId19"/>
    <p:sldId id="264" r:id="rId20"/>
    <p:sldId id="344" r:id="rId21"/>
    <p:sldId id="345" r:id="rId22"/>
    <p:sldId id="269" r:id="rId23"/>
    <p:sldId id="391" r:id="rId24"/>
    <p:sldId id="392" r:id="rId25"/>
    <p:sldId id="324" r:id="rId26"/>
    <p:sldId id="381" r:id="rId27"/>
    <p:sldId id="405" r:id="rId28"/>
    <p:sldId id="475" r:id="rId29"/>
  </p:sldIdLst>
  <p:sldSz cx="9144000" cy="6858000" type="letter"/>
  <p:notesSz cx="6934200" cy="9220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4">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0066CC"/>
    <a:srgbClr val="618FFD"/>
    <a:srgbClr val="A2C1FE"/>
    <a:srgbClr val="BC3700"/>
    <a:srgbClr val="003E00"/>
    <a:srgbClr val="FE9B03"/>
    <a:srgbClr val="FF5008"/>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568"/>
    <p:restoredTop sz="86677" autoAdjust="0"/>
  </p:normalViewPr>
  <p:slideViewPr>
    <p:cSldViewPr>
      <p:cViewPr varScale="1">
        <p:scale>
          <a:sx n="55" d="100"/>
          <a:sy n="55" d="100"/>
        </p:scale>
        <p:origin x="78" y="33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2202" y="-360"/>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051550" y="8629650"/>
            <a:ext cx="4191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250" tIns="44825" rIns="91250" bIns="44825" anchor="ctr">
            <a:spAutoFit/>
          </a:bodyPr>
          <a:lstStyle>
            <a:lvl1pPr defTabSz="922338" eaLnBrk="0" hangingPunct="0">
              <a:defRPr sz="2400">
                <a:solidFill>
                  <a:schemeClr val="tx1"/>
                </a:solidFill>
                <a:latin typeface="Times New Roman" charset="0"/>
              </a:defRPr>
            </a:lvl1pPr>
            <a:lvl2pPr marL="461963" defTabSz="922338" eaLnBrk="0" hangingPunct="0">
              <a:defRPr sz="2400">
                <a:solidFill>
                  <a:schemeClr val="tx1"/>
                </a:solidFill>
                <a:latin typeface="Times New Roman" charset="0"/>
              </a:defRPr>
            </a:lvl2pPr>
            <a:lvl3pPr marL="922338" defTabSz="922338" eaLnBrk="0" hangingPunct="0">
              <a:defRPr sz="2400">
                <a:solidFill>
                  <a:schemeClr val="tx1"/>
                </a:solidFill>
                <a:latin typeface="Times New Roman" charset="0"/>
              </a:defRPr>
            </a:lvl3pPr>
            <a:lvl4pPr marL="1384300" defTabSz="922338" eaLnBrk="0" hangingPunct="0">
              <a:defRPr sz="2400">
                <a:solidFill>
                  <a:schemeClr val="tx1"/>
                </a:solidFill>
                <a:latin typeface="Times New Roman" charset="0"/>
              </a:defRPr>
            </a:lvl4pPr>
            <a:lvl5pPr marL="1844675" defTabSz="922338" eaLnBrk="0" hangingPunct="0">
              <a:defRPr sz="2400">
                <a:solidFill>
                  <a:schemeClr val="tx1"/>
                </a:solidFill>
                <a:latin typeface="Times New Roman" charset="0"/>
              </a:defRPr>
            </a:lvl5pPr>
            <a:lvl6pPr marL="2301875" defTabSz="922338" eaLnBrk="0" fontAlgn="base" hangingPunct="0">
              <a:spcBef>
                <a:spcPct val="0"/>
              </a:spcBef>
              <a:spcAft>
                <a:spcPct val="0"/>
              </a:spcAft>
              <a:defRPr sz="2400">
                <a:solidFill>
                  <a:schemeClr val="tx1"/>
                </a:solidFill>
                <a:latin typeface="Times New Roman" charset="0"/>
              </a:defRPr>
            </a:lvl6pPr>
            <a:lvl7pPr marL="2759075" defTabSz="922338" eaLnBrk="0" fontAlgn="base" hangingPunct="0">
              <a:spcBef>
                <a:spcPct val="0"/>
              </a:spcBef>
              <a:spcAft>
                <a:spcPct val="0"/>
              </a:spcAft>
              <a:defRPr sz="2400">
                <a:solidFill>
                  <a:schemeClr val="tx1"/>
                </a:solidFill>
                <a:latin typeface="Times New Roman" charset="0"/>
              </a:defRPr>
            </a:lvl7pPr>
            <a:lvl8pPr marL="3216275" defTabSz="922338" eaLnBrk="0" fontAlgn="base" hangingPunct="0">
              <a:spcBef>
                <a:spcPct val="0"/>
              </a:spcBef>
              <a:spcAft>
                <a:spcPct val="0"/>
              </a:spcAft>
              <a:defRPr sz="2400">
                <a:solidFill>
                  <a:schemeClr val="tx1"/>
                </a:solidFill>
                <a:latin typeface="Times New Roman" charset="0"/>
              </a:defRPr>
            </a:lvl8pPr>
            <a:lvl9pPr marL="3673475" defTabSz="922338" eaLnBrk="0" fontAlgn="base" hangingPunct="0">
              <a:spcBef>
                <a:spcPct val="0"/>
              </a:spcBef>
              <a:spcAft>
                <a:spcPct val="0"/>
              </a:spcAft>
              <a:defRPr sz="2400">
                <a:solidFill>
                  <a:schemeClr val="tx1"/>
                </a:solidFill>
                <a:latin typeface="Times New Roman" charset="0"/>
              </a:defRPr>
            </a:lvl9pPr>
          </a:lstStyle>
          <a:p>
            <a:pPr algn="r">
              <a:defRPr/>
            </a:pPr>
            <a:fld id="{827BBABE-6EE6-DD42-BFFF-E86DB780D395}" type="slidenum">
              <a:rPr lang="en-US" altLang="en-US" sz="1600" smtClean="0"/>
              <a:pPr algn="r">
                <a:defRPr/>
              </a:pPr>
              <a:t>‹#›</a:t>
            </a:fld>
            <a:endParaRPr lang="en-US" altLang="en-US" sz="2000"/>
          </a:p>
        </p:txBody>
      </p:sp>
      <p:sp>
        <p:nvSpPr>
          <p:cNvPr id="3076" name="Text Box 4"/>
          <p:cNvSpPr txBox="1">
            <a:spLocks noChangeArrowheads="1"/>
          </p:cNvSpPr>
          <p:nvPr/>
        </p:nvSpPr>
        <p:spPr bwMode="auto">
          <a:xfrm>
            <a:off x="3605213" y="758825"/>
            <a:ext cx="185737"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210" tIns="46105" rIns="92210" bIns="46105">
            <a:spAutoFit/>
          </a:bodyPr>
          <a:lstStyle>
            <a:lvl1pPr defTabSz="922338" eaLnBrk="0" hangingPunct="0">
              <a:defRPr sz="2400">
                <a:solidFill>
                  <a:schemeClr val="tx1"/>
                </a:solidFill>
                <a:latin typeface="Times New Roman" charset="0"/>
              </a:defRPr>
            </a:lvl1pPr>
            <a:lvl2pPr marL="461963" defTabSz="922338" eaLnBrk="0" hangingPunct="0">
              <a:defRPr sz="2400">
                <a:solidFill>
                  <a:schemeClr val="tx1"/>
                </a:solidFill>
                <a:latin typeface="Times New Roman" charset="0"/>
              </a:defRPr>
            </a:lvl2pPr>
            <a:lvl3pPr marL="922338" defTabSz="922338" eaLnBrk="0" hangingPunct="0">
              <a:defRPr sz="2400">
                <a:solidFill>
                  <a:schemeClr val="tx1"/>
                </a:solidFill>
                <a:latin typeface="Times New Roman" charset="0"/>
              </a:defRPr>
            </a:lvl3pPr>
            <a:lvl4pPr marL="1384300" defTabSz="922338" eaLnBrk="0" hangingPunct="0">
              <a:defRPr sz="2400">
                <a:solidFill>
                  <a:schemeClr val="tx1"/>
                </a:solidFill>
                <a:latin typeface="Times New Roman" charset="0"/>
              </a:defRPr>
            </a:lvl4pPr>
            <a:lvl5pPr marL="1844675" defTabSz="922338" eaLnBrk="0" hangingPunct="0">
              <a:defRPr sz="2400">
                <a:solidFill>
                  <a:schemeClr val="tx1"/>
                </a:solidFill>
                <a:latin typeface="Times New Roman" charset="0"/>
              </a:defRPr>
            </a:lvl5pPr>
            <a:lvl6pPr marL="2301875" defTabSz="922338" eaLnBrk="0" fontAlgn="base" hangingPunct="0">
              <a:spcBef>
                <a:spcPct val="0"/>
              </a:spcBef>
              <a:spcAft>
                <a:spcPct val="0"/>
              </a:spcAft>
              <a:defRPr sz="2400">
                <a:solidFill>
                  <a:schemeClr val="tx1"/>
                </a:solidFill>
                <a:latin typeface="Times New Roman" charset="0"/>
              </a:defRPr>
            </a:lvl6pPr>
            <a:lvl7pPr marL="2759075" defTabSz="922338" eaLnBrk="0" fontAlgn="base" hangingPunct="0">
              <a:spcBef>
                <a:spcPct val="0"/>
              </a:spcBef>
              <a:spcAft>
                <a:spcPct val="0"/>
              </a:spcAft>
              <a:defRPr sz="2400">
                <a:solidFill>
                  <a:schemeClr val="tx1"/>
                </a:solidFill>
                <a:latin typeface="Times New Roman" charset="0"/>
              </a:defRPr>
            </a:lvl7pPr>
            <a:lvl8pPr marL="3216275" defTabSz="922338" eaLnBrk="0" fontAlgn="base" hangingPunct="0">
              <a:spcBef>
                <a:spcPct val="0"/>
              </a:spcBef>
              <a:spcAft>
                <a:spcPct val="0"/>
              </a:spcAft>
              <a:defRPr sz="2400">
                <a:solidFill>
                  <a:schemeClr val="tx1"/>
                </a:solidFill>
                <a:latin typeface="Times New Roman" charset="0"/>
              </a:defRPr>
            </a:lvl8pPr>
            <a:lvl9pPr marL="3673475" defTabSz="922338" eaLnBrk="0" fontAlgn="base" hangingPunct="0">
              <a:spcBef>
                <a:spcPct val="0"/>
              </a:spcBef>
              <a:spcAft>
                <a:spcPct val="0"/>
              </a:spcAft>
              <a:defRPr sz="2400">
                <a:solidFill>
                  <a:schemeClr val="tx1"/>
                </a:solidFill>
                <a:latin typeface="Times New Roman" charset="0"/>
              </a:defRPr>
            </a:lvl9pPr>
          </a:lstStyle>
          <a:p>
            <a:pPr>
              <a:defRPr/>
            </a:pPr>
            <a:endParaRPr lang="en-US" altLang="en-US" sz="2800">
              <a:solidFill>
                <a:schemeClr val="bg2"/>
              </a:solidFill>
            </a:endParaRPr>
          </a:p>
          <a:p>
            <a:pPr>
              <a:defRPr/>
            </a:pPr>
            <a:endParaRPr lang="en-US" altLang="en-US" sz="180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1174750" y="698500"/>
            <a:ext cx="4591050" cy="34432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051" name="Rectangle 3"/>
          <p:cNvSpPr>
            <a:spLocks noGrp="1" noChangeArrowheads="1"/>
          </p:cNvSpPr>
          <p:nvPr>
            <p:ph type="body" sz="quarter" idx="3"/>
          </p:nvPr>
        </p:nvSpPr>
        <p:spPr bwMode="auto">
          <a:xfrm>
            <a:off x="615950" y="4378325"/>
            <a:ext cx="5778500" cy="445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250" tIns="44825" rIns="91250" bIns="44825" numCol="1" anchor="t" anchorCtr="0" compatLnSpc="1">
            <a:prstTxWarp prst="textNoShape">
              <a:avLst/>
            </a:prstTxWarp>
          </a:bodyPr>
          <a:lstStyle/>
          <a:p>
            <a:pPr lvl="0"/>
            <a:r>
              <a:rPr lang="en-US" altLang="en-US" noProof="0"/>
              <a:t>Click to edit Master notes styles</a:t>
            </a:r>
          </a:p>
          <a:p>
            <a:pPr lvl="0"/>
            <a:endParaRPr lang="en-US" altLang="en-US" noProof="0"/>
          </a:p>
          <a:p>
            <a:pPr lvl="0"/>
            <a:endParaRPr lang="en-US" altLang="en-US" noProof="0"/>
          </a:p>
          <a:p>
            <a:pPr lvl="0"/>
            <a:endParaRPr lang="en-US" altLang="en-US" noProof="0"/>
          </a:p>
          <a:p>
            <a:pPr lvl="0"/>
            <a:endParaRPr lang="en-US" altLang="en-US" noProof="0"/>
          </a:p>
          <a:p>
            <a:pPr lvl="0"/>
            <a:endParaRPr lang="en-US" altLang="en-US" noProof="0"/>
          </a:p>
          <a:p>
            <a:pPr lvl="0"/>
            <a:endParaRPr lang="en-US" altLang="en-US" noProof="0"/>
          </a:p>
          <a:p>
            <a:pPr lvl="0"/>
            <a:endParaRPr lang="en-US" altLang="en-US" noProof="0"/>
          </a:p>
          <a:p>
            <a:pPr lvl="0"/>
            <a:endParaRPr lang="en-US" altLang="en-US" noProof="0"/>
          </a:p>
          <a:p>
            <a:pPr lvl="0"/>
            <a:endParaRPr lang="en-US" altLang="en-US" noProof="0"/>
          </a:p>
          <a:p>
            <a:pPr lvl="0"/>
            <a:endParaRPr lang="en-US" altLang="en-US" noProof="0"/>
          </a:p>
          <a:p>
            <a:pPr lvl="0"/>
            <a:endParaRPr lang="en-US" altLang="en-US" noProof="0"/>
          </a:p>
          <a:p>
            <a:pPr lvl="0"/>
            <a:endParaRPr lang="en-US" altLang="en-US" noProof="0"/>
          </a:p>
          <a:p>
            <a:pPr lvl="1"/>
            <a:endParaRPr lang="en-US" altLang="en-US" noProof="0"/>
          </a:p>
          <a:p>
            <a:pPr lvl="1"/>
            <a:endParaRPr lang="en-US" altLang="en-US" noProof="0"/>
          </a:p>
          <a:p>
            <a:pPr lvl="1"/>
            <a:endParaRPr lang="en-US" altLang="en-US" noProof="0"/>
          </a:p>
          <a:p>
            <a:pPr lvl="4"/>
            <a:endParaRPr lang="en-US" altLang="en-US" noProof="0"/>
          </a:p>
          <a:p>
            <a:pPr lvl="4"/>
            <a:endParaRPr lang="en-US" altLang="en-US" noProof="0"/>
          </a:p>
          <a:p>
            <a:pPr lvl="4"/>
            <a:endParaRPr lang="en-US" altLang="en-US" noProof="0"/>
          </a:p>
          <a:p>
            <a:pPr lvl="4"/>
            <a:endParaRPr lang="en-US" altLang="en-US" noProof="0"/>
          </a:p>
          <a:p>
            <a:pPr lvl="4"/>
            <a:endParaRPr lang="en-US" altLang="en-US" noProof="0"/>
          </a:p>
          <a:p>
            <a:pPr lvl="4"/>
            <a:endParaRPr lang="en-US" altLang="en-US" noProof="0"/>
          </a:p>
          <a:p>
            <a:pPr lvl="4"/>
            <a:endParaRPr lang="en-US" altLang="en-US" noProof="0"/>
          </a:p>
          <a:p>
            <a:pPr lvl="4"/>
            <a:endParaRPr lang="en-US" altLang="en-US" noProof="0"/>
          </a:p>
          <a:p>
            <a:pPr lvl="4"/>
            <a:endParaRPr lang="en-US" altLang="en-US" noProof="0"/>
          </a:p>
          <a:p>
            <a:pPr lvl="4"/>
            <a:endParaRPr lang="en-US" altLang="en-US" noProof="0"/>
          </a:p>
          <a:p>
            <a:pPr lvl="4"/>
            <a:endParaRPr lang="en-US" altLang="en-US" noProof="0"/>
          </a:p>
          <a:p>
            <a:pPr lvl="4"/>
            <a:endParaRPr lang="en-US" altLang="en-US" noProof="0"/>
          </a:p>
          <a:p>
            <a:pPr lvl="4"/>
            <a:endParaRPr lang="en-US" altLang="en-US" noProof="0"/>
          </a:p>
          <a:p>
            <a:pPr lvl="4"/>
            <a:endParaRPr lang="en-US" altLang="en-US" noProof="0"/>
          </a:p>
          <a:p>
            <a:pPr lvl="4"/>
            <a:endParaRPr lang="en-US" altLang="en-US" noProof="0"/>
          </a:p>
          <a:p>
            <a:pPr lvl="4"/>
            <a:endParaRPr lang="en-US" altLang="en-US" noProof="0"/>
          </a:p>
          <a:p>
            <a:pPr lvl="4"/>
            <a:endParaRPr lang="en-US" altLang="en-US" noProof="0"/>
          </a:p>
          <a:p>
            <a:pPr lvl="4"/>
            <a:endParaRPr lang="en-US" altLang="en-US" noProof="0"/>
          </a:p>
          <a:p>
            <a:pPr lvl="4"/>
            <a:endParaRPr lang="en-US" altLang="en-US" noProof="0"/>
          </a:p>
          <a:p>
            <a:pPr lvl="4"/>
            <a:endParaRPr lang="en-US" altLang="en-US" noProof="0"/>
          </a:p>
          <a:p>
            <a:pPr lvl="4"/>
            <a:endParaRPr lang="en-US" altLang="en-US" noProof="0"/>
          </a:p>
        </p:txBody>
      </p:sp>
      <p:sp>
        <p:nvSpPr>
          <p:cNvPr id="2052" name="Rectangle 4"/>
          <p:cNvSpPr>
            <a:spLocks noChangeArrowheads="1"/>
          </p:cNvSpPr>
          <p:nvPr/>
        </p:nvSpPr>
        <p:spPr bwMode="auto">
          <a:xfrm>
            <a:off x="231775" y="8780463"/>
            <a:ext cx="6702425"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250" tIns="44825" rIns="91250" bIns="44825" anchor="ctr">
            <a:spAutoFit/>
          </a:bodyPr>
          <a:lstStyle>
            <a:lvl1pPr defTabSz="922338" eaLnBrk="0" hangingPunct="0">
              <a:defRPr sz="2400">
                <a:solidFill>
                  <a:schemeClr val="tx1"/>
                </a:solidFill>
                <a:latin typeface="Times New Roman" charset="0"/>
              </a:defRPr>
            </a:lvl1pPr>
            <a:lvl2pPr marL="461963" defTabSz="922338" eaLnBrk="0" hangingPunct="0">
              <a:defRPr sz="2400">
                <a:solidFill>
                  <a:schemeClr val="tx1"/>
                </a:solidFill>
                <a:latin typeface="Times New Roman" charset="0"/>
              </a:defRPr>
            </a:lvl2pPr>
            <a:lvl3pPr marL="922338" defTabSz="922338" eaLnBrk="0" hangingPunct="0">
              <a:defRPr sz="2400">
                <a:solidFill>
                  <a:schemeClr val="tx1"/>
                </a:solidFill>
                <a:latin typeface="Times New Roman" charset="0"/>
              </a:defRPr>
            </a:lvl3pPr>
            <a:lvl4pPr marL="1384300" defTabSz="922338" eaLnBrk="0" hangingPunct="0">
              <a:defRPr sz="2400">
                <a:solidFill>
                  <a:schemeClr val="tx1"/>
                </a:solidFill>
                <a:latin typeface="Times New Roman" charset="0"/>
              </a:defRPr>
            </a:lvl4pPr>
            <a:lvl5pPr marL="1844675" defTabSz="922338" eaLnBrk="0" hangingPunct="0">
              <a:defRPr sz="2400">
                <a:solidFill>
                  <a:schemeClr val="tx1"/>
                </a:solidFill>
                <a:latin typeface="Times New Roman" charset="0"/>
              </a:defRPr>
            </a:lvl5pPr>
            <a:lvl6pPr marL="2301875" defTabSz="922338" eaLnBrk="0" fontAlgn="base" hangingPunct="0">
              <a:spcBef>
                <a:spcPct val="0"/>
              </a:spcBef>
              <a:spcAft>
                <a:spcPct val="0"/>
              </a:spcAft>
              <a:defRPr sz="2400">
                <a:solidFill>
                  <a:schemeClr val="tx1"/>
                </a:solidFill>
                <a:latin typeface="Times New Roman" charset="0"/>
              </a:defRPr>
            </a:lvl6pPr>
            <a:lvl7pPr marL="2759075" defTabSz="922338" eaLnBrk="0" fontAlgn="base" hangingPunct="0">
              <a:spcBef>
                <a:spcPct val="0"/>
              </a:spcBef>
              <a:spcAft>
                <a:spcPct val="0"/>
              </a:spcAft>
              <a:defRPr sz="2400">
                <a:solidFill>
                  <a:schemeClr val="tx1"/>
                </a:solidFill>
                <a:latin typeface="Times New Roman" charset="0"/>
              </a:defRPr>
            </a:lvl7pPr>
            <a:lvl8pPr marL="3216275" defTabSz="922338" eaLnBrk="0" fontAlgn="base" hangingPunct="0">
              <a:spcBef>
                <a:spcPct val="0"/>
              </a:spcBef>
              <a:spcAft>
                <a:spcPct val="0"/>
              </a:spcAft>
              <a:defRPr sz="2400">
                <a:solidFill>
                  <a:schemeClr val="tx1"/>
                </a:solidFill>
                <a:latin typeface="Times New Roman" charset="0"/>
              </a:defRPr>
            </a:lvl8pPr>
            <a:lvl9pPr marL="3673475" defTabSz="922338" eaLnBrk="0" fontAlgn="base" hangingPunct="0">
              <a:spcBef>
                <a:spcPct val="0"/>
              </a:spcBef>
              <a:spcAft>
                <a:spcPct val="0"/>
              </a:spcAft>
              <a:defRPr sz="2400">
                <a:solidFill>
                  <a:schemeClr val="tx1"/>
                </a:solidFill>
                <a:latin typeface="Times New Roman" charset="0"/>
              </a:defRPr>
            </a:lvl9pPr>
          </a:lstStyle>
          <a:p>
            <a:pPr>
              <a:defRPr/>
            </a:pPr>
            <a:r>
              <a:rPr lang="en-US" altLang="en-US" sz="1000"/>
              <a:t>© 1998 Georgia Tech Research Corporation		                                                                   EI-14 80828</a:t>
            </a:r>
          </a:p>
          <a:p>
            <a:pPr algn="r">
              <a:defRPr/>
            </a:pPr>
            <a:r>
              <a:rPr lang="en-US" altLang="en-US" sz="1000"/>
              <a:t>						</a:t>
            </a:r>
            <a:fld id="{31818720-5112-4C47-AB07-F84F924F597B}" type="slidenum">
              <a:rPr lang="en-US" altLang="en-US" sz="1600" smtClean="0"/>
              <a:pPr algn="r">
                <a:defRPr/>
              </a:pPr>
              <a:t>‹#›</a:t>
            </a:fld>
            <a:endParaRPr lang="en-US" altLang="en-US" sz="160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1905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762000" algn="l" rtl="0" eaLnBrk="0" fontAlgn="base" hangingPunct="0">
      <a:spcBef>
        <a:spcPct val="30000"/>
      </a:spcBef>
      <a:spcAft>
        <a:spcPct val="0"/>
      </a:spcAft>
      <a:defRPr sz="10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4294967295"/>
          </p:nvPr>
        </p:nvSpPr>
        <p:spPr bwMode="auto">
          <a:xfrm>
            <a:off x="3886200" y="868680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charset="0"/>
              </a:defRPr>
            </a:lvl1pPr>
            <a:lvl2pPr marL="742950" indent="-285750">
              <a:spcBef>
                <a:spcPct val="30000"/>
              </a:spcBef>
              <a:defRPr sz="1200">
                <a:solidFill>
                  <a:schemeClr val="tx1"/>
                </a:solidFill>
                <a:latin typeface="Times New Roman" charset="0"/>
              </a:defRPr>
            </a:lvl2pPr>
            <a:lvl3pPr marL="1143000" indent="-228600">
              <a:spcBef>
                <a:spcPct val="30000"/>
              </a:spcBef>
              <a:defRPr sz="1200">
                <a:solidFill>
                  <a:schemeClr val="tx1"/>
                </a:solidFill>
                <a:latin typeface="Times New Roman" charset="0"/>
              </a:defRPr>
            </a:lvl3pPr>
            <a:lvl4pPr marL="1600200" indent="-228600">
              <a:spcBef>
                <a:spcPct val="30000"/>
              </a:spcBef>
              <a:defRPr sz="1200">
                <a:solidFill>
                  <a:schemeClr val="tx1"/>
                </a:solidFill>
                <a:latin typeface="Times New Roman" charset="0"/>
              </a:defRPr>
            </a:lvl4pPr>
            <a:lvl5pPr marL="2057400" indent="-228600">
              <a:spcBef>
                <a:spcPct val="30000"/>
              </a:spcBef>
              <a:defRPr sz="1000">
                <a:solidFill>
                  <a:schemeClr val="tx1"/>
                </a:solidFill>
                <a:latin typeface="Times New Roman" charset="0"/>
              </a:defRPr>
            </a:lvl5pPr>
            <a:lvl6pPr marL="2514600" indent="-228600" eaLnBrk="0" fontAlgn="base" hangingPunct="0">
              <a:spcBef>
                <a:spcPct val="30000"/>
              </a:spcBef>
              <a:spcAft>
                <a:spcPct val="0"/>
              </a:spcAft>
              <a:defRPr sz="1000">
                <a:solidFill>
                  <a:schemeClr val="tx1"/>
                </a:solidFill>
                <a:latin typeface="Times New Roman" charset="0"/>
              </a:defRPr>
            </a:lvl6pPr>
            <a:lvl7pPr marL="2971800" indent="-228600" eaLnBrk="0" fontAlgn="base" hangingPunct="0">
              <a:spcBef>
                <a:spcPct val="30000"/>
              </a:spcBef>
              <a:spcAft>
                <a:spcPct val="0"/>
              </a:spcAft>
              <a:defRPr sz="1000">
                <a:solidFill>
                  <a:schemeClr val="tx1"/>
                </a:solidFill>
                <a:latin typeface="Times New Roman" charset="0"/>
              </a:defRPr>
            </a:lvl7pPr>
            <a:lvl8pPr marL="3429000" indent="-228600" eaLnBrk="0" fontAlgn="base" hangingPunct="0">
              <a:spcBef>
                <a:spcPct val="30000"/>
              </a:spcBef>
              <a:spcAft>
                <a:spcPct val="0"/>
              </a:spcAft>
              <a:defRPr sz="1000">
                <a:solidFill>
                  <a:schemeClr val="tx1"/>
                </a:solidFill>
                <a:latin typeface="Times New Roman" charset="0"/>
              </a:defRPr>
            </a:lvl8pPr>
            <a:lvl9pPr marL="3886200" indent="-228600" eaLnBrk="0" fontAlgn="base" hangingPunct="0">
              <a:spcBef>
                <a:spcPct val="30000"/>
              </a:spcBef>
              <a:spcAft>
                <a:spcPct val="0"/>
              </a:spcAft>
              <a:defRPr sz="1000">
                <a:solidFill>
                  <a:schemeClr val="tx1"/>
                </a:solidFill>
                <a:latin typeface="Times New Roman" charset="0"/>
              </a:defRPr>
            </a:lvl9pPr>
          </a:lstStyle>
          <a:p>
            <a:pPr>
              <a:spcBef>
                <a:spcPct val="0"/>
              </a:spcBef>
            </a:pPr>
            <a:fld id="{FA08C26D-CB22-9F41-90FD-0B561FC7B12F}" type="slidenum">
              <a:rPr lang="en-US" altLang="en-US">
                <a:latin typeface="Arial" charset="0"/>
                <a:ea typeface="ＭＳ Ｐゴシック" charset="-128"/>
              </a:rPr>
              <a:pPr>
                <a:spcBef>
                  <a:spcPct val="0"/>
                </a:spcBef>
              </a:pPr>
              <a:t>1</a:t>
            </a:fld>
            <a:endParaRPr lang="en-US" altLang="en-US">
              <a:latin typeface="Arial" charset="0"/>
              <a:ea typeface="ＭＳ Ｐゴシック" charset="-128"/>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Rectangle 2"/>
          <p:cNvSpPr>
            <a:spLocks noGrp="1" noRot="1" noChangeAspect="1" noChangeArrowheads="1" noTextEdit="1"/>
          </p:cNvSpPr>
          <p:nvPr>
            <p:ph type="sldImg"/>
          </p:nvPr>
        </p:nvSpPr>
        <p:spPr>
          <a:ln/>
        </p:spPr>
      </p:sp>
      <p:sp>
        <p:nvSpPr>
          <p:cNvPr id="676867" name="Rectangle 3"/>
          <p:cNvSpPr>
            <a:spLocks noGrp="1" noChangeArrowheads="1"/>
          </p:cNvSpPr>
          <p:nvPr>
            <p:ph type="body" idx="1"/>
          </p:nvPr>
        </p:nvSpPr>
        <p:spPr/>
        <p:txBody>
          <a:bodyPr/>
          <a:lstStyle/>
          <a:p>
            <a:pPr>
              <a:defRPr/>
            </a:pPr>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2"/>
          <p:cNvSpPr>
            <a:spLocks noGrp="1" noRot="1" noChangeAspect="1" noChangeArrowheads="1" noTextEdit="1"/>
          </p:cNvSpPr>
          <p:nvPr>
            <p:ph type="sldImg"/>
          </p:nvPr>
        </p:nvSpPr>
        <p:spPr>
          <a:ln/>
        </p:spPr>
      </p:sp>
      <p:sp>
        <p:nvSpPr>
          <p:cNvPr id="677891" name="Rectangle 3"/>
          <p:cNvSpPr>
            <a:spLocks noGrp="1" noChangeArrowheads="1"/>
          </p:cNvSpPr>
          <p:nvPr>
            <p:ph type="body" idx="1"/>
          </p:nvPr>
        </p:nvSpPr>
        <p:spPr/>
        <p:txBody>
          <a:bodyPr/>
          <a:lstStyle/>
          <a:p>
            <a:pPr>
              <a:defRPr/>
            </a:pPr>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Rectangle 2"/>
          <p:cNvSpPr>
            <a:spLocks noGrp="1" noRot="1" noChangeAspect="1" noChangeArrowheads="1" noTextEdit="1"/>
          </p:cNvSpPr>
          <p:nvPr>
            <p:ph type="sldImg"/>
          </p:nvPr>
        </p:nvSpPr>
        <p:spPr>
          <a:ln/>
        </p:spPr>
      </p:sp>
      <p:sp>
        <p:nvSpPr>
          <p:cNvPr id="678915" name="Rectangle 3"/>
          <p:cNvSpPr>
            <a:spLocks noGrp="1" noChangeArrowheads="1"/>
          </p:cNvSpPr>
          <p:nvPr>
            <p:ph type="body" idx="1"/>
          </p:nvPr>
        </p:nvSpPr>
        <p:spPr/>
        <p:txBody>
          <a:bodyPr/>
          <a:lstStyle/>
          <a:p>
            <a:pPr>
              <a:defRPr/>
            </a:pPr>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Rectangle 2"/>
          <p:cNvSpPr>
            <a:spLocks noGrp="1" noRot="1" noChangeAspect="1" noChangeArrowheads="1" noTextEdit="1"/>
          </p:cNvSpPr>
          <p:nvPr>
            <p:ph type="sldImg"/>
          </p:nvPr>
        </p:nvSpPr>
        <p:spPr>
          <a:xfrm>
            <a:off x="1220788" y="735013"/>
            <a:ext cx="4495800" cy="3371850"/>
          </a:xfrm>
          <a:ln/>
        </p:spPr>
      </p:sp>
      <p:sp>
        <p:nvSpPr>
          <p:cNvPr id="882691" name="Rectangle 3"/>
          <p:cNvSpPr>
            <a:spLocks noGrp="1" noChangeArrowheads="1"/>
          </p:cNvSpPr>
          <p:nvPr>
            <p:ph type="body" idx="1"/>
          </p:nvPr>
        </p:nvSpPr>
        <p:spPr>
          <a:xfrm>
            <a:off x="923925" y="4376738"/>
            <a:ext cx="5086350" cy="4151312"/>
          </a:xfrm>
        </p:spPr>
        <p:txBody>
          <a:bodyPr/>
          <a:lstStyle/>
          <a:p>
            <a:pPr>
              <a:defRPr/>
            </a:pPr>
            <a:r>
              <a:rPr lang="en-US" altLang="en-US" dirty="0"/>
              <a:t>1910.212(a)(2)</a:t>
            </a:r>
          </a:p>
          <a:p>
            <a:pPr>
              <a:defRPr/>
            </a:pPr>
            <a:endParaRPr lang="en-US" altLang="en-US" dirty="0"/>
          </a:p>
          <a:p>
            <a:pPr>
              <a:defRPr/>
            </a:pPr>
            <a:r>
              <a:rPr lang="en-US" altLang="en-US" dirty="0"/>
              <a:t>As a general rule, power-transmission apparatus is best protected by fixed guards that enclose the danger area.  For hazards at the point of operation, where moving parts actually perform work on stock, several other kinds of safeguarding are possible.</a:t>
            </a:r>
          </a:p>
          <a:p>
            <a:pPr>
              <a:defRPr/>
            </a:pPr>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738" name="Rectangle 2"/>
          <p:cNvSpPr>
            <a:spLocks noGrp="1" noRot="1" noChangeAspect="1" noChangeArrowheads="1" noTextEdit="1"/>
          </p:cNvSpPr>
          <p:nvPr>
            <p:ph type="sldImg"/>
          </p:nvPr>
        </p:nvSpPr>
        <p:spPr>
          <a:xfrm>
            <a:off x="1220788" y="735013"/>
            <a:ext cx="4495800" cy="3371850"/>
          </a:xfrm>
          <a:ln/>
        </p:spPr>
      </p:sp>
      <p:sp>
        <p:nvSpPr>
          <p:cNvPr id="884739" name="Rectangle 3"/>
          <p:cNvSpPr>
            <a:spLocks noGrp="1" noChangeArrowheads="1"/>
          </p:cNvSpPr>
          <p:nvPr>
            <p:ph type="body" idx="1"/>
          </p:nvPr>
        </p:nvSpPr>
        <p:spPr>
          <a:xfrm>
            <a:off x="923925" y="4376738"/>
            <a:ext cx="5086350" cy="4151312"/>
          </a:xfrm>
        </p:spPr>
        <p:txBody>
          <a:bodyPr/>
          <a:lstStyle/>
          <a:p>
            <a:pPr>
              <a:defRPr/>
            </a:pPr>
            <a:r>
              <a:rPr lang="en-US" altLang="en-US" dirty="0"/>
              <a:t>An interlocked guard may use electrical, mechanical, hydraulic, or pneumatic power or any combination of these.  Interlocks should not prevent “inching” by remote control, if required.  Replacing the guard should not automatically restart the machine.</a:t>
            </a:r>
          </a:p>
          <a:p>
            <a:pPr>
              <a:defRPr/>
            </a:pPr>
            <a:r>
              <a:rPr lang="en-US" altLang="en-US" dirty="0"/>
              <a:t>Adjustable guards are useful because they allow flexibility in accommodating various sizes of stock, but, because they require adjusting, they are subject to human error.</a:t>
            </a:r>
          </a:p>
          <a:p>
            <a:pPr>
              <a:defRPr/>
            </a:pPr>
            <a:r>
              <a:rPr lang="en-US" altLang="en-US" dirty="0"/>
              <a:t>Self-adjusting guards avoid the potential for human error associated with adjustable guards.</a:t>
            </a:r>
          </a:p>
          <a:p>
            <a:pPr>
              <a:defRPr/>
            </a:pPr>
            <a:endParaRPr lang="en-US" altLang="en-US" dirty="0"/>
          </a:p>
          <a:p>
            <a:pPr>
              <a:defRPr/>
            </a:pPr>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Rectangle 2"/>
          <p:cNvSpPr>
            <a:spLocks noGrp="1" noRot="1" noChangeAspect="1" noChangeArrowheads="1" noTextEdit="1"/>
          </p:cNvSpPr>
          <p:nvPr>
            <p:ph type="sldImg"/>
          </p:nvPr>
        </p:nvSpPr>
        <p:spPr>
          <a:xfrm>
            <a:off x="1220788" y="735013"/>
            <a:ext cx="4495800" cy="3371850"/>
          </a:xfrm>
          <a:ln/>
        </p:spPr>
      </p:sp>
      <p:sp>
        <p:nvSpPr>
          <p:cNvPr id="894979" name="Rectangle 3"/>
          <p:cNvSpPr>
            <a:spLocks noGrp="1" noChangeArrowheads="1"/>
          </p:cNvSpPr>
          <p:nvPr>
            <p:ph type="body" idx="1"/>
          </p:nvPr>
        </p:nvSpPr>
        <p:spPr>
          <a:xfrm>
            <a:off x="923925" y="4376738"/>
            <a:ext cx="5086350" cy="4151312"/>
          </a:xfrm>
        </p:spPr>
        <p:txBody>
          <a:bodyPr/>
          <a:lstStyle/>
          <a:p>
            <a:pPr>
              <a:defRPr/>
            </a:pPr>
            <a:r>
              <a:rPr lang="en-US" altLang="en-US" dirty="0"/>
              <a:t>One approach to safeguarding by location is shown in this photo.  Operator controls may be located at a safe distance from the machine if there is no reason for the operator to tend it.</a:t>
            </a:r>
          </a:p>
          <a:p>
            <a:pPr>
              <a:defRPr/>
            </a:pPr>
            <a:endParaRPr lang="en-US" altLang="en-US" dirty="0"/>
          </a:p>
          <a:p>
            <a:pPr>
              <a:defRPr/>
            </a:pPr>
            <a:r>
              <a:rPr lang="en-US" altLang="en-US" dirty="0"/>
              <a:t>Another approach is to locate the machine so that a plant design feature, such as a wall, protects the worker and other personnel. Enclosure walls or fences can also restrict access to machines.  Another possible solution is to have dangerous parts located high enough to be out of the normal reach of any worker.</a:t>
            </a:r>
          </a:p>
          <a:p>
            <a:pPr>
              <a:defRPr/>
            </a:pPr>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Rectangle 2"/>
          <p:cNvSpPr>
            <a:spLocks noGrp="1" noRot="1" noChangeAspect="1" noChangeArrowheads="1" noTextEdit="1"/>
          </p:cNvSpPr>
          <p:nvPr>
            <p:ph type="sldImg"/>
          </p:nvPr>
        </p:nvSpPr>
        <p:spPr>
          <a:ln/>
        </p:spPr>
      </p:sp>
      <p:sp>
        <p:nvSpPr>
          <p:cNvPr id="688131" name="Rectangle 3"/>
          <p:cNvSpPr>
            <a:spLocks noGrp="1" noChangeArrowheads="1"/>
          </p:cNvSpPr>
          <p:nvPr>
            <p:ph type="body" idx="1"/>
          </p:nvPr>
        </p:nvSpPr>
        <p:spPr/>
        <p:txBody>
          <a:bodyPr/>
          <a:lstStyle/>
          <a:p>
            <a:pPr>
              <a:defRPr/>
            </a:pPr>
            <a:r>
              <a:rPr lang="en-US" altLang="en-US" dirty="0"/>
              <a:t>Guarded?</a:t>
            </a:r>
            <a:r>
              <a:rPr lang="en-US" altLang="en-US" baseline="0" dirty="0"/>
              <a:t> No: as you can see in this photo, some barriers don’t fully block the hazard.</a:t>
            </a:r>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Rectangle 2"/>
          <p:cNvSpPr>
            <a:spLocks noGrp="1" noRot="1" noChangeAspect="1" noChangeArrowheads="1" noTextEdit="1"/>
          </p:cNvSpPr>
          <p:nvPr>
            <p:ph type="sldImg"/>
          </p:nvPr>
        </p:nvSpPr>
        <p:spPr>
          <a:ln/>
        </p:spPr>
      </p:sp>
      <p:sp>
        <p:nvSpPr>
          <p:cNvPr id="694275" name="Rectangle 3"/>
          <p:cNvSpPr>
            <a:spLocks noGrp="1" noChangeArrowheads="1"/>
          </p:cNvSpPr>
          <p:nvPr>
            <p:ph type="body" idx="1"/>
          </p:nvPr>
        </p:nvSpPr>
        <p:spPr/>
        <p:txBody>
          <a:bodyPr/>
          <a:lstStyle/>
          <a:p>
            <a:pPr>
              <a:defRPr/>
            </a:pPr>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2"/>
          <p:cNvSpPr>
            <a:spLocks noGrp="1" noRot="1" noChangeAspect="1" noChangeArrowheads="1" noTextEdit="1"/>
          </p:cNvSpPr>
          <p:nvPr>
            <p:ph type="sldImg"/>
          </p:nvPr>
        </p:nvSpPr>
        <p:spPr>
          <a:ln/>
        </p:spPr>
      </p:sp>
      <p:sp>
        <p:nvSpPr>
          <p:cNvPr id="699395" name="Rectangle 3"/>
          <p:cNvSpPr>
            <a:spLocks noGrp="1" noChangeArrowheads="1"/>
          </p:cNvSpPr>
          <p:nvPr>
            <p:ph type="body" idx="1"/>
          </p:nvPr>
        </p:nvSpPr>
        <p:spPr/>
        <p:txBody>
          <a:bodyPr/>
          <a:lstStyle/>
          <a:p>
            <a:pPr>
              <a:defRPr/>
            </a:pPr>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Rot="1" noChangeAspect="1" noChangeArrowheads="1" noTextEdit="1"/>
          </p:cNvSpPr>
          <p:nvPr>
            <p:ph type="sldImg"/>
          </p:nvPr>
        </p:nvSpPr>
        <p:spPr>
          <a:ln/>
        </p:spPr>
      </p:sp>
      <p:sp>
        <p:nvSpPr>
          <p:cNvPr id="700419" name="Rectangle 3"/>
          <p:cNvSpPr>
            <a:spLocks noGrp="1" noChangeArrowheads="1"/>
          </p:cNvSpPr>
          <p:nvPr>
            <p:ph type="body" idx="1"/>
          </p:nvPr>
        </p:nvSpPr>
        <p:spPr/>
        <p:txBody>
          <a:bodyPr/>
          <a:lstStyle/>
          <a:p>
            <a:pPr>
              <a:defRPr/>
            </a:pPr>
            <a:r>
              <a:rPr lang="en-US" altLang="en-US" dirty="0"/>
              <a:t>Here is a fan with an unguarded</a:t>
            </a:r>
            <a:r>
              <a:rPr lang="en-US" altLang="en-US" baseline="0" dirty="0"/>
              <a:t> pulley less than 7 feet above the floor.</a:t>
            </a:r>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4294967295"/>
          </p:nvPr>
        </p:nvSpPr>
        <p:spPr bwMode="auto">
          <a:xfrm>
            <a:off x="3886200" y="868680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charset="0"/>
              </a:defRPr>
            </a:lvl1pPr>
            <a:lvl2pPr marL="742950" indent="-285750">
              <a:spcBef>
                <a:spcPct val="30000"/>
              </a:spcBef>
              <a:defRPr sz="1200">
                <a:solidFill>
                  <a:schemeClr val="tx1"/>
                </a:solidFill>
                <a:latin typeface="Times New Roman" charset="0"/>
              </a:defRPr>
            </a:lvl2pPr>
            <a:lvl3pPr marL="1143000" indent="-228600">
              <a:spcBef>
                <a:spcPct val="30000"/>
              </a:spcBef>
              <a:defRPr sz="1200">
                <a:solidFill>
                  <a:schemeClr val="tx1"/>
                </a:solidFill>
                <a:latin typeface="Times New Roman" charset="0"/>
              </a:defRPr>
            </a:lvl3pPr>
            <a:lvl4pPr marL="1600200" indent="-228600">
              <a:spcBef>
                <a:spcPct val="30000"/>
              </a:spcBef>
              <a:defRPr sz="1200">
                <a:solidFill>
                  <a:schemeClr val="tx1"/>
                </a:solidFill>
                <a:latin typeface="Times New Roman" charset="0"/>
              </a:defRPr>
            </a:lvl4pPr>
            <a:lvl5pPr marL="2057400" indent="-228600">
              <a:spcBef>
                <a:spcPct val="30000"/>
              </a:spcBef>
              <a:defRPr sz="1000">
                <a:solidFill>
                  <a:schemeClr val="tx1"/>
                </a:solidFill>
                <a:latin typeface="Times New Roman" charset="0"/>
              </a:defRPr>
            </a:lvl5pPr>
            <a:lvl6pPr marL="2514600" indent="-228600" eaLnBrk="0" fontAlgn="base" hangingPunct="0">
              <a:spcBef>
                <a:spcPct val="30000"/>
              </a:spcBef>
              <a:spcAft>
                <a:spcPct val="0"/>
              </a:spcAft>
              <a:defRPr sz="1000">
                <a:solidFill>
                  <a:schemeClr val="tx1"/>
                </a:solidFill>
                <a:latin typeface="Times New Roman" charset="0"/>
              </a:defRPr>
            </a:lvl6pPr>
            <a:lvl7pPr marL="2971800" indent="-228600" eaLnBrk="0" fontAlgn="base" hangingPunct="0">
              <a:spcBef>
                <a:spcPct val="30000"/>
              </a:spcBef>
              <a:spcAft>
                <a:spcPct val="0"/>
              </a:spcAft>
              <a:defRPr sz="1000">
                <a:solidFill>
                  <a:schemeClr val="tx1"/>
                </a:solidFill>
                <a:latin typeface="Times New Roman" charset="0"/>
              </a:defRPr>
            </a:lvl7pPr>
            <a:lvl8pPr marL="3429000" indent="-228600" eaLnBrk="0" fontAlgn="base" hangingPunct="0">
              <a:spcBef>
                <a:spcPct val="30000"/>
              </a:spcBef>
              <a:spcAft>
                <a:spcPct val="0"/>
              </a:spcAft>
              <a:defRPr sz="1000">
                <a:solidFill>
                  <a:schemeClr val="tx1"/>
                </a:solidFill>
                <a:latin typeface="Times New Roman" charset="0"/>
              </a:defRPr>
            </a:lvl8pPr>
            <a:lvl9pPr marL="3886200" indent="-228600" eaLnBrk="0" fontAlgn="base" hangingPunct="0">
              <a:spcBef>
                <a:spcPct val="30000"/>
              </a:spcBef>
              <a:spcAft>
                <a:spcPct val="0"/>
              </a:spcAft>
              <a:defRPr sz="1000">
                <a:solidFill>
                  <a:schemeClr val="tx1"/>
                </a:solidFill>
                <a:latin typeface="Times New Roman" charset="0"/>
              </a:defRPr>
            </a:lvl9pPr>
          </a:lstStyle>
          <a:p>
            <a:pPr>
              <a:spcBef>
                <a:spcPct val="0"/>
              </a:spcBef>
            </a:pPr>
            <a:fld id="{1E0ADE4A-60B8-3D48-8500-CFD2928EC180}" type="slidenum">
              <a:rPr lang="en-US" altLang="en-US">
                <a:latin typeface="Arial" charset="0"/>
                <a:ea typeface="ＭＳ Ｐゴシック" charset="-128"/>
              </a:rPr>
              <a:pPr>
                <a:spcBef>
                  <a:spcPct val="0"/>
                </a:spcBef>
              </a:pPr>
              <a:t>2</a:t>
            </a:fld>
            <a:endParaRPr lang="en-US" altLang="en-US">
              <a:latin typeface="Arial" charset="0"/>
              <a:ea typeface="ＭＳ Ｐゴシック" charset="-128"/>
            </a:endParaRPr>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t>This</a:t>
            </a:r>
            <a:r>
              <a:rPr lang="en-US" altLang="en-US" baseline="0" dirty="0" smtClean="0"/>
              <a:t> presentation includes s</a:t>
            </a:r>
            <a:r>
              <a:rPr lang="en-US" altLang="en-US" dirty="0" smtClean="0"/>
              <a:t>hortened slides from Georgia Tech Research Institute’s “Subpart O </a:t>
            </a:r>
            <a:r>
              <a:rPr lang="mr-IN" altLang="en-US" dirty="0" smtClean="0"/>
              <a:t>–</a:t>
            </a:r>
            <a:r>
              <a:rPr lang="en-US" altLang="en-US" dirty="0" smtClean="0"/>
              <a:t> Machine Guarding” </a:t>
            </a:r>
            <a:r>
              <a:rPr lang="en-US" altLang="en-US" dirty="0" err="1" smtClean="0"/>
              <a:t>powerpoint</a:t>
            </a:r>
            <a:r>
              <a:rPr lang="en-US" altLang="en-US" dirty="0" smtClean="0"/>
              <a:t>. Nebraska Appleseed gratefully acknowledges</a:t>
            </a:r>
            <a:r>
              <a:rPr lang="en-US" altLang="en-US" baseline="0" dirty="0" smtClean="0"/>
              <a:t> Georgia Tech’s permission to use these slides for education as noted on their website: “</a:t>
            </a:r>
            <a:r>
              <a:rPr lang="en-US" b="0" dirty="0" smtClean="0"/>
              <a:t>These presentations may be used in education and training if credit is given to Georgia Tech as the developer and owner” (</a:t>
            </a:r>
            <a:r>
              <a:rPr lang="en-US" altLang="en-US" baseline="0" dirty="0" smtClean="0"/>
              <a:t>http://www.oshainfo.gatech.edu/powerpoint.html). Nebraska </a:t>
            </a:r>
            <a:r>
              <a:rPr lang="en-US" altLang="en-US" dirty="0" smtClean="0"/>
              <a:t>Appleseed’s training includes additional videos on</a:t>
            </a:r>
            <a:r>
              <a:rPr lang="en-US" altLang="en-US" baseline="0" dirty="0" smtClean="0"/>
              <a:t> </a:t>
            </a:r>
            <a:r>
              <a:rPr lang="en-US" altLang="en-US" dirty="0" smtClean="0"/>
              <a:t>worker safety and lockout tagout,</a:t>
            </a:r>
            <a:r>
              <a:rPr lang="en-US" altLang="en-US" baseline="0" dirty="0" smtClean="0"/>
              <a:t> including “Know Your Rights at Work!” produced by Nebraska Appleseed and available at www.neappleseed.org/workersrights and “Lockout Tagout: Control of Hazardous Energy” from National Safety Compliance, Inc., available at www.osha-safety-training.net/product/93-lockouttagout-control-of-hazardous-energy-training-video/ </a:t>
            </a:r>
            <a:endParaRPr lang="en-US" altLang="en-US" dirty="0" smtClean="0"/>
          </a:p>
          <a:p>
            <a:pPr eaLnBrk="1" hangingPunct="1">
              <a:defRPr/>
            </a:pPr>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Rectangle 2"/>
          <p:cNvSpPr>
            <a:spLocks noGrp="1" noRot="1" noChangeAspect="1" noChangeArrowheads="1" noTextEdit="1"/>
          </p:cNvSpPr>
          <p:nvPr>
            <p:ph type="sldImg"/>
          </p:nvPr>
        </p:nvSpPr>
        <p:spPr>
          <a:ln/>
        </p:spPr>
      </p:sp>
      <p:sp>
        <p:nvSpPr>
          <p:cNvPr id="701443" name="Rectangle 3"/>
          <p:cNvSpPr>
            <a:spLocks noGrp="1" noChangeArrowheads="1"/>
          </p:cNvSpPr>
          <p:nvPr>
            <p:ph type="body" idx="1"/>
          </p:nvPr>
        </p:nvSpPr>
        <p:spPr/>
        <p:txBody>
          <a:bodyPr/>
          <a:lstStyle/>
          <a:p>
            <a:pPr>
              <a:defRPr/>
            </a:pPr>
            <a:r>
              <a:rPr lang="en-US" altLang="en-US" dirty="0"/>
              <a:t>This photo shows a completely unguarded fan blade</a:t>
            </a:r>
            <a:r>
              <a:rPr lang="en-US" altLang="en-US" baseline="0" dirty="0"/>
              <a:t> and pulley.</a:t>
            </a:r>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Rectangle 2"/>
          <p:cNvSpPr>
            <a:spLocks noGrp="1" noRot="1" noChangeAspect="1" noChangeArrowheads="1" noTextEdit="1"/>
          </p:cNvSpPr>
          <p:nvPr>
            <p:ph type="sldImg"/>
          </p:nvPr>
        </p:nvSpPr>
        <p:spPr>
          <a:ln/>
        </p:spPr>
      </p:sp>
      <p:sp>
        <p:nvSpPr>
          <p:cNvPr id="706563" name="Rectangle 3"/>
          <p:cNvSpPr>
            <a:spLocks noGrp="1" noChangeArrowheads="1"/>
          </p:cNvSpPr>
          <p:nvPr>
            <p:ph type="body" idx="1"/>
          </p:nvPr>
        </p:nvSpPr>
        <p:spPr/>
        <p:txBody>
          <a:bodyPr/>
          <a:lstStyle/>
          <a:p>
            <a:pPr>
              <a:defRPr/>
            </a:pPr>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2"/>
          <p:cNvSpPr>
            <a:spLocks noGrp="1" noRot="1" noChangeAspect="1" noChangeArrowheads="1" noTextEdit="1"/>
          </p:cNvSpPr>
          <p:nvPr>
            <p:ph type="sldImg"/>
          </p:nvPr>
        </p:nvSpPr>
        <p:spPr>
          <a:ln/>
        </p:spPr>
      </p:sp>
      <p:sp>
        <p:nvSpPr>
          <p:cNvPr id="757763" name="Rectangle 3"/>
          <p:cNvSpPr>
            <a:spLocks noGrp="1" noChangeArrowheads="1"/>
          </p:cNvSpPr>
          <p:nvPr>
            <p:ph type="body" idx="1"/>
          </p:nvPr>
        </p:nvSpPr>
        <p:spPr/>
        <p:txBody>
          <a:bodyPr/>
          <a:lstStyle/>
          <a:p>
            <a:pPr>
              <a:defRPr/>
            </a:pPr>
            <a:r>
              <a:rPr lang="en-US" altLang="en-US" dirty="0"/>
              <a:t>This</a:t>
            </a:r>
            <a:r>
              <a:rPr lang="en-US" altLang="en-US" baseline="0" dirty="0"/>
              <a:t> photo shows the dangers of unguarded machinery and how it can pull you in. In this case, someone’s hair got caught</a:t>
            </a:r>
            <a:r>
              <a:rPr lang="mr-IN" altLang="en-US" baseline="0" dirty="0"/>
              <a:t>…</a:t>
            </a:r>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Rectangle 2"/>
          <p:cNvSpPr>
            <a:spLocks noGrp="1" noRot="1" noChangeAspect="1" noChangeArrowheads="1" noTextEdit="1"/>
          </p:cNvSpPr>
          <p:nvPr>
            <p:ph type="sldImg"/>
          </p:nvPr>
        </p:nvSpPr>
        <p:spPr>
          <a:ln/>
        </p:spPr>
      </p:sp>
      <p:sp>
        <p:nvSpPr>
          <p:cNvPr id="758787" name="Rectangle 3"/>
          <p:cNvSpPr>
            <a:spLocks noGrp="1" noChangeArrowheads="1"/>
          </p:cNvSpPr>
          <p:nvPr>
            <p:ph type="body" idx="1"/>
          </p:nvPr>
        </p:nvSpPr>
        <p:spPr/>
        <p:txBody>
          <a:bodyPr/>
          <a:lstStyle/>
          <a:p>
            <a:pPr>
              <a:defRPr/>
            </a:pPr>
            <a:r>
              <a:rPr lang="mr-IN" altLang="en-US" dirty="0"/>
              <a:t>…</a:t>
            </a:r>
            <a:r>
              <a:rPr lang="en-US" altLang="en-US" dirty="0"/>
              <a:t>and their</a:t>
            </a:r>
            <a:r>
              <a:rPr lang="en-US" altLang="en-US" baseline="0" dirty="0"/>
              <a:t> hair was ripped from their scalp. </a:t>
            </a:r>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0" name="Rectangle 2"/>
          <p:cNvSpPr>
            <a:spLocks noGrp="1" noRot="1" noChangeAspect="1" noChangeArrowheads="1" noTextEdit="1"/>
          </p:cNvSpPr>
          <p:nvPr>
            <p:ph type="sldImg"/>
          </p:nvPr>
        </p:nvSpPr>
        <p:spPr>
          <a:ln/>
        </p:spPr>
      </p:sp>
      <p:sp>
        <p:nvSpPr>
          <p:cNvPr id="759811" name="Rectangle 3"/>
          <p:cNvSpPr>
            <a:spLocks noGrp="1" noChangeArrowheads="1"/>
          </p:cNvSpPr>
          <p:nvPr>
            <p:ph type="body" idx="1"/>
          </p:nvPr>
        </p:nvSpPr>
        <p:spPr/>
        <p:txBody>
          <a:bodyPr/>
          <a:lstStyle/>
          <a:p>
            <a:pPr>
              <a:defRPr/>
            </a:pPr>
            <a:r>
              <a:rPr lang="en-US" altLang="en-US" dirty="0"/>
              <a:t>In this photo you can see that the </a:t>
            </a:r>
            <a:r>
              <a:rPr lang="en-US" altLang="en-US" dirty="0" err="1"/>
              <a:t>pully</a:t>
            </a:r>
            <a:r>
              <a:rPr lang="en-US" altLang="en-US" dirty="0"/>
              <a:t> is less than</a:t>
            </a:r>
            <a:r>
              <a:rPr lang="en-US" altLang="en-US" baseline="0" dirty="0"/>
              <a:t> 7 feet above the floor and so should have been guarded. </a:t>
            </a:r>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2" name="Rectangle 2"/>
          <p:cNvSpPr>
            <a:spLocks noGrp="1" noRot="1" noChangeAspect="1" noChangeArrowheads="1" noTextEdit="1"/>
          </p:cNvSpPr>
          <p:nvPr>
            <p:ph type="sldImg"/>
          </p:nvPr>
        </p:nvSpPr>
        <p:spPr>
          <a:ln/>
        </p:spPr>
      </p:sp>
      <p:sp>
        <p:nvSpPr>
          <p:cNvPr id="762883" name="Rectangle 3"/>
          <p:cNvSpPr>
            <a:spLocks noGrp="1" noChangeArrowheads="1"/>
          </p:cNvSpPr>
          <p:nvPr>
            <p:ph type="body" idx="1"/>
          </p:nvPr>
        </p:nvSpPr>
        <p:spPr/>
        <p:txBody>
          <a:bodyPr/>
          <a:lstStyle/>
          <a:p>
            <a:pPr>
              <a:defRPr/>
            </a:pPr>
            <a:r>
              <a:rPr lang="en-US" altLang="en-US" dirty="0"/>
              <a:t>This</a:t>
            </a:r>
            <a:r>
              <a:rPr lang="en-US" altLang="en-US" baseline="0" dirty="0"/>
              <a:t> photo shows another</a:t>
            </a:r>
            <a:r>
              <a:rPr lang="en-US" altLang="en-US" dirty="0"/>
              <a:t> example less than 7 feet above the floor</a:t>
            </a:r>
            <a:r>
              <a:rPr lang="mr-IN" altLang="en-US" dirty="0"/>
              <a:t>…</a:t>
            </a:r>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Rectangle 2"/>
          <p:cNvSpPr>
            <a:spLocks noGrp="1" noRot="1" noChangeAspect="1" noChangeArrowheads="1" noTextEdit="1"/>
          </p:cNvSpPr>
          <p:nvPr>
            <p:ph type="sldImg"/>
          </p:nvPr>
        </p:nvSpPr>
        <p:spPr>
          <a:ln/>
        </p:spPr>
      </p:sp>
      <p:sp>
        <p:nvSpPr>
          <p:cNvPr id="790531" name="Rectangle 3"/>
          <p:cNvSpPr>
            <a:spLocks noGrp="1" noChangeArrowheads="1"/>
          </p:cNvSpPr>
          <p:nvPr>
            <p:ph type="body" idx="1"/>
          </p:nvPr>
        </p:nvSpPr>
        <p:spPr/>
        <p:txBody>
          <a:bodyPr/>
          <a:lstStyle/>
          <a:p>
            <a:pPr>
              <a:defRPr/>
            </a:pPr>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“LOCKOUT</a:t>
            </a:r>
            <a:r>
              <a:rPr lang="en-US" baseline="0" dirty="0"/>
              <a:t>/TAGOUT: CONTROL OF HAZARDOUS ENERGY”</a:t>
            </a:r>
            <a:r>
              <a:rPr lang="en-US" dirty="0"/>
              <a:t> video</a:t>
            </a:r>
            <a:r>
              <a:rPr lang="en-US" baseline="0" dirty="0"/>
              <a:t> produced by National Safety Compliance (available at </a:t>
            </a:r>
            <a:r>
              <a:rPr lang="en-US" baseline="0" dirty="0" err="1"/>
              <a:t>www.osha</a:t>
            </a:r>
            <a:r>
              <a:rPr lang="en-US" baseline="0" dirty="0"/>
              <a:t>-safety-</a:t>
            </a:r>
            <a:r>
              <a:rPr lang="en-US" baseline="0" dirty="0" err="1"/>
              <a:t>training.net</a:t>
            </a:r>
            <a:r>
              <a:rPr lang="en-US" baseline="0" dirty="0"/>
              <a:t>/product/lockout-</a:t>
            </a:r>
            <a:r>
              <a:rPr lang="en-US" baseline="0" dirty="0" err="1"/>
              <a:t>tagout</a:t>
            </a:r>
            <a:r>
              <a:rPr lang="en-US" baseline="0" dirty="0"/>
              <a:t>-control-of-hazardous-energy-video-kit/). </a:t>
            </a:r>
            <a:endParaRPr lang="en-US" dirty="0"/>
          </a:p>
        </p:txBody>
      </p:sp>
    </p:spTree>
    <p:extLst>
      <p:ext uri="{BB962C8B-B14F-4D97-AF65-F5344CB8AC3E}">
        <p14:creationId xmlns:p14="http://schemas.microsoft.com/office/powerpoint/2010/main" val="2060727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Rectangle 2"/>
          <p:cNvSpPr>
            <a:spLocks noGrp="1" noRot="1" noChangeAspect="1" noChangeArrowheads="1" noTextEdit="1"/>
          </p:cNvSpPr>
          <p:nvPr>
            <p:ph type="sldImg"/>
          </p:nvPr>
        </p:nvSpPr>
        <p:spPr>
          <a:ln/>
        </p:spPr>
      </p:sp>
      <p:sp>
        <p:nvSpPr>
          <p:cNvPr id="902147" name="Rectangle 3"/>
          <p:cNvSpPr>
            <a:spLocks noGrp="1" noChangeArrowheads="1"/>
          </p:cNvSpPr>
          <p:nvPr>
            <p:ph type="body" idx="1"/>
          </p:nvPr>
        </p:nvSpPr>
        <p:spPr/>
        <p:txBody>
          <a:bodyPr/>
          <a:lstStyle/>
          <a:p>
            <a:pPr>
              <a:defRPr/>
            </a:pPr>
            <a:r>
              <a:rPr lang="en-US" altLang="en-US" dirty="0"/>
              <a:t>Some dangers</a:t>
            </a:r>
            <a:r>
              <a:rPr lang="en-US" altLang="en-US" baseline="0" dirty="0"/>
              <a:t> in the workplace will have clear warnings &amp; signs, like this one (“DANGER: Do not put your hand inside. It will cut it off!!”). Others will not. It’s important that </a:t>
            </a:r>
            <a:r>
              <a:rPr lang="en-US" altLang="en-US" u="sng" baseline="0" dirty="0"/>
              <a:t>you</a:t>
            </a:r>
            <a:r>
              <a:rPr lang="en-US" altLang="en-US" baseline="0" dirty="0"/>
              <a:t> know the dangers and how to keep safe!</a:t>
            </a:r>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2"/>
          <p:cNvSpPr>
            <a:spLocks noGrp="1" noRot="1" noChangeAspect="1" noChangeArrowheads="1" noTextEdit="1"/>
          </p:cNvSpPr>
          <p:nvPr>
            <p:ph type="sldImg"/>
          </p:nvPr>
        </p:nvSpPr>
        <p:spPr>
          <a:ln/>
        </p:spPr>
      </p:sp>
      <p:sp>
        <p:nvSpPr>
          <p:cNvPr id="672771" name="Rectangle 3"/>
          <p:cNvSpPr>
            <a:spLocks noGrp="1" noChangeArrowheads="1"/>
          </p:cNvSpPr>
          <p:nvPr>
            <p:ph type="body" idx="1"/>
          </p:nvPr>
        </p:nvSpPr>
        <p:spPr/>
        <p:txBody>
          <a:bodyPr/>
          <a:lstStyle/>
          <a:p>
            <a:pPr>
              <a:defRPr/>
            </a:pPr>
            <a:r>
              <a:rPr lang="en-US" altLang="en-US" dirty="0"/>
              <a:t>Source: OSHA’s Machine Guarding </a:t>
            </a:r>
            <a:r>
              <a:rPr lang="en-US" altLang="en-US" dirty="0" err="1"/>
              <a:t>eTool</a:t>
            </a:r>
            <a:r>
              <a:rPr lang="en-US" altLang="en-US" dirty="0"/>
              <a:t> (General Requirements)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2"/>
          <p:cNvSpPr>
            <a:spLocks noGrp="1" noRot="1" noChangeAspect="1" noChangeArrowheads="1" noTextEdit="1"/>
          </p:cNvSpPr>
          <p:nvPr>
            <p:ph type="sldImg"/>
          </p:nvPr>
        </p:nvSpPr>
        <p:spPr>
          <a:ln/>
        </p:spPr>
      </p:sp>
      <p:sp>
        <p:nvSpPr>
          <p:cNvPr id="672771" name="Rectangle 3"/>
          <p:cNvSpPr>
            <a:spLocks noGrp="1" noChangeArrowheads="1"/>
          </p:cNvSpPr>
          <p:nvPr>
            <p:ph type="body" idx="1"/>
          </p:nvPr>
        </p:nvSpPr>
        <p:spPr/>
        <p:txBody>
          <a:bodyPr/>
          <a:lstStyle/>
          <a:p>
            <a:pPr>
              <a:defRPr/>
            </a:pPr>
            <a:r>
              <a:rPr lang="en-US" altLang="en-US" dirty="0"/>
              <a:t>Sources: OSHA machine guarding </a:t>
            </a:r>
            <a:r>
              <a:rPr lang="en-US" altLang="en-US" dirty="0" err="1"/>
              <a:t>eTool</a:t>
            </a:r>
            <a:r>
              <a:rPr lang="en-US" altLang="en-US" dirty="0"/>
              <a:t>; Human Rights Watch 2006 report “Blood, Sweat, and Fear.”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2"/>
          <p:cNvSpPr>
            <a:spLocks noGrp="1" noRot="1" noChangeAspect="1" noChangeArrowheads="1" noTextEdit="1"/>
          </p:cNvSpPr>
          <p:nvPr>
            <p:ph type="sldImg"/>
          </p:nvPr>
        </p:nvSpPr>
        <p:spPr>
          <a:ln/>
        </p:spPr>
      </p:sp>
      <p:sp>
        <p:nvSpPr>
          <p:cNvPr id="672771" name="Rectangle 3"/>
          <p:cNvSpPr>
            <a:spLocks noGrp="1" noChangeArrowheads="1"/>
          </p:cNvSpPr>
          <p:nvPr>
            <p:ph type="body" idx="1"/>
          </p:nvPr>
        </p:nvSpPr>
        <p:spPr/>
        <p:txBody>
          <a:bodyPr/>
          <a:lstStyle/>
          <a:p>
            <a:pPr>
              <a:defRPr/>
            </a:pPr>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p:cNvSpPr>
            <a:spLocks noGrp="1" noRot="1" noChangeAspect="1" noChangeArrowheads="1" noTextEdit="1"/>
          </p:cNvSpPr>
          <p:nvPr>
            <p:ph type="sldImg"/>
          </p:nvPr>
        </p:nvSpPr>
        <p:spPr>
          <a:ln/>
        </p:spPr>
      </p:sp>
      <p:sp>
        <p:nvSpPr>
          <p:cNvPr id="673795" name="Rectangle 3"/>
          <p:cNvSpPr>
            <a:spLocks noGrp="1" noChangeArrowheads="1"/>
          </p:cNvSpPr>
          <p:nvPr>
            <p:ph type="body" idx="1"/>
          </p:nvPr>
        </p:nvSpPr>
        <p:spPr/>
        <p:txBody>
          <a:bodyPr/>
          <a:lstStyle/>
          <a:p>
            <a:pPr>
              <a:defRPr/>
            </a:pPr>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2"/>
          <p:cNvSpPr>
            <a:spLocks noGrp="1" noRot="1" noChangeAspect="1" noChangeArrowheads="1"/>
          </p:cNvSpPr>
          <p:nvPr>
            <p:ph type="sldImg"/>
          </p:nvPr>
        </p:nvSpPr>
        <p:spPr>
          <a:xfrm>
            <a:off x="1163638" y="692150"/>
            <a:ext cx="4608512" cy="3455988"/>
          </a:xfrm>
          <a:solidFill>
            <a:srgbClr val="FFFFFF"/>
          </a:solidFill>
          <a:ln/>
        </p:spPr>
      </p:sp>
      <p:sp>
        <p:nvSpPr>
          <p:cNvPr id="605187" name="Rectangle 3"/>
          <p:cNvSpPr>
            <a:spLocks noGrp="1" noChangeArrowheads="1"/>
          </p:cNvSpPr>
          <p:nvPr>
            <p:ph type="body" idx="1"/>
          </p:nvPr>
        </p:nvSpPr>
        <p:spPr>
          <a:xfrm>
            <a:off x="923925" y="4379913"/>
            <a:ext cx="5086350" cy="4148137"/>
          </a:xfrm>
          <a:solidFill>
            <a:srgbClr val="FFFFFF"/>
          </a:solidFill>
          <a:ln>
            <a:solidFill>
              <a:srgbClr val="000000"/>
            </a:solidFill>
            <a:miter lim="800000"/>
            <a:headEnd/>
            <a:tailEnd/>
          </a:ln>
        </p:spPr>
        <p:txBody>
          <a:bodyPr lIns="92098" tIns="46049" rIns="92098" bIns="46049"/>
          <a:lstStyle/>
          <a:p>
            <a:pPr marL="228600" indent="-228600">
              <a:buAutoNum type="arabicPeriod"/>
              <a:defRPr/>
            </a:pPr>
            <a:r>
              <a:rPr lang="en-US" altLang="en-US" dirty="0"/>
              <a:t>Gears</a:t>
            </a:r>
          </a:p>
          <a:p>
            <a:pPr marL="228600" indent="-228600">
              <a:buAutoNum type="arabicPeriod"/>
              <a:defRPr/>
            </a:pPr>
            <a:r>
              <a:rPr lang="en-US" altLang="en-US" dirty="0"/>
              <a:t>factory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Rectangle 2"/>
          <p:cNvSpPr>
            <a:spLocks noGrp="1" noRot="1" noChangeAspect="1" noChangeArrowheads="1" noTextEdit="1"/>
          </p:cNvSpPr>
          <p:nvPr>
            <p:ph type="sldImg"/>
          </p:nvPr>
        </p:nvSpPr>
        <p:spPr>
          <a:ln/>
        </p:spPr>
      </p:sp>
      <p:sp>
        <p:nvSpPr>
          <p:cNvPr id="674819" name="Rectangle 3"/>
          <p:cNvSpPr>
            <a:spLocks noGrp="1" noChangeArrowheads="1"/>
          </p:cNvSpPr>
          <p:nvPr>
            <p:ph type="body" idx="1"/>
          </p:nvPr>
        </p:nvSpPr>
        <p:spPr/>
        <p:txBody>
          <a:bodyPr/>
          <a:lstStyle/>
          <a:p>
            <a:pPr>
              <a:defRPr/>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pPr>
              <a:defRPr/>
            </a:pPr>
            <a:fld id="{E40D5B43-05AA-6C4A-8C92-9BDFFC72E5BE}" type="slidenum">
              <a:rPr lang="en-US" altLang="en-US" smtClean="0"/>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D7D90114-87C0-7D47-ADAE-FE28634E0836}" type="slidenum">
              <a:rPr lang="en-US" altLang="en-US" smtClean="0"/>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D7D90114-87C0-7D47-ADAE-FE28634E0836}" type="slidenum">
              <a:rPr lang="en-US" altLang="en-US" smtClean="0"/>
              <a:pPr>
                <a:defRPr/>
              </a:pPr>
              <a:t>‹#›</a:t>
            </a:fld>
            <a:endParaRPr lang="en-US" alt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D7D90114-87C0-7D47-ADAE-FE28634E0836}" type="slidenum">
              <a:rPr lang="en-US" altLang="en-US" smtClean="0"/>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D7D90114-87C0-7D47-ADAE-FE28634E0836}" type="slidenum">
              <a:rPr lang="en-US" altLang="en-US" smtClean="0"/>
              <a:pPr>
                <a:defRPr/>
              </a:pPr>
              <a:t>‹#›</a:t>
            </a:fld>
            <a:endParaRPr lang="en-US" alt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D7D90114-87C0-7D47-ADAE-FE28634E0836}" type="slidenum">
              <a:rPr lang="en-US" altLang="en-US" smtClean="0"/>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75619078-28A8-5A4D-9B6A-59D4D70BF1B5}" type="slidenum">
              <a:rPr lang="en-US" altLang="en-US" smtClean="0"/>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F8382531-29F7-0747-A572-9BA5EB774694}" type="slidenum">
              <a:rPr lang="en-US" altLang="en-US" smtClean="0"/>
              <a:pPr>
                <a:defRPr/>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clipArt" sz="half" idx="2"/>
          </p:nvPr>
        </p:nvSpPr>
        <p:spPr>
          <a:xfrm>
            <a:off x="4876800" y="1600200"/>
            <a:ext cx="3810000" cy="4530725"/>
          </a:xfrm>
        </p:spPr>
        <p:txBody>
          <a:bodyPr/>
          <a:lstStyle/>
          <a:p>
            <a:pPr lvl="0"/>
            <a:endParaRPr lang="en-US" noProof="0"/>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Grp="1" noChangeArrowheads="1"/>
          </p:cNvSpPr>
          <p:nvPr>
            <p:ph type="sldNum" sz="quarter" idx="12"/>
          </p:nvPr>
        </p:nvSpPr>
        <p:spPr>
          <a:ln/>
        </p:spPr>
        <p:txBody>
          <a:bodyPr/>
          <a:lstStyle>
            <a:lvl1pPr>
              <a:defRPr/>
            </a:lvl1pPr>
          </a:lstStyle>
          <a:p>
            <a:pPr>
              <a:defRPr/>
            </a:pPr>
            <a:fld id="{C3B33576-2459-844A-8613-D3CE43B4BC24}" type="slidenum">
              <a:rPr lang="en-US" altLang="en-US"/>
              <a:pPr>
                <a:defRPr/>
              </a:pPr>
              <a:t>‹#›</a:t>
            </a:fld>
            <a:endParaRPr lang="en-US" altLang="en-US"/>
          </a:p>
        </p:txBody>
      </p:sp>
    </p:spTree>
    <p:extLst>
      <p:ext uri="{BB962C8B-B14F-4D97-AF65-F5344CB8AC3E}">
        <p14:creationId xmlns:p14="http://schemas.microsoft.com/office/powerpoint/2010/main" val="189399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AE6910C1-CDDE-4449-978B-3920840603A6}" type="slidenum">
              <a:rPr lang="en-US" altLang="en-US" smtClean="0"/>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CE75D532-6B8D-BB4B-B198-8D58A56ABB65}" type="slidenum">
              <a:rPr lang="en-US" altLang="en-US" smtClean="0"/>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pPr>
              <a:defRPr/>
            </a:pPr>
            <a:fld id="{EB9741A6-26D3-DA42-A65C-70E4902CD934}" type="slidenum">
              <a:rPr lang="en-US" altLang="en-US" smtClean="0"/>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pPr>
              <a:defRPr/>
            </a:pPr>
            <a:fld id="{6186B7A9-9E64-1743-932C-74B4AEA06C97}" type="slidenum">
              <a:rPr lang="en-US" altLang="en-US" smtClean="0"/>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defRPr/>
            </a:pPr>
            <a:fld id="{4E0F573B-AE59-0D48-9277-5D0B4D7145B1}" type="slidenum">
              <a:rPr lang="en-US" altLang="en-US" smtClean="0"/>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defRPr/>
            </a:pPr>
            <a:fld id="{A1B338C0-6ADB-1B49-87E5-DCE79F406464}" type="slidenum">
              <a:rPr lang="en-US" altLang="en-US" smtClean="0"/>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defRPr/>
            </a:pPr>
            <a:fld id="{170665BD-8031-6443-8FB2-38EF861B352E}" type="slidenum">
              <a:rPr lang="en-US" altLang="en-US" smtClean="0"/>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8D36C91D-25AC-5E4C-ABAA-B7E8D9068248}" type="slidenum">
              <a:rPr lang="en-US" altLang="en-US" smtClean="0"/>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a:defRPr/>
            </a:pPr>
            <a:fld id="{D7D90114-87C0-7D47-ADAE-FE28634E0836}" type="slidenum">
              <a:rPr lang="en-US" altLang="en-US" smtClean="0"/>
              <a:pPr>
                <a:defRPr/>
              </a:pPr>
              <a:t>‹#›</a:t>
            </a:fld>
            <a:endParaRPr lang="en-US" altLang="en-US"/>
          </a:p>
        </p:txBody>
      </p:sp>
    </p:spTree>
    <p:extLst>
      <p:ext uri="{BB962C8B-B14F-4D97-AF65-F5344CB8AC3E}">
        <p14:creationId xmlns:p14="http://schemas.microsoft.com/office/powerpoint/2010/main" val="51710928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hyperlink" Target="http://www.osha.gov/SLTC/etools/machineguarding/animations/chain.html" TargetMode="External"/><Relationship Id="rId18" Type="http://schemas.openxmlformats.org/officeDocument/2006/relationships/image" Target="../media/image12.jpeg"/><Relationship Id="rId3" Type="http://schemas.openxmlformats.org/officeDocument/2006/relationships/hyperlink" Target="http://www.osha.gov/SLTC/etools/machineguarding/animations/coupling.html" TargetMode="External"/><Relationship Id="rId7" Type="http://schemas.openxmlformats.org/officeDocument/2006/relationships/hyperlink" Target="http://www.osha.gov/SLTC/etools/machineguarding/animations/nippoint.html" TargetMode="External"/><Relationship Id="rId12" Type="http://schemas.openxmlformats.org/officeDocument/2006/relationships/image" Target="../media/image9.jpeg"/><Relationship Id="rId17" Type="http://schemas.openxmlformats.org/officeDocument/2006/relationships/hyperlink" Target="http://www.osha.gov/SLTC/etools/machineguarding/animations/flywhl.html" TargetMode="External"/><Relationship Id="rId2" Type="http://schemas.openxmlformats.org/officeDocument/2006/relationships/notesSlide" Target="../notesSlides/notesSlide10.xml"/><Relationship Id="rId16" Type="http://schemas.openxmlformats.org/officeDocument/2006/relationships/image" Target="../media/image11.jpeg"/><Relationship Id="rId20" Type="http://schemas.openxmlformats.org/officeDocument/2006/relationships/image" Target="../media/image13.jpeg"/><Relationship Id="rId1" Type="http://schemas.openxmlformats.org/officeDocument/2006/relationships/slideLayout" Target="../slideLayouts/slideLayout17.xml"/><Relationship Id="rId6" Type="http://schemas.openxmlformats.org/officeDocument/2006/relationships/image" Target="../media/image6.jpeg"/><Relationship Id="rId11" Type="http://schemas.openxmlformats.org/officeDocument/2006/relationships/hyperlink" Target="http://www.osha.gov/SLTC/etools/machineguarding/animations/pulley.html" TargetMode="External"/><Relationship Id="rId5" Type="http://schemas.openxmlformats.org/officeDocument/2006/relationships/hyperlink" Target="http://www.osha.gov/SLTC/etools/machineguarding/animations/gears.html" TargetMode="External"/><Relationship Id="rId15" Type="http://schemas.openxmlformats.org/officeDocument/2006/relationships/hyperlink" Target="http://www.osha.gov/SLTC/etools/machineguarding/animations/rack1.html" TargetMode="External"/><Relationship Id="rId10" Type="http://schemas.openxmlformats.org/officeDocument/2006/relationships/image" Target="../media/image8.jpeg"/><Relationship Id="rId19" Type="http://schemas.openxmlformats.org/officeDocument/2006/relationships/hyperlink" Target="http://www.osha.gov/SLTC/etools/machineguarding/animations/trough.html" TargetMode="External"/><Relationship Id="rId4" Type="http://schemas.openxmlformats.org/officeDocument/2006/relationships/image" Target="../media/image5.jpeg"/><Relationship Id="rId9" Type="http://schemas.openxmlformats.org/officeDocument/2006/relationships/hyperlink" Target="http://www.osha.gov/SLTC/etools/machineguarding/animations/calender.html" TargetMode="External"/><Relationship Id="rId14" Type="http://schemas.openxmlformats.org/officeDocument/2006/relationships/image" Target="../media/image10.jpeg"/></Relationships>
</file>

<file path=ppt/slides/_rels/slide1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www.osha.gov/SLTC/etools/machineguarding/animations/drill2.html" TargetMode="External"/><Relationship Id="rId7" Type="http://schemas.openxmlformats.org/officeDocument/2006/relationships/hyperlink" Target="http://www.osha.gov/SLTC/etools/machineguarding/animations/shear2.html" TargetMode="External"/><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15.jpeg"/><Relationship Id="rId11" Type="http://schemas.openxmlformats.org/officeDocument/2006/relationships/image" Target="../media/image18.png"/><Relationship Id="rId5" Type="http://schemas.openxmlformats.org/officeDocument/2006/relationships/hyperlink" Target="http://www.osha.gov/SLTC/etools/machineguarding/animations/punch2.html" TargetMode="External"/><Relationship Id="rId10" Type="http://schemas.openxmlformats.org/officeDocument/2006/relationships/image" Target="../media/image17.jpeg"/><Relationship Id="rId4" Type="http://schemas.openxmlformats.org/officeDocument/2006/relationships/image" Target="../media/image14.jpeg"/><Relationship Id="rId9" Type="http://schemas.openxmlformats.org/officeDocument/2006/relationships/hyperlink" Target="http://www.osha.gov/SLTC/etools/machineguarding/animations/die2.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osha.gov/SLTC/etools/machineguarding/animations/fixed3.html" TargetMode="External"/><Relationship Id="rId7"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osha.gov/SLTC/etools/machineguarding/animations/buta.html" TargetMode="External"/><Relationship Id="rId5" Type="http://schemas.openxmlformats.org/officeDocument/2006/relationships/image" Target="../media/image20.pn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5.xml"/><Relationship Id="rId1" Type="http://schemas.openxmlformats.org/officeDocument/2006/relationships/slideLayout" Target="../slideLayouts/slideLayout17.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ctrTitle"/>
          </p:nvPr>
        </p:nvSpPr>
        <p:spPr>
          <a:xfrm>
            <a:off x="1028700" y="838200"/>
            <a:ext cx="7391400" cy="2743200"/>
          </a:xfrm>
        </p:spPr>
        <p:txBody>
          <a:bodyPr>
            <a:normAutofit fontScale="90000"/>
          </a:bodyPr>
          <a:lstStyle/>
          <a:p>
            <a:pPr algn="ctr">
              <a:defRPr/>
            </a:pPr>
            <a:r>
              <a:rPr lang="en-US" altLang="ja-JP" sz="4000" b="1" dirty="0"/>
              <a:t/>
            </a:r>
            <a:br>
              <a:rPr lang="en-US" altLang="ja-JP" sz="4000" b="1" dirty="0"/>
            </a:br>
            <a:r>
              <a:rPr lang="en-US" altLang="ja-JP" sz="4000" b="1" dirty="0"/>
              <a:t>Machines, Machine Guarding &amp; Preventing Amputations</a:t>
            </a:r>
            <a:br>
              <a:rPr lang="en-US" altLang="ja-JP" sz="4000" b="1" dirty="0"/>
            </a:br>
            <a:r>
              <a:rPr lang="en-US" altLang="ja-JP" sz="2800" b="1" dirty="0"/>
              <a:t/>
            </a:r>
            <a:br>
              <a:rPr lang="en-US" altLang="ja-JP" sz="2800" b="1" dirty="0"/>
            </a:br>
            <a:r>
              <a:rPr lang="en-US" altLang="ja-JP" sz="2000" b="1" dirty="0"/>
              <a:t/>
            </a:r>
            <a:br>
              <a:rPr lang="en-US" altLang="ja-JP" sz="2000" b="1" dirty="0"/>
            </a:br>
            <a:endParaRPr lang="en-US" altLang="en-US" sz="2000" dirty="0"/>
          </a:p>
        </p:txBody>
      </p:sp>
      <p:sp>
        <p:nvSpPr>
          <p:cNvPr id="16386" name="Text Box 6"/>
          <p:cNvSpPr txBox="1">
            <a:spLocks noChangeArrowheads="1"/>
          </p:cNvSpPr>
          <p:nvPr/>
        </p:nvSpPr>
        <p:spPr bwMode="auto">
          <a:xfrm>
            <a:off x="2438400" y="3810000"/>
            <a:ext cx="5486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charset="2"/>
              <a:buChar char="n"/>
              <a:defRPr sz="2800">
                <a:solidFill>
                  <a:schemeClr val="tx1"/>
                </a:solidFill>
                <a:latin typeface="Arial" charset="0"/>
              </a:defRPr>
            </a:lvl1pPr>
            <a:lvl2pPr marL="742950" indent="-285750">
              <a:spcBef>
                <a:spcPct val="20000"/>
              </a:spcBef>
              <a:buClr>
                <a:schemeClr val="accent1"/>
              </a:buClr>
              <a:buSzPct val="75000"/>
              <a:buFont typeface="Wingdings" charset="2"/>
              <a:buChar char="n"/>
              <a:defRPr sz="2600">
                <a:solidFill>
                  <a:schemeClr val="tx1"/>
                </a:solidFill>
                <a:latin typeface="Arial" charset="0"/>
              </a:defRPr>
            </a:lvl2pPr>
            <a:lvl3pPr marL="1143000" indent="-228600">
              <a:spcBef>
                <a:spcPct val="20000"/>
              </a:spcBef>
              <a:buClr>
                <a:schemeClr val="folHlink"/>
              </a:buClr>
              <a:buSzPct val="55000"/>
              <a:buFont typeface="Wingdings" charset="2"/>
              <a:buChar char="n"/>
              <a:defRPr sz="2300">
                <a:solidFill>
                  <a:schemeClr val="tx1"/>
                </a:solidFill>
                <a:latin typeface="Arial" charset="0"/>
              </a:defRPr>
            </a:lvl3pPr>
            <a:lvl4pPr marL="1600200" indent="-228600">
              <a:spcBef>
                <a:spcPct val="20000"/>
              </a:spcBef>
              <a:buClr>
                <a:schemeClr val="accent1"/>
              </a:buClr>
              <a:buFont typeface="Wingdings" charset="2"/>
              <a:buChar char="§"/>
              <a:defRPr sz="2000">
                <a:solidFill>
                  <a:schemeClr val="tx1"/>
                </a:solidFill>
                <a:latin typeface="Arial" charset="0"/>
              </a:defRPr>
            </a:lvl4pPr>
            <a:lvl5pPr marL="2057400" indent="-228600">
              <a:spcBef>
                <a:spcPct val="20000"/>
              </a:spcBef>
              <a:buClr>
                <a:schemeClr val="accent1"/>
              </a:buClr>
              <a:buFont typeface="Wingdings"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charset="2"/>
              <a:buChar char="§"/>
              <a:defRPr sz="2000">
                <a:solidFill>
                  <a:schemeClr val="tx1"/>
                </a:solidFill>
                <a:latin typeface="Arial" charset="0"/>
              </a:defRPr>
            </a:lvl9pPr>
          </a:lstStyle>
          <a:p>
            <a:pPr algn="ctr">
              <a:spcBef>
                <a:spcPct val="50000"/>
              </a:spcBef>
              <a:buClrTx/>
              <a:buSzTx/>
              <a:buFontTx/>
              <a:buNone/>
            </a:pPr>
            <a:r>
              <a:rPr lang="en-US" altLang="ja-JP" sz="1800" b="1" dirty="0">
                <a:ea typeface="ＭＳ Ｐゴシック" charset="-128"/>
              </a:rPr>
              <a:t>Susan Harwood Training Grants</a:t>
            </a:r>
            <a:endParaRPr lang="en-US" altLang="en-US" sz="1800" dirty="0">
              <a:ea typeface="ＭＳ Ｐゴシック" charset="-128"/>
            </a:endParaRPr>
          </a:p>
          <a:p>
            <a:pPr algn="ctr">
              <a:spcBef>
                <a:spcPts val="0"/>
              </a:spcBef>
              <a:buClrTx/>
              <a:buSzTx/>
              <a:buFontTx/>
              <a:buNone/>
            </a:pPr>
            <a:r>
              <a:rPr lang="en-US" altLang="en-US" sz="1800" dirty="0">
                <a:ea typeface="ＭＳ Ｐゴシック" charset="-128"/>
              </a:rPr>
              <a:t>#</a:t>
            </a:r>
            <a:r>
              <a:rPr lang="mr-IN" altLang="en-US" sz="1800" dirty="0">
                <a:ea typeface="ＭＳ Ｐゴシック" charset="-128"/>
              </a:rPr>
              <a:t>SH-31233-SH7</a:t>
            </a:r>
            <a:endParaRPr lang="en-US" altLang="en-US" sz="1800" dirty="0">
              <a:ea typeface="ＭＳ Ｐゴシック"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type="title"/>
          </p:nvPr>
        </p:nvSpPr>
        <p:spPr/>
        <p:txBody>
          <a:bodyPr>
            <a:noAutofit/>
          </a:bodyPr>
          <a:lstStyle/>
          <a:p>
            <a:pPr eaLnBrk="1" hangingPunct="1">
              <a:defRPr/>
            </a:pPr>
            <a:r>
              <a:rPr lang="en-US" altLang="en-US" sz="4400" b="1" dirty="0"/>
              <a:t>Machine Guarding Requirements</a:t>
            </a:r>
          </a:p>
        </p:txBody>
      </p:sp>
      <p:sp>
        <p:nvSpPr>
          <p:cNvPr id="451587" name="Rectangle 3"/>
          <p:cNvSpPr>
            <a:spLocks noGrp="1" noChangeArrowheads="1"/>
          </p:cNvSpPr>
          <p:nvPr>
            <p:ph idx="1"/>
          </p:nvPr>
        </p:nvSpPr>
        <p:spPr>
          <a:xfrm>
            <a:off x="2209800" y="2286000"/>
            <a:ext cx="6629400" cy="3625222"/>
          </a:xfrm>
        </p:spPr>
        <p:txBody>
          <a:bodyPr>
            <a:normAutofit/>
          </a:bodyPr>
          <a:lstStyle/>
          <a:p>
            <a:pPr marL="0" indent="0" eaLnBrk="1" hangingPunct="1">
              <a:buFont typeface="Wingdings" charset="2"/>
              <a:buNone/>
              <a:defRPr/>
            </a:pPr>
            <a:r>
              <a:rPr lang="en-US" altLang="en-US" sz="2800" dirty="0"/>
              <a:t>Machine guarding must:</a:t>
            </a:r>
          </a:p>
          <a:p>
            <a:pPr marL="0" indent="0" eaLnBrk="1" hangingPunct="1">
              <a:buFont typeface="Wingdings" charset="2"/>
              <a:buNone/>
              <a:defRPr/>
            </a:pPr>
            <a:endParaRPr lang="en-US" altLang="en-US" sz="1200" dirty="0"/>
          </a:p>
          <a:p>
            <a:pPr eaLnBrk="1" hangingPunct="1">
              <a:defRPr/>
            </a:pPr>
            <a:r>
              <a:rPr lang="en-US" altLang="en-US" sz="2800" dirty="0"/>
              <a:t>Prevent contact</a:t>
            </a:r>
          </a:p>
          <a:p>
            <a:pPr eaLnBrk="1" hangingPunct="1">
              <a:defRPr/>
            </a:pPr>
            <a:r>
              <a:rPr lang="en-US" altLang="en-US" sz="2800" dirty="0"/>
              <a:t>Be secure</a:t>
            </a:r>
          </a:p>
          <a:p>
            <a:pPr eaLnBrk="1" hangingPunct="1">
              <a:defRPr/>
            </a:pPr>
            <a:r>
              <a:rPr lang="en-US" altLang="en-US" sz="2800" dirty="0"/>
              <a:t>Protect worker from falling objects</a:t>
            </a:r>
          </a:p>
          <a:p>
            <a:pPr eaLnBrk="1" hangingPunct="1">
              <a:defRPr/>
            </a:pPr>
            <a:r>
              <a:rPr lang="en-US" altLang="en-US" sz="2800" dirty="0"/>
              <a:t>Create no new hazards</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1026"/>
          <p:cNvSpPr>
            <a:spLocks noGrp="1" noChangeArrowheads="1"/>
          </p:cNvSpPr>
          <p:nvPr>
            <p:ph type="title"/>
          </p:nvPr>
        </p:nvSpPr>
        <p:spPr>
          <a:xfrm>
            <a:off x="914400" y="277812"/>
            <a:ext cx="7772400" cy="1398587"/>
          </a:xfrm>
        </p:spPr>
        <p:txBody>
          <a:bodyPr>
            <a:noAutofit/>
          </a:bodyPr>
          <a:lstStyle/>
          <a:p>
            <a:pPr eaLnBrk="1" hangingPunct="1">
              <a:defRPr/>
            </a:pPr>
            <a:r>
              <a:rPr lang="en-US" altLang="en-US" sz="4400" b="1" dirty="0"/>
              <a:t>Machine Hazards: </a:t>
            </a:r>
            <a:br>
              <a:rPr lang="en-US" altLang="en-US" sz="4400" b="1" dirty="0"/>
            </a:br>
            <a:r>
              <a:rPr lang="en-US" altLang="en-US" sz="4400" b="1" dirty="0"/>
              <a:t>Hazardous Motions</a:t>
            </a:r>
          </a:p>
        </p:txBody>
      </p:sp>
      <p:pic>
        <p:nvPicPr>
          <p:cNvPr id="32770" name="Picture 1034" descr="Digital drawing of Rotating Coupling with Projecting Bolt Heads">
            <a:hlinkClick r:id="rId3" tooltip="Animation of Rotating Coupling with Projecting Bolt Heads"/>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19200" y="2590800"/>
            <a:ext cx="1371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1036" descr="Digital drawing of In-running Gears">
            <a:hlinkClick r:id="rId5" tooltip="In-running Gears Animation"/>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124200" y="4724400"/>
            <a:ext cx="1638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1038" descr="Digital drawing of Rolling Mill">
            <a:hlinkClick r:id="rId7" tooltip="Rolling Mill Animation"/>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419600" y="2590800"/>
            <a:ext cx="22098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1040" descr="Digital drawing of Calender">
            <a:hlinkClick r:id="rId9" tooltip="Calender Animation"/>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4724400" y="3733800"/>
            <a:ext cx="19240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1042" descr="Digital drawing of Power Transmission Belt and Pulley">
            <a:hlinkClick r:id="rId11" tooltip="Power Transmission Belt and Pulley Animation"/>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2362200" y="2590800"/>
            <a:ext cx="2362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1044" descr="Digital drawing of Chain and Sprocket">
            <a:hlinkClick r:id="rId13" tooltip="Chain and Sprocket Animation"/>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6629400" y="4800600"/>
            <a:ext cx="1447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1046" descr="Digital drawing of Rack and Pinion">
            <a:hlinkClick r:id="rId15" tooltip="Rack and Pinion Animation"/>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6629400" y="2590800"/>
            <a:ext cx="14478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1049" descr="Digital drawing of Spoked Flywheel">
            <a:hlinkClick r:id="rId17" tooltip="Spoked Flywheel Animation"/>
          </p:cNvPr>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4019550" y="2900363"/>
            <a:ext cx="11049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1051" descr="Digital drawing of Rotating Screw Conveyor in a Trough">
            <a:hlinkClick r:id="rId19" tooltip="Rotating Screw Conveyor Animation"/>
          </p:cNvPr>
          <p:cNvPicPr>
            <a:picLocks noChangeAspect="1" noChangeArrowheads="1"/>
          </p:cNvPicPr>
          <p:nvPr/>
        </p:nvPicPr>
        <p:blipFill>
          <a:blip r:embed="rId20">
            <a:extLst>
              <a:ext uri="{28A0092B-C50C-407E-A947-70E740481C1C}">
                <a14:useLocalDpi xmlns:a14="http://schemas.microsoft.com/office/drawing/2010/main"/>
              </a:ext>
            </a:extLst>
          </a:blip>
          <a:srcRect/>
          <a:stretch>
            <a:fillRect/>
          </a:stretch>
        </p:blipFill>
        <p:spPr bwMode="auto">
          <a:xfrm>
            <a:off x="1219200" y="4724400"/>
            <a:ext cx="2095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ChangeArrowheads="1"/>
          </p:cNvSpPr>
          <p:nvPr>
            <p:ph type="title"/>
          </p:nvPr>
        </p:nvSpPr>
        <p:spPr>
          <a:xfrm>
            <a:off x="914400" y="152400"/>
            <a:ext cx="7772400" cy="1371600"/>
          </a:xfrm>
        </p:spPr>
        <p:txBody>
          <a:bodyPr>
            <a:noAutofit/>
          </a:bodyPr>
          <a:lstStyle/>
          <a:p>
            <a:pPr eaLnBrk="1" hangingPunct="1">
              <a:defRPr/>
            </a:pPr>
            <a:r>
              <a:rPr lang="en-US" altLang="en-US" sz="4400" b="1" dirty="0"/>
              <a:t>Machine Hazards:</a:t>
            </a:r>
            <a:br>
              <a:rPr lang="en-US" altLang="en-US" sz="4400" b="1" dirty="0"/>
            </a:br>
            <a:r>
              <a:rPr lang="en-US" altLang="en-US" sz="4400" b="1" dirty="0"/>
              <a:t>Hazardous Actions</a:t>
            </a:r>
          </a:p>
        </p:txBody>
      </p:sp>
      <p:pic>
        <p:nvPicPr>
          <p:cNvPr id="34818" name="Picture 10" descr="Digital drawing of Drilling Action">
            <a:hlinkClick r:id="rId3" tooltip="Drilling Action Video"/>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43000" y="17526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12" descr="Digital drawing of Typical Punching Operation">
            <a:hlinkClick r:id="rId5" tooltip="Animation of a Typical Punching Operation"/>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733800" y="22098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14" descr="Digital drawing of Typical Shearing Operation">
            <a:hlinkClick r:id="rId7" tooltip="Animation of a Typical Shearing Operation"/>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600200" y="3733800"/>
            <a:ext cx="200025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16" descr="Digital drawing ofTypical Bending Operation">
            <a:hlinkClick r:id="rId9" tooltip="Animation of a Typical Bending Operation"/>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4114800" y="4191000"/>
            <a:ext cx="16192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18" descr="Draing of Portable Circular Saw"/>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934200" y="152400"/>
            <a:ext cx="19812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01" name="Text Box 21"/>
          <p:cNvSpPr txBox="1">
            <a:spLocks noChangeArrowheads="1"/>
          </p:cNvSpPr>
          <p:nvPr/>
        </p:nvSpPr>
        <p:spPr bwMode="auto">
          <a:xfrm>
            <a:off x="6858000" y="3352800"/>
            <a:ext cx="1981200" cy="285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altLang="en-US" sz="2800" dirty="0"/>
              <a:t>Cutting</a:t>
            </a:r>
          </a:p>
          <a:p>
            <a:pPr eaLnBrk="1" hangingPunct="1">
              <a:spcBef>
                <a:spcPct val="50000"/>
              </a:spcBef>
              <a:defRPr/>
            </a:pPr>
            <a:r>
              <a:rPr lang="en-US" altLang="en-US" sz="2800" dirty="0"/>
              <a:t>Shearing</a:t>
            </a:r>
          </a:p>
          <a:p>
            <a:pPr eaLnBrk="1" hangingPunct="1">
              <a:spcBef>
                <a:spcPct val="50000"/>
              </a:spcBef>
              <a:defRPr/>
            </a:pPr>
            <a:r>
              <a:rPr lang="en-US" altLang="en-US" sz="2800" dirty="0"/>
              <a:t>Bending</a:t>
            </a:r>
          </a:p>
          <a:p>
            <a:pPr eaLnBrk="1" hangingPunct="1">
              <a:spcBef>
                <a:spcPct val="50000"/>
              </a:spcBef>
              <a:defRPr/>
            </a:pPr>
            <a:r>
              <a:rPr lang="en-US" altLang="en-US" sz="2800" dirty="0"/>
              <a:t>Punching</a:t>
            </a:r>
          </a:p>
          <a:p>
            <a:pPr eaLnBrk="1" hangingPunct="1">
              <a:spcBef>
                <a:spcPct val="50000"/>
              </a:spcBef>
              <a:defRPr/>
            </a:pPr>
            <a:endParaRPr lang="en-US" altLang="en-US"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p:txBody>
          <a:bodyPr>
            <a:noAutofit/>
          </a:bodyPr>
          <a:lstStyle/>
          <a:p>
            <a:pPr eaLnBrk="1" hangingPunct="1">
              <a:defRPr/>
            </a:pPr>
            <a:r>
              <a:rPr lang="en-US" altLang="en-US" sz="4400" b="1" dirty="0"/>
              <a:t>Methods of machine safeguarding</a:t>
            </a:r>
          </a:p>
        </p:txBody>
      </p:sp>
      <p:sp>
        <p:nvSpPr>
          <p:cNvPr id="473091" name="Rectangle 3"/>
          <p:cNvSpPr>
            <a:spLocks noGrp="1" noChangeArrowheads="1"/>
          </p:cNvSpPr>
          <p:nvPr>
            <p:ph idx="1"/>
          </p:nvPr>
        </p:nvSpPr>
        <p:spPr/>
        <p:txBody>
          <a:bodyPr/>
          <a:lstStyle/>
          <a:p>
            <a:pPr eaLnBrk="1" hangingPunct="1">
              <a:defRPr/>
            </a:pPr>
            <a:endParaRPr lang="en-US" altLang="en-US" dirty="0"/>
          </a:p>
          <a:p>
            <a:pPr eaLnBrk="1" hangingPunct="1">
              <a:defRPr/>
            </a:pPr>
            <a:r>
              <a:rPr lang="en-US" altLang="en-US" sz="2800" dirty="0"/>
              <a:t>Physical guards</a:t>
            </a:r>
          </a:p>
          <a:p>
            <a:pPr eaLnBrk="1" hangingPunct="1">
              <a:buFont typeface="Wingdings" charset="2"/>
              <a:buNone/>
              <a:defRPr/>
            </a:pPr>
            <a:endParaRPr lang="en-US" altLang="en-US" sz="2800" dirty="0"/>
          </a:p>
          <a:p>
            <a:pPr eaLnBrk="1" hangingPunct="1">
              <a:defRPr/>
            </a:pPr>
            <a:r>
              <a:rPr lang="en-US" altLang="en-US" sz="2800" dirty="0"/>
              <a:t>Devices</a:t>
            </a:r>
          </a:p>
          <a:p>
            <a:pPr eaLnBrk="1" hangingPunct="1">
              <a:buFont typeface="Wingdings" charset="2"/>
              <a:buNone/>
              <a:defRPr/>
            </a:pPr>
            <a:endParaRPr lang="en-US" altLang="en-US" sz="2800" dirty="0"/>
          </a:p>
          <a:p>
            <a:pPr eaLnBrk="1" hangingPunct="1">
              <a:defRPr/>
            </a:pPr>
            <a:r>
              <a:rPr lang="en-US" altLang="en-US" sz="2800" dirty="0"/>
              <a:t>Location/Distance</a:t>
            </a:r>
          </a:p>
        </p:txBody>
      </p:sp>
      <p:pic>
        <p:nvPicPr>
          <p:cNvPr id="36867" name="Picture 6" descr="Digital drawing of Fixed barrier guard">
            <a:hlinkClick r:id="rId3" tooltip="Power Press with Barrier Guard Animation"/>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943600" y="2209800"/>
            <a:ext cx="220980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8" descr="Drawing of Barrie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676400" y="5329617"/>
            <a:ext cx="2286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10" descr="Digital drawing of Two-Hand Control">
            <a:hlinkClick r:id="rId6" tooltip="Animation of Two-hand Control Operation"/>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943600" y="4367722"/>
            <a:ext cx="2286000"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2"/>
          <p:cNvSpPr>
            <a:spLocks noGrp="1" noChangeArrowheads="1"/>
          </p:cNvSpPr>
          <p:nvPr>
            <p:ph type="title"/>
          </p:nvPr>
        </p:nvSpPr>
        <p:spPr>
          <a:xfrm>
            <a:off x="1676400" y="381000"/>
            <a:ext cx="6781800" cy="839788"/>
          </a:xfrm>
        </p:spPr>
        <p:txBody>
          <a:bodyPr>
            <a:normAutofit/>
          </a:bodyPr>
          <a:lstStyle/>
          <a:p>
            <a:pPr eaLnBrk="1" hangingPunct="1">
              <a:defRPr/>
            </a:pPr>
            <a:r>
              <a:rPr lang="en-US" altLang="en-US" sz="4400" b="1" dirty="0"/>
              <a:t>Fixed Guard</a:t>
            </a:r>
          </a:p>
        </p:txBody>
      </p:sp>
      <p:sp>
        <p:nvSpPr>
          <p:cNvPr id="881667" name="Text Box 3"/>
          <p:cNvSpPr txBox="1">
            <a:spLocks noChangeArrowheads="1"/>
          </p:cNvSpPr>
          <p:nvPr/>
        </p:nvSpPr>
        <p:spPr bwMode="auto">
          <a:xfrm>
            <a:off x="609600" y="1600200"/>
            <a:ext cx="8305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altLang="en-US" sz="2800" dirty="0"/>
              <a:t>Provides a barrier - a permanent part of the machine, </a:t>
            </a:r>
            <a:r>
              <a:rPr lang="en-US" altLang="en-US" sz="2800" b="1" dirty="0"/>
              <a:t>preferable to all other types of guards</a:t>
            </a:r>
            <a:r>
              <a:rPr lang="en-US" altLang="en-US" sz="2800" dirty="0"/>
              <a:t>.</a:t>
            </a:r>
          </a:p>
        </p:txBody>
      </p:sp>
      <p:pic>
        <p:nvPicPr>
          <p:cNvPr id="38915" name="Picture 4" descr="Photo of unguarded machin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09675" y="2836863"/>
            <a:ext cx="3719513" cy="300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pic>
      <p:pic>
        <p:nvPicPr>
          <p:cNvPr id="38916" name="Picture 5" descr="Photo of ventilato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65850" y="2801938"/>
            <a:ext cx="1590675" cy="304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FFFF"/>
                </a:solidFill>
                <a:miter lim="800000"/>
                <a:headEnd/>
                <a:tailEnd/>
              </a14:hiddenLine>
            </a:ext>
          </a:extLst>
        </p:spPr>
      </p:pic>
    </p:spTree>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title"/>
          </p:nvPr>
        </p:nvSpPr>
        <p:spPr>
          <a:xfrm>
            <a:off x="1626122" y="381000"/>
            <a:ext cx="6832077" cy="889000"/>
          </a:xfrm>
        </p:spPr>
        <p:txBody>
          <a:bodyPr>
            <a:normAutofit/>
          </a:bodyPr>
          <a:lstStyle/>
          <a:p>
            <a:pPr eaLnBrk="1" hangingPunct="1">
              <a:defRPr/>
            </a:pPr>
            <a:r>
              <a:rPr lang="en-US" altLang="en-US" sz="4400" b="1" dirty="0"/>
              <a:t>Other types of guards</a:t>
            </a:r>
          </a:p>
        </p:txBody>
      </p:sp>
      <p:sp>
        <p:nvSpPr>
          <p:cNvPr id="883715" name="Text Box 3"/>
          <p:cNvSpPr txBox="1">
            <a:spLocks noChangeArrowheads="1"/>
          </p:cNvSpPr>
          <p:nvPr/>
        </p:nvSpPr>
        <p:spPr bwMode="auto">
          <a:xfrm>
            <a:off x="762000" y="1524000"/>
            <a:ext cx="7294563"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en-US" sz="2400" b="1" dirty="0"/>
              <a:t>Interlocked</a:t>
            </a:r>
            <a:r>
              <a:rPr lang="en-US" altLang="en-US" sz="2400" dirty="0"/>
              <a:t>: When opened or removed, power automatically shuts off or disengages</a:t>
            </a:r>
          </a:p>
          <a:p>
            <a:pPr>
              <a:spcBef>
                <a:spcPct val="50000"/>
              </a:spcBef>
              <a:defRPr/>
            </a:pPr>
            <a:r>
              <a:rPr lang="en-US" altLang="en-US" sz="2400" b="1" dirty="0"/>
              <a:t>Adjustable</a:t>
            </a:r>
            <a:r>
              <a:rPr lang="en-US" altLang="en-US" sz="2400" dirty="0"/>
              <a:t>: Useful because flexible for different sizes or operations, but subject to human error </a:t>
            </a:r>
          </a:p>
          <a:p>
            <a:pPr>
              <a:spcBef>
                <a:spcPct val="50000"/>
              </a:spcBef>
              <a:defRPr/>
            </a:pPr>
            <a:r>
              <a:rPr lang="en-US" altLang="en-US" sz="2400" b="1" dirty="0"/>
              <a:t>Self-adjusting</a:t>
            </a:r>
            <a:r>
              <a:rPr lang="en-US" altLang="en-US" sz="2400" dirty="0"/>
              <a:t>: Moves according to size of stock (avoids human error)</a:t>
            </a:r>
          </a:p>
        </p:txBody>
      </p:sp>
      <p:pic>
        <p:nvPicPr>
          <p:cNvPr id="40963" name="Picture 4" descr="Photo of interlocked guard on revolving dru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0813" y="4572000"/>
            <a:ext cx="2493962"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3300"/>
                </a:solidFill>
                <a:miter lim="800000"/>
                <a:headEnd/>
                <a:tailEnd/>
              </a14:hiddenLine>
            </a:ext>
          </a:extLst>
        </p:spPr>
      </p:pic>
      <p:sp>
        <p:nvSpPr>
          <p:cNvPr id="883718" name="AutoShape 6" descr="arrow"/>
          <p:cNvSpPr>
            <a:spLocks noChangeArrowheads="1"/>
          </p:cNvSpPr>
          <p:nvPr/>
        </p:nvSpPr>
        <p:spPr bwMode="auto">
          <a:xfrm rot="20694373">
            <a:off x="1630363" y="4572000"/>
            <a:ext cx="1084262" cy="176213"/>
          </a:xfrm>
          <a:prstGeom prst="leftArrow">
            <a:avLst>
              <a:gd name="adj1" fmla="val 50000"/>
              <a:gd name="adj2" fmla="val 153829"/>
            </a:avLst>
          </a:prstGeom>
          <a:solidFill>
            <a:srgbClr val="FFFF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p>
        </p:txBody>
      </p:sp>
      <p:pic>
        <p:nvPicPr>
          <p:cNvPr id="40965" name="Picture 4" descr="Photo of bandsaw blade adjustable guard&#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62400" y="4030663"/>
            <a:ext cx="1792288"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660066"/>
                </a:solidFill>
                <a:miter lim="800000"/>
                <a:headEnd/>
                <a:tailEnd/>
              </a14:hiddenLine>
            </a:ext>
          </a:extLst>
        </p:spPr>
      </p:pic>
      <p:sp>
        <p:nvSpPr>
          <p:cNvPr id="40966" name="TextBox 3" descr="Bandsaw blade adjustable guard&#10;"/>
          <p:cNvSpPr txBox="1">
            <a:spLocks noChangeArrowheads="1"/>
          </p:cNvSpPr>
          <p:nvPr/>
        </p:nvSpPr>
        <p:spPr bwMode="auto">
          <a:xfrm>
            <a:off x="3962400" y="6211888"/>
            <a:ext cx="1905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charset="2"/>
              <a:buChar char="n"/>
              <a:defRPr sz="2800">
                <a:solidFill>
                  <a:schemeClr val="tx1"/>
                </a:solidFill>
                <a:latin typeface="Arial" charset="0"/>
              </a:defRPr>
            </a:lvl1pPr>
            <a:lvl2pPr marL="742950" indent="-285750">
              <a:spcBef>
                <a:spcPct val="20000"/>
              </a:spcBef>
              <a:buClr>
                <a:schemeClr val="accent1"/>
              </a:buClr>
              <a:buSzPct val="75000"/>
              <a:buFont typeface="Wingdings" charset="2"/>
              <a:buChar char="n"/>
              <a:defRPr sz="2600">
                <a:solidFill>
                  <a:schemeClr val="tx1"/>
                </a:solidFill>
                <a:latin typeface="Arial" charset="0"/>
              </a:defRPr>
            </a:lvl2pPr>
            <a:lvl3pPr marL="1143000" indent="-228600">
              <a:spcBef>
                <a:spcPct val="20000"/>
              </a:spcBef>
              <a:buClr>
                <a:schemeClr val="folHlink"/>
              </a:buClr>
              <a:buSzPct val="55000"/>
              <a:buFont typeface="Wingdings" charset="2"/>
              <a:buChar char="n"/>
              <a:defRPr sz="2300">
                <a:solidFill>
                  <a:schemeClr val="tx1"/>
                </a:solidFill>
                <a:latin typeface="Arial" charset="0"/>
              </a:defRPr>
            </a:lvl3pPr>
            <a:lvl4pPr marL="1600200" indent="-228600">
              <a:spcBef>
                <a:spcPct val="20000"/>
              </a:spcBef>
              <a:buClr>
                <a:schemeClr val="accent1"/>
              </a:buClr>
              <a:buFont typeface="Wingdings" charset="2"/>
              <a:buChar char="§"/>
              <a:defRPr sz="2000">
                <a:solidFill>
                  <a:schemeClr val="tx1"/>
                </a:solidFill>
                <a:latin typeface="Arial" charset="0"/>
              </a:defRPr>
            </a:lvl4pPr>
            <a:lvl5pPr marL="2057400" indent="-228600">
              <a:spcBef>
                <a:spcPct val="20000"/>
              </a:spcBef>
              <a:buClr>
                <a:schemeClr val="accent1"/>
              </a:buClr>
              <a:buFont typeface="Wingdings"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charset="2"/>
              <a:buChar char="§"/>
              <a:defRPr sz="2000">
                <a:solidFill>
                  <a:schemeClr val="tx1"/>
                </a:solidFill>
                <a:latin typeface="Arial" charset="0"/>
              </a:defRPr>
            </a:lvl9pPr>
          </a:lstStyle>
          <a:p>
            <a:pPr eaLnBrk="1" hangingPunct="1">
              <a:spcBef>
                <a:spcPct val="0"/>
              </a:spcBef>
              <a:buClrTx/>
              <a:buSzTx/>
              <a:buFontTx/>
              <a:buNone/>
            </a:pPr>
            <a:r>
              <a:rPr lang="en-US" altLang="en-US" sz="1800" dirty="0"/>
              <a:t>Bandsaw blade adjustable guard</a:t>
            </a:r>
          </a:p>
          <a:p>
            <a:pPr eaLnBrk="1" hangingPunct="1">
              <a:spcBef>
                <a:spcPct val="0"/>
              </a:spcBef>
              <a:buClrTx/>
              <a:buSzTx/>
              <a:buFontTx/>
              <a:buNone/>
            </a:pPr>
            <a:endParaRPr lang="en-US" altLang="en-US" sz="1800" dirty="0"/>
          </a:p>
        </p:txBody>
      </p:sp>
      <p:sp>
        <p:nvSpPr>
          <p:cNvPr id="40967" name="TextBox 4" descr="Interlocked guard on revolving drum&#10;"/>
          <p:cNvSpPr txBox="1">
            <a:spLocks noChangeArrowheads="1"/>
          </p:cNvSpPr>
          <p:nvPr/>
        </p:nvSpPr>
        <p:spPr bwMode="auto">
          <a:xfrm>
            <a:off x="2644775" y="4724400"/>
            <a:ext cx="1317625" cy="1477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charset="2"/>
              <a:buChar char="n"/>
              <a:defRPr sz="2800">
                <a:solidFill>
                  <a:schemeClr val="tx1"/>
                </a:solidFill>
                <a:latin typeface="Arial" charset="0"/>
              </a:defRPr>
            </a:lvl1pPr>
            <a:lvl2pPr marL="742950" indent="-285750">
              <a:spcBef>
                <a:spcPct val="20000"/>
              </a:spcBef>
              <a:buClr>
                <a:schemeClr val="accent1"/>
              </a:buClr>
              <a:buSzPct val="75000"/>
              <a:buFont typeface="Wingdings" charset="2"/>
              <a:buChar char="n"/>
              <a:defRPr sz="2600">
                <a:solidFill>
                  <a:schemeClr val="tx1"/>
                </a:solidFill>
                <a:latin typeface="Arial" charset="0"/>
              </a:defRPr>
            </a:lvl2pPr>
            <a:lvl3pPr marL="1143000" indent="-228600">
              <a:spcBef>
                <a:spcPct val="20000"/>
              </a:spcBef>
              <a:buClr>
                <a:schemeClr val="folHlink"/>
              </a:buClr>
              <a:buSzPct val="55000"/>
              <a:buFont typeface="Wingdings" charset="2"/>
              <a:buChar char="n"/>
              <a:defRPr sz="2300">
                <a:solidFill>
                  <a:schemeClr val="tx1"/>
                </a:solidFill>
                <a:latin typeface="Arial" charset="0"/>
              </a:defRPr>
            </a:lvl3pPr>
            <a:lvl4pPr marL="1600200" indent="-228600">
              <a:spcBef>
                <a:spcPct val="20000"/>
              </a:spcBef>
              <a:buClr>
                <a:schemeClr val="accent1"/>
              </a:buClr>
              <a:buFont typeface="Wingdings" charset="2"/>
              <a:buChar char="§"/>
              <a:defRPr sz="2000">
                <a:solidFill>
                  <a:schemeClr val="tx1"/>
                </a:solidFill>
                <a:latin typeface="Arial" charset="0"/>
              </a:defRPr>
            </a:lvl4pPr>
            <a:lvl5pPr marL="2057400" indent="-228600">
              <a:spcBef>
                <a:spcPct val="20000"/>
              </a:spcBef>
              <a:buClr>
                <a:schemeClr val="accent1"/>
              </a:buClr>
              <a:buFont typeface="Wingdings"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charset="2"/>
              <a:buChar char="§"/>
              <a:defRPr sz="2000">
                <a:solidFill>
                  <a:schemeClr val="tx1"/>
                </a:solidFill>
                <a:latin typeface="Arial" charset="0"/>
              </a:defRPr>
            </a:lvl9pPr>
          </a:lstStyle>
          <a:p>
            <a:pPr eaLnBrk="1" hangingPunct="1">
              <a:spcBef>
                <a:spcPct val="0"/>
              </a:spcBef>
              <a:buClrTx/>
              <a:buSzTx/>
              <a:buFontTx/>
              <a:buNone/>
            </a:pPr>
            <a:r>
              <a:rPr lang="en-US" altLang="en-US" sz="1800" dirty="0"/>
              <a:t>Interlocked guard on revolving drum</a:t>
            </a:r>
          </a:p>
          <a:p>
            <a:pPr eaLnBrk="1" hangingPunct="1">
              <a:spcBef>
                <a:spcPct val="0"/>
              </a:spcBef>
              <a:buClrTx/>
              <a:buSzTx/>
              <a:buFontTx/>
              <a:buNone/>
            </a:pPr>
            <a:endParaRPr lang="en-US" altLang="en-US" sz="1800" dirty="0"/>
          </a:p>
        </p:txBody>
      </p:sp>
      <p:sp>
        <p:nvSpPr>
          <p:cNvPr id="15" name="AutoShape 6" descr="arrow"/>
          <p:cNvSpPr>
            <a:spLocks noChangeArrowheads="1"/>
          </p:cNvSpPr>
          <p:nvPr/>
        </p:nvSpPr>
        <p:spPr bwMode="auto">
          <a:xfrm rot="20017425">
            <a:off x="4962525" y="5213350"/>
            <a:ext cx="1084263" cy="176213"/>
          </a:xfrm>
          <a:prstGeom prst="leftArrow">
            <a:avLst>
              <a:gd name="adj1" fmla="val 50000"/>
              <a:gd name="adj2" fmla="val 153829"/>
            </a:avLst>
          </a:prstGeom>
          <a:solidFill>
            <a:srgbClr val="FFFF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p>
        </p:txBody>
      </p:sp>
      <p:pic>
        <p:nvPicPr>
          <p:cNvPr id="17" name="Picture 4" descr="Photo of circular table saw self-adjusting guard&#10;"/>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34125" y="4044950"/>
            <a:ext cx="2266950" cy="216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rgbClr val="660066"/>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0970" name="TextBox 8"/>
          <p:cNvSpPr txBox="1">
            <a:spLocks noChangeArrowheads="1"/>
          </p:cNvSpPr>
          <p:nvPr/>
        </p:nvSpPr>
        <p:spPr bwMode="auto">
          <a:xfrm>
            <a:off x="6334125" y="6211888"/>
            <a:ext cx="23526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charset="2"/>
              <a:buChar char="n"/>
              <a:defRPr sz="2800">
                <a:solidFill>
                  <a:schemeClr val="tx1"/>
                </a:solidFill>
                <a:latin typeface="Arial" charset="0"/>
              </a:defRPr>
            </a:lvl1pPr>
            <a:lvl2pPr marL="742950" indent="-285750">
              <a:spcBef>
                <a:spcPct val="20000"/>
              </a:spcBef>
              <a:buClr>
                <a:schemeClr val="accent1"/>
              </a:buClr>
              <a:buSzPct val="75000"/>
              <a:buFont typeface="Wingdings" charset="2"/>
              <a:buChar char="n"/>
              <a:defRPr sz="2600">
                <a:solidFill>
                  <a:schemeClr val="tx1"/>
                </a:solidFill>
                <a:latin typeface="Arial" charset="0"/>
              </a:defRPr>
            </a:lvl2pPr>
            <a:lvl3pPr marL="1143000" indent="-228600">
              <a:spcBef>
                <a:spcPct val="20000"/>
              </a:spcBef>
              <a:buClr>
                <a:schemeClr val="folHlink"/>
              </a:buClr>
              <a:buSzPct val="55000"/>
              <a:buFont typeface="Wingdings" charset="2"/>
              <a:buChar char="n"/>
              <a:defRPr sz="2300">
                <a:solidFill>
                  <a:schemeClr val="tx1"/>
                </a:solidFill>
                <a:latin typeface="Arial" charset="0"/>
              </a:defRPr>
            </a:lvl3pPr>
            <a:lvl4pPr marL="1600200" indent="-228600">
              <a:spcBef>
                <a:spcPct val="20000"/>
              </a:spcBef>
              <a:buClr>
                <a:schemeClr val="accent1"/>
              </a:buClr>
              <a:buFont typeface="Wingdings" charset="2"/>
              <a:buChar char="§"/>
              <a:defRPr sz="2000">
                <a:solidFill>
                  <a:schemeClr val="tx1"/>
                </a:solidFill>
                <a:latin typeface="Arial" charset="0"/>
              </a:defRPr>
            </a:lvl4pPr>
            <a:lvl5pPr marL="2057400" indent="-228600">
              <a:spcBef>
                <a:spcPct val="20000"/>
              </a:spcBef>
              <a:buClr>
                <a:schemeClr val="accent1"/>
              </a:buClr>
              <a:buFont typeface="Wingdings"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charset="2"/>
              <a:buChar char="§"/>
              <a:defRPr sz="2000">
                <a:solidFill>
                  <a:schemeClr val="tx1"/>
                </a:solidFill>
                <a:latin typeface="Arial" charset="0"/>
              </a:defRPr>
            </a:lvl9pPr>
          </a:lstStyle>
          <a:p>
            <a:pPr algn="ctr" eaLnBrk="1" hangingPunct="1">
              <a:spcBef>
                <a:spcPct val="0"/>
              </a:spcBef>
              <a:buClrTx/>
              <a:buSzTx/>
              <a:buFontTx/>
              <a:buNone/>
            </a:pPr>
            <a:r>
              <a:rPr lang="en-US" altLang="en-US" sz="1800" dirty="0"/>
              <a:t>Circular table saw self-adjusting guard</a:t>
            </a:r>
          </a:p>
          <a:p>
            <a:pPr eaLnBrk="1" hangingPunct="1">
              <a:spcBef>
                <a:spcPct val="0"/>
              </a:spcBef>
              <a:buClrTx/>
              <a:buSzTx/>
              <a:buFontTx/>
              <a:buNone/>
            </a:pPr>
            <a:endParaRPr lang="en-US" altLang="en-US" sz="1800"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883718"/>
                                        </p:tgtEl>
                                        <p:attrNameLst>
                                          <p:attrName>style.visibility</p:attrName>
                                        </p:attrNameLst>
                                      </p:cBhvr>
                                      <p:to>
                                        <p:strVal val="visible"/>
                                      </p:to>
                                    </p:set>
                                    <p:anim calcmode="lin" valueType="num">
                                      <p:cBhvr>
                                        <p:cTn id="7" dur="1000" fill="hold"/>
                                        <p:tgtEl>
                                          <p:spTgt spid="883718"/>
                                        </p:tgtEl>
                                        <p:attrNameLst>
                                          <p:attrName>ppt_w</p:attrName>
                                        </p:attrNameLst>
                                      </p:cBhvr>
                                      <p:tavLst>
                                        <p:tav tm="0">
                                          <p:val>
                                            <p:fltVal val="0"/>
                                          </p:val>
                                        </p:tav>
                                        <p:tav tm="100000">
                                          <p:val>
                                            <p:strVal val="#ppt_w"/>
                                          </p:val>
                                        </p:tav>
                                      </p:tavLst>
                                    </p:anim>
                                    <p:anim calcmode="lin" valueType="num">
                                      <p:cBhvr>
                                        <p:cTn id="8" dur="1000" fill="hold"/>
                                        <p:tgtEl>
                                          <p:spTgt spid="883718"/>
                                        </p:tgtEl>
                                        <p:attrNameLst>
                                          <p:attrName>ppt_h</p:attrName>
                                        </p:attrNameLst>
                                      </p:cBhvr>
                                      <p:tavLst>
                                        <p:tav tm="0">
                                          <p:val>
                                            <p:fltVal val="0"/>
                                          </p:val>
                                        </p:tav>
                                        <p:tav tm="100000">
                                          <p:val>
                                            <p:strVal val="#ppt_h"/>
                                          </p:val>
                                        </p:tav>
                                      </p:tavLst>
                                    </p:anim>
                                    <p:anim calcmode="lin" valueType="num">
                                      <p:cBhvr>
                                        <p:cTn id="9" dur="1000" fill="hold"/>
                                        <p:tgtEl>
                                          <p:spTgt spid="88371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83718"/>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fltVal val="0"/>
                                          </p:val>
                                        </p:tav>
                                        <p:tav tm="100000">
                                          <p:val>
                                            <p:strVal val="#ppt_w"/>
                                          </p:val>
                                        </p:tav>
                                      </p:tavLst>
                                    </p:anim>
                                    <p:anim calcmode="lin" valueType="num">
                                      <p:cBhvr>
                                        <p:cTn id="15" dur="1000" fill="hold"/>
                                        <p:tgtEl>
                                          <p:spTgt spid="15"/>
                                        </p:tgtEl>
                                        <p:attrNameLst>
                                          <p:attrName>ppt_h</p:attrName>
                                        </p:attrNameLst>
                                      </p:cBhvr>
                                      <p:tavLst>
                                        <p:tav tm="0">
                                          <p:val>
                                            <p:fltVal val="0"/>
                                          </p:val>
                                        </p:tav>
                                        <p:tav tm="100000">
                                          <p:val>
                                            <p:strVal val="#ppt_h"/>
                                          </p:val>
                                        </p:tav>
                                      </p:tavLst>
                                    </p:anim>
                                    <p:anim calcmode="lin" valueType="num">
                                      <p:cBhvr>
                                        <p:cTn id="16"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3718"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4" name="Rectangle 2"/>
          <p:cNvSpPr>
            <a:spLocks noGrp="1" noChangeArrowheads="1"/>
          </p:cNvSpPr>
          <p:nvPr>
            <p:ph type="title"/>
          </p:nvPr>
        </p:nvSpPr>
        <p:spPr>
          <a:xfrm>
            <a:off x="1524000" y="311150"/>
            <a:ext cx="6934200" cy="1365250"/>
          </a:xfrm>
        </p:spPr>
        <p:txBody>
          <a:bodyPr>
            <a:noAutofit/>
          </a:bodyPr>
          <a:lstStyle/>
          <a:p>
            <a:pPr eaLnBrk="1" hangingPunct="1">
              <a:defRPr/>
            </a:pPr>
            <a:r>
              <a:rPr lang="en-US" altLang="en-US" sz="4400" b="1" dirty="0"/>
              <a:t>Safeguarding by Location/Distance</a:t>
            </a:r>
          </a:p>
        </p:txBody>
      </p:sp>
      <p:sp>
        <p:nvSpPr>
          <p:cNvPr id="893955" name="Rectangle 3"/>
          <p:cNvSpPr>
            <a:spLocks noGrp="1" noChangeArrowheads="1"/>
          </p:cNvSpPr>
          <p:nvPr>
            <p:ph idx="1"/>
          </p:nvPr>
        </p:nvSpPr>
        <p:spPr>
          <a:xfrm>
            <a:off x="1219200" y="1874838"/>
            <a:ext cx="4267200" cy="4830762"/>
          </a:xfrm>
        </p:spPr>
        <p:txBody>
          <a:bodyPr>
            <a:noAutofit/>
          </a:bodyPr>
          <a:lstStyle/>
          <a:p>
            <a:pPr eaLnBrk="1" hangingPunct="1">
              <a:defRPr/>
            </a:pPr>
            <a:r>
              <a:rPr lang="en-US" altLang="en-US" sz="2800" dirty="0"/>
              <a:t>Locate the machine or dangerous moving parts so that they do not present a hazard to a worker during normal operation.</a:t>
            </a:r>
          </a:p>
          <a:p>
            <a:pPr eaLnBrk="1" hangingPunct="1">
              <a:defRPr/>
            </a:pPr>
            <a:endParaRPr lang="en-US" altLang="en-US" sz="1200" dirty="0"/>
          </a:p>
          <a:p>
            <a:pPr eaLnBrk="1" hangingPunct="1">
              <a:defRPr/>
            </a:pPr>
            <a:r>
              <a:rPr lang="en-US" altLang="en-US" sz="2800" dirty="0"/>
              <a:t>Maintain a safe distance from the danger area.</a:t>
            </a:r>
          </a:p>
        </p:txBody>
      </p:sp>
      <p:pic>
        <p:nvPicPr>
          <p:cNvPr id="43011" name="Picture 4" descr="Photo of man operating a machin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15000" y="2133600"/>
            <a:ext cx="3117850" cy="308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FFFF"/>
                </a:solidFill>
                <a:miter lim="800000"/>
                <a:headEnd/>
                <a:tailEnd/>
              </a14:hiddenLine>
            </a:ext>
          </a:extLst>
        </p:spPr>
      </p:pic>
    </p:spTree>
  </p:cSld>
  <p:clrMapOvr>
    <a:masterClrMapping/>
  </p:clrMapOvr>
  <p:transition spd="slow">
    <p:cover dir="l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ChangeArrowheads="1"/>
          </p:cNvSpPr>
          <p:nvPr>
            <p:ph type="title"/>
          </p:nvPr>
        </p:nvSpPr>
        <p:spPr/>
        <p:txBody>
          <a:bodyPr>
            <a:normAutofit/>
          </a:bodyPr>
          <a:lstStyle/>
          <a:p>
            <a:pPr eaLnBrk="1" hangingPunct="1">
              <a:defRPr/>
            </a:pPr>
            <a:r>
              <a:rPr lang="en-US" altLang="en-US" sz="4400" b="1" dirty="0"/>
              <a:t>Guarded????</a:t>
            </a:r>
          </a:p>
        </p:txBody>
      </p:sp>
      <p:pic>
        <p:nvPicPr>
          <p:cNvPr id="535559" name="Picture 7" descr="Photo of unguarded machine"/>
          <p:cNvPicPr>
            <a:picLocks noGrp="1" noChangeAspect="1" noChangeArrowheads="1"/>
          </p:cNvPicPr>
          <p:nvPr>
            <p:ph type="clipArt" sz="half" idx="2"/>
          </p:nvPr>
        </p:nvPicPr>
        <p:blipFill>
          <a:blip r:embed="rId3">
            <a:extLst>
              <a:ext uri="{28A0092B-C50C-407E-A947-70E740481C1C}">
                <a14:useLocalDpi xmlns:a14="http://schemas.microsoft.com/office/drawing/2010/main"/>
              </a:ext>
            </a:extLst>
          </a:blip>
          <a:srcRect/>
          <a:stretch>
            <a:fillRect/>
          </a:stretch>
        </p:blipFill>
        <p:spPr>
          <a:xfrm>
            <a:off x="1371600" y="1754188"/>
            <a:ext cx="6019800" cy="38084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3" name="Picture 2" descr="Red cross indicating danger">
            <a:extLst>
              <a:ext uri="{FF2B5EF4-FFF2-40B4-BE49-F238E27FC236}">
                <a16:creationId xmlns:a16="http://schemas.microsoft.com/office/drawing/2014/main" id="{2F82B8AD-0056-5B4D-9DF3-DD71CCC9892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43600" y="1219200"/>
            <a:ext cx="2590800" cy="2590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050"/>
          <p:cNvSpPr>
            <a:spLocks noGrp="1" noChangeArrowheads="1"/>
          </p:cNvSpPr>
          <p:nvPr>
            <p:ph type="title"/>
          </p:nvPr>
        </p:nvSpPr>
        <p:spPr>
          <a:xfrm>
            <a:off x="1524000" y="624110"/>
            <a:ext cx="7391399" cy="1280890"/>
          </a:xfrm>
        </p:spPr>
        <p:txBody>
          <a:bodyPr>
            <a:noAutofit/>
          </a:bodyPr>
          <a:lstStyle/>
          <a:p>
            <a:pPr eaLnBrk="1" hangingPunct="1">
              <a:defRPr/>
            </a:pPr>
            <a:r>
              <a:rPr lang="en-US" altLang="en-US" sz="4400" b="1" dirty="0"/>
              <a:t>Requirements for Machines 1910.212</a:t>
            </a:r>
          </a:p>
        </p:txBody>
      </p:sp>
      <p:sp>
        <p:nvSpPr>
          <p:cNvPr id="444419" name="Rectangle 2051"/>
          <p:cNvSpPr>
            <a:spLocks noGrp="1" noChangeArrowheads="1"/>
          </p:cNvSpPr>
          <p:nvPr>
            <p:ph idx="1"/>
          </p:nvPr>
        </p:nvSpPr>
        <p:spPr>
          <a:xfrm>
            <a:off x="914400" y="2286000"/>
            <a:ext cx="7772400" cy="3844925"/>
          </a:xfrm>
        </p:spPr>
        <p:txBody>
          <a:bodyPr>
            <a:normAutofit/>
          </a:bodyPr>
          <a:lstStyle/>
          <a:p>
            <a:pPr eaLnBrk="1" hangingPunct="1">
              <a:defRPr/>
            </a:pPr>
            <a:r>
              <a:rPr lang="en-US" altLang="en-US" sz="2800" dirty="0"/>
              <a:t>One or more methods of machine guarding </a:t>
            </a:r>
            <a:r>
              <a:rPr lang="en-US" altLang="en-US" sz="2800" b="1" dirty="0"/>
              <a:t>shall be provided to protect the operator </a:t>
            </a:r>
            <a:r>
              <a:rPr lang="en-US" altLang="en-US" sz="2800" dirty="0"/>
              <a:t>and other employees in the machine area from hazards</a:t>
            </a:r>
            <a:r>
              <a:rPr lang="mr-IN" altLang="en-US" sz="2800" dirty="0"/>
              <a:t>…</a:t>
            </a:r>
            <a:endParaRPr lang="en-US" altLang="en-US" sz="2800" dirty="0"/>
          </a:p>
        </p:txBody>
      </p:sp>
      <p:pic>
        <p:nvPicPr>
          <p:cNvPr id="47107" name="Picture 2052" descr="Photo of gear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34896" y="4267200"/>
            <a:ext cx="152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p:txBody>
          <a:bodyPr>
            <a:normAutofit/>
          </a:bodyPr>
          <a:lstStyle/>
          <a:p>
            <a:pPr eaLnBrk="1" hangingPunct="1">
              <a:defRPr/>
            </a:pPr>
            <a:r>
              <a:rPr lang="en-US" altLang="en-US" sz="4400" b="1" dirty="0"/>
              <a:t>1910.212(a)(5)</a:t>
            </a:r>
          </a:p>
        </p:txBody>
      </p:sp>
      <p:sp>
        <p:nvSpPr>
          <p:cNvPr id="449539" name="Rectangle 3"/>
          <p:cNvSpPr>
            <a:spLocks noGrp="1" noChangeArrowheads="1"/>
          </p:cNvSpPr>
          <p:nvPr>
            <p:ph idx="1"/>
          </p:nvPr>
        </p:nvSpPr>
        <p:spPr>
          <a:xfrm>
            <a:off x="685800" y="1600200"/>
            <a:ext cx="8229600" cy="4530725"/>
          </a:xfrm>
        </p:spPr>
        <p:txBody>
          <a:bodyPr>
            <a:normAutofit/>
          </a:bodyPr>
          <a:lstStyle/>
          <a:p>
            <a:pPr eaLnBrk="1" hangingPunct="1">
              <a:defRPr/>
            </a:pPr>
            <a:r>
              <a:rPr lang="en-US" altLang="en-US" sz="2800" b="1" dirty="0"/>
              <a:t>Fan blades </a:t>
            </a:r>
            <a:r>
              <a:rPr lang="en-US" altLang="en-US" sz="2800" dirty="0"/>
              <a:t>less than 7 feet above the floor shall be guarded (openings no larger than 1/2 inch)</a:t>
            </a:r>
          </a:p>
        </p:txBody>
      </p:sp>
      <p:pic>
        <p:nvPicPr>
          <p:cNvPr id="49155" name="Picture 1032" descr="Photo of fa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19400" y="3200400"/>
            <a:ext cx="3324225" cy="272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33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The Disclaimer</a:t>
            </a:r>
            <a:endParaRPr lang="en-US" dirty="0"/>
          </a:p>
        </p:txBody>
      </p:sp>
      <p:sp>
        <p:nvSpPr>
          <p:cNvPr id="71683" name="Rectangle 5"/>
          <p:cNvSpPr>
            <a:spLocks noGrp="1" noChangeArrowheads="1"/>
          </p:cNvSpPr>
          <p:nvPr>
            <p:ph sz="half" idx="4294967295"/>
          </p:nvPr>
        </p:nvSpPr>
        <p:spPr>
          <a:xfrm>
            <a:off x="3810000" y="1828800"/>
            <a:ext cx="5029200" cy="4302125"/>
          </a:xfrm>
        </p:spPr>
        <p:txBody>
          <a:bodyPr>
            <a:normAutofit fontScale="92500"/>
          </a:bodyPr>
          <a:lstStyle/>
          <a:p>
            <a:pPr>
              <a:buNone/>
              <a:defRPr/>
            </a:pPr>
            <a:r>
              <a:rPr lang="en-US" altLang="ja-JP" sz="1600" b="1" dirty="0"/>
              <a:t>Including information from </a:t>
            </a:r>
            <a:r>
              <a:rPr lang="en-US" altLang="ja-JP" sz="1600" b="1" dirty="0" smtClean="0"/>
              <a:t>Georgia </a:t>
            </a:r>
            <a:r>
              <a:rPr lang="en-US" altLang="ja-JP" sz="1600" b="1" dirty="0"/>
              <a:t>Tech Research Institute Machine Guarding </a:t>
            </a:r>
            <a:r>
              <a:rPr lang="en-US" altLang="ja-JP" sz="1600" b="1" dirty="0" smtClean="0"/>
              <a:t>Presentation</a:t>
            </a:r>
          </a:p>
          <a:p>
            <a:pPr>
              <a:buNone/>
              <a:defRPr/>
            </a:pPr>
            <a:r>
              <a:rPr lang="en-US" altLang="en-US" sz="1600" b="1" dirty="0" smtClean="0"/>
              <a:t>Thanks </a:t>
            </a:r>
            <a:r>
              <a:rPr lang="en-US" altLang="en-US" sz="1600" b="1" dirty="0"/>
              <a:t>to Georgia Tech Research Institute for information compiled from their Machine Guarding </a:t>
            </a:r>
            <a:r>
              <a:rPr lang="en-US" altLang="en-US" sz="1600" b="1" dirty="0" smtClean="0"/>
              <a:t>PowerPoint </a:t>
            </a:r>
            <a:r>
              <a:rPr lang="en-US" altLang="en-US" sz="1600" b="1" dirty="0"/>
              <a:t>(shortened version presented here)</a:t>
            </a:r>
            <a:r>
              <a:rPr lang="en-US" altLang="ja-JP" sz="1600" b="1" dirty="0"/>
              <a:t>. </a:t>
            </a:r>
          </a:p>
          <a:p>
            <a:pPr eaLnBrk="1" hangingPunct="1">
              <a:buFont typeface="Wingdings" charset="2"/>
              <a:buNone/>
              <a:defRPr/>
            </a:pPr>
            <a:endParaRPr lang="en-US" altLang="en-US" sz="1600" b="1" dirty="0"/>
          </a:p>
          <a:p>
            <a:pPr eaLnBrk="1" hangingPunct="1">
              <a:buFont typeface="Wingdings" charset="2"/>
              <a:buNone/>
              <a:defRPr/>
            </a:pPr>
            <a:endParaRPr lang="en-US" altLang="en-US" sz="1600" b="1" dirty="0"/>
          </a:p>
          <a:p>
            <a:pPr eaLnBrk="1" hangingPunct="1">
              <a:buFont typeface="Wingdings" charset="2"/>
              <a:buNone/>
              <a:defRPr/>
            </a:pPr>
            <a:r>
              <a:rPr lang="es-MX" altLang="en-US" sz="1600" b="1" i="1" dirty="0"/>
              <a:t>This material was produced under grant number </a:t>
            </a:r>
            <a:r>
              <a:rPr lang="mr-IN" sz="1600" b="1" dirty="0"/>
              <a:t>SH-31233-SH7</a:t>
            </a:r>
            <a:r>
              <a:rPr lang="en-US" sz="1600" b="1" dirty="0"/>
              <a:t> </a:t>
            </a:r>
            <a:r>
              <a:rPr lang="es-MX" altLang="en-US" sz="1600" b="1" i="1" dirty="0"/>
              <a:t>from the Occuptional Safety and Health Administration, U.S. Department of Labor. It does not necessariy reflect the views or policies of the U.S. Department of Labor, nor does mention of trade names, commercial products, or organizations imply endorsement by the U.S. Government.</a:t>
            </a:r>
            <a:endParaRPr lang="en-US" altLang="en-US" sz="1600" b="1" dirty="0"/>
          </a:p>
          <a:p>
            <a:pPr eaLnBrk="1" hangingPunct="1">
              <a:buFont typeface="Wingdings" charset="2"/>
              <a:buNone/>
              <a:defRPr/>
            </a:pPr>
            <a:endParaRPr lang="en-US" altLang="en-US"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normAutofit fontScale="90000"/>
          </a:bodyPr>
          <a:lstStyle/>
          <a:p>
            <a:r>
              <a:rPr lang="en-US" dirty="0" smtClean="0"/>
              <a:t>Fan with an </a:t>
            </a:r>
            <a:r>
              <a:rPr lang="en-US" dirty="0" err="1" smtClean="0"/>
              <a:t>ungarded</a:t>
            </a:r>
            <a:r>
              <a:rPr lang="en-US" dirty="0" smtClean="0"/>
              <a:t> pulley less than 7 feet above the floor</a:t>
            </a:r>
            <a:endParaRPr lang="en-US" dirty="0"/>
          </a:p>
        </p:txBody>
      </p:sp>
      <p:pic>
        <p:nvPicPr>
          <p:cNvPr id="542727" name="Picture 1031" descr="Photo of industrial fan with no protections"/>
          <p:cNvPicPr>
            <a:picLocks noGrp="1" noChangeAspect="1" noChangeArrowheads="1"/>
          </p:cNvPicPr>
          <p:nvPr>
            <p:ph type="clipArt" sz="half" idx="4294967295"/>
          </p:nvPr>
        </p:nvPicPr>
        <p:blipFill>
          <a:blip r:embed="rId3">
            <a:extLst>
              <a:ext uri="{28A0092B-C50C-407E-A947-70E740481C1C}">
                <a14:useLocalDpi xmlns:a14="http://schemas.microsoft.com/office/drawing/2010/main"/>
              </a:ext>
            </a:extLst>
          </a:blip>
          <a:srcRect/>
          <a:stretch>
            <a:fillRect/>
          </a:stretch>
        </p:blipFill>
        <p:spPr>
          <a:xfrm>
            <a:off x="1752600" y="1484243"/>
            <a:ext cx="6248400" cy="4419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3" name="Picture 2" descr="Red cross indicating danger">
            <a:extLst>
              <a:ext uri="{FF2B5EF4-FFF2-40B4-BE49-F238E27FC236}">
                <a16:creationId xmlns:a16="http://schemas.microsoft.com/office/drawing/2014/main" id="{6DD4F352-831F-8F4B-99C5-4206A463F2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19800" y="228600"/>
            <a:ext cx="2743200" cy="27432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A completely unguarded fan blade and pulley</a:t>
            </a:r>
            <a:endParaRPr lang="en-US" dirty="0"/>
          </a:p>
        </p:txBody>
      </p:sp>
      <p:pic>
        <p:nvPicPr>
          <p:cNvPr id="543751" name="Picture 7" descr="Photo of industrial fan with no protections"/>
          <p:cNvPicPr>
            <a:picLocks noGrp="1" noChangeAspect="1" noChangeArrowheads="1"/>
          </p:cNvPicPr>
          <p:nvPr>
            <p:ph type="clipArt" sz="half" idx="4294967295"/>
          </p:nvPr>
        </p:nvPicPr>
        <p:blipFill>
          <a:blip r:embed="rId3">
            <a:extLst>
              <a:ext uri="{28A0092B-C50C-407E-A947-70E740481C1C}">
                <a14:useLocalDpi xmlns:a14="http://schemas.microsoft.com/office/drawing/2010/main"/>
              </a:ext>
            </a:extLst>
          </a:blip>
          <a:srcRect/>
          <a:stretch>
            <a:fillRect/>
          </a:stretch>
        </p:blipFill>
        <p:spPr>
          <a:xfrm>
            <a:off x="2019300" y="1066800"/>
            <a:ext cx="5562600" cy="4724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3" name="Picture 2" descr="Red cross indicating danger">
            <a:extLst>
              <a:ext uri="{FF2B5EF4-FFF2-40B4-BE49-F238E27FC236}">
                <a16:creationId xmlns:a16="http://schemas.microsoft.com/office/drawing/2014/main" id="{C4D04749-20BB-F04E-8BFA-D6F062E6908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67400" y="2057400"/>
            <a:ext cx="2133600" cy="2133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Grp="1" noChangeArrowheads="1"/>
          </p:cNvSpPr>
          <p:nvPr>
            <p:ph type="title"/>
          </p:nvPr>
        </p:nvSpPr>
        <p:spPr>
          <a:xfrm>
            <a:off x="1371600" y="624110"/>
            <a:ext cx="7772400" cy="1280890"/>
          </a:xfrm>
        </p:spPr>
        <p:txBody>
          <a:bodyPr>
            <a:noAutofit/>
          </a:bodyPr>
          <a:lstStyle/>
          <a:p>
            <a:pPr eaLnBrk="1" hangingPunct="1">
              <a:defRPr/>
            </a:pPr>
            <a:r>
              <a:rPr lang="en-US" altLang="en-US" sz="4400" b="1" dirty="0"/>
              <a:t>Belts, pulleys, flywheels, etc.</a:t>
            </a:r>
          </a:p>
        </p:txBody>
      </p:sp>
      <p:sp>
        <p:nvSpPr>
          <p:cNvPr id="454659" name="Rectangle 3"/>
          <p:cNvSpPr>
            <a:spLocks noGrp="1" noChangeArrowheads="1"/>
          </p:cNvSpPr>
          <p:nvPr>
            <p:ph idx="1"/>
          </p:nvPr>
        </p:nvSpPr>
        <p:spPr>
          <a:xfrm>
            <a:off x="1371600" y="1524000"/>
            <a:ext cx="7239001" cy="4387222"/>
          </a:xfrm>
        </p:spPr>
        <p:txBody>
          <a:bodyPr>
            <a:noAutofit/>
          </a:bodyPr>
          <a:lstStyle/>
          <a:p>
            <a:pPr eaLnBrk="1" hangingPunct="1">
              <a:defRPr/>
            </a:pPr>
            <a:r>
              <a:rPr lang="en-US" altLang="en-US" sz="2800" dirty="0"/>
              <a:t>All </a:t>
            </a:r>
            <a:r>
              <a:rPr lang="en-US" altLang="en-US" sz="2800" b="1" dirty="0"/>
              <a:t>belts, pulleys, gears, shafts, </a:t>
            </a:r>
            <a:r>
              <a:rPr lang="en-US" altLang="en-US" sz="2800" dirty="0"/>
              <a:t>and moving parts </a:t>
            </a:r>
            <a:r>
              <a:rPr lang="en-US" altLang="en-US" sz="2800" b="1" dirty="0"/>
              <a:t>shall be guarded </a:t>
            </a:r>
            <a:r>
              <a:rPr lang="en-US" altLang="en-US" sz="2800" dirty="0"/>
              <a:t>1910.213(a)(9)</a:t>
            </a:r>
            <a:endParaRPr lang="en-US" altLang="en-US" sz="2800" b="1" dirty="0"/>
          </a:p>
          <a:p>
            <a:pPr eaLnBrk="1" hangingPunct="1">
              <a:defRPr/>
            </a:pPr>
            <a:r>
              <a:rPr lang="en-US" altLang="en-US" sz="2800" b="1" dirty="0"/>
              <a:t>Flywheels</a:t>
            </a:r>
            <a:r>
              <a:rPr lang="en-US" altLang="en-US" sz="2800" dirty="0"/>
              <a:t> 7 feet or less above the floor </a:t>
            </a:r>
            <a:r>
              <a:rPr lang="en-US" altLang="en-US" sz="2800" b="1" dirty="0"/>
              <a:t>shall be guarded </a:t>
            </a:r>
            <a:r>
              <a:rPr lang="en-US" altLang="en-US" sz="2800" dirty="0"/>
              <a:t>1910.219(b)(1)</a:t>
            </a:r>
          </a:p>
          <a:p>
            <a:pPr eaLnBrk="1" hangingPunct="1">
              <a:defRPr/>
            </a:pPr>
            <a:r>
              <a:rPr lang="en-US" altLang="en-US" sz="2800" dirty="0"/>
              <a:t>Flywheels above working areas: guards must have strength to hold the weight</a:t>
            </a:r>
            <a:endParaRPr lang="en-US" altLang="en-US" sz="2800" b="1" dirty="0"/>
          </a:p>
        </p:txBody>
      </p:sp>
      <p:pic>
        <p:nvPicPr>
          <p:cNvPr id="55299" name="Picture 1028" descr="Drawing of gear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9400" y="4920026"/>
            <a:ext cx="1981202" cy="1891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Dangers of unguarded machinery</a:t>
            </a:r>
            <a:endParaRPr lang="en-US" dirty="0"/>
          </a:p>
        </p:txBody>
      </p:sp>
      <p:pic>
        <p:nvPicPr>
          <p:cNvPr id="57348" name="Picture 6" descr="Photo of Hair stuck in ungarded machin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2475" y="1292225"/>
            <a:ext cx="8172450" cy="556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Red cross indicating danger of a machine with no protections">
            <a:extLst>
              <a:ext uri="{FF2B5EF4-FFF2-40B4-BE49-F238E27FC236}">
                <a16:creationId xmlns:a16="http://schemas.microsoft.com/office/drawing/2014/main" id="{808F15CF-A517-1241-ACBA-08566DE285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3581400"/>
            <a:ext cx="2514600" cy="2514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6" descr="Photo of person with hair ripped off from scal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89113" y="533400"/>
            <a:ext cx="556577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hidden="1"/>
          <p:cNvSpPr>
            <a:spLocks noGrp="1"/>
          </p:cNvSpPr>
          <p:nvPr>
            <p:ph type="title"/>
          </p:nvPr>
        </p:nvSpPr>
        <p:spPr/>
        <p:txBody>
          <a:bodyPr/>
          <a:lstStyle/>
          <a:p>
            <a:r>
              <a:rPr lang="en-US" dirty="0" err="1" smtClean="0"/>
              <a:t>saHari</a:t>
            </a:r>
            <a:r>
              <a:rPr lang="en-US" dirty="0" smtClean="0"/>
              <a:t> ripped from the scalp</a:t>
            </a:r>
            <a:endParaRPr lang="en-US"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Grp="1" noChangeArrowheads="1"/>
          </p:cNvSpPr>
          <p:nvPr>
            <p:ph type="title"/>
          </p:nvPr>
        </p:nvSpPr>
        <p:spPr/>
        <p:txBody>
          <a:bodyPr>
            <a:normAutofit/>
          </a:bodyPr>
          <a:lstStyle/>
          <a:p>
            <a:pPr eaLnBrk="1" hangingPunct="1">
              <a:defRPr/>
            </a:pPr>
            <a:r>
              <a:rPr lang="en-US" altLang="en-US" sz="4400" b="1" dirty="0"/>
              <a:t>Pulleys</a:t>
            </a:r>
          </a:p>
        </p:txBody>
      </p:sp>
      <p:sp>
        <p:nvSpPr>
          <p:cNvPr id="516099" name="Rectangle 3"/>
          <p:cNvSpPr>
            <a:spLocks noGrp="1" noChangeArrowheads="1"/>
          </p:cNvSpPr>
          <p:nvPr>
            <p:ph idx="1"/>
          </p:nvPr>
        </p:nvSpPr>
        <p:spPr>
          <a:xfrm>
            <a:off x="1066801" y="1524000"/>
            <a:ext cx="7467600" cy="4387222"/>
          </a:xfrm>
        </p:spPr>
        <p:txBody>
          <a:bodyPr>
            <a:normAutofit/>
          </a:bodyPr>
          <a:lstStyle/>
          <a:p>
            <a:pPr eaLnBrk="1" hangingPunct="1">
              <a:defRPr/>
            </a:pPr>
            <a:r>
              <a:rPr lang="en-US" altLang="en-US" sz="2800" dirty="0"/>
              <a:t>Pulleys 7 feet or less above the floor or platform must be guarded. 1910.219(d)</a:t>
            </a:r>
          </a:p>
          <a:p>
            <a:pPr eaLnBrk="1" hangingPunct="1">
              <a:defRPr/>
            </a:pPr>
            <a:r>
              <a:rPr lang="en-US" altLang="en-US" sz="2800" dirty="0"/>
              <a:t>Pulleys with cracks or pieces broken out of rims shall not be used.</a:t>
            </a:r>
          </a:p>
        </p:txBody>
      </p:sp>
      <p:pic>
        <p:nvPicPr>
          <p:cNvPr id="61443" name="Picture 2" descr="MCIN00695_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5548313"/>
            <a:ext cx="1371600"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3" descr="Photo of belt and pulley exposur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91200" y="3229329"/>
            <a:ext cx="2967038" cy="353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Red cross indicating that it is dangerous">
            <a:extLst>
              <a:ext uri="{FF2B5EF4-FFF2-40B4-BE49-F238E27FC236}">
                <a16:creationId xmlns:a16="http://schemas.microsoft.com/office/drawing/2014/main" id="{D811F90B-03C0-8344-93FB-93BF06FBDCE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19800" y="2971800"/>
            <a:ext cx="1621816" cy="162181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ChangeArrowheads="1"/>
          </p:cNvSpPr>
          <p:nvPr>
            <p:ph type="title"/>
          </p:nvPr>
        </p:nvSpPr>
        <p:spPr/>
        <p:txBody>
          <a:bodyPr/>
          <a:lstStyle/>
          <a:p>
            <a:pPr eaLnBrk="1" hangingPunct="1">
              <a:defRPr/>
            </a:pPr>
            <a:r>
              <a:rPr lang="en-US" altLang="en-US"/>
              <a:t>k</a:t>
            </a:r>
          </a:p>
        </p:txBody>
      </p:sp>
      <p:sp>
        <p:nvSpPr>
          <p:cNvPr id="584707" name="Rectangle 3"/>
          <p:cNvSpPr>
            <a:spLocks noGrp="1" noChangeArrowheads="1"/>
          </p:cNvSpPr>
          <p:nvPr>
            <p:ph type="body" sz="half" idx="1"/>
          </p:nvPr>
        </p:nvSpPr>
        <p:spPr>
          <a:xfrm>
            <a:off x="914400" y="1600200"/>
            <a:ext cx="3808413" cy="4530725"/>
          </a:xfrm>
        </p:spPr>
        <p:txBody>
          <a:bodyPr/>
          <a:lstStyle/>
          <a:p>
            <a:pPr eaLnBrk="1" hangingPunct="1">
              <a:defRPr/>
            </a:pPr>
            <a:endParaRPr lang="en-US" altLang="en-US" sz="2400"/>
          </a:p>
        </p:txBody>
      </p:sp>
      <p:pic>
        <p:nvPicPr>
          <p:cNvPr id="63492" name="Picture 6" descr="Photo of machine with less than 7 feet above the floo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5775" y="646113"/>
            <a:ext cx="8172450" cy="556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Red cross indicating that it is dangerous">
            <a:extLst>
              <a:ext uri="{FF2B5EF4-FFF2-40B4-BE49-F238E27FC236}">
                <a16:creationId xmlns:a16="http://schemas.microsoft.com/office/drawing/2014/main" id="{007E504B-4BCA-7442-B6C0-AFBC89BDDB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10200" y="762000"/>
            <a:ext cx="3148925" cy="314892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Machine Guarding website</a:t>
            </a:r>
            <a:endParaRPr lang="en-US" dirty="0"/>
          </a:p>
        </p:txBody>
      </p:sp>
      <p:pic>
        <p:nvPicPr>
          <p:cNvPr id="616452" name="Picture 4" descr="Screenshot of Machine Guarding webpage on OSHA website"/>
          <p:cNvPicPr>
            <a:picLocks noGrp="1" noChangeAspect="1" noChangeArrowheads="1"/>
          </p:cNvPicPr>
          <p:nvPr>
            <p:ph idx="4294967295"/>
          </p:nvPr>
        </p:nvPicPr>
        <p:blipFill>
          <a:blip r:embed="rId3" cstate="email">
            <a:extLst>
              <a:ext uri="{28A0092B-C50C-407E-A947-70E740481C1C}">
                <a14:useLocalDpi xmlns:a14="http://schemas.microsoft.com/office/drawing/2010/main"/>
              </a:ext>
            </a:extLst>
          </a:blip>
          <a:srcRect/>
          <a:stretch>
            <a:fillRect/>
          </a:stretch>
        </p:blipFill>
        <p:spPr>
          <a:xfrm>
            <a:off x="13252" y="0"/>
            <a:ext cx="9144000" cy="6858000"/>
          </a:xfrm>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Lockout </a:t>
            </a:r>
            <a:r>
              <a:rPr lang="en-US" sz="4400" b="1" dirty="0" err="1"/>
              <a:t>Tagout</a:t>
            </a:r>
            <a:endParaRPr lang="en-US" sz="4400" b="1" dirty="0"/>
          </a:p>
        </p:txBody>
      </p:sp>
      <p:sp>
        <p:nvSpPr>
          <p:cNvPr id="3" name="Content Placeholder 2"/>
          <p:cNvSpPr>
            <a:spLocks noGrp="1"/>
          </p:cNvSpPr>
          <p:nvPr>
            <p:ph idx="1"/>
          </p:nvPr>
        </p:nvSpPr>
        <p:spPr/>
        <p:txBody>
          <a:bodyPr>
            <a:normAutofit/>
          </a:bodyPr>
          <a:lstStyle/>
          <a:p>
            <a:r>
              <a:rPr lang="en-US" sz="2800" dirty="0"/>
              <a:t>Video: Control of Hazardous Energy </a:t>
            </a:r>
            <a:endParaRPr lang="en-US" sz="2800" dirty="0" smtClean="0"/>
          </a:p>
          <a:p>
            <a:pPr marL="0" indent="0">
              <a:buNone/>
            </a:pPr>
            <a:endParaRPr lang="en-US" dirty="0"/>
          </a:p>
          <a:p>
            <a:pPr marL="0" lvl="0" indent="0" defTabSz="914400">
              <a:spcBef>
                <a:spcPts val="0"/>
              </a:spcBef>
              <a:buClr>
                <a:srgbClr val="A53010"/>
              </a:buClr>
              <a:buSzPts val="2800"/>
              <a:buNone/>
            </a:pPr>
            <a:r>
              <a:rPr lang="en-US" sz="3200" i="1" kern="0">
                <a:solidFill>
                  <a:srgbClr val="A53010">
                    <a:lumMod val="75000"/>
                  </a:srgbClr>
                </a:solidFill>
                <a:sym typeface="Century Gothic"/>
              </a:rPr>
              <a:t>Show a machine guarding lockout/tagout video of </a:t>
            </a:r>
            <a:r>
              <a:rPr lang="en-US" sz="3200" i="1" kern="0">
                <a:solidFill>
                  <a:srgbClr val="A53010">
                    <a:lumMod val="75000"/>
                  </a:srgbClr>
                </a:solidFill>
                <a:sym typeface="Century Gothic"/>
              </a:rPr>
              <a:t>your </a:t>
            </a:r>
            <a:r>
              <a:rPr lang="en-US" sz="3200" i="1" kern="0" smtClean="0">
                <a:solidFill>
                  <a:srgbClr val="A53010">
                    <a:lumMod val="75000"/>
                  </a:srgbClr>
                </a:solidFill>
                <a:sym typeface="Century Gothic"/>
              </a:rPr>
              <a:t>choice</a:t>
            </a:r>
            <a:endParaRPr lang="en-US" dirty="0"/>
          </a:p>
          <a:p>
            <a:pPr marL="0" indent="0">
              <a:buNone/>
            </a:pPr>
            <a:endParaRPr lang="en-US" sz="2800" dirty="0"/>
          </a:p>
        </p:txBody>
      </p:sp>
    </p:spTree>
    <p:extLst>
      <p:ext uri="{BB962C8B-B14F-4D97-AF65-F5344CB8AC3E}">
        <p14:creationId xmlns:p14="http://schemas.microsoft.com/office/powerpoint/2010/main" val="55973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624110"/>
            <a:ext cx="6934199" cy="1280890"/>
          </a:xfrm>
        </p:spPr>
        <p:txBody>
          <a:bodyPr>
            <a:noAutofit/>
          </a:bodyPr>
          <a:lstStyle/>
          <a:p>
            <a:r>
              <a:rPr lang="en-US" sz="4400" b="1" dirty="0"/>
              <a:t>Machine Guarding &amp; Preventing Amputations</a:t>
            </a:r>
          </a:p>
        </p:txBody>
      </p:sp>
    </p:spTree>
    <p:extLst>
      <p:ext uri="{BB962C8B-B14F-4D97-AF65-F5344CB8AC3E}">
        <p14:creationId xmlns:p14="http://schemas.microsoft.com/office/powerpoint/2010/main" val="148729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4" descr="Photo of door that says &quot;danger do not put your hand inside, it will cut it off&quo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 y="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Red cross indicating danger">
            <a:extLst>
              <a:ext uri="{FF2B5EF4-FFF2-40B4-BE49-F238E27FC236}">
                <a16:creationId xmlns:a16="http://schemas.microsoft.com/office/drawing/2014/main" id="{7A4F5886-CF9A-6C4D-B796-190D2980FBB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24500" y="533400"/>
            <a:ext cx="3619500" cy="3619500"/>
          </a:xfrm>
          <a:prstGeom prst="rect">
            <a:avLst/>
          </a:prstGeom>
        </p:spPr>
      </p:pic>
      <p:sp>
        <p:nvSpPr>
          <p:cNvPr id="2" name="Title 1" hidden="1"/>
          <p:cNvSpPr>
            <a:spLocks noGrp="1"/>
          </p:cNvSpPr>
          <p:nvPr>
            <p:ph type="title"/>
          </p:nvPr>
        </p:nvSpPr>
        <p:spPr/>
        <p:txBody>
          <a:bodyPr/>
          <a:lstStyle/>
          <a:p>
            <a:r>
              <a:rPr lang="en-US" dirty="0" smtClean="0"/>
              <a:t>Warnings and signs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type="title"/>
          </p:nvPr>
        </p:nvSpPr>
        <p:spPr>
          <a:xfrm>
            <a:off x="1676400" y="624110"/>
            <a:ext cx="7162799" cy="1280890"/>
          </a:xfrm>
        </p:spPr>
        <p:txBody>
          <a:bodyPr>
            <a:noAutofit/>
          </a:bodyPr>
          <a:lstStyle/>
          <a:p>
            <a:pPr eaLnBrk="1" hangingPunct="1">
              <a:defRPr/>
            </a:pPr>
            <a:r>
              <a:rPr lang="en-US" altLang="en-US" sz="4400" b="1" dirty="0"/>
              <a:t>Amputations and Injuries</a:t>
            </a:r>
          </a:p>
        </p:txBody>
      </p:sp>
      <p:sp>
        <p:nvSpPr>
          <p:cNvPr id="470019" name="Rectangle 3"/>
          <p:cNvSpPr>
            <a:spLocks noGrp="1" noChangeArrowheads="1"/>
          </p:cNvSpPr>
          <p:nvPr>
            <p:ph idx="1"/>
          </p:nvPr>
        </p:nvSpPr>
        <p:spPr>
          <a:xfrm>
            <a:off x="914400" y="1905000"/>
            <a:ext cx="7772400" cy="4225925"/>
          </a:xfrm>
        </p:spPr>
        <p:txBody>
          <a:bodyPr>
            <a:normAutofit/>
          </a:bodyPr>
          <a:lstStyle/>
          <a:p>
            <a:pPr eaLnBrk="1" hangingPunct="1">
              <a:defRPr/>
            </a:pPr>
            <a:r>
              <a:rPr lang="en-US" sz="2800" b="1" dirty="0"/>
              <a:t>Crushed hands and arms, severed fingers and limbs, lacerations and abrasions </a:t>
            </a:r>
            <a:r>
              <a:rPr lang="en-US" sz="2800" dirty="0"/>
              <a:t>- the list of possible machinery-related injuries is long and horrifying. Many hazards are created by moving machine parts.  </a:t>
            </a:r>
            <a:endParaRPr lang="en-US" altLang="en-US" sz="2800"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type="title"/>
          </p:nvPr>
        </p:nvSpPr>
        <p:spPr>
          <a:xfrm>
            <a:off x="1447800" y="624110"/>
            <a:ext cx="7238999" cy="1128490"/>
          </a:xfrm>
        </p:spPr>
        <p:txBody>
          <a:bodyPr>
            <a:noAutofit/>
          </a:bodyPr>
          <a:lstStyle/>
          <a:p>
            <a:pPr eaLnBrk="1" hangingPunct="1">
              <a:defRPr/>
            </a:pPr>
            <a:r>
              <a:rPr lang="en-US" altLang="en-US" sz="4000" b="1" dirty="0"/>
              <a:t>Amputations and </a:t>
            </a:r>
            <a:r>
              <a:rPr lang="en-US" altLang="en-US" sz="4000" b="1" dirty="0" smtClean="0"/>
              <a:t>Injuries(2)</a:t>
            </a:r>
            <a:r>
              <a:rPr lang="en-US" altLang="en-US" sz="4400" b="1" dirty="0" smtClean="0"/>
              <a:t/>
            </a:r>
            <a:br>
              <a:rPr lang="en-US" altLang="en-US" sz="4400" b="1" dirty="0" smtClean="0"/>
            </a:br>
            <a:endParaRPr lang="en-US" altLang="en-US" sz="4400" b="1" dirty="0"/>
          </a:p>
        </p:txBody>
      </p:sp>
      <p:sp>
        <p:nvSpPr>
          <p:cNvPr id="470019" name="Rectangle 3"/>
          <p:cNvSpPr>
            <a:spLocks noGrp="1" noChangeArrowheads="1"/>
          </p:cNvSpPr>
          <p:nvPr>
            <p:ph idx="1"/>
          </p:nvPr>
        </p:nvSpPr>
        <p:spPr>
          <a:xfrm>
            <a:off x="914400" y="1828800"/>
            <a:ext cx="7772400" cy="4302125"/>
          </a:xfrm>
        </p:spPr>
        <p:txBody>
          <a:bodyPr>
            <a:noAutofit/>
          </a:bodyPr>
          <a:lstStyle/>
          <a:p>
            <a:pPr eaLnBrk="1" hangingPunct="1">
              <a:defRPr/>
            </a:pPr>
            <a:r>
              <a:rPr lang="en-US" sz="2800" b="1" dirty="0"/>
              <a:t>Unguarded machines are common. </a:t>
            </a:r>
            <a:r>
              <a:rPr lang="en-US" sz="2800" dirty="0"/>
              <a:t>Workers suffer approximately 18,000 amputations, lacerations, crushing injuries, abrasions, and over 800 deaths per year. </a:t>
            </a:r>
          </a:p>
          <a:p>
            <a:pPr eaLnBrk="1" hangingPunct="1">
              <a:defRPr/>
            </a:pPr>
            <a:endParaRPr lang="en-US" sz="1200" dirty="0"/>
          </a:p>
          <a:p>
            <a:pPr eaLnBrk="1" hangingPunct="1">
              <a:defRPr/>
            </a:pPr>
            <a:r>
              <a:rPr lang="en-US" altLang="en-US" sz="2800" b="1" dirty="0"/>
              <a:t>Amputations in meatpacking: </a:t>
            </a:r>
            <a:r>
              <a:rPr lang="en-US" altLang="en-US" sz="2800" dirty="0"/>
              <a:t>“The line is so fast there is no time to sharpen the knife. The knife gets dull and you have to cut harder. </a:t>
            </a:r>
            <a:r>
              <a:rPr lang="en-US" altLang="en-US" sz="2800" b="1" dirty="0"/>
              <a:t>That’s when you cut yourself</a:t>
            </a:r>
            <a:r>
              <a:rPr lang="en-US" altLang="en-US" sz="2800" dirty="0"/>
              <a:t>.” </a:t>
            </a:r>
          </a:p>
          <a:p>
            <a:pPr marL="0" indent="0" eaLnBrk="1" hangingPunct="1">
              <a:buFont typeface="Wingdings" charset="2"/>
              <a:buNone/>
              <a:defRPr/>
            </a:pPr>
            <a:r>
              <a:rPr lang="en-US" altLang="en-US" sz="2800" dirty="0"/>
              <a:t>	</a:t>
            </a:r>
            <a:r>
              <a:rPr lang="mr-IN" altLang="en-US" sz="2000" dirty="0"/>
              <a:t>–</a:t>
            </a:r>
            <a:r>
              <a:rPr lang="en-US" altLang="en-US" sz="2000" dirty="0"/>
              <a:t> Nebraska meatpacking worker, Human Rights Watch</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type="title"/>
          </p:nvPr>
        </p:nvSpPr>
        <p:spPr>
          <a:xfrm>
            <a:off x="2057399" y="624110"/>
            <a:ext cx="6477001" cy="1280890"/>
          </a:xfrm>
        </p:spPr>
        <p:txBody>
          <a:bodyPr>
            <a:noAutofit/>
          </a:bodyPr>
          <a:lstStyle/>
          <a:p>
            <a:pPr eaLnBrk="1" hangingPunct="1">
              <a:defRPr/>
            </a:pPr>
            <a:r>
              <a:rPr lang="en-US" altLang="en-US" sz="4400" b="1" dirty="0"/>
              <a:t>Why are machines not guarded?</a:t>
            </a:r>
          </a:p>
        </p:txBody>
      </p:sp>
      <p:sp>
        <p:nvSpPr>
          <p:cNvPr id="470019" name="Rectangle 3"/>
          <p:cNvSpPr>
            <a:spLocks noGrp="1" noChangeArrowheads="1"/>
          </p:cNvSpPr>
          <p:nvPr>
            <p:ph idx="1"/>
          </p:nvPr>
        </p:nvSpPr>
        <p:spPr>
          <a:xfrm>
            <a:off x="1219200" y="2286000"/>
            <a:ext cx="7696200" cy="3844925"/>
          </a:xfrm>
        </p:spPr>
        <p:txBody>
          <a:bodyPr>
            <a:noAutofit/>
          </a:bodyPr>
          <a:lstStyle/>
          <a:p>
            <a:pPr eaLnBrk="1" hangingPunct="1">
              <a:defRPr/>
            </a:pPr>
            <a:r>
              <a:rPr lang="en-US" altLang="en-US" sz="2800"/>
              <a:t>“</a:t>
            </a:r>
            <a:r>
              <a:rPr lang="en-US" altLang="en-US" sz="2800" dirty="0"/>
              <a:t>No one would stick their arm, hand, finger, head, etc. in there.”</a:t>
            </a:r>
          </a:p>
          <a:p>
            <a:pPr eaLnBrk="1" hangingPunct="1">
              <a:defRPr/>
            </a:pPr>
            <a:r>
              <a:rPr lang="en-US" altLang="en-US" sz="2800" dirty="0"/>
              <a:t>“No one is supposed to be back there, in there, around it while it is running.”</a:t>
            </a:r>
          </a:p>
          <a:p>
            <a:pPr eaLnBrk="1" hangingPunct="1">
              <a:defRPr/>
            </a:pPr>
            <a:r>
              <a:rPr lang="en-US" altLang="en-US" sz="2800" dirty="0"/>
              <a:t>“The machine came that way; it never had a guard.”</a:t>
            </a:r>
          </a:p>
          <a:p>
            <a:pPr eaLnBrk="1" hangingPunct="1">
              <a:defRPr/>
            </a:pPr>
            <a:r>
              <a:rPr lang="en-US" altLang="en-US" sz="2800" dirty="0"/>
              <a:t>“I’ve been doing it this way for twenty years without any problems.”</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p:txBody>
          <a:bodyPr>
            <a:noAutofit/>
          </a:bodyPr>
          <a:lstStyle/>
          <a:p>
            <a:pPr eaLnBrk="1" hangingPunct="1">
              <a:defRPr/>
            </a:pPr>
            <a:r>
              <a:rPr lang="en-US" altLang="en-US" sz="4400" b="1" dirty="0"/>
              <a:t>Why are machines not guarded? (cont.)</a:t>
            </a:r>
          </a:p>
        </p:txBody>
      </p:sp>
      <p:sp>
        <p:nvSpPr>
          <p:cNvPr id="471043" name="Rectangle 3"/>
          <p:cNvSpPr>
            <a:spLocks noGrp="1" noChangeArrowheads="1"/>
          </p:cNvSpPr>
          <p:nvPr>
            <p:ph idx="1"/>
          </p:nvPr>
        </p:nvSpPr>
        <p:spPr>
          <a:xfrm>
            <a:off x="1295400" y="2362200"/>
            <a:ext cx="7315200" cy="4149725"/>
          </a:xfrm>
        </p:spPr>
        <p:txBody>
          <a:bodyPr>
            <a:normAutofit/>
          </a:bodyPr>
          <a:lstStyle/>
          <a:p>
            <a:pPr eaLnBrk="1" hangingPunct="1">
              <a:defRPr/>
            </a:pPr>
            <a:r>
              <a:rPr lang="en-US" altLang="en-US" sz="2800" dirty="0"/>
              <a:t>“The guard is in the way.”</a:t>
            </a:r>
          </a:p>
          <a:p>
            <a:pPr eaLnBrk="1" hangingPunct="1">
              <a:defRPr/>
            </a:pPr>
            <a:r>
              <a:rPr lang="en-US" altLang="en-US" sz="2800" dirty="0"/>
              <a:t>“The OSHA inspector didn’t say anything about it.”</a:t>
            </a:r>
          </a:p>
          <a:p>
            <a:pPr eaLnBrk="1" hangingPunct="1">
              <a:defRPr/>
            </a:pPr>
            <a:r>
              <a:rPr lang="en-US" altLang="en-US" sz="2800" dirty="0"/>
              <a:t>“We’ll put it back on if OSHA comes.”</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noFill/>
        </p:spPr>
        <p:txBody>
          <a:bodyPr>
            <a:normAutofit/>
          </a:bodyPr>
          <a:lstStyle/>
          <a:p>
            <a:pPr eaLnBrk="1" hangingPunct="1">
              <a:defRPr/>
            </a:pPr>
            <a:r>
              <a:rPr lang="en-US" altLang="en-US" sz="4400" b="1" dirty="0">
                <a:solidFill>
                  <a:schemeClr val="tx1"/>
                </a:solidFill>
              </a:rPr>
              <a:t>Amputations: Beware</a:t>
            </a:r>
            <a:r>
              <a:rPr lang="mr-IN" altLang="en-US" sz="4400" b="1" dirty="0">
                <a:solidFill>
                  <a:schemeClr val="tx1"/>
                </a:solidFill>
              </a:rPr>
              <a:t>…</a:t>
            </a:r>
            <a:endParaRPr lang="en-US" altLang="en-US" sz="4400" b="1" dirty="0">
              <a:solidFill>
                <a:schemeClr val="tx1"/>
              </a:solidFill>
            </a:endParaRPr>
          </a:p>
        </p:txBody>
      </p:sp>
      <p:sp>
        <p:nvSpPr>
          <p:cNvPr id="604168" name="Rectangle 8"/>
          <p:cNvSpPr>
            <a:spLocks noGrp="1" noChangeArrowheads="1"/>
          </p:cNvSpPr>
          <p:nvPr>
            <p:ph sz="half" idx="2"/>
          </p:nvPr>
        </p:nvSpPr>
        <p:spPr>
          <a:xfrm>
            <a:off x="3352800" y="1828800"/>
            <a:ext cx="5334000" cy="4530725"/>
          </a:xfrm>
        </p:spPr>
        <p:txBody>
          <a:bodyPr/>
          <a:lstStyle/>
          <a:p>
            <a:pPr lvl="1" eaLnBrk="1" hangingPunct="1">
              <a:defRPr/>
            </a:pPr>
            <a:r>
              <a:rPr lang="en-US" altLang="en-US" sz="3100" dirty="0">
                <a:latin typeface="Times New Roman" charset="0"/>
              </a:rPr>
              <a:t>shears</a:t>
            </a:r>
          </a:p>
          <a:p>
            <a:pPr lvl="1" eaLnBrk="1" hangingPunct="1">
              <a:defRPr/>
            </a:pPr>
            <a:r>
              <a:rPr lang="en-US" altLang="en-US" sz="3100" dirty="0">
                <a:latin typeface="Times New Roman" charset="0"/>
              </a:rPr>
              <a:t>saws</a:t>
            </a:r>
          </a:p>
          <a:p>
            <a:pPr lvl="1" eaLnBrk="1" hangingPunct="1">
              <a:defRPr/>
            </a:pPr>
            <a:r>
              <a:rPr lang="en-US" altLang="en-US" sz="3100" dirty="0">
                <a:latin typeface="Times New Roman" charset="0"/>
              </a:rPr>
              <a:t>slicers</a:t>
            </a:r>
          </a:p>
          <a:p>
            <a:pPr lvl="1" eaLnBrk="1" hangingPunct="1">
              <a:defRPr/>
            </a:pPr>
            <a:r>
              <a:rPr lang="en-US" altLang="en-US" sz="3100" dirty="0">
                <a:latin typeface="Times New Roman" charset="0"/>
              </a:rPr>
              <a:t>slitters</a:t>
            </a:r>
          </a:p>
          <a:p>
            <a:pPr lvl="1" eaLnBrk="1" hangingPunct="1">
              <a:defRPr/>
            </a:pPr>
            <a:r>
              <a:rPr lang="en-US" altLang="en-US" sz="3100" dirty="0">
                <a:latin typeface="Times New Roman" charset="0"/>
              </a:rPr>
              <a:t>power presses</a:t>
            </a:r>
          </a:p>
          <a:p>
            <a:pPr lvl="1" eaLnBrk="1" hangingPunct="1">
              <a:defRPr/>
            </a:pPr>
            <a:r>
              <a:rPr lang="en-US" altLang="en-US" sz="3100" dirty="0">
                <a:latin typeface="Times New Roman" charset="0"/>
              </a:rPr>
              <a:t>(the 4 s’s and a P)</a:t>
            </a:r>
          </a:p>
          <a:p>
            <a:pPr eaLnBrk="1" hangingPunct="1">
              <a:defRPr/>
            </a:pPr>
            <a:endParaRPr lang="en-US" altLang="en-US" sz="2400" dirty="0"/>
          </a:p>
        </p:txBody>
      </p:sp>
      <p:pic>
        <p:nvPicPr>
          <p:cNvPr id="28676" name="Picture 6" descr="Drawing of factor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10400" y="1501774"/>
            <a:ext cx="180975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9" descr="Drawing of gear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52600" y="3263900"/>
            <a:ext cx="13716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dir="in"/>
  </p:transition>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46310490</TotalTime>
  <Pages>149</Pages>
  <Words>1269</Words>
  <Application>Microsoft Office PowerPoint</Application>
  <PresentationFormat>Letter Paper (8.5x11 in)</PresentationFormat>
  <Paragraphs>114</Paragraphs>
  <Slides>28</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ＭＳ Ｐゴシック</vt:lpstr>
      <vt:lpstr>Arial</vt:lpstr>
      <vt:lpstr>Century Gothic</vt:lpstr>
      <vt:lpstr>Mangal</vt:lpstr>
      <vt:lpstr>メイリオ</vt:lpstr>
      <vt:lpstr>Times New Roman</vt:lpstr>
      <vt:lpstr>Wingdings</vt:lpstr>
      <vt:lpstr>Wingdings 3</vt:lpstr>
      <vt:lpstr>Wisp</vt:lpstr>
      <vt:lpstr> Machines, Machine Guarding &amp; Preventing Amputations   </vt:lpstr>
      <vt:lpstr>The Disclaimer</vt:lpstr>
      <vt:lpstr>Machine Guarding &amp; Preventing Amputations</vt:lpstr>
      <vt:lpstr>Warnings and signs</vt:lpstr>
      <vt:lpstr>Amputations and Injuries</vt:lpstr>
      <vt:lpstr>Amputations and Injuries(2) </vt:lpstr>
      <vt:lpstr>Why are machines not guarded?</vt:lpstr>
      <vt:lpstr>Why are machines not guarded? (cont.)</vt:lpstr>
      <vt:lpstr>Amputations: Beware…</vt:lpstr>
      <vt:lpstr>Machine Guarding Requirements</vt:lpstr>
      <vt:lpstr>Machine Hazards:  Hazardous Motions</vt:lpstr>
      <vt:lpstr>Machine Hazards: Hazardous Actions</vt:lpstr>
      <vt:lpstr>Methods of machine safeguarding</vt:lpstr>
      <vt:lpstr>Fixed Guard</vt:lpstr>
      <vt:lpstr>Other types of guards</vt:lpstr>
      <vt:lpstr>Safeguarding by Location/Distance</vt:lpstr>
      <vt:lpstr>Guarded????</vt:lpstr>
      <vt:lpstr>Requirements for Machines 1910.212</vt:lpstr>
      <vt:lpstr>1910.212(a)(5)</vt:lpstr>
      <vt:lpstr>Fan with an ungarded pulley less than 7 feet above the floor</vt:lpstr>
      <vt:lpstr>A completely unguarded fan blade and pulley</vt:lpstr>
      <vt:lpstr>Belts, pulleys, flywheels, etc.</vt:lpstr>
      <vt:lpstr>Dangers of unguarded machinery</vt:lpstr>
      <vt:lpstr>saHari ripped from the scalp</vt:lpstr>
      <vt:lpstr>Pulleys</vt:lpstr>
      <vt:lpstr>k</vt:lpstr>
      <vt:lpstr>Machine Guarding website</vt:lpstr>
      <vt:lpstr>Lockout Tagout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Executive Introduction to ISO 14000</dc:title>
  <dc:subject/>
  <dc:creator>Station0</dc:creator>
  <cp:keywords/>
  <dc:description/>
  <cp:lastModifiedBy>Robertson, Donna - OSHA</cp:lastModifiedBy>
  <cp:revision>427</cp:revision>
  <cp:lastPrinted>1999-11-09T14:06:54Z</cp:lastPrinted>
  <dcterms:created xsi:type="dcterms:W3CDTF">1998-04-28T09:34:12Z</dcterms:created>
  <dcterms:modified xsi:type="dcterms:W3CDTF">2020-01-27T19:31:15Z</dcterms:modified>
</cp:coreProperties>
</file>