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6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057" r:id="rId1"/>
    <p:sldMasterId id="2147484069" r:id="rId2"/>
    <p:sldMasterId id="2147484081" r:id="rId3"/>
    <p:sldMasterId id="2147484093" r:id="rId4"/>
    <p:sldMasterId id="2147484105" r:id="rId5"/>
    <p:sldMasterId id="2147484117" r:id="rId6"/>
    <p:sldMasterId id="2147484129" r:id="rId7"/>
    <p:sldMasterId id="2147484817" r:id="rId8"/>
    <p:sldMasterId id="2147484833" r:id="rId9"/>
    <p:sldMasterId id="2147484849" r:id="rId10"/>
    <p:sldMasterId id="2147485383" r:id="rId11"/>
    <p:sldMasterId id="2147485395" r:id="rId12"/>
    <p:sldMasterId id="2147485407" r:id="rId13"/>
    <p:sldMasterId id="2147485419" r:id="rId14"/>
    <p:sldMasterId id="2147485431" r:id="rId15"/>
    <p:sldMasterId id="2147485443" r:id="rId16"/>
    <p:sldMasterId id="2147485455" r:id="rId17"/>
  </p:sldMasterIdLst>
  <p:notesMasterIdLst>
    <p:notesMasterId r:id="rId171"/>
  </p:notesMasterIdLst>
  <p:sldIdLst>
    <p:sldId id="561" r:id="rId18"/>
    <p:sldId id="703" r:id="rId19"/>
    <p:sldId id="715" r:id="rId20"/>
    <p:sldId id="457" r:id="rId21"/>
    <p:sldId id="671" r:id="rId22"/>
    <p:sldId id="700" r:id="rId23"/>
    <p:sldId id="673" r:id="rId24"/>
    <p:sldId id="702" r:id="rId25"/>
    <p:sldId id="674" r:id="rId26"/>
    <p:sldId id="701" r:id="rId27"/>
    <p:sldId id="706" r:id="rId28"/>
    <p:sldId id="491" r:id="rId29"/>
    <p:sldId id="590" r:id="rId30"/>
    <p:sldId id="455" r:id="rId31"/>
    <p:sldId id="704" r:id="rId32"/>
    <p:sldId id="505" r:id="rId33"/>
    <p:sldId id="707" r:id="rId34"/>
    <p:sldId id="570" r:id="rId35"/>
    <p:sldId id="567" r:id="rId36"/>
    <p:sldId id="552" r:id="rId37"/>
    <p:sldId id="580" r:id="rId38"/>
    <p:sldId id="564" r:id="rId39"/>
    <p:sldId id="662" r:id="rId40"/>
    <p:sldId id="663" r:id="rId41"/>
    <p:sldId id="668" r:id="rId42"/>
    <p:sldId id="664" r:id="rId43"/>
    <p:sldId id="490" r:id="rId44"/>
    <p:sldId id="531" r:id="rId45"/>
    <p:sldId id="679" r:id="rId46"/>
    <p:sldId id="680" r:id="rId47"/>
    <p:sldId id="661" r:id="rId48"/>
    <p:sldId id="709" r:id="rId49"/>
    <p:sldId id="711" r:id="rId50"/>
    <p:sldId id="566" r:id="rId51"/>
    <p:sldId id="591" r:id="rId52"/>
    <p:sldId id="565" r:id="rId53"/>
    <p:sldId id="598" r:id="rId54"/>
    <p:sldId id="641" r:id="rId55"/>
    <p:sldId id="599" r:id="rId56"/>
    <p:sldId id="643" r:id="rId57"/>
    <p:sldId id="579" r:id="rId58"/>
    <p:sldId id="452" r:id="rId59"/>
    <p:sldId id="622" r:id="rId60"/>
    <p:sldId id="642" r:id="rId61"/>
    <p:sldId id="694" r:id="rId62"/>
    <p:sldId id="678" r:id="rId63"/>
    <p:sldId id="583" r:id="rId64"/>
    <p:sldId id="645" r:id="rId65"/>
    <p:sldId id="696" r:id="rId66"/>
    <p:sldId id="697" r:id="rId67"/>
    <p:sldId id="644" r:id="rId68"/>
    <p:sldId id="451" r:id="rId69"/>
    <p:sldId id="550" r:id="rId70"/>
    <p:sldId id="677" r:id="rId71"/>
    <p:sldId id="551" r:id="rId72"/>
    <p:sldId id="582" r:id="rId73"/>
    <p:sldId id="557" r:id="rId74"/>
    <p:sldId id="712" r:id="rId75"/>
    <p:sldId id="618" r:id="rId76"/>
    <p:sldId id="637" r:id="rId77"/>
    <p:sldId id="556" r:id="rId78"/>
    <p:sldId id="617" r:id="rId79"/>
    <p:sldId id="521" r:id="rId80"/>
    <p:sldId id="586" r:id="rId81"/>
    <p:sldId id="695" r:id="rId82"/>
    <p:sldId id="646" r:id="rId83"/>
    <p:sldId id="592" r:id="rId84"/>
    <p:sldId id="486" r:id="rId85"/>
    <p:sldId id="493" r:id="rId86"/>
    <p:sldId id="594" r:id="rId87"/>
    <p:sldId id="605" r:id="rId88"/>
    <p:sldId id="593" r:id="rId89"/>
    <p:sldId id="619" r:id="rId90"/>
    <p:sldId id="608" r:id="rId91"/>
    <p:sldId id="500" r:id="rId92"/>
    <p:sldId id="626" r:id="rId93"/>
    <p:sldId id="684" r:id="rId94"/>
    <p:sldId id="534" r:id="rId95"/>
    <p:sldId id="628" r:id="rId96"/>
    <p:sldId id="535" r:id="rId97"/>
    <p:sldId id="630" r:id="rId98"/>
    <p:sldId id="634" r:id="rId99"/>
    <p:sldId id="633" r:id="rId100"/>
    <p:sldId id="636" r:id="rId101"/>
    <p:sldId id="632" r:id="rId102"/>
    <p:sldId id="665" r:id="rId103"/>
    <p:sldId id="512" r:id="rId104"/>
    <p:sldId id="502" r:id="rId105"/>
    <p:sldId id="554" r:id="rId106"/>
    <p:sldId id="555" r:id="rId107"/>
    <p:sldId id="647" r:id="rId108"/>
    <p:sldId id="676" r:id="rId109"/>
    <p:sldId id="638" r:id="rId110"/>
    <p:sldId id="563" r:id="rId111"/>
    <p:sldId id="569" r:id="rId112"/>
    <p:sldId id="529" r:id="rId113"/>
    <p:sldId id="546" r:id="rId114"/>
    <p:sldId id="681" r:id="rId115"/>
    <p:sldId id="683" r:id="rId116"/>
    <p:sldId id="560" r:id="rId117"/>
    <p:sldId id="562" r:id="rId118"/>
    <p:sldId id="542" r:id="rId119"/>
    <p:sldId id="609" r:id="rId120"/>
    <p:sldId id="612" r:id="rId121"/>
    <p:sldId id="613" r:id="rId122"/>
    <p:sldId id="666" r:id="rId123"/>
    <p:sldId id="604" r:id="rId124"/>
    <p:sldId id="595" r:id="rId125"/>
    <p:sldId id="698" r:id="rId126"/>
    <p:sldId id="686" r:id="rId127"/>
    <p:sldId id="692" r:id="rId128"/>
    <p:sldId id="693" r:id="rId129"/>
    <p:sldId id="688" r:id="rId130"/>
    <p:sldId id="689" r:id="rId131"/>
    <p:sldId id="690" r:id="rId132"/>
    <p:sldId id="691" r:id="rId133"/>
    <p:sldId id="543" r:id="rId134"/>
    <p:sldId id="639" r:id="rId135"/>
    <p:sldId id="606" r:id="rId136"/>
    <p:sldId id="621" r:id="rId137"/>
    <p:sldId id="623" r:id="rId138"/>
    <p:sldId id="649" r:id="rId139"/>
    <p:sldId id="616" r:id="rId140"/>
    <p:sldId id="650" r:id="rId141"/>
    <p:sldId id="620" r:id="rId142"/>
    <p:sldId id="615" r:id="rId143"/>
    <p:sldId id="584" r:id="rId144"/>
    <p:sldId id="614" r:id="rId145"/>
    <p:sldId id="600" r:id="rId146"/>
    <p:sldId id="559" r:id="rId147"/>
    <p:sldId id="601" r:id="rId148"/>
    <p:sldId id="660" r:id="rId149"/>
    <p:sldId id="659" r:id="rId150"/>
    <p:sldId id="602" r:id="rId151"/>
    <p:sldId id="658" r:id="rId152"/>
    <p:sldId id="603" r:id="rId153"/>
    <p:sldId id="651" r:id="rId154"/>
    <p:sldId id="607" r:id="rId155"/>
    <p:sldId id="652" r:id="rId156"/>
    <p:sldId id="653" r:id="rId157"/>
    <p:sldId id="654" r:id="rId158"/>
    <p:sldId id="611" r:id="rId159"/>
    <p:sldId id="610" r:id="rId160"/>
    <p:sldId id="544" r:id="rId161"/>
    <p:sldId id="682" r:id="rId162"/>
    <p:sldId id="655" r:id="rId163"/>
    <p:sldId id="656" r:id="rId164"/>
    <p:sldId id="553" r:id="rId165"/>
    <p:sldId id="657" r:id="rId166"/>
    <p:sldId id="541" r:id="rId167"/>
    <p:sldId id="578" r:id="rId168"/>
    <p:sldId id="667" r:id="rId169"/>
    <p:sldId id="699" r:id="rId1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3300"/>
    <a:srgbClr val="C00000"/>
    <a:srgbClr val="969696"/>
    <a:srgbClr val="262626"/>
    <a:srgbClr val="990000"/>
    <a:srgbClr val="FFFF99"/>
    <a:srgbClr val="43FC1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0" autoAdjust="0"/>
    <p:restoredTop sz="86364" autoAdjust="0"/>
  </p:normalViewPr>
  <p:slideViewPr>
    <p:cSldViewPr>
      <p:cViewPr varScale="1">
        <p:scale>
          <a:sx n="92" d="100"/>
          <a:sy n="92" d="100"/>
        </p:scale>
        <p:origin x="954" y="78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-22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54" Type="http://schemas.openxmlformats.org/officeDocument/2006/relationships/slide" Target="slides/slide137.xml"/><Relationship Id="rId159" Type="http://schemas.openxmlformats.org/officeDocument/2006/relationships/slide" Target="slides/slide142.xml"/><Relationship Id="rId175" Type="http://schemas.openxmlformats.org/officeDocument/2006/relationships/tableStyles" Target="tableStyles.xml"/><Relationship Id="rId170" Type="http://schemas.openxmlformats.org/officeDocument/2006/relationships/slide" Target="slides/slide15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slide" Target="slides/slide127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60" Type="http://schemas.openxmlformats.org/officeDocument/2006/relationships/slide" Target="slides/slide143.xml"/><Relationship Id="rId165" Type="http://schemas.openxmlformats.org/officeDocument/2006/relationships/slide" Target="slides/slide14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55" Type="http://schemas.openxmlformats.org/officeDocument/2006/relationships/slide" Target="slides/slide138.xml"/><Relationship Id="rId171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40" Type="http://schemas.openxmlformats.org/officeDocument/2006/relationships/slide" Target="slides/slide123.xml"/><Relationship Id="rId145" Type="http://schemas.openxmlformats.org/officeDocument/2006/relationships/slide" Target="slides/slide128.xml"/><Relationship Id="rId161" Type="http://schemas.openxmlformats.org/officeDocument/2006/relationships/slide" Target="slides/slide144.xml"/><Relationship Id="rId166" Type="http://schemas.openxmlformats.org/officeDocument/2006/relationships/slide" Target="slides/slide1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51" Type="http://schemas.openxmlformats.org/officeDocument/2006/relationships/slide" Target="slides/slide134.xml"/><Relationship Id="rId156" Type="http://schemas.openxmlformats.org/officeDocument/2006/relationships/slide" Target="slides/slide139.xml"/><Relationship Id="rId164" Type="http://schemas.openxmlformats.org/officeDocument/2006/relationships/slide" Target="slides/slide147.xml"/><Relationship Id="rId169" Type="http://schemas.openxmlformats.org/officeDocument/2006/relationships/slide" Target="slides/slide1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slide" Target="slides/slide129.xml"/><Relationship Id="rId167" Type="http://schemas.openxmlformats.org/officeDocument/2006/relationships/slide" Target="slides/slide15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162" Type="http://schemas.openxmlformats.org/officeDocument/2006/relationships/slide" Target="slides/slide14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157" Type="http://schemas.openxmlformats.org/officeDocument/2006/relationships/slide" Target="slides/slide14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slide" Target="slides/slide135.xml"/><Relationship Id="rId173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168" Type="http://schemas.openxmlformats.org/officeDocument/2006/relationships/slide" Target="slides/slide1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163" Type="http://schemas.openxmlformats.org/officeDocument/2006/relationships/slide" Target="slides/slide14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slide" Target="slides/slide14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3" Type="http://schemas.openxmlformats.org/officeDocument/2006/relationships/slide" Target="slides/slide136.xml"/><Relationship Id="rId174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27" Type="http://schemas.openxmlformats.org/officeDocument/2006/relationships/slide" Target="slides/slide1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Work Related Fatalities for Tree Care 1992-2007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Golpeteo  42%</c:v>
                </c:pt>
                <c:pt idx="1">
                  <c:v>Caída a nivel más bajo 34%</c:v>
                </c:pt>
                <c:pt idx="2">
                  <c:v>Electrocutamientos 14%</c:v>
                </c:pt>
                <c:pt idx="3">
                  <c:v>Relacionado con Transporte  5%</c:v>
                </c:pt>
                <c:pt idx="4">
                  <c:v>Otro 5%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0.4200000000000001</c:v>
                </c:pt>
                <c:pt idx="1">
                  <c:v>0.34000000000000014</c:v>
                </c:pt>
                <c:pt idx="2">
                  <c:v>0.14000000000000001</c:v>
                </c:pt>
                <c:pt idx="3">
                  <c:v>5.0000000000000017E-2</c:v>
                </c:pt>
                <c:pt idx="4">
                  <c:v>5.0000000000000017E-2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A-4E11-9814-1E0F7AC7D2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6635532627387151"/>
          <c:y val="0.25520354736585771"/>
          <c:w val="0.3164032944157843"/>
          <c:h val="0.63802053738128128"/>
        </c:manualLayout>
      </c:layout>
      <c:overlay val="0"/>
      <c:txPr>
        <a:bodyPr/>
        <a:lstStyle/>
        <a:p>
          <a:pPr>
            <a:defRPr lang="en-US" sz="18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en-US" sz="2800" u="sng"/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Fallecido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Trabajador por Cuenta Propia 38%</c:v>
                </c:pt>
                <c:pt idx="1">
                  <c:v>Empleado 59%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0.38000000000000012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98-4439-A296-856AC8F81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1">
          <a:noFill/>
        </a:ln>
      </c:spPr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en-US" sz="2798" u="sng"/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Locación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Residencia Privada 44%</c:v>
                </c:pt>
                <c:pt idx="1">
                  <c:v>Granja 11%</c:v>
                </c:pt>
                <c:pt idx="2">
                  <c:v>Calle o Carretera 12%</c:v>
                </c:pt>
                <c:pt idx="3">
                  <c:v>Otro 34%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0.44</c:v>
                </c:pt>
                <c:pt idx="1">
                  <c:v>0.11</c:v>
                </c:pt>
                <c:pt idx="2">
                  <c:v>0.12000000000000002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8-4800-BC60-4BC2CB12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6">
          <a:noFill/>
        </a:ln>
      </c:spPr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802" u="sng"/>
            </a:pPr>
            <a:r>
              <a:rPr lang="en-US" smtClean="0"/>
              <a:t>Actividad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Activity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Podado 47%</c:v>
                </c:pt>
                <c:pt idx="1">
                  <c:v>Talado 23%</c:v>
                </c:pt>
                <c:pt idx="2">
                  <c:v>Despejar/ Maquinaria 15%</c:v>
                </c:pt>
                <c:pt idx="3">
                  <c:v>Sin especificar 14%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0.47000000000000008</c:v>
                </c:pt>
                <c:pt idx="1">
                  <c:v>0.23</c:v>
                </c:pt>
                <c:pt idx="2">
                  <c:v>0.15000000000000005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9FA-AE47-00174EB2B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7">
          <a:noFill/>
        </a:ln>
      </c:spPr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800" u="sng"/>
            </a:pPr>
            <a:r>
              <a:rPr lang="en-US" smtClean="0"/>
              <a:t>Entrenamiento</a:t>
            </a:r>
            <a:endParaRPr lang="en-US"/>
          </a:p>
        </c:rich>
      </c:tx>
      <c:overlay val="0"/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Training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0-B6DA-4697-91F4-41C280E0D567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</c:spPr>
            <c:extLst>
              <c:ext xmlns:c16="http://schemas.microsoft.com/office/drawing/2014/chart" uri="{C3380CC4-5D6E-409C-BE32-E72D297353CC}">
                <c16:uniqueId val="{00000001-B6DA-4697-91F4-41C280E0D567}"/>
              </c:ext>
            </c:extLst>
          </c:dPt>
          <c:cat>
            <c:strRef>
              <c:f>Sheet1!$A$2:$A$3</c:f>
              <c:strCache>
                <c:ptCount val="2"/>
                <c:pt idx="0">
                  <c:v>Ninguno o informal 70%</c:v>
                </c:pt>
                <c:pt idx="1">
                  <c:v> Formal 30%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0.70000000000000018</c:v>
                </c:pt>
                <c:pt idx="1">
                  <c:v>0.3000000000000001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A-4697-91F4-41C280E0D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1">
          <a:noFill/>
        </a:ln>
      </c:spPr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en-US"/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Lesiones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Esguinces, Torceduras, Desgarros</c:v>
                </c:pt>
                <c:pt idx="1">
                  <c:v>Dolor de Espalda</c:v>
                </c:pt>
                <c:pt idx="2">
                  <c:v>Síndrome de Túnel Carpal</c:v>
                </c:pt>
                <c:pt idx="3">
                  <c:v>Tendonitis</c:v>
                </c:pt>
                <c:pt idx="4">
                  <c:v>Otras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74.3</c:v>
                </c:pt>
                <c:pt idx="1">
                  <c:v>15.8</c:v>
                </c:pt>
                <c:pt idx="2">
                  <c:v>3</c:v>
                </c:pt>
                <c:pt idx="3">
                  <c:v>1.2</c:v>
                </c:pt>
                <c:pt idx="4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FB-4637-9DAD-FE8DFC943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222720"/>
        <c:axId val="129880832"/>
      </c:barChart>
      <c:catAx>
        <c:axId val="150222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29880832"/>
        <c:crosses val="autoZero"/>
        <c:auto val="1"/>
        <c:lblAlgn val="ctr"/>
        <c:lblOffset val="100"/>
        <c:noMultiLvlLbl val="0"/>
      </c:catAx>
      <c:valAx>
        <c:axId val="1298808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50222720"/>
        <c:crosses val="autoZero"/>
        <c:crossBetween val="between"/>
      </c:valAx>
      <c:spPr>
        <a:noFill/>
        <a:ln w="25402">
          <a:noFill/>
        </a:ln>
      </c:spPr>
    </c:plotArea>
    <c:legend>
      <c:legendPos val="r"/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65A239B-0714-43BA-820B-6652FF381BE3}" type="datetimeFigureOut">
              <a:rPr lang="en-US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32BC51E-22E3-4BD3-8F59-D40DD10ED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88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8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8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3AFF50-F89E-4D7F-9CF0-7DD2292BD8E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86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C0E9B1-CE76-4A9B-B0B9-3836806BB8E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46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7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4BD9DB-5CDD-409A-B6A3-2938F1DCCCB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40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8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6D1DE2-8066-45E4-BD55-01306DDD1512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24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79B997-F4B6-450C-B124-C67F643D3F0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04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0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0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B01189-2F75-4B49-A845-C2AD4B296F9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60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BFE005-EDAE-4AF1-B313-6E8F4B22224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7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2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2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F1EE4A-1EB5-4706-A676-5A68D382A00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90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3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504940-762E-49CD-93D5-13342FB4EFF7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00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4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4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57EBAC-F9B6-4515-A29C-EBCD2FE0E256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10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F4D34D-CF0B-409E-8C6A-34620365CAC9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8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Bienvenido a Tree Care Academy</a:t>
            </a:r>
            <a:r>
              <a:rPr lang="en-US" baseline="0" smtClean="0"/>
              <a:t>  </a:t>
            </a:r>
            <a:r>
              <a:rPr lang="en-US" smtClean="0"/>
              <a:t>Ponga su nombre</a:t>
            </a:r>
            <a:r>
              <a:rPr lang="en-US" baseline="0" smtClean="0"/>
              <a:t> en la cubierta junto con la nombre de la compañía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7262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6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5D58D9-61B8-472E-9CC9-37243F2691F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270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143630-90B1-48A8-81AE-18FBE108CCEC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85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8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5E330C-85AF-4C41-93F1-EE382E77A32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97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B496B-40E6-4391-95BF-47948178676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6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0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5658AB-B426-4EF8-BA2E-2955FE5F71C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46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1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3A4036-EFD7-4F9F-82CD-360CC20D4AB4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10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2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DA000D-2D5B-4A62-9BEB-8F123BCC1BD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15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3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3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EF3833-FA54-4F9D-9406-6FE012F68EDE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3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4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4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B1808F-48AA-4130-A272-22550F4552DB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03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A87B3D-320D-4549-9D15-E7F45B5EBF24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20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EA1A2C-D74B-47FD-B755-059CC7728AF0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99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20DC22-CB2F-4F30-98A3-1D1C2AB9C7EF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6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4217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934A4D-CA3E-4DB0-86F2-DE450748E996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75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81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8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B11985-83E2-4B19-BD3D-5C864919026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03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9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FF05F4-C704-4D41-828F-C75B22EE3A99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0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20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A68B7C-06B0-463B-97D8-C8CA178368E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000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1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21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5D7B62-7A48-446E-9752-24115A92A537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827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22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9B375A-3EA7-4989-BFFE-C39FDE456747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89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834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3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23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09863B-5D79-4F32-94A5-0DBD42CB640D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90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87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25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CDCB55-A414-43BD-90B8-36E603ACED1E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94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174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7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27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F58779-14E2-48A4-906C-BBC78D641AA0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95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8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0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Investigaciones de</a:t>
            </a:r>
            <a:r>
              <a:rPr lang="en-US" altLang="en-US" baseline="0" smtClean="0"/>
              <a:t> Accidentes Relacionados con Árbol</a:t>
            </a:r>
            <a:endParaRPr lang="en-US" altLang="en-US" smtClean="0"/>
          </a:p>
        </p:txBody>
      </p:sp>
      <p:sp>
        <p:nvSpPr>
          <p:cNvPr id="390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82524E-606A-4417-B66A-62CA53F51F55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431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8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8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F78241-C218-4E1F-96F3-C3423A71F727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96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188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9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29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85DE1B-913E-48F8-B0F7-EA8C1DD4CDE0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22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0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3CC827-BE53-4D14-B880-DC42B9141D07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100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61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1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1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557B39-E518-4489-AEC7-D50CD20C060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12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2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2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1229F8-D886-4157-98E2-6332118D5556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102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47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3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3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C6783E-427F-4C5F-AAF2-2BE79DD8AA93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431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4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4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CC977C-8E41-4283-A95D-0A7D8215EA4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127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445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5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5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FA5DC3-B589-4D56-A038-C078E696E5D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130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929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6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6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804153-F812-40C7-9591-6906D9E8340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144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824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7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7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BA046F-42A0-469F-93A8-559BE69A2F6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25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1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CF79A1-1353-491A-81E2-FFB4BCAB1BBF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633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8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E4CE1-2F2D-4EC2-8B11-E21E8C4FBC9F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150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399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8D522-616F-4F4A-B30A-5B9DEAA70B8C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151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43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2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2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D2DE93-240C-4A55-A3FE-1F0F5A97A26D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8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3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09F67E-16AD-4F37-9A57-C142205C5DD2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8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4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4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4C729E-8E77-461B-A28F-23136C624953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8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5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0ED36A-5E8A-4DA2-82B8-C0838F74A94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0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C80B3C-B77C-4B42-BE25-20DB1FD2F86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B5321F-067D-444B-B865-2A972FDE2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86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8DCF79-FD0D-483C-884A-C104FB1437E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9CB2D2-30F6-4AB9-99CA-6F3C6B39E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319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ACFED6-3686-4BFE-832D-8684F1B2A97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32D883-704C-42F5-A38C-37B86FE2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92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AF28D7-9A39-45BD-81A0-E84877DAD3A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C7A0DD-6661-4C64-87FF-DF43CE56F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638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392C84-C618-4FE6-9E53-620FC8DEE28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CBF510-DA30-4886-A41D-A795444A4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516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67EC124-72CA-440D-9A45-D5940FFB933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880F307-A4D0-4F0E-8D4A-1ECA5025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014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1698C7-652B-429F-87B7-757D108EC8C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521DDF-C9F8-499C-A3F6-C66C8F797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823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7BF92A-2A99-441F-8C1F-ED84B7F4B79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9F7D183-296A-4FDB-BC21-052613B31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74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095D76-FE65-4031-BCEA-D410234FEA3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BAEDB5-C8F3-4DBF-A822-A342EEEAC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8967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DB058E-48E0-40FA-8A2A-859A8E2615E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7B60DD-F62A-4C98-AD78-E222F9C7E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8153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235B9D-94A8-4F09-A47E-EC76DD180FC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393952-FBF0-4361-B686-0428932C1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3032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D20380-BDAA-4801-AFD7-2863F77DB07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A0066D-B05B-46EE-8019-F9469E94D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790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F18EB-5265-4E83-93E1-3A7CCE28CF5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CE4421-0035-4CD5-A6C0-BD3D92612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006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FFF482-5401-499B-BDE4-D82E589D3A4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C04AC2-1BB6-4749-AD46-A67E77F5E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566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58F15B-98FE-476E-A17A-2867D3F6051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33EA63-EBA6-4791-8DA7-4F3F83C8E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13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F9BDCD-0E9A-4B89-A44C-C2D0302D1D6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A12852-90BA-4B59-B48B-BBC5D4F34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225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CAA983-09E3-440B-9EA9-FD6E36FE025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0B80F0-CBEC-4C3D-AE3E-F9B01C90D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99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9D6BD96-AF95-49AD-B428-E51633126C8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9AF8F4-3EA3-488C-A47B-68D0B16F9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736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DF5740-A397-41E1-8E5C-529D7E6C827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23ECCC-481F-4766-A65A-FE4301B3B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28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72E090-38EB-4014-BAD9-EB87A8B2715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83F90D-2501-4923-980D-6CA21DD4A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521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8BC91C-DB96-41C1-A2C8-5EE682C3AB2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48433F2-4975-4C58-B57F-DABE98770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99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33E301-8C21-4E83-AE12-8475EB7D0F7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B0A265-2568-4CB8-8BA1-7431EC03D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343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DEE69A-238F-48B5-A4E5-A2D2E4B1DB8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CF2CE5-7751-442F-8587-E9334FA55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3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D7D541-00D0-4100-9B88-387F24271CB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AC845E-B749-4F1B-BA16-DAFB80B4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752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000731-77EC-4F78-B5A9-ED992DD2EA6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5112EF-D3FA-4C1E-A5B5-D2259CCAF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524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B6CC4E-8040-47F1-B39C-4F1E340159B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0CC6D3-680B-4DBB-9DBC-E4ED8B459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4845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732CFF-9419-4254-970B-6FD46B84FB8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F1CF45-2B22-426E-89B4-3DA839F49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0540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8ACE7E-2931-4A87-92A3-BBC8082194B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E42046-E251-4929-ADFA-DAD46570E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8978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3742C0-4844-4688-9B91-CD71383DDF4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7ED79B-334C-472E-96A9-98E684594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214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7E1E53-0A7F-4694-8102-4BEED1DDC69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CD21D1-77AB-4336-8CC9-755433FA5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8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4D6E91-3556-4873-92B2-3100FCAC8A2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A8D5C1-4C4D-49F1-8187-B431BBBFD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753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5A7180-96B1-4F0A-B91A-49BD19BD0E6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182900-1A2A-4A81-8C76-A73A14339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2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9D13A01-B70C-434A-91E6-DDB5BE21D16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370C10-1EBC-4BEF-8787-8173CCF6C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57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673621-7EEC-461E-AD16-459B15DEDF2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9B1319A-9CEF-4BEA-BBEA-0D54E5D47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9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B13428-786C-4C40-9448-9AFD3A564E4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B1D50B-57A0-4778-B584-6D920FD85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056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9333C0-32A7-400B-87B9-DDF2624D36D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70321A-0FB3-4DE4-91C4-12BEC6A0E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892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8312D4-390F-4CA0-AB04-E2CFFF0456E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8706C4-1216-4527-8E08-A4F23E9DC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668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015C98-C97B-402C-AB3C-50512FF9336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8E0DF37-F3A5-4D1F-86AB-C40721A53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96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27D459-03DD-4FBA-A31A-94CF35E1163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B7D52D-1401-43BB-98C4-67C8EEC7F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136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BDFEB2-F929-4AAD-9937-BB14AF007F4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EF31ED-59F0-4FAD-8F23-16EB8DA7C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93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786BAC-8CF6-420C-B958-6FFA655F2A5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EA6083-8C14-4C87-AB51-2E82A6920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559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60073C-3242-4B94-AC89-DAAB581D425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1D22A5-A358-4721-B86F-A1DEE392A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65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33D0B98-A3C6-444E-8BBC-43D581C55D6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1CC687-A934-43FB-ACDA-3186BF8C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825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DE13C3-C96E-45C4-A932-1E405B547B5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9DB180-FFB9-4BF1-ACCF-6DA24D378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195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8A3B65-3790-4922-92E8-A0F4D5685BF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2AE65A-2F63-4A12-9F09-4194E48D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66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FED7CF-4820-4171-A4D3-5F92D329FB4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F951C6-0C4D-4C96-A2EE-252B20F7A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610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C9E5B2-AF26-4A36-AD13-C98B24DD6B3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77BB8C-32F1-4AA2-860C-9DD16330C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985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BC920F-BBD3-4A43-9617-34FA9B5A1B5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6374BD-A881-49DE-8DDA-FDBFFF37C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65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E12229-8C49-415F-8D44-D8A818B5E5D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087926-2B20-4C4E-9D98-B82431BA8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21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426C14-B3E4-4EFD-AF9D-53FBA4C2DF2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DFCFF8-5E41-426B-BC32-BC9AEB5DA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33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91C64C-F531-49B4-A5C6-1F4EF344E55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7E5417-8CEC-45D8-AC39-2C2A11325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17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FFFC98-0BBC-4837-AB53-BC365449DDE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41BE5C-20F6-43B5-A385-91CDFF484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261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F91E94-8566-49AE-8392-E07CEAE6A2A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70B0D3-2DA3-47D6-9E0E-0669982AA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760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B801A3-66CC-4F1C-BC3A-30A0411CC75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7F18E5-1B17-4B18-B374-9FA3CB587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3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44D76E-24A2-4B7F-8754-14D9252D4C2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82A2CC-C5A4-4011-AFFF-D1EB73C10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48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3F9DBC-0FB7-4E58-96D7-4AAD2581DB9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F990C2-1B4B-4FF9-98EE-F02DA2074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5247F6-DFBA-47D4-8BC5-3908D36004A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FD8CB9-1ED9-4C2E-AB1D-9571A46EA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220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B5BD70-121A-4CD5-A0DB-A1AD8385B3C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FB64BC-9A3D-4835-9544-4C9964D55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741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2FAF32-C298-4578-BC83-12CA64D4CDB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EAA15-8D47-4CEA-BD0E-FAF217CCE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094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3A5FDB-7E17-4FF0-B736-2A11EF0C4AD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CC90DB-732A-4E58-9616-2336E63C0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616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73BDC5-8BED-4BF8-8028-4920D1DD2A3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E31014-EBC8-4B4E-BDD9-75568430A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217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0F8BE8-DF6F-4BDC-9044-F4E58662C0B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F71663-5897-4247-8180-AF0D64226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641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FAF0A28-7FC8-4343-B622-30CB6EC477A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437D37-8885-4ED4-9A05-93A4533B3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19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CFE4B0-9675-4E01-BA9B-258016BA38D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A3AFDE-34D0-4B9A-811C-9F8228BBA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881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2C8BCD-80C7-4501-91F3-391DFDD3FA5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9D38E7-FB95-4F31-AE6C-72A62B687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465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1729A6-7FF1-4893-B9E7-3F163A504B8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84C49C-CDB2-4EB3-B0B7-409CB7BEA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881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9E91E7-75B8-4DFE-AD87-A89F5E52C04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04F1B0-4FFD-49DC-918D-A76622126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32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C3D48E-92A9-416F-AC79-7BC5FE27D09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56A868-C441-4E67-A2D8-4C31CD204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669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81D2E0-31A1-4EC0-BC78-A6CAA01F542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0650C6-5D88-46C5-A8CA-BA5C19685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223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981587-1A56-4BC2-BD02-FE55195F654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E0BC95-CD4D-45C3-800C-33CCA86D0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485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02658A-15D3-4DD1-9679-5DB339E6BD2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364207-2CE8-4238-99C3-08F6AF908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6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BAFD98-C029-4A12-A84A-6CDA06389B9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4827FF-44D0-4964-9521-DA219036B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621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6D4C51-CEDD-478B-A0C2-2F9636A9F29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A3B2D3-0342-4571-AFF0-39B9F5A6D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413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D037A7-6B18-40FA-9D41-7525B9CD709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C5ADD2-D0B9-4EB5-999A-B501FB1E7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84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995E2B0-D266-4863-AFDF-30BD69CCD19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79C4BD-7684-407F-BF39-C1EC024F0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673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0F56F5-3A2B-49AF-A133-8637FBC6B7B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A73DAD-8A50-49CD-A3F7-B8F107687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93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94CF508-37D3-4190-BB2F-0300CB39DAA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A7E1F7-1CA5-49F7-852C-8951197E8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889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4718A7-9944-4FDE-83D2-032B9C76EB8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A94B43-A43D-487C-B39A-4FFDB0D12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83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EFE4BD-FEA4-4925-9DC7-AE918CD9374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776558-8508-4800-9E12-A5039823F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879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49A2E7-DD8E-4B6B-84A1-E3A4E4219E8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A08D39-09F5-4D45-B3EF-77E9992E5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283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5753A9-8D50-47DA-B640-487B51BD58E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CFADE9-00F9-4912-BC61-47604171A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957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71A693-4F8B-47B6-9E00-3374D9C2DCB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F8D541-EB44-49B6-8412-6B158743C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504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4750C8-7786-41FD-931A-57BBB47A3CD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73504A-01EB-4630-BF9B-288BFF68B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345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FFADD3-0977-4376-9673-069BC6AD057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E1D1C8-85AB-484A-B286-A3DDC7F2D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277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D95EDC-7BB2-47E9-B9CD-246946E1562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379143-AC6C-4FBC-9476-7AA768B23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957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BD9C0B-E429-4725-BB18-5274C78FCCE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8FA353-A171-4C07-B38A-F99640EC9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42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F1D819-870A-419B-8B36-B5210CAD0FF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3C408E-6A0B-43B4-95FF-B2A9E98F1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020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4557376-E098-4914-AE15-00B351979B7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390730-62C8-4DAC-9E40-44E3B8EEF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790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7A0F556-495A-4870-A1D0-3EDB7DEA801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CF3521-FE30-4879-AC1A-32E780B22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33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24648D-76C5-45CD-AACD-E5DABE951B8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BEABA2-6632-4347-89E6-895F9C6E2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347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52DEDC-31CF-43EB-8A79-8750588D436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4393AE-CF8E-4286-B77F-F6D14B398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50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7BFCCF-8DF3-4DA3-8874-99990D6F0CC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71BCA3-D856-40D6-9C45-FEFBE9A67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932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F4CE68E-A22B-45CF-A48F-6FA071C5D8E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498C09-9BEB-4861-8C71-865476830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675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70318BF-17D5-437B-BD3A-AB767BF1F51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23B15E-3F9F-4B45-B738-EE6D63B9E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59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8CE7ED-4333-4A3F-B711-B44245C0794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A959A1D-9B02-42D4-A1AD-FFC7F072C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149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02A4A3B-DC57-489D-8E8F-34D229CFAC2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91C0FA-AF25-41EB-957F-4810324A6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60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0731BE-57AC-47E1-8D64-BA75F58D97B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0C4BA3-6A2B-4A65-A97F-7B3FC20E2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239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B18AB1-45D3-4FD0-874F-249B3A9D387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3FB47B-BDAA-46B8-8F77-5E8A9D1C7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09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0CAA0D5-B00D-4308-AB20-375BA0E2E49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78C19D-AEA5-4FA1-ACCA-BF0DCF205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617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31FA4D-C1EE-494C-8876-FFCC92939BC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0D1D6CE-ED45-4690-B5FD-967CDE7D6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05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0A9B7F-17BF-4B43-9569-0B5F1E478CF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2F9DF7-B6FD-4280-A6A7-C098DADC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1281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2C7389-477F-4307-8143-9CB79DC7D27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5C8E5A-C294-44BF-8F09-B651AAC8D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7268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E2134-03D8-4795-A22B-D2C0C234B94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C47E40-7876-4B83-973D-759B0C378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93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4921F7-DD48-4F49-9B57-2DAD8555263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FAC26B-4AD2-494F-8B5B-EF55383F8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2353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3C9A26-E5C4-4A18-9C57-E3E6E35BCDF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E61A19-C85C-4FEC-BCDF-562519233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175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3FE5F8-6376-4577-82FD-A12C44FE8C0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372F0E-2AE9-4820-B8AB-45929363D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459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EE5B76-D0DE-4D59-9543-9F84FB5427F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26E75C-4011-4386-9942-847FF34B8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317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3BB970-12D6-45A9-8A1C-CBF2163674B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7BFC3C-8F21-4987-BAEF-1AFD440EB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59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A1C50F-3A04-40A7-A7AE-9CE4DC54FF6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6E9917-FDC0-4C6D-94C5-A6DB3A384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449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A6FA34-E91B-4F03-8D73-C0E2DB16DF8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92489E-951A-4EA3-A82D-9C7591849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863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AE821B-5B71-447B-B4FC-AF2250567F7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97AB2E-968E-4630-A5E4-F85B70CA0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FB02B4-C6AA-4DB4-AD66-B42FE9CFAEA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225D32-4A91-4212-820C-C9C1D5CD6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25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9AEB46-61E0-4350-BC73-36590F1301A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9709D8-F5C8-4292-98AC-6E1383626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484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E1039B-6792-46DE-A5A6-8E7C2A45EB5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A3FCDC-41F4-4404-A5D1-E32C68117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69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E6B598-DB5F-43C9-809F-025950ED772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A67391-A0A8-4581-B40A-0BB0B143B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11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75EF11-D326-46FA-9ED3-7BA524DDA3D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C2172B-1690-4162-81D7-FC3D3BCD8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32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2BAB70-2A94-4DBB-86AF-91175E43D34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D7CD20A-44F2-44C0-9D22-EE5CCA65D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57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542970-5142-4DE9-8D20-AE2B1F1490C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224EF8-B116-4B0F-864B-D7EA4706D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3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6654CBF-DB86-4423-8451-45606D408BB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B0B1CA7-452B-4632-A75A-470AF68D7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72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5ECBE0-B338-49AD-BF74-083DBEDEF79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70E545-38D1-4BE8-8BC7-AC7F3412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88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923C14-6973-40CF-9259-8171D73A74E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4E0EBA-1D13-408F-A2AF-048FD23C8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2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B926B4-44BB-475F-A78B-C6EEF696E75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BAB31B1-6BF7-4337-AA0E-BDAC754E9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40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46F4D3-EA3B-495A-A722-4E465171F67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CE5E313-1D0D-40BB-A849-F46399617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89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00EEA8-53E1-477F-997C-11496D8F8C4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2E542-DC74-4349-A538-2B70B3B38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E2A76C-A0C4-4FD2-A66A-4FA65ECC60E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FAD9C31-588B-462B-90E7-F9BEEC411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1B5D7D-3925-4A1E-ACC6-91399CEA851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BD8C62-B00A-4F59-991C-53BB31FE1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55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343460-A83C-4772-9848-67AC6C1845C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5D60B49-8E4A-4042-A831-DAE1FC971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6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0EA90F9-42D3-4526-8362-1148B6F0A6F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6B1FCC-E94A-4FF8-91E5-49C341E9E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15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9B06BA-E735-42B5-810B-4BC9460CEC2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6EF8A3-1EF5-4EC6-8D1B-2EC884361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5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C8E5CD-F800-482A-B4D9-7440AAE58F9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904229-BF5E-46B2-9586-4BC2F0D6B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4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F528BC7-4A91-43F7-93D7-D86C0217B5D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E8BBBE5-42A9-4536-B9AC-F3EB17F0D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2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BFCCEF-5B67-4DEC-8DD1-BD50099393A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6DA8F9-5F72-42D6-AC94-7F9563496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21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F715174-8FB5-4278-9DEE-779CBAE6535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28056F-2EC4-4824-97B7-7816FE499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13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D9163B-5997-480E-9B55-5985CBA25E6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3955BC-4F6D-45C2-99D1-B7A399E9B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87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260A29-1DB1-4066-9AA1-7FEA7F75245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A9C507-5FF6-4FB0-AB6E-3E66E5D29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9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916F83-720D-41B6-9AAB-3EF52F630E6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D65043-06BE-47D4-B3AD-98158BC62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3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2BF08B-31FE-43E6-A39C-68826BDD68E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C1C513-F0F7-41A6-80C8-1DA3F2A28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66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142DFC-C6BC-4E80-8E34-E33461BFD80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BC1C60-8052-4FAE-B21C-456A21A81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86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74B9BA-F7C5-4A9F-B5CD-B512D90DFA9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019CBD-6761-4D32-BAAF-928A8B639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03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D0929C-930C-4594-9E0E-AC0E69D6B5B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C2F7DD-C15B-4CA8-AE55-3505C56F5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70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794397-DA5B-44AA-B423-DDE9BF150AF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EB0591-C4D3-4502-9BC7-871F95CE4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82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7BB060-48DE-44D7-87D0-A96E6E9AE92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D4CD77-78EA-4905-92F9-06C8DCE57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07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41B972-4C28-4D47-9FF0-35EE43507CD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DF0415-C8F4-4986-B23D-1E5011355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52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9835E62-BF10-414A-839B-17F78B21E03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B8F3BE-BE8E-473A-8FA5-AE21FE762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63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E9DDFD-202A-4154-B2AA-878A81FDAF9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AD652E-D6BA-487C-B090-F4BA6DBB9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26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2639BE-E687-4004-947D-58C09D8DD6A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CCC9DCD-A2A0-448B-B153-F82DB0750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9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31A0F5-8003-483D-A87E-1E6E301BA00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587874-D516-4D42-BF54-C54E3D6BE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941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9855F26-110D-47EA-B2E0-CA7122FC780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7C94F5-4210-4B7C-969C-149840528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A97853-1FED-4CF3-B5AC-027DD747165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4959D0-7FC4-454D-AFE9-8CCEAB6B3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90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A7F722-0D33-49CA-ACB6-B449305EE43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30D0CB-6BB5-4A8F-B3F9-590E0E69D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5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B55A22-6849-4D1E-B269-CCDEC7B18F2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4D8E55-5056-4D52-9B6A-7A1EAC9FC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4C3E36-EA91-4500-8C92-39CB6FDFEA3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4DFC60-C6A8-43CF-B0B2-C9DA40EE4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504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7247BC-7087-4899-BE7E-5EF6D98BC13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C994520-594A-49C0-B6E9-5B1B1BE98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84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87509E-795F-4B61-AA78-F05F21DEC12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797F56-5CAF-451E-BA77-8AE761F3E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9B440B-1B9F-496F-BDB9-B924A353FB2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8FDA88-50F8-4866-BD22-6106451E5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96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2530C0-E887-4D15-A27A-CF3713A0D14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880CA10-F188-48A5-8CB3-34E6C65CF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76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67FC17D-58DE-4D94-B2D1-BC03CDF636D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A40944-E9D1-4137-854F-A9A740C0C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C82F9C-0BFA-4E9E-9B6B-B513C16040A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DCE0B1-57C5-4586-873F-E5AE38805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12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06093D-179C-4EB6-A810-2D9CE6AF4B2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00B204-C8CA-495D-8F7B-D306CC1FC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96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4F68ED-E12C-44EF-BA14-0150CC9CB38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3F8FFD-5DE8-46D4-A36B-C4FD5484A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2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42F61A-F803-4E8D-9D04-B959CFC1DA25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4593C58-E5E7-4604-9EF3-0D4C6714A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151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674F89-8ADD-43F2-A7E8-3464B86D740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2413BA-00E5-4AEC-AC8B-9F472FAC2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696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62CC2D-0711-4A28-89D3-561A1BC0BC2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226825-20C2-4E1D-B310-D91B52485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847309-672E-45DC-BA32-15CD767206EC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FF10FC-CA37-427A-BC6F-ECFE2B0DA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588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2A8512-9816-405D-B5E5-893CD6C79D5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04CF92E-88EA-4C8A-9401-BA667ACB6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563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56DC2-94F5-461B-9E5C-6D98C415DCD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9125D-A583-476C-86F3-02A8B27DF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912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6E2AC-AFD7-4EC0-8A56-E9CE250C478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39E9-D928-44B4-9A64-E431EF181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7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6BBA60-FEBC-48BE-AD8B-5B7919615D1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E5BDE8-E3D6-4BCB-A772-DB4EF3425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3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83547F-704A-4D06-B9A1-7B91FF287CB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F11D2F-8831-4F21-9029-28CE62C8F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4EBA0A-96AE-42DB-AC3D-B78B5F509A4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1C2DA5-B36F-43E6-9369-B23655AA5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19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8C1722A-B221-4A82-AFFC-3D94B975BA1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078704-8A5D-47DE-BAAB-04F17F3EE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56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C516F6-4A5F-4E86-BA15-13785300DB8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F2609F-7C9D-488E-9A5C-6DE7D5455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415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23293E-ED7B-4C8F-BB95-44888E96A83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E508BC-B798-44EA-A14D-39BB943B6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77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BAAB39-7C78-4895-8F6C-08FE2253764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F49789-55B0-4360-B691-35CAFD48A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8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F8F65B-23CB-4F9A-A94C-6F8B16A9550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DEC4E2-4A5D-4D30-9389-12ED387D8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85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641DB43-DC8D-4959-876C-85D60BAA004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D79C71-4D77-4ED0-B26B-B2843381B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23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DF3DA6-8B64-4710-8896-089DCA7E5D9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08FF63-F67E-4605-B26C-4A5F3916C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342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0496A6-031D-497F-9B26-FFE2357BB76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91FAC7-8292-494B-BA3D-5C13F7A1E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173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9062EE-D901-4C77-AEF7-A3CD82D9C12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43154E-5A7A-4240-87A5-6F591EB3D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7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9A8574-53F5-4A86-9DB7-E905FA9E049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D81F74-A060-4F82-A37D-3A098E786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749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1CA152-8526-4F8E-A6A1-28FC42522B9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2D6BA3-272C-46A9-8B6D-1CCFD991E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293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C9963C-9B33-4908-AA39-77F87361E963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8CC5C7-7386-4DCE-8FEA-A70ADB666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5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140C40-BB4F-4AE7-A1A7-58B40EF24F3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7FE274A-9E84-41F2-989D-264D8B58A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132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773986-BDF2-45BE-827A-93BEA6DC2D1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C7001F-043F-4104-83BC-B269E4ADA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916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F5EF8A-E5FE-47C0-A93D-FB763E63D89B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5557F9-45C1-4E93-B75B-92ED9BE83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2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C2AFC5-F280-4DD5-9A7E-C85C12CE3F1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FE5C26-BBEE-4D94-80DA-44BDC19E4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333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2DFB16-8C80-49A3-BBE3-4D498E850DE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EBE8468-CED1-4769-8525-D77EAB268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2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93C41C6-4031-428F-8909-BD3C112E9E7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CC489F-7ACD-4FAB-BB86-861F6F007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11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784CEF-DCC3-4797-9137-FA022B8695D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94B9E3-3928-40B6-964E-3B2CA1B03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165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68B72B-CD87-42A7-A051-48587E0F0C5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293815-D25D-49E4-99CE-26070C6F2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9EC2CC-2F67-4C58-B287-7BFDB6736F2E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91F684-AE46-480A-AD73-2F5AA161C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955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1CCDC8-A5E0-4724-9369-79954F8CB3F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4CA957-4DBD-41ED-8B7C-943420E7A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534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A80EB5-0E8C-42F3-86F4-DB73CA8EDB41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47CFD8-7F21-4E4F-B5F1-A59A35B2D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3459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90D16E7-93E3-4066-998A-41F35A71A90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BB12B5-FEFB-45C5-8DD2-C6147877E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3578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408F13-799F-458A-9D10-BA134069E12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CE6948-5324-4F8B-AD96-32F96E9FB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924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D413CC-B8A9-4D92-9E95-A84B0C135CD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C7B5A9-F19C-4505-AADF-8E1C05881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293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5D31FC-412D-491F-9C46-B340AAD1E18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D491B8-7298-448A-B0F3-845F29549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22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B945A3-CB03-43D4-AE28-0C24BAA748F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7E0BD3-D3F2-4B28-9213-DE75DEFF2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960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0F8CE1-0A83-4E15-85F1-1FFB5E085F34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EEDDEB-577A-4796-A5BE-9D18AB9FD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614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8AF1D7-ADEB-49C4-B889-EA65E84F382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C6E675-EEA2-4E86-A865-F5E482D1A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67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6D8107-EDDE-416D-841B-33A3B80E2BF8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EEFCF-1F9B-4D66-A539-D6B43FE94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3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0946F51-7F28-4DE3-9338-3C424DABB739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38B977C-584E-4763-8F4D-1E10EECD9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94" r:id="rId1"/>
    <p:sldLayoutId id="2147492995" r:id="rId2"/>
    <p:sldLayoutId id="2147492996" r:id="rId3"/>
    <p:sldLayoutId id="2147492997" r:id="rId4"/>
    <p:sldLayoutId id="2147492998" r:id="rId5"/>
    <p:sldLayoutId id="2147492999" r:id="rId6"/>
    <p:sldLayoutId id="2147493000" r:id="rId7"/>
    <p:sldLayoutId id="2147493001" r:id="rId8"/>
    <p:sldLayoutId id="2147493002" r:id="rId9"/>
    <p:sldLayoutId id="2147493003" r:id="rId10"/>
    <p:sldLayoutId id="214749300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4437AB6-4A59-49A1-A46B-EACB40424FD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04BB61A-A0A8-4EA2-BEBD-192B75D9A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3103" r:id="rId1"/>
    <p:sldLayoutId id="2147493104" r:id="rId2"/>
    <p:sldLayoutId id="2147493105" r:id="rId3"/>
    <p:sldLayoutId id="2147493106" r:id="rId4"/>
    <p:sldLayoutId id="2147493107" r:id="rId5"/>
    <p:sldLayoutId id="2147493108" r:id="rId6"/>
    <p:sldLayoutId id="2147493109" r:id="rId7"/>
    <p:sldLayoutId id="2147493110" r:id="rId8"/>
    <p:sldLayoutId id="2147493111" r:id="rId9"/>
    <p:sldLayoutId id="2147493112" r:id="rId10"/>
    <p:sldLayoutId id="2147493113" r:id="rId11"/>
    <p:sldLayoutId id="2147493114" r:id="rId12"/>
    <p:sldLayoutId id="2147493115" r:id="rId13"/>
    <p:sldLayoutId id="2147493116" r:id="rId14"/>
    <p:sldLayoutId id="214749311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2FC764E-7784-4BB8-9314-F7B622D8A38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7BA86FB-104A-439F-94A0-937EA1878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18" r:id="rId1"/>
    <p:sldLayoutId id="2147493119" r:id="rId2"/>
    <p:sldLayoutId id="2147493120" r:id="rId3"/>
    <p:sldLayoutId id="2147493121" r:id="rId4"/>
    <p:sldLayoutId id="2147493122" r:id="rId5"/>
    <p:sldLayoutId id="2147493123" r:id="rId6"/>
    <p:sldLayoutId id="2147493124" r:id="rId7"/>
    <p:sldLayoutId id="2147493125" r:id="rId8"/>
    <p:sldLayoutId id="2147493126" r:id="rId9"/>
    <p:sldLayoutId id="2147493127" r:id="rId10"/>
    <p:sldLayoutId id="21474931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693A854-24FA-4E16-B914-E0B9FFDBA2D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804845A-6A4F-465A-A263-71C1316D7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29" r:id="rId1"/>
    <p:sldLayoutId id="2147493130" r:id="rId2"/>
    <p:sldLayoutId id="2147493131" r:id="rId3"/>
    <p:sldLayoutId id="2147493132" r:id="rId4"/>
    <p:sldLayoutId id="2147493133" r:id="rId5"/>
    <p:sldLayoutId id="2147493134" r:id="rId6"/>
    <p:sldLayoutId id="2147493135" r:id="rId7"/>
    <p:sldLayoutId id="2147493136" r:id="rId8"/>
    <p:sldLayoutId id="2147493137" r:id="rId9"/>
    <p:sldLayoutId id="2147493138" r:id="rId10"/>
    <p:sldLayoutId id="214749313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6FC4E3-33BC-41F6-BF9B-B406256F5ABA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A7B1A82-5F9C-4082-BD7E-35520C7D1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40" r:id="rId1"/>
    <p:sldLayoutId id="2147493141" r:id="rId2"/>
    <p:sldLayoutId id="2147493142" r:id="rId3"/>
    <p:sldLayoutId id="2147493143" r:id="rId4"/>
    <p:sldLayoutId id="2147493144" r:id="rId5"/>
    <p:sldLayoutId id="2147493145" r:id="rId6"/>
    <p:sldLayoutId id="2147493146" r:id="rId7"/>
    <p:sldLayoutId id="2147493147" r:id="rId8"/>
    <p:sldLayoutId id="2147493148" r:id="rId9"/>
    <p:sldLayoutId id="2147493149" r:id="rId10"/>
    <p:sldLayoutId id="21474931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DA4D57E-6B4B-4B52-92D8-5212E0C06C3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4880534-1FB6-488B-97FD-AE6A90738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51" r:id="rId1"/>
    <p:sldLayoutId id="2147493152" r:id="rId2"/>
    <p:sldLayoutId id="2147493153" r:id="rId3"/>
    <p:sldLayoutId id="2147493154" r:id="rId4"/>
    <p:sldLayoutId id="2147493155" r:id="rId5"/>
    <p:sldLayoutId id="2147493156" r:id="rId6"/>
    <p:sldLayoutId id="2147493157" r:id="rId7"/>
    <p:sldLayoutId id="2147493158" r:id="rId8"/>
    <p:sldLayoutId id="2147493159" r:id="rId9"/>
    <p:sldLayoutId id="2147493160" r:id="rId10"/>
    <p:sldLayoutId id="21474931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F80B138-CC4B-41CB-9477-A19DA332211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4895437-926C-4597-9757-681211267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62" r:id="rId1"/>
    <p:sldLayoutId id="2147493163" r:id="rId2"/>
    <p:sldLayoutId id="2147493164" r:id="rId3"/>
    <p:sldLayoutId id="2147493165" r:id="rId4"/>
    <p:sldLayoutId id="2147493166" r:id="rId5"/>
    <p:sldLayoutId id="2147493167" r:id="rId6"/>
    <p:sldLayoutId id="2147493168" r:id="rId7"/>
    <p:sldLayoutId id="2147493169" r:id="rId8"/>
    <p:sldLayoutId id="2147493170" r:id="rId9"/>
    <p:sldLayoutId id="2147493171" r:id="rId10"/>
    <p:sldLayoutId id="21474931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93398DC-3651-4F78-9571-54ECD6F1287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BCFC60A-3AF2-411E-AC81-E71B2C283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73" r:id="rId1"/>
    <p:sldLayoutId id="2147493174" r:id="rId2"/>
    <p:sldLayoutId id="2147493175" r:id="rId3"/>
    <p:sldLayoutId id="2147493176" r:id="rId4"/>
    <p:sldLayoutId id="2147493177" r:id="rId5"/>
    <p:sldLayoutId id="2147493178" r:id="rId6"/>
    <p:sldLayoutId id="2147493179" r:id="rId7"/>
    <p:sldLayoutId id="2147493180" r:id="rId8"/>
    <p:sldLayoutId id="2147493181" r:id="rId9"/>
    <p:sldLayoutId id="2147493182" r:id="rId10"/>
    <p:sldLayoutId id="21474931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3E2C8D5-12A3-4C0A-81E5-A972D9CB372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B5F5EE2-0917-4F2C-87C7-357027E74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84" r:id="rId1"/>
    <p:sldLayoutId id="2147493185" r:id="rId2"/>
    <p:sldLayoutId id="2147493186" r:id="rId3"/>
    <p:sldLayoutId id="2147493187" r:id="rId4"/>
    <p:sldLayoutId id="2147493188" r:id="rId5"/>
    <p:sldLayoutId id="2147493189" r:id="rId6"/>
    <p:sldLayoutId id="2147493190" r:id="rId7"/>
    <p:sldLayoutId id="2147493191" r:id="rId8"/>
    <p:sldLayoutId id="2147493192" r:id="rId9"/>
    <p:sldLayoutId id="2147493193" r:id="rId10"/>
    <p:sldLayoutId id="21474931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DEBD511-08F0-4548-A82C-D8F055C63ED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882D5C2-11F8-4101-83DE-9BABAE471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05" r:id="rId1"/>
    <p:sldLayoutId id="2147493006" r:id="rId2"/>
    <p:sldLayoutId id="2147493007" r:id="rId3"/>
    <p:sldLayoutId id="2147493008" r:id="rId4"/>
    <p:sldLayoutId id="2147493009" r:id="rId5"/>
    <p:sldLayoutId id="2147493010" r:id="rId6"/>
    <p:sldLayoutId id="2147493011" r:id="rId7"/>
    <p:sldLayoutId id="2147493012" r:id="rId8"/>
    <p:sldLayoutId id="2147493013" r:id="rId9"/>
    <p:sldLayoutId id="2147493014" r:id="rId10"/>
    <p:sldLayoutId id="21474930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4474D34-5C1A-46EB-A48B-B6F11C835C86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B6F34BF-D928-45A9-84E6-B92A17176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16" r:id="rId1"/>
    <p:sldLayoutId id="2147493017" r:id="rId2"/>
    <p:sldLayoutId id="2147493018" r:id="rId3"/>
    <p:sldLayoutId id="2147493019" r:id="rId4"/>
    <p:sldLayoutId id="2147493020" r:id="rId5"/>
    <p:sldLayoutId id="2147493021" r:id="rId6"/>
    <p:sldLayoutId id="2147493022" r:id="rId7"/>
    <p:sldLayoutId id="2147493023" r:id="rId8"/>
    <p:sldLayoutId id="2147493024" r:id="rId9"/>
    <p:sldLayoutId id="2147493025" r:id="rId10"/>
    <p:sldLayoutId id="21474930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46A7098-13D1-4F8A-99BA-6B165BA10837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FCD003-82D3-4542-93A0-AD799DF62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27" r:id="rId1"/>
    <p:sldLayoutId id="2147493028" r:id="rId2"/>
    <p:sldLayoutId id="2147493029" r:id="rId3"/>
    <p:sldLayoutId id="2147493030" r:id="rId4"/>
    <p:sldLayoutId id="2147493031" r:id="rId5"/>
    <p:sldLayoutId id="2147493032" r:id="rId6"/>
    <p:sldLayoutId id="2147493033" r:id="rId7"/>
    <p:sldLayoutId id="2147493034" r:id="rId8"/>
    <p:sldLayoutId id="2147493035" r:id="rId9"/>
    <p:sldLayoutId id="2147493036" r:id="rId10"/>
    <p:sldLayoutId id="21474930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F226BF7-B19E-41C6-8112-3D9A5D6E293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53E6ECB-2B49-4458-A7DD-D73E4F297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38" r:id="rId1"/>
    <p:sldLayoutId id="2147493039" r:id="rId2"/>
    <p:sldLayoutId id="2147493040" r:id="rId3"/>
    <p:sldLayoutId id="2147493041" r:id="rId4"/>
    <p:sldLayoutId id="2147493042" r:id="rId5"/>
    <p:sldLayoutId id="2147493043" r:id="rId6"/>
    <p:sldLayoutId id="2147493044" r:id="rId7"/>
    <p:sldLayoutId id="2147493045" r:id="rId8"/>
    <p:sldLayoutId id="2147493046" r:id="rId9"/>
    <p:sldLayoutId id="2147493047" r:id="rId10"/>
    <p:sldLayoutId id="214749304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BE1EAD-BDD9-4CB3-A45F-C2DE3C122A9F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C1165A8-0BE8-4FAE-8F2B-2401F1976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49" r:id="rId1"/>
    <p:sldLayoutId id="2147493050" r:id="rId2"/>
    <p:sldLayoutId id="2147493051" r:id="rId3"/>
    <p:sldLayoutId id="2147493052" r:id="rId4"/>
    <p:sldLayoutId id="2147493053" r:id="rId5"/>
    <p:sldLayoutId id="2147493054" r:id="rId6"/>
    <p:sldLayoutId id="2147493055" r:id="rId7"/>
    <p:sldLayoutId id="2147493056" r:id="rId8"/>
    <p:sldLayoutId id="2147493057" r:id="rId9"/>
    <p:sldLayoutId id="2147493058" r:id="rId10"/>
    <p:sldLayoutId id="2147493059" r:id="rId11"/>
    <p:sldLayoutId id="2147493060" r:id="rId12"/>
    <p:sldLayoutId id="21474930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ADF5068-1196-43F6-8316-5C2CB9ADC842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E3AE66E-CC82-4C23-A9C9-5CF75FEA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62" r:id="rId1"/>
    <p:sldLayoutId id="2147493063" r:id="rId2"/>
    <p:sldLayoutId id="2147493064" r:id="rId3"/>
    <p:sldLayoutId id="2147493065" r:id="rId4"/>
    <p:sldLayoutId id="2147493066" r:id="rId5"/>
    <p:sldLayoutId id="2147493067" r:id="rId6"/>
    <p:sldLayoutId id="2147493068" r:id="rId7"/>
    <p:sldLayoutId id="2147493069" r:id="rId8"/>
    <p:sldLayoutId id="2147493070" r:id="rId9"/>
    <p:sldLayoutId id="2147493071" r:id="rId10"/>
    <p:sldLayoutId id="21474930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2AA3900-318E-4651-848B-5378E171639D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FD53A68-AC29-4275-9F49-7DC303D90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3073" r:id="rId1"/>
    <p:sldLayoutId id="2147493074" r:id="rId2"/>
    <p:sldLayoutId id="2147493075" r:id="rId3"/>
    <p:sldLayoutId id="2147493076" r:id="rId4"/>
    <p:sldLayoutId id="2147493077" r:id="rId5"/>
    <p:sldLayoutId id="2147493078" r:id="rId6"/>
    <p:sldLayoutId id="2147493079" r:id="rId7"/>
    <p:sldLayoutId id="2147493080" r:id="rId8"/>
    <p:sldLayoutId id="2147493081" r:id="rId9"/>
    <p:sldLayoutId id="2147493082" r:id="rId10"/>
    <p:sldLayoutId id="2147493083" r:id="rId11"/>
    <p:sldLayoutId id="2147493084" r:id="rId12"/>
    <p:sldLayoutId id="2147493085" r:id="rId13"/>
    <p:sldLayoutId id="2147493086" r:id="rId14"/>
    <p:sldLayoutId id="214749308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D306673-0CDF-43AE-AD82-2440BF4E4570}" type="datetime1">
              <a:rPr lang="en-US" smtClean="0"/>
              <a:pPr>
                <a:defRPr/>
              </a:pPr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ABD782B-B100-4CA1-B98E-9F0614108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3088" r:id="rId1"/>
    <p:sldLayoutId id="2147493089" r:id="rId2"/>
    <p:sldLayoutId id="2147493090" r:id="rId3"/>
    <p:sldLayoutId id="2147493091" r:id="rId4"/>
    <p:sldLayoutId id="2147493092" r:id="rId5"/>
    <p:sldLayoutId id="2147493093" r:id="rId6"/>
    <p:sldLayoutId id="2147493094" r:id="rId7"/>
    <p:sldLayoutId id="2147493095" r:id="rId8"/>
    <p:sldLayoutId id="2147493096" r:id="rId9"/>
    <p:sldLayoutId id="2147493097" r:id="rId10"/>
    <p:sldLayoutId id="2147493098" r:id="rId11"/>
    <p:sldLayoutId id="2147493099" r:id="rId12"/>
    <p:sldLayoutId id="2147493100" r:id="rId13"/>
    <p:sldLayoutId id="2147493101" r:id="rId14"/>
    <p:sldLayoutId id="2147493102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www.google.com/url?sa=i&amp;rct=j&amp;q=&amp;esrc=s&amp;frm=1&amp;source=images&amp;cd=&amp;cad=rja&amp;docid=fDUSAXcYlr-OkM&amp;tbnid=HmX5JMYJb6xP5M:&amp;ved=0CAUQjRw&amp;url=http://www.circletrack.com/techarticles/ctrp_1111_torque_wrench_myths/photo_05.html&amp;ei=32F4Uee3MuSQ2AXL0oCQAw&amp;bvm=bv.45645796,d.b2I&amp;psig=AFQjCNE6Fam6gf3KeCI9DfEBzbwUqlsFPA&amp;ust=1366930232669242" TargetMode="External"/><Relationship Id="rId1" Type="http://schemas.openxmlformats.org/officeDocument/2006/relationships/slideLayout" Target="../slideLayouts/slideLayout6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4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google.com/url?sa=i&amp;rct=j&amp;q=&amp;esrc=s&amp;frm=1&amp;source=images&amp;cd=&amp;cad=rja&amp;docid=k73OOWTo3Q3lYM&amp;tbnid=XTgoJFtPj4ag1M:&amp;ved=0CAUQjRw&amp;url=http://simplifiedsafety.com/blog/encouraging_safety_hand_protection_fall_protection/&amp;ei=VGd4UZ36LMjx2wXcnIG4Bg&amp;bvm=bv.45645796,d.b2I&amp;psig=AFQjCNE6N9E4TCDN2o4oL6JKrObpEWitNA&amp;ust=1366931604309281" TargetMode="External"/><Relationship Id="rId7" Type="http://schemas.openxmlformats.org/officeDocument/2006/relationships/hyperlink" Target="http://www.google.com/url?sa=i&amp;rct=j&amp;q=&amp;esrc=s&amp;frm=1&amp;source=images&amp;cd=&amp;cad=rja&amp;docid=XIwgq8Tk3OhlKM&amp;tbnid=Pn07X2rMjozgYM:&amp;ved=0CAUQjRw&amp;url=http://www.tnasafety.com/Hearing-Protection-Earplugs&amp;ei=62Z4UbjTMqTw2gWLz4GIDw&amp;bvm=bv.45645796,d.b2I&amp;psig=AFQjCNGtOcPLddRGZV2ZRZtBwiFhRyoRiA&amp;ust=136693154392961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jpeg"/><Relationship Id="rId5" Type="http://schemas.openxmlformats.org/officeDocument/2006/relationships/hyperlink" Target="http://www.petzl.com/files/imagecache/product_outdoor_slideshow_zoom/node_media/vertex-best-1_1.jpg" TargetMode="Externa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0-SeOzT1Bot-oM&amp;tbnid=Zd51s2YeMctGuM:&amp;ved=0CAUQjRw&amp;url=http://www.popularmechanics.com/cars/how-to/repair/the-right-way-to-tow-a-trailer&amp;ei=4Gt4UZrQJ6aB2gXbm4CoBQ&amp;bvm=bv.45645796,d.b2I&amp;psig=AFQjCNGyd-CBp-MN7Y1etkKGEbUfOomENA&amp;ust=136693277320759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www.google.com/url?sa=i&amp;rct=j&amp;q=&amp;esrc=s&amp;frm=1&amp;source=images&amp;cd=&amp;cad=rja&amp;docid=AxJ8PL0YA1vAbM&amp;tbnid=2d_2rwS2ZvhMPM:&amp;ved=0CAUQjRw&amp;url=http://www.distractu.com/Students/About-the-Program.aspx&amp;ei=spJHUeTQHoK09gS9yYCIBQ&amp;bvm=bv.43828540,d.dmg&amp;psig=AFQjCNFZ1Q-aH-LXPdvWe9h9W4bK5NU9YQ&amp;ust=1363731324136642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Relationship Id="rId4" Type="http://schemas.openxmlformats.org/officeDocument/2006/relationships/chart" Target="../charts/char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35987" y="3975151"/>
            <a:ext cx="6500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Operador de </a:t>
            </a:r>
            <a:r>
              <a:rPr lang="es-MX" sz="2800" b="1" dirty="0" err="1" smtClean="0"/>
              <a:t>Astilladora</a:t>
            </a:r>
            <a:endParaRPr lang="es-MX" sz="2800" b="1" dirty="0" smtClean="0"/>
          </a:p>
          <a:p>
            <a:endParaRPr lang="es-MX" dirty="0" smtClean="0"/>
          </a:p>
          <a:p>
            <a:pPr algn="ctr"/>
            <a:r>
              <a:rPr lang="es-MX" sz="2400" b="1" dirty="0" smtClean="0"/>
              <a:t>Programa de Entrenamiento</a:t>
            </a:r>
            <a:endParaRPr lang="es-MX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r>
              <a:rPr lang="en-US" sz="4800" b="1" dirty="0" smtClean="0"/>
              <a:t>Chipper </a:t>
            </a:r>
            <a:r>
              <a:rPr lang="en-US" sz="4800" b="1" dirty="0" smtClean="0"/>
              <a:t>Operator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1"/>
          <p:cNvSpPr>
            <a:spLocks noChangeArrowheads="1"/>
          </p:cNvSpPr>
          <p:nvPr/>
        </p:nvSpPr>
        <p:spPr bwMode="auto">
          <a:xfrm>
            <a:off x="0" y="457200"/>
            <a:ext cx="4953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charset="0"/>
              </a:rPr>
              <a:t>*  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¡No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deje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esto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le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pase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a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usted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o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sus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compañeros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!</a:t>
            </a:r>
            <a:endParaRPr lang="en-US" altLang="en-US" sz="2800" b="1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charset="0"/>
              </a:rPr>
              <a:t>*  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¡No se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vuelva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complaciente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!</a:t>
            </a: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¡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Aprenda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procedimientos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de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seguridad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para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operación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 de </a:t>
            </a:r>
            <a:r>
              <a:rPr lang="en-US" altLang="en-US" sz="2800" b="1" err="1" smtClean="0">
                <a:solidFill>
                  <a:srgbClr val="FF0000"/>
                </a:solidFill>
                <a:latin typeface="Arial" charset="0"/>
              </a:rPr>
              <a:t>astilladoras</a:t>
            </a: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!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charset="0"/>
              </a:rPr>
              <a:t>*  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¡Cree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una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cultura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de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seguridad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en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su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empleo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! </a:t>
            </a: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33475" name="Picture 2" descr="CHIPPER ACCIDENT REMAIN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3925888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E8468-CED1-4769-8525-D77EAB2684B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228600"/>
            <a:ext cx="2347898" cy="307776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Pase al lado mientras alimenta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200" dirty="0" smtClean="0"/>
              <a:t>101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102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imagen"/>
          <p:cNvSpPr/>
          <p:nvPr/>
        </p:nvSpPr>
        <p:spPr>
          <a:xfrm>
            <a:off x="533400" y="0"/>
            <a:ext cx="82296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9731" name="Picture 1" descr="05ny034_figure2_256x4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886200"/>
            <a:ext cx="6921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latin typeface="+mn-lt"/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914400"/>
            <a:ext cx="6921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solidFill>
                  <a:srgbClr val="FFFF00"/>
                </a:solidFill>
                <a:latin typeface="+mn-lt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0" y="5257800"/>
            <a:ext cx="6921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solidFill>
                  <a:srgbClr val="FFFF00"/>
                </a:solidFill>
                <a:latin typeface="+mn-lt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1676400"/>
            <a:ext cx="6921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latin typeface="+mn-lt"/>
              </a:rPr>
              <a:t>X</a:t>
            </a:r>
          </a:p>
        </p:txBody>
      </p:sp>
      <p:sp>
        <p:nvSpPr>
          <p:cNvPr id="11" name="Up-Down Arrow 10" descr="up/down arrow"/>
          <p:cNvSpPr/>
          <p:nvPr/>
        </p:nvSpPr>
        <p:spPr>
          <a:xfrm>
            <a:off x="4532313" y="3259138"/>
            <a:ext cx="385762" cy="838200"/>
          </a:xfrm>
          <a:prstGeom prst="upDown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 descr="right arrow"/>
          <p:cNvSpPr/>
          <p:nvPr/>
        </p:nvSpPr>
        <p:spPr>
          <a:xfrm rot="20086437">
            <a:off x="5368925" y="2389188"/>
            <a:ext cx="977900" cy="663575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/>
              <a:t>103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C:\Users\Odis\Pictures\2013-04-19 chipper class\chipper class 0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 descr="square"/>
          <p:cNvSpPr/>
          <p:nvPr/>
        </p:nvSpPr>
        <p:spPr>
          <a:xfrm>
            <a:off x="5029200" y="3124200"/>
            <a:ext cx="1066800" cy="1219200"/>
          </a:xfrm>
          <a:prstGeom prst="rect">
            <a:avLst/>
          </a:prstGeom>
          <a:noFill/>
          <a:ln w="1047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 descr="yellow square"/>
          <p:cNvSpPr/>
          <p:nvPr/>
        </p:nvSpPr>
        <p:spPr>
          <a:xfrm>
            <a:off x="5095875" y="3276600"/>
            <a:ext cx="914400" cy="9144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104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C:\Users\Odis\Pictures\2013-04-19 chipper class\chipper class 09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 descr="right arrow"/>
          <p:cNvSpPr/>
          <p:nvPr/>
        </p:nvSpPr>
        <p:spPr>
          <a:xfrm rot="20449132">
            <a:off x="2971800" y="3646488"/>
            <a:ext cx="1482725" cy="965200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own Arrow 2" descr="down arrow"/>
          <p:cNvSpPr/>
          <p:nvPr/>
        </p:nvSpPr>
        <p:spPr>
          <a:xfrm>
            <a:off x="4572000" y="914400"/>
            <a:ext cx="1497013" cy="1892300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 descr="straight line"/>
          <p:cNvCxnSpPr/>
          <p:nvPr/>
        </p:nvCxnSpPr>
        <p:spPr>
          <a:xfrm>
            <a:off x="4114800" y="2806700"/>
            <a:ext cx="2590800" cy="107950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105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C:\Users\Odis\Pictures\2013-04-19 chipper class\chipper class 09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23"/>
          <a:stretch>
            <a:fillRect/>
          </a:stretch>
        </p:blipFill>
        <p:spPr bwMode="auto">
          <a:xfrm>
            <a:off x="1089025" y="-120650"/>
            <a:ext cx="7270750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 descr="right arrow"/>
          <p:cNvSpPr/>
          <p:nvPr/>
        </p:nvSpPr>
        <p:spPr>
          <a:xfrm rot="21419962">
            <a:off x="3265488" y="3021013"/>
            <a:ext cx="1900237" cy="1333500"/>
          </a:xfrm>
          <a:prstGeom prst="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 descr="straight line"/>
          <p:cNvCxnSpPr/>
          <p:nvPr/>
        </p:nvCxnSpPr>
        <p:spPr>
          <a:xfrm flipH="1">
            <a:off x="3886200" y="2667000"/>
            <a:ext cx="2667000" cy="312420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wn Arrow 6" descr="down arrow"/>
          <p:cNvSpPr/>
          <p:nvPr/>
        </p:nvSpPr>
        <p:spPr>
          <a:xfrm>
            <a:off x="4471988" y="-31750"/>
            <a:ext cx="1495425" cy="18923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 descr="down arrow"/>
          <p:cNvSpPr/>
          <p:nvPr/>
        </p:nvSpPr>
        <p:spPr>
          <a:xfrm rot="10800000">
            <a:off x="152400" y="1720850"/>
            <a:ext cx="1497013" cy="1892300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106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C:\Users\Odis\Pictures\2013-04-19 chipper class\chipper class 06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Quad Arrow 2" descr="quad arrow"/>
          <p:cNvSpPr/>
          <p:nvPr/>
        </p:nvSpPr>
        <p:spPr>
          <a:xfrm>
            <a:off x="2971800" y="1316038"/>
            <a:ext cx="3965575" cy="4264025"/>
          </a:xfrm>
          <a:prstGeom prst="quadArrow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3828" name="TextBox 3"/>
          <p:cNvSpPr txBox="1">
            <a:spLocks noChangeArrowheads="1"/>
          </p:cNvSpPr>
          <p:nvPr/>
        </p:nvSpPr>
        <p:spPr bwMode="auto">
          <a:xfrm>
            <a:off x="214282" y="6103938"/>
            <a:ext cx="8744702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latin typeface="Arial" charset="0"/>
              </a:rPr>
              <a:t>Prepárese Para Movimiento Inesperado de Desechos</a:t>
            </a:r>
            <a:endParaRPr lang="en-US" altLang="en-US" sz="2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107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danger peli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493108"/>
            <a:ext cx="9144000" cy="387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108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H:\chipper presentation\chipper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5" name="TextBox 1"/>
          <p:cNvSpPr txBox="1">
            <a:spLocks noChangeArrowheads="1"/>
          </p:cNvSpPr>
          <p:nvPr/>
        </p:nvSpPr>
        <p:spPr bwMode="auto">
          <a:xfrm>
            <a:off x="-32" y="6096000"/>
            <a:ext cx="9302400" cy="707886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Corte Piezas que Quepan en Astilladora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109</a:t>
            </a:r>
            <a:endParaRPr lang="en-US" sz="1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C:\Users\Odis\Desktop\ohio chipper\phot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1475" y="14288"/>
            <a:ext cx="5819775" cy="703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TextBox 1"/>
          <p:cNvSpPr txBox="1">
            <a:spLocks noChangeArrowheads="1"/>
          </p:cNvSpPr>
          <p:nvPr/>
        </p:nvSpPr>
        <p:spPr bwMode="auto">
          <a:xfrm>
            <a:off x="20638" y="5748899"/>
            <a:ext cx="6230167" cy="132343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Elevación Hidráulica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de Rodillo de Alimentación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110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1" descr="shark c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39875"/>
            <a:ext cx="88392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0"/>
            <a:ext cx="8367995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n-US" sz="48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Complaciencia</a:t>
            </a:r>
            <a:r>
              <a:rPr lang="en-US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u="sng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SIEMPRE</a:t>
            </a:r>
            <a:endParaRPr lang="en-US" sz="4800" b="1" u="sng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800" b="1" u="sng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Desea</a:t>
            </a:r>
            <a:r>
              <a:rPr lang="en-US" sz="4800" b="1" u="sng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SACUDIR</a:t>
            </a:r>
            <a:r>
              <a:rPr lang="en-US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</a:t>
            </a:r>
            <a:r>
              <a:rPr lang="en-US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Jaula</a:t>
            </a:r>
            <a:r>
              <a:rPr lang="en-US" sz="4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48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E8468-CED1-4769-8525-D77EAB2684B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12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8000" i="1" smtClean="0"/>
              <a:t>Ergonomía</a:t>
            </a:r>
          </a:p>
        </p:txBody>
      </p:sp>
      <p:sp>
        <p:nvSpPr>
          <p:cNvPr id="33792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8862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una ciencia aplicada que trata con diseñar y arreglar objetos que usa la gente para que la gente y objetos interaccionen con eficiencia y seguridad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8D5C1-4C4D-49F1-8187-B431BBBFD1E3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/>
              <a:t>Números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800" b="1" smtClean="0"/>
              <a:t>“De las 1.5 millones de lesiones relacionadas con lugares de trabajo reportadas por año, cerca de la mitad son directamente atribuibles a lesiones relacionadas con ergonomía ..." </a:t>
            </a:r>
            <a:endParaRPr lang="en-US" sz="480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800" i="1"/>
              <a:t> </a:t>
            </a:r>
            <a:r>
              <a:rPr lang="en-US" sz="4800" i="1" smtClean="0"/>
              <a:t>    Departamento de Trabajo de EEUU</a:t>
            </a:r>
            <a:endParaRPr lang="en-US" sz="480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1BCA3-D856-40D6-9C45-FEFBE9A6799A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dirty="0" smtClean="0"/>
              <a:t> </a:t>
            </a:r>
            <a:r>
              <a:rPr lang="en-US" altLang="en-US" u="sng" dirty="0" err="1" smtClean="0"/>
              <a:t>Números</a:t>
            </a:r>
            <a:endParaRPr lang="en-US" altLang="en-US" u="sng" dirty="0" smtClean="0"/>
          </a:p>
        </p:txBody>
      </p:sp>
      <p:sp>
        <p:nvSpPr>
          <p:cNvPr id="339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err="1" smtClean="0"/>
              <a:t>Costos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promedios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por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caso</a:t>
            </a:r>
            <a:r>
              <a:rPr lang="en-US" altLang="en-US" sz="3600" dirty="0" smtClean="0"/>
              <a:t> de MSD de </a:t>
            </a:r>
            <a:r>
              <a:rPr lang="en-US" altLang="en-US" sz="3600" dirty="0" err="1" smtClean="0"/>
              <a:t>extremidad</a:t>
            </a:r>
            <a:r>
              <a:rPr lang="en-US" altLang="en-US" sz="3600" dirty="0" smtClean="0"/>
              <a:t> superior son $8,070 contra un </a:t>
            </a:r>
            <a:r>
              <a:rPr lang="en-US" altLang="en-US" sz="3600" dirty="0" err="1" smtClean="0"/>
              <a:t>costo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promedio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por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caso</a:t>
            </a:r>
            <a:r>
              <a:rPr lang="en-US" altLang="en-US" sz="3600" dirty="0" smtClean="0"/>
              <a:t> de $4,075 para </a:t>
            </a:r>
            <a:r>
              <a:rPr lang="en-US" altLang="en-US" sz="3600" dirty="0" err="1" smtClean="0"/>
              <a:t>todos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tipos</a:t>
            </a:r>
            <a:r>
              <a:rPr lang="en-US" altLang="en-US" sz="3600" dirty="0" smtClean="0"/>
              <a:t> de </a:t>
            </a:r>
            <a:r>
              <a:rPr lang="en-US" altLang="en-US" sz="3600" dirty="0" err="1" smtClean="0"/>
              <a:t>lesión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relacionados</a:t>
            </a:r>
            <a:r>
              <a:rPr lang="en-US" altLang="en-US" sz="3600" dirty="0" smtClean="0"/>
              <a:t> con </a:t>
            </a:r>
            <a:r>
              <a:rPr lang="en-US" altLang="en-US" sz="3600" dirty="0" err="1" smtClean="0"/>
              <a:t>trabajo</a:t>
            </a:r>
            <a:r>
              <a:rPr lang="en-US" altLang="en-US" sz="3600" dirty="0" smtClean="0"/>
              <a:t>. </a:t>
            </a:r>
          </a:p>
          <a:p>
            <a:pPr eaLnBrk="1" hangingPunct="1"/>
            <a:endParaRPr lang="en-US" altLang="en-US" sz="3600" dirty="0" smtClean="0"/>
          </a:p>
          <a:p>
            <a:pPr eaLnBrk="1" hangingPunct="1"/>
            <a:r>
              <a:rPr lang="en-US" altLang="en-US" sz="3600" dirty="0" smtClean="0"/>
              <a:t>Solicitudes de </a:t>
            </a:r>
            <a:r>
              <a:rPr lang="en-US" altLang="en-US" sz="3600" dirty="0" err="1" smtClean="0"/>
              <a:t>indemnización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laboral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por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lesión</a:t>
            </a:r>
            <a:r>
              <a:rPr lang="en-US" altLang="en-US" sz="3600" dirty="0" smtClean="0"/>
              <a:t> son $29,000 - $32,000 </a:t>
            </a:r>
            <a:r>
              <a:rPr lang="en-US" altLang="en-US" sz="3600" dirty="0" err="1" smtClean="0"/>
              <a:t>por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año</a:t>
            </a:r>
            <a:r>
              <a:rPr lang="en-US" altLang="en-US" sz="3600" dirty="0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AC26B-4AD2-494F-8B5B-EF55383F8D79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dirty="0" err="1" smtClean="0"/>
              <a:t>Porcentajes</a:t>
            </a:r>
            <a:r>
              <a:rPr lang="en-US" altLang="en-US" u="sng" dirty="0" smtClean="0"/>
              <a:t> de </a:t>
            </a:r>
            <a:r>
              <a:rPr lang="en-US" altLang="en-US" u="sng" dirty="0" err="1" smtClean="0"/>
              <a:t>Lesiones</a:t>
            </a:r>
            <a:endParaRPr lang="en-US" altLang="en-US" u="sng" dirty="0" smtClean="0"/>
          </a:p>
        </p:txBody>
      </p:sp>
      <p:graphicFrame>
        <p:nvGraphicFramePr>
          <p:cNvPr id="2" name="Content Placeholder 3" descr="ch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29480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CC687-A934-43FB-ACDA-3186BF8CFB64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533400" y="685800"/>
            <a:ext cx="80772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u="sng">
                <a:solidFill>
                  <a:srgbClr val="000000"/>
                </a:solidFill>
              </a:rPr>
              <a:t>4 </a:t>
            </a:r>
            <a:r>
              <a:rPr lang="en-US" altLang="en-US" sz="3600" u="sng" smtClean="0">
                <a:solidFill>
                  <a:srgbClr val="000000"/>
                </a:solidFill>
              </a:rPr>
              <a:t>Causas de Trastornos Acumulativos de Trauma</a:t>
            </a:r>
            <a:endParaRPr lang="en-US" altLang="en-US" sz="3600" u="sng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1. </a:t>
            </a:r>
            <a:r>
              <a:rPr lang="en-US" altLang="en-US" smtClean="0">
                <a:solidFill>
                  <a:srgbClr val="000000"/>
                </a:solidFill>
              </a:rPr>
              <a:t>Fuerza excesiva durante movimiento normal</a:t>
            </a: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2. </a:t>
            </a:r>
            <a:r>
              <a:rPr lang="en-US" altLang="en-US" smtClean="0">
                <a:solidFill>
                  <a:srgbClr val="000000"/>
                </a:solidFill>
              </a:rPr>
              <a:t>Movimiento torpe o extremo de articulación</a:t>
            </a: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3. </a:t>
            </a:r>
            <a:r>
              <a:rPr lang="en-US" altLang="en-US" smtClean="0">
                <a:solidFill>
                  <a:srgbClr val="000000"/>
                </a:solidFill>
              </a:rPr>
              <a:t>Altas cantidades de repetición del mismo movimiento</a:t>
            </a: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4. </a:t>
            </a:r>
            <a:r>
              <a:rPr lang="en-US" altLang="en-US" smtClean="0">
                <a:solidFill>
                  <a:srgbClr val="000000"/>
                </a:solidFill>
              </a:rPr>
              <a:t>Falta de descanso para permitir recuperación del trauma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31014-EBC8-4B4E-BDD9-75568430AE68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115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smtClean="0"/>
              <a:t>Reducir Lesiones 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1285860"/>
            <a:ext cx="88392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600" smtClean="0">
                <a:solidFill>
                  <a:prstClr val="black"/>
                </a:solidFill>
                <a:latin typeface="Calibri"/>
              </a:rPr>
              <a:t>Enfoque en Emplazamiento Físico de Estación de Trabajo</a:t>
            </a:r>
            <a:endParaRPr lang="en-US" sz="3600">
              <a:solidFill>
                <a:prstClr val="black"/>
              </a:solidFill>
              <a:latin typeface="Calibri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prstClr val="black"/>
                </a:solidFill>
                <a:latin typeface="Calibri"/>
              </a:rPr>
              <a:t>2. </a:t>
            </a:r>
            <a:r>
              <a:rPr lang="en-US" sz="3600" smtClean="0">
                <a:solidFill>
                  <a:prstClr val="black"/>
                </a:solidFill>
                <a:latin typeface="Calibri"/>
              </a:rPr>
              <a:t>Enfoque en Diseño de Herramientas</a:t>
            </a:r>
            <a:endParaRPr lang="en-US" sz="36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600" smtClean="0">
                <a:solidFill>
                  <a:prstClr val="black"/>
                </a:solidFill>
                <a:latin typeface="Calibri"/>
              </a:rPr>
              <a:t>Descansos y Estiramientos Regulares</a:t>
            </a:r>
            <a:endParaRPr lang="en-US" sz="36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prstClr val="black"/>
                </a:solidFill>
                <a:latin typeface="Calibri"/>
              </a:rPr>
              <a:t>4. </a:t>
            </a:r>
            <a:r>
              <a:rPr lang="en-US" sz="3600" smtClean="0">
                <a:solidFill>
                  <a:prstClr val="black"/>
                </a:solidFill>
                <a:latin typeface="Calibri"/>
              </a:rPr>
              <a:t>Trabajo físico fuerte debería variarse a través del día con intervalos regulares de trabajo más ligero.</a:t>
            </a:r>
            <a:endParaRPr lang="en-US" sz="36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827FF-44D0-4964-9521-DA219036BEED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792162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Consideraciones Físicas de Trabajo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71600"/>
            <a:ext cx="9144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smtClean="0">
                <a:solidFill>
                  <a:prstClr val="black"/>
                </a:solidFill>
                <a:latin typeface="Calibri"/>
              </a:rPr>
              <a:t>El peso de la carga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32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/>
                </a:solidFill>
                <a:latin typeface="Calibri"/>
              </a:rPr>
              <a:t>2. </a:t>
            </a:r>
            <a:r>
              <a:rPr lang="en-US" sz="3200" smtClean="0">
                <a:solidFill>
                  <a:prstClr val="black"/>
                </a:solidFill>
                <a:latin typeface="Calibri"/>
              </a:rPr>
              <a:t>Con qué frecuencia debe trabajador levantar carga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smtClean="0">
                <a:solidFill>
                  <a:prstClr val="black"/>
                </a:solidFill>
                <a:latin typeface="Calibri"/>
              </a:rPr>
              <a:t>Distancia de la carga del trabajador que la levanta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/>
                </a:solidFill>
                <a:latin typeface="Calibri"/>
              </a:rPr>
              <a:t>4. </a:t>
            </a:r>
            <a:r>
              <a:rPr lang="en-US" sz="3200" smtClean="0">
                <a:solidFill>
                  <a:prstClr val="black"/>
                </a:solidFill>
                <a:latin typeface="Calibri"/>
              </a:rPr>
              <a:t>La forma de la carga</a:t>
            </a:r>
            <a:endParaRPr lang="en-US" sz="32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prstClr val="black"/>
                </a:solidFill>
                <a:latin typeface="Calibri"/>
              </a:rPr>
              <a:t>5. </a:t>
            </a:r>
            <a:r>
              <a:rPr lang="en-US" sz="3200" smtClean="0">
                <a:solidFill>
                  <a:prstClr val="black"/>
                </a:solidFill>
                <a:latin typeface="Calibri"/>
              </a:rPr>
              <a:t>Cantidad de tiempo requerida para hacer la tarea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E1D1C8-85AB-484A-B286-A3DDC7F2DBBE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 descr="7287cf6_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588" y="2133600"/>
            <a:ext cx="9144001" cy="1754188"/>
          </a:xfrm>
          <a:prstGeom prst="rect">
            <a:avLst/>
          </a:prstGeom>
          <a:solidFill>
            <a:srgbClr val="262626">
              <a:alpha val="78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CAPÍTULO CINCO</a:t>
            </a:r>
            <a:endParaRPr 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Mantenimiento de Astilladora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118</a:t>
            </a:r>
            <a:endParaRPr lang="en-US" sz="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1"/>
          <p:cNvSpPr>
            <a:spLocks noChangeArrowheads="1"/>
          </p:cNvSpPr>
          <p:nvPr/>
        </p:nvSpPr>
        <p:spPr bwMode="auto">
          <a:xfrm>
            <a:off x="1219200" y="920750"/>
            <a:ext cx="6705600" cy="569386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latin typeface="Arial" charset="0"/>
              </a:rPr>
              <a:t>CONTROL DE ENERGÍA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latin typeface="Arial" charset="0"/>
              </a:rPr>
              <a:t>PELIGROSA</a:t>
            </a:r>
            <a:endParaRPr lang="en-US" altLang="en-US" sz="48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latin typeface="Arial" charset="0"/>
              </a:rPr>
              <a:t>“bloqueado </a:t>
            </a:r>
            <a:r>
              <a:rPr lang="en-US" altLang="en-US" sz="4400">
                <a:latin typeface="Arial" charset="0"/>
              </a:rPr>
              <a:t>/ </a:t>
            </a:r>
            <a:r>
              <a:rPr lang="en-US" altLang="en-US" sz="4400" smtClean="0">
                <a:latin typeface="Arial" charset="0"/>
              </a:rPr>
              <a:t>etiquetado” Partes rotatorias deben ser paradas antes de mantenimiento.</a:t>
            </a:r>
            <a:endParaRPr lang="en-US" altLang="en-US" sz="4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2400" dirty="0" smtClean="0">
                <a:solidFill>
                  <a:srgbClr val="FF3300"/>
                </a:solidFill>
              </a:rPr>
              <a:t>119</a:t>
            </a:r>
            <a:endParaRPr lang="en-US" sz="24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C:\Users\Odis\Pictures\2013-04-19 chipper class\chipper class 07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&quot;No&quot; Symbol 1" descr="no symbol"/>
          <p:cNvSpPr/>
          <p:nvPr/>
        </p:nvSpPr>
        <p:spPr>
          <a:xfrm>
            <a:off x="914400" y="228600"/>
            <a:ext cx="5600700" cy="4724400"/>
          </a:xfrm>
          <a:prstGeom prst="noSmoking">
            <a:avLst>
              <a:gd name="adj" fmla="val 5065"/>
            </a:avLst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7140" name="TextBox 2"/>
          <p:cNvSpPr txBox="1">
            <a:spLocks noChangeArrowheads="1"/>
          </p:cNvSpPr>
          <p:nvPr/>
        </p:nvSpPr>
        <p:spPr bwMode="auto">
          <a:xfrm>
            <a:off x="-32" y="5486400"/>
            <a:ext cx="9126216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smtClean="0">
                <a:latin typeface="Arial" charset="0"/>
              </a:rPr>
              <a:t>Debe Remover Llave de Ignición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3300"/>
                </a:solidFill>
              </a:rPr>
              <a:t>120</a:t>
            </a:r>
            <a:endParaRPr lang="en-US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724400"/>
            <a:ext cx="9144000" cy="1446213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mtClean="0">
                <a:solidFill>
                  <a:srgbClr val="FFFF00"/>
                </a:solidFill>
                <a:latin typeface="+mj-lt"/>
              </a:rPr>
              <a:t>¿</a:t>
            </a:r>
            <a:r>
              <a:rPr lang="en-US" sz="3200" b="1" err="1" smtClean="0">
                <a:solidFill>
                  <a:srgbClr val="FFFF00"/>
                </a:solidFill>
                <a:latin typeface="+mj-lt"/>
              </a:rPr>
              <a:t>Así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err="1" smtClean="0">
                <a:solidFill>
                  <a:srgbClr val="FFFF00"/>
                </a:solidFill>
                <a:latin typeface="+mj-lt"/>
              </a:rPr>
              <a:t>que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err="1" smtClean="0">
                <a:solidFill>
                  <a:srgbClr val="FFFF00"/>
                </a:solidFill>
                <a:latin typeface="+mj-lt"/>
              </a:rPr>
              <a:t>cuántos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3200" b="1" err="1" smtClean="0">
                <a:solidFill>
                  <a:srgbClr val="FFFF00"/>
                </a:solidFill>
                <a:latin typeface="+mj-lt"/>
              </a:rPr>
              <a:t>están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 REALMENTE </a:t>
            </a:r>
            <a:r>
              <a:rPr lang="en-US" sz="3200" b="1" err="1" smtClean="0">
                <a:solidFill>
                  <a:srgbClr val="FFFF00"/>
                </a:solidFill>
                <a:latin typeface="+mj-lt"/>
              </a:rPr>
              <a:t>ocurriendo</a:t>
            </a:r>
            <a:r>
              <a:rPr lang="en-US" sz="3200" b="1" smtClean="0">
                <a:solidFill>
                  <a:srgbClr val="FFFF00"/>
                </a:solidFill>
                <a:latin typeface="+mj-lt"/>
              </a:rPr>
              <a:t>?</a:t>
            </a:r>
            <a:endParaRPr lang="en-US" sz="3200" b="1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r>
              <a:rPr lang="en-US" sz="2800" smtClean="0">
                <a:solidFill>
                  <a:schemeClr val="bg1"/>
                </a:solidFill>
                <a:latin typeface="+mj-lt"/>
              </a:rPr>
              <a:t>En </a:t>
            </a:r>
            <a:r>
              <a:rPr lang="en-US" sz="2800" err="1" smtClean="0">
                <a:solidFill>
                  <a:schemeClr val="bg1"/>
                </a:solidFill>
                <a:latin typeface="+mj-lt"/>
              </a:rPr>
              <a:t>alguna</a:t>
            </a:r>
            <a:r>
              <a:rPr lang="en-US" sz="2800" smtClean="0">
                <a:solidFill>
                  <a:schemeClr val="bg1"/>
                </a:solidFill>
                <a:latin typeface="+mj-lt"/>
              </a:rPr>
              <a:t> lugar entre </a:t>
            </a:r>
            <a:r>
              <a:rPr lang="en-US" sz="2800" b="1" smtClean="0">
                <a:solidFill>
                  <a:srgbClr val="FFFF00"/>
                </a:solidFill>
                <a:latin typeface="+mj-lt"/>
              </a:rPr>
              <a:t>6</a:t>
            </a:r>
            <a:r>
              <a:rPr lang="en-US" sz="2800" smtClean="0">
                <a:solidFill>
                  <a:schemeClr val="bg1"/>
                </a:solidFill>
                <a:latin typeface="+mj-lt"/>
              </a:rPr>
              <a:t> y </a:t>
            </a:r>
            <a:r>
              <a:rPr lang="en-US" sz="2800" b="1">
                <a:solidFill>
                  <a:srgbClr val="FFFF00"/>
                </a:solidFill>
                <a:latin typeface="+mj-lt"/>
              </a:rPr>
              <a:t>18</a:t>
            </a:r>
            <a:r>
              <a:rPr lang="en-US" sz="280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err="1" smtClean="0">
                <a:solidFill>
                  <a:schemeClr val="bg1"/>
                </a:solidFill>
                <a:latin typeface="+mj-lt"/>
              </a:rPr>
              <a:t>lesiones</a:t>
            </a:r>
            <a:r>
              <a:rPr lang="en-US" sz="2800" smtClean="0">
                <a:solidFill>
                  <a:schemeClr val="bg1"/>
                </a:solidFill>
                <a:latin typeface="+mj-lt"/>
              </a:rPr>
              <a:t> FATALES </a:t>
            </a:r>
            <a:r>
              <a:rPr lang="en-US" sz="2800" i="1" err="1" smtClean="0">
                <a:solidFill>
                  <a:schemeClr val="bg1"/>
                </a:solidFill>
                <a:latin typeface="+mj-lt"/>
              </a:rPr>
              <a:t>por</a:t>
            </a:r>
            <a:r>
              <a:rPr lang="en-US" sz="2800" i="1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i="1" err="1" smtClean="0">
                <a:solidFill>
                  <a:schemeClr val="bg1"/>
                </a:solidFill>
                <a:latin typeface="+mj-lt"/>
              </a:rPr>
              <a:t>año</a:t>
            </a:r>
            <a:endParaRPr lang="en-US" sz="2800" i="1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en-US" sz="2800" err="1" smtClean="0">
                <a:solidFill>
                  <a:schemeClr val="bg1"/>
                </a:solidFill>
                <a:latin typeface="+mj-lt"/>
              </a:rPr>
              <a:t>involucrando</a:t>
            </a:r>
            <a:r>
              <a:rPr lang="en-US" sz="280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err="1" smtClean="0">
                <a:solidFill>
                  <a:schemeClr val="bg1"/>
                </a:solidFill>
                <a:latin typeface="+mj-lt"/>
              </a:rPr>
              <a:t>una</a:t>
            </a:r>
            <a:r>
              <a:rPr lang="en-US" sz="280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err="1" smtClean="0">
                <a:solidFill>
                  <a:schemeClr val="bg1"/>
                </a:solidFill>
                <a:latin typeface="+mj-lt"/>
              </a:rPr>
              <a:t>astilladora</a:t>
            </a:r>
            <a:r>
              <a:rPr lang="en-US" sz="2800" smtClean="0">
                <a:solidFill>
                  <a:schemeClr val="bg1"/>
                </a:solidFill>
                <a:latin typeface="+mj-lt"/>
              </a:rPr>
              <a:t>.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+mn-lt"/>
              </a:rPr>
              <a:t>UN COMENTARIO VISTO EN MUCHOS  ARTÍCULOS SOBRE TRABAJADORES MUERTOS EN INCIDENTE DE ASTILLADORA…</a:t>
            </a:r>
            <a:endParaRPr lang="en-US" sz="3600" b="1" dirty="0">
              <a:latin typeface="+mn-lt"/>
            </a:endParaRPr>
          </a:p>
          <a:p>
            <a:pPr algn="ctr">
              <a:defRPr/>
            </a:pPr>
            <a:r>
              <a:rPr lang="en-US" sz="2400" i="1" dirty="0" smtClean="0">
                <a:latin typeface="+mn-lt"/>
              </a:rPr>
              <a:t>“CDC </a:t>
            </a:r>
            <a:r>
              <a:rPr lang="en-US" sz="2400" i="1" dirty="0" err="1" smtClean="0">
                <a:latin typeface="+mn-lt"/>
              </a:rPr>
              <a:t>reporta</a:t>
            </a:r>
            <a:r>
              <a:rPr lang="en-US" sz="2400" i="1" dirty="0" smtClean="0">
                <a:latin typeface="+mn-lt"/>
              </a:rPr>
              <a:t> que </a:t>
            </a:r>
            <a:r>
              <a:rPr lang="en-US" sz="2400" i="1" dirty="0" err="1" smtClean="0">
                <a:latin typeface="+mn-lt"/>
              </a:rPr>
              <a:t>hubieron</a:t>
            </a:r>
            <a:r>
              <a:rPr lang="en-US" sz="2400" i="1" dirty="0" smtClean="0">
                <a:latin typeface="+mn-lt"/>
              </a:rPr>
              <a:t> 31 </a:t>
            </a:r>
            <a:r>
              <a:rPr lang="en-US" sz="2400" i="1" dirty="0" err="1" smtClean="0">
                <a:latin typeface="+mn-lt"/>
              </a:rPr>
              <a:t>fatalidades</a:t>
            </a:r>
            <a:r>
              <a:rPr lang="en-US" sz="2400" i="1" dirty="0" smtClean="0">
                <a:latin typeface="+mn-lt"/>
              </a:rPr>
              <a:t> entre </a:t>
            </a:r>
            <a:r>
              <a:rPr lang="en-US" sz="2400" i="1" dirty="0">
                <a:latin typeface="+mn-lt"/>
              </a:rPr>
              <a:t>1992 </a:t>
            </a:r>
            <a:r>
              <a:rPr lang="en-US" sz="2400" i="1" dirty="0" smtClean="0">
                <a:latin typeface="+mn-lt"/>
              </a:rPr>
              <a:t>y </a:t>
            </a:r>
            <a:r>
              <a:rPr lang="en-US" sz="2400" i="1" dirty="0">
                <a:latin typeface="+mn-lt"/>
              </a:rPr>
              <a:t>2002</a:t>
            </a:r>
            <a:r>
              <a:rPr lang="en-US" sz="2400" dirty="0">
                <a:latin typeface="+mn-lt"/>
              </a:rPr>
              <a:t>”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981200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err="1" smtClean="0">
                <a:latin typeface="+mn-lt"/>
              </a:rPr>
              <a:t>Pero</a:t>
            </a:r>
            <a:r>
              <a:rPr lang="en-US" sz="2400" smtClean="0">
                <a:latin typeface="+mn-lt"/>
              </a:rPr>
              <a:t> </a:t>
            </a:r>
            <a:r>
              <a:rPr lang="en-US" sz="2400" err="1" smtClean="0">
                <a:latin typeface="+mn-lt"/>
              </a:rPr>
              <a:t>aquí</a:t>
            </a:r>
            <a:r>
              <a:rPr lang="en-US" sz="2400" smtClean="0">
                <a:latin typeface="+mn-lt"/>
              </a:rPr>
              <a:t> </a:t>
            </a:r>
            <a:r>
              <a:rPr lang="en-US" sz="2400" err="1" smtClean="0">
                <a:latin typeface="+mn-lt"/>
              </a:rPr>
              <a:t>están</a:t>
            </a:r>
            <a:r>
              <a:rPr lang="en-US" sz="2400" smtClean="0">
                <a:latin typeface="+mn-lt"/>
              </a:rPr>
              <a:t> </a:t>
            </a:r>
            <a:r>
              <a:rPr lang="en-US" sz="2400" err="1" smtClean="0">
                <a:latin typeface="+mn-lt"/>
              </a:rPr>
              <a:t>sus</a:t>
            </a:r>
            <a:r>
              <a:rPr lang="en-US" sz="2400" smtClean="0">
                <a:latin typeface="+mn-lt"/>
              </a:rPr>
              <a:t> </a:t>
            </a:r>
            <a:r>
              <a:rPr lang="en-US" sz="2400" err="1" smtClean="0">
                <a:latin typeface="+mn-lt"/>
              </a:rPr>
              <a:t>reportes</a:t>
            </a:r>
            <a:r>
              <a:rPr lang="en-US" sz="2400" smtClean="0">
                <a:latin typeface="+mn-lt"/>
              </a:rPr>
              <a:t> </a:t>
            </a:r>
            <a:r>
              <a:rPr lang="en-US" sz="2400" err="1" smtClean="0">
                <a:latin typeface="+mn-lt"/>
              </a:rPr>
              <a:t>publicados</a:t>
            </a:r>
            <a:r>
              <a:rPr lang="en-US" sz="2400" smtClean="0">
                <a:latin typeface="+mn-lt"/>
              </a:rPr>
              <a:t> </a:t>
            </a:r>
            <a:r>
              <a:rPr lang="en-US" sz="2400" err="1" smtClean="0">
                <a:latin typeface="+mn-lt"/>
              </a:rPr>
              <a:t>conforme</a:t>
            </a:r>
            <a:r>
              <a:rPr lang="en-US" sz="2400" smtClean="0">
                <a:latin typeface="+mn-lt"/>
              </a:rPr>
              <a:t> a</a:t>
            </a:r>
            <a:endParaRPr lang="en-US" sz="2400">
              <a:latin typeface="+mn-lt"/>
            </a:endParaRPr>
          </a:p>
          <a:p>
            <a:pPr algn="ctr">
              <a:defRPr/>
            </a:pPr>
            <a:r>
              <a:rPr lang="en-US" sz="2400" b="1" i="1" err="1" smtClean="0">
                <a:latin typeface="+mn-lt"/>
              </a:rPr>
              <a:t>Reportes</a:t>
            </a:r>
            <a:r>
              <a:rPr lang="en-US" sz="2400" b="1" i="1" smtClean="0">
                <a:latin typeface="+mn-lt"/>
              </a:rPr>
              <a:t> </a:t>
            </a:r>
            <a:r>
              <a:rPr lang="en-US" sz="2400" b="1" i="1" err="1" smtClean="0">
                <a:latin typeface="+mn-lt"/>
              </a:rPr>
              <a:t>Semanales</a:t>
            </a:r>
            <a:r>
              <a:rPr lang="en-US" sz="2400" b="1" i="1" smtClean="0">
                <a:latin typeface="+mn-lt"/>
              </a:rPr>
              <a:t> de </a:t>
            </a:r>
            <a:r>
              <a:rPr lang="en-US" sz="2400" b="1" i="1" err="1" smtClean="0">
                <a:latin typeface="+mn-lt"/>
              </a:rPr>
              <a:t>Morbilidad</a:t>
            </a:r>
            <a:r>
              <a:rPr lang="en-US" sz="2400" b="1" i="1" smtClean="0">
                <a:latin typeface="+mn-lt"/>
              </a:rPr>
              <a:t> y </a:t>
            </a:r>
            <a:r>
              <a:rPr lang="en-US" sz="2400" b="1" i="1" err="1" smtClean="0">
                <a:latin typeface="+mn-lt"/>
              </a:rPr>
              <a:t>Mortalidad</a:t>
            </a:r>
            <a:r>
              <a:rPr lang="en-US" sz="2400" b="1" i="1" smtClean="0">
                <a:latin typeface="+mn-lt"/>
              </a:rPr>
              <a:t>:</a:t>
            </a:r>
            <a:endParaRPr lang="en-US" sz="2400" b="1" i="1">
              <a:latin typeface="+mn-lt"/>
            </a:endParaRPr>
          </a:p>
          <a:p>
            <a:pPr marL="342900" indent="-342900" algn="ctr">
              <a:buFont typeface="Wingdings" pitchFamily="2" charset="2"/>
              <a:buChar char="Ø"/>
              <a:defRPr/>
            </a:pPr>
            <a:r>
              <a:rPr lang="en-US" sz="2800">
                <a:latin typeface="+mn-lt"/>
              </a:rPr>
              <a:t>1992-1997: 11 </a:t>
            </a:r>
            <a:r>
              <a:rPr lang="en-US" sz="2800" err="1" smtClean="0">
                <a:latin typeface="+mn-lt"/>
              </a:rPr>
              <a:t>fatalidades</a:t>
            </a:r>
            <a:endParaRPr lang="en-US" sz="2800">
              <a:latin typeface="+mn-lt"/>
            </a:endParaRPr>
          </a:p>
          <a:p>
            <a:pPr marL="342900" indent="-342900" algn="ctr">
              <a:buFont typeface="Wingdings" pitchFamily="2" charset="2"/>
              <a:buChar char="Ø"/>
              <a:defRPr/>
            </a:pPr>
            <a:r>
              <a:rPr lang="en-US" sz="2800">
                <a:latin typeface="+mn-lt"/>
              </a:rPr>
              <a:t>1992-2002: 33 </a:t>
            </a:r>
            <a:r>
              <a:rPr lang="en-US" sz="2800" err="1" smtClean="0"/>
              <a:t>fatalidades</a:t>
            </a:r>
            <a:endParaRPr lang="en-US" sz="2800">
              <a:latin typeface="+mn-lt"/>
            </a:endParaRPr>
          </a:p>
          <a:p>
            <a:pPr marL="342900" indent="-342900" algn="ctr">
              <a:buFont typeface="Wingdings" pitchFamily="2" charset="2"/>
              <a:buChar char="Ø"/>
              <a:defRPr/>
            </a:pPr>
            <a:r>
              <a:rPr lang="en-US" sz="2800">
                <a:latin typeface="+mn-lt"/>
              </a:rPr>
              <a:t>1992-2007: 38 </a:t>
            </a:r>
            <a:r>
              <a:rPr lang="en-US" sz="2800" err="1" smtClean="0"/>
              <a:t>fatalidades</a:t>
            </a:r>
            <a:endParaRPr lang="en-US" sz="2800">
              <a:latin typeface="+mn-lt"/>
            </a:endParaRPr>
          </a:p>
          <a:p>
            <a:pPr marL="342900" indent="-342900" algn="ctr">
              <a:buFont typeface="Wingdings" pitchFamily="2" charset="2"/>
              <a:buChar char="Ø"/>
              <a:defRPr/>
            </a:pPr>
            <a:r>
              <a:rPr lang="en-US" sz="2800">
                <a:latin typeface="+mn-lt"/>
              </a:rPr>
              <a:t>2003-2006: 32 </a:t>
            </a:r>
            <a:r>
              <a:rPr lang="en-US" sz="2800" err="1" smtClean="0"/>
              <a:t>fatalidades</a:t>
            </a:r>
            <a:endParaRPr lang="en-US" sz="280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/>
              <a:t>13</a:t>
            </a:r>
            <a:endParaRPr lang="en-US" sz="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peli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7783" y="319088"/>
            <a:ext cx="7768434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srgbClr val="FF3300"/>
                </a:solidFill>
              </a:rPr>
              <a:t>  121</a:t>
            </a:r>
            <a:endParaRPr lang="en-US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C:\Users\Odis\Pictures\2013-04-19 chipper class\chipper class 10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17463"/>
            <a:ext cx="95504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54476" y="443711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DISCO/TAMBOR</a:t>
            </a:r>
            <a:endParaRPr lang="en-US" b="1" dirty="0"/>
          </a:p>
          <a:p>
            <a:r>
              <a:rPr lang="es-MX" b="1" dirty="0"/>
              <a:t>Pasador de bloqueo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300" dirty="0" smtClean="0">
                <a:solidFill>
                  <a:srgbClr val="FFC000"/>
                </a:solidFill>
              </a:rPr>
              <a:t>122</a:t>
            </a:r>
            <a:endParaRPr lang="en-US" sz="3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C:\Users\Odis\Desktop\vermeer pics\Drum Safety Loc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TextBox 1"/>
          <p:cNvSpPr txBox="1">
            <a:spLocks noChangeArrowheads="1"/>
          </p:cNvSpPr>
          <p:nvPr/>
        </p:nvSpPr>
        <p:spPr bwMode="auto">
          <a:xfrm>
            <a:off x="1" y="3714752"/>
            <a:ext cx="5429255" cy="132343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Pasador de Seguridad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de Tambor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123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C:\Users\Odis\Pictures\2013-04-19 chipper class\chipper class 09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5" name="TextBox 1"/>
          <p:cNvSpPr txBox="1">
            <a:spLocks noChangeArrowheads="1"/>
          </p:cNvSpPr>
          <p:nvPr/>
        </p:nvSpPr>
        <p:spPr bwMode="auto">
          <a:xfrm>
            <a:off x="642910" y="5791200"/>
            <a:ext cx="8001000" cy="707886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Radiador y Cubierta de Radiador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124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C:\Users\Odis\Desktop\vermeer pics\BC1000XL Air filter, precleaner, and engine enclosu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75" y="0"/>
            <a:ext cx="6826250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TextBox 1"/>
          <p:cNvSpPr txBox="1">
            <a:spLocks noChangeArrowheads="1"/>
          </p:cNvSpPr>
          <p:nvPr/>
        </p:nvSpPr>
        <p:spPr bwMode="auto">
          <a:xfrm>
            <a:off x="5643570" y="2590800"/>
            <a:ext cx="3522118" cy="1323439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Prepurificador </a:t>
            </a:r>
            <a:endParaRPr lang="en-US" altLang="en-US" sz="4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y Filtro de Aire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125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C:\Users\Odis\Pictures\2013-04-19 chipper class\chipper class 1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3" name="TextBox 1"/>
          <p:cNvSpPr txBox="1">
            <a:spLocks noChangeArrowheads="1"/>
          </p:cNvSpPr>
          <p:nvPr/>
        </p:nvSpPr>
        <p:spPr bwMode="auto">
          <a:xfrm>
            <a:off x="285720" y="5357826"/>
            <a:ext cx="6357982" cy="14465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latin typeface="Arial" charset="0"/>
              </a:rPr>
              <a:t>Sistema de Filtrado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latin typeface="Arial" charset="0"/>
              </a:rPr>
              <a:t>Aire de Baño de Aceite</a:t>
            </a:r>
            <a:endParaRPr lang="en-US" altLang="en-US" sz="4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rgbClr val="FFCC00"/>
                </a:solidFill>
              </a:rPr>
              <a:t>126</a:t>
            </a:r>
            <a:endParaRPr lang="en-US" sz="1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C:\Users\Odis\Pictures\2013-04-19 chipper class\chipper class 09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07" name="TextBox 1"/>
          <p:cNvSpPr txBox="1">
            <a:spLocks noChangeArrowheads="1"/>
          </p:cNvSpPr>
          <p:nvPr/>
        </p:nvSpPr>
        <p:spPr bwMode="auto">
          <a:xfrm>
            <a:off x="1844675" y="5800725"/>
            <a:ext cx="6647269" cy="769441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latin typeface="Arial" charset="0"/>
              </a:rPr>
              <a:t>Niveles de Aceite y Filtros</a:t>
            </a:r>
            <a:endParaRPr lang="en-US" altLang="en-US" sz="4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127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5" descr="opt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12" y="4786322"/>
            <a:ext cx="6248400" cy="198000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smtClean="0">
                <a:latin typeface="+mn-lt"/>
              </a:rPr>
              <a:t>Astilladoras de disco tienen pasador mecánico de resorte (previene que la capota se abra mientras está girando el disco)</a:t>
            </a:r>
            <a:endParaRPr lang="en-US" sz="3200" b="1"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3" name="Right Arrow 2" descr="right arrow"/>
          <p:cNvSpPr/>
          <p:nvPr/>
        </p:nvSpPr>
        <p:spPr>
          <a:xfrm rot="2191750">
            <a:off x="809625" y="2605088"/>
            <a:ext cx="979488" cy="485775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rgbClr val="FFC000"/>
                </a:solidFill>
              </a:rPr>
              <a:t>128</a:t>
            </a:r>
            <a:endParaRPr lang="en-US" sz="1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C:\Users\Odis\Pictures\2013-04-19 chipper class\chipper class 09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5" name="TextBox 1"/>
          <p:cNvSpPr txBox="1">
            <a:spLocks noChangeArrowheads="1"/>
          </p:cNvSpPr>
          <p:nvPr/>
        </p:nvSpPr>
        <p:spPr bwMode="auto">
          <a:xfrm>
            <a:off x="1643042" y="393700"/>
            <a:ext cx="6019597" cy="769441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latin typeface="Arial" charset="0"/>
              </a:rPr>
              <a:t>Correas de transmisión</a:t>
            </a:r>
            <a:endParaRPr lang="en-US" altLang="en-US" sz="4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129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adverte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04950" y="463550"/>
            <a:ext cx="61341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130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1285875" y="1166813"/>
            <a:ext cx="6572250" cy="526297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i="1" smtClean="0">
                <a:solidFill>
                  <a:srgbClr val="C00000"/>
                </a:solidFill>
              </a:rPr>
              <a:t> </a:t>
            </a:r>
            <a:r>
              <a:rPr lang="en-US" sz="3600" b="1" i="1" err="1" smtClean="0">
                <a:solidFill>
                  <a:srgbClr val="C00000"/>
                </a:solidFill>
              </a:rPr>
              <a:t>Lesiones</a:t>
            </a:r>
            <a:r>
              <a:rPr lang="en-US" sz="3600" b="1" i="1" smtClean="0">
                <a:solidFill>
                  <a:srgbClr val="C00000"/>
                </a:solidFill>
              </a:rPr>
              <a:t> </a:t>
            </a:r>
            <a:r>
              <a:rPr lang="en-US" sz="3600" b="1" i="1" err="1" smtClean="0">
                <a:solidFill>
                  <a:srgbClr val="C00000"/>
                </a:solidFill>
              </a:rPr>
              <a:t>serias</a:t>
            </a:r>
            <a:r>
              <a:rPr lang="en-US" sz="3600" b="1" i="1" smtClean="0">
                <a:solidFill>
                  <a:srgbClr val="C00000"/>
                </a:solidFill>
              </a:rPr>
              <a:t> </a:t>
            </a:r>
            <a:r>
              <a:rPr lang="en-US" sz="3600" b="1" i="1" err="1" smtClean="0">
                <a:solidFill>
                  <a:srgbClr val="C00000"/>
                </a:solidFill>
              </a:rPr>
              <a:t>pero</a:t>
            </a:r>
            <a:r>
              <a:rPr lang="en-US" sz="3600" b="1" i="1" smtClean="0">
                <a:solidFill>
                  <a:srgbClr val="C00000"/>
                </a:solidFill>
              </a:rPr>
              <a:t> </a:t>
            </a:r>
            <a:r>
              <a:rPr lang="en-US" sz="4000" b="1" i="1" u="sng" smtClean="0">
                <a:solidFill>
                  <a:srgbClr val="C00000"/>
                </a:solidFill>
              </a:rPr>
              <a:t>No  fatales</a:t>
            </a:r>
            <a:r>
              <a:rPr lang="en-US" sz="4000" b="1" i="1" smtClean="0">
                <a:solidFill>
                  <a:srgbClr val="C00000"/>
                </a:solidFill>
              </a:rPr>
              <a:t>…</a:t>
            </a:r>
            <a:endParaRPr lang="en-US" sz="3600" b="1" i="1">
              <a:solidFill>
                <a:srgbClr val="C00000"/>
              </a:solidFill>
            </a:endParaRPr>
          </a:p>
          <a:p>
            <a:pPr algn="ctr">
              <a:defRPr/>
            </a:pPr>
            <a:endParaRPr lang="en-US" sz="3600" b="1" i="1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Entre </a:t>
            </a:r>
            <a:r>
              <a:rPr lang="en-US" sz="4000" b="1" u="sng">
                <a:solidFill>
                  <a:schemeClr val="accent1">
                    <a:lumMod val="50000"/>
                  </a:schemeClr>
                </a:solidFill>
              </a:rPr>
              <a:t>80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4000" b="1" u="sng">
                <a:solidFill>
                  <a:schemeClr val="accent1">
                    <a:lumMod val="50000"/>
                  </a:schemeClr>
                </a:solidFill>
              </a:rPr>
              <a:t>400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err="1" smtClean="0">
                <a:solidFill>
                  <a:schemeClr val="accent1">
                    <a:lumMod val="50000"/>
                  </a:schemeClr>
                </a:solidFill>
              </a:rPr>
              <a:t>año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err="1" smtClean="0">
                <a:solidFill>
                  <a:schemeClr val="accent1">
                    <a:lumMod val="50000"/>
                  </a:schemeClr>
                </a:solidFill>
              </a:rPr>
              <a:t>representando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err="1" smtClean="0">
                <a:solidFill>
                  <a:schemeClr val="accent1">
                    <a:lumMod val="50000"/>
                  </a:schemeClr>
                </a:solidFill>
              </a:rPr>
              <a:t>muchas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US" sz="3600" err="1" smtClean="0">
                <a:solidFill>
                  <a:schemeClr val="accent1">
                    <a:lumMod val="50000"/>
                  </a:schemeClr>
                </a:solidFill>
              </a:rPr>
              <a:t>las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err="1" smtClean="0">
                <a:solidFill>
                  <a:schemeClr val="accent1">
                    <a:lumMod val="50000"/>
                  </a:schemeClr>
                </a:solidFill>
              </a:rPr>
              <a:t>amputaciones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 en la </a:t>
            </a:r>
            <a:r>
              <a:rPr lang="en-US" sz="3600" err="1" smtClean="0">
                <a:solidFill>
                  <a:schemeClr val="accent1">
                    <a:lumMod val="50000"/>
                  </a:schemeClr>
                </a:solidFill>
              </a:rPr>
              <a:t>industria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360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en-US" sz="360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US" sz="3600" err="1" smtClean="0">
                <a:solidFill>
                  <a:srgbClr val="C00000"/>
                </a:solidFill>
              </a:rPr>
              <a:t>Más</a:t>
            </a:r>
            <a:r>
              <a:rPr lang="en-US" sz="3600" smtClean="0">
                <a:solidFill>
                  <a:srgbClr val="C00000"/>
                </a:solidFill>
              </a:rPr>
              <a:t> de </a:t>
            </a:r>
            <a:r>
              <a:rPr lang="en-US" sz="3600" b="1" u="sng" smtClean="0">
                <a:solidFill>
                  <a:srgbClr val="C00000"/>
                </a:solidFill>
              </a:rPr>
              <a:t>60</a:t>
            </a:r>
            <a:r>
              <a:rPr lang="en-US" sz="3600" b="1" u="sng">
                <a:solidFill>
                  <a:srgbClr val="C00000"/>
                </a:solidFill>
              </a:rPr>
              <a:t>% </a:t>
            </a:r>
            <a:r>
              <a:rPr lang="en-US" sz="3600" smtClean="0">
                <a:solidFill>
                  <a:srgbClr val="C00000"/>
                </a:solidFill>
              </a:rPr>
              <a:t>a la </a:t>
            </a:r>
            <a:r>
              <a:rPr lang="en-US" sz="3600" err="1" smtClean="0">
                <a:solidFill>
                  <a:srgbClr val="C00000"/>
                </a:solidFill>
              </a:rPr>
              <a:t>mano</a:t>
            </a:r>
            <a:r>
              <a:rPr lang="en-US" sz="3600" smtClean="0">
                <a:solidFill>
                  <a:srgbClr val="C00000"/>
                </a:solidFill>
              </a:rPr>
              <a:t>.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44" y="5288340"/>
            <a:ext cx="8429652" cy="830997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¡Y aléjese de fugas hidráulicas!</a:t>
            </a:r>
            <a:endParaRPr lang="en-US" sz="4800" b="1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131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C:\Users\Odis\Pictures\2013-04-19 chipper class\chipper class 07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800" dirty="0" smtClean="0">
                <a:solidFill>
                  <a:schemeClr val="bg2">
                    <a:lumMod val="50000"/>
                  </a:schemeClr>
                </a:solidFill>
              </a:rPr>
              <a:t>=                                  132</a:t>
            </a:r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Box 1"/>
          <p:cNvSpPr txBox="1">
            <a:spLocks noChangeArrowheads="1"/>
          </p:cNvSpPr>
          <p:nvPr/>
        </p:nvSpPr>
        <p:spPr bwMode="auto">
          <a:xfrm>
            <a:off x="142844" y="2644775"/>
            <a:ext cx="8918019" cy="156966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smtClean="0">
                <a:latin typeface="Arial" charset="0"/>
              </a:rPr>
              <a:t>ADVERTENCIA</a:t>
            </a:r>
            <a:endParaRPr lang="en-US" altLang="en-US" sz="96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133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http://www.firehouse.com/forums/attachment.php?attachmentid=5547&amp;stc=1&amp;d=1106008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196013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5" name="TextBox 1"/>
          <p:cNvSpPr txBox="1">
            <a:spLocks noChangeArrowheads="1"/>
          </p:cNvSpPr>
          <p:nvPr/>
        </p:nvSpPr>
        <p:spPr bwMode="auto">
          <a:xfrm>
            <a:off x="1214414" y="214290"/>
            <a:ext cx="71705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 smtClean="0">
                <a:latin typeface="Arial" charset="0"/>
              </a:rPr>
              <a:t>Contacto</a:t>
            </a:r>
            <a:r>
              <a:rPr lang="en-US" altLang="en-US" sz="4000" dirty="0" smtClean="0">
                <a:latin typeface="Arial" charset="0"/>
              </a:rPr>
              <a:t> con </a:t>
            </a:r>
            <a:r>
              <a:rPr lang="en-US" altLang="en-US" sz="4000" dirty="0" err="1" smtClean="0">
                <a:latin typeface="Arial" charset="0"/>
              </a:rPr>
              <a:t>Fluido</a:t>
            </a:r>
            <a:r>
              <a:rPr lang="en-US" altLang="en-US" sz="4000" dirty="0" smtClean="0">
                <a:latin typeface="Arial" charset="0"/>
              </a:rPr>
              <a:t> </a:t>
            </a:r>
            <a:r>
              <a:rPr lang="en-US" altLang="en-US" sz="4000" dirty="0" err="1" smtClean="0">
                <a:latin typeface="Arial" charset="0"/>
              </a:rPr>
              <a:t>Hidráulico</a:t>
            </a:r>
            <a:endParaRPr lang="en-US" altLang="en-US" sz="4000" dirty="0" smtClean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latin typeface="Arial" charset="0"/>
              </a:rPr>
              <a:t>a  Alta </a:t>
            </a:r>
            <a:r>
              <a:rPr lang="en-US" altLang="en-US" sz="4000" dirty="0" err="1" smtClean="0">
                <a:latin typeface="Arial" charset="0"/>
              </a:rPr>
              <a:t>Presión</a:t>
            </a:r>
            <a:endParaRPr lang="en-US" altLang="en-US" sz="40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134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C:\Users\Odis\Pictures\2013-04-19 chipper class\chipper class 06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499" name="TextBox 1"/>
          <p:cNvSpPr txBox="1">
            <a:spLocks noChangeArrowheads="1"/>
          </p:cNvSpPr>
          <p:nvPr/>
        </p:nvSpPr>
        <p:spPr bwMode="auto">
          <a:xfrm>
            <a:off x="3313113" y="5343525"/>
            <a:ext cx="2133918" cy="92333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smtClean="0">
                <a:latin typeface="Arial" charset="0"/>
              </a:rPr>
              <a:t>Grasa</a:t>
            </a:r>
            <a:r>
              <a:rPr lang="en-US" altLang="en-US" sz="1800" smtClean="0">
                <a:latin typeface="Arial" charset="0"/>
              </a:rPr>
              <a:t> 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00" dirty="0" smtClean="0"/>
              <a:t>135</a:t>
            </a:r>
            <a:endParaRPr lang="en-US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http://image.circletrack.com/f/33032654/ctrp-1111-04-o+torque-wrench-myths+beam-type-torque-wrenc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988" y="-87313"/>
            <a:ext cx="5280025" cy="70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3" name="TextBox 1"/>
          <p:cNvSpPr txBox="1">
            <a:spLocks noChangeArrowheads="1"/>
          </p:cNvSpPr>
          <p:nvPr/>
        </p:nvSpPr>
        <p:spPr bwMode="auto">
          <a:xfrm>
            <a:off x="200632" y="5429264"/>
            <a:ext cx="6800260" cy="132343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schemeClr val="bg1"/>
                </a:solidFill>
                <a:latin typeface="Arial" charset="0"/>
              </a:rPr>
              <a:t>Par de Giro a Especificación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schemeClr val="bg1"/>
                </a:solidFill>
                <a:latin typeface="Arial" charset="0"/>
              </a:rPr>
              <a:t>de Fabricante</a:t>
            </a:r>
            <a:endParaRPr lang="en-US" altLang="en-US" sz="4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136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C:\Users\Odis\Pictures\2013-04-19 chipper class\chipper class 06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137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C:\Users\Odis\Desktop\vermeer pics\Drum with kni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0"/>
            <a:ext cx="7000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138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C:\Users\Odis\Pictures\2013-04-19 chipper class\chipper class 07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5" name="TextBox 1"/>
          <p:cNvSpPr txBox="1">
            <a:spLocks noChangeArrowheads="1"/>
          </p:cNvSpPr>
          <p:nvPr/>
        </p:nvSpPr>
        <p:spPr bwMode="auto">
          <a:xfrm>
            <a:off x="3538538" y="152400"/>
            <a:ext cx="2682145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smtClean="0">
                <a:latin typeface="Arial" charset="0"/>
              </a:rPr>
              <a:t>Cuchillas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139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C:\Users\Odis\Desktop\vermeer pics\Chipper_knives_C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00" dirty="0" smtClean="0">
                <a:solidFill>
                  <a:schemeClr val="bg2">
                    <a:lumMod val="75000"/>
                  </a:schemeClr>
                </a:solidFill>
              </a:rPr>
              <a:t>140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" descr="P103046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2400"/>
            <a:ext cx="6248400" cy="295465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smtClean="0">
                <a:solidFill>
                  <a:srgbClr val="C00000"/>
                </a:solidFill>
                <a:latin typeface="+mn-lt"/>
              </a:rPr>
              <a:t>Las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manos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se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lesionan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con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frecuencia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i="1" err="1" smtClean="0">
                <a:solidFill>
                  <a:srgbClr val="C00000"/>
                </a:solidFill>
                <a:latin typeface="+mn-lt"/>
              </a:rPr>
              <a:t>aún</a:t>
            </a:r>
            <a:r>
              <a:rPr lang="en-US" sz="2800" i="1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si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se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usa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la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barra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de control de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alimentación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. Su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mano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puede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ser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jalada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en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menos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2800" u="sng" smtClean="0">
                <a:solidFill>
                  <a:srgbClr val="C00000"/>
                </a:solidFill>
                <a:latin typeface="+mn-lt"/>
              </a:rPr>
              <a:t>0.5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segundos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como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se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muestra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en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demostraciones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usando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err="1" smtClean="0">
                <a:solidFill>
                  <a:srgbClr val="C00000"/>
                </a:solidFill>
                <a:latin typeface="+mn-lt"/>
              </a:rPr>
              <a:t>maniquíes</a:t>
            </a:r>
            <a:r>
              <a:rPr lang="en-US" sz="2800" smtClean="0">
                <a:solidFill>
                  <a:srgbClr val="C00000"/>
                </a:solidFill>
                <a:latin typeface="+mn-lt"/>
              </a:rPr>
              <a:t>.  </a:t>
            </a:r>
            <a:endParaRPr lang="en-US" sz="2800">
              <a:solidFill>
                <a:srgbClr val="C00000"/>
              </a:solidFill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2000" dirty="0" smtClean="0">
                <a:solidFill>
                  <a:srgbClr val="FFFF00"/>
                </a:solidFill>
              </a:rPr>
              <a:t>15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C:\Users\Odis\Desktop\ja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5029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141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C:\Users\Odis\Desktop\jaw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142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C:\Users\Odis\Pictures\2013-04-19 chipper class\chipper class 0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1" name="TextBox 1"/>
          <p:cNvSpPr txBox="1">
            <a:spLocks noChangeArrowheads="1"/>
          </p:cNvSpPr>
          <p:nvPr/>
        </p:nvSpPr>
        <p:spPr bwMode="auto">
          <a:xfrm>
            <a:off x="3795713" y="152400"/>
            <a:ext cx="2444002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smtClean="0">
                <a:latin typeface="Arial" charset="0"/>
              </a:rPr>
              <a:t>Tornillos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143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C:\Users\Odis\Pictures\2013-04-19 chipper class\chipper class 08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5" name="TextBox 1"/>
          <p:cNvSpPr txBox="1">
            <a:spLocks noChangeArrowheads="1"/>
          </p:cNvSpPr>
          <p:nvPr/>
        </p:nvSpPr>
        <p:spPr bwMode="auto">
          <a:xfrm>
            <a:off x="3813175" y="193675"/>
            <a:ext cx="2276264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smtClean="0">
                <a:latin typeface="Arial" charset="0"/>
              </a:rPr>
              <a:t>Yunque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144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1" descr="88823048-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62488"/>
            <a:ext cx="9144000" cy="1754187"/>
          </a:xfrm>
          <a:prstGeom prst="rect">
            <a:avLst/>
          </a:prstGeom>
          <a:solidFill>
            <a:srgbClr val="262626">
              <a:alpha val="50196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CAPÍTULO SEIS</a:t>
            </a:r>
            <a:endParaRPr 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Usando el Torno de Astilladora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300" dirty="0" smtClean="0"/>
              <a:t>145</a:t>
            </a:r>
            <a:endParaRPr lang="en-US" sz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Box 1"/>
          <p:cNvSpPr txBox="1">
            <a:spLocks noChangeArrowheads="1"/>
          </p:cNvSpPr>
          <p:nvPr/>
        </p:nvSpPr>
        <p:spPr bwMode="auto">
          <a:xfrm>
            <a:off x="152400" y="520700"/>
            <a:ext cx="8839200" cy="581697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latin typeface="Arial" charset="0"/>
              </a:rPr>
              <a:t>Vermeer BC 1800 XL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Arial" charset="0"/>
              </a:rPr>
              <a:t>Velocidad</a:t>
            </a:r>
            <a:r>
              <a:rPr lang="en-US" altLang="en-US" sz="2800" dirty="0" smtClean="0">
                <a:latin typeface="Arial" charset="0"/>
              </a:rPr>
              <a:t> de </a:t>
            </a:r>
            <a:r>
              <a:rPr lang="en-US" altLang="en-US" sz="2800" dirty="0" err="1" smtClean="0">
                <a:latin typeface="Arial" charset="0"/>
              </a:rPr>
              <a:t>Tambor</a:t>
            </a:r>
            <a:r>
              <a:rPr lang="en-US" altLang="en-US" sz="2800" dirty="0" smtClean="0">
                <a:latin typeface="Arial" charset="0"/>
              </a:rPr>
              <a:t>– </a:t>
            </a:r>
            <a:r>
              <a:rPr lang="en-US" altLang="en-US" sz="2800" dirty="0">
                <a:latin typeface="Arial" charset="0"/>
              </a:rPr>
              <a:t>1100rpm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Arial" charset="0"/>
              </a:rPr>
              <a:t>Diámetro</a:t>
            </a:r>
            <a:r>
              <a:rPr lang="en-US" altLang="en-US" sz="2800" dirty="0" smtClean="0">
                <a:latin typeface="Arial" charset="0"/>
              </a:rPr>
              <a:t> de </a:t>
            </a:r>
            <a:r>
              <a:rPr lang="en-US" altLang="en-US" sz="2800" dirty="0" err="1" smtClean="0">
                <a:latin typeface="Arial" charset="0"/>
              </a:rPr>
              <a:t>Tambor</a:t>
            </a:r>
            <a:r>
              <a:rPr lang="en-US" altLang="en-US" sz="2800" dirty="0" smtClean="0">
                <a:latin typeface="Arial" charset="0"/>
              </a:rPr>
              <a:t>- </a:t>
            </a:r>
            <a:r>
              <a:rPr lang="en-US" altLang="en-US" sz="2800" dirty="0">
                <a:latin typeface="Arial" charset="0"/>
              </a:rPr>
              <a:t>36 </a:t>
            </a:r>
            <a:r>
              <a:rPr lang="en-US" altLang="en-US" sz="2800" dirty="0" err="1" smtClean="0">
                <a:latin typeface="Arial" charset="0"/>
              </a:rPr>
              <a:t>pulgadas</a:t>
            </a:r>
            <a:endParaRPr lang="en-US" altLang="en-US" sz="280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Arial" charset="0"/>
              </a:rPr>
              <a:t>Circunferencia</a:t>
            </a:r>
            <a:r>
              <a:rPr lang="en-US" altLang="en-US" sz="2800" dirty="0" smtClean="0">
                <a:latin typeface="Arial" charset="0"/>
              </a:rPr>
              <a:t> de </a:t>
            </a:r>
            <a:r>
              <a:rPr lang="en-US" altLang="en-US" sz="2800" dirty="0" err="1" smtClean="0">
                <a:latin typeface="Arial" charset="0"/>
              </a:rPr>
              <a:t>Tambor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800" dirty="0">
                <a:latin typeface="Arial" charset="0"/>
              </a:rPr>
              <a:t>– 113.04 </a:t>
            </a:r>
            <a:r>
              <a:rPr lang="en-US" altLang="en-US" sz="2800" dirty="0" err="1" smtClean="0">
                <a:latin typeface="Arial" charset="0"/>
              </a:rPr>
              <a:t>pulg</a:t>
            </a:r>
            <a:r>
              <a:rPr lang="en-US" altLang="en-US" sz="2800" dirty="0" smtClean="0">
                <a:latin typeface="Arial" charset="0"/>
              </a:rPr>
              <a:t>. o </a:t>
            </a:r>
            <a:r>
              <a:rPr lang="en-US" altLang="en-US" sz="2800" dirty="0">
                <a:latin typeface="Arial" charset="0"/>
              </a:rPr>
              <a:t>9.42 </a:t>
            </a:r>
            <a:r>
              <a:rPr lang="en-US" altLang="en-US" sz="2800" dirty="0" smtClean="0">
                <a:latin typeface="Arial" charset="0"/>
              </a:rPr>
              <a:t>pies</a:t>
            </a:r>
            <a:endParaRPr lang="en-US" altLang="en-US" sz="280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Arial" charset="0"/>
              </a:rPr>
              <a:t>Velocidad</a:t>
            </a:r>
            <a:r>
              <a:rPr lang="en-US" altLang="en-US" sz="2800" dirty="0" smtClean="0">
                <a:latin typeface="Arial" charset="0"/>
              </a:rPr>
              <a:t> de </a:t>
            </a:r>
            <a:r>
              <a:rPr lang="en-US" altLang="en-US" sz="2800" dirty="0" err="1" smtClean="0">
                <a:latin typeface="Arial" charset="0"/>
              </a:rPr>
              <a:t>Tambor</a:t>
            </a:r>
            <a:r>
              <a:rPr lang="en-US" altLang="en-US" sz="2800" dirty="0" smtClean="0">
                <a:latin typeface="Arial" charset="0"/>
              </a:rPr>
              <a:t>– </a:t>
            </a:r>
            <a:r>
              <a:rPr lang="en-US" altLang="en-US" sz="2800" dirty="0">
                <a:latin typeface="Arial" charset="0"/>
              </a:rPr>
              <a:t>10,362 </a:t>
            </a:r>
            <a:r>
              <a:rPr lang="en-US" altLang="en-US" sz="2800" dirty="0" smtClean="0">
                <a:latin typeface="Arial" charset="0"/>
              </a:rPr>
              <a:t>pies/ </a:t>
            </a:r>
            <a:r>
              <a:rPr lang="en-US" altLang="en-US" sz="2800" dirty="0" err="1" smtClean="0">
                <a:latin typeface="Arial" charset="0"/>
              </a:rPr>
              <a:t>minuto</a:t>
            </a:r>
            <a:r>
              <a:rPr lang="en-US" altLang="en-US" sz="2800" dirty="0" smtClean="0">
                <a:latin typeface="Arial" charset="0"/>
              </a:rPr>
              <a:t> </a:t>
            </a:r>
            <a:endParaRPr lang="en-US" altLang="en-US" sz="280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charset="0"/>
              </a:rPr>
              <a:t>1100 rpm / 60 </a:t>
            </a:r>
            <a:r>
              <a:rPr lang="en-US" altLang="en-US" sz="2800" dirty="0" err="1" smtClean="0">
                <a:latin typeface="Arial" charset="0"/>
              </a:rPr>
              <a:t>segundos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800" dirty="0">
                <a:latin typeface="Arial" charset="0"/>
              </a:rPr>
              <a:t>= 18.33 </a:t>
            </a:r>
            <a:r>
              <a:rPr lang="en-US" altLang="en-US" sz="2800" dirty="0" err="1" smtClean="0">
                <a:latin typeface="Arial" charset="0"/>
              </a:rPr>
              <a:t>revoluciones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800" dirty="0" err="1" smtClean="0">
                <a:latin typeface="Arial" charset="0"/>
              </a:rPr>
              <a:t>por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800" dirty="0" err="1" smtClean="0">
                <a:latin typeface="Arial" charset="0"/>
              </a:rPr>
              <a:t>seg</a:t>
            </a:r>
            <a:r>
              <a:rPr lang="en-US" altLang="en-US" sz="2800" dirty="0" smtClean="0">
                <a:latin typeface="Arial" charset="0"/>
              </a:rPr>
              <a:t>.</a:t>
            </a:r>
            <a:endParaRPr lang="en-US" altLang="en-US" sz="280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Arial" charset="0"/>
              </a:rPr>
              <a:t>Circunferencia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800" dirty="0">
                <a:latin typeface="Arial" charset="0"/>
              </a:rPr>
              <a:t>9.42 </a:t>
            </a:r>
            <a:r>
              <a:rPr lang="en-US" altLang="en-US" sz="2800" dirty="0" smtClean="0">
                <a:latin typeface="Arial" charset="0"/>
              </a:rPr>
              <a:t>pies </a:t>
            </a:r>
            <a:r>
              <a:rPr lang="en-US" altLang="en-US" sz="2800" dirty="0">
                <a:latin typeface="Arial" charset="0"/>
              </a:rPr>
              <a:t>x 18.33 </a:t>
            </a:r>
            <a:r>
              <a:rPr lang="en-US" altLang="en-US" sz="2800" dirty="0" err="1">
                <a:latin typeface="Arial" charset="0"/>
              </a:rPr>
              <a:t>rps</a:t>
            </a:r>
            <a:r>
              <a:rPr lang="en-US" altLang="en-US" sz="2800" dirty="0">
                <a:latin typeface="Arial" charset="0"/>
              </a:rPr>
              <a:t> = 172.66 </a:t>
            </a:r>
            <a:r>
              <a:rPr lang="en-US" altLang="en-US" sz="2800" dirty="0" smtClean="0">
                <a:latin typeface="Arial" charset="0"/>
              </a:rPr>
              <a:t>pies </a:t>
            </a:r>
            <a:r>
              <a:rPr lang="en-US" altLang="en-US" sz="2800" dirty="0" err="1" smtClean="0">
                <a:latin typeface="Arial" charset="0"/>
              </a:rPr>
              <a:t>por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800" dirty="0" err="1" smtClean="0">
                <a:latin typeface="Arial" charset="0"/>
              </a:rPr>
              <a:t>segundo</a:t>
            </a:r>
            <a:endParaRPr lang="en-US" altLang="en-US" sz="2800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charset="0"/>
              </a:rPr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u="sng" dirty="0">
                <a:latin typeface="Arial" charset="0"/>
              </a:rPr>
              <a:t>172.66 </a:t>
            </a:r>
            <a:r>
              <a:rPr lang="en-US" altLang="en-US" sz="4000" u="sng" dirty="0" smtClean="0">
                <a:latin typeface="Arial" charset="0"/>
              </a:rPr>
              <a:t>pies </a:t>
            </a:r>
            <a:r>
              <a:rPr lang="en-US" altLang="en-US" sz="4000" dirty="0" smtClean="0">
                <a:latin typeface="Arial" charset="0"/>
              </a:rPr>
              <a:t>de </a:t>
            </a:r>
            <a:r>
              <a:rPr lang="en-US" altLang="en-US" sz="4000" dirty="0" err="1" smtClean="0">
                <a:latin typeface="Arial" charset="0"/>
              </a:rPr>
              <a:t>línea</a:t>
            </a:r>
            <a:r>
              <a:rPr lang="en-US" altLang="en-US" sz="4000" dirty="0" smtClean="0">
                <a:latin typeface="Arial" charset="0"/>
              </a:rPr>
              <a:t> de </a:t>
            </a:r>
            <a:r>
              <a:rPr lang="en-US" altLang="en-US" sz="4000" dirty="0" err="1" smtClean="0">
                <a:latin typeface="Arial" charset="0"/>
              </a:rPr>
              <a:t>trepado</a:t>
            </a:r>
            <a:r>
              <a:rPr lang="en-US" altLang="en-US" sz="4000" dirty="0" smtClean="0">
                <a:latin typeface="Arial" charset="0"/>
              </a:rPr>
              <a:t> o </a:t>
            </a:r>
            <a:r>
              <a:rPr lang="en-US" altLang="en-US" sz="4000" dirty="0" err="1" smtClean="0">
                <a:latin typeface="Arial" charset="0"/>
              </a:rPr>
              <a:t>cordaje</a:t>
            </a:r>
            <a:r>
              <a:rPr lang="en-US" altLang="en-US" sz="4000" dirty="0" smtClean="0">
                <a:latin typeface="Arial" charset="0"/>
              </a:rPr>
              <a:t> </a:t>
            </a:r>
            <a:r>
              <a:rPr lang="en-US" altLang="en-US" sz="4000" dirty="0" err="1" smtClean="0">
                <a:latin typeface="Arial" charset="0"/>
              </a:rPr>
              <a:t>pueden</a:t>
            </a:r>
            <a:r>
              <a:rPr lang="en-US" altLang="en-US" sz="4000" dirty="0" smtClean="0">
                <a:latin typeface="Arial" charset="0"/>
              </a:rPr>
              <a:t> </a:t>
            </a:r>
            <a:r>
              <a:rPr lang="en-US" altLang="en-US" sz="4000" dirty="0" err="1" smtClean="0">
                <a:latin typeface="Arial" charset="0"/>
              </a:rPr>
              <a:t>ser</a:t>
            </a:r>
            <a:r>
              <a:rPr lang="en-US" altLang="en-US" sz="4000" dirty="0" smtClean="0">
                <a:latin typeface="Arial" charset="0"/>
              </a:rPr>
              <a:t> </a:t>
            </a:r>
            <a:r>
              <a:rPr lang="en-US" altLang="en-US" sz="4000" dirty="0" err="1" smtClean="0">
                <a:latin typeface="Arial" charset="0"/>
              </a:rPr>
              <a:t>jalados</a:t>
            </a:r>
            <a:r>
              <a:rPr lang="en-US" altLang="en-US" sz="4000" dirty="0" smtClean="0">
                <a:latin typeface="Arial" charset="0"/>
              </a:rPr>
              <a:t> a </a:t>
            </a:r>
            <a:r>
              <a:rPr lang="en-US" altLang="en-US" sz="4000" dirty="0" err="1" smtClean="0">
                <a:latin typeface="Arial" charset="0"/>
              </a:rPr>
              <a:t>una</a:t>
            </a:r>
            <a:r>
              <a:rPr lang="en-US" altLang="en-US" sz="4000" dirty="0" smtClean="0">
                <a:latin typeface="Arial" charset="0"/>
              </a:rPr>
              <a:t> </a:t>
            </a:r>
            <a:r>
              <a:rPr lang="en-US" altLang="en-US" sz="4000" dirty="0" err="1" smtClean="0">
                <a:latin typeface="Arial" charset="0"/>
              </a:rPr>
              <a:t>astilladora</a:t>
            </a:r>
            <a:r>
              <a:rPr lang="en-US" altLang="en-US" sz="4000" dirty="0" smtClean="0">
                <a:latin typeface="Arial" charset="0"/>
              </a:rPr>
              <a:t> </a:t>
            </a:r>
            <a:r>
              <a:rPr lang="en-US" altLang="en-US" sz="4000" dirty="0" err="1" smtClean="0">
                <a:latin typeface="Arial" charset="0"/>
              </a:rPr>
              <a:t>en</a:t>
            </a:r>
            <a:r>
              <a:rPr lang="en-US" altLang="en-US" sz="4000" dirty="0" smtClean="0">
                <a:latin typeface="Arial" charset="0"/>
              </a:rPr>
              <a:t> un </a:t>
            </a:r>
            <a:r>
              <a:rPr lang="en-US" altLang="en-US" sz="4000" dirty="0" err="1" smtClean="0">
                <a:latin typeface="Arial" charset="0"/>
              </a:rPr>
              <a:t>segundo</a:t>
            </a:r>
            <a:endParaRPr lang="en-US" altLang="en-US" sz="40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146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C:\Users\Odis\Desktop\Tree Folders\Chipper Pres\vermeer pics\Winch with contro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87" name="TextBox 1"/>
          <p:cNvSpPr txBox="1">
            <a:spLocks noChangeArrowheads="1"/>
          </p:cNvSpPr>
          <p:nvPr/>
        </p:nvSpPr>
        <p:spPr bwMode="auto">
          <a:xfrm>
            <a:off x="4143372" y="5583238"/>
            <a:ext cx="4945008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smtClean="0">
                <a:latin typeface="Arial" charset="0"/>
              </a:rPr>
              <a:t>Controles de Torno</a:t>
            </a:r>
            <a:endParaRPr lang="en-US" altLang="en-US" sz="4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/>
              <a:t>147</a:t>
            </a:r>
            <a:endParaRPr lang="en-US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C:\Users\Odis\Desktop\Tree Folders\Chipper Pres\vermeer pics\Win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122238"/>
            <a:ext cx="8816975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 descr="circle"/>
          <p:cNvSpPr/>
          <p:nvPr/>
        </p:nvSpPr>
        <p:spPr>
          <a:xfrm>
            <a:off x="6400800" y="2438400"/>
            <a:ext cx="2133600" cy="1981200"/>
          </a:xfrm>
          <a:prstGeom prst="ellipse">
            <a:avLst/>
          </a:prstGeom>
          <a:noFill/>
          <a:ln w="9842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5812" name="TextBox 2"/>
          <p:cNvSpPr txBox="1">
            <a:spLocks noChangeArrowheads="1"/>
          </p:cNvSpPr>
          <p:nvPr/>
        </p:nvSpPr>
        <p:spPr bwMode="auto">
          <a:xfrm>
            <a:off x="163513" y="4929198"/>
            <a:ext cx="9033242" cy="1754326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smtClean="0">
                <a:latin typeface="Arial" charset="0"/>
              </a:rPr>
              <a:t>Enclavamiento de Seguridad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smtClean="0">
                <a:latin typeface="Arial" charset="0"/>
              </a:rPr>
              <a:t>Gancho de Torno</a:t>
            </a:r>
            <a:endParaRPr lang="en-US" altLang="en-US" sz="5400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chemeClr val="bg2">
                    <a:lumMod val="50000"/>
                  </a:schemeClr>
                </a:solidFill>
              </a:rPr>
              <a:t>148</a:t>
            </a:r>
            <a:endParaRPr lang="en-US" sz="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5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168900"/>
            <a:ext cx="6019800" cy="156966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mtClean="0">
                <a:latin typeface="+mn-lt"/>
              </a:rPr>
              <a:t>Cables de torno pueden usarse para mover ramas grandes a astilladora</a:t>
            </a:r>
            <a:endParaRPr lang="en-US" sz="3200" b="1">
              <a:latin typeface="+mn-lt"/>
            </a:endParaRPr>
          </a:p>
        </p:txBody>
      </p:sp>
      <p:sp>
        <p:nvSpPr>
          <p:cNvPr id="2" name="Rectangle 1" descr="rectangle"/>
          <p:cNvSpPr/>
          <p:nvPr/>
        </p:nvSpPr>
        <p:spPr>
          <a:xfrm>
            <a:off x="838200" y="876300"/>
            <a:ext cx="1676400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149</a:t>
            </a:r>
            <a:endParaRPr lang="en-US" sz="1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Isa Presentation 00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&quot;No&quot; Symbol 2" descr="no symbol"/>
          <p:cNvSpPr/>
          <p:nvPr/>
        </p:nvSpPr>
        <p:spPr>
          <a:xfrm>
            <a:off x="33338" y="-152400"/>
            <a:ext cx="9144000" cy="7162800"/>
          </a:xfrm>
          <a:prstGeom prst="noSmoking">
            <a:avLst>
              <a:gd name="adj" fmla="val 1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chemeClr val="accent3">
                    <a:lumMod val="50000"/>
                  </a:schemeClr>
                </a:solidFill>
              </a:rPr>
              <a:t>150</a:t>
            </a:r>
            <a:endParaRPr lang="en-US" sz="1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PPER ACCIDENT AND TRAIL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8245" y="1153391"/>
            <a:ext cx="6047509" cy="455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0643" name="TextBox 2"/>
          <p:cNvSpPr txBox="1">
            <a:spLocks noChangeArrowheads="1"/>
          </p:cNvSpPr>
          <p:nvPr/>
        </p:nvSpPr>
        <p:spPr bwMode="auto">
          <a:xfrm>
            <a:off x="58756" y="285728"/>
            <a:ext cx="9085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Arial" charset="0"/>
              </a:rPr>
              <a:t>¡PROMUEVA UNA CULTURA DE SEGURIDAD!</a:t>
            </a:r>
            <a:endParaRPr lang="en-US" altLang="en-US" b="1" dirty="0">
              <a:latin typeface="Arial" charset="0"/>
            </a:endParaRPr>
          </a:p>
        </p:txBody>
      </p:sp>
      <p:sp>
        <p:nvSpPr>
          <p:cNvPr id="240644" name="TextBox 3"/>
          <p:cNvSpPr txBox="1">
            <a:spLocks noChangeArrowheads="1"/>
          </p:cNvSpPr>
          <p:nvPr/>
        </p:nvSpPr>
        <p:spPr bwMode="auto">
          <a:xfrm>
            <a:off x="1285852" y="5780782"/>
            <a:ext cx="64123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latin typeface="Arial" charset="0"/>
              </a:rPr>
              <a:t>¡REGRESEMOS A CASA CON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latin typeface="Arial" charset="0"/>
              </a:rPr>
              <a:t>NUESTROS SERES QUERIDOS!</a:t>
            </a:r>
            <a:endParaRPr lang="en-US" altLang="en-US" b="1"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</a:rPr>
              <a:t>16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text box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9907" name="Picture 1" descr="winchwarn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188" y="0"/>
            <a:ext cx="512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473700"/>
            <a:ext cx="9144000" cy="9541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mtClean="0">
                <a:latin typeface="+mn-lt"/>
              </a:rPr>
              <a:t>Incidentes comunes involucran cables de torno atascándose en maleza o reculando cuando se sobrecargan o se sueltan.</a:t>
            </a:r>
            <a:endParaRPr lang="en-US" sz="2800" b="1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/>
              <a:t>151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C:\Users\trh6623\Desktop\TCIA Slides\100_18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55" name="Picture 2" descr="K:\marketing\Marketing Library\Images\Jpg\BC1200XL_CO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34147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6" name="Oval 3" descr="circle"/>
          <p:cNvSpPr>
            <a:spLocks noChangeArrowheads="1"/>
          </p:cNvSpPr>
          <p:nvPr/>
        </p:nvSpPr>
        <p:spPr bwMode="auto">
          <a:xfrm>
            <a:off x="7467600" y="4419600"/>
            <a:ext cx="914400" cy="91440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216926"/>
            <a:ext cx="5486400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mtClean="0">
                <a:latin typeface="+mn-lt"/>
              </a:rPr>
              <a:t>Cables de torno deberán ser inspeccionados cada día antes del uso</a:t>
            </a:r>
            <a:endParaRPr lang="en-US" sz="3200" b="1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50" dirty="0" smtClean="0">
                <a:solidFill>
                  <a:schemeClr val="bg2">
                    <a:lumMod val="10000"/>
                  </a:schemeClr>
                </a:solidFill>
              </a:rPr>
              <a:t>153</a:t>
            </a:r>
            <a:endParaRPr lang="en-US" sz="105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https://encrypted-tbn3.gstatic.com/images?q=tbn:ANd9GcSNNdMfKH4Y9OaZVhl_aSkPj4b4PccdxScFxqRYyABG7LVDTXYr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6062663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979" name="Picture 6" descr="https://encrypted-tbn0.gstatic.com/images?q=tbn:ANd9GcQ3D7kmjMfjn35PQDEp3XnKWnsxloNDxZLSlQH25-Y2m2aYU8LQ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7192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0" name="TextBox 1"/>
          <p:cNvSpPr txBox="1">
            <a:spLocks noChangeArrowheads="1"/>
          </p:cNvSpPr>
          <p:nvPr/>
        </p:nvSpPr>
        <p:spPr bwMode="auto">
          <a:xfrm>
            <a:off x="6400800" y="692150"/>
            <a:ext cx="19928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smtClean="0">
                <a:latin typeface="Arial" charset="0"/>
              </a:rPr>
              <a:t>Acero</a:t>
            </a:r>
            <a:endParaRPr lang="en-US" altLang="en-US" sz="5400">
              <a:latin typeface="Arial" charset="0"/>
            </a:endParaRPr>
          </a:p>
        </p:txBody>
      </p:sp>
      <p:sp>
        <p:nvSpPr>
          <p:cNvPr id="382981" name="TextBox 2"/>
          <p:cNvSpPr txBox="1">
            <a:spLocks noChangeArrowheads="1"/>
          </p:cNvSpPr>
          <p:nvPr/>
        </p:nvSpPr>
        <p:spPr bwMode="auto">
          <a:xfrm>
            <a:off x="1295400" y="4724400"/>
            <a:ext cx="28392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smtClean="0">
                <a:latin typeface="Arial" charset="0"/>
              </a:rPr>
              <a:t>Sintético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 153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C:\Users\Odis\Desktop\ohio chipper\S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852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TextBox 1"/>
          <p:cNvSpPr txBox="1">
            <a:spLocks noChangeArrowheads="1"/>
          </p:cNvSpPr>
          <p:nvPr/>
        </p:nvSpPr>
        <p:spPr bwMode="auto">
          <a:xfrm>
            <a:off x="990600" y="4191000"/>
            <a:ext cx="7002238" cy="83099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smtClean="0">
                <a:latin typeface="Arial" charset="0"/>
              </a:rPr>
              <a:t>Barra de Corte del Cable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3" name="Left Arrow 2" descr="left arrow"/>
          <p:cNvSpPr/>
          <p:nvPr/>
        </p:nvSpPr>
        <p:spPr>
          <a:xfrm rot="10043283" flipH="1">
            <a:off x="5584825" y="1430338"/>
            <a:ext cx="1350963" cy="1055687"/>
          </a:xfrm>
          <a:prstGeom prst="lef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>
                <a:solidFill>
                  <a:srgbClr val="FFC000"/>
                </a:solidFill>
              </a:rPr>
              <a:t>154</a:t>
            </a:r>
            <a:endParaRPr lang="en-US" sz="1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1" descr="ha2008-21_woodChipp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14288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 descr="left arrow"/>
          <p:cNvSpPr/>
          <p:nvPr/>
        </p:nvSpPr>
        <p:spPr>
          <a:xfrm>
            <a:off x="6629400" y="4343400"/>
            <a:ext cx="1752600" cy="990600"/>
          </a:xfrm>
          <a:prstGeom prst="leftArrow">
            <a:avLst>
              <a:gd name="adj1" fmla="val 52398"/>
              <a:gd name="adj2" fmla="val 50000"/>
            </a:avLst>
          </a:prstGeom>
          <a:solidFill>
            <a:srgbClr val="FF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Down Arrow 3" descr="down arrow"/>
          <p:cNvSpPr/>
          <p:nvPr/>
        </p:nvSpPr>
        <p:spPr>
          <a:xfrm rot="18928255">
            <a:off x="5694363" y="563563"/>
            <a:ext cx="941387" cy="112395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209800" y="914400"/>
            <a:ext cx="335348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" descr="_428929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386764"/>
            <a:ext cx="3505200" cy="3471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hark mouth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57799" y="0"/>
            <a:ext cx="3886201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52400" y="0"/>
            <a:ext cx="3679212" cy="35394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9050" contourW="25400"/>
          </a:bodyPr>
          <a:lstStyle/>
          <a:p>
            <a:pPr algn="ctr">
              <a:defRPr/>
            </a:pP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n-US" sz="3200" b="1" spc="50" err="1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Mientras</a:t>
            </a: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err="1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Nadas</a:t>
            </a: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 el Mar, </a:t>
            </a:r>
          </a:p>
          <a:p>
            <a:pPr algn="ctr">
              <a:defRPr/>
            </a:pP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n-US" sz="3200" b="1" spc="50" err="1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Sabiendas</a:t>
            </a:r>
            <a:endParaRPr lang="en-US" sz="3200" b="1" spc="50" smtClean="0">
              <a:ln w="11430">
                <a:solidFill>
                  <a:srgbClr val="26262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3200" b="1" spc="50" err="1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Pondrías</a:t>
            </a: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err="1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</a:t>
            </a: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Pie</a:t>
            </a:r>
          </a:p>
          <a:p>
            <a:pPr algn="ctr">
              <a:defRPr/>
            </a:pP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en el</a:t>
            </a:r>
          </a:p>
          <a:p>
            <a:pPr algn="ctr">
              <a:defRPr/>
            </a:pPr>
            <a:r>
              <a:rPr lang="en-US" sz="3200" b="1" spc="50" err="1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Hocico</a:t>
            </a: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</a:p>
          <a:p>
            <a:pPr algn="ctr">
              <a:defRPr/>
            </a:pP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 </a:t>
            </a:r>
            <a:r>
              <a:rPr lang="en-US" sz="3200" b="1" spc="50" err="1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Tiburón</a:t>
            </a:r>
            <a:r>
              <a:rPr lang="en-US" sz="3200" b="1" spc="50" smtClean="0">
                <a:ln w="11430">
                  <a:solidFill>
                    <a:srgbClr val="262626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3200" b="1" spc="50">
              <a:ln w="11430">
                <a:solidFill>
                  <a:srgbClr val="262626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Multiply 5" descr="x"/>
          <p:cNvSpPr/>
          <p:nvPr/>
        </p:nvSpPr>
        <p:spPr>
          <a:xfrm>
            <a:off x="1219200" y="4572000"/>
            <a:ext cx="990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Multiply 6" descr="x"/>
          <p:cNvSpPr/>
          <p:nvPr/>
        </p:nvSpPr>
        <p:spPr>
          <a:xfrm>
            <a:off x="4495800" y="1295400"/>
            <a:ext cx="1600200" cy="1981200"/>
          </a:xfrm>
          <a:prstGeom prst="mathMultiply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600" y="3886200"/>
            <a:ext cx="54864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Seguro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Contestas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</a:p>
          <a:p>
            <a:pPr algn="ctr">
              <a:defRPr/>
            </a:pPr>
            <a:r>
              <a:rPr lang="en-US" sz="36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“!NO</a:t>
            </a:r>
            <a:r>
              <a:rPr lang="en-US" sz="3600" b="1" spc="5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!”</a:t>
            </a:r>
          </a:p>
          <a:p>
            <a:pPr algn="ctr">
              <a:defRPr/>
            </a:pPr>
            <a:endParaRPr lang="en-US" sz="2800" b="1" spc="5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Entonces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qué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poner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Pie o Parte del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Cuerpo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en </a:t>
            </a: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una</a:t>
            </a:r>
            <a:endParaRPr lang="en-US" sz="2800" b="1" spc="50" smtClean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spc="50" err="1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Astilladora</a:t>
            </a:r>
            <a:r>
              <a:rPr lang="en-US" sz="2800" b="1" spc="5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2800" b="1" spc="5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Down Arrow 9" descr="left down arrow"/>
          <p:cNvSpPr/>
          <p:nvPr/>
        </p:nvSpPr>
        <p:spPr>
          <a:xfrm rot="3869494">
            <a:off x="3267075" y="4729163"/>
            <a:ext cx="265113" cy="1328737"/>
          </a:xfrm>
          <a:prstGeom prst="downArrow">
            <a:avLst>
              <a:gd name="adj1" fmla="val 85281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1" descr="chipper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2900" y="0"/>
            <a:ext cx="9486900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TextBox 2"/>
          <p:cNvSpPr txBox="1">
            <a:spLocks noChangeArrowheads="1"/>
          </p:cNvSpPr>
          <p:nvPr/>
        </p:nvSpPr>
        <p:spPr bwMode="auto">
          <a:xfrm>
            <a:off x="6324600" y="2590800"/>
            <a:ext cx="2743200" cy="44012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experimentos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los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maniquíes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pueden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ser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jalados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por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completo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a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través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de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astilladora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en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menos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de 1.2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segundos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.</a:t>
            </a: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19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1" descr="chipper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4800"/>
            <a:ext cx="9144000" cy="2185214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sz="2800" b="1" smtClean="0">
                <a:solidFill>
                  <a:schemeClr val="bg1"/>
                </a:solidFill>
                <a:latin typeface="+mn-lt"/>
              </a:rPr>
              <a:t>La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mayoría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fatalidades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ocurren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en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equipos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2800" b="1" u="sng" smtClean="0">
                <a:solidFill>
                  <a:schemeClr val="bg1"/>
                </a:solidFill>
                <a:latin typeface="+mn-lt"/>
              </a:rPr>
              <a:t>dos personas.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</a:t>
            </a:r>
            <a:endParaRPr lang="en-US" sz="2800" b="1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Con el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operador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astilladora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u="sng" smtClean="0">
                <a:solidFill>
                  <a:schemeClr val="bg1"/>
                </a:solidFill>
                <a:latin typeface="+mn-lt"/>
              </a:rPr>
              <a:t>“solo,”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únicamente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se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puede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suponer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como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ocurrió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 el </a:t>
            </a:r>
            <a:r>
              <a:rPr lang="en-US" sz="2800" b="1" err="1" smtClean="0">
                <a:solidFill>
                  <a:schemeClr val="bg1"/>
                </a:solidFill>
                <a:latin typeface="+mn-lt"/>
              </a:rPr>
              <a:t>incidente</a:t>
            </a:r>
            <a:r>
              <a:rPr lang="en-US" sz="2800" b="1" smtClean="0">
                <a:solidFill>
                  <a:schemeClr val="bg1"/>
                </a:solidFill>
                <a:latin typeface="+mn-lt"/>
              </a:rPr>
              <a:t>. </a:t>
            </a:r>
            <a:endParaRPr lang="en-US" sz="2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20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Box 4"/>
          <p:cNvSpPr txBox="1">
            <a:spLocks noChangeArrowheads="1"/>
          </p:cNvSpPr>
          <p:nvPr/>
        </p:nvSpPr>
        <p:spPr bwMode="auto">
          <a:xfrm>
            <a:off x="76200" y="3441700"/>
            <a:ext cx="8915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latin typeface="Arial" charset="0"/>
              </a:rPr>
              <a:t>!!</a:t>
            </a:r>
            <a:r>
              <a:rPr lang="en-US" altLang="en-US" sz="3600" b="1" err="1" smtClean="0">
                <a:latin typeface="Arial" charset="0"/>
              </a:rPr>
              <a:t>Felicidades</a:t>
            </a:r>
            <a:r>
              <a:rPr lang="en-US" altLang="en-US" sz="3600" b="1" smtClean="0">
                <a:latin typeface="Arial" charset="0"/>
              </a:rPr>
              <a:t> </a:t>
            </a:r>
            <a:r>
              <a:rPr lang="en-US" altLang="en-US" sz="3600" b="1" err="1" smtClean="0">
                <a:latin typeface="Arial" charset="0"/>
              </a:rPr>
              <a:t>por</a:t>
            </a:r>
            <a:r>
              <a:rPr lang="en-US" altLang="en-US" sz="3600" b="1" smtClean="0">
                <a:latin typeface="Arial" charset="0"/>
              </a:rPr>
              <a:t> </a:t>
            </a:r>
            <a:r>
              <a:rPr lang="en-US" altLang="en-US" sz="3600" b="1" err="1" smtClean="0">
                <a:latin typeface="Arial" charset="0"/>
              </a:rPr>
              <a:t>su</a:t>
            </a:r>
            <a:r>
              <a:rPr lang="en-US" altLang="en-US" sz="3600" b="1" smtClean="0">
                <a:latin typeface="Arial" charset="0"/>
              </a:rPr>
              <a:t> </a:t>
            </a:r>
            <a:r>
              <a:rPr lang="en-US" altLang="en-US" sz="3600" b="1" err="1" smtClean="0">
                <a:latin typeface="Arial" charset="0"/>
              </a:rPr>
              <a:t>decisión</a:t>
            </a:r>
            <a:r>
              <a:rPr lang="en-US" altLang="en-US" sz="3600" b="1" smtClean="0">
                <a:latin typeface="Arial" charset="0"/>
              </a:rPr>
              <a:t> de </a:t>
            </a:r>
            <a:r>
              <a:rPr lang="en-US" altLang="en-US" sz="3600" b="1" err="1" smtClean="0">
                <a:latin typeface="Arial" charset="0"/>
              </a:rPr>
              <a:t>asistir</a:t>
            </a:r>
            <a:r>
              <a:rPr lang="en-US" altLang="en-US" sz="3600" b="1" smtClean="0">
                <a:latin typeface="Arial" charset="0"/>
              </a:rPr>
              <a:t> a </a:t>
            </a:r>
            <a:r>
              <a:rPr lang="en-US" altLang="en-US" sz="3600" b="1" err="1" smtClean="0">
                <a:latin typeface="Arial" charset="0"/>
              </a:rPr>
              <a:t>este</a:t>
            </a:r>
            <a:r>
              <a:rPr lang="en-US" altLang="en-US" sz="3600" b="1" smtClean="0">
                <a:latin typeface="Arial" charset="0"/>
              </a:rPr>
              <a:t> taller!! </a:t>
            </a:r>
            <a:endParaRPr lang="en-US" altLang="en-US" sz="36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latin typeface="Arial" charset="0"/>
              </a:rPr>
              <a:t>!Los </a:t>
            </a:r>
            <a:r>
              <a:rPr lang="en-US" altLang="en-US" sz="3600" b="1" err="1" smtClean="0">
                <a:latin typeface="Arial" charset="0"/>
              </a:rPr>
              <a:t>primeros</a:t>
            </a:r>
            <a:r>
              <a:rPr lang="en-US" altLang="en-US" sz="3600" b="1" smtClean="0">
                <a:latin typeface="Arial" charset="0"/>
              </a:rPr>
              <a:t> </a:t>
            </a:r>
            <a:r>
              <a:rPr lang="en-US" altLang="en-US" sz="3600" b="1" err="1" smtClean="0">
                <a:latin typeface="Arial" charset="0"/>
              </a:rPr>
              <a:t>pasos</a:t>
            </a:r>
            <a:r>
              <a:rPr lang="en-US" altLang="en-US" sz="3600" b="1" smtClean="0">
                <a:latin typeface="Arial" charset="0"/>
              </a:rPr>
              <a:t> </a:t>
            </a:r>
            <a:r>
              <a:rPr lang="en-US" altLang="en-US" sz="3600" b="1" err="1" smtClean="0">
                <a:latin typeface="Arial" charset="0"/>
              </a:rPr>
              <a:t>para</a:t>
            </a:r>
            <a:r>
              <a:rPr lang="en-US" altLang="en-US" sz="3600" b="1" smtClean="0">
                <a:latin typeface="Arial" charset="0"/>
              </a:rPr>
              <a:t> la SEGURIDAD son </a:t>
            </a:r>
            <a:r>
              <a:rPr lang="en-US" altLang="en-US" sz="3600" b="1" err="1" smtClean="0">
                <a:latin typeface="Arial" charset="0"/>
              </a:rPr>
              <a:t>conciencia</a:t>
            </a:r>
            <a:r>
              <a:rPr lang="en-US" altLang="en-US" sz="3600" b="1" smtClean="0">
                <a:latin typeface="Arial" charset="0"/>
              </a:rPr>
              <a:t> y </a:t>
            </a:r>
            <a:r>
              <a:rPr lang="en-US" altLang="en-US" sz="3600" b="1" err="1" smtClean="0">
                <a:latin typeface="Arial" charset="0"/>
              </a:rPr>
              <a:t>entrenamiento</a:t>
            </a:r>
            <a:r>
              <a:rPr lang="en-US" altLang="en-US" sz="3600" b="1" smtClean="0">
                <a:latin typeface="Arial" charset="0"/>
              </a:rPr>
              <a:t>!</a:t>
            </a:r>
            <a:endParaRPr lang="en-US" altLang="en-US" sz="36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6" name="Picture 5" descr="THUMBS UP 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52400"/>
            <a:ext cx="3352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1" descr="chipper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Box 2"/>
          <p:cNvSpPr txBox="1">
            <a:spLocks noChangeArrowheads="1"/>
          </p:cNvSpPr>
          <p:nvPr/>
        </p:nvSpPr>
        <p:spPr bwMode="auto">
          <a:xfrm>
            <a:off x="2340534" y="4643446"/>
            <a:ext cx="6803466" cy="18774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err="1" smtClean="0">
                <a:solidFill>
                  <a:srgbClr val="C00000"/>
                </a:solidFill>
                <a:latin typeface="Arial" charset="0"/>
              </a:rPr>
              <a:t>Cómo</a:t>
            </a:r>
            <a:r>
              <a:rPr lang="en-US" altLang="en-US" b="1" i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b="1" i="1" err="1" smtClean="0">
                <a:solidFill>
                  <a:srgbClr val="C00000"/>
                </a:solidFill>
                <a:latin typeface="Arial" charset="0"/>
              </a:rPr>
              <a:t>pensamos</a:t>
            </a:r>
            <a:r>
              <a:rPr lang="en-US" altLang="en-US" b="1" i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b="1" i="1" err="1" smtClean="0">
                <a:solidFill>
                  <a:srgbClr val="C00000"/>
                </a:solidFill>
                <a:latin typeface="Arial" charset="0"/>
              </a:rPr>
              <a:t>que</a:t>
            </a:r>
            <a:r>
              <a:rPr lang="en-US" altLang="en-US" b="1" i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b="1" i="1" err="1" smtClean="0">
                <a:solidFill>
                  <a:srgbClr val="C00000"/>
                </a:solidFill>
                <a:latin typeface="Arial" charset="0"/>
              </a:rPr>
              <a:t>ocurren</a:t>
            </a:r>
            <a:r>
              <a:rPr lang="en-US" altLang="en-US" b="1" i="1" smtClean="0">
                <a:solidFill>
                  <a:srgbClr val="C00000"/>
                </a:solidFill>
                <a:latin typeface="Arial" charset="0"/>
              </a:rPr>
              <a:t>…</a:t>
            </a:r>
            <a:endParaRPr lang="en-US" altLang="en-US" b="1" i="1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charset="0"/>
              </a:rPr>
              <a:t>	#1 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–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manos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primero</a:t>
            </a: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charset="0"/>
              </a:rPr>
              <a:t>	#2 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– pies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primero</a:t>
            </a: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charset="0"/>
              </a:rPr>
              <a:t>	#3 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–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golpeado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en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cabeza</a:t>
            </a:r>
            <a:r>
              <a:rPr lang="en-US" altLang="en-US" sz="2800" b="1" smtClean="0">
                <a:solidFill>
                  <a:srgbClr val="C00000"/>
                </a:solidFill>
                <a:latin typeface="Arial" charset="0"/>
              </a:rPr>
              <a:t> o </a:t>
            </a:r>
            <a:r>
              <a:rPr lang="en-US" altLang="en-US" sz="2800" b="1" err="1" smtClean="0">
                <a:solidFill>
                  <a:srgbClr val="C00000"/>
                </a:solidFill>
                <a:latin typeface="Arial" charset="0"/>
              </a:rPr>
              <a:t>pecho</a:t>
            </a:r>
            <a:endParaRPr lang="en-US" altLang="en-US" sz="2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21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C:\Users\jhbennet\Documents\Chipper Pictures\DSC0079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 descr="Golpeado en cabeza"/>
          <p:cNvSpPr txBox="1"/>
          <p:nvPr/>
        </p:nvSpPr>
        <p:spPr>
          <a:xfrm>
            <a:off x="25400" y="152400"/>
            <a:ext cx="6019800" cy="35394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3200" b="1" u="sng" dirty="0" err="1" smtClean="0">
                <a:solidFill>
                  <a:srgbClr val="FF3300"/>
                </a:solidFill>
                <a:latin typeface="+mn-lt"/>
              </a:rPr>
              <a:t>Golpeado</a:t>
            </a:r>
            <a:r>
              <a:rPr lang="en-US" sz="3200" b="1" u="sng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3200" b="1" u="sng" dirty="0" err="1" smtClean="0">
                <a:solidFill>
                  <a:srgbClr val="FF3300"/>
                </a:solidFill>
                <a:latin typeface="+mn-lt"/>
              </a:rPr>
              <a:t>en</a:t>
            </a:r>
            <a:r>
              <a:rPr lang="en-US" sz="3200" b="1" u="sng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3200" b="1" u="sng" dirty="0" err="1" smtClean="0">
                <a:solidFill>
                  <a:srgbClr val="FF3300"/>
                </a:solidFill>
                <a:latin typeface="+mn-lt"/>
              </a:rPr>
              <a:t>cabeza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”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tiende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ocurrir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cuando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se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abre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la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capota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. Un disco de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enclavamiento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de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seguridad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de la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capota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puede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prevenir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que el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operador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encienda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la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astilladora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mientras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el disco de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capota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está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+mn-lt"/>
              </a:rPr>
              <a:t>abierto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.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1" descr="Qui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88" y="4779963"/>
            <a:ext cx="9144001" cy="2154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en-US" sz="1200" b="1">
              <a:latin typeface="+mn-lt"/>
            </a:endParaRPr>
          </a:p>
          <a:p>
            <a:pPr algn="ctr">
              <a:defRPr/>
            </a:pPr>
            <a:r>
              <a:rPr lang="en-US" sz="4000" b="1">
                <a:latin typeface="+mn-lt"/>
              </a:rPr>
              <a:t>18% </a:t>
            </a:r>
            <a:r>
              <a:rPr lang="en-US" sz="4000" b="1" smtClean="0">
                <a:latin typeface="+mn-lt"/>
              </a:rPr>
              <a:t>en el </a:t>
            </a:r>
            <a:r>
              <a:rPr lang="en-US" sz="4000" b="1" err="1" smtClean="0">
                <a:latin typeface="+mn-lt"/>
              </a:rPr>
              <a:t>trabajo</a:t>
            </a:r>
            <a:r>
              <a:rPr lang="en-US" sz="4000" b="1" smtClean="0">
                <a:latin typeface="+mn-lt"/>
              </a:rPr>
              <a:t> con </a:t>
            </a:r>
            <a:r>
              <a:rPr lang="en-US" sz="4000" b="1" err="1" smtClean="0">
                <a:latin typeface="+mn-lt"/>
              </a:rPr>
              <a:t>menos</a:t>
            </a:r>
            <a:r>
              <a:rPr lang="en-US" sz="4000" b="1" smtClean="0">
                <a:latin typeface="+mn-lt"/>
              </a:rPr>
              <a:t> de 3 </a:t>
            </a:r>
            <a:r>
              <a:rPr lang="en-US" sz="4000" b="1" err="1" smtClean="0">
                <a:latin typeface="+mn-lt"/>
              </a:rPr>
              <a:t>meses</a:t>
            </a:r>
            <a:endParaRPr lang="en-US" sz="4000" b="1">
              <a:latin typeface="+mn-lt"/>
            </a:endParaRPr>
          </a:p>
          <a:p>
            <a:pPr algn="ctr">
              <a:defRPr/>
            </a:pPr>
            <a:r>
              <a:rPr lang="en-US" sz="4000" b="1">
                <a:latin typeface="+mn-lt"/>
              </a:rPr>
              <a:t>   29% </a:t>
            </a:r>
            <a:r>
              <a:rPr lang="en-US" sz="4000" b="1" smtClean="0">
                <a:latin typeface="+mn-lt"/>
              </a:rPr>
              <a:t>en el </a:t>
            </a:r>
            <a:r>
              <a:rPr lang="en-US" sz="4000" b="1" err="1" smtClean="0">
                <a:latin typeface="+mn-lt"/>
              </a:rPr>
              <a:t>trabajo</a:t>
            </a:r>
            <a:r>
              <a:rPr lang="en-US" sz="4000" b="1" smtClean="0">
                <a:latin typeface="+mn-lt"/>
              </a:rPr>
              <a:t> </a:t>
            </a:r>
            <a:r>
              <a:rPr lang="en-US" sz="4000" b="1" err="1" smtClean="0">
                <a:latin typeface="+mn-lt"/>
              </a:rPr>
              <a:t>menos</a:t>
            </a:r>
            <a:r>
              <a:rPr lang="en-US" sz="4000" b="1" smtClean="0">
                <a:latin typeface="+mn-lt"/>
              </a:rPr>
              <a:t> de un </a:t>
            </a:r>
            <a:r>
              <a:rPr lang="en-US" sz="4000" b="1" err="1" smtClean="0">
                <a:latin typeface="+mn-lt"/>
              </a:rPr>
              <a:t>año</a:t>
            </a:r>
            <a:endParaRPr lang="en-US" sz="4000" b="1">
              <a:latin typeface="+mn-lt"/>
            </a:endParaRPr>
          </a:p>
          <a:p>
            <a:pPr algn="ctr">
              <a:defRPr/>
            </a:pPr>
            <a:r>
              <a:rPr lang="en-US" sz="2400" b="1">
                <a:latin typeface="+mn-lt"/>
              </a:rPr>
              <a:t> </a:t>
            </a:r>
            <a:r>
              <a:rPr lang="en-US" sz="2400" b="1" i="1" smtClean="0">
                <a:latin typeface="+mn-lt"/>
              </a:rPr>
              <a:t>¡La </a:t>
            </a:r>
            <a:r>
              <a:rPr lang="en-US" sz="2400" b="1" i="1" err="1" smtClean="0">
                <a:latin typeface="+mn-lt"/>
              </a:rPr>
              <a:t>mayoría</a:t>
            </a:r>
            <a:r>
              <a:rPr lang="en-US" sz="2400" b="1" i="1" smtClean="0">
                <a:latin typeface="+mn-lt"/>
              </a:rPr>
              <a:t> </a:t>
            </a:r>
            <a:r>
              <a:rPr lang="en-US" sz="2400" b="1" i="1" err="1" smtClean="0">
                <a:latin typeface="+mn-lt"/>
              </a:rPr>
              <a:t>eran</a:t>
            </a:r>
            <a:r>
              <a:rPr lang="en-US" sz="2400" b="1" i="1" smtClean="0">
                <a:latin typeface="+mn-lt"/>
              </a:rPr>
              <a:t> </a:t>
            </a:r>
            <a:r>
              <a:rPr lang="en-US" sz="2400" b="1" i="1" err="1" smtClean="0">
                <a:latin typeface="+mn-lt"/>
              </a:rPr>
              <a:t>trabajadores</a:t>
            </a:r>
            <a:r>
              <a:rPr lang="en-US" sz="2400" b="1" i="1" smtClean="0">
                <a:latin typeface="+mn-lt"/>
              </a:rPr>
              <a:t> de </a:t>
            </a:r>
            <a:r>
              <a:rPr lang="en-US" sz="2400" b="1" i="1" err="1" smtClean="0">
                <a:latin typeface="+mn-lt"/>
              </a:rPr>
              <a:t>árbol</a:t>
            </a:r>
            <a:r>
              <a:rPr lang="en-US" sz="2400" b="1" i="1" smtClean="0">
                <a:latin typeface="+mn-lt"/>
              </a:rPr>
              <a:t> </a:t>
            </a:r>
            <a:r>
              <a:rPr lang="en-US" sz="2400" b="1" i="1" err="1" smtClean="0">
                <a:latin typeface="+mn-lt"/>
              </a:rPr>
              <a:t>experimentados</a:t>
            </a:r>
            <a:r>
              <a:rPr lang="en-US" sz="2400" b="1" i="1" smtClean="0">
                <a:latin typeface="+mn-lt"/>
              </a:rPr>
              <a:t>!</a:t>
            </a:r>
            <a:endParaRPr lang="en-US" b="1" i="1"/>
          </a:p>
          <a:p>
            <a:pPr algn="ctr">
              <a:defRPr/>
            </a:pPr>
            <a:endParaRPr lang="en-US" b="1" i="1"/>
          </a:p>
        </p:txBody>
      </p:sp>
      <p:sp>
        <p:nvSpPr>
          <p:cNvPr id="3" name="TextBox 2"/>
          <p:cNvSpPr txBox="1"/>
          <p:nvPr/>
        </p:nvSpPr>
        <p:spPr>
          <a:xfrm>
            <a:off x="-1588" y="3657599"/>
            <a:ext cx="35734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smtClean="0">
                <a:solidFill>
                  <a:srgbClr val="FFFF00"/>
                </a:solidFill>
                <a:latin typeface="+mn-lt"/>
              </a:rPr>
              <a:t>¿QUIÉN?</a:t>
            </a:r>
            <a:endParaRPr lang="en-US" sz="7200" b="1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/>
              <a:t>23</a:t>
            </a:r>
            <a:endParaRPr lang="en-US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Box 1"/>
          <p:cNvSpPr txBox="1">
            <a:spLocks noChangeArrowheads="1"/>
          </p:cNvSpPr>
          <p:nvPr/>
        </p:nvSpPr>
        <p:spPr bwMode="auto">
          <a:xfrm>
            <a:off x="249238" y="2644775"/>
            <a:ext cx="73789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latin typeface="Arial" charset="0"/>
              </a:rPr>
              <a:t>P.P.E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err="1" smtClean="0">
                <a:latin typeface="Arial" charset="0"/>
              </a:rPr>
              <a:t>Equipo</a:t>
            </a:r>
            <a:r>
              <a:rPr lang="en-US" altLang="en-US" sz="4800" smtClean="0">
                <a:latin typeface="Arial" charset="0"/>
              </a:rPr>
              <a:t> Protector Personal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6" descr="https://encrypted-tbn3.google.com/images?q=tbn:ANd9GcQL19ikBlM-61CyD16AH2dgZa_prz72ZGzEHW8MviSV-IXz36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892425"/>
            <a:ext cx="39655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59" name="Picture 4" descr="guant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075" y="3124200"/>
            <a:ext cx="35909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0" name="Picture 4" descr="VERTEX BEST yellow">
            <a:hlinkClick r:id="rId5" tooltip="VERTEX BEST yellow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3" y="20637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1" name="Picture 2" descr="protección auditiv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238125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Box 1"/>
          <p:cNvSpPr txBox="1">
            <a:spLocks noChangeArrowheads="1"/>
          </p:cNvSpPr>
          <p:nvPr/>
        </p:nvSpPr>
        <p:spPr bwMode="auto">
          <a:xfrm>
            <a:off x="500063" y="2767013"/>
            <a:ext cx="65742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err="1" smtClean="0">
                <a:latin typeface="Arial" charset="0"/>
              </a:rPr>
              <a:t>Astilladoras</a:t>
            </a:r>
            <a:r>
              <a:rPr lang="en-US" altLang="en-US" sz="4000" smtClean="0">
                <a:latin typeface="Arial" charset="0"/>
              </a:rPr>
              <a:t> </a:t>
            </a:r>
            <a:r>
              <a:rPr lang="en-US" altLang="en-US" sz="4000" err="1" smtClean="0">
                <a:latin typeface="Arial" charset="0"/>
              </a:rPr>
              <a:t>producen</a:t>
            </a:r>
            <a:r>
              <a:rPr lang="en-US" altLang="en-US" sz="4000" smtClean="0">
                <a:latin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err="1" smtClean="0">
                <a:latin typeface="Arial" charset="0"/>
              </a:rPr>
              <a:t>sonido</a:t>
            </a:r>
            <a:r>
              <a:rPr lang="en-US" altLang="en-US" sz="4000" smtClean="0">
                <a:latin typeface="Arial" charset="0"/>
              </a:rPr>
              <a:t> de 95-107 </a:t>
            </a:r>
            <a:r>
              <a:rPr lang="en-US" altLang="en-US" sz="4000" err="1" smtClean="0">
                <a:latin typeface="Arial" charset="0"/>
              </a:rPr>
              <a:t>decibelios</a:t>
            </a:r>
            <a:endParaRPr lang="en-US" altLang="en-US" sz="4000" smtClean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err="1" smtClean="0">
                <a:latin typeface="Arial" charset="0"/>
              </a:rPr>
              <a:t>mientras</a:t>
            </a:r>
            <a:r>
              <a:rPr lang="en-US" altLang="en-US" sz="4000" smtClean="0">
                <a:latin typeface="Arial" charset="0"/>
              </a:rPr>
              <a:t> </a:t>
            </a:r>
            <a:r>
              <a:rPr lang="en-US" altLang="en-US" sz="4000" err="1" smtClean="0">
                <a:latin typeface="Arial" charset="0"/>
              </a:rPr>
              <a:t>operan</a:t>
            </a:r>
            <a:r>
              <a:rPr lang="en-US" altLang="en-US" sz="4000" smtClean="0">
                <a:latin typeface="Arial" charset="0"/>
              </a:rPr>
              <a:t> 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26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https://encrypted-tbn0.gstatic.com/images?q=tbn:ANd9GcSJdDluDDzCvypGDz91nNes4fdgcjArPyFB2QfRhOcsX-j1b2cN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358900"/>
            <a:ext cx="41052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7" name="Picture 4" descr="https://encrypted-tbn3.gstatic.com/images?q=tbn:ANd9GcTlGLGFvHpPbx9E32TRe7jqXUdOKfXdMt8lWmD2BJJ3ZHgYNF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58900"/>
            <a:ext cx="41052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&quot;No&quot; Symbol 1" descr="No symbol"/>
          <p:cNvSpPr/>
          <p:nvPr/>
        </p:nvSpPr>
        <p:spPr>
          <a:xfrm>
            <a:off x="1381125" y="304800"/>
            <a:ext cx="7296150" cy="6400800"/>
          </a:xfrm>
          <a:prstGeom prst="noSmoking">
            <a:avLst>
              <a:gd name="adj" fmla="val 2393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27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i.ytimg.com/vi/XK5JUw6_VeE/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 descr="Junio 28, trabajador de 45 años con 26 años de experiencia jalado a través de astilladora. Trabajaba en equipo.&#10;"/>
          <p:cNvSpPr txBox="1"/>
          <p:nvPr/>
        </p:nvSpPr>
        <p:spPr>
          <a:xfrm>
            <a:off x="-38100" y="5181600"/>
            <a:ext cx="918210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atin typeface="+mn-lt"/>
              </a:rPr>
              <a:t>Junio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28, </a:t>
            </a:r>
            <a:r>
              <a:rPr lang="en-US" sz="2800" dirty="0" err="1" smtClean="0">
                <a:latin typeface="+mn-lt"/>
              </a:rPr>
              <a:t>trabajador</a:t>
            </a:r>
            <a:r>
              <a:rPr lang="en-US" sz="2800" dirty="0" smtClean="0">
                <a:latin typeface="+mn-lt"/>
              </a:rPr>
              <a:t> de 45 </a:t>
            </a:r>
            <a:r>
              <a:rPr lang="en-US" sz="2800" dirty="0" err="1" smtClean="0">
                <a:latin typeface="+mn-lt"/>
              </a:rPr>
              <a:t>años</a:t>
            </a:r>
            <a:r>
              <a:rPr lang="en-US" sz="2800" dirty="0" smtClean="0">
                <a:latin typeface="+mn-lt"/>
              </a:rPr>
              <a:t> con 26 </a:t>
            </a:r>
            <a:r>
              <a:rPr lang="en-US" sz="2800" dirty="0" err="1" smtClean="0">
                <a:latin typeface="+mn-lt"/>
              </a:rPr>
              <a:t>años</a:t>
            </a:r>
            <a:r>
              <a:rPr lang="en-US" sz="2800" dirty="0" smtClean="0">
                <a:latin typeface="+mn-lt"/>
              </a:rPr>
              <a:t> de </a:t>
            </a:r>
            <a:r>
              <a:rPr lang="en-US" sz="2800" dirty="0" err="1" smtClean="0">
                <a:latin typeface="+mn-lt"/>
              </a:rPr>
              <a:t>experiencia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jalado</a:t>
            </a:r>
            <a:r>
              <a:rPr lang="en-US" sz="2800" dirty="0" smtClean="0">
                <a:latin typeface="+mn-lt"/>
              </a:rPr>
              <a:t> a </a:t>
            </a:r>
            <a:r>
              <a:rPr lang="en-US" sz="2800" dirty="0" err="1" smtClean="0">
                <a:latin typeface="+mn-lt"/>
              </a:rPr>
              <a:t>través</a:t>
            </a:r>
            <a:r>
              <a:rPr lang="en-US" sz="2800" dirty="0" smtClean="0">
                <a:latin typeface="+mn-lt"/>
              </a:rPr>
              <a:t> de </a:t>
            </a:r>
            <a:r>
              <a:rPr lang="en-US" sz="2800" dirty="0" err="1" smtClean="0">
                <a:latin typeface="+mn-lt"/>
              </a:rPr>
              <a:t>astilladora</a:t>
            </a:r>
            <a:r>
              <a:rPr lang="en-US" sz="2800" dirty="0" smtClean="0">
                <a:latin typeface="+mn-lt"/>
              </a:rPr>
              <a:t>. </a:t>
            </a:r>
            <a:r>
              <a:rPr lang="en-US" sz="2800" dirty="0" err="1" smtClean="0">
                <a:latin typeface="+mn-lt"/>
              </a:rPr>
              <a:t>Trabajaba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en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equipo</a:t>
            </a:r>
            <a:r>
              <a:rPr lang="en-US" sz="2800" dirty="0" smtClean="0"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0" dirty="0" smtClean="0"/>
              <a:t>28</a:t>
            </a:r>
            <a:endParaRPr lang="en-US" sz="1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Z 1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76" y="76200"/>
            <a:ext cx="5129799" cy="663892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0" y="3657600"/>
            <a:ext cx="5867400" cy="31085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latin typeface="+mn-lt"/>
              </a:rPr>
              <a:t> </a:t>
            </a:r>
            <a:r>
              <a:rPr lang="en-US" sz="2800" b="1">
                <a:latin typeface="+mn-lt"/>
              </a:rPr>
              <a:t>OSHA </a:t>
            </a:r>
            <a:r>
              <a:rPr lang="en-US" sz="2800" b="1" smtClean="0">
                <a:latin typeface="+mn-lt"/>
              </a:rPr>
              <a:t>no </a:t>
            </a:r>
            <a:r>
              <a:rPr lang="en-US" sz="2800" b="1" err="1" smtClean="0">
                <a:latin typeface="+mn-lt"/>
              </a:rPr>
              <a:t>publica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una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norma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que</a:t>
            </a:r>
            <a:r>
              <a:rPr lang="en-US" sz="2800" b="1" smtClean="0">
                <a:latin typeface="+mn-lt"/>
              </a:rPr>
              <a:t> le </a:t>
            </a:r>
            <a:r>
              <a:rPr lang="en-US" sz="2800" b="1" err="1" smtClean="0">
                <a:latin typeface="+mn-lt"/>
              </a:rPr>
              <a:t>diga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cómo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operar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una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astilladora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seguramente</a:t>
            </a:r>
            <a:r>
              <a:rPr lang="en-US" sz="2800" b="1" smtClean="0">
                <a:latin typeface="+mn-lt"/>
              </a:rPr>
              <a:t>.</a:t>
            </a:r>
            <a:r>
              <a:rPr lang="en-US" sz="2800" b="1">
                <a:latin typeface="+mn-lt"/>
              </a:rPr>
              <a:t/>
            </a:r>
            <a:br>
              <a:rPr lang="en-US" sz="2800" b="1">
                <a:latin typeface="+mn-lt"/>
              </a:rPr>
            </a:br>
            <a:r>
              <a:rPr lang="en-US" sz="2800" b="1">
                <a:latin typeface="+mn-lt"/>
              </a:rPr>
              <a:t> </a:t>
            </a:r>
            <a:r>
              <a:rPr lang="en-US" sz="2800" b="1" smtClean="0">
                <a:latin typeface="+mn-lt"/>
              </a:rPr>
              <a:t>La </a:t>
            </a:r>
            <a:r>
              <a:rPr lang="en-US" sz="2800" b="1" err="1" smtClean="0">
                <a:latin typeface="+mn-lt"/>
              </a:rPr>
              <a:t>fuente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más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autorizada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para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prácticas</a:t>
            </a:r>
            <a:r>
              <a:rPr lang="en-US" sz="2800" b="1" smtClean="0">
                <a:latin typeface="+mn-lt"/>
              </a:rPr>
              <a:t> de </a:t>
            </a:r>
            <a:r>
              <a:rPr lang="en-US" sz="2800" b="1" err="1" smtClean="0">
                <a:latin typeface="+mn-lt"/>
              </a:rPr>
              <a:t>trabajo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es</a:t>
            </a:r>
            <a:r>
              <a:rPr lang="en-US" sz="2800" b="1" smtClean="0">
                <a:latin typeface="+mn-lt"/>
              </a:rPr>
              <a:t> ANSI </a:t>
            </a:r>
            <a:r>
              <a:rPr lang="en-US" sz="2800" b="1">
                <a:latin typeface="+mn-lt"/>
              </a:rPr>
              <a:t>Z133 </a:t>
            </a:r>
            <a:r>
              <a:rPr lang="en-US" sz="2800" b="1" smtClean="0">
                <a:latin typeface="+mn-lt"/>
              </a:rPr>
              <a:t>y el Manual de </a:t>
            </a:r>
            <a:r>
              <a:rPr lang="en-US" sz="2800" b="1" err="1" smtClean="0">
                <a:latin typeface="+mn-lt"/>
              </a:rPr>
              <a:t>Operación</a:t>
            </a:r>
            <a:r>
              <a:rPr lang="en-US" sz="2800" b="1" smtClean="0">
                <a:latin typeface="+mn-lt"/>
              </a:rPr>
              <a:t> del </a:t>
            </a:r>
            <a:r>
              <a:rPr lang="en-US" sz="2800" b="1" err="1" smtClean="0">
                <a:latin typeface="+mn-lt"/>
              </a:rPr>
              <a:t>Equipo</a:t>
            </a:r>
            <a:r>
              <a:rPr lang="en-US" sz="2800" b="1" smtClean="0">
                <a:latin typeface="+mn-lt"/>
              </a:rPr>
              <a:t> del </a:t>
            </a:r>
            <a:r>
              <a:rPr lang="en-US" sz="2800" b="1" err="1" smtClean="0">
                <a:latin typeface="+mn-lt"/>
              </a:rPr>
              <a:t>Fabricante</a:t>
            </a:r>
            <a:endParaRPr lang="en-US" sz="2800" b="1">
              <a:latin typeface="+mn-lt"/>
            </a:endParaRPr>
          </a:p>
        </p:txBody>
      </p:sp>
      <p:sp>
        <p:nvSpPr>
          <p:cNvPr id="2" name="Rectangle 1" descr="text box"/>
          <p:cNvSpPr/>
          <p:nvPr/>
        </p:nvSpPr>
        <p:spPr>
          <a:xfrm>
            <a:off x="4565650" y="238125"/>
            <a:ext cx="304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3957" name="Picture 4" descr="C6s2-2ANSIZ1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25" y="447675"/>
            <a:ext cx="3459163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100" dirty="0" smtClean="0">
                <a:solidFill>
                  <a:schemeClr val="bg1"/>
                </a:solidFill>
              </a:rPr>
              <a:t>29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600" u="sng" smtClean="0"/>
              <a:t>Entrenamiento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98587"/>
            <a:ext cx="9144000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3600" smtClean="0"/>
              <a:t>Entrenamiento debería cubrir: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3600" smtClean="0"/>
              <a:t>Operación correcta de </a:t>
            </a:r>
            <a:r>
              <a:rPr lang="es-MX" sz="3600" err="1" smtClean="0"/>
              <a:t>astilladora</a:t>
            </a:r>
            <a:r>
              <a:rPr lang="es-MX" sz="3600" smtClean="0"/>
              <a:t> y controles de seguridad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3600" smtClean="0"/>
              <a:t>Instrucciones del fabricante para operación, inspección y mantenimiento de la </a:t>
            </a:r>
            <a:r>
              <a:rPr lang="es-MX" sz="3600" err="1" smtClean="0"/>
              <a:t>astilladora</a:t>
            </a:r>
            <a:endParaRPr lang="es-MX" sz="360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3600" smtClean="0"/>
              <a:t>Procedimientos correctos para encender y apagar la máquina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s-MX" sz="3600" smtClean="0"/>
              <a:t>Uso correcto y mantenimiento del equipo protector personal</a:t>
            </a:r>
            <a:endParaRPr lang="es-MX" sz="36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3F8FFD-5DE8-46D4-A36B-C4FD5484A1C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 descr="text box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1"/>
            <a:ext cx="720080" cy="83671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4797152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dirty="0"/>
              <a:t>Este material fue producido bajo número de concesión </a:t>
            </a:r>
            <a:r>
              <a:rPr lang="es-US" dirty="0" smtClean="0"/>
              <a:t>SH-29645-SH6 </a:t>
            </a:r>
            <a:r>
              <a:rPr lang="es-US" dirty="0"/>
              <a:t>de la </a:t>
            </a:r>
            <a:r>
              <a:rPr lang="es-US" dirty="0" err="1"/>
              <a:t>Occupational</a:t>
            </a:r>
            <a:r>
              <a:rPr lang="es-US" dirty="0"/>
              <a:t> Safety and Health </a:t>
            </a:r>
            <a:r>
              <a:rPr lang="es-US" dirty="0" err="1"/>
              <a:t>Administration</a:t>
            </a:r>
            <a:r>
              <a:rPr lang="es-US" dirty="0"/>
              <a:t>, Departamento of </a:t>
            </a:r>
            <a:r>
              <a:rPr lang="es-US" dirty="0" err="1"/>
              <a:t>Trabajode</a:t>
            </a:r>
            <a:r>
              <a:rPr lang="es-US" dirty="0"/>
              <a:t> los Estados Unidos. </a:t>
            </a:r>
            <a:r>
              <a:rPr lang="es-MX" dirty="0"/>
              <a:t>No reflejan necesariamente las opiniones o políticas del Departamento of </a:t>
            </a:r>
            <a:r>
              <a:rPr lang="es-MX" dirty="0" err="1"/>
              <a:t>Trabajode</a:t>
            </a:r>
            <a:r>
              <a:rPr lang="es-MX" dirty="0"/>
              <a:t> los Estados Unidos ni hace mención de los nombres comerciales, productos comerciales, o las organizaciones implican la aprobación por el gobierno de Estados Unidos</a:t>
            </a:r>
            <a:r>
              <a:rPr lang="es-MX" dirty="0" smtClean="0"/>
              <a:t>.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7544" y="260648"/>
            <a:ext cx="82296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Por</a:t>
            </a:r>
            <a:r>
              <a:rPr lang="en-US" dirty="0" smtClean="0"/>
              <a:t> favor revise los </a:t>
            </a:r>
            <a:r>
              <a:rPr lang="en-US" dirty="0" err="1" smtClean="0"/>
              <a:t>folletos</a:t>
            </a:r>
            <a:r>
              <a:rPr lang="en-US" dirty="0" smtClean="0"/>
              <a:t> de OSHA </a:t>
            </a:r>
            <a:r>
              <a:rPr lang="en-US" dirty="0" err="1" smtClean="0"/>
              <a:t>acerca</a:t>
            </a:r>
            <a:r>
              <a:rPr lang="en-US" dirty="0" smtClean="0"/>
              <a:t> de la </a:t>
            </a:r>
            <a:r>
              <a:rPr lang="en-US" dirty="0" err="1" smtClean="0"/>
              <a:t>seguridad</a:t>
            </a:r>
            <a:r>
              <a:rPr lang="en-US" dirty="0" smtClean="0"/>
              <a:t> de </a:t>
            </a:r>
            <a:r>
              <a:rPr lang="en-US" dirty="0" err="1" smtClean="0"/>
              <a:t>cuidado</a:t>
            </a:r>
            <a:r>
              <a:rPr lang="en-US" dirty="0" smtClean="0"/>
              <a:t> de </a:t>
            </a:r>
            <a:r>
              <a:rPr lang="en-US" dirty="0" err="1" smtClean="0"/>
              <a:t>árboles</a:t>
            </a:r>
            <a:r>
              <a:rPr lang="en-US" dirty="0" smtClean="0"/>
              <a:t> y </a:t>
            </a:r>
            <a:r>
              <a:rPr lang="en-US" dirty="0" err="1" smtClean="0"/>
              <a:t>protección</a:t>
            </a:r>
            <a:r>
              <a:rPr lang="en-US" dirty="0" smtClean="0"/>
              <a:t> a </a:t>
            </a:r>
            <a:r>
              <a:rPr lang="en-US" dirty="0" err="1" smtClean="0"/>
              <a:t>denunciantes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Para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r>
              <a:rPr lang="en-US" dirty="0" smtClean="0"/>
              <a:t> de </a:t>
            </a:r>
            <a:r>
              <a:rPr lang="en-US" dirty="0" err="1" smtClean="0"/>
              <a:t>seguridad</a:t>
            </a:r>
            <a:r>
              <a:rPr lang="en-US" dirty="0" smtClean="0"/>
              <a:t> o </a:t>
            </a:r>
            <a:r>
              <a:rPr lang="en-US" dirty="0" err="1" smtClean="0"/>
              <a:t>protección</a:t>
            </a:r>
            <a:r>
              <a:rPr lang="en-US" dirty="0" smtClean="0"/>
              <a:t> a </a:t>
            </a:r>
            <a:r>
              <a:rPr lang="en-US" dirty="0" err="1" smtClean="0"/>
              <a:t>denunciantes</a:t>
            </a:r>
            <a:r>
              <a:rPr lang="en-US" dirty="0" smtClean="0"/>
              <a:t>, </a:t>
            </a:r>
            <a:r>
              <a:rPr lang="en-US" dirty="0" err="1" smtClean="0"/>
              <a:t>visitar</a:t>
            </a:r>
            <a:r>
              <a:rPr lang="en-US" dirty="0" smtClean="0"/>
              <a:t> el </a:t>
            </a:r>
            <a:r>
              <a:rPr lang="en-US" dirty="0" err="1" smtClean="0"/>
              <a:t>sitio</a:t>
            </a:r>
            <a:r>
              <a:rPr lang="en-US" dirty="0" smtClean="0"/>
              <a:t> web de OSHA: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link to www.osha.gov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4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u="sng" dirty="0" smtClean="0"/>
              <a:t> </a:t>
            </a:r>
            <a:r>
              <a:rPr lang="en-US" altLang="en-US" sz="6000" u="sng" dirty="0" err="1" smtClean="0"/>
              <a:t>Entrenamiento</a:t>
            </a:r>
            <a:endParaRPr lang="en-US" altLang="en-US" sz="6000" u="sng" dirty="0" smtClean="0"/>
          </a:p>
        </p:txBody>
      </p:sp>
      <p:sp>
        <p:nvSpPr>
          <p:cNvPr id="256003" name="TextBox 3"/>
          <p:cNvSpPr txBox="1">
            <a:spLocks noChangeArrowheads="1"/>
          </p:cNvSpPr>
          <p:nvPr/>
        </p:nvSpPr>
        <p:spPr bwMode="auto">
          <a:xfrm>
            <a:off x="41275" y="1600200"/>
            <a:ext cx="89916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MX" altLang="en-US" sz="3600" smtClean="0">
                <a:latin typeface="Arial" charset="0"/>
              </a:rPr>
              <a:t>Entrenamiento debería ofrecerse en un lenguaje que los empleados comprenden</a:t>
            </a:r>
          </a:p>
          <a:p>
            <a:pPr eaLnBrk="1" hangingPunct="1">
              <a:spcBef>
                <a:spcPct val="0"/>
              </a:spcBef>
            </a:pPr>
            <a:endParaRPr lang="es-MX" altLang="en-US" sz="36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MX" altLang="en-US" sz="3600" smtClean="0">
                <a:latin typeface="Arial" charset="0"/>
              </a:rPr>
              <a:t>Patrones deberían supervisar estrechamente a los empleados recién contratados</a:t>
            </a:r>
          </a:p>
          <a:p>
            <a:pPr eaLnBrk="1" hangingPunct="1">
              <a:spcBef>
                <a:spcPct val="0"/>
              </a:spcBef>
            </a:pPr>
            <a:endParaRPr lang="es-MX" altLang="en-US" sz="36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MX" altLang="en-US" sz="3600" smtClean="0">
                <a:latin typeface="Arial" charset="0"/>
              </a:rPr>
              <a:t>Debería tomarse acción inmediata si se necesitan acciones correctivas </a:t>
            </a:r>
            <a:endParaRPr lang="es-MX" altLang="en-US" sz="36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3F8FFD-5DE8-46D4-A36B-C4FD5484A1C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Box 1"/>
          <p:cNvSpPr txBox="1">
            <a:spLocks noChangeArrowheads="1"/>
          </p:cNvSpPr>
          <p:nvPr/>
        </p:nvSpPr>
        <p:spPr bwMode="auto">
          <a:xfrm>
            <a:off x="1539875" y="2921000"/>
            <a:ext cx="73207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 </a:t>
            </a:r>
            <a:r>
              <a:rPr lang="en-US" altLang="en-US" sz="6000" err="1" smtClean="0">
                <a:latin typeface="Arial" charset="0"/>
              </a:rPr>
              <a:t>Tipos</a:t>
            </a:r>
            <a:r>
              <a:rPr lang="en-US" altLang="en-US" sz="6000" smtClean="0">
                <a:latin typeface="Arial" charset="0"/>
              </a:rPr>
              <a:t> de </a:t>
            </a:r>
            <a:r>
              <a:rPr lang="en-US" altLang="en-US" sz="6000" err="1" smtClean="0">
                <a:latin typeface="Arial" charset="0"/>
              </a:rPr>
              <a:t>Astilladoras</a:t>
            </a:r>
            <a:endParaRPr lang="en-US" altLang="en-US" sz="6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Box 1"/>
          <p:cNvSpPr txBox="1">
            <a:spLocks noChangeArrowheads="1"/>
          </p:cNvSpPr>
          <p:nvPr/>
        </p:nvSpPr>
        <p:spPr bwMode="auto">
          <a:xfrm>
            <a:off x="1371600" y="1720850"/>
            <a:ext cx="6400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err="1" smtClean="0">
                <a:latin typeface="Arial" charset="0"/>
              </a:rPr>
              <a:t>Primera</a:t>
            </a:r>
            <a:r>
              <a:rPr lang="en-US" altLang="en-US" sz="5400" smtClean="0">
                <a:latin typeface="Arial" charset="0"/>
              </a:rPr>
              <a:t> </a:t>
            </a:r>
            <a:r>
              <a:rPr lang="en-US" altLang="en-US" sz="5400" err="1" smtClean="0">
                <a:latin typeface="Arial" charset="0"/>
              </a:rPr>
              <a:t>Astilladora</a:t>
            </a:r>
            <a:r>
              <a:rPr lang="en-US" altLang="en-US" sz="5400" smtClean="0">
                <a:latin typeface="Arial" charset="0"/>
              </a:rPr>
              <a:t> de Madera </a:t>
            </a:r>
            <a:r>
              <a:rPr lang="en-US" altLang="en-US" sz="5400" err="1" smtClean="0">
                <a:latin typeface="Arial" charset="0"/>
              </a:rPr>
              <a:t>Producida</a:t>
            </a:r>
            <a:r>
              <a:rPr lang="en-US" altLang="en-US" sz="5400" smtClean="0">
                <a:latin typeface="Arial" charset="0"/>
              </a:rPr>
              <a:t> en 1884 </a:t>
            </a:r>
            <a:endParaRPr lang="en-US" altLang="en-US" sz="54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err="1" smtClean="0">
                <a:latin typeface="Arial" charset="0"/>
              </a:rPr>
              <a:t>por</a:t>
            </a:r>
            <a:r>
              <a:rPr lang="en-US" altLang="en-US" sz="5400" smtClean="0">
                <a:latin typeface="Arial" charset="0"/>
              </a:rPr>
              <a:t> </a:t>
            </a:r>
            <a:r>
              <a:rPr lang="en-US" altLang="en-US" sz="5400">
                <a:latin typeface="Arial" charset="0"/>
              </a:rPr>
              <a:t>Peter Jensen (</a:t>
            </a:r>
            <a:r>
              <a:rPr lang="en-US" altLang="en-US" sz="5400" err="1">
                <a:latin typeface="Arial" charset="0"/>
              </a:rPr>
              <a:t>Mansb</a:t>
            </a:r>
            <a:r>
              <a:rPr lang="hu-HU" altLang="en-US" sz="5400">
                <a:latin typeface="Arial" charset="0"/>
              </a:rPr>
              <a:t>ű</a:t>
            </a:r>
            <a:r>
              <a:rPr lang="en-US" altLang="en-US" sz="5400" err="1">
                <a:latin typeface="Arial" charset="0"/>
              </a:rPr>
              <a:t>ll</a:t>
            </a:r>
            <a:r>
              <a:rPr lang="en-US" altLang="en-US" sz="5400">
                <a:latin typeface="Arial" charset="0"/>
              </a:rPr>
              <a:t> </a:t>
            </a:r>
            <a:r>
              <a:rPr lang="en-US" altLang="en-US" sz="5400" err="1" smtClean="0">
                <a:latin typeface="Arial" charset="0"/>
              </a:rPr>
              <a:t>Alemania</a:t>
            </a:r>
            <a:r>
              <a:rPr lang="en-US" altLang="en-US" sz="5400" smtClean="0">
                <a:latin typeface="Arial" charset="0"/>
              </a:rPr>
              <a:t>)</a:t>
            </a:r>
            <a:endParaRPr lang="en-US" altLang="en-US" sz="5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Box 1"/>
          <p:cNvSpPr txBox="1">
            <a:spLocks noChangeArrowheads="1"/>
          </p:cNvSpPr>
          <p:nvPr/>
        </p:nvSpPr>
        <p:spPr bwMode="auto">
          <a:xfrm>
            <a:off x="685800" y="1720850"/>
            <a:ext cx="77724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err="1" smtClean="0">
                <a:latin typeface="Arial" charset="0"/>
              </a:rPr>
              <a:t>Astilladoras</a:t>
            </a:r>
            <a:r>
              <a:rPr lang="en-US" altLang="en-US" sz="5400" smtClean="0">
                <a:latin typeface="Arial" charset="0"/>
              </a:rPr>
              <a:t> de </a:t>
            </a:r>
            <a:r>
              <a:rPr lang="en-US" altLang="en-US" sz="5400" err="1" smtClean="0">
                <a:latin typeface="Arial" charset="0"/>
              </a:rPr>
              <a:t>maleza</a:t>
            </a:r>
            <a:r>
              <a:rPr lang="en-US" altLang="en-US" sz="5400" smtClean="0">
                <a:latin typeface="Arial" charset="0"/>
              </a:rPr>
              <a:t> de </a:t>
            </a:r>
            <a:r>
              <a:rPr lang="en-US" altLang="en-US" sz="5400" err="1" smtClean="0">
                <a:latin typeface="Arial" charset="0"/>
              </a:rPr>
              <a:t>remolque</a:t>
            </a:r>
            <a:r>
              <a:rPr lang="en-US" altLang="en-US" sz="5400" smtClean="0">
                <a:latin typeface="Arial" charset="0"/>
              </a:rPr>
              <a:t> </a:t>
            </a:r>
            <a:r>
              <a:rPr lang="en-US" altLang="en-US" sz="5400" err="1" smtClean="0">
                <a:latin typeface="Arial" charset="0"/>
              </a:rPr>
              <a:t>fueron</a:t>
            </a:r>
            <a:r>
              <a:rPr lang="en-US" altLang="en-US" sz="5400" smtClean="0">
                <a:latin typeface="Arial" charset="0"/>
              </a:rPr>
              <a:t> </a:t>
            </a:r>
            <a:r>
              <a:rPr lang="en-US" altLang="en-US" sz="5400" err="1" smtClean="0">
                <a:latin typeface="Arial" charset="0"/>
              </a:rPr>
              <a:t>introducidas</a:t>
            </a:r>
            <a:r>
              <a:rPr lang="en-US" altLang="en-US" sz="5400" smtClean="0">
                <a:latin typeface="Arial" charset="0"/>
              </a:rPr>
              <a:t> a </a:t>
            </a:r>
            <a:r>
              <a:rPr lang="en-US" altLang="en-US" sz="5400" err="1" smtClean="0">
                <a:latin typeface="Arial" charset="0"/>
              </a:rPr>
              <a:t>principios</a:t>
            </a:r>
            <a:r>
              <a:rPr lang="en-US" altLang="en-US" sz="5400" smtClean="0">
                <a:latin typeface="Arial" charset="0"/>
              </a:rPr>
              <a:t> de la </a:t>
            </a:r>
            <a:r>
              <a:rPr lang="en-US" altLang="en-US" sz="5400" err="1" smtClean="0">
                <a:latin typeface="Arial" charset="0"/>
              </a:rPr>
              <a:t>década</a:t>
            </a:r>
            <a:r>
              <a:rPr lang="en-US" altLang="en-US" sz="5400" smtClean="0">
                <a:latin typeface="Arial" charset="0"/>
              </a:rPr>
              <a:t> de los </a:t>
            </a:r>
            <a:r>
              <a:rPr lang="en-US" altLang="en-US" sz="5400" err="1" smtClean="0">
                <a:latin typeface="Arial" charset="0"/>
              </a:rPr>
              <a:t>cincuentas</a:t>
            </a:r>
            <a:endParaRPr lang="en-US" altLang="en-US" sz="5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text box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8051" name="Picture 7" descr="wc16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50" y="325438"/>
            <a:ext cx="69992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err="1" smtClean="0">
                <a:latin typeface="+mn-lt"/>
              </a:rPr>
              <a:t>Maleza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alimentada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directamente</a:t>
            </a:r>
            <a:r>
              <a:rPr lang="en-US" sz="3600" smtClean="0">
                <a:latin typeface="+mn-lt"/>
              </a:rPr>
              <a:t> a </a:t>
            </a:r>
            <a:r>
              <a:rPr lang="en-US" sz="3600" err="1" smtClean="0">
                <a:latin typeface="+mn-lt"/>
              </a:rPr>
              <a:t>navajas</a:t>
            </a:r>
            <a:r>
              <a:rPr lang="en-US" sz="3600" smtClean="0">
                <a:latin typeface="+mn-lt"/>
              </a:rPr>
              <a:t>.</a:t>
            </a:r>
            <a:endParaRPr lang="en-US" sz="3600">
              <a:latin typeface="+mn-lt"/>
            </a:endParaRPr>
          </a:p>
          <a:p>
            <a:pPr algn="ctr">
              <a:defRPr/>
            </a:pPr>
            <a:r>
              <a:rPr lang="en-US" sz="3600" err="1" smtClean="0">
                <a:latin typeface="+mn-lt"/>
              </a:rPr>
              <a:t>Navajas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situadas</a:t>
            </a:r>
            <a:r>
              <a:rPr lang="en-US" sz="3600" smtClean="0">
                <a:latin typeface="+mn-lt"/>
              </a:rPr>
              <a:t> en un </a:t>
            </a:r>
            <a:r>
              <a:rPr lang="en-US" sz="3600" err="1" smtClean="0">
                <a:latin typeface="+mn-lt"/>
              </a:rPr>
              <a:t>tambor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rotatorio</a:t>
            </a:r>
            <a:r>
              <a:rPr lang="en-US" sz="3600" smtClean="0">
                <a:latin typeface="+mn-lt"/>
              </a:rPr>
              <a:t>. </a:t>
            </a:r>
            <a:endParaRPr lang="en-US" sz="360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923" y="357166"/>
            <a:ext cx="75175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3200" b="1" smtClean="0">
                <a:solidFill>
                  <a:srgbClr val="800000"/>
                </a:solidFill>
                <a:latin typeface="+mn-lt"/>
              </a:rPr>
              <a:t>VERSIÓN MODERNA DE </a:t>
            </a:r>
          </a:p>
          <a:p>
            <a:pPr lvl="1" algn="ctr">
              <a:defRPr/>
            </a:pPr>
            <a:r>
              <a:rPr lang="en-US" sz="3200" b="1" smtClean="0">
                <a:solidFill>
                  <a:srgbClr val="800000"/>
                </a:solidFill>
                <a:latin typeface="+mn-lt"/>
              </a:rPr>
              <a:t>ASTILLADORA DE TAMBOR ROTATORIO</a:t>
            </a:r>
            <a:endParaRPr lang="en-US" sz="3200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3200" dirty="0" smtClean="0"/>
              <a:t>35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5" descr="C:\Users\KRitchotte\AppData\Local\Microsoft\Windows\Temporary Internet Files\Content.Outlook\ZXD7P1TR\chipper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6988" y="5902325"/>
            <a:ext cx="9144001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err="1" smtClean="0"/>
              <a:t>Rodillos</a:t>
            </a:r>
            <a:r>
              <a:rPr lang="en-US" sz="2800" smtClean="0"/>
              <a:t> de </a:t>
            </a:r>
            <a:r>
              <a:rPr lang="en-US" sz="2800" err="1" smtClean="0"/>
              <a:t>alimentación</a:t>
            </a:r>
            <a:r>
              <a:rPr lang="en-US" sz="2800" smtClean="0"/>
              <a:t> </a:t>
            </a:r>
            <a:r>
              <a:rPr lang="en-US" sz="2800" err="1" smtClean="0"/>
              <a:t>jalan</a:t>
            </a:r>
            <a:r>
              <a:rPr lang="en-US" sz="2800" smtClean="0"/>
              <a:t> a la </a:t>
            </a:r>
            <a:r>
              <a:rPr lang="en-US" sz="2800" err="1" smtClean="0"/>
              <a:t>maleza</a:t>
            </a:r>
            <a:r>
              <a:rPr lang="en-US" sz="2800" smtClean="0"/>
              <a:t> </a:t>
            </a:r>
            <a:r>
              <a:rPr lang="en-US" sz="2800" err="1" smtClean="0"/>
              <a:t>dentro</a:t>
            </a:r>
            <a:r>
              <a:rPr lang="en-US" sz="2800" smtClean="0"/>
              <a:t> del disco. </a:t>
            </a:r>
            <a:r>
              <a:rPr lang="en-US" sz="2800" err="1" smtClean="0"/>
              <a:t>Tiene</a:t>
            </a:r>
            <a:r>
              <a:rPr lang="en-US" sz="2800" smtClean="0"/>
              <a:t> </a:t>
            </a:r>
            <a:r>
              <a:rPr lang="en-US" sz="2800" err="1" smtClean="0"/>
              <a:t>Hidráulicos</a:t>
            </a:r>
            <a:r>
              <a:rPr lang="en-US" sz="2800" smtClean="0"/>
              <a:t> </a:t>
            </a:r>
            <a:r>
              <a:rPr lang="en-US" sz="2800" err="1" smtClean="0"/>
              <a:t>Reversibles</a:t>
            </a:r>
            <a:r>
              <a:rPr lang="en-US" sz="2800" smtClean="0"/>
              <a:t> </a:t>
            </a:r>
            <a:r>
              <a:rPr lang="en-US" sz="2800" err="1" smtClean="0"/>
              <a:t>más</a:t>
            </a:r>
            <a:r>
              <a:rPr lang="en-US" sz="2800" smtClean="0"/>
              <a:t> </a:t>
            </a:r>
            <a:r>
              <a:rPr lang="en-US" sz="2800" err="1" smtClean="0"/>
              <a:t>características</a:t>
            </a:r>
            <a:r>
              <a:rPr lang="en-US" sz="2800" smtClean="0"/>
              <a:t> de </a:t>
            </a:r>
            <a:r>
              <a:rPr lang="en-US" sz="2800" err="1" smtClean="0"/>
              <a:t>seguridad</a:t>
            </a:r>
            <a:r>
              <a:rPr lang="en-US" sz="2800" smtClean="0"/>
              <a:t> </a:t>
            </a:r>
            <a:r>
              <a:rPr lang="en-US" sz="2800" err="1" smtClean="0"/>
              <a:t>adicionales</a:t>
            </a:r>
            <a:endParaRPr lang="en-US" sz="2800"/>
          </a:p>
        </p:txBody>
      </p:sp>
      <p:sp>
        <p:nvSpPr>
          <p:cNvPr id="2" name="TextBox 1"/>
          <p:cNvSpPr txBox="1"/>
          <p:nvPr/>
        </p:nvSpPr>
        <p:spPr>
          <a:xfrm>
            <a:off x="0" y="12700"/>
            <a:ext cx="914400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smtClean="0">
                <a:solidFill>
                  <a:srgbClr val="C00000"/>
                </a:solidFill>
              </a:rPr>
              <a:t>MODERNA ASTILLADORA MECÁNICA </a:t>
            </a:r>
          </a:p>
          <a:p>
            <a:pPr>
              <a:defRPr/>
            </a:pPr>
            <a:r>
              <a:rPr lang="en-US" sz="3600" smtClean="0">
                <a:solidFill>
                  <a:srgbClr val="C00000"/>
                </a:solidFill>
              </a:rPr>
              <a:t>DE TAMBOR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36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1" descr="text box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638800"/>
            <a:ext cx="9144000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err="1" smtClean="0">
                <a:latin typeface="+mn-lt"/>
              </a:rPr>
              <a:t>Rodillos</a:t>
            </a:r>
            <a:r>
              <a:rPr lang="en-US" sz="3200" smtClean="0">
                <a:latin typeface="+mn-lt"/>
              </a:rPr>
              <a:t> de </a:t>
            </a:r>
            <a:r>
              <a:rPr lang="en-US" sz="3200" err="1" smtClean="0">
                <a:latin typeface="+mn-lt"/>
              </a:rPr>
              <a:t>alimentación</a:t>
            </a:r>
            <a:r>
              <a:rPr lang="en-US" sz="3200" smtClean="0">
                <a:latin typeface="+mn-lt"/>
              </a:rPr>
              <a:t> </a:t>
            </a:r>
            <a:r>
              <a:rPr lang="en-US" sz="3200" err="1" smtClean="0">
                <a:latin typeface="+mn-lt"/>
              </a:rPr>
              <a:t>jalan</a:t>
            </a:r>
            <a:r>
              <a:rPr lang="en-US" sz="3200" smtClean="0">
                <a:latin typeface="+mn-lt"/>
              </a:rPr>
              <a:t> a la </a:t>
            </a:r>
            <a:r>
              <a:rPr lang="en-US" sz="3200" err="1" smtClean="0">
                <a:latin typeface="+mn-lt"/>
              </a:rPr>
              <a:t>maleza</a:t>
            </a:r>
            <a:r>
              <a:rPr lang="en-US" sz="3200" smtClean="0">
                <a:latin typeface="+mn-lt"/>
              </a:rPr>
              <a:t> </a:t>
            </a:r>
            <a:r>
              <a:rPr lang="en-US" sz="3200" err="1" smtClean="0">
                <a:latin typeface="+mn-lt"/>
              </a:rPr>
              <a:t>dentro</a:t>
            </a:r>
            <a:r>
              <a:rPr lang="en-US" sz="3200" smtClean="0">
                <a:latin typeface="+mn-lt"/>
              </a:rPr>
              <a:t> del </a:t>
            </a:r>
            <a:r>
              <a:rPr lang="en-US" sz="3200" err="1" smtClean="0">
                <a:latin typeface="+mn-lt"/>
              </a:rPr>
              <a:t>volante</a:t>
            </a:r>
            <a:r>
              <a:rPr lang="en-US" sz="3200" smtClean="0">
                <a:latin typeface="+mn-lt"/>
              </a:rPr>
              <a:t> </a:t>
            </a:r>
            <a:r>
              <a:rPr lang="en-US" sz="3200" err="1" smtClean="0">
                <a:latin typeface="+mn-lt"/>
              </a:rPr>
              <a:t>cortante</a:t>
            </a:r>
            <a:r>
              <a:rPr lang="en-US" sz="3200" smtClean="0">
                <a:latin typeface="+mn-lt"/>
              </a:rPr>
              <a:t> (disco) </a:t>
            </a:r>
            <a:r>
              <a:rPr lang="en-US" sz="3200" err="1" smtClean="0">
                <a:latin typeface="+mn-lt"/>
              </a:rPr>
              <a:t>que</a:t>
            </a:r>
            <a:r>
              <a:rPr lang="en-US" sz="3200" smtClean="0">
                <a:latin typeface="+mn-lt"/>
              </a:rPr>
              <a:t> </a:t>
            </a:r>
            <a:r>
              <a:rPr lang="en-US" sz="3200" err="1" smtClean="0">
                <a:latin typeface="+mn-lt"/>
              </a:rPr>
              <a:t>tiene</a:t>
            </a:r>
            <a:r>
              <a:rPr lang="en-US" sz="3200" smtClean="0">
                <a:latin typeface="+mn-lt"/>
              </a:rPr>
              <a:t> </a:t>
            </a:r>
            <a:r>
              <a:rPr lang="en-US" sz="3200" err="1" smtClean="0">
                <a:latin typeface="+mn-lt"/>
              </a:rPr>
              <a:t>navajas</a:t>
            </a:r>
            <a:r>
              <a:rPr lang="en-US" sz="3200" smtClean="0">
                <a:latin typeface="+mn-lt"/>
              </a:rPr>
              <a:t> </a:t>
            </a:r>
            <a:r>
              <a:rPr lang="en-US" sz="3200" err="1" smtClean="0">
                <a:latin typeface="+mn-lt"/>
              </a:rPr>
              <a:t>montadas</a:t>
            </a:r>
            <a:r>
              <a:rPr lang="en-US" sz="3200" smtClean="0">
                <a:latin typeface="+mn-lt"/>
              </a:rPr>
              <a:t>.</a:t>
            </a:r>
            <a:r>
              <a:rPr lang="en-US" sz="3200">
                <a:latin typeface="+mn-lt"/>
              </a:rPr>
              <a:t/>
            </a:r>
            <a:br>
              <a:rPr lang="en-US" sz="3200">
                <a:latin typeface="+mn-lt"/>
              </a:rPr>
            </a:br>
            <a:endParaRPr lang="en-US" sz="320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15738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smtClean="0">
                <a:solidFill>
                  <a:srgbClr val="C00000"/>
                </a:solidFill>
              </a:rPr>
              <a:t>MODERNA ASTILLADORA DE DISCO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                                        </a:t>
            </a:r>
            <a:r>
              <a:rPr lang="en-US" sz="2800" dirty="0" smtClean="0"/>
              <a:t>37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C:\Users\Odis\Pictures\2013-04-19 chipper class\chipper class 06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158" y="5429264"/>
            <a:ext cx="8225906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33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err="1" smtClean="0">
                <a:solidFill>
                  <a:srgbClr val="FF0000"/>
                </a:solidFill>
              </a:rPr>
              <a:t>Rodillos</a:t>
            </a:r>
            <a:r>
              <a:rPr lang="en-US" sz="4000" smtClean="0">
                <a:solidFill>
                  <a:srgbClr val="FF0000"/>
                </a:solidFill>
              </a:rPr>
              <a:t> de </a:t>
            </a:r>
            <a:r>
              <a:rPr lang="en-US" sz="4000" err="1" smtClean="0">
                <a:solidFill>
                  <a:srgbClr val="FF0000"/>
                </a:solidFill>
              </a:rPr>
              <a:t>Alimentación</a:t>
            </a:r>
            <a:r>
              <a:rPr lang="en-US" sz="4000" smtClean="0">
                <a:solidFill>
                  <a:srgbClr val="FF0000"/>
                </a:solidFill>
              </a:rPr>
              <a:t> Horizontal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600" dirty="0" smtClean="0">
                <a:solidFill>
                  <a:schemeClr val="bg2">
                    <a:lumMod val="50000"/>
                  </a:schemeClr>
                </a:solidFill>
              </a:rPr>
              <a:t>38</a:t>
            </a:r>
            <a:endParaRPr lang="en-US" sz="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:\Users\Odis\Desktop\vermeer pics\BC1200XL Offset Feed Roll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0166" y="5929330"/>
            <a:ext cx="6487673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33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err="1" smtClean="0">
                <a:solidFill>
                  <a:srgbClr val="FF0000"/>
                </a:solidFill>
              </a:rPr>
              <a:t>Rodillos</a:t>
            </a:r>
            <a:r>
              <a:rPr lang="en-US" sz="4000" smtClean="0">
                <a:solidFill>
                  <a:srgbClr val="FF0000"/>
                </a:solidFill>
              </a:rPr>
              <a:t> de </a:t>
            </a:r>
            <a:r>
              <a:rPr lang="en-US" sz="4000" err="1" smtClean="0">
                <a:solidFill>
                  <a:srgbClr val="FF0000"/>
                </a:solidFill>
              </a:rPr>
              <a:t>Alimentación</a:t>
            </a:r>
            <a:r>
              <a:rPr lang="en-US" sz="400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en-US" sz="4000" err="1" smtClean="0">
                <a:solidFill>
                  <a:srgbClr val="FF0000"/>
                </a:solidFill>
              </a:rPr>
              <a:t>Horizontales</a:t>
            </a:r>
            <a:r>
              <a:rPr lang="en-US" sz="4000" smtClean="0">
                <a:solidFill>
                  <a:srgbClr val="FF0000"/>
                </a:solidFill>
              </a:rPr>
              <a:t> </a:t>
            </a:r>
            <a:r>
              <a:rPr lang="en-US" sz="4000" err="1" smtClean="0">
                <a:solidFill>
                  <a:srgbClr val="FF0000"/>
                </a:solidFill>
              </a:rPr>
              <a:t>Compensados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900" dirty="0" smtClean="0">
                <a:solidFill>
                  <a:srgbClr val="FFC000"/>
                </a:solidFill>
              </a:rPr>
              <a:t>39</a:t>
            </a:r>
            <a:endParaRPr lang="en-US" sz="9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C:\Users\Odis\Desktop\Chipper Pres\jeremy chipper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0"/>
            <a:ext cx="7737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034" y="5357826"/>
            <a:ext cx="8139921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33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err="1" smtClean="0">
                <a:solidFill>
                  <a:srgbClr val="FF0000"/>
                </a:solidFill>
              </a:rPr>
              <a:t>Rodillos</a:t>
            </a:r>
            <a:r>
              <a:rPr lang="en-US" sz="4000" smtClean="0">
                <a:solidFill>
                  <a:srgbClr val="FF0000"/>
                </a:solidFill>
              </a:rPr>
              <a:t> de </a:t>
            </a:r>
            <a:r>
              <a:rPr lang="en-US" sz="4000" err="1" smtClean="0">
                <a:solidFill>
                  <a:srgbClr val="FF0000"/>
                </a:solidFill>
              </a:rPr>
              <a:t>Alimentación</a:t>
            </a:r>
            <a:r>
              <a:rPr lang="en-US" sz="4000" smtClean="0">
                <a:solidFill>
                  <a:srgbClr val="FF0000"/>
                </a:solidFill>
              </a:rPr>
              <a:t> </a:t>
            </a:r>
            <a:r>
              <a:rPr lang="en-US" sz="4000" err="1" smtClean="0">
                <a:solidFill>
                  <a:srgbClr val="FF0000"/>
                </a:solidFill>
              </a:rPr>
              <a:t>Verticales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/>
              <a:t>              </a:t>
            </a:r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057400"/>
            <a:ext cx="9144000" cy="2032000"/>
          </a:xfrm>
          <a:prstGeom prst="rect">
            <a:avLst/>
          </a:prstGeom>
          <a:solidFill>
            <a:srgbClr val="FFFF99">
              <a:alpha val="62000"/>
            </a:srgbClr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latin typeface="+mn-lt"/>
              </a:rPr>
              <a:t>CAPÍTULO UNO</a:t>
            </a:r>
            <a:endParaRPr lang="en-US" sz="6000" b="1">
              <a:latin typeface="+mn-lt"/>
            </a:endParaRPr>
          </a:p>
          <a:p>
            <a:pPr algn="ctr">
              <a:defRPr/>
            </a:pPr>
            <a:r>
              <a:rPr lang="en-US" sz="4800" b="1" err="1" smtClean="0">
                <a:latin typeface="+mn-lt"/>
              </a:rPr>
              <a:t>Información</a:t>
            </a:r>
            <a:r>
              <a:rPr lang="en-US" sz="4800" b="1" smtClean="0">
                <a:latin typeface="+mn-lt"/>
              </a:rPr>
              <a:t> </a:t>
            </a:r>
            <a:r>
              <a:rPr lang="en-US" sz="4800" b="1" err="1" smtClean="0">
                <a:latin typeface="+mn-lt"/>
              </a:rPr>
              <a:t>Básica</a:t>
            </a:r>
            <a:r>
              <a:rPr lang="en-US" sz="4800" b="1" smtClean="0">
                <a:latin typeface="+mn-lt"/>
              </a:rPr>
              <a:t> </a:t>
            </a:r>
            <a:r>
              <a:rPr lang="en-US" sz="4800" b="1" err="1" smtClean="0">
                <a:latin typeface="+mn-lt"/>
              </a:rPr>
              <a:t>Importante</a:t>
            </a:r>
            <a:endParaRPr lang="en-US" sz="4800" b="1">
              <a:latin typeface="+mn-lt"/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1"/>
                </a:solidFill>
              </a:rPr>
              <a:t>5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Box 1"/>
          <p:cNvSpPr txBox="1">
            <a:spLocks noChangeArrowheads="1"/>
          </p:cNvSpPr>
          <p:nvPr/>
        </p:nvSpPr>
        <p:spPr bwMode="auto">
          <a:xfrm>
            <a:off x="-121925" y="2857496"/>
            <a:ext cx="9623147" cy="120032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err="1" smtClean="0">
                <a:latin typeface="Arial" charset="0"/>
              </a:rPr>
              <a:t>Aparatos</a:t>
            </a:r>
            <a:r>
              <a:rPr lang="en-US" altLang="en-US" sz="7200" smtClean="0">
                <a:latin typeface="Arial" charset="0"/>
              </a:rPr>
              <a:t> de </a:t>
            </a:r>
            <a:r>
              <a:rPr lang="en-US" altLang="en-US" sz="7200" err="1" smtClean="0">
                <a:latin typeface="Arial" charset="0"/>
              </a:rPr>
              <a:t>Seguridad</a:t>
            </a:r>
            <a:endParaRPr lang="en-US" altLang="en-US" sz="72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41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5" descr="C:\Documents and Settings\kmalliso\Desktop\Chipper Training Presentations\pics\DSC0073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49530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19" name="Picture 7" descr="wc16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25" y="381000"/>
            <a:ext cx="4460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3910010" cy="3970318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smtClean="0">
                <a:latin typeface="+mn-lt"/>
              </a:rPr>
              <a:t>APARATOS DE SEGURIDAD</a:t>
            </a:r>
            <a:endParaRPr lang="en-US" sz="2800" b="1" u="sng">
              <a:latin typeface="+mn-lt"/>
            </a:endParaRPr>
          </a:p>
          <a:p>
            <a:pPr>
              <a:defRPr/>
            </a:pPr>
            <a:r>
              <a:rPr lang="en-US" sz="2800" err="1" smtClean="0">
                <a:latin typeface="+mn-lt"/>
              </a:rPr>
              <a:t>Tambor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Rotatorio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Básico</a:t>
            </a:r>
            <a:endParaRPr lang="en-US" sz="2800" smtClean="0">
              <a:latin typeface="+mn-lt"/>
            </a:endParaRPr>
          </a:p>
          <a:p>
            <a:pPr>
              <a:defRPr/>
            </a:pPr>
            <a:r>
              <a:rPr lang="en-US" sz="2800" err="1" smtClean="0">
                <a:latin typeface="+mn-lt"/>
              </a:rPr>
              <a:t>Astilladoras</a:t>
            </a:r>
            <a:r>
              <a:rPr lang="en-US" sz="2800" smtClean="0">
                <a:latin typeface="+mn-lt"/>
              </a:rPr>
              <a:t> no </a:t>
            </a:r>
            <a:r>
              <a:rPr lang="en-US" sz="2800" err="1" smtClean="0">
                <a:latin typeface="+mn-lt"/>
              </a:rPr>
              <a:t>equipadas</a:t>
            </a:r>
            <a:r>
              <a:rPr lang="en-US" sz="2800" smtClean="0">
                <a:latin typeface="+mn-lt"/>
              </a:rPr>
              <a:t> con un </a:t>
            </a:r>
            <a:r>
              <a:rPr lang="en-US" sz="2800" err="1" smtClean="0">
                <a:latin typeface="+mn-lt"/>
              </a:rPr>
              <a:t>sistema</a:t>
            </a:r>
            <a:r>
              <a:rPr lang="en-US" sz="2800" smtClean="0">
                <a:latin typeface="+mn-lt"/>
              </a:rPr>
              <a:t> de </a:t>
            </a:r>
            <a:r>
              <a:rPr lang="en-US" sz="2800" err="1" smtClean="0">
                <a:latin typeface="+mn-lt"/>
              </a:rPr>
              <a:t>alimentación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mecánico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tienen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una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tolva</a:t>
            </a:r>
            <a:r>
              <a:rPr lang="en-US" sz="2800" smtClean="0">
                <a:latin typeface="+mn-lt"/>
              </a:rPr>
              <a:t> de </a:t>
            </a:r>
            <a:r>
              <a:rPr lang="en-US" sz="2800" err="1" smtClean="0">
                <a:latin typeface="+mn-lt"/>
              </a:rPr>
              <a:t>alimentación</a:t>
            </a:r>
            <a:r>
              <a:rPr lang="en-US" sz="2800" smtClean="0">
                <a:latin typeface="+mn-lt"/>
              </a:rPr>
              <a:t> no </a:t>
            </a:r>
            <a:r>
              <a:rPr lang="en-US" sz="2800" err="1" smtClean="0">
                <a:latin typeface="+mn-lt"/>
              </a:rPr>
              <a:t>menor</a:t>
            </a:r>
            <a:r>
              <a:rPr lang="en-US" sz="2800" smtClean="0">
                <a:latin typeface="+mn-lt"/>
              </a:rPr>
              <a:t> a 85 </a:t>
            </a:r>
            <a:r>
              <a:rPr lang="en-US" sz="2800" err="1" smtClean="0">
                <a:latin typeface="+mn-lt"/>
              </a:rPr>
              <a:t>pulgadas</a:t>
            </a:r>
            <a:r>
              <a:rPr lang="en-US" sz="2800" smtClean="0">
                <a:latin typeface="+mn-lt"/>
              </a:rPr>
              <a:t> de largo. </a:t>
            </a:r>
            <a:endParaRPr lang="en-US" sz="280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1175" y="3841750"/>
            <a:ext cx="3200400" cy="3108543"/>
          </a:xfrm>
          <a:prstGeom prst="rect">
            <a:avLst/>
          </a:prstGeom>
          <a:solidFill>
            <a:srgbClr val="FFCC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u="sng" smtClean="0">
                <a:latin typeface="+mn-lt"/>
              </a:rPr>
              <a:t>Cortina </a:t>
            </a:r>
            <a:r>
              <a:rPr lang="en-US" sz="2800" b="1" u="sng" err="1" smtClean="0">
                <a:latin typeface="+mn-lt"/>
              </a:rPr>
              <a:t>Deflectora</a:t>
            </a:r>
            <a:r>
              <a:rPr lang="en-US" sz="2800" b="1" u="sng" smtClean="0">
                <a:latin typeface="+mn-lt"/>
              </a:rPr>
              <a:t> de </a:t>
            </a:r>
            <a:r>
              <a:rPr lang="en-US" sz="2800" b="1" u="sng" err="1" smtClean="0">
                <a:latin typeface="+mn-lt"/>
              </a:rPr>
              <a:t>Astillas</a:t>
            </a:r>
            <a:r>
              <a:rPr lang="en-US" sz="2800" b="1" u="sng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puede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reducir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retroceso</a:t>
            </a:r>
            <a:r>
              <a:rPr lang="en-US" sz="2800" smtClean="0">
                <a:latin typeface="+mn-lt"/>
              </a:rPr>
              <a:t> y </a:t>
            </a:r>
            <a:r>
              <a:rPr lang="en-US" sz="2800" err="1" smtClean="0">
                <a:latin typeface="+mn-lt"/>
              </a:rPr>
              <a:t>actúa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como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señal</a:t>
            </a:r>
            <a:r>
              <a:rPr lang="en-US" sz="2800" smtClean="0">
                <a:latin typeface="+mn-lt"/>
              </a:rPr>
              <a:t> visual de no meter la </a:t>
            </a:r>
            <a:r>
              <a:rPr lang="en-US" sz="2800" err="1" smtClean="0">
                <a:latin typeface="+mn-lt"/>
              </a:rPr>
              <a:t>mano</a:t>
            </a:r>
            <a:r>
              <a:rPr lang="en-US" sz="2800" smtClean="0">
                <a:latin typeface="+mn-lt"/>
              </a:rPr>
              <a:t> a </a:t>
            </a:r>
            <a:r>
              <a:rPr lang="en-US" sz="2800" err="1" smtClean="0">
                <a:latin typeface="+mn-lt"/>
              </a:rPr>
              <a:t>tolva</a:t>
            </a:r>
            <a:r>
              <a:rPr lang="en-US" sz="2800" smtClean="0">
                <a:latin typeface="+mn-lt"/>
              </a:rPr>
              <a:t> de </a:t>
            </a:r>
            <a:r>
              <a:rPr lang="en-US" sz="2800" err="1" smtClean="0">
                <a:latin typeface="+mn-lt"/>
              </a:rPr>
              <a:t>alimentación</a:t>
            </a:r>
            <a:r>
              <a:rPr lang="en-US" sz="2800" smtClean="0">
                <a:latin typeface="+mn-lt"/>
              </a:rPr>
              <a:t>. </a:t>
            </a:r>
            <a:endParaRPr lang="en-US" sz="280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3" descr="P102025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57200"/>
            <a:ext cx="9182100" cy="329320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3200" b="1">
              <a:latin typeface="+mn-lt"/>
            </a:endParaRPr>
          </a:p>
          <a:p>
            <a:pPr algn="ctr">
              <a:defRPr/>
            </a:pPr>
            <a:r>
              <a:rPr lang="en-US" sz="3200" b="1" u="sng" smtClean="0">
                <a:latin typeface="+mn-lt"/>
              </a:rPr>
              <a:t>APARATOS DE SEGURIDAD</a:t>
            </a:r>
            <a:endParaRPr lang="en-US" sz="3200" b="1" u="sng">
              <a:latin typeface="+mn-lt"/>
            </a:endParaRPr>
          </a:p>
          <a:p>
            <a:pPr algn="ctr">
              <a:defRPr/>
            </a:pPr>
            <a:r>
              <a:rPr lang="en-US" sz="3600" err="1" smtClean="0">
                <a:latin typeface="+mn-lt"/>
              </a:rPr>
              <a:t>Astilladoras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equipadas</a:t>
            </a:r>
            <a:r>
              <a:rPr lang="en-US" sz="3600" smtClean="0">
                <a:latin typeface="+mn-lt"/>
              </a:rPr>
              <a:t> con </a:t>
            </a:r>
            <a:r>
              <a:rPr lang="en-US" sz="3600" err="1" smtClean="0">
                <a:latin typeface="+mn-lt"/>
              </a:rPr>
              <a:t>alimentación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mecánica</a:t>
            </a:r>
            <a:r>
              <a:rPr lang="en-US" sz="3600" smtClean="0">
                <a:latin typeface="+mn-lt"/>
              </a:rPr>
              <a:t>/</a:t>
            </a:r>
            <a:r>
              <a:rPr lang="en-US" sz="3600" err="1" smtClean="0">
                <a:latin typeface="+mn-lt"/>
              </a:rPr>
              <a:t>hidráulica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deben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tener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aparato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para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parada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rápida</a:t>
            </a:r>
            <a:r>
              <a:rPr lang="en-US" sz="3600" smtClean="0">
                <a:latin typeface="+mn-lt"/>
              </a:rPr>
              <a:t> y </a:t>
            </a:r>
            <a:r>
              <a:rPr lang="en-US" sz="3600" err="1" smtClean="0">
                <a:latin typeface="+mn-lt"/>
              </a:rPr>
              <a:t>reversa</a:t>
            </a:r>
            <a:r>
              <a:rPr lang="en-US" sz="3600" smtClean="0">
                <a:latin typeface="+mn-lt"/>
              </a:rPr>
              <a:t> – </a:t>
            </a:r>
            <a:r>
              <a:rPr lang="en-US" sz="3600" b="1" i="1" err="1" smtClean="0">
                <a:latin typeface="+mn-lt"/>
              </a:rPr>
              <a:t>barra</a:t>
            </a:r>
            <a:r>
              <a:rPr lang="en-US" sz="3600" b="1" i="1" smtClean="0">
                <a:latin typeface="+mn-lt"/>
              </a:rPr>
              <a:t> de control de </a:t>
            </a:r>
            <a:r>
              <a:rPr lang="en-US" sz="3600" b="1" i="1" err="1" smtClean="0">
                <a:latin typeface="+mn-lt"/>
              </a:rPr>
              <a:t>alimentación</a:t>
            </a:r>
            <a:r>
              <a:rPr lang="en-US" sz="3600" b="1" i="1" smtClean="0">
                <a:latin typeface="+mn-lt"/>
              </a:rPr>
              <a:t> </a:t>
            </a:r>
            <a:r>
              <a:rPr lang="en-US" sz="3600" smtClean="0">
                <a:latin typeface="+mn-lt"/>
              </a:rPr>
              <a:t>o </a:t>
            </a:r>
            <a:r>
              <a:rPr lang="en-US" sz="3600" err="1" smtClean="0">
                <a:latin typeface="+mn-lt"/>
              </a:rPr>
              <a:t>palanca</a:t>
            </a:r>
            <a:r>
              <a:rPr lang="en-US" sz="3600" smtClean="0">
                <a:latin typeface="+mn-lt"/>
              </a:rPr>
              <a:t>.</a:t>
            </a:r>
            <a:endParaRPr lang="en-US" sz="360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600" dirty="0" smtClean="0">
                <a:solidFill>
                  <a:srgbClr val="FFCC00"/>
                </a:solidFill>
              </a:rPr>
              <a:t>43</a:t>
            </a:r>
            <a:endParaRPr lang="en-US" sz="16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C:\Users\Odis\Pictures\2013-04-19 chipper class\chipper class 10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7" name="TextBox 1"/>
          <p:cNvSpPr txBox="1">
            <a:spLocks noChangeArrowheads="1"/>
          </p:cNvSpPr>
          <p:nvPr/>
        </p:nvSpPr>
        <p:spPr bwMode="auto">
          <a:xfrm>
            <a:off x="109538" y="5715016"/>
            <a:ext cx="7155933" cy="107721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err="1" smtClean="0">
                <a:latin typeface="Arial" charset="0"/>
              </a:rPr>
              <a:t>Válvula</a:t>
            </a:r>
            <a:r>
              <a:rPr lang="en-US" altLang="en-US" smtClean="0">
                <a:latin typeface="Arial" charset="0"/>
              </a:rPr>
              <a:t> </a:t>
            </a:r>
            <a:r>
              <a:rPr lang="en-US" altLang="en-US" err="1" smtClean="0">
                <a:latin typeface="Arial" charset="0"/>
              </a:rPr>
              <a:t>Hidráulica</a:t>
            </a:r>
            <a:r>
              <a:rPr lang="en-US" altLang="en-US" smtClean="0">
                <a:latin typeface="Arial" charset="0"/>
              </a:rPr>
              <a:t> de Control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err="1" smtClean="0">
                <a:latin typeface="Arial" charset="0"/>
              </a:rPr>
              <a:t>Direccional</a:t>
            </a:r>
            <a:r>
              <a:rPr lang="en-US" altLang="en-US" smtClean="0">
                <a:latin typeface="Arial" charset="0"/>
              </a:rPr>
              <a:t> de </a:t>
            </a:r>
            <a:r>
              <a:rPr lang="en-US" altLang="en-US" err="1" smtClean="0">
                <a:latin typeface="Arial" charset="0"/>
              </a:rPr>
              <a:t>Rodillo</a:t>
            </a:r>
            <a:r>
              <a:rPr lang="en-US" altLang="en-US" smtClean="0">
                <a:latin typeface="Arial" charset="0"/>
              </a:rPr>
              <a:t> de </a:t>
            </a:r>
            <a:r>
              <a:rPr lang="en-US" altLang="en-US" err="1" smtClean="0">
                <a:latin typeface="Arial" charset="0"/>
              </a:rPr>
              <a:t>Alimentación</a:t>
            </a:r>
            <a:endParaRPr lang="en-US" altLang="en-US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50" dirty="0" smtClean="0"/>
              <a:t>44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C:\Users\Odis\Desktop\vermeer pics\BC1000XL_Tier 4i_CO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3413" y="-466725"/>
            <a:ext cx="10412413" cy="77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1" name="TextBox 1"/>
          <p:cNvSpPr txBox="1">
            <a:spLocks noChangeArrowheads="1"/>
          </p:cNvSpPr>
          <p:nvPr/>
        </p:nvSpPr>
        <p:spPr bwMode="auto">
          <a:xfrm>
            <a:off x="1547664" y="5877272"/>
            <a:ext cx="4374916" cy="1077218"/>
          </a:xfrm>
          <a:prstGeom prst="rec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Arial" charset="0"/>
              </a:rPr>
              <a:t>Barra de </a:t>
            </a:r>
            <a:r>
              <a:rPr lang="en-US" altLang="en-US" dirty="0" err="1" smtClean="0">
                <a:latin typeface="Arial" charset="0"/>
              </a:rPr>
              <a:t>Parado</a:t>
            </a:r>
            <a:r>
              <a:rPr lang="en-US" altLang="en-US" dirty="0" smtClean="0">
                <a:latin typeface="Arial" charset="0"/>
              </a:rPr>
              <a:t>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Arial" charset="0"/>
              </a:rPr>
              <a:t>Alimentación</a:t>
            </a:r>
            <a:r>
              <a:rPr lang="en-US" altLang="en-US" dirty="0" smtClean="0">
                <a:latin typeface="Arial" charset="0"/>
              </a:rPr>
              <a:t> de </a:t>
            </a:r>
            <a:r>
              <a:rPr lang="en-US" altLang="en-US" dirty="0" err="1" smtClean="0">
                <a:latin typeface="Arial" charset="0"/>
              </a:rPr>
              <a:t>Fondo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268292" name="TextBox 2"/>
          <p:cNvSpPr txBox="1">
            <a:spLocks noChangeArrowheads="1"/>
          </p:cNvSpPr>
          <p:nvPr/>
        </p:nvSpPr>
        <p:spPr bwMode="auto">
          <a:xfrm>
            <a:off x="-428660" y="-1588"/>
            <a:ext cx="10092635" cy="584775"/>
          </a:xfrm>
          <a:prstGeom prst="rect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err="1" smtClean="0">
                <a:latin typeface="Arial" charset="0"/>
              </a:rPr>
              <a:t>Barra</a:t>
            </a:r>
            <a:r>
              <a:rPr lang="en-US" altLang="en-US" smtClean="0">
                <a:latin typeface="Arial" charset="0"/>
              </a:rPr>
              <a:t> de </a:t>
            </a:r>
            <a:r>
              <a:rPr lang="en-US" altLang="en-US" err="1" smtClean="0">
                <a:latin typeface="Arial" charset="0"/>
              </a:rPr>
              <a:t>Parado</a:t>
            </a:r>
            <a:r>
              <a:rPr lang="en-US" altLang="en-US" smtClean="0">
                <a:latin typeface="Arial" charset="0"/>
              </a:rPr>
              <a:t> y </a:t>
            </a:r>
            <a:r>
              <a:rPr lang="en-US" altLang="en-US" err="1" smtClean="0">
                <a:latin typeface="Arial" charset="0"/>
              </a:rPr>
              <a:t>Reversa</a:t>
            </a:r>
            <a:r>
              <a:rPr lang="en-US" altLang="en-US" smtClean="0">
                <a:latin typeface="Arial" charset="0"/>
              </a:rPr>
              <a:t> de </a:t>
            </a:r>
            <a:r>
              <a:rPr lang="en-US" altLang="en-US" err="1" smtClean="0">
                <a:latin typeface="Arial" charset="0"/>
              </a:rPr>
              <a:t>Rodillo</a:t>
            </a:r>
            <a:r>
              <a:rPr lang="en-US" altLang="en-US" smtClean="0">
                <a:latin typeface="Arial" charset="0"/>
              </a:rPr>
              <a:t> de </a:t>
            </a:r>
            <a:r>
              <a:rPr lang="en-US" altLang="en-US" err="1" smtClean="0">
                <a:latin typeface="Arial" charset="0"/>
              </a:rPr>
              <a:t>Alimentación</a:t>
            </a:r>
            <a:endParaRPr lang="en-US" altLang="en-US">
              <a:latin typeface="Arial" charset="0"/>
            </a:endParaRPr>
          </a:p>
        </p:txBody>
      </p:sp>
      <p:sp>
        <p:nvSpPr>
          <p:cNvPr id="6" name="Down Arrow 5" descr="down arrow"/>
          <p:cNvSpPr/>
          <p:nvPr/>
        </p:nvSpPr>
        <p:spPr>
          <a:xfrm rot="2027322">
            <a:off x="6838950" y="638175"/>
            <a:ext cx="485775" cy="97790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 descr="up arrow"/>
          <p:cNvSpPr/>
          <p:nvPr/>
        </p:nvSpPr>
        <p:spPr>
          <a:xfrm rot="10800000">
            <a:off x="5967413" y="5715000"/>
            <a:ext cx="766762" cy="1082675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45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C:\Users\Odis\Desktop\ohio chipper\P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609600"/>
            <a:ext cx="9097962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TextBox 1"/>
          <p:cNvSpPr txBox="1">
            <a:spLocks noChangeArrowheads="1"/>
          </p:cNvSpPr>
          <p:nvPr/>
        </p:nvSpPr>
        <p:spPr bwMode="auto">
          <a:xfrm>
            <a:off x="3347864" y="4077072"/>
            <a:ext cx="2720617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latin typeface="Arial" charset="0"/>
              </a:rPr>
              <a:t>Barra 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err="1" smtClean="0">
                <a:latin typeface="Arial" charset="0"/>
              </a:rPr>
              <a:t>Pánico</a:t>
            </a:r>
            <a:endParaRPr lang="en-US" altLang="en-US" sz="4800" dirty="0">
              <a:latin typeface="Arial" charset="0"/>
            </a:endParaRPr>
          </a:p>
        </p:txBody>
      </p:sp>
      <p:sp>
        <p:nvSpPr>
          <p:cNvPr id="3" name="Up Arrow 2" descr="up arrow"/>
          <p:cNvSpPr/>
          <p:nvPr/>
        </p:nvSpPr>
        <p:spPr>
          <a:xfrm>
            <a:off x="3379788" y="2895600"/>
            <a:ext cx="887412" cy="1108075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46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1" descr="chipp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3" y="-41275"/>
            <a:ext cx="76327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TextBox 2"/>
          <p:cNvSpPr txBox="1">
            <a:spLocks noChangeArrowheads="1"/>
          </p:cNvSpPr>
          <p:nvPr/>
        </p:nvSpPr>
        <p:spPr bwMode="auto">
          <a:xfrm>
            <a:off x="152400" y="1371600"/>
            <a:ext cx="6353021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err="1" smtClean="0">
                <a:latin typeface="Arial" charset="0"/>
              </a:rPr>
              <a:t>Extensión</a:t>
            </a:r>
            <a:r>
              <a:rPr lang="en-US" altLang="en-US" sz="4800" smtClean="0">
                <a:latin typeface="Arial" charset="0"/>
              </a:rPr>
              <a:t> de </a:t>
            </a:r>
            <a:r>
              <a:rPr lang="en-US" altLang="en-US" sz="4800" err="1" smtClean="0">
                <a:latin typeface="Arial" charset="0"/>
              </a:rPr>
              <a:t>Bandeja</a:t>
            </a:r>
            <a:r>
              <a:rPr lang="en-US" altLang="en-US" sz="480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smtClean="0">
                <a:latin typeface="Arial" charset="0"/>
              </a:rPr>
              <a:t>de </a:t>
            </a:r>
            <a:r>
              <a:rPr lang="en-US" altLang="en-US" sz="4800" err="1" smtClean="0">
                <a:latin typeface="Arial" charset="0"/>
              </a:rPr>
              <a:t>Alimentación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4" name="Down Arrow 3" descr="down arrow"/>
          <p:cNvSpPr/>
          <p:nvPr/>
        </p:nvSpPr>
        <p:spPr>
          <a:xfrm>
            <a:off x="2846388" y="3200400"/>
            <a:ext cx="1344612" cy="143510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47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13" descr="opt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63" y="0"/>
            <a:ext cx="9331326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8077200" cy="144655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latin typeface="+mn-lt"/>
              </a:rPr>
              <a:t>El </a:t>
            </a:r>
            <a:r>
              <a:rPr lang="en-US" sz="3200" b="1" u="sng" dirty="0" smtClean="0">
                <a:latin typeface="+mn-lt"/>
              </a:rPr>
              <a:t>cable de </a:t>
            </a:r>
            <a:r>
              <a:rPr lang="en-US" sz="3200" b="1" u="sng" dirty="0" err="1" smtClean="0">
                <a:latin typeface="+mn-lt"/>
              </a:rPr>
              <a:t>última</a:t>
            </a:r>
            <a:r>
              <a:rPr lang="en-US" sz="3200" b="1" u="sng" dirty="0" smtClean="0">
                <a:latin typeface="+mn-lt"/>
              </a:rPr>
              <a:t> </a:t>
            </a:r>
            <a:r>
              <a:rPr lang="en-US" sz="3200" b="1" u="sng" dirty="0" err="1" smtClean="0">
                <a:latin typeface="+mn-lt"/>
              </a:rPr>
              <a:t>oportunidad</a:t>
            </a:r>
            <a:r>
              <a:rPr lang="en-US" sz="3200" b="1" u="sng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puede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ser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jalado</a:t>
            </a:r>
            <a:r>
              <a:rPr lang="en-US" sz="2800" b="1" dirty="0" smtClean="0">
                <a:latin typeface="+mn-lt"/>
              </a:rPr>
              <a:t> para </a:t>
            </a:r>
            <a:r>
              <a:rPr lang="en-US" sz="2800" b="1" dirty="0" err="1" smtClean="0">
                <a:latin typeface="+mn-lt"/>
              </a:rPr>
              <a:t>dar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reversa</a:t>
            </a:r>
            <a:r>
              <a:rPr lang="en-US" sz="2800" b="1" dirty="0" smtClean="0">
                <a:latin typeface="+mn-lt"/>
              </a:rPr>
              <a:t> al </a:t>
            </a:r>
            <a:r>
              <a:rPr lang="en-US" sz="2800" b="1" dirty="0" err="1" smtClean="0">
                <a:latin typeface="+mn-lt"/>
              </a:rPr>
              <a:t>sistema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hidráulico</a:t>
            </a:r>
            <a:r>
              <a:rPr lang="en-US" sz="2800" b="1" dirty="0" smtClean="0">
                <a:latin typeface="+mn-lt"/>
              </a:rPr>
              <a:t> de </a:t>
            </a:r>
            <a:r>
              <a:rPr lang="en-US" sz="2800" b="1" dirty="0" err="1" smtClean="0">
                <a:latin typeface="+mn-lt"/>
              </a:rPr>
              <a:t>alimentación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en</a:t>
            </a:r>
            <a:r>
              <a:rPr lang="en-US" sz="2800" b="1" dirty="0" smtClean="0">
                <a:latin typeface="+mn-lt"/>
              </a:rPr>
              <a:t> el </a:t>
            </a:r>
            <a:r>
              <a:rPr lang="en-US" sz="2800" b="1" dirty="0" err="1" smtClean="0">
                <a:latin typeface="+mn-lt"/>
              </a:rPr>
              <a:t>caso</a:t>
            </a:r>
            <a:r>
              <a:rPr lang="en-US" sz="2800" b="1" dirty="0" smtClean="0">
                <a:latin typeface="+mn-lt"/>
              </a:rPr>
              <a:t> de </a:t>
            </a:r>
            <a:r>
              <a:rPr lang="en-US" sz="2800" b="1" dirty="0" err="1" smtClean="0">
                <a:latin typeface="+mn-lt"/>
              </a:rPr>
              <a:t>una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emergencia</a:t>
            </a:r>
            <a:r>
              <a:rPr lang="en-US" sz="2800" b="1" dirty="0" smtClean="0">
                <a:latin typeface="+mn-lt"/>
              </a:rPr>
              <a:t>.</a:t>
            </a:r>
            <a:endParaRPr lang="en-US" sz="2800" b="1" dirty="0">
              <a:latin typeface="+mn-lt"/>
            </a:endParaRPr>
          </a:p>
        </p:txBody>
      </p:sp>
      <p:sp>
        <p:nvSpPr>
          <p:cNvPr id="3" name="Oval 2" descr="oval"/>
          <p:cNvSpPr/>
          <p:nvPr/>
        </p:nvSpPr>
        <p:spPr>
          <a:xfrm>
            <a:off x="838200" y="1219200"/>
            <a:ext cx="3124200" cy="57785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 descr="oval"/>
          <p:cNvSpPr/>
          <p:nvPr/>
        </p:nvSpPr>
        <p:spPr>
          <a:xfrm>
            <a:off x="4572000" y="1371600"/>
            <a:ext cx="2286000" cy="4495800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FFCC00"/>
                </a:solidFill>
              </a:rPr>
              <a:t>48</a:t>
            </a:r>
            <a:endParaRPr lang="en-US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C:\Users\Odis\Desktop\vermeer pics\BC1800XL_green hold to ru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248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1288" y="4724401"/>
            <a:ext cx="9285287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err="1" smtClean="0"/>
              <a:t>Oprimir</a:t>
            </a:r>
            <a:r>
              <a:rPr lang="en-US" sz="3000" smtClean="0"/>
              <a:t> </a:t>
            </a:r>
            <a:r>
              <a:rPr lang="en-US" sz="3000" err="1" smtClean="0"/>
              <a:t>para</a:t>
            </a:r>
            <a:r>
              <a:rPr lang="en-US" sz="3000" smtClean="0"/>
              <a:t> </a:t>
            </a:r>
            <a:r>
              <a:rPr lang="en-US" sz="3000" err="1" smtClean="0"/>
              <a:t>Andar</a:t>
            </a:r>
            <a:r>
              <a:rPr lang="en-US" sz="3000" smtClean="0"/>
              <a:t> (</a:t>
            </a:r>
            <a:r>
              <a:rPr lang="en-US" sz="3000" err="1" smtClean="0"/>
              <a:t>Botón</a:t>
            </a:r>
            <a:r>
              <a:rPr lang="en-US" sz="3000" smtClean="0"/>
              <a:t> Verde), </a:t>
            </a:r>
            <a:endParaRPr lang="en-US" sz="3000"/>
          </a:p>
          <a:p>
            <a:pPr algn="ctr">
              <a:defRPr/>
            </a:pPr>
            <a:r>
              <a:rPr lang="en-US" sz="3000"/>
              <a:t> </a:t>
            </a:r>
            <a:r>
              <a:rPr lang="en-US" sz="3000" err="1" smtClean="0"/>
              <a:t>Indicador</a:t>
            </a:r>
            <a:r>
              <a:rPr lang="en-US" sz="3000" smtClean="0"/>
              <a:t> de </a:t>
            </a:r>
            <a:r>
              <a:rPr lang="en-US" sz="3000" err="1" smtClean="0"/>
              <a:t>Disparo</a:t>
            </a:r>
            <a:r>
              <a:rPr lang="en-US" sz="3000" smtClean="0"/>
              <a:t> </a:t>
            </a:r>
            <a:r>
              <a:rPr lang="en-US" sz="3000" err="1" smtClean="0"/>
              <a:t>Barra</a:t>
            </a:r>
            <a:r>
              <a:rPr lang="en-US" sz="3000" smtClean="0"/>
              <a:t> de </a:t>
            </a:r>
            <a:r>
              <a:rPr lang="en-US" sz="3000" err="1" smtClean="0"/>
              <a:t>Seguridad</a:t>
            </a:r>
            <a:r>
              <a:rPr lang="en-US" sz="3000" smtClean="0"/>
              <a:t>(Luz </a:t>
            </a:r>
            <a:r>
              <a:rPr lang="en-US" sz="3000" err="1" smtClean="0"/>
              <a:t>Naranja</a:t>
            </a:r>
            <a:r>
              <a:rPr lang="en-US" sz="3000" smtClean="0"/>
              <a:t>),</a:t>
            </a:r>
            <a:endParaRPr lang="en-US" sz="3000"/>
          </a:p>
          <a:p>
            <a:pPr algn="ctr">
              <a:defRPr/>
            </a:pPr>
            <a:r>
              <a:rPr lang="en-US" sz="3000"/>
              <a:t> </a:t>
            </a:r>
            <a:r>
              <a:rPr lang="en-US" sz="3000" smtClean="0"/>
              <a:t>y </a:t>
            </a:r>
            <a:r>
              <a:rPr lang="en-US" sz="3000" err="1" smtClean="0"/>
              <a:t>Ajuste</a:t>
            </a:r>
            <a:r>
              <a:rPr lang="en-US" sz="3000" smtClean="0"/>
              <a:t> de </a:t>
            </a:r>
            <a:r>
              <a:rPr lang="en-US" sz="3000" err="1" smtClean="0"/>
              <a:t>Velocidad</a:t>
            </a:r>
            <a:r>
              <a:rPr lang="en-US" sz="3000" smtClean="0"/>
              <a:t> de </a:t>
            </a:r>
            <a:r>
              <a:rPr lang="en-US" sz="3000" err="1" smtClean="0"/>
              <a:t>Rodillo</a:t>
            </a:r>
            <a:r>
              <a:rPr lang="en-US" sz="3000" smtClean="0"/>
              <a:t> de </a:t>
            </a:r>
            <a:r>
              <a:rPr lang="en-US" sz="3000" err="1" smtClean="0"/>
              <a:t>Alimentación</a:t>
            </a:r>
            <a:endParaRPr lang="en-US" sz="3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00" dirty="0" smtClean="0">
                <a:solidFill>
                  <a:srgbClr val="FFCC00"/>
                </a:solidFill>
              </a:rPr>
              <a:t>49</a:t>
            </a:r>
            <a:endParaRPr lang="en-US" sz="11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:\Users\Odis\Desktop\ohio chipper\S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TextBox 1"/>
          <p:cNvSpPr txBox="1">
            <a:spLocks noChangeArrowheads="1"/>
          </p:cNvSpPr>
          <p:nvPr/>
        </p:nvSpPr>
        <p:spPr bwMode="auto">
          <a:xfrm>
            <a:off x="1447800" y="4648200"/>
            <a:ext cx="6773008" cy="132343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err="1" smtClean="0">
                <a:latin typeface="Arial" charset="0"/>
              </a:rPr>
              <a:t>Interruptor</a:t>
            </a:r>
            <a:r>
              <a:rPr lang="en-US" altLang="en-US" sz="4000" smtClean="0">
                <a:latin typeface="Arial" charset="0"/>
              </a:rPr>
              <a:t> de </a:t>
            </a:r>
            <a:r>
              <a:rPr lang="en-US" altLang="en-US" sz="4000" err="1" smtClean="0">
                <a:latin typeface="Arial" charset="0"/>
              </a:rPr>
              <a:t>Seguridad</a:t>
            </a:r>
            <a:r>
              <a:rPr lang="en-US" altLang="en-US" sz="400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de </a:t>
            </a:r>
            <a:r>
              <a:rPr lang="en-US" altLang="en-US" sz="4000" err="1" smtClean="0">
                <a:latin typeface="Arial" charset="0"/>
              </a:rPr>
              <a:t>Enclavamiento</a:t>
            </a:r>
            <a:r>
              <a:rPr lang="en-US" altLang="en-US" sz="4000" smtClean="0">
                <a:latin typeface="Arial" charset="0"/>
              </a:rPr>
              <a:t> de </a:t>
            </a:r>
            <a:r>
              <a:rPr lang="en-US" altLang="en-US" sz="4000" err="1" smtClean="0">
                <a:latin typeface="Arial" charset="0"/>
              </a:rPr>
              <a:t>Capota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/>
              <a:t>     </a:t>
            </a:r>
            <a:r>
              <a:rPr lang="en-US" sz="1100" dirty="0" smtClean="0">
                <a:solidFill>
                  <a:srgbClr val="FFCC00"/>
                </a:solidFill>
              </a:rPr>
              <a:t>50</a:t>
            </a:r>
            <a:endParaRPr lang="en-US" sz="11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 descr="work related fatalaties 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1619584"/>
              </p:ext>
            </p:extLst>
          </p:nvPr>
        </p:nvGraphicFramePr>
        <p:xfrm>
          <a:off x="1524000" y="533400"/>
          <a:ext cx="66294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8355" name="TextBox 3"/>
          <p:cNvSpPr txBox="1">
            <a:spLocks noChangeArrowheads="1"/>
          </p:cNvSpPr>
          <p:nvPr/>
        </p:nvSpPr>
        <p:spPr bwMode="auto">
          <a:xfrm>
            <a:off x="1752600" y="5410200"/>
            <a:ext cx="660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err="1" smtClean="0">
                <a:solidFill>
                  <a:srgbClr val="FFFFFF"/>
                </a:solidFill>
              </a:rPr>
              <a:t>Oficina</a:t>
            </a:r>
            <a:r>
              <a:rPr lang="en-US" altLang="en-US" sz="1800" smtClean="0">
                <a:solidFill>
                  <a:srgbClr val="FFFFFF"/>
                </a:solidFill>
              </a:rPr>
              <a:t> de </a:t>
            </a:r>
            <a:r>
              <a:rPr lang="en-US" altLang="en-US" sz="1800" err="1" smtClean="0">
                <a:solidFill>
                  <a:srgbClr val="FFFFFF"/>
                </a:solidFill>
              </a:rPr>
              <a:t>Estadísticas</a:t>
            </a:r>
            <a:r>
              <a:rPr lang="en-US" altLang="en-US" sz="1800" smtClean="0">
                <a:solidFill>
                  <a:srgbClr val="FFFFFF"/>
                </a:solidFill>
              </a:rPr>
              <a:t> </a:t>
            </a:r>
            <a:r>
              <a:rPr lang="en-US" altLang="en-US" sz="1800" err="1" smtClean="0">
                <a:solidFill>
                  <a:srgbClr val="FFFFFF"/>
                </a:solidFill>
              </a:rPr>
              <a:t>Laborales</a:t>
            </a:r>
            <a:r>
              <a:rPr lang="en-US" altLang="en-US" sz="1800" smtClean="0">
                <a:solidFill>
                  <a:srgbClr val="FFFFFF"/>
                </a:solidFill>
              </a:rPr>
              <a:t>, </a:t>
            </a:r>
            <a:r>
              <a:rPr lang="en-US" altLang="en-US" sz="1800">
                <a:solidFill>
                  <a:srgbClr val="FFFFFF"/>
                </a:solidFill>
              </a:rPr>
              <a:t>OSHA, CDC, Dept. </a:t>
            </a:r>
            <a:r>
              <a:rPr lang="en-US" altLang="en-US" sz="1800" smtClean="0">
                <a:solidFill>
                  <a:srgbClr val="FFFFFF"/>
                </a:solidFill>
              </a:rPr>
              <a:t>de </a:t>
            </a:r>
            <a:r>
              <a:rPr lang="en-US" altLang="en-US" sz="1800" err="1" smtClean="0">
                <a:solidFill>
                  <a:srgbClr val="FFFFFF"/>
                </a:solidFill>
              </a:rPr>
              <a:t>Trabajo</a:t>
            </a:r>
            <a:r>
              <a:rPr lang="en-US" altLang="en-US" sz="1800" smtClean="0">
                <a:solidFill>
                  <a:srgbClr val="FFFFFF"/>
                </a:solidFill>
              </a:rPr>
              <a:t> 2009  </a:t>
            </a: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28356" name="TextBox 3"/>
          <p:cNvSpPr txBox="1">
            <a:spLocks noChangeArrowheads="1"/>
          </p:cNvSpPr>
          <p:nvPr/>
        </p:nvSpPr>
        <p:spPr bwMode="auto">
          <a:xfrm>
            <a:off x="-500098" y="5903893"/>
            <a:ext cx="102870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**!CUATRO DIAPOSITIVAS CON CONTENIDO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FF0000"/>
                </a:solidFill>
                <a:latin typeface="Arial" charset="0"/>
              </a:rPr>
              <a:t>GRÁFICO DURANTE  PRESENTACIÓN!**</a:t>
            </a:r>
            <a:endParaRPr lang="en-US" altLang="en-US" sz="2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E8468-CED1-4769-8525-D77EAB2684B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C:\Users\Odis\Desktop\ohio chipper\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TextBox 1"/>
          <p:cNvSpPr txBox="1">
            <a:spLocks noChangeArrowheads="1"/>
          </p:cNvSpPr>
          <p:nvPr/>
        </p:nvSpPr>
        <p:spPr bwMode="auto">
          <a:xfrm>
            <a:off x="2209800" y="5348288"/>
            <a:ext cx="6144631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err="1" smtClean="0">
                <a:latin typeface="Arial" charset="0"/>
              </a:rPr>
              <a:t>Cubiertas</a:t>
            </a:r>
            <a:r>
              <a:rPr lang="en-US" altLang="en-US" sz="4800" smtClean="0">
                <a:latin typeface="Arial" charset="0"/>
              </a:rPr>
              <a:t> </a:t>
            </a:r>
            <a:r>
              <a:rPr lang="en-US" altLang="en-US" sz="4800" err="1" smtClean="0">
                <a:latin typeface="Arial" charset="0"/>
              </a:rPr>
              <a:t>Protectoras</a:t>
            </a:r>
            <a:endParaRPr lang="en-US" altLang="en-US" sz="4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500" dirty="0" smtClean="0"/>
              <a:t>51</a:t>
            </a:r>
            <a:endParaRPr lang="en-US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>
            <a:alpha val="5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1950" y="2828925"/>
            <a:ext cx="685315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err="1" smtClean="0"/>
              <a:t>Calcomanías</a:t>
            </a:r>
            <a:r>
              <a:rPr lang="en-US" sz="7200" smtClean="0"/>
              <a:t> de</a:t>
            </a:r>
          </a:p>
          <a:p>
            <a:pPr>
              <a:defRPr/>
            </a:pPr>
            <a:r>
              <a:rPr lang="en-US" sz="7200" err="1" smtClean="0"/>
              <a:t>Seguridad</a:t>
            </a:r>
            <a:endParaRPr lang="en-US" sz="72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rgbClr val="969696"/>
                </a:solidFill>
              </a:rPr>
              <a:t>52</a:t>
            </a:r>
            <a:endParaRPr lang="en-US" sz="100" dirty="0">
              <a:solidFill>
                <a:srgbClr val="9696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3" descr="P102025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525" y="1027113"/>
            <a:ext cx="6584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561945"/>
            <a:ext cx="9144000" cy="132343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s-MX" sz="2000" b="1" dirty="0"/>
              <a:t>PELIGRO</a:t>
            </a:r>
            <a:endParaRPr lang="en-US" sz="2000" b="1" dirty="0"/>
          </a:p>
          <a:p>
            <a:r>
              <a:rPr lang="es-MX" sz="2000" dirty="0"/>
              <a:t>NO sentarse, pararse, acostarse, trepar o montar en ningún lugar en esta máquina mientras está corriendo, operando o en tránsito.</a:t>
            </a:r>
            <a:endParaRPr lang="en-US" sz="2000" dirty="0"/>
          </a:p>
          <a:p>
            <a:r>
              <a:rPr lang="es-MX" sz="2000" dirty="0"/>
              <a:t>¡USTED SERÁ LESIONADO</a:t>
            </a:r>
            <a:r>
              <a:rPr lang="es-MX" sz="2000" dirty="0" smtClean="0"/>
              <a:t>!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FF0000"/>
                </a:solidFill>
              </a:rPr>
              <a:t>53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1" descr="warning sig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888" y="92075"/>
            <a:ext cx="4086225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750" y="5411788"/>
            <a:ext cx="7810500" cy="144655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smtClean="0">
                <a:latin typeface="+mn-lt"/>
              </a:rPr>
              <a:t>ADVERTENCIA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indica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una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situación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peligrosa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que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si</a:t>
            </a:r>
            <a:r>
              <a:rPr lang="en-US" sz="2800" smtClean="0">
                <a:latin typeface="+mn-lt"/>
              </a:rPr>
              <a:t> no </a:t>
            </a:r>
            <a:r>
              <a:rPr lang="en-US" sz="2800" err="1" smtClean="0">
                <a:latin typeface="+mn-lt"/>
              </a:rPr>
              <a:t>es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evitada</a:t>
            </a:r>
            <a:r>
              <a:rPr lang="en-US" sz="2800" smtClean="0">
                <a:latin typeface="+mn-lt"/>
              </a:rPr>
              <a:t>, </a:t>
            </a:r>
            <a:r>
              <a:rPr lang="en-US" sz="2800" err="1" smtClean="0">
                <a:latin typeface="+mn-lt"/>
              </a:rPr>
              <a:t>pudiera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resultar</a:t>
            </a:r>
            <a:r>
              <a:rPr lang="en-US" sz="2800" smtClean="0">
                <a:latin typeface="+mn-lt"/>
              </a:rPr>
              <a:t> en </a:t>
            </a:r>
            <a:r>
              <a:rPr lang="en-US" sz="2800" err="1" smtClean="0">
                <a:latin typeface="+mn-lt"/>
              </a:rPr>
              <a:t>muerte</a:t>
            </a:r>
            <a:r>
              <a:rPr lang="en-US" sz="2800" smtClean="0">
                <a:latin typeface="+mn-lt"/>
              </a:rPr>
              <a:t> o </a:t>
            </a:r>
            <a:r>
              <a:rPr lang="en-US" sz="2800" err="1" smtClean="0">
                <a:latin typeface="+mn-lt"/>
              </a:rPr>
              <a:t>lesión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seria</a:t>
            </a:r>
            <a:r>
              <a:rPr lang="en-US" sz="2800" smtClean="0">
                <a:latin typeface="+mn-lt"/>
              </a:rPr>
              <a:t>. Color </a:t>
            </a:r>
            <a:r>
              <a:rPr lang="en-US" sz="2800" b="1" smtClean="0">
                <a:solidFill>
                  <a:srgbClr val="FF3300"/>
                </a:solidFill>
                <a:latin typeface="+mn-lt"/>
              </a:rPr>
              <a:t>NARANJA</a:t>
            </a:r>
            <a:r>
              <a:rPr lang="en-US" sz="2800" smtClean="0">
                <a:latin typeface="+mn-lt"/>
              </a:rPr>
              <a:t>.</a:t>
            </a:r>
            <a:endParaRPr lang="en-US" sz="280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54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Box 1"/>
          <p:cNvSpPr txBox="1">
            <a:spLocks noChangeArrowheads="1"/>
          </p:cNvSpPr>
          <p:nvPr/>
        </p:nvSpPr>
        <p:spPr bwMode="auto">
          <a:xfrm>
            <a:off x="571472" y="457200"/>
            <a:ext cx="77091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smtClean="0">
                <a:latin typeface="Arial" charset="0"/>
              </a:rPr>
              <a:t>PRECAUCIÓN</a:t>
            </a:r>
            <a:endParaRPr lang="en-US" altLang="en-US" sz="8800">
              <a:latin typeface="Arial" charset="0"/>
            </a:endParaRPr>
          </a:p>
        </p:txBody>
      </p:sp>
      <p:sp>
        <p:nvSpPr>
          <p:cNvPr id="278531" name="TextBox 2"/>
          <p:cNvSpPr txBox="1">
            <a:spLocks noChangeArrowheads="1"/>
          </p:cNvSpPr>
          <p:nvPr/>
        </p:nvSpPr>
        <p:spPr bwMode="auto">
          <a:xfrm>
            <a:off x="457200" y="4057257"/>
            <a:ext cx="8305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err="1" smtClean="0">
                <a:latin typeface="Arial" charset="0"/>
              </a:rPr>
              <a:t>Indica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una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situación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peligrosa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que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si</a:t>
            </a:r>
            <a:r>
              <a:rPr lang="en-US" altLang="en-US" sz="4400" smtClean="0">
                <a:latin typeface="Arial" charset="0"/>
              </a:rPr>
              <a:t> no </a:t>
            </a:r>
            <a:r>
              <a:rPr lang="en-US" altLang="en-US" sz="4400" err="1" smtClean="0">
                <a:latin typeface="Arial" charset="0"/>
              </a:rPr>
              <a:t>es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evitada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pudiera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resultar</a:t>
            </a:r>
            <a:r>
              <a:rPr lang="en-US" altLang="en-US" sz="4400" smtClean="0">
                <a:latin typeface="Arial" charset="0"/>
              </a:rPr>
              <a:t> en </a:t>
            </a:r>
            <a:r>
              <a:rPr lang="en-US" altLang="en-US" sz="4400" err="1" smtClean="0">
                <a:latin typeface="Arial" charset="0"/>
              </a:rPr>
              <a:t>lesión</a:t>
            </a:r>
            <a:r>
              <a:rPr lang="en-US" altLang="en-US" sz="4400" smtClean="0">
                <a:latin typeface="Arial" charset="0"/>
              </a:rPr>
              <a:t> </a:t>
            </a:r>
            <a:r>
              <a:rPr lang="en-US" altLang="en-US" sz="4400" err="1" smtClean="0">
                <a:latin typeface="Arial" charset="0"/>
              </a:rPr>
              <a:t>menor</a:t>
            </a:r>
            <a:r>
              <a:rPr lang="en-US" altLang="en-US" sz="4400" smtClean="0">
                <a:latin typeface="Arial" charset="0"/>
              </a:rPr>
              <a:t> o </a:t>
            </a:r>
            <a:r>
              <a:rPr lang="en-US" altLang="en-US" sz="4400" err="1" smtClean="0">
                <a:latin typeface="Arial" charset="0"/>
              </a:rPr>
              <a:t>moderada</a:t>
            </a:r>
            <a:endParaRPr lang="en-US" altLang="en-US" sz="4400">
              <a:latin typeface="Arial" charset="0"/>
            </a:endParaRPr>
          </a:p>
        </p:txBody>
      </p:sp>
      <p:sp>
        <p:nvSpPr>
          <p:cNvPr id="4" name="Isosceles Triangle 3" descr="precaucion"/>
          <p:cNvSpPr/>
          <p:nvPr/>
        </p:nvSpPr>
        <p:spPr>
          <a:xfrm>
            <a:off x="3470275" y="2057400"/>
            <a:ext cx="2279650" cy="1828800"/>
          </a:xfrm>
          <a:prstGeom prst="triangle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8533" name="TextBox 4"/>
          <p:cNvSpPr txBox="1">
            <a:spLocks noChangeArrowheads="1"/>
          </p:cNvSpPr>
          <p:nvPr/>
        </p:nvSpPr>
        <p:spPr bwMode="auto">
          <a:xfrm>
            <a:off x="4302125" y="2281238"/>
            <a:ext cx="5254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>
                <a:latin typeface="Arial" charset="0"/>
              </a:rPr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55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1" descr="avis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864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25" y="5486400"/>
            <a:ext cx="8229600" cy="9541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mtClean="0">
                <a:latin typeface="+mn-lt"/>
              </a:rPr>
              <a:t>AVISO </a:t>
            </a:r>
            <a:r>
              <a:rPr lang="en-US" sz="2800" err="1" smtClean="0">
                <a:latin typeface="+mn-lt"/>
              </a:rPr>
              <a:t>indica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información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considerada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importante</a:t>
            </a:r>
            <a:r>
              <a:rPr lang="en-US" sz="2800" smtClean="0">
                <a:latin typeface="+mn-lt"/>
              </a:rPr>
              <a:t> </a:t>
            </a:r>
            <a:r>
              <a:rPr lang="en-US" sz="2800" err="1" smtClean="0">
                <a:latin typeface="+mn-lt"/>
              </a:rPr>
              <a:t>pero</a:t>
            </a:r>
            <a:r>
              <a:rPr lang="en-US" sz="2800" smtClean="0">
                <a:latin typeface="+mn-lt"/>
              </a:rPr>
              <a:t> no </a:t>
            </a:r>
            <a:r>
              <a:rPr lang="en-US" sz="2800" err="1" smtClean="0">
                <a:latin typeface="+mn-lt"/>
              </a:rPr>
              <a:t>relacionada</a:t>
            </a:r>
            <a:r>
              <a:rPr lang="en-US" sz="2800" smtClean="0">
                <a:latin typeface="+mn-lt"/>
              </a:rPr>
              <a:t> con </a:t>
            </a:r>
            <a:r>
              <a:rPr lang="en-US" sz="2800" err="1" smtClean="0">
                <a:latin typeface="+mn-lt"/>
              </a:rPr>
              <a:t>peligro</a:t>
            </a:r>
            <a:r>
              <a:rPr lang="en-US" sz="2800" smtClean="0">
                <a:latin typeface="+mn-lt"/>
              </a:rPr>
              <a:t>. Color </a:t>
            </a:r>
            <a:r>
              <a:rPr lang="en-US" sz="2800" b="1" smtClean="0">
                <a:solidFill>
                  <a:srgbClr val="00B050"/>
                </a:solidFill>
                <a:latin typeface="+mn-lt"/>
              </a:rPr>
              <a:t>VERDE</a:t>
            </a:r>
            <a:r>
              <a:rPr lang="en-US" sz="2800" smtClean="0">
                <a:latin typeface="+mn-lt"/>
              </a:rPr>
              <a:t> o </a:t>
            </a:r>
            <a:r>
              <a:rPr lang="en-US" sz="2800" b="1" smtClean="0">
                <a:solidFill>
                  <a:srgbClr val="00B0F0"/>
                </a:solidFill>
                <a:latin typeface="+mn-lt"/>
              </a:rPr>
              <a:t>AZUL</a:t>
            </a:r>
            <a:r>
              <a:rPr lang="en-US" sz="2800" smtClean="0">
                <a:latin typeface="+mn-lt"/>
              </a:rPr>
              <a:t>.</a:t>
            </a:r>
            <a:endParaRPr lang="en-US" sz="280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56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4" descr="C:\Documents and Settings\kmalliso\Desktop\Chipper Training Presentations\pics\DSC007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1470" y="4876800"/>
            <a:ext cx="9423434" cy="1785104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smtClean="0">
                <a:solidFill>
                  <a:srgbClr val="C00000"/>
                </a:solidFill>
                <a:latin typeface="+mn-lt"/>
              </a:rPr>
              <a:t>CAPÍTULO DOS</a:t>
            </a:r>
            <a:endParaRPr lang="en-US" sz="6000" b="1">
              <a:solidFill>
                <a:srgbClr val="C00000"/>
              </a:solidFill>
              <a:latin typeface="+mn-lt"/>
            </a:endParaRPr>
          </a:p>
          <a:p>
            <a:pPr algn="ctr">
              <a:defRPr/>
            </a:pPr>
            <a:r>
              <a:rPr lang="en-US" sz="3200" b="1" err="1" smtClean="0">
                <a:solidFill>
                  <a:srgbClr val="C00000"/>
                </a:solidFill>
                <a:latin typeface="+mn-lt"/>
              </a:rPr>
              <a:t>Preparando</a:t>
            </a:r>
            <a:r>
              <a:rPr lang="en-US" sz="3200" b="1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err="1" smtClean="0">
                <a:solidFill>
                  <a:srgbClr val="C00000"/>
                </a:solidFill>
                <a:latin typeface="+mn-lt"/>
              </a:rPr>
              <a:t>para</a:t>
            </a:r>
            <a:r>
              <a:rPr lang="en-US" sz="3200" b="1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err="1" smtClean="0">
                <a:solidFill>
                  <a:srgbClr val="C00000"/>
                </a:solidFill>
                <a:latin typeface="+mn-lt"/>
              </a:rPr>
              <a:t>Astillar</a:t>
            </a:r>
            <a:r>
              <a:rPr lang="en-US" sz="3200" b="1" smtClean="0">
                <a:solidFill>
                  <a:srgbClr val="C00000"/>
                </a:solidFill>
                <a:latin typeface="+mn-lt"/>
              </a:rPr>
              <a:t> &amp; </a:t>
            </a:r>
            <a:r>
              <a:rPr lang="en-US" sz="3200" b="1" err="1" smtClean="0">
                <a:solidFill>
                  <a:srgbClr val="C00000"/>
                </a:solidFill>
                <a:latin typeface="+mn-lt"/>
              </a:rPr>
              <a:t>Inspección</a:t>
            </a:r>
            <a:r>
              <a:rPr lang="en-US" sz="3200" b="1" smtClean="0">
                <a:solidFill>
                  <a:srgbClr val="C00000"/>
                </a:solidFill>
                <a:latin typeface="+mn-lt"/>
              </a:rPr>
              <a:t> Antes de </a:t>
            </a:r>
            <a:r>
              <a:rPr lang="en-US" sz="3200" b="1" err="1" smtClean="0">
                <a:solidFill>
                  <a:srgbClr val="C00000"/>
                </a:solidFill>
                <a:latin typeface="+mn-lt"/>
              </a:rPr>
              <a:t>Viaje</a:t>
            </a:r>
            <a:endParaRPr lang="en-US" sz="3200" b="1">
              <a:solidFill>
                <a:srgbClr val="C00000"/>
              </a:solidFill>
              <a:latin typeface="+mn-lt"/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50" dirty="0" smtClean="0">
                <a:solidFill>
                  <a:schemeClr val="bg1">
                    <a:lumMod val="85000"/>
                  </a:schemeClr>
                </a:solidFill>
              </a:rPr>
              <a:t>57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0" y="-15240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3" name="TextBox 1"/>
          <p:cNvSpPr txBox="1">
            <a:spLocks noChangeArrowheads="1"/>
          </p:cNvSpPr>
          <p:nvPr/>
        </p:nvSpPr>
        <p:spPr bwMode="auto">
          <a:xfrm>
            <a:off x="3500430" y="152400"/>
            <a:ext cx="5739072" cy="206210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latin typeface="Arial" charset="0"/>
              </a:rPr>
              <a:t>Asegúrese</a:t>
            </a:r>
            <a:r>
              <a:rPr lang="en-US" altLang="en-US" b="1" dirty="0" smtClean="0">
                <a:latin typeface="Arial" charset="0"/>
              </a:rPr>
              <a:t> que 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latin typeface="Arial" charset="0"/>
              </a:rPr>
              <a:t>enganche</a:t>
            </a:r>
            <a:r>
              <a:rPr lang="en-US" altLang="en-US" b="1" dirty="0" smtClean="0">
                <a:latin typeface="Arial" charset="0"/>
              </a:rPr>
              <a:t> de </a:t>
            </a:r>
            <a:r>
              <a:rPr lang="en-US" altLang="en-US" b="1" dirty="0" err="1" smtClean="0">
                <a:latin typeface="Arial" charset="0"/>
              </a:rPr>
              <a:t>remolque</a:t>
            </a:r>
            <a:r>
              <a:rPr lang="en-US" altLang="en-US" b="1" dirty="0" smtClean="0">
                <a:latin typeface="Arial" charset="0"/>
              </a:rPr>
              <a:t> </a:t>
            </a:r>
            <a:r>
              <a:rPr lang="en-US" altLang="en-US" b="1" dirty="0" err="1" smtClean="0">
                <a:latin typeface="Arial" charset="0"/>
              </a:rPr>
              <a:t>en</a:t>
            </a:r>
            <a:r>
              <a:rPr lang="en-US" altLang="en-US" b="1" dirty="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latin typeface="Arial" charset="0"/>
              </a:rPr>
              <a:t>astilladora</a:t>
            </a:r>
            <a:r>
              <a:rPr lang="en-US" altLang="en-US" b="1" dirty="0" smtClean="0">
                <a:latin typeface="Arial" charset="0"/>
              </a:rPr>
              <a:t> y </a:t>
            </a:r>
            <a:r>
              <a:rPr lang="en-US" altLang="en-US" b="1" dirty="0" err="1" smtClean="0">
                <a:latin typeface="Arial" charset="0"/>
              </a:rPr>
              <a:t>en</a:t>
            </a:r>
            <a:r>
              <a:rPr lang="en-US" altLang="en-US" b="1" dirty="0" smtClean="0">
                <a:latin typeface="Arial" charset="0"/>
              </a:rPr>
              <a:t> receptor del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latin typeface="Arial" charset="0"/>
              </a:rPr>
              <a:t>vehículo</a:t>
            </a:r>
            <a:r>
              <a:rPr lang="en-US" altLang="en-US" b="1" dirty="0" smtClean="0">
                <a:latin typeface="Arial" charset="0"/>
              </a:rPr>
              <a:t> son compatibles. </a:t>
            </a:r>
            <a:endParaRPr lang="en-US" altLang="en-US" b="1" dirty="0">
              <a:latin typeface="Arial" charset="0"/>
            </a:endParaRPr>
          </a:p>
        </p:txBody>
      </p:sp>
      <p:sp>
        <p:nvSpPr>
          <p:cNvPr id="281604" name="TextBox 1"/>
          <p:cNvSpPr txBox="1">
            <a:spLocks noChangeArrowheads="1"/>
          </p:cNvSpPr>
          <p:nvPr/>
        </p:nvSpPr>
        <p:spPr bwMode="auto">
          <a:xfrm>
            <a:off x="-98425" y="5410200"/>
            <a:ext cx="7087197" cy="1323439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Arial" charset="0"/>
              </a:rPr>
              <a:t>No </a:t>
            </a:r>
            <a:r>
              <a:rPr lang="en-US" altLang="en-US" sz="4000" err="1" smtClean="0">
                <a:latin typeface="Arial" charset="0"/>
              </a:rPr>
              <a:t>más</a:t>
            </a:r>
            <a:r>
              <a:rPr lang="en-US" altLang="en-US" sz="4000" smtClean="0">
                <a:latin typeface="Arial" charset="0"/>
              </a:rPr>
              <a:t> de 20</a:t>
            </a:r>
            <a:r>
              <a:rPr lang="en-US" altLang="en-US" sz="4000">
                <a:latin typeface="Arial" charset="0"/>
              </a:rPr>
              <a:t>% </a:t>
            </a:r>
            <a:r>
              <a:rPr lang="en-US" altLang="en-US" sz="4000" smtClean="0">
                <a:latin typeface="Arial" charset="0"/>
              </a:rPr>
              <a:t>de </a:t>
            </a:r>
            <a:r>
              <a:rPr lang="en-US" altLang="en-US" sz="4000" err="1" smtClean="0">
                <a:latin typeface="Arial" charset="0"/>
              </a:rPr>
              <a:t>desgaste</a:t>
            </a:r>
            <a:endParaRPr lang="en-US" altLang="en-US" sz="4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de </a:t>
            </a:r>
            <a:r>
              <a:rPr lang="en-US" altLang="en-US" sz="4000" err="1" smtClean="0">
                <a:latin typeface="Arial" charset="0"/>
              </a:rPr>
              <a:t>sección</a:t>
            </a:r>
            <a:r>
              <a:rPr lang="en-US" altLang="en-US" sz="4000" smtClean="0">
                <a:latin typeface="Arial" charset="0"/>
              </a:rPr>
              <a:t> transversal original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3" name="Up-Down Arrow 2" descr="up/down arrow"/>
          <p:cNvSpPr/>
          <p:nvPr/>
        </p:nvSpPr>
        <p:spPr>
          <a:xfrm>
            <a:off x="6805613" y="3086100"/>
            <a:ext cx="485775" cy="1216025"/>
          </a:xfrm>
          <a:prstGeom prst="up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1606" name="TextBox 3"/>
          <p:cNvSpPr txBox="1">
            <a:spLocks noChangeArrowheads="1"/>
          </p:cNvSpPr>
          <p:nvPr/>
        </p:nvSpPr>
        <p:spPr bwMode="auto">
          <a:xfrm>
            <a:off x="7291388" y="3194050"/>
            <a:ext cx="18780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rgbClr val="FF0000"/>
                </a:solidFill>
                <a:latin typeface="Arial" charset="0"/>
              </a:rPr>
              <a:t>20%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58</a:t>
            </a:r>
            <a:endParaRPr lang="en-US" sz="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</a:t>
            </a:r>
            <a:r>
              <a:rPr lang="en-US" err="1" smtClean="0"/>
              <a:t>más</a:t>
            </a:r>
            <a:r>
              <a:rPr lang="en-US" smtClean="0"/>
              <a:t> de 20</a:t>
            </a:r>
            <a:r>
              <a:rPr lang="en-US"/>
              <a:t>% </a:t>
            </a:r>
            <a:r>
              <a:rPr lang="en-US" smtClean="0"/>
              <a:t>de </a:t>
            </a:r>
            <a:r>
              <a:rPr lang="en-US" err="1" smtClean="0"/>
              <a:t>desgaste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5" name="Content Placeholder 4" descr="imagen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 descr="imagen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cxnSp>
        <p:nvCxnSpPr>
          <p:cNvPr id="11" name="Straight Arrow Connector 10" descr="right arrow"/>
          <p:cNvCxnSpPr/>
          <p:nvPr/>
        </p:nvCxnSpPr>
        <p:spPr>
          <a:xfrm>
            <a:off x="2129327" y="3657600"/>
            <a:ext cx="457200" cy="0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descr="straight line"/>
          <p:cNvCxnSpPr/>
          <p:nvPr/>
        </p:nvCxnSpPr>
        <p:spPr>
          <a:xfrm>
            <a:off x="2586527" y="2286000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40944-E9D1-4137-854F-A9A740C0C30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C:\Users\Odis\Pictures\2013-04-19 chipper class\chipper class 1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TextBox 1"/>
          <p:cNvSpPr txBox="1">
            <a:spLocks noChangeArrowheads="1"/>
          </p:cNvSpPr>
          <p:nvPr/>
        </p:nvSpPr>
        <p:spPr bwMode="auto">
          <a:xfrm>
            <a:off x="0" y="5495054"/>
            <a:ext cx="6221383" cy="107721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err="1" smtClean="0">
                <a:latin typeface="Arial" charset="0"/>
              </a:rPr>
              <a:t>Mecanismos</a:t>
            </a:r>
            <a:r>
              <a:rPr lang="en-US" altLang="en-US" smtClean="0">
                <a:latin typeface="Arial" charset="0"/>
              </a:rPr>
              <a:t> de </a:t>
            </a:r>
            <a:r>
              <a:rPr lang="en-US" altLang="en-US" err="1" smtClean="0">
                <a:latin typeface="Arial" charset="0"/>
              </a:rPr>
              <a:t>Bloqueo</a:t>
            </a:r>
            <a:r>
              <a:rPr lang="en-US" altLang="en-US" smtClean="0">
                <a:latin typeface="Arial" charset="0"/>
              </a:rPr>
              <a:t> del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err="1" smtClean="0">
                <a:latin typeface="Arial" charset="0"/>
              </a:rPr>
              <a:t>Enganche</a:t>
            </a:r>
            <a:r>
              <a:rPr lang="en-US" altLang="en-US" smtClean="0">
                <a:latin typeface="Arial" charset="0"/>
              </a:rPr>
              <a:t> </a:t>
            </a:r>
            <a:r>
              <a:rPr lang="en-US" altLang="en-US" err="1" smtClean="0">
                <a:latin typeface="Arial" charset="0"/>
              </a:rPr>
              <a:t>Puestos</a:t>
            </a:r>
            <a:r>
              <a:rPr lang="en-US" altLang="en-US" smtClean="0">
                <a:latin typeface="Arial" charset="0"/>
              </a:rPr>
              <a:t> y </a:t>
            </a:r>
            <a:r>
              <a:rPr lang="en-US" altLang="en-US" err="1" smtClean="0">
                <a:latin typeface="Arial" charset="0"/>
              </a:rPr>
              <a:t>Asegurados</a:t>
            </a:r>
            <a:endParaRPr lang="en-US" altLang="en-US">
              <a:latin typeface="Arial" charset="0"/>
            </a:endParaRPr>
          </a:p>
        </p:txBody>
      </p:sp>
      <p:sp>
        <p:nvSpPr>
          <p:cNvPr id="3" name="Oval 2" descr="circle"/>
          <p:cNvSpPr/>
          <p:nvPr/>
        </p:nvSpPr>
        <p:spPr>
          <a:xfrm>
            <a:off x="5257800" y="4724400"/>
            <a:ext cx="1600200" cy="1344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 descr="oval"/>
          <p:cNvSpPr/>
          <p:nvPr/>
        </p:nvSpPr>
        <p:spPr>
          <a:xfrm>
            <a:off x="228600" y="381000"/>
            <a:ext cx="1600200" cy="3276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 descr="oval"/>
          <p:cNvSpPr/>
          <p:nvPr/>
        </p:nvSpPr>
        <p:spPr>
          <a:xfrm>
            <a:off x="4876800" y="457200"/>
            <a:ext cx="4267200" cy="320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300" dirty="0" smtClean="0"/>
              <a:t>60</a:t>
            </a:r>
            <a:endParaRPr lang="en-US" sz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4038600" y="685800"/>
            <a:ext cx="4572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Él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recuerda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, “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Inmediatamente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supe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había</a:t>
            </a:r>
            <a:endParaRPr lang="en-US" altLang="en-US" b="1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perdido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el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brazo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debajo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del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codo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Fue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sólo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un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caso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de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apoyar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el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cuello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y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espalda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contra la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tolva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y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esperar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mi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cuello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no se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venciera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y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fuera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peor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b="1" err="1" smtClean="0">
                <a:solidFill>
                  <a:srgbClr val="FF0000"/>
                </a:solidFill>
                <a:latin typeface="Arial" charset="0"/>
              </a:rPr>
              <a:t>entonces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.”</a:t>
            </a:r>
            <a:endParaRPr lang="en-US" altLang="en-US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9379" name="TextBox 3"/>
          <p:cNvSpPr txBox="1">
            <a:spLocks noChangeArrowheads="1"/>
          </p:cNvSpPr>
          <p:nvPr/>
        </p:nvSpPr>
        <p:spPr bwMode="auto">
          <a:xfrm>
            <a:off x="228600" y="4800600"/>
            <a:ext cx="2608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charset="0"/>
              </a:rPr>
              <a:t>I </a:t>
            </a:r>
            <a:r>
              <a:rPr lang="en-US" altLang="en-US" sz="1800" b="1" smtClean="0">
                <a:latin typeface="Arial" charset="0"/>
              </a:rPr>
              <a:t>FUE UN SUERTUDO!</a:t>
            </a:r>
            <a:endParaRPr lang="en-US" altLang="en-US" sz="1800" b="1">
              <a:latin typeface="Arial" charset="0"/>
            </a:endParaRPr>
          </a:p>
        </p:txBody>
      </p:sp>
      <p:pic>
        <p:nvPicPr>
          <p:cNvPr id="5" name="Picture 4" descr="CHIPPER ACCIDENT LOST ARM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3324480" cy="2466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E8468-CED1-4769-8525-D77EAB2684B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1" descr="circl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1" name="Rectangle 2"/>
          <p:cNvSpPr>
            <a:spLocks noChangeArrowheads="1"/>
          </p:cNvSpPr>
          <p:nvPr/>
        </p:nvSpPr>
        <p:spPr bwMode="auto">
          <a:xfrm>
            <a:off x="0" y="5286375"/>
            <a:ext cx="5084763" cy="15696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err="1" smtClean="0">
                <a:latin typeface="Arial" charset="0"/>
              </a:rPr>
              <a:t>Mecanismos</a:t>
            </a:r>
            <a:r>
              <a:rPr lang="en-US" altLang="en-US" smtClean="0">
                <a:latin typeface="Arial" charset="0"/>
              </a:rPr>
              <a:t> de </a:t>
            </a:r>
            <a:r>
              <a:rPr lang="en-US" altLang="en-US" err="1" smtClean="0">
                <a:latin typeface="Arial" charset="0"/>
              </a:rPr>
              <a:t>Bloqueo</a:t>
            </a:r>
            <a:r>
              <a:rPr lang="en-US" altLang="en-US" smtClean="0">
                <a:latin typeface="Arial" charset="0"/>
              </a:rPr>
              <a:t> del </a:t>
            </a:r>
            <a:r>
              <a:rPr lang="en-US" altLang="en-US" err="1" smtClean="0">
                <a:latin typeface="Arial" charset="0"/>
              </a:rPr>
              <a:t>Enganche</a:t>
            </a:r>
            <a:r>
              <a:rPr lang="en-US" altLang="en-US" smtClean="0">
                <a:latin typeface="Arial" charset="0"/>
              </a:rPr>
              <a:t> </a:t>
            </a:r>
            <a:r>
              <a:rPr lang="en-US" altLang="en-US" err="1" smtClean="0">
                <a:latin typeface="Arial" charset="0"/>
              </a:rPr>
              <a:t>Puestos</a:t>
            </a:r>
            <a:r>
              <a:rPr lang="en-US" altLang="en-US" smtClean="0">
                <a:latin typeface="Arial" charset="0"/>
              </a:rPr>
              <a:t> y </a:t>
            </a:r>
            <a:r>
              <a:rPr lang="en-US" altLang="en-US" err="1" smtClean="0">
                <a:latin typeface="Arial" charset="0"/>
              </a:rPr>
              <a:t>Asegurados</a:t>
            </a:r>
            <a:endParaRPr lang="en-US" altLang="en-US">
              <a:latin typeface="Arial" charset="0"/>
            </a:endParaRPr>
          </a:p>
        </p:txBody>
      </p:sp>
      <p:sp>
        <p:nvSpPr>
          <p:cNvPr id="4" name="Oval 3" descr="oval"/>
          <p:cNvSpPr/>
          <p:nvPr/>
        </p:nvSpPr>
        <p:spPr>
          <a:xfrm>
            <a:off x="4038600" y="1752600"/>
            <a:ext cx="2438400" cy="1954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500" dirty="0" smtClean="0"/>
              <a:t>61</a:t>
            </a:r>
            <a:endParaRPr lang="en-US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5" descr="http://www.popularmechanics.com/cm/popularmechanics/images/xb/towing-basics-02-0711-d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2186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TextBox 1"/>
          <p:cNvSpPr txBox="1">
            <a:spLocks noChangeArrowheads="1"/>
          </p:cNvSpPr>
          <p:nvPr/>
        </p:nvSpPr>
        <p:spPr bwMode="auto">
          <a:xfrm>
            <a:off x="17463" y="0"/>
            <a:ext cx="4572000" cy="310854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err="1" smtClean="0">
                <a:solidFill>
                  <a:srgbClr val="000000"/>
                </a:solidFill>
              </a:rPr>
              <a:t>Siempre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enganche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cadenas</a:t>
            </a:r>
            <a:r>
              <a:rPr lang="en-US" altLang="en-US" sz="2800" b="1" smtClean="0">
                <a:solidFill>
                  <a:srgbClr val="000000"/>
                </a:solidFill>
              </a:rPr>
              <a:t> de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seguridad</a:t>
            </a:r>
            <a:r>
              <a:rPr lang="en-US" altLang="en-US" sz="2800" b="1" smtClean="0">
                <a:solidFill>
                  <a:srgbClr val="000000"/>
                </a:solidFill>
              </a:rPr>
              <a:t> al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vehículo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cruzando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las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cadenas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bajo</a:t>
            </a:r>
            <a:r>
              <a:rPr lang="en-US" altLang="en-US" sz="2800" b="1" smtClean="0">
                <a:solidFill>
                  <a:srgbClr val="000000"/>
                </a:solidFill>
              </a:rPr>
              <a:t> la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lengüeta</a:t>
            </a:r>
            <a:r>
              <a:rPr lang="en-US" altLang="en-US" sz="2800" b="1" smtClean="0">
                <a:solidFill>
                  <a:srgbClr val="000000"/>
                </a:solidFill>
              </a:rPr>
              <a:t>.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Asegúrese</a:t>
            </a:r>
            <a:r>
              <a:rPr lang="en-US" altLang="en-US" sz="2800" b="1" smtClean="0">
                <a:solidFill>
                  <a:srgbClr val="000000"/>
                </a:solidFill>
              </a:rPr>
              <a:t> de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bloquear</a:t>
            </a:r>
            <a:r>
              <a:rPr lang="en-US" altLang="en-US" sz="2800" b="1" smtClean="0">
                <a:solidFill>
                  <a:srgbClr val="000000"/>
                </a:solidFill>
              </a:rPr>
              <a:t> con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calzas</a:t>
            </a:r>
            <a:r>
              <a:rPr lang="en-US" altLang="en-US" sz="2800" b="1" smtClean="0">
                <a:solidFill>
                  <a:srgbClr val="000000"/>
                </a:solidFill>
              </a:rPr>
              <a:t> la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astilladora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mientras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b="1" err="1" smtClean="0">
                <a:solidFill>
                  <a:srgbClr val="000000"/>
                </a:solidFill>
              </a:rPr>
              <a:t>engancha</a:t>
            </a: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62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:\Users\Odis\Pictures\2013-04-19 chipper class\chipper class 1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699" name="TextBox 1"/>
          <p:cNvSpPr txBox="1">
            <a:spLocks noChangeArrowheads="1"/>
          </p:cNvSpPr>
          <p:nvPr/>
        </p:nvSpPr>
        <p:spPr bwMode="auto">
          <a:xfrm>
            <a:off x="246063" y="5784850"/>
            <a:ext cx="6423553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latin typeface="Arial" charset="0"/>
              </a:rPr>
              <a:t>Grado </a:t>
            </a:r>
            <a:r>
              <a:rPr lang="en-US" altLang="en-US" sz="2800">
                <a:latin typeface="Arial" charset="0"/>
              </a:rPr>
              <a:t>/ </a:t>
            </a:r>
            <a:r>
              <a:rPr lang="en-US" altLang="en-US" sz="2800" smtClean="0">
                <a:latin typeface="Arial" charset="0"/>
              </a:rPr>
              <a:t>Fortaleza Correcto de </a:t>
            </a:r>
            <a:r>
              <a:rPr lang="en-US" altLang="en-US" sz="2800" err="1" smtClean="0">
                <a:latin typeface="Arial" charset="0"/>
              </a:rPr>
              <a:t>Cadena</a:t>
            </a:r>
            <a:r>
              <a:rPr lang="en-US" altLang="en-US" sz="280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err="1" smtClean="0">
                <a:latin typeface="Arial" charset="0"/>
              </a:rPr>
              <a:t>para</a:t>
            </a:r>
            <a:r>
              <a:rPr lang="en-US" altLang="en-US" sz="2800" smtClean="0">
                <a:latin typeface="Arial" charset="0"/>
              </a:rPr>
              <a:t> el Peso de </a:t>
            </a:r>
            <a:r>
              <a:rPr lang="en-US" altLang="en-US" sz="2800" err="1" smtClean="0">
                <a:latin typeface="Arial" charset="0"/>
              </a:rPr>
              <a:t>Astilladora</a:t>
            </a:r>
            <a:endParaRPr lang="en-US" altLang="en-US" sz="28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err="1" smtClean="0"/>
              <a:t>Astilladorafor</a:t>
            </a:r>
            <a:r>
              <a:rPr lang="en-US" altLang="en-US" smtClean="0"/>
              <a:t> Chipper Weight</a:t>
            </a:r>
            <a:fld id="{F4593C58-E5E7-4604-9EF3-0D4C6714AA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63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1" descr="Wood Chipper Accident NZ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6350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5720" y="4367386"/>
            <a:ext cx="5248280" cy="241920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err="1" smtClean="0">
                <a:latin typeface="+mn-lt"/>
              </a:rPr>
              <a:t>Astilladora</a:t>
            </a:r>
            <a:r>
              <a:rPr lang="en-US" sz="3600" smtClean="0">
                <a:latin typeface="+mn-lt"/>
              </a:rPr>
              <a:t> no </a:t>
            </a:r>
            <a:r>
              <a:rPr lang="en-US" sz="3600" err="1" smtClean="0">
                <a:latin typeface="+mn-lt"/>
              </a:rPr>
              <a:t>enganchada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propiamente</a:t>
            </a:r>
            <a:r>
              <a:rPr lang="en-US" sz="3600" smtClean="0">
                <a:latin typeface="+mn-lt"/>
              </a:rPr>
              <a:t>, </a:t>
            </a:r>
            <a:r>
              <a:rPr lang="en-US" sz="3600" err="1" smtClean="0">
                <a:latin typeface="+mn-lt"/>
              </a:rPr>
              <a:t>cadenas</a:t>
            </a:r>
            <a:r>
              <a:rPr lang="en-US" sz="3600" smtClean="0">
                <a:latin typeface="+mn-lt"/>
              </a:rPr>
              <a:t> de </a:t>
            </a:r>
            <a:r>
              <a:rPr lang="en-US" sz="3600" err="1" smtClean="0">
                <a:latin typeface="+mn-lt"/>
              </a:rPr>
              <a:t>seguridad</a:t>
            </a:r>
            <a:r>
              <a:rPr lang="en-US" sz="3600" smtClean="0">
                <a:latin typeface="+mn-lt"/>
              </a:rPr>
              <a:t> sin </a:t>
            </a:r>
            <a:r>
              <a:rPr lang="en-US" sz="3600" err="1" smtClean="0">
                <a:latin typeface="+mn-lt"/>
              </a:rPr>
              <a:t>usar</a:t>
            </a:r>
            <a:r>
              <a:rPr lang="en-US" sz="3600" smtClean="0">
                <a:latin typeface="+mn-lt"/>
              </a:rPr>
              <a:t>, </a:t>
            </a:r>
            <a:r>
              <a:rPr lang="en-US" sz="3600" err="1" smtClean="0">
                <a:latin typeface="+mn-lt"/>
              </a:rPr>
              <a:t>rodó</a:t>
            </a:r>
            <a:r>
              <a:rPr lang="en-US" sz="3600" smtClean="0">
                <a:latin typeface="+mn-lt"/>
              </a:rPr>
              <a:t> </a:t>
            </a:r>
            <a:r>
              <a:rPr lang="en-US" sz="3600" err="1" smtClean="0">
                <a:latin typeface="+mn-lt"/>
              </a:rPr>
              <a:t>hacia</a:t>
            </a:r>
            <a:r>
              <a:rPr lang="en-US" sz="3600" smtClean="0">
                <a:latin typeface="+mn-lt"/>
              </a:rPr>
              <a:t> un </a:t>
            </a:r>
            <a:r>
              <a:rPr lang="en-US" sz="3600" err="1" smtClean="0">
                <a:latin typeface="+mn-lt"/>
              </a:rPr>
              <a:t>vehículo</a:t>
            </a:r>
            <a:r>
              <a:rPr lang="en-US" sz="3600">
                <a:latin typeface="+mn-lt"/>
              </a:rPr>
              <a:t/>
            </a:r>
            <a:br>
              <a:rPr lang="en-US" sz="3600">
                <a:latin typeface="+mn-lt"/>
              </a:rPr>
            </a:br>
            <a:endParaRPr lang="en-US" sz="3600"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400" dirty="0" smtClean="0"/>
              <a:t>64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1" descr="chipp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 descr="oval"/>
          <p:cNvSpPr/>
          <p:nvPr/>
        </p:nvSpPr>
        <p:spPr>
          <a:xfrm>
            <a:off x="6934200" y="4800600"/>
            <a:ext cx="1828800" cy="16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52400"/>
            <a:ext cx="2500313" cy="4801314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MX" sz="3200" b="1" smtClean="0">
                <a:latin typeface="+mn-lt"/>
              </a:rPr>
              <a:t>Deje la </a:t>
            </a:r>
            <a:r>
              <a:rPr lang="es-MX" sz="3200" b="1" err="1" smtClean="0">
                <a:latin typeface="+mn-lt"/>
              </a:rPr>
              <a:t>astilladora</a:t>
            </a:r>
            <a:r>
              <a:rPr lang="es-MX" sz="3200" b="1" smtClean="0">
                <a:latin typeface="+mn-lt"/>
              </a:rPr>
              <a:t> enganchada al remolque. Si se quita, se deben de bloquear las ruedas con calzas. </a:t>
            </a:r>
          </a:p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/>
              <a:t>65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C:\Users\Odis\Desktop\ohio chipper\BW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-47625"/>
            <a:ext cx="56388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1" name="TextBox 1"/>
          <p:cNvSpPr txBox="1">
            <a:spLocks noChangeArrowheads="1"/>
          </p:cNvSpPr>
          <p:nvPr/>
        </p:nvSpPr>
        <p:spPr bwMode="auto">
          <a:xfrm>
            <a:off x="-41275" y="390525"/>
            <a:ext cx="6588663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err="1" smtClean="0">
                <a:latin typeface="Arial" charset="0"/>
              </a:rPr>
              <a:t>Interruptor</a:t>
            </a:r>
            <a:r>
              <a:rPr lang="en-US" altLang="en-US" sz="4400" smtClean="0">
                <a:latin typeface="Arial" charset="0"/>
              </a:rPr>
              <a:t> de </a:t>
            </a:r>
            <a:r>
              <a:rPr lang="en-US" altLang="en-US" sz="4400" err="1" smtClean="0">
                <a:latin typeface="Arial" charset="0"/>
              </a:rPr>
              <a:t>Separación</a:t>
            </a:r>
            <a:endParaRPr lang="en-US" altLang="en-US" sz="4400">
              <a:latin typeface="Arial" charset="0"/>
            </a:endParaRPr>
          </a:p>
        </p:txBody>
      </p:sp>
      <p:sp>
        <p:nvSpPr>
          <p:cNvPr id="3" name="Down Arrow 2" descr="down arrow"/>
          <p:cNvSpPr/>
          <p:nvPr/>
        </p:nvSpPr>
        <p:spPr>
          <a:xfrm>
            <a:off x="4343400" y="1600200"/>
            <a:ext cx="484188" cy="977900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66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C:\Users\Odis\Desktop\vermeer pics\Extendable and Adjustable Tongu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325" y="212725"/>
            <a:ext cx="92043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67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H:\chipper presentation\chipper mcdonald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088" y="304800"/>
            <a:ext cx="9274176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9" name="TextBox 1"/>
          <p:cNvSpPr txBox="1">
            <a:spLocks noChangeArrowheads="1"/>
          </p:cNvSpPr>
          <p:nvPr/>
        </p:nvSpPr>
        <p:spPr bwMode="auto">
          <a:xfrm>
            <a:off x="1927225" y="5357826"/>
            <a:ext cx="5035353" cy="107721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mtClean="0">
                <a:latin typeface="Arial" charset="0"/>
              </a:rPr>
              <a:t>Resultado de NO bloquear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n-US" smtClean="0">
                <a:latin typeface="Arial" charset="0"/>
              </a:rPr>
              <a:t>las ruedas con calzas</a:t>
            </a:r>
            <a:endParaRPr lang="es-MX" altLang="en-US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200" dirty="0" smtClean="0">
                <a:solidFill>
                  <a:schemeClr val="bg1">
                    <a:lumMod val="75000"/>
                  </a:schemeClr>
                </a:solidFill>
              </a:rPr>
              <a:t>68</a:t>
            </a:r>
            <a:endParaRPr lang="en-US" sz="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6" descr="bicylist kil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 descr="text box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" y="150055"/>
            <a:ext cx="9067800" cy="9233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smtClean="0">
                <a:latin typeface="+mn-lt"/>
              </a:rPr>
              <a:t>CONDUCIR Y FRENAR CON ASTILLADORA</a:t>
            </a:r>
            <a:endParaRPr lang="en-US" sz="3600" b="1"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00628" y="1643050"/>
            <a:ext cx="4143372" cy="5214950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Una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mujer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de 18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años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murió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cuando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fue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golpeada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por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un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vehículo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servicio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árbol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. 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Su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camión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con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astilladora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necesita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un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intervalo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adicional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cinco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segundos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en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caminos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baja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</a:rPr>
              <a:t>velocidad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. 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+mn-lt"/>
              </a:rPr>
              <a:t>	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Añada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un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segundo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a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regla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anterior para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velocidades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más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de 40 mph.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69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4" descr="gas sta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92867" name="Picture 7" descr="Session 39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543300" cy="4706938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000" y="-33338"/>
            <a:ext cx="8636000" cy="295465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2800" dirty="0" smtClean="0">
                <a:solidFill>
                  <a:srgbClr val="C00000"/>
                </a:solidFill>
                <a:latin typeface="+mn-lt"/>
              </a:rPr>
              <a:t>Un trabajador de árbol de 50 años murió cuando fue arrollado por su camión de </a:t>
            </a:r>
            <a:r>
              <a:rPr lang="es-MX" sz="2800" dirty="0" err="1" smtClean="0">
                <a:solidFill>
                  <a:srgbClr val="C00000"/>
                </a:solidFill>
                <a:latin typeface="+mn-lt"/>
              </a:rPr>
              <a:t>astilladora</a:t>
            </a:r>
            <a:r>
              <a:rPr lang="es-MX" sz="2800" dirty="0" smtClean="0">
                <a:solidFill>
                  <a:srgbClr val="C00000"/>
                </a:solidFill>
                <a:latin typeface="+mn-lt"/>
              </a:rPr>
              <a:t> mientras reabastecía combustible en gasolinera. La víctima gritó “Estás bien” al conductor, quien lo tomó como indicación que </a:t>
            </a:r>
            <a:r>
              <a:rPr lang="es-MX" sz="2800" dirty="0" err="1" smtClean="0">
                <a:solidFill>
                  <a:srgbClr val="C00000"/>
                </a:solidFill>
                <a:latin typeface="+mn-lt"/>
              </a:rPr>
              <a:t>conduciera</a:t>
            </a:r>
            <a:r>
              <a:rPr lang="es-MX" sz="2800" dirty="0" smtClean="0">
                <a:solidFill>
                  <a:srgbClr val="C00000"/>
                </a:solidFill>
                <a:latin typeface="+mn-lt"/>
              </a:rPr>
              <a:t> adelante. El trabajador fue aplastado debajo de la </a:t>
            </a:r>
            <a:r>
              <a:rPr lang="es-MX" sz="2800" dirty="0" err="1" smtClean="0">
                <a:solidFill>
                  <a:srgbClr val="C00000"/>
                </a:solidFill>
                <a:latin typeface="+mn-lt"/>
              </a:rPr>
              <a:t>astilladora</a:t>
            </a:r>
            <a:r>
              <a:rPr lang="es-MX" sz="2800" dirty="0" smtClean="0">
                <a:solidFill>
                  <a:srgbClr val="C00000"/>
                </a:solidFill>
                <a:latin typeface="+mn-lt"/>
              </a:rPr>
              <a:t>. 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9125D-A583-476C-86F3-02A8B27DFA15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00" dirty="0" smtClean="0">
                <a:solidFill>
                  <a:srgbClr val="FFC000"/>
                </a:solidFill>
              </a:rPr>
              <a:t>70</a:t>
            </a:r>
            <a:endParaRPr lang="en-US" sz="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858312" cy="107157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smtClean="0">
                <a:solidFill>
                  <a:srgbClr val="FFFF00"/>
                </a:solidFill>
              </a:rPr>
              <a:t>1285</a:t>
            </a:r>
            <a:r>
              <a:rPr lang="en-US" sz="4000" smtClean="0"/>
              <a:t> </a:t>
            </a:r>
            <a:r>
              <a:rPr lang="en-US" sz="4000" err="1" smtClean="0"/>
              <a:t>Muertes</a:t>
            </a:r>
            <a:r>
              <a:rPr lang="en-US" sz="4000" smtClean="0"/>
              <a:t> </a:t>
            </a:r>
            <a:r>
              <a:rPr lang="en-US" sz="4000" err="1" smtClean="0"/>
              <a:t>Totales</a:t>
            </a:r>
            <a:r>
              <a:rPr lang="en-US" sz="4000" smtClean="0"/>
              <a:t> en </a:t>
            </a:r>
            <a:r>
              <a:rPr lang="en-US" sz="4000" err="1" smtClean="0"/>
              <a:t>Industria</a:t>
            </a:r>
            <a:r>
              <a:rPr lang="en-US" sz="4000" smtClean="0"/>
              <a:t> de </a:t>
            </a:r>
            <a:r>
              <a:rPr lang="en-US" sz="4000" err="1" smtClean="0"/>
              <a:t>Cuidado</a:t>
            </a:r>
            <a:r>
              <a:rPr lang="en-US" sz="4000" smtClean="0"/>
              <a:t> de </a:t>
            </a:r>
            <a:r>
              <a:rPr lang="en-US" sz="4000" err="1" smtClean="0"/>
              <a:t>Árbol</a:t>
            </a:r>
            <a:r>
              <a:rPr lang="en-US" sz="4000" smtClean="0"/>
              <a:t> = </a:t>
            </a:r>
            <a:r>
              <a:rPr lang="en-US" smtClean="0">
                <a:solidFill>
                  <a:srgbClr val="FF0000"/>
                </a:solidFill>
              </a:rPr>
              <a:t>80</a:t>
            </a:r>
            <a:r>
              <a:rPr lang="en-US" smtClean="0"/>
              <a:t> </a:t>
            </a:r>
            <a:r>
              <a:rPr lang="en-US" err="1" smtClean="0"/>
              <a:t>Muertes</a:t>
            </a:r>
            <a:r>
              <a:rPr lang="en-US" smtClean="0"/>
              <a:t> </a:t>
            </a:r>
            <a:r>
              <a:rPr lang="en-US" err="1" smtClean="0"/>
              <a:t>por</a:t>
            </a:r>
            <a:r>
              <a:rPr lang="en-US" smtClean="0"/>
              <a:t> </a:t>
            </a:r>
            <a:r>
              <a:rPr lang="en-US" err="1" smtClean="0"/>
              <a:t>Año</a:t>
            </a:r>
            <a:r>
              <a:rPr lang="en-US" sz="2700" smtClean="0"/>
              <a:t>(2002-2007)</a:t>
            </a:r>
            <a:endParaRPr lang="en-US" sz="2700"/>
          </a:p>
        </p:txBody>
      </p:sp>
      <p:graphicFrame>
        <p:nvGraphicFramePr>
          <p:cNvPr id="3" name="Content Placeholder 4" descr="fallecido chart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6486287"/>
              </p:ext>
            </p:extLst>
          </p:nvPr>
        </p:nvGraphicFramePr>
        <p:xfrm>
          <a:off x="457200" y="1295400"/>
          <a:ext cx="42672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5" descr="locacion ch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0604680"/>
              </p:ext>
            </p:extLst>
          </p:nvPr>
        </p:nvGraphicFramePr>
        <p:xfrm>
          <a:off x="4648200" y="1371600"/>
          <a:ext cx="42672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6E675-EEA2-4E86-A865-F5E482D1AF2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3" descr="H:\chipper presentation\chipper powerlin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900" y="0"/>
            <a:ext cx="45974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1" name="TextBox 1"/>
          <p:cNvSpPr txBox="1">
            <a:spLocks noChangeArrowheads="1"/>
          </p:cNvSpPr>
          <p:nvPr/>
        </p:nvSpPr>
        <p:spPr bwMode="auto">
          <a:xfrm>
            <a:off x="428596" y="6107113"/>
            <a:ext cx="8021555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err="1" smtClean="0">
                <a:latin typeface="Arial" charset="0"/>
              </a:rPr>
              <a:t>Cuidado</a:t>
            </a:r>
            <a:r>
              <a:rPr lang="en-US" altLang="en-US" smtClean="0">
                <a:latin typeface="Arial" charset="0"/>
              </a:rPr>
              <a:t> con </a:t>
            </a:r>
            <a:r>
              <a:rPr lang="en-US" altLang="en-US" err="1" smtClean="0">
                <a:latin typeface="Arial" charset="0"/>
              </a:rPr>
              <a:t>Acotamientos</a:t>
            </a:r>
            <a:r>
              <a:rPr lang="en-US" altLang="en-US" smtClean="0">
                <a:latin typeface="Arial" charset="0"/>
              </a:rPr>
              <a:t> </a:t>
            </a:r>
            <a:r>
              <a:rPr lang="en-US" altLang="en-US" err="1" smtClean="0">
                <a:latin typeface="Arial" charset="0"/>
              </a:rPr>
              <a:t>Bajos</a:t>
            </a:r>
            <a:r>
              <a:rPr lang="en-US" altLang="en-US" smtClean="0">
                <a:latin typeface="Arial" charset="0"/>
              </a:rPr>
              <a:t> o </a:t>
            </a:r>
            <a:r>
              <a:rPr lang="en-US" altLang="en-US" err="1" smtClean="0">
                <a:latin typeface="Arial" charset="0"/>
              </a:rPr>
              <a:t>Suaves</a:t>
            </a:r>
            <a:endParaRPr lang="en-US" altLang="en-US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:\Users\Odis\Pictures\2013-04-19 chipper class\chipper class 07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9" name="TextBox 1"/>
          <p:cNvSpPr txBox="1">
            <a:spLocks noChangeArrowheads="1"/>
          </p:cNvSpPr>
          <p:nvPr/>
        </p:nvSpPr>
        <p:spPr bwMode="auto">
          <a:xfrm>
            <a:off x="966788" y="5357826"/>
            <a:ext cx="5575565" cy="132343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latin typeface="Arial" charset="0"/>
              </a:rPr>
              <a:t>Banda de </a:t>
            </a:r>
            <a:r>
              <a:rPr lang="en-US" altLang="en-US" sz="4000" err="1" smtClean="0">
                <a:latin typeface="Arial" charset="0"/>
              </a:rPr>
              <a:t>Rodamiento</a:t>
            </a:r>
            <a:r>
              <a:rPr lang="en-US" altLang="en-US" sz="4000" smtClean="0">
                <a:latin typeface="Arial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err="1" smtClean="0">
                <a:latin typeface="Arial" charset="0"/>
              </a:rPr>
              <a:t>Argollas</a:t>
            </a:r>
            <a:r>
              <a:rPr lang="en-US" altLang="en-US" sz="4000" smtClean="0">
                <a:latin typeface="Arial" charset="0"/>
              </a:rPr>
              <a:t> y Balineras</a:t>
            </a:r>
            <a:endParaRPr lang="en-US" altLang="en-US" sz="40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/>
              <a:t>72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H:\chipper presentation\chipper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381000"/>
            <a:ext cx="9102725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73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:\Users\Odis\Pictures\2013-04-19 chipper class\chipper class 1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400" dirty="0" smtClean="0"/>
              <a:t>74</a:t>
            </a:r>
            <a:endParaRPr lang="en-US" sz="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C:\Users\Odis\Pictures\2013-04-19 chipper class\chipper class 0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00" dirty="0" smtClean="0">
                <a:solidFill>
                  <a:schemeClr val="bg2">
                    <a:lumMod val="75000"/>
                  </a:schemeClr>
                </a:solidFill>
              </a:rPr>
              <a:t>75</a:t>
            </a:r>
            <a:endParaRPr lang="en-US" sz="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3" descr="D:\golf\risk management\walnut - Sioux Falls cre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2492990"/>
          </a:xfrm>
          <a:prstGeom prst="rect">
            <a:avLst/>
          </a:prstGeom>
          <a:solidFill>
            <a:schemeClr val="tx1">
              <a:lumMod val="85000"/>
              <a:lumOff val="15000"/>
              <a:alpha val="25098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CAPÍTULO TRES</a:t>
            </a:r>
            <a:endParaRPr 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sz="4800" b="1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Fijando</a:t>
            </a:r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y </a:t>
            </a:r>
            <a:r>
              <a:rPr lang="en-US" sz="4800" b="1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Posicionando</a:t>
            </a:r>
            <a:endParaRPr lang="en-US" sz="48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</a:t>
            </a:r>
            <a:r>
              <a:rPr lang="en-US" sz="4800" b="1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Astilladora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4953000"/>
            <a:ext cx="5029200" cy="523875"/>
          </a:xfrm>
          <a:prstGeom prst="rect">
            <a:avLst/>
          </a:prstGeom>
          <a:solidFill>
            <a:srgbClr val="FFFF99">
              <a:alpha val="50196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smtClean="0">
                <a:latin typeface="+mn-lt"/>
              </a:rPr>
              <a:t>¿</a:t>
            </a:r>
            <a:r>
              <a:rPr lang="en-US" sz="2800" b="1" err="1" smtClean="0">
                <a:latin typeface="+mn-lt"/>
              </a:rPr>
              <a:t>Cuántos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errores</a:t>
            </a:r>
            <a:r>
              <a:rPr lang="en-US" sz="2800" b="1" smtClean="0">
                <a:latin typeface="+mn-lt"/>
              </a:rPr>
              <a:t> </a:t>
            </a:r>
            <a:r>
              <a:rPr lang="en-US" sz="2800" b="1" err="1" smtClean="0">
                <a:latin typeface="+mn-lt"/>
              </a:rPr>
              <a:t>observa</a:t>
            </a:r>
            <a:r>
              <a:rPr lang="en-US" sz="2800" b="1" smtClean="0">
                <a:latin typeface="+mn-lt"/>
              </a:rPr>
              <a:t>?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>
                <a:solidFill>
                  <a:schemeClr val="bg1">
                    <a:lumMod val="50000"/>
                  </a:schemeClr>
                </a:solidFill>
              </a:rPr>
              <a:t>76</a:t>
            </a:r>
            <a:endParaRPr lang="en-US" sz="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smtClean="0"/>
              <a:t>CONTROL DE TRÁFICO</a:t>
            </a:r>
          </a:p>
        </p:txBody>
      </p:sp>
      <p:pic>
        <p:nvPicPr>
          <p:cNvPr id="301059" name="Picture 2" descr="control de traf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600" y="1143000"/>
            <a:ext cx="54387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CE0B1-57C5-4586-873F-E5AE38805475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err="1" smtClean="0"/>
              <a:t>Fatalidades</a:t>
            </a:r>
            <a:r>
              <a:rPr lang="en-US" altLang="en-US" u="sng" smtClean="0"/>
              <a:t> </a:t>
            </a:r>
            <a:r>
              <a:rPr lang="en-US" altLang="en-US" u="sng" err="1" smtClean="0"/>
              <a:t>Relacionadas</a:t>
            </a:r>
            <a:r>
              <a:rPr lang="en-US" altLang="en-US" u="sng" smtClean="0"/>
              <a:t> con el </a:t>
            </a:r>
            <a:r>
              <a:rPr lang="en-US" altLang="en-US" u="sng" err="1" smtClean="0"/>
              <a:t>Tráfico</a:t>
            </a:r>
            <a:r>
              <a:rPr lang="en-US" altLang="en-US" u="sng" smtClean="0"/>
              <a:t> en Ohio</a:t>
            </a:r>
            <a:br>
              <a:rPr lang="en-US" altLang="en-US" u="sng" smtClean="0"/>
            </a:br>
            <a:r>
              <a:rPr lang="en-US" altLang="en-US" u="sng" smtClean="0"/>
              <a:t>2008-2009</a:t>
            </a:r>
          </a:p>
        </p:txBody>
      </p:sp>
      <p:sp>
        <p:nvSpPr>
          <p:cNvPr id="302083" name="TextBox 2"/>
          <p:cNvSpPr txBox="1">
            <a:spLocks noChangeArrowheads="1"/>
          </p:cNvSpPr>
          <p:nvPr/>
        </p:nvSpPr>
        <p:spPr bwMode="auto">
          <a:xfrm>
            <a:off x="857224" y="1981200"/>
            <a:ext cx="7263784" cy="42473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u="sng" smtClean="0">
                <a:latin typeface="Arial" charset="0"/>
              </a:rPr>
              <a:t>No en </a:t>
            </a:r>
            <a:r>
              <a:rPr lang="en-US" altLang="en-US" sz="5400" u="sng" err="1" smtClean="0">
                <a:latin typeface="Arial" charset="0"/>
              </a:rPr>
              <a:t>Zona</a:t>
            </a:r>
            <a:r>
              <a:rPr lang="en-US" altLang="en-US" sz="5400" u="sng" smtClean="0">
                <a:latin typeface="Arial" charset="0"/>
              </a:rPr>
              <a:t> de </a:t>
            </a:r>
            <a:r>
              <a:rPr lang="en-US" altLang="en-US" sz="5400" u="sng" err="1" smtClean="0">
                <a:latin typeface="Arial" charset="0"/>
              </a:rPr>
              <a:t>Trabajo</a:t>
            </a:r>
            <a:endParaRPr lang="en-US" altLang="en-US" sz="5400" u="sng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charset="0"/>
              </a:rPr>
              <a:t>2192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54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u="sng" err="1" smtClean="0">
                <a:latin typeface="Arial" charset="0"/>
              </a:rPr>
              <a:t>Zona</a:t>
            </a:r>
            <a:r>
              <a:rPr lang="en-US" altLang="en-US" sz="5400" u="sng" smtClean="0">
                <a:latin typeface="Arial" charset="0"/>
              </a:rPr>
              <a:t> de </a:t>
            </a:r>
            <a:r>
              <a:rPr lang="en-US" altLang="en-US" sz="5400" u="sng" err="1" smtClean="0">
                <a:latin typeface="Arial" charset="0"/>
              </a:rPr>
              <a:t>Trabajo</a:t>
            </a:r>
            <a:endParaRPr lang="en-US" altLang="en-US" sz="5400" u="sng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charset="0"/>
              </a:rPr>
              <a:t>21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CE0B1-57C5-4586-873F-E5AE38805475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text box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3107" name="Picture 1" descr="7537556444_ac3411e5da_c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" y="5287963"/>
            <a:ext cx="8610600" cy="1569660"/>
          </a:xfrm>
          <a:prstGeom prst="rect">
            <a:avLst/>
          </a:prstGeom>
          <a:solidFill>
            <a:srgbClr val="00B050">
              <a:alpha val="74902"/>
            </a:srgb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3200" err="1" smtClean="0">
                <a:latin typeface="+mn-lt"/>
              </a:rPr>
              <a:t>Arboristas</a:t>
            </a:r>
            <a:r>
              <a:rPr lang="es-MX" sz="3200" smtClean="0">
                <a:latin typeface="+mn-lt"/>
              </a:rPr>
              <a:t> deberían usar señales y conos que llaman la atención del conductor y proveen dirección positiva de acuerdo a </a:t>
            </a:r>
            <a:r>
              <a:rPr lang="en-US" sz="3200" smtClean="0">
                <a:latin typeface="+mn-lt"/>
              </a:rPr>
              <a:t>MUTCD</a:t>
            </a:r>
            <a:r>
              <a:rPr lang="en-US" sz="3200">
                <a:latin typeface="+mn-lt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786" y="28575"/>
            <a:ext cx="7443814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CONTROL DE TRÁFICO TEMPORAL</a:t>
            </a:r>
            <a:endParaRPr lang="en-US" sz="4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600" dirty="0" smtClean="0"/>
              <a:t>79</a:t>
            </a:r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itle 1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 u="sng" err="1" smtClean="0"/>
              <a:t>Por</a:t>
            </a:r>
            <a:r>
              <a:rPr lang="en-US" altLang="en-US" sz="6000" u="sng" smtClean="0"/>
              <a:t> </a:t>
            </a:r>
            <a:r>
              <a:rPr lang="en-US" altLang="en-US" sz="6000" u="sng" err="1" smtClean="0"/>
              <a:t>Qué</a:t>
            </a:r>
            <a:r>
              <a:rPr lang="en-US" altLang="en-US" sz="6000" u="sng" smtClean="0"/>
              <a:t> </a:t>
            </a:r>
            <a:r>
              <a:rPr lang="en-US" altLang="en-US" sz="6000" u="sng" err="1" smtClean="0"/>
              <a:t>es</a:t>
            </a:r>
            <a:r>
              <a:rPr lang="en-US" altLang="en-US" sz="6000" u="sng" smtClean="0"/>
              <a:t> </a:t>
            </a:r>
            <a:r>
              <a:rPr lang="en-US" altLang="en-US" sz="6000" u="sng" err="1" smtClean="0"/>
              <a:t>Importante</a:t>
            </a:r>
            <a:endParaRPr lang="en-US" altLang="en-US" sz="6000" u="sng" smtClean="0"/>
          </a:p>
        </p:txBody>
      </p:sp>
      <p:pic>
        <p:nvPicPr>
          <p:cNvPr id="304131" name="Picture 2" descr="char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52600" y="1016794"/>
            <a:ext cx="60198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76558-8508-4800-9E12-A5039823F986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1"/>
          <p:cNvSpPr>
            <a:spLocks noChangeArrowheads="1"/>
          </p:cNvSpPr>
          <p:nvPr/>
        </p:nvSpPr>
        <p:spPr bwMode="auto">
          <a:xfrm>
            <a:off x="107504" y="620688"/>
            <a:ext cx="4499992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sz="2800" b="1" dirty="0">
                <a:latin typeface="Arial" charset="0"/>
              </a:rPr>
              <a:t>- </a:t>
            </a:r>
            <a:r>
              <a:rPr lang="en-US" altLang="en-US" sz="2800" b="1" dirty="0" smtClean="0">
                <a:latin typeface="Arial" charset="0"/>
              </a:rPr>
              <a:t>CONSEJOS–</a:t>
            </a:r>
            <a:endParaRPr lang="en-US" altLang="en-US" sz="28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en-US" sz="2800" b="1" dirty="0">
                <a:latin typeface="Arial" charset="0"/>
              </a:rPr>
              <a:t> </a:t>
            </a:r>
            <a:r>
              <a:rPr lang="en-US" altLang="en-US" sz="2800" b="1" dirty="0" smtClean="0">
                <a:latin typeface="Arial" charset="0"/>
              </a:rPr>
              <a:t>¡Lea </a:t>
            </a:r>
            <a:r>
              <a:rPr lang="en-US" altLang="en-US" sz="2800" b="1" dirty="0" err="1" smtClean="0">
                <a:latin typeface="Arial" charset="0"/>
              </a:rPr>
              <a:t>su</a:t>
            </a:r>
            <a:r>
              <a:rPr lang="en-US" altLang="en-US" sz="2800" b="1" dirty="0" smtClean="0">
                <a:latin typeface="Arial" charset="0"/>
              </a:rPr>
              <a:t> Manual de </a:t>
            </a:r>
            <a:r>
              <a:rPr lang="en-US" altLang="en-US" sz="2800" b="1" dirty="0" err="1" smtClean="0">
                <a:latin typeface="Arial" charset="0"/>
              </a:rPr>
              <a:t>Astilladora</a:t>
            </a:r>
            <a:r>
              <a:rPr lang="en-US" altLang="en-US" sz="2800" b="1" dirty="0" smtClean="0">
                <a:latin typeface="Arial" charset="0"/>
              </a:rPr>
              <a:t>!</a:t>
            </a:r>
            <a:endParaRPr lang="en-US" altLang="en-US" sz="28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en-US" sz="2800" b="1" dirty="0">
                <a:latin typeface="Arial" charset="0"/>
              </a:rPr>
              <a:t> </a:t>
            </a:r>
            <a:r>
              <a:rPr lang="en-US" altLang="en-US" sz="2800" b="1" dirty="0" err="1" smtClean="0">
                <a:latin typeface="Arial" charset="0"/>
              </a:rPr>
              <a:t>Asista</a:t>
            </a:r>
            <a:r>
              <a:rPr lang="en-US" altLang="en-US" sz="2800" b="1" dirty="0" smtClean="0">
                <a:latin typeface="Arial" charset="0"/>
              </a:rPr>
              <a:t> al Taller y tome el </a:t>
            </a:r>
            <a:r>
              <a:rPr lang="en-US" altLang="en-US" sz="2800" b="1" dirty="0" err="1" smtClean="0">
                <a:latin typeface="Arial" charset="0"/>
              </a:rPr>
              <a:t>Examen</a:t>
            </a:r>
            <a:r>
              <a:rPr lang="en-US" altLang="en-US" sz="2800" b="1" dirty="0" smtClean="0">
                <a:latin typeface="Arial" charset="0"/>
              </a:rPr>
              <a:t> al final del manual de </a:t>
            </a:r>
            <a:r>
              <a:rPr lang="en-US" altLang="en-US" sz="2800" b="1" dirty="0" err="1" smtClean="0">
                <a:latin typeface="Arial" charset="0"/>
              </a:rPr>
              <a:t>entrenamiento</a:t>
            </a:r>
            <a:r>
              <a:rPr lang="en-US" altLang="en-US" sz="2800" b="1" dirty="0" smtClean="0">
                <a:latin typeface="Arial" charset="0"/>
              </a:rPr>
              <a:t>.</a:t>
            </a:r>
            <a:endParaRPr lang="en-US" altLang="en-US" sz="28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en-US" sz="2800" b="1" dirty="0">
                <a:latin typeface="Arial" charset="0"/>
              </a:rPr>
              <a:t>  </a:t>
            </a:r>
            <a:r>
              <a:rPr lang="en-US" altLang="en-US" sz="2800" b="1" dirty="0" smtClean="0">
                <a:latin typeface="Arial" charset="0"/>
              </a:rPr>
              <a:t>Sea </a:t>
            </a:r>
            <a:r>
              <a:rPr lang="en-US" altLang="en-US" sz="2800" b="1" dirty="0" err="1" smtClean="0">
                <a:latin typeface="Arial" charset="0"/>
              </a:rPr>
              <a:t>consciente</a:t>
            </a:r>
            <a:r>
              <a:rPr lang="en-US" altLang="en-US" sz="2800" b="1" dirty="0" smtClean="0">
                <a:latin typeface="Arial" charset="0"/>
              </a:rPr>
              <a:t> de </a:t>
            </a:r>
            <a:r>
              <a:rPr lang="en-US" altLang="en-US" sz="2800" b="1" dirty="0" err="1" smtClean="0">
                <a:latin typeface="Arial" charset="0"/>
              </a:rPr>
              <a:t>Procedimientos</a:t>
            </a:r>
            <a:r>
              <a:rPr lang="en-US" altLang="en-US" sz="2800" b="1" dirty="0" smtClean="0">
                <a:latin typeface="Arial" charset="0"/>
              </a:rPr>
              <a:t> </a:t>
            </a:r>
            <a:r>
              <a:rPr lang="en-US" altLang="en-US" sz="2800" b="1" dirty="0" err="1" smtClean="0">
                <a:latin typeface="Arial" charset="0"/>
              </a:rPr>
              <a:t>Seguros</a:t>
            </a:r>
            <a:r>
              <a:rPr lang="en-US" altLang="en-US" sz="2800" b="1" dirty="0" smtClean="0">
                <a:latin typeface="Arial" charset="0"/>
              </a:rPr>
              <a:t>– ¡</a:t>
            </a:r>
            <a:r>
              <a:rPr lang="en-US" altLang="en-US" sz="2800" b="1" dirty="0" err="1" smtClean="0">
                <a:latin typeface="Arial" charset="0"/>
              </a:rPr>
              <a:t>Promueva</a:t>
            </a:r>
            <a:r>
              <a:rPr lang="en-US" altLang="en-US" sz="2800" b="1" dirty="0" smtClean="0">
                <a:latin typeface="Arial" charset="0"/>
              </a:rPr>
              <a:t> </a:t>
            </a:r>
            <a:r>
              <a:rPr lang="en-US" altLang="en-US" b="1" dirty="0" err="1" smtClean="0">
                <a:latin typeface="Arial" charset="0"/>
              </a:rPr>
              <a:t>Cultura</a:t>
            </a:r>
            <a:r>
              <a:rPr lang="en-US" altLang="en-US" b="1" dirty="0" smtClean="0">
                <a:latin typeface="Arial" charset="0"/>
              </a:rPr>
              <a:t> de </a:t>
            </a:r>
            <a:r>
              <a:rPr lang="en-US" altLang="en-US" b="1" dirty="0" err="1" smtClean="0">
                <a:latin typeface="Arial" charset="0"/>
              </a:rPr>
              <a:t>Seguridad</a:t>
            </a:r>
            <a:r>
              <a:rPr lang="en-US" altLang="en-US" b="1" dirty="0" smtClean="0">
                <a:latin typeface="Arial" charset="0"/>
              </a:rPr>
              <a:t>!</a:t>
            </a:r>
            <a:endParaRPr lang="en-US" altLang="en-US" b="1" dirty="0">
              <a:latin typeface="Arial" charset="0"/>
            </a:endParaRPr>
          </a:p>
        </p:txBody>
      </p:sp>
      <p:pic>
        <p:nvPicPr>
          <p:cNvPr id="231427" name="Picture 2" descr="CHIPPER ACCIDENT WITH TAR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3148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E8468-CED1-4769-8525-D77EAB2684B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283968" y="274638"/>
            <a:ext cx="4402832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text box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5155" name="Picture 7" descr="worker road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37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6" name="Picture 15" descr="Hi-Vis_V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8800" cy="4343400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2700" y="5702300"/>
            <a:ext cx="9137650" cy="138499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2800" b="1" smtClean="0">
                <a:latin typeface="+mn-lt"/>
              </a:rPr>
              <a:t>Arbolistas expuestos a tráfico móvil necesitan usar ropa de seguridad de alta visibilidad.  </a:t>
            </a:r>
          </a:p>
          <a:p>
            <a:pPr algn="ctr">
              <a:defRPr/>
            </a:pPr>
            <a:endParaRPr lang="en-US" sz="2800" b="1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chemeClr val="bg1">
                    <a:lumMod val="50000"/>
                  </a:schemeClr>
                </a:solidFill>
              </a:rPr>
              <a:t>81</a:t>
            </a:r>
            <a:endParaRPr lang="en-US" sz="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https://encrypted-tbn2.gstatic.com/images?q=tbn:ANd9GcQpnR9i1HxxHAjfZUHNVopNNzOgFusrhl4JZOVQLYwhEanVGrK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27368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Rectangle 1"/>
          <p:cNvSpPr>
            <a:spLocks noChangeArrowheads="1"/>
          </p:cNvSpPr>
          <p:nvPr/>
        </p:nvSpPr>
        <p:spPr bwMode="auto">
          <a:xfrm>
            <a:off x="304800" y="914400"/>
            <a:ext cx="85121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</a:rPr>
              <a:t>•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Ropa</a:t>
            </a:r>
            <a:r>
              <a:rPr lang="en-US" altLang="en-US" sz="2800" dirty="0" smtClean="0">
                <a:solidFill>
                  <a:srgbClr val="000000"/>
                </a:solidFill>
              </a:rPr>
              <a:t> ANSI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Clase</a:t>
            </a:r>
            <a:r>
              <a:rPr lang="en-US" altLang="en-US" sz="2800" dirty="0" smtClean="0">
                <a:solidFill>
                  <a:srgbClr val="000000"/>
                </a:solidFill>
              </a:rPr>
              <a:t> 2 se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requiere</a:t>
            </a:r>
            <a:r>
              <a:rPr lang="en-US" altLang="en-US" sz="2800" dirty="0" smtClean="0">
                <a:solidFill>
                  <a:srgbClr val="000000"/>
                </a:solidFill>
              </a:rPr>
              <a:t> para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todos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los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trabajadores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en</a:t>
            </a:r>
            <a:r>
              <a:rPr lang="en-US" altLang="en-US" sz="2800" dirty="0" smtClean="0">
                <a:solidFill>
                  <a:srgbClr val="000000"/>
                </a:solidFill>
              </a:rPr>
              <a:t> el derecho de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vía</a:t>
            </a:r>
            <a:r>
              <a:rPr lang="en-US" altLang="en-US" sz="2800" dirty="0" smtClean="0">
                <a:solidFill>
                  <a:srgbClr val="000000"/>
                </a:solidFill>
              </a:rPr>
              <a:t> de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carretera</a:t>
            </a:r>
            <a:r>
              <a:rPr lang="en-US" altLang="en-US" sz="2800" dirty="0" smtClean="0">
                <a:solidFill>
                  <a:srgbClr val="000000"/>
                </a:solidFill>
              </a:rPr>
              <a:t>.</a:t>
            </a:r>
            <a:endParaRPr lang="en-US" altLang="en-US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</a:rPr>
              <a:t>•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Ropa</a:t>
            </a:r>
            <a:r>
              <a:rPr lang="en-US" altLang="en-US" sz="2800" dirty="0" smtClean="0">
                <a:solidFill>
                  <a:srgbClr val="000000"/>
                </a:solidFill>
              </a:rPr>
              <a:t> ANSI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Clase</a:t>
            </a:r>
            <a:r>
              <a:rPr lang="en-US" altLang="en-US" sz="2800" dirty="0" smtClean="0">
                <a:solidFill>
                  <a:srgbClr val="000000"/>
                </a:solidFill>
              </a:rPr>
              <a:t> 3 se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recomienda</a:t>
            </a:r>
            <a:r>
              <a:rPr lang="en-US" altLang="en-US" sz="2800" dirty="0" smtClean="0">
                <a:solidFill>
                  <a:srgbClr val="000000"/>
                </a:solidFill>
              </a:rPr>
              <a:t> para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algunos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trabajos</a:t>
            </a:r>
            <a:r>
              <a:rPr lang="en-US" altLang="en-US" sz="2800" dirty="0" smtClean="0">
                <a:solidFill>
                  <a:srgbClr val="000000"/>
                </a:solidFill>
              </a:rPr>
              <a:t>. </a:t>
            </a:r>
            <a:endParaRPr lang="en-US" altLang="en-US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</a:rPr>
              <a:t>• </a:t>
            </a:r>
            <a:r>
              <a:rPr lang="en-US" altLang="en-US" sz="2800" dirty="0" smtClean="0">
                <a:solidFill>
                  <a:srgbClr val="000000"/>
                </a:solidFill>
              </a:rPr>
              <a:t>Se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requiere</a:t>
            </a:r>
            <a:r>
              <a:rPr lang="en-US" altLang="en-US" sz="2800" dirty="0" smtClean="0">
                <a:solidFill>
                  <a:srgbClr val="000000"/>
                </a:solidFill>
              </a:rPr>
              <a:t> que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chalecos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Clase</a:t>
            </a:r>
            <a:r>
              <a:rPr lang="en-US" altLang="en-US" sz="2800" dirty="0" smtClean="0">
                <a:solidFill>
                  <a:srgbClr val="000000"/>
                </a:solidFill>
              </a:rPr>
              <a:t> 3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tengan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mangas</a:t>
            </a:r>
            <a:r>
              <a:rPr lang="en-US" altLang="en-US" sz="2800" dirty="0" smtClean="0">
                <a:solidFill>
                  <a:srgbClr val="000000"/>
                </a:solidFill>
              </a:rPr>
              <a:t>,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pero</a:t>
            </a:r>
            <a:r>
              <a:rPr lang="en-US" altLang="en-US" sz="2800" dirty="0" smtClean="0">
                <a:solidFill>
                  <a:srgbClr val="000000"/>
                </a:solidFill>
              </a:rPr>
              <a:t> se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pueden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usar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pantalones</a:t>
            </a:r>
            <a:r>
              <a:rPr lang="en-US" altLang="en-US" sz="2800" dirty="0" smtClean="0">
                <a:solidFill>
                  <a:srgbClr val="000000"/>
                </a:solidFill>
              </a:rPr>
              <a:t> retro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reflectivos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además</a:t>
            </a:r>
            <a:r>
              <a:rPr lang="en-US" altLang="en-US" sz="2800" dirty="0" smtClean="0">
                <a:solidFill>
                  <a:srgbClr val="000000"/>
                </a:solidFill>
              </a:rPr>
              <a:t> de un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chaleco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Clase</a:t>
            </a:r>
            <a:r>
              <a:rPr lang="en-US" altLang="en-US" sz="2800" dirty="0" smtClean="0">
                <a:solidFill>
                  <a:srgbClr val="000000"/>
                </a:solidFill>
              </a:rPr>
              <a:t> 2 para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satisfacer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normas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Clase</a:t>
            </a:r>
            <a:r>
              <a:rPr lang="en-US" altLang="en-US" sz="2800" dirty="0" smtClean="0">
                <a:solidFill>
                  <a:srgbClr val="000000"/>
                </a:solidFill>
              </a:rPr>
              <a:t> 3.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306180" name="TextBox 2"/>
          <p:cNvSpPr txBox="1">
            <a:spLocks noChangeArrowheads="1"/>
          </p:cNvSpPr>
          <p:nvPr/>
        </p:nvSpPr>
        <p:spPr bwMode="auto">
          <a:xfrm>
            <a:off x="500034" y="274638"/>
            <a:ext cx="79007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u="sng" err="1" smtClean="0">
                <a:solidFill>
                  <a:srgbClr val="000000"/>
                </a:solidFill>
              </a:rPr>
              <a:t>Ropa</a:t>
            </a:r>
            <a:r>
              <a:rPr lang="en-US" altLang="en-US" sz="4000" u="sng" smtClean="0">
                <a:solidFill>
                  <a:srgbClr val="000000"/>
                </a:solidFill>
              </a:rPr>
              <a:t> de </a:t>
            </a:r>
            <a:r>
              <a:rPr lang="en-US" altLang="en-US" sz="4000" u="sng" err="1" smtClean="0">
                <a:solidFill>
                  <a:srgbClr val="000000"/>
                </a:solidFill>
              </a:rPr>
              <a:t>Seguridad</a:t>
            </a:r>
            <a:r>
              <a:rPr lang="en-US" altLang="en-US" sz="4000" u="sng" smtClean="0">
                <a:solidFill>
                  <a:srgbClr val="000000"/>
                </a:solidFill>
              </a:rPr>
              <a:t> de Alta </a:t>
            </a:r>
            <a:r>
              <a:rPr lang="en-US" altLang="en-US" sz="4000" u="sng" err="1" smtClean="0">
                <a:solidFill>
                  <a:srgbClr val="000000"/>
                </a:solidFill>
              </a:rPr>
              <a:t>Visibilidad</a:t>
            </a:r>
            <a:endParaRPr lang="en-US" altLang="en-US" sz="4000" u="sng">
              <a:solidFill>
                <a:srgbClr val="000000"/>
              </a:solidFill>
            </a:endParaRPr>
          </a:p>
        </p:txBody>
      </p:sp>
      <p:pic>
        <p:nvPicPr>
          <p:cNvPr id="306181" name="Picture 4" descr="https://encrypted-tbn1.gstatic.com/images?q=tbn:ANd9GcQY0zq-ldT0V8IXgeeLLbaSva9kNYhjkEUvOniOcji5ny-n0F1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924300"/>
            <a:ext cx="2794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2E542-DC74-4349-A538-2B70B3B38BBE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2000" dirty="0" smtClean="0">
                <a:solidFill>
                  <a:srgbClr val="00B0F0"/>
                </a:solidFill>
              </a:rPr>
              <a:t>82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flagging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38100"/>
            <a:ext cx="68389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dirty="0" smtClean="0">
                <a:solidFill>
                  <a:srgbClr val="00B0F0"/>
                </a:solidFill>
              </a:rPr>
              <a:t>83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Conos de Tráfico</a:t>
            </a:r>
          </a:p>
        </p:txBody>
      </p:sp>
      <p:pic>
        <p:nvPicPr>
          <p:cNvPr id="308227" name="Picture 2" descr="https://encrypted-tbn3.gstatic.com/images?q=tbn:ANd9GcTG6gpJRQXx2iDU1OmgEaXbeMi9_w5g_msFsW8JQ6SEkkZTwNhS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4697413"/>
            <a:ext cx="2152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8" name="TextBox 2"/>
          <p:cNvSpPr txBox="1">
            <a:spLocks noChangeArrowheads="1"/>
          </p:cNvSpPr>
          <p:nvPr/>
        </p:nvSpPr>
        <p:spPr bwMode="auto">
          <a:xfrm>
            <a:off x="381000" y="1066800"/>
            <a:ext cx="861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u="sng">
                <a:solidFill>
                  <a:srgbClr val="000000"/>
                </a:solidFill>
              </a:rPr>
              <a:t>45 mph </a:t>
            </a:r>
            <a:r>
              <a:rPr lang="en-US" altLang="en-US" sz="4400" u="sng" smtClean="0">
                <a:solidFill>
                  <a:srgbClr val="000000"/>
                </a:solidFill>
              </a:rPr>
              <a:t>o menos</a:t>
            </a:r>
            <a:r>
              <a:rPr lang="en-US" altLang="en-US" sz="3600" smtClean="0">
                <a:solidFill>
                  <a:srgbClr val="000000"/>
                </a:solidFill>
              </a:rPr>
              <a:t>– Mínimo 18 pulgadas</a:t>
            </a:r>
            <a:endParaRPr lang="en-US" altLang="en-US" sz="36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u="sng">
                <a:solidFill>
                  <a:srgbClr val="000000"/>
                </a:solidFill>
              </a:rPr>
              <a:t>45 mph </a:t>
            </a:r>
            <a:r>
              <a:rPr lang="en-US" altLang="en-US" sz="4400" u="sng" smtClean="0">
                <a:solidFill>
                  <a:srgbClr val="000000"/>
                </a:solidFill>
              </a:rPr>
              <a:t>o más </a:t>
            </a:r>
            <a:r>
              <a:rPr lang="en-US" altLang="en-US" sz="3600" smtClean="0">
                <a:solidFill>
                  <a:srgbClr val="000000"/>
                </a:solidFill>
              </a:rPr>
              <a:t>– </a:t>
            </a:r>
            <a:r>
              <a:rPr lang="en-US" altLang="en-US" smtClean="0">
                <a:solidFill>
                  <a:srgbClr val="000000"/>
                </a:solidFill>
              </a:rPr>
              <a:t>Mínimo de 28 pulgadas</a:t>
            </a: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u="sng" smtClean="0">
                <a:solidFill>
                  <a:srgbClr val="000000"/>
                </a:solidFill>
              </a:rPr>
              <a:t>De Noche </a:t>
            </a:r>
            <a:r>
              <a:rPr lang="en-US" altLang="en-US" sz="3600" smtClean="0">
                <a:solidFill>
                  <a:srgbClr val="000000"/>
                </a:solidFill>
              </a:rPr>
              <a:t>– Mínimo de 28 Pulgadas Con (6 Pulgadas de Cinta Reflectora y 4 Pulgadas de Cinta Reflectora abajo) 10 Pulgadas de Cinta Reflectora</a:t>
            </a:r>
            <a:endParaRPr lang="en-US" altLang="en-US" sz="3600">
              <a:solidFill>
                <a:srgbClr val="000000"/>
              </a:solidFill>
            </a:endParaRPr>
          </a:p>
        </p:txBody>
      </p:sp>
      <p:pic>
        <p:nvPicPr>
          <p:cNvPr id="308229" name="Picture 2" descr="https://encrypted-tbn3.gstatic.com/images?q=tbn:ANd9GcTG6gpJRQXx2iDU1OmgEaXbeMi9_w5g_msFsW8JQ6SEkkZTwNhS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4697413"/>
            <a:ext cx="2152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30" name="Picture 4" descr="https://encrypted-tbn3.gstatic.com/images?q=tbn:ANd9GcTG6gpJRQXx2iDU1OmgEaXbeMi9_w5g_msFsW8JQ6SEkkZTwNhS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4776788"/>
            <a:ext cx="2152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C94F5-4210-4B7C-969C-149840528C2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1"/>
          <p:cNvSpPr>
            <a:spLocks noChangeArrowheads="1"/>
          </p:cNvSpPr>
          <p:nvPr/>
        </p:nvSpPr>
        <p:spPr bwMode="auto">
          <a:xfrm>
            <a:off x="601663" y="2149475"/>
            <a:ext cx="8077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• </a:t>
            </a:r>
            <a:r>
              <a:rPr lang="en-US" altLang="en-US" sz="4000" u="sng" smtClean="0">
                <a:solidFill>
                  <a:srgbClr val="000000"/>
                </a:solidFill>
              </a:rPr>
              <a:t>1a Señal</a:t>
            </a:r>
            <a:r>
              <a:rPr lang="en-US" altLang="en-US" sz="3600" smtClean="0">
                <a:solidFill>
                  <a:srgbClr val="000000"/>
                </a:solidFill>
              </a:rPr>
              <a:t>— Atrae la atención del conductor. </a:t>
            </a:r>
            <a:endParaRPr lang="en-US" altLang="en-US" sz="36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• </a:t>
            </a:r>
            <a:r>
              <a:rPr lang="en-US" altLang="en-US" sz="4000" u="sng" smtClean="0">
                <a:solidFill>
                  <a:srgbClr val="000000"/>
                </a:solidFill>
              </a:rPr>
              <a:t>2a Señal</a:t>
            </a:r>
            <a:r>
              <a:rPr lang="en-US" altLang="en-US" sz="3600" smtClean="0">
                <a:solidFill>
                  <a:srgbClr val="000000"/>
                </a:solidFill>
              </a:rPr>
              <a:t>—Muestra al conductor a lo que se está aproximando.</a:t>
            </a:r>
            <a:endParaRPr lang="en-US" altLang="en-US" sz="36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• </a:t>
            </a:r>
            <a:r>
              <a:rPr lang="en-US" altLang="en-US" sz="4000" u="sng" smtClean="0">
                <a:solidFill>
                  <a:srgbClr val="000000"/>
                </a:solidFill>
              </a:rPr>
              <a:t>3a Señal</a:t>
            </a:r>
            <a:r>
              <a:rPr lang="en-US" altLang="en-US" sz="3600" smtClean="0">
                <a:solidFill>
                  <a:srgbClr val="000000"/>
                </a:solidFill>
              </a:rPr>
              <a:t>—Muestra al conductor lo que debe de hacer. </a:t>
            </a:r>
            <a:endParaRPr lang="en-US" altLang="en-US" sz="3600">
              <a:solidFill>
                <a:srgbClr val="000000"/>
              </a:solidFill>
            </a:endParaRPr>
          </a:p>
        </p:txBody>
      </p:sp>
      <p:pic>
        <p:nvPicPr>
          <p:cNvPr id="309251" name="Picture 2" descr="https://encrypted-tbn0.gstatic.com/images?q=tbn:ANd9GcQBTB2iq6RjIbS-eL7HNLbXDmDXDOu7zX_aYRExbqpCw7f7zvY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738" y="14288"/>
            <a:ext cx="23209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EC4E2-4A5D-4D30-9389-12ED387D8538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08663" y="1428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Prepárese Para Parar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B0F0"/>
                </a:solidFill>
              </a:rPr>
              <a:t>85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stree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0" y="-61913"/>
            <a:ext cx="1296988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5" name="TextBox 1"/>
          <p:cNvSpPr txBox="1">
            <a:spLocks noChangeArrowheads="1"/>
          </p:cNvSpPr>
          <p:nvPr/>
        </p:nvSpPr>
        <p:spPr bwMode="auto">
          <a:xfrm>
            <a:off x="5324474" y="622300"/>
            <a:ext cx="38195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Afilamiento hacia abajo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310276" name="TextBox 2"/>
          <p:cNvSpPr txBox="1">
            <a:spLocks noChangeArrowheads="1"/>
          </p:cNvSpPr>
          <p:nvPr/>
        </p:nvSpPr>
        <p:spPr bwMode="auto">
          <a:xfrm>
            <a:off x="5264150" y="1146175"/>
            <a:ext cx="3451254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Espacio de búfer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310277" name="TextBox 3"/>
          <p:cNvSpPr txBox="1">
            <a:spLocks noChangeArrowheads="1"/>
          </p:cNvSpPr>
          <p:nvPr/>
        </p:nvSpPr>
        <p:spPr bwMode="auto">
          <a:xfrm>
            <a:off x="5249862" y="1690688"/>
            <a:ext cx="2179657" cy="107721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000000"/>
                </a:solidFill>
              </a:rPr>
              <a:t>Espacio de Trabajo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0278" name="TextBox 4"/>
          <p:cNvSpPr txBox="1">
            <a:spLocks noChangeArrowheads="1"/>
          </p:cNvSpPr>
          <p:nvPr/>
        </p:nvSpPr>
        <p:spPr bwMode="auto">
          <a:xfrm>
            <a:off x="5213350" y="2806700"/>
            <a:ext cx="2787674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Espacio de búfer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310279" name="TextBox 5"/>
          <p:cNvSpPr txBox="1">
            <a:spLocks noChangeArrowheads="1"/>
          </p:cNvSpPr>
          <p:nvPr/>
        </p:nvSpPr>
        <p:spPr bwMode="auto">
          <a:xfrm>
            <a:off x="5249863" y="3363913"/>
            <a:ext cx="3894137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Afilamiento de Transición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310280" name="TextBox 6"/>
          <p:cNvSpPr txBox="1">
            <a:spLocks noChangeArrowheads="1"/>
          </p:cNvSpPr>
          <p:nvPr/>
        </p:nvSpPr>
        <p:spPr bwMode="auto">
          <a:xfrm>
            <a:off x="5235574" y="3916363"/>
            <a:ext cx="3908425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Afilamiento de Acotamiento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310281" name="TextBox 7"/>
          <p:cNvSpPr txBox="1">
            <a:spLocks noChangeArrowheads="1"/>
          </p:cNvSpPr>
          <p:nvPr/>
        </p:nvSpPr>
        <p:spPr bwMode="auto">
          <a:xfrm>
            <a:off x="5383213" y="5957888"/>
            <a:ext cx="3760787" cy="5238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Área de Aviso Avanzado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310282" name="TextBox 8"/>
          <p:cNvSpPr txBox="1">
            <a:spLocks noChangeArrowheads="1"/>
          </p:cNvSpPr>
          <p:nvPr/>
        </p:nvSpPr>
        <p:spPr bwMode="auto">
          <a:xfrm>
            <a:off x="928662" y="1690688"/>
            <a:ext cx="3130577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Espacio de Trabajo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310283" name="TextBox 9"/>
          <p:cNvSpPr txBox="1">
            <a:spLocks noChangeArrowheads="1"/>
          </p:cNvSpPr>
          <p:nvPr/>
        </p:nvSpPr>
        <p:spPr bwMode="auto">
          <a:xfrm>
            <a:off x="1285852" y="2562225"/>
            <a:ext cx="2773387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Espacio de búfer</a:t>
            </a:r>
            <a:endParaRPr lang="en-US" altLang="en-US" sz="280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1C513-F0F7-41A6-80C8-1DA3F2A2866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B0F0"/>
                </a:solidFill>
              </a:rPr>
              <a:t>86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Box 1"/>
          <p:cNvSpPr txBox="1">
            <a:spLocks noChangeArrowheads="1"/>
          </p:cNvSpPr>
          <p:nvPr/>
        </p:nvSpPr>
        <p:spPr bwMode="auto">
          <a:xfrm>
            <a:off x="-71470" y="420688"/>
            <a:ext cx="98139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smtClean="0">
                <a:latin typeface="Arial" charset="0"/>
              </a:rPr>
              <a:t>Si es Posible Astille por la Banqueta/ Lado Sin Tráfico</a:t>
            </a:r>
            <a:endParaRPr lang="en-US" altLang="en-US" sz="3000">
              <a:latin typeface="Arial" charset="0"/>
            </a:endParaRPr>
          </a:p>
        </p:txBody>
      </p:sp>
      <p:sp>
        <p:nvSpPr>
          <p:cNvPr id="3" name="Rectangle 2" descr="text box"/>
          <p:cNvSpPr/>
          <p:nvPr/>
        </p:nvSpPr>
        <p:spPr>
          <a:xfrm>
            <a:off x="4800600" y="1143000"/>
            <a:ext cx="914400" cy="167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Isosceles Triangle 3" descr="triangle"/>
          <p:cNvSpPr/>
          <p:nvPr/>
        </p:nvSpPr>
        <p:spPr>
          <a:xfrm>
            <a:off x="4978400" y="2819400"/>
            <a:ext cx="609600" cy="573088"/>
          </a:xfrm>
          <a:prstGeom prst="triangl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 descr="rectangle"/>
          <p:cNvSpPr/>
          <p:nvPr/>
        </p:nvSpPr>
        <p:spPr>
          <a:xfrm>
            <a:off x="4930775" y="3395663"/>
            <a:ext cx="631825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 descr="straight line"/>
          <p:cNvCxnSpPr/>
          <p:nvPr/>
        </p:nvCxnSpPr>
        <p:spPr>
          <a:xfrm>
            <a:off x="4572000" y="1143000"/>
            <a:ext cx="0" cy="51054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straight line"/>
          <p:cNvCxnSpPr/>
          <p:nvPr/>
        </p:nvCxnSpPr>
        <p:spPr>
          <a:xfrm>
            <a:off x="3352800" y="1143000"/>
            <a:ext cx="0" cy="5105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straight line"/>
          <p:cNvCxnSpPr/>
          <p:nvPr/>
        </p:nvCxnSpPr>
        <p:spPr>
          <a:xfrm>
            <a:off x="5943600" y="1077913"/>
            <a:ext cx="0" cy="5105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 descr="triangle"/>
          <p:cNvSpPr/>
          <p:nvPr/>
        </p:nvSpPr>
        <p:spPr>
          <a:xfrm>
            <a:off x="4624388" y="1371600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Isosceles Triangle 14" descr="triangle"/>
          <p:cNvSpPr/>
          <p:nvPr/>
        </p:nvSpPr>
        <p:spPr>
          <a:xfrm>
            <a:off x="5864225" y="6096000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Isosceles Triangle 15" descr="triangle"/>
          <p:cNvSpPr/>
          <p:nvPr/>
        </p:nvSpPr>
        <p:spPr>
          <a:xfrm>
            <a:off x="4556125" y="1981200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Isosceles Triangle 16" descr="triangle"/>
          <p:cNvSpPr/>
          <p:nvPr/>
        </p:nvSpPr>
        <p:spPr>
          <a:xfrm>
            <a:off x="4635500" y="2667000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Isosceles Triangle 17" descr="triangle"/>
          <p:cNvSpPr/>
          <p:nvPr/>
        </p:nvSpPr>
        <p:spPr>
          <a:xfrm>
            <a:off x="4562475" y="3519488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Isosceles Triangle 18" descr="triangle"/>
          <p:cNvSpPr/>
          <p:nvPr/>
        </p:nvSpPr>
        <p:spPr>
          <a:xfrm>
            <a:off x="4572000" y="5105400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Isosceles Triangle 19" descr="triangle"/>
          <p:cNvSpPr/>
          <p:nvPr/>
        </p:nvSpPr>
        <p:spPr>
          <a:xfrm>
            <a:off x="4964113" y="5526088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Isosceles Triangle 20" descr="triangle"/>
          <p:cNvSpPr/>
          <p:nvPr/>
        </p:nvSpPr>
        <p:spPr>
          <a:xfrm>
            <a:off x="5476875" y="5943600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Explosion 1 21" descr="explosion"/>
          <p:cNvSpPr/>
          <p:nvPr/>
        </p:nvSpPr>
        <p:spPr>
          <a:xfrm>
            <a:off x="4978400" y="4371975"/>
            <a:ext cx="568325" cy="609600"/>
          </a:xfrm>
          <a:prstGeom prst="irregularSeal1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 descr="green rectangle"/>
          <p:cNvSpPr/>
          <p:nvPr/>
        </p:nvSpPr>
        <p:spPr>
          <a:xfrm>
            <a:off x="5556250" y="4078288"/>
            <a:ext cx="457200" cy="914400"/>
          </a:xfrm>
          <a:prstGeom prst="roundRect">
            <a:avLst/>
          </a:prstGeom>
          <a:solidFill>
            <a:srgbClr val="43FC10"/>
          </a:solidFill>
          <a:ln>
            <a:solidFill>
              <a:srgbClr val="43FC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24" descr="red rectangle"/>
          <p:cNvSpPr/>
          <p:nvPr/>
        </p:nvSpPr>
        <p:spPr>
          <a:xfrm>
            <a:off x="4583113" y="4078288"/>
            <a:ext cx="457200" cy="9144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Isosceles Triangle 25" descr="triangle"/>
          <p:cNvSpPr/>
          <p:nvPr/>
        </p:nvSpPr>
        <p:spPr>
          <a:xfrm>
            <a:off x="4465638" y="4303713"/>
            <a:ext cx="158750" cy="304800"/>
          </a:xfrm>
          <a:prstGeom prst="triangl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 descr="rectangle"/>
          <p:cNvSpPr/>
          <p:nvPr/>
        </p:nvSpPr>
        <p:spPr>
          <a:xfrm>
            <a:off x="5257800" y="3106738"/>
            <a:ext cx="88900" cy="58896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 descr="straight line"/>
          <p:cNvCxnSpPr/>
          <p:nvPr/>
        </p:nvCxnSpPr>
        <p:spPr>
          <a:xfrm>
            <a:off x="6324600" y="1143000"/>
            <a:ext cx="0" cy="5105400"/>
          </a:xfrm>
          <a:prstGeom prst="line">
            <a:avLst/>
          </a:prstGeom>
          <a:ln w="155575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rapezoid 11" descr="trapezoid"/>
          <p:cNvSpPr/>
          <p:nvPr/>
        </p:nvSpPr>
        <p:spPr>
          <a:xfrm>
            <a:off x="5022850" y="3997325"/>
            <a:ext cx="479425" cy="301625"/>
          </a:xfrm>
          <a:prstGeom prst="trapezoi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1C513-F0F7-41A6-80C8-1DA3F2A2866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/>
              <a:t>87</a:t>
            </a:r>
            <a:endParaRPr lang="en-US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9" descr="chipper tru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9400" cy="687705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8001000" cy="2523768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mtClean="0">
                <a:latin typeface="+mn-lt"/>
              </a:rPr>
              <a:t>Trabajador de árbol de 30 años murió mientras astillaba a lo largo de un camino. La conductora dijo que no vio al trabajador porque la deslumbraba el sol. La policía dijo que ella no iba a alta velocidad y no había signos de drogas o alcohol. </a:t>
            </a:r>
            <a:endParaRPr lang="en-US" sz="2800" b="1"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39E9-D928-44B4-9A64-E431EF181EB3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00" dirty="0" smtClean="0"/>
              <a:t>88</a:t>
            </a:r>
            <a:endParaRPr lang="en-US" sz="1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http://hlcdn.datasphere.com/sites/default/files/imagecache/story615/100827_bellevue_tree_ax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ross 1" descr="x"/>
          <p:cNvSpPr/>
          <p:nvPr/>
        </p:nvSpPr>
        <p:spPr>
          <a:xfrm rot="19939232">
            <a:off x="2638425" y="3860800"/>
            <a:ext cx="414338" cy="409575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0" y="304800"/>
            <a:ext cx="5334000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FFFF00"/>
                </a:solidFill>
                <a:latin typeface="+mn-lt"/>
              </a:rPr>
              <a:t>OPERADOR DE ASTILLADORA GOLPEADO POR RAMA CAÍDA</a:t>
            </a:r>
            <a:endParaRPr lang="en-US" sz="4800" b="1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7200" y="5105400"/>
            <a:ext cx="4724400" cy="1754326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smtClean="0">
                <a:solidFill>
                  <a:prstClr val="black"/>
                </a:solidFill>
                <a:latin typeface="Calibri"/>
              </a:rPr>
              <a:t>¡La </a:t>
            </a:r>
            <a:r>
              <a:rPr lang="en-US" sz="3600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“zona de trabajo” </a:t>
            </a:r>
            <a:r>
              <a:rPr lang="en-US" sz="3600" smtClean="0">
                <a:solidFill>
                  <a:prstClr val="black"/>
                </a:solidFill>
                <a:latin typeface="Calibri"/>
              </a:rPr>
              <a:t>no puede estar en la</a:t>
            </a:r>
            <a:endParaRPr lang="en-US" sz="360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US" sz="3600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“zona de caída!”</a:t>
            </a:r>
            <a:endParaRPr lang="en-US" sz="3600" i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89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19600"/>
            <a:ext cx="9144000" cy="1754188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CAPÍTULO CUATRO</a:t>
            </a:r>
            <a:endParaRPr 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defRPr/>
            </a:pPr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Operando la Astilladora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90</a:t>
            </a:r>
            <a:endParaRPr lang="en-US" sz="1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err="1" smtClean="0"/>
              <a:t>Investigaciones</a:t>
            </a:r>
            <a:r>
              <a:rPr lang="en-US" altLang="en-US" sz="2800" smtClean="0"/>
              <a:t> OSHA de </a:t>
            </a:r>
            <a:r>
              <a:rPr lang="en-US" altLang="en-US" sz="2800" err="1" smtClean="0"/>
              <a:t>Accidentes</a:t>
            </a:r>
            <a:r>
              <a:rPr lang="en-US" altLang="en-US" sz="2800" smtClean="0"/>
              <a:t> de 1985-2007 = </a:t>
            </a:r>
            <a:r>
              <a:rPr lang="en-US" altLang="en-US" sz="2800" smtClean="0">
                <a:solidFill>
                  <a:srgbClr val="FFFF00"/>
                </a:solidFill>
              </a:rPr>
              <a:t>45</a:t>
            </a:r>
          </a:p>
        </p:txBody>
      </p:sp>
      <p:graphicFrame>
        <p:nvGraphicFramePr>
          <p:cNvPr id="2" name="Content Placeholder 4" descr="actividad chart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9969522"/>
              </p:ext>
            </p:extLst>
          </p:nvPr>
        </p:nvGraphicFramePr>
        <p:xfrm>
          <a:off x="457200" y="1219200"/>
          <a:ext cx="42672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ontent Placeholder 5" descr="entrenamiento ch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1475108"/>
              </p:ext>
            </p:extLst>
          </p:nvPr>
        </p:nvGraphicFramePr>
        <p:xfrm>
          <a:off x="4648200" y="1295400"/>
          <a:ext cx="40386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B80F0-CBEC-4C3D-AE3E-F9B01C90DF1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imagen"/>
          <p:cNvSpPr/>
          <p:nvPr/>
        </p:nvSpPr>
        <p:spPr>
          <a:xfrm>
            <a:off x="0" y="-15875"/>
            <a:ext cx="9144000" cy="68738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5395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-15875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38" y="-24"/>
            <a:ext cx="3500430" cy="75159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b="1" u="sng" smtClean="0">
                <a:solidFill>
                  <a:schemeClr val="bg1"/>
                </a:solidFill>
                <a:latin typeface="+mn-lt"/>
              </a:rPr>
              <a:t>CUANDO ENCIENDA ASTILLADORA:</a:t>
            </a:r>
            <a:endParaRPr lang="en-US" sz="3600" b="1" u="sng">
              <a:solidFill>
                <a:schemeClr val="bg1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  <a:defRPr/>
            </a:pPr>
            <a:r>
              <a:rPr lang="en-US" sz="2400" smtClean="0">
                <a:solidFill>
                  <a:schemeClr val="bg1"/>
                </a:solidFill>
                <a:latin typeface="+mn-lt"/>
              </a:rPr>
              <a:t>Detener o invertir rodillos de alimentación</a:t>
            </a:r>
            <a:endParaRPr lang="en-US" sz="2400">
              <a:solidFill>
                <a:schemeClr val="bg1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  <a:defRPr/>
            </a:pPr>
            <a:endParaRPr lang="en-US" sz="2400">
              <a:solidFill>
                <a:schemeClr val="bg1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  <a:defRPr/>
            </a:pPr>
            <a:r>
              <a:rPr lang="en-US" sz="240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+mn-lt"/>
              </a:rPr>
              <a:t>Marcha en vacío para calentar motor</a:t>
            </a:r>
            <a:endParaRPr lang="en-US" sz="2400">
              <a:solidFill>
                <a:schemeClr val="bg1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  <a:defRPr/>
            </a:pPr>
            <a:endParaRPr lang="en-US" sz="2400">
              <a:solidFill>
                <a:schemeClr val="bg1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buFontTx/>
              <a:buChar char="-"/>
              <a:defRPr/>
            </a:pPr>
            <a:r>
              <a:rPr lang="en-US" sz="240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+mn-lt"/>
              </a:rPr>
              <a:t>Ponga el clutch lentamente</a:t>
            </a:r>
            <a:endParaRPr lang="en-US" sz="240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en-US" sz="240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2400">
                <a:solidFill>
                  <a:schemeClr val="bg1"/>
                </a:solidFill>
                <a:latin typeface="+mn-lt"/>
              </a:rPr>
              <a:t> - </a:t>
            </a:r>
            <a:r>
              <a:rPr lang="en-US" sz="2400" smtClean="0">
                <a:solidFill>
                  <a:schemeClr val="bg1"/>
                </a:solidFill>
                <a:latin typeface="+mn-lt"/>
              </a:rPr>
              <a:t>Aumentar RPM del motor hasta plena marcha</a:t>
            </a:r>
            <a:r>
              <a:rPr lang="en-US" sz="2400">
                <a:solidFill>
                  <a:schemeClr val="bg1"/>
                </a:solidFill>
                <a:latin typeface="+mn-lt"/>
              </a:rPr>
              <a:t/>
            </a:r>
            <a:br>
              <a:rPr lang="en-US" sz="2400">
                <a:solidFill>
                  <a:schemeClr val="bg1"/>
                </a:solidFill>
                <a:latin typeface="+mn-lt"/>
              </a:rPr>
            </a:br>
            <a:endParaRPr lang="en-US" sz="2400">
              <a:solidFill>
                <a:schemeClr val="bg1"/>
              </a:solidFill>
              <a:latin typeface="+mn-lt"/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2400" smtClean="0">
                <a:solidFill>
                  <a:schemeClr val="bg1"/>
                </a:solidFill>
                <a:latin typeface="+mn-lt"/>
              </a:rPr>
              <a:t>- Cheque operación de barra de alimentación y rodillos hidráulicos de alimentación</a:t>
            </a:r>
            <a:r>
              <a:rPr lang="en-US" sz="2400">
                <a:solidFill>
                  <a:schemeClr val="bg1"/>
                </a:solidFill>
                <a:latin typeface="+mn-lt"/>
              </a:rPr>
              <a:t/>
            </a:r>
            <a:br>
              <a:rPr lang="en-US" sz="2400">
                <a:solidFill>
                  <a:schemeClr val="bg1"/>
                </a:solidFill>
                <a:latin typeface="+mn-lt"/>
              </a:rPr>
            </a:br>
            <a:endParaRPr lang="en-US" sz="240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2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00" dirty="0" smtClean="0">
                <a:solidFill>
                  <a:srgbClr val="C00000"/>
                </a:solidFill>
              </a:rPr>
              <a:t>91</a:t>
            </a:r>
            <a:endParaRPr lang="en-US" sz="1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C:\Users\Odis\Desktop\vermeer pics\Clutch &amp; Belt engageme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TextBox 1"/>
          <p:cNvSpPr txBox="1">
            <a:spLocks noChangeArrowheads="1"/>
          </p:cNvSpPr>
          <p:nvPr/>
        </p:nvSpPr>
        <p:spPr bwMode="auto">
          <a:xfrm>
            <a:off x="6248400" y="3276600"/>
            <a:ext cx="2366963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latin typeface="Arial" charset="0"/>
              </a:rPr>
              <a:t>Clutch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sz="100" dirty="0" smtClean="0">
                <a:solidFill>
                  <a:srgbClr val="FFCC00"/>
                </a:solidFill>
              </a:rPr>
              <a:t>92</a:t>
            </a:r>
            <a:endParaRPr lang="en-US" sz="1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imag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8" y="0"/>
            <a:ext cx="7742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rapezoid 2" descr="imagen"/>
          <p:cNvSpPr/>
          <p:nvPr/>
        </p:nvSpPr>
        <p:spPr>
          <a:xfrm rot="10642693">
            <a:off x="3241675" y="1514475"/>
            <a:ext cx="3935413" cy="2671763"/>
          </a:xfrm>
          <a:prstGeom prst="trapezoid">
            <a:avLst>
              <a:gd name="adj" fmla="val 2770"/>
            </a:avLst>
          </a:prstGeom>
          <a:noFill/>
          <a:ln w="177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9492" name="TextBox 3"/>
          <p:cNvSpPr txBox="1">
            <a:spLocks noChangeArrowheads="1"/>
          </p:cNvSpPr>
          <p:nvPr/>
        </p:nvSpPr>
        <p:spPr bwMode="auto">
          <a:xfrm>
            <a:off x="1206500" y="5210175"/>
            <a:ext cx="6471387" cy="156966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latin typeface="Arial" charset="0"/>
              </a:rPr>
              <a:t>NINGUNA PARTE DEL CUERPO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latin typeface="Arial" charset="0"/>
              </a:rPr>
              <a:t>DEBERÍA PASAR 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latin typeface="Arial" charset="0"/>
              </a:rPr>
              <a:t>TRAVÉS DE ESTA ÁREA</a:t>
            </a:r>
            <a:endParaRPr lang="en-US" altLang="en-US" b="1">
              <a:latin typeface="Arial" charset="0"/>
            </a:endParaRPr>
          </a:p>
        </p:txBody>
      </p:sp>
      <p:sp>
        <p:nvSpPr>
          <p:cNvPr id="5" name="Quad Arrow 4" descr="quad arrow"/>
          <p:cNvSpPr/>
          <p:nvPr/>
        </p:nvSpPr>
        <p:spPr>
          <a:xfrm rot="21423101">
            <a:off x="3825875" y="1765300"/>
            <a:ext cx="2767013" cy="2170113"/>
          </a:xfrm>
          <a:prstGeom prst="quadArrow">
            <a:avLst>
              <a:gd name="adj1" fmla="val 4882"/>
              <a:gd name="adj2" fmla="val 10209"/>
              <a:gd name="adj3" fmla="val 22500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93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6" descr="https://encrypted-tbn1.gstatic.com/images?q=tbn:ANd9GcRmpO6qa3ybMftX3Gzffn24bkfOFMwrfqKCFzeZm_QkzsIicH4z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938" y="76200"/>
            <a:ext cx="372586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5" name="Picture 4" descr="https://encrypted-tbn0.gstatic.com/images?q=tbn:ANd9GcTA22U4NZNrtenOdizsPS_k6YyaV1s2Gr60_RgdIzfniNlTO57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100" y="1938338"/>
            <a:ext cx="41529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2" descr="https://encrypted-tbn2.gstatic.com/images?q=tbn:ANd9GcQXAzv2N0OfdkgmbRyxNZAF6NiKgqrA5T9iWdRgKKwR6rpYni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152400"/>
            <a:ext cx="32099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1"/>
          <p:cNvSpPr>
            <a:spLocks noChangeArrowheads="1"/>
          </p:cNvSpPr>
          <p:nvPr/>
        </p:nvSpPr>
        <p:spPr bwMode="auto">
          <a:xfrm>
            <a:off x="928662" y="4714885"/>
            <a:ext cx="7215238" cy="206210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latin typeface="Arial" charset="0"/>
              </a:rPr>
              <a:t>Nunca use herramientas tales como rastrillos o palas para empujar la maleza dentro de astilladora</a:t>
            </a:r>
            <a:br>
              <a:rPr lang="en-US" altLang="en-US" b="1" smtClean="0">
                <a:latin typeface="Arial" charset="0"/>
              </a:rPr>
            </a:br>
            <a:endParaRPr lang="en-US" altLang="en-US" b="1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94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text box"/>
          <p:cNvSpPr/>
          <p:nvPr/>
        </p:nvSpPr>
        <p:spPr>
          <a:xfrm>
            <a:off x="1219200" y="0"/>
            <a:ext cx="70104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1539" name="Picture 3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3500" y="366713"/>
            <a:ext cx="6705600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smtClean="0">
                <a:latin typeface="+mn-lt"/>
              </a:rPr>
              <a:t>Use mango largo de madera u otro desecho largo de madera</a:t>
            </a:r>
            <a:endParaRPr lang="en-US" sz="4400" b="1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95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3" name="TextBox 2"/>
          <p:cNvSpPr txBox="1">
            <a:spLocks noChangeArrowheads="1"/>
          </p:cNvSpPr>
          <p:nvPr/>
        </p:nvSpPr>
        <p:spPr bwMode="auto">
          <a:xfrm>
            <a:off x="3857620" y="4514850"/>
            <a:ext cx="5245200" cy="267765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Arial" charset="0"/>
              </a:rPr>
              <a:t>Un trabajador fue jalado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Arial" charset="0"/>
              </a:rPr>
              <a:t>a través de una astilladora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Arial" charset="0"/>
              </a:rPr>
              <a:t>cuando no pudo remover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chemeClr val="bg1"/>
                </a:solidFill>
                <a:latin typeface="Arial" charset="0"/>
              </a:rPr>
              <a:t>su mano de la manija de una pala</a:t>
            </a:r>
            <a:endParaRPr lang="en-US" altLang="en-US" sz="2800" b="1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96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1" descr="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981200"/>
            <a:ext cx="1981200" cy="3693319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¿Cuántos peligros puede observar en esta foto?</a:t>
            </a:r>
            <a:endParaRPr lang="en-US" sz="3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050" dirty="0" smtClean="0">
                <a:solidFill>
                  <a:schemeClr val="accent2">
                    <a:lumMod val="75000"/>
                  </a:schemeClr>
                </a:solidFill>
              </a:rPr>
              <a:t>97</a:t>
            </a:r>
            <a:endParaRPr lang="en-US" sz="105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C:\Users\Odis\Desktop\ppp\Mass Arbor 1 0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2400"/>
            <a:ext cx="9144000" cy="830263"/>
          </a:xfrm>
          <a:prstGeom prst="rect">
            <a:avLst/>
          </a:prstGeom>
          <a:solidFill>
            <a:srgbClr val="FFFF00">
              <a:alpha val="74902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smtClean="0">
                <a:latin typeface="+mn-lt"/>
              </a:rPr>
              <a:t>MEJOR PRÁCTICA:</a:t>
            </a:r>
            <a:endParaRPr lang="en-US" sz="4800"/>
          </a:p>
        </p:txBody>
      </p:sp>
      <p:sp>
        <p:nvSpPr>
          <p:cNvPr id="3" name="TextBox 2"/>
          <p:cNvSpPr txBox="1"/>
          <p:nvPr/>
        </p:nvSpPr>
        <p:spPr>
          <a:xfrm>
            <a:off x="0" y="982663"/>
            <a:ext cx="4648200" cy="2339102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>
                <a:latin typeface="+mn-lt"/>
              </a:rPr>
              <a:t>No jale la maleza directamente hacia la astilladora en acción, PREPÁRELA. </a:t>
            </a:r>
            <a:endParaRPr lang="en-US" sz="3200" b="1">
              <a:latin typeface="+mn-lt"/>
            </a:endParaRP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1400" dirty="0" smtClean="0">
                <a:solidFill>
                  <a:srgbClr val="FFFF00"/>
                </a:solidFill>
              </a:rPr>
              <a:t>98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638" y="1371600"/>
            <a:ext cx="9164638" cy="61247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smtClean="0"/>
              <a:t>Cheque material a ser alimentado para asegurarse de que está libre de metal y objetos foráneos. </a:t>
            </a:r>
            <a:endParaRPr lang="en-US" sz="3200"/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320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smtClean="0"/>
              <a:t>Use precaución cuando alimente madera muerta o congelada. </a:t>
            </a:r>
            <a:endParaRPr lang="en-US" sz="3200"/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320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3200" smtClean="0"/>
              <a:t>Mantenga área de suelo enfrente de charola de alimentación libre de desechos excesivos.</a:t>
            </a:r>
            <a:endParaRPr lang="en-US" sz="3200"/>
          </a:p>
          <a:p>
            <a:pPr>
              <a:defRPr/>
            </a:pPr>
            <a:endParaRPr lang="en-US" sz="3200"/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smtClean="0"/>
              <a:t>Alimente a las ramas del lado basal primero</a:t>
            </a:r>
            <a:endParaRPr lang="en-US" sz="3200"/>
          </a:p>
          <a:p>
            <a:pPr>
              <a:defRPr/>
            </a:pPr>
            <a:endParaRPr lang="en-US" sz="4000"/>
          </a:p>
        </p:txBody>
      </p:sp>
      <p:sp>
        <p:nvSpPr>
          <p:cNvPr id="3256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u="sng" smtClean="0"/>
              <a:t>Seguridad en Astilladora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3F8FFD-5DE8-46D4-A36B-C4FD5484A1C0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C:\Users\Odis\Desktop\GTP\Photos\2012-03-06 Good Tree Care March 2012\Good Tree Care March 2012 05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59" name="TextBox 2"/>
          <p:cNvSpPr txBox="1">
            <a:spLocks noChangeArrowheads="1"/>
          </p:cNvSpPr>
          <p:nvPr/>
        </p:nvSpPr>
        <p:spPr bwMode="auto">
          <a:xfrm>
            <a:off x="334963" y="138113"/>
            <a:ext cx="7859844" cy="107721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latin typeface="Arial" charset="0"/>
              </a:rPr>
              <a:t>Mantenga líneas de trepado y cordaje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mtClean="0">
                <a:latin typeface="Arial" charset="0"/>
              </a:rPr>
              <a:t>libres de desechos y lejos de la astilladora</a:t>
            </a:r>
            <a:endParaRPr lang="en-US" altLang="en-US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93C58-E5E7-4604-9EF3-0D4C6714AA06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en-US" sz="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100</a:t>
            </a:r>
            <a:endParaRPr lang="en-US" sz="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FF0000"/>
      </a:accent2>
      <a:accent3>
        <a:srgbClr val="FFFF00"/>
      </a:accent3>
      <a:accent4>
        <a:srgbClr val="00B050"/>
      </a:accent4>
      <a:accent5>
        <a:srgbClr val="3F004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FF0000"/>
      </a:accent2>
      <a:accent3>
        <a:srgbClr val="FFFF00"/>
      </a:accent3>
      <a:accent4>
        <a:srgbClr val="00B050"/>
      </a:accent4>
      <a:accent5>
        <a:srgbClr val="3F004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FF0000"/>
      </a:accent2>
      <a:accent3>
        <a:srgbClr val="FFFF00"/>
      </a:accent3>
      <a:accent4>
        <a:srgbClr val="00B050"/>
      </a:accent4>
      <a:accent5>
        <a:srgbClr val="3F0040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2886</Words>
  <Application>Microsoft Office PowerPoint</Application>
  <PresentationFormat>On-screen Show (4:3)</PresentationFormat>
  <Paragraphs>703</Paragraphs>
  <Slides>153</Slides>
  <Notes>51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153</vt:i4>
      </vt:variant>
    </vt:vector>
  </HeadingPairs>
  <TitlesOfParts>
    <vt:vector size="174" baseType="lpstr">
      <vt:lpstr>Arial</vt:lpstr>
      <vt:lpstr>Calibri</vt:lpstr>
      <vt:lpstr>Times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Chipper Operator</vt:lpstr>
      <vt:lpstr>2</vt:lpstr>
      <vt:lpstr>3</vt:lpstr>
      <vt:lpstr>5</vt:lpstr>
      <vt:lpstr>6</vt:lpstr>
      <vt:lpstr>7</vt:lpstr>
      <vt:lpstr>1285 Muertes Totales en Industria de Cuidado de Árbol = 80 Muertes por Año(2002-2007)</vt:lpstr>
      <vt:lpstr>9</vt:lpstr>
      <vt:lpstr>Investigaciones OSHA de Accidentes de 1985-2007 = 45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Entrenamiento</vt:lpstr>
      <vt:lpstr> Entrenamiento</vt:lpstr>
      <vt:lpstr>32</vt:lpstr>
      <vt:lpstr>33</vt:lpstr>
      <vt:lpstr>34</vt:lpstr>
      <vt:lpstr>35</vt:lpstr>
      <vt:lpstr>36</vt:lpstr>
      <vt:lpstr>                                        37</vt:lpstr>
      <vt:lpstr>38</vt:lpstr>
      <vt:lpstr>39</vt:lpstr>
      <vt:lpstr>              40</vt:lpstr>
      <vt:lpstr>41</vt:lpstr>
      <vt:lpstr> 42</vt:lpstr>
      <vt:lpstr>43</vt:lpstr>
      <vt:lpstr>44</vt:lpstr>
      <vt:lpstr>45</vt:lpstr>
      <vt:lpstr>46</vt:lpstr>
      <vt:lpstr>47</vt:lpstr>
      <vt:lpstr>48</vt:lpstr>
      <vt:lpstr>49</vt:lpstr>
      <vt:lpstr>     50</vt:lpstr>
      <vt:lpstr>51</vt:lpstr>
      <vt:lpstr>52</vt:lpstr>
      <vt:lpstr>53</vt:lpstr>
      <vt:lpstr>54</vt:lpstr>
      <vt:lpstr>55</vt:lpstr>
      <vt:lpstr>56</vt:lpstr>
      <vt:lpstr>57</vt:lpstr>
      <vt:lpstr>58</vt:lpstr>
      <vt:lpstr>No más de 20% de desgaste </vt:lpstr>
      <vt:lpstr>60</vt:lpstr>
      <vt:lpstr>61</vt:lpstr>
      <vt:lpstr>62</vt:lpstr>
      <vt:lpstr>63</vt:lpstr>
      <vt:lpstr>64</vt:lpstr>
      <vt:lpstr>65</vt:lpstr>
      <vt:lpstr>66</vt:lpstr>
      <vt:lpstr>67</vt:lpstr>
      <vt:lpstr>68</vt:lpstr>
      <vt:lpstr>69</vt:lpstr>
      <vt:lpstr>70</vt:lpstr>
      <vt:lpstr>71</vt:lpstr>
      <vt:lpstr>72</vt:lpstr>
      <vt:lpstr>73</vt:lpstr>
      <vt:lpstr>74</vt:lpstr>
      <vt:lpstr>75</vt:lpstr>
      <vt:lpstr>76</vt:lpstr>
      <vt:lpstr>CONTROL DE TRÁFICO</vt:lpstr>
      <vt:lpstr>Fatalidades Relacionadas con el Tráfico en Ohio 2008-2009</vt:lpstr>
      <vt:lpstr>79</vt:lpstr>
      <vt:lpstr>Por Qué es Importante</vt:lpstr>
      <vt:lpstr>81</vt:lpstr>
      <vt:lpstr>82</vt:lpstr>
      <vt:lpstr>83</vt:lpstr>
      <vt:lpstr>Conos de Tráfico</vt:lpstr>
      <vt:lpstr>85</vt:lpstr>
      <vt:lpstr>86</vt:lpstr>
      <vt:lpstr>87</vt:lpstr>
      <vt:lpstr>88</vt:lpstr>
      <vt:lpstr>89</vt:lpstr>
      <vt:lpstr>90</vt:lpstr>
      <vt:lpstr>91</vt:lpstr>
      <vt:lpstr>92</vt:lpstr>
      <vt:lpstr>93</vt:lpstr>
      <vt:lpstr>94</vt:lpstr>
      <vt:lpstr>95</vt:lpstr>
      <vt:lpstr>96</vt:lpstr>
      <vt:lpstr>97</vt:lpstr>
      <vt:lpstr>98</vt:lpstr>
      <vt:lpstr>Seguridad en Astilladora</vt:lpstr>
      <vt:lpstr>100</vt:lpstr>
      <vt:lpstr>101</vt:lpstr>
      <vt:lpstr>102</vt:lpstr>
      <vt:lpstr>103</vt:lpstr>
      <vt:lpstr>104</vt:lpstr>
      <vt:lpstr>105</vt:lpstr>
      <vt:lpstr>106</vt:lpstr>
      <vt:lpstr>107</vt:lpstr>
      <vt:lpstr>108</vt:lpstr>
      <vt:lpstr>109</vt:lpstr>
      <vt:lpstr>110</vt:lpstr>
      <vt:lpstr>Ergonomía</vt:lpstr>
      <vt:lpstr>Números</vt:lpstr>
      <vt:lpstr> Números</vt:lpstr>
      <vt:lpstr>Porcentajes de Lesiones</vt:lpstr>
      <vt:lpstr>115</vt:lpstr>
      <vt:lpstr>Reducir Lesiones </vt:lpstr>
      <vt:lpstr>Consideraciones Físicas de Trabajo</vt:lpstr>
      <vt:lpstr>118</vt:lpstr>
      <vt:lpstr>119</vt:lpstr>
      <vt:lpstr>120</vt:lpstr>
      <vt:lpstr>  121</vt:lpstr>
      <vt:lpstr>122</vt:lpstr>
      <vt:lpstr>123</vt:lpstr>
      <vt:lpstr>124</vt:lpstr>
      <vt:lpstr>125</vt:lpstr>
      <vt:lpstr>126</vt:lpstr>
      <vt:lpstr>127</vt:lpstr>
      <vt:lpstr>128</vt:lpstr>
      <vt:lpstr>129</vt:lpstr>
      <vt:lpstr>130</vt:lpstr>
      <vt:lpstr>131</vt:lpstr>
      <vt:lpstr>=                                  132</vt:lpstr>
      <vt:lpstr>133</vt:lpstr>
      <vt:lpstr>134</vt:lpstr>
      <vt:lpstr>135</vt:lpstr>
      <vt:lpstr>136</vt:lpstr>
      <vt:lpstr>137</vt:lpstr>
      <vt:lpstr>138</vt:lpstr>
      <vt:lpstr>139</vt:lpstr>
      <vt:lpstr>140</vt:lpstr>
      <vt:lpstr>141</vt:lpstr>
      <vt:lpstr>142</vt:lpstr>
      <vt:lpstr>143</vt:lpstr>
      <vt:lpstr>144</vt:lpstr>
      <vt:lpstr>145</vt:lpstr>
      <vt:lpstr>146</vt:lpstr>
      <vt:lpstr>147</vt:lpstr>
      <vt:lpstr>148</vt:lpstr>
      <vt:lpstr>149</vt:lpstr>
      <vt:lpstr>150</vt:lpstr>
      <vt:lpstr>151</vt:lpstr>
      <vt:lpstr>153</vt:lpstr>
      <vt:lpstr> 153</vt:lpstr>
      <vt:lpstr>154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2020-01-27T16:33:30Z</dcterms:created>
  <dcterms:modified xsi:type="dcterms:W3CDTF">2020-01-27T17:08:21Z</dcterms:modified>
</cp:coreProperties>
</file>