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63"/>
  </p:notesMasterIdLst>
  <p:sldIdLst>
    <p:sldId id="493" r:id="rId2"/>
    <p:sldId id="552" r:id="rId3"/>
    <p:sldId id="346" r:id="rId4"/>
    <p:sldId id="492" r:id="rId5"/>
    <p:sldId id="494" r:id="rId6"/>
    <p:sldId id="510" r:id="rId7"/>
    <p:sldId id="431" r:id="rId8"/>
    <p:sldId id="495" r:id="rId9"/>
    <p:sldId id="496" r:id="rId10"/>
    <p:sldId id="478" r:id="rId11"/>
    <p:sldId id="527" r:id="rId12"/>
    <p:sldId id="528" r:id="rId13"/>
    <p:sldId id="498" r:id="rId14"/>
    <p:sldId id="497" r:id="rId15"/>
    <p:sldId id="499" r:id="rId16"/>
    <p:sldId id="518" r:id="rId17"/>
    <p:sldId id="480" r:id="rId18"/>
    <p:sldId id="500" r:id="rId19"/>
    <p:sldId id="481" r:id="rId20"/>
    <p:sldId id="505" r:id="rId21"/>
    <p:sldId id="482" r:id="rId22"/>
    <p:sldId id="545" r:id="rId23"/>
    <p:sldId id="520" r:id="rId24"/>
    <p:sldId id="521" r:id="rId25"/>
    <p:sldId id="531" r:id="rId26"/>
    <p:sldId id="483" r:id="rId27"/>
    <p:sldId id="501" r:id="rId28"/>
    <p:sldId id="504" r:id="rId29"/>
    <p:sldId id="506" r:id="rId30"/>
    <p:sldId id="507" r:id="rId31"/>
    <p:sldId id="514" r:id="rId32"/>
    <p:sldId id="536" r:id="rId33"/>
    <p:sldId id="533" r:id="rId34"/>
    <p:sldId id="535" r:id="rId35"/>
    <p:sldId id="539" r:id="rId36"/>
    <p:sldId id="543" r:id="rId37"/>
    <p:sldId id="540" r:id="rId38"/>
    <p:sldId id="550" r:id="rId39"/>
    <p:sldId id="542" r:id="rId40"/>
    <p:sldId id="546" r:id="rId41"/>
    <p:sldId id="541" r:id="rId42"/>
    <p:sldId id="538" r:id="rId43"/>
    <p:sldId id="537" r:id="rId44"/>
    <p:sldId id="485" r:id="rId45"/>
    <p:sldId id="484" r:id="rId46"/>
    <p:sldId id="503" r:id="rId47"/>
    <p:sldId id="509" r:id="rId48"/>
    <p:sldId id="502" r:id="rId49"/>
    <p:sldId id="508" r:id="rId50"/>
    <p:sldId id="515" r:id="rId51"/>
    <p:sldId id="489" r:id="rId52"/>
    <p:sldId id="532" r:id="rId53"/>
    <p:sldId id="519" r:id="rId54"/>
    <p:sldId id="544" r:id="rId55"/>
    <p:sldId id="547" r:id="rId56"/>
    <p:sldId id="529" r:id="rId57"/>
    <p:sldId id="530" r:id="rId58"/>
    <p:sldId id="491" r:id="rId59"/>
    <p:sldId id="549" r:id="rId60"/>
    <p:sldId id="548" r:id="rId61"/>
    <p:sldId id="51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1"/>
    <a:srgbClr val="FF3300"/>
    <a:srgbClr val="FF0000"/>
    <a:srgbClr val="F8F8F8"/>
    <a:srgbClr val="FFAFAF"/>
    <a:srgbClr val="000000"/>
    <a:srgbClr val="DDD9C3"/>
    <a:srgbClr val="7F7F7F"/>
    <a:srgbClr val="DBECCC"/>
    <a:srgbClr val="83BE4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8" autoAdjust="0"/>
    <p:restoredTop sz="86364" autoAdjust="0"/>
  </p:normalViewPr>
  <p:slideViewPr>
    <p:cSldViewPr>
      <p:cViewPr varScale="1">
        <p:scale>
          <a:sx n="92" d="100"/>
          <a:sy n="92" d="100"/>
        </p:scale>
        <p:origin x="672" y="78"/>
      </p:cViewPr>
      <p:guideLst>
        <p:guide orient="horz" pos="2160"/>
        <p:guide pos="2880"/>
      </p:guideLst>
    </p:cSldViewPr>
  </p:slideViewPr>
  <p:outlineViewPr>
    <p:cViewPr>
      <p:scale>
        <a:sx n="33" d="100"/>
        <a:sy n="33" d="100"/>
      </p:scale>
      <p:origin x="0" y="-19147"/>
    </p:cViewPr>
  </p:outlineViewPr>
  <p:notesTextViewPr>
    <p:cViewPr>
      <p:scale>
        <a:sx n="1" d="1"/>
        <a:sy n="1" d="1"/>
      </p:scale>
      <p:origin x="0" y="0"/>
    </p:cViewPr>
  </p:notesTextViewPr>
  <p:sorterViewPr>
    <p:cViewPr varScale="1">
      <p:scale>
        <a:sx n="1" d="1"/>
        <a:sy n="1" d="1"/>
      </p:scale>
      <p:origin x="0" y="-7291"/>
    </p:cViewPr>
  </p:sorterViewPr>
  <p:notesViewPr>
    <p:cSldViewPr>
      <p:cViewPr varScale="1">
        <p:scale>
          <a:sx n="68" d="100"/>
          <a:sy n="68" d="100"/>
        </p:scale>
        <p:origin x="3101"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BDC93A2-0AA4-4E73-9CB4-16CE1276A09D}" type="datetimeFigureOut">
              <a:rPr lang="en-US"/>
              <a:pPr>
                <a:defRPr/>
              </a:pPr>
              <a:t>1/27/2020</a:t>
            </a:fld>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1F8CF6-B96A-454A-B271-79E9030D6CA9}" type="slidenum">
              <a:rPr lang="en-US"/>
              <a:pPr>
                <a:defRPr/>
              </a:pPr>
              <a:t>‹#›</a:t>
            </a:fld>
            <a:endParaRPr lang="en-US"/>
          </a:p>
        </p:txBody>
      </p:sp>
    </p:spTree>
    <p:extLst>
      <p:ext uri="{BB962C8B-B14F-4D97-AF65-F5344CB8AC3E}">
        <p14:creationId xmlns:p14="http://schemas.microsoft.com/office/powerpoint/2010/main" val="3989655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a:t>
            </a:fld>
            <a:endParaRPr lang="en-US"/>
          </a:p>
        </p:txBody>
      </p:sp>
    </p:spTree>
    <p:extLst>
      <p:ext uri="{BB962C8B-B14F-4D97-AF65-F5344CB8AC3E}">
        <p14:creationId xmlns:p14="http://schemas.microsoft.com/office/powerpoint/2010/main" val="86667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Esta diapositiva describe muchos de los peligros de árbol/sitio relativos al trabajo general de árbol</a:t>
            </a:r>
            <a:r>
              <a:rPr lang="en-US" baseline="0" smtClean="0"/>
              <a:t> que pudiera incluir trepado, cordaje y/o operación de motosierra. Se puede encontrar una lista completa de peligros de sitio/árbol y otras consideraciones relativas a tala de árbol en </a:t>
            </a:r>
            <a:endParaRPr lang="en-US" smtClean="0"/>
          </a:p>
          <a:p>
            <a:r>
              <a:rPr lang="en-US" baseline="0" smtClean="0"/>
              <a:t>ANSI </a:t>
            </a:r>
            <a:r>
              <a:rPr lang="en-US" baseline="0" dirty="0" smtClean="0"/>
              <a:t>Z133</a:t>
            </a:r>
            <a:r>
              <a:rPr lang="en-US" baseline="0" smtClean="0"/>
              <a:t>, Anexo C, sección </a:t>
            </a:r>
            <a:r>
              <a:rPr lang="en-US" baseline="0" dirty="0" smtClean="0"/>
              <a:t>C.3.</a:t>
            </a:r>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11</a:t>
            </a:fld>
            <a:endParaRPr lang="en-US"/>
          </a:p>
        </p:txBody>
      </p:sp>
    </p:spTree>
    <p:extLst>
      <p:ext uri="{BB962C8B-B14F-4D97-AF65-F5344CB8AC3E}">
        <p14:creationId xmlns:p14="http://schemas.microsoft.com/office/powerpoint/2010/main" val="317491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¿Cómo</a:t>
            </a:r>
            <a:r>
              <a:rPr lang="en-US" baseline="0" smtClean="0"/>
              <a:t> valoraría la habilidad de un empleado de inspeccionar un sitio de trabajo en cuanto a peligros? Esto se aplica a cualquier otra área de competencia que necesita evaluar. ¿Le preguntaría al empleado? “¿Eres capas de inspeccionar un sitio de trabajo por sus peligros?” o “¿Inspeccionaste </a:t>
            </a:r>
            <a:r>
              <a:rPr lang="en-US" u="sng" baseline="0" smtClean="0"/>
              <a:t>este</a:t>
            </a:r>
            <a:r>
              <a:rPr lang="en-US" baseline="0" smtClean="0"/>
              <a:t> sitio de trabajo?” Probablemente no, porque por varias razones el empleado es probable que diga “Sí” y aún así no tendría idea de su competencia. No haga preguntas cerradas, haga preguntas abiertas, las que no se pueden contestar por sí o no; o mejor aún haga que describan o realmente le muestren cómo realizaron su evaluación de peligros.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12</a:t>
            </a:fld>
            <a:endParaRPr lang="en-US"/>
          </a:p>
        </p:txBody>
      </p:sp>
    </p:spTree>
    <p:extLst>
      <p:ext uri="{BB962C8B-B14F-4D97-AF65-F5344CB8AC3E}">
        <p14:creationId xmlns:p14="http://schemas.microsoft.com/office/powerpoint/2010/main" val="401454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El</a:t>
            </a:r>
            <a:r>
              <a:rPr lang="en-US" baseline="0" smtClean="0"/>
              <a:t> c</a:t>
            </a:r>
            <a:r>
              <a:rPr lang="en-US" smtClean="0"/>
              <a:t>onocimiento</a:t>
            </a:r>
            <a:r>
              <a:rPr lang="en-US" baseline="0" smtClean="0"/>
              <a:t> de los peligros de sitio de trabajo y cómo pueden ser mitigados o eliminados tiene que ser incorporado dentro del plan de trabajo.</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13</a:t>
            </a:fld>
            <a:endParaRPr lang="en-US"/>
          </a:p>
        </p:txBody>
      </p:sp>
    </p:spTree>
    <p:extLst>
      <p:ext uri="{BB962C8B-B14F-4D97-AF65-F5344CB8AC3E}">
        <p14:creationId xmlns:p14="http://schemas.microsoft.com/office/powerpoint/2010/main" val="66560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Peligros de golpeteos son comunes</a:t>
            </a:r>
            <a:r>
              <a:rPr lang="en-US" baseline="0" smtClean="0"/>
              <a:t> en la mayoría de operaciones de motosierra, así que los usaremos como ejemplo. El plan de trabajo debería de cubrir exactamente donde estarán las zonas de caídas, cómo serán marcadas, y procedimientos para entrar a ellas seguramente. El plan de trabajo es comunicado a todos en el equipo a través del resumen de trabajo.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14</a:t>
            </a:fld>
            <a:endParaRPr lang="en-US"/>
          </a:p>
        </p:txBody>
      </p:sp>
    </p:spTree>
    <p:extLst>
      <p:ext uri="{BB962C8B-B14F-4D97-AF65-F5344CB8AC3E}">
        <p14:creationId xmlns:p14="http://schemas.microsoft.com/office/powerpoint/2010/main" val="36941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 todo ocurre</a:t>
            </a:r>
            <a:r>
              <a:rPr lang="en-US" baseline="0" smtClean="0"/>
              <a:t> siempre de acuerdo al plan, y de hecho esta es la misma definición de un accidente. Asegúrese de que sus operadores de motosierra y otros miembros del equipo están pensando y planeando acerca de lo que pudiera salir mal en cualquier situación de trabajo.  En las consecuencias de un accidente, las reacciones iniciales del equipo pudieran ser críticas al resultado.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15</a:t>
            </a:fld>
            <a:endParaRPr lang="en-US"/>
          </a:p>
        </p:txBody>
      </p:sp>
    </p:spTree>
    <p:extLst>
      <p:ext uri="{BB962C8B-B14F-4D97-AF65-F5344CB8AC3E}">
        <p14:creationId xmlns:p14="http://schemas.microsoft.com/office/powerpoint/2010/main" val="393573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a:t>
            </a:r>
            <a:r>
              <a:rPr lang="en-US" baseline="0" smtClean="0"/>
              <a:t> resulta que </a:t>
            </a:r>
            <a:r>
              <a:rPr lang="en-US" smtClean="0"/>
              <a:t>no</a:t>
            </a:r>
            <a:r>
              <a:rPr lang="en-US" baseline="0" smtClean="0"/>
              <a:t> hemos aún hablado de motosierras y estamos en la primera conyuntura en nuestra lista de chequeo de competencia para especialistas de motosierra. Esta diapositiva resume todo el detalle que acabamos de discutir con relaciones a estos tres elementos de lista de chequeo. Revisemos….</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16</a:t>
            </a:fld>
            <a:endParaRPr lang="en-US"/>
          </a:p>
        </p:txBody>
      </p:sp>
    </p:spTree>
    <p:extLst>
      <p:ext uri="{BB962C8B-B14F-4D97-AF65-F5344CB8AC3E}">
        <p14:creationId xmlns:p14="http://schemas.microsoft.com/office/powerpoint/2010/main" val="2679354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Ahora entran las motosierras en acción,</a:t>
            </a:r>
            <a:r>
              <a:rPr lang="en-US" baseline="0" smtClean="0"/>
              <a:t> pero aún no estamos listos para encenderlas y comenzar a cortar. Primero tenemos que aprender un pcoo acerca de esta herramienta y cómo cuidarla. Almacenar, cargar, abastecer, aceitar y el mantenimiento básico de campo para motosierras son competencias muy básicas que cualquier operador debe poseer. En este punto es también apropiado discutir lo que necesita saber el operador acerca de su equipo protector personal.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17</a:t>
            </a:fld>
            <a:endParaRPr lang="en-US"/>
          </a:p>
        </p:txBody>
      </p:sp>
    </p:spTree>
    <p:extLst>
      <p:ext uri="{BB962C8B-B14F-4D97-AF65-F5344CB8AC3E}">
        <p14:creationId xmlns:p14="http://schemas.microsoft.com/office/powerpoint/2010/main" val="4108300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El solo </a:t>
            </a:r>
            <a:r>
              <a:rPr lang="en-US" baseline="0" smtClean="0"/>
              <a:t>poner gasolina y aceite en una sierra suena como un tema bastante trivial, pero hay algunos problemas serios aunque poco comunes que pueden surgir. Por ejemplo, bajo las condiciones adecuadas la gasolina puede hervir hacia afuera del tanque conforme se le pone, creando un peligro de incendio. Derrames de gasolina pueden matar el pasto, manchar entradas de carros o contaminar otro equipo. El almacenamiento y abastecimiento adecuado de la sierra son por lo tanto suficientemente importantes para merecer un poco tiempo y atención durante su entrenamiento.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18</a:t>
            </a:fld>
            <a:endParaRPr lang="en-US"/>
          </a:p>
        </p:txBody>
      </p:sp>
    </p:spTree>
    <p:extLst>
      <p:ext uri="{BB962C8B-B14F-4D97-AF65-F5344CB8AC3E}">
        <p14:creationId xmlns:p14="http://schemas.microsoft.com/office/powerpoint/2010/main" val="293442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Z133 especifica que cierto PPE deberá ser usado durante</a:t>
            </a:r>
            <a:r>
              <a:rPr lang="en-US" baseline="0" smtClean="0"/>
              <a:t> “... todas las operaciones arboriculturales.” </a:t>
            </a:r>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19</a:t>
            </a:fld>
            <a:endParaRPr lang="en-US"/>
          </a:p>
        </p:txBody>
      </p:sp>
    </p:spTree>
    <p:extLst>
      <p:ext uri="{BB962C8B-B14F-4D97-AF65-F5344CB8AC3E}">
        <p14:creationId xmlns:p14="http://schemas.microsoft.com/office/powerpoint/2010/main" val="1660485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Un casco duro y protección</a:t>
            </a:r>
            <a:r>
              <a:rPr lang="en-US" baseline="0" smtClean="0"/>
              <a:t> a ojos son requeridos para virtualmente todo tipo de actividad de cuidado de árbol. Adicionalmente, tanto Z133 como OSHA requieren protección de pierna contra motosierra para operaciones en el suelo. Finalmente, todas las sierras operadas con gasolina producen niveles de ruido potencialmente dañinos. Si se operan por suficiente tiempo pudieran causar una pérdida permanente de la audición. Debe ser usada protección al oído que “atenúa” o reduce el ruido a un nivel seguro. El calzado también debería proteger contra peligros que es posible que se encuentren en su sitio de trabajo. OSHA requiere botas resistente al corte de motosierra para “operaciones forestales.”</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20</a:t>
            </a:fld>
            <a:endParaRPr lang="en-US"/>
          </a:p>
        </p:txBody>
      </p:sp>
    </p:spTree>
    <p:extLst>
      <p:ext uri="{BB962C8B-B14F-4D97-AF65-F5344CB8AC3E}">
        <p14:creationId xmlns:p14="http://schemas.microsoft.com/office/powerpoint/2010/main" val="250097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Este es nuestro descargo de responsabilidades.</a:t>
            </a:r>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3</a:t>
            </a:fld>
            <a:endParaRPr lang="en-US"/>
          </a:p>
        </p:txBody>
      </p:sp>
    </p:spTree>
    <p:extLst>
      <p:ext uri="{BB962C8B-B14F-4D97-AF65-F5344CB8AC3E}">
        <p14:creationId xmlns:p14="http://schemas.microsoft.com/office/powerpoint/2010/main" val="4067491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Algunos patrones quieren</a:t>
            </a:r>
            <a:r>
              <a:rPr lang="en-US" baseline="0" smtClean="0"/>
              <a:t> que sus operadores sepan bastante sobre mantenimiento de motosierras, pero posiblemente todos los operadores de motosierra deberían ser capaces de realizar algún mantenimiento básico de campo, y eso debería incluir ser capaces de retocar una sierra que acaba de mellar una roca o encontrado un clavo viejo en un árbol.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21</a:t>
            </a:fld>
            <a:endParaRPr lang="en-US"/>
          </a:p>
        </p:txBody>
      </p:sp>
    </p:spTree>
    <p:extLst>
      <p:ext uri="{BB962C8B-B14F-4D97-AF65-F5344CB8AC3E}">
        <p14:creationId xmlns:p14="http://schemas.microsoft.com/office/powerpoint/2010/main" val="1922363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El especialista de motosierra necesita saber la anatomia básica de una motosierra – ser capaz de apuntar a la placa superior, placa lateral, rastro o ajuste del calibre</a:t>
            </a:r>
            <a:r>
              <a:rPr lang="en-US" baseline="0" smtClean="0"/>
              <a:t> de profundidad y enlace de transmisión – para ser capaz de realizar solución básica de problemas y reparación de problemas de corte en el campo. De la misma forma con la barra de sierra y el mecanismo lubricador.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22</a:t>
            </a:fld>
            <a:endParaRPr lang="en-US"/>
          </a:p>
        </p:txBody>
      </p:sp>
    </p:spTree>
    <p:extLst>
      <p:ext uri="{BB962C8B-B14F-4D97-AF65-F5344CB8AC3E}">
        <p14:creationId xmlns:p14="http://schemas.microsoft.com/office/powerpoint/2010/main" val="236250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Deberíamos estar enseñando que una motosierra</a:t>
            </a:r>
            <a:r>
              <a:rPr lang="en-US" baseline="0" smtClean="0"/>
              <a:t> embotada se puede volver un asunto de seguridad. De la misma forma, una cadena afilada incorrectamente cambia sus características de corte y puede volver más peligrosa a la sierra. Aquí hay un ejemplo, la cadena enganchada.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23</a:t>
            </a:fld>
            <a:endParaRPr lang="en-US"/>
          </a:p>
        </p:txBody>
      </p:sp>
    </p:spTree>
    <p:extLst>
      <p:ext uri="{BB962C8B-B14F-4D97-AF65-F5344CB8AC3E}">
        <p14:creationId xmlns:p14="http://schemas.microsoft.com/office/powerpoint/2010/main" val="4285252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La cadena</a:t>
            </a:r>
            <a:r>
              <a:rPr lang="en-US" baseline="0" smtClean="0"/>
              <a:t> ladeada y cadena enganchada son la consecuencia de prolongado o repetido afilado sin el uso de una lima guía.</a:t>
            </a:r>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24</a:t>
            </a:fld>
            <a:endParaRPr lang="en-US"/>
          </a:p>
        </p:txBody>
      </p:sp>
    </p:spTree>
    <p:extLst>
      <p:ext uri="{BB962C8B-B14F-4D97-AF65-F5344CB8AC3E}">
        <p14:creationId xmlns:p14="http://schemas.microsoft.com/office/powerpoint/2010/main" val="2773252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Esto resume</a:t>
            </a:r>
            <a:r>
              <a:rPr lang="en-US" baseline="0" smtClean="0"/>
              <a:t> nuestros objetivos de aprendizaje para esta porción de nuestro entrenamiento.</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25</a:t>
            </a:fld>
            <a:endParaRPr lang="en-US"/>
          </a:p>
        </p:txBody>
      </p:sp>
    </p:spTree>
    <p:extLst>
      <p:ext uri="{BB962C8B-B14F-4D97-AF65-F5344CB8AC3E}">
        <p14:creationId xmlns:p14="http://schemas.microsoft.com/office/powerpoint/2010/main" val="4167224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Créalo o no, estamoes en el punto en el entrenamiento</a:t>
            </a:r>
            <a:r>
              <a:rPr lang="en-US" baseline="0" smtClean="0"/>
              <a:t> donde estamos listos para que un aprendiz encienda una sierra. La regla general para encender es que la sierra debería estar en el suelo, o “… apoyada firmemente de otra manera.” Obviamente, los arbolistas no siempre están en el suelo, o no tienen suelo abierto disponible cuando necesitan encender una sierra. ¿Cuáles son las opciones? ¿Qué se hace y qué no se hace cuando se enciende?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26</a:t>
            </a:fld>
            <a:endParaRPr lang="en-US"/>
          </a:p>
        </p:txBody>
      </p:sp>
    </p:spTree>
    <p:extLst>
      <p:ext uri="{BB962C8B-B14F-4D97-AF65-F5344CB8AC3E}">
        <p14:creationId xmlns:p14="http://schemas.microsoft.com/office/powerpoint/2010/main" val="2780262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 importar</a:t>
            </a:r>
            <a:r>
              <a:rPr lang="en-US" baseline="0" smtClean="0"/>
              <a:t> que técnica se use, siempre se pone el freno de cadena. La barra siempre está posicionada lejos de ramas, equipo, cuerdas, cordaje, etc. El brazo que sostiene a la sierra se mantiene tan derecho como sea posible, preferentemente con el codo asegurado. Asegúrese de que comprende a Z133 acerca del tema de encendido: verá por qué prohíbe encendido de caída pero también define de forma muy estrecha lo que es el encendido de caída. Con la sierra en el suelo, los dedos del pie o el talón pueden ser puestos en la manija trasera.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27</a:t>
            </a:fld>
            <a:endParaRPr lang="en-US"/>
          </a:p>
        </p:txBody>
      </p:sp>
    </p:spTree>
    <p:extLst>
      <p:ext uri="{BB962C8B-B14F-4D97-AF65-F5344CB8AC3E}">
        <p14:creationId xmlns:p14="http://schemas.microsoft.com/office/powerpoint/2010/main" val="820886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El</a:t>
            </a:r>
            <a:r>
              <a:rPr lang="en-US" baseline="0" smtClean="0"/>
              <a:t> potencial más grande para lesión o daño de una motosierra viene de una cadena que se mueve, así que es lógico mantener a la cadena sin movimiento cuando pueda. Use el freno de cadena para esto. </a:t>
            </a:r>
            <a:endParaRPr lang="en-US" smtClean="0"/>
          </a:p>
          <a:p>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28</a:t>
            </a:fld>
            <a:endParaRPr lang="en-US"/>
          </a:p>
        </p:txBody>
      </p:sp>
    </p:spTree>
    <p:extLst>
      <p:ext uri="{BB962C8B-B14F-4D97-AF65-F5344CB8AC3E}">
        <p14:creationId xmlns:p14="http://schemas.microsoft.com/office/powerpoint/2010/main" val="3563808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 trastabillea y se cae mientras carga una sierra, la tendencia será caer hacia adelante.</a:t>
            </a:r>
            <a:r>
              <a:rPr lang="en-US" baseline="0" smtClean="0"/>
              <a:t> Es por eso que es mejor tener la barra y la cadena detrás de usted.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29</a:t>
            </a:fld>
            <a:endParaRPr lang="en-US"/>
          </a:p>
        </p:txBody>
      </p:sp>
    </p:spTree>
    <p:extLst>
      <p:ext uri="{BB962C8B-B14F-4D97-AF65-F5344CB8AC3E}">
        <p14:creationId xmlns:p14="http://schemas.microsoft.com/office/powerpoint/2010/main" val="2837682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 queremos que los empleados aprendan de la manera</a:t>
            </a:r>
            <a:r>
              <a:rPr lang="en-US" baseline="0" smtClean="0"/>
              <a:t> difícil que tan rápidas y poderosas pueden ser las fuerzas reactivas de la motosierra. Lo importante es que el retroceso típicamente ocurre más rápido que lo que uno puede reaccionar y con mucha mayor fuerza que la que uno puede resistir. No puede ser controlado y por tanto debe ser evitado. </a:t>
            </a:r>
            <a:endParaRPr lang="en-US" smtClean="0"/>
          </a:p>
          <a:p>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30</a:t>
            </a:fld>
            <a:endParaRPr lang="en-US"/>
          </a:p>
        </p:txBody>
      </p:sp>
    </p:spTree>
    <p:extLst>
      <p:ext uri="{BB962C8B-B14F-4D97-AF65-F5344CB8AC3E}">
        <p14:creationId xmlns:p14="http://schemas.microsoft.com/office/powerpoint/2010/main" val="222298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La meta de cualquier entrenamiento de habilidades es crear una competencia en la persona</a:t>
            </a:r>
            <a:r>
              <a:rPr lang="en-US" baseline="0" smtClean="0"/>
              <a:t> siendo entrenada. La competencia se describe mejor como una combinación de habilidades físicas y conocimiento. Obviamente cuando hay mucho en juego, cuando la incompetencia podría causar que alguien se lesionara o muriera, entonces es muy importante determinar de antemano los niveles mínimos aceptables de competencia antes de “soltar” ese aprendiz al mundo. </a:t>
            </a:r>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4</a:t>
            </a:fld>
            <a:endParaRPr lang="en-US"/>
          </a:p>
        </p:txBody>
      </p:sp>
    </p:spTree>
    <p:extLst>
      <p:ext uri="{BB962C8B-B14F-4D97-AF65-F5344CB8AC3E}">
        <p14:creationId xmlns:p14="http://schemas.microsoft.com/office/powerpoint/2010/main" val="3270098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Ahora nuestros aprendices deberían ser capaces de encender y cargar</a:t>
            </a:r>
            <a:r>
              <a:rPr lang="en-US" baseline="0" smtClean="0"/>
              <a:t> una sierra con seguridad. Ahora sigue el realmente aprender cómo usarla. </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31</a:t>
            </a:fld>
            <a:endParaRPr lang="en-US"/>
          </a:p>
        </p:txBody>
      </p:sp>
    </p:spTree>
    <p:extLst>
      <p:ext uri="{BB962C8B-B14F-4D97-AF65-F5344CB8AC3E}">
        <p14:creationId xmlns:p14="http://schemas.microsoft.com/office/powerpoint/2010/main" val="1834637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En nuestra base de datos de accidentes, casi el 40 por ciento de todos los accidentes registrados</a:t>
            </a:r>
            <a:r>
              <a:rPr lang="en-US" baseline="0" smtClean="0"/>
              <a:t> son “golpeteos,” y en casi 80 por ciento de los golpeteos, la víctima es golpeada por un árbol o una parte de éste. Es una suposición segura que el mal uso de motosierra está asociado con la mayoría de estos accidentes. Tenemos la elección de donde van a encontrarse nuestros aprendices en el rango de entrenamiento con relación a su habilidad de usar la sierra.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32</a:t>
            </a:fld>
            <a:endParaRPr lang="en-US"/>
          </a:p>
        </p:txBody>
      </p:sp>
    </p:spTree>
    <p:extLst>
      <p:ext uri="{BB962C8B-B14F-4D97-AF65-F5344CB8AC3E}">
        <p14:creationId xmlns:p14="http://schemas.microsoft.com/office/powerpoint/2010/main" val="1123368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¡Como lo saben los que</a:t>
            </a:r>
            <a:r>
              <a:rPr lang="en-US" baseline="0" smtClean="0"/>
              <a:t> lo han realizado bastante, el talar un árbol es un proceso! Los 7 pasos que listamos aquí realmente sobresimplifican las consideraciones que uno debe hacer. Aprender el talado seguro definitivamente no es un ejercicio académico. Similar a conseguir una licencia de piloto, las horas pasadas con una sierra crean una librería de experiencias en las que puede descansar el operador de motosierra. Los aprendices deberían comenzar con “simples” remociones, bajo la supervisión directa de un practicante experto que puede guiarlos y corregirlos. </a:t>
            </a:r>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33</a:t>
            </a:fld>
            <a:endParaRPr lang="en-US"/>
          </a:p>
        </p:txBody>
      </p:sp>
    </p:spTree>
    <p:extLst>
      <p:ext uri="{BB962C8B-B14F-4D97-AF65-F5344CB8AC3E}">
        <p14:creationId xmlns:p14="http://schemas.microsoft.com/office/powerpoint/2010/main" val="2249584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La mayoría de la comunidad</a:t>
            </a:r>
            <a:r>
              <a:rPr lang="en-US" baseline="0" smtClean="0"/>
              <a:t> arboricultural ha gravitado hacia las técnicas de talado de la llamada “cara abierta” porque proveen los resultados más consistentes y confiables bajo una variedad de condiciones de talado. Esta diapositiva provee criterios aceptables para cara abierta. Quiere que su aprendiz sea capaz de hacer cortes frontales y cortes traseros que de forma consistente y exacta estén de acuerdo con estos criteros en las remociones progresivamente más grandes y más complejas. Quiere que expliquen y que demuestren cuándo usar un corte de perforación para el corte trasero, cuándo y cómo dejar una “correa” de madera de contención, cómo/dónde debería fijarse la línea de jalado, y más. </a:t>
            </a:r>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34</a:t>
            </a:fld>
            <a:endParaRPr lang="en-US"/>
          </a:p>
        </p:txBody>
      </p:sp>
    </p:spTree>
    <p:extLst>
      <p:ext uri="{BB962C8B-B14F-4D97-AF65-F5344CB8AC3E}">
        <p14:creationId xmlns:p14="http://schemas.microsoft.com/office/powerpoint/2010/main" val="4250297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mtClean="0"/>
              <a:t>Marcas de talado en la parte superior de la sierra ayudan a alinear</a:t>
            </a:r>
            <a:r>
              <a:rPr lang="en-US" baseline="0" smtClean="0"/>
              <a:t> corte frontal. Ya sea que los cortes se hagan parados o hincados, el talador debería ser capaz de ver la línea de caída. También evidente en esta imagen, los operadores de sierra experimentados como Cary mantienen cercana la masa de la sierra y aún la dejan descansar seguramente en sus muslos para reducir fatiga y tensión muscular. Él tiene un plan de talado y un plan de retirada que pueden ser ejecutados desde su posición actual. </a:t>
            </a:r>
            <a:endParaRPr lang="en-US" smtClean="0"/>
          </a:p>
          <a:p>
            <a:pPr marL="0" indent="0">
              <a:buNone/>
            </a:pP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35</a:t>
            </a:fld>
            <a:endParaRPr lang="en-US"/>
          </a:p>
        </p:txBody>
      </p:sp>
    </p:spTree>
    <p:extLst>
      <p:ext uri="{BB962C8B-B14F-4D97-AF65-F5344CB8AC3E}">
        <p14:creationId xmlns:p14="http://schemas.microsoft.com/office/powerpoint/2010/main" val="100132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Este tipo no hace ninguna de esas cosas.</a:t>
            </a:r>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36</a:t>
            </a:fld>
            <a:endParaRPr lang="en-US"/>
          </a:p>
        </p:txBody>
      </p:sp>
    </p:spTree>
    <p:extLst>
      <p:ext uri="{BB962C8B-B14F-4D97-AF65-F5344CB8AC3E}">
        <p14:creationId xmlns:p14="http://schemas.microsoft.com/office/powerpoint/2010/main" val="1893651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Los términos fenda ascendente y enlosado</a:t>
            </a:r>
            <a:r>
              <a:rPr lang="en-US" baseline="0" smtClean="0"/>
              <a:t> son usados para describir una situación donde una sección de árbol siendo cortada en realidad se parte sobre su eje largo antes de que se complete el corte que se desea hacer. Fenda ascendente es el término cuando la división sube a través del tallo, y enlosado cuando lo hace hacia abajo del tallo. </a:t>
            </a:r>
            <a:endParaRPr lang="en-US" smtClean="0"/>
          </a:p>
          <a:p>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37</a:t>
            </a:fld>
            <a:endParaRPr lang="en-US"/>
          </a:p>
        </p:txBody>
      </p:sp>
    </p:spTree>
    <p:extLst>
      <p:ext uri="{BB962C8B-B14F-4D97-AF65-F5344CB8AC3E}">
        <p14:creationId xmlns:p14="http://schemas.microsoft.com/office/powerpoint/2010/main" val="4191819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50000"/>
              </a:spcBef>
            </a:pPr>
            <a:r>
              <a:rPr lang="en-US" altLang="en-US" sz="1100" b="0" smtClean="0">
                <a:solidFill>
                  <a:schemeClr val="tx1"/>
                </a:solidFill>
                <a:effectLst>
                  <a:outerShdw blurRad="38100" dist="38100" dir="2700000" algn="tl">
                    <a:srgbClr val="000000"/>
                  </a:outerShdw>
                </a:effectLst>
              </a:rPr>
              <a:t>Este</a:t>
            </a:r>
            <a:r>
              <a:rPr lang="en-US" altLang="en-US" sz="1100" b="0" baseline="0" smtClean="0">
                <a:solidFill>
                  <a:schemeClr val="tx1"/>
                </a:solidFill>
                <a:effectLst>
                  <a:outerShdw blurRad="38100" dist="38100" dir="2700000" algn="tl">
                    <a:srgbClr val="000000"/>
                  </a:outerShdw>
                </a:effectLst>
              </a:rPr>
              <a:t> roble tenía inclinación frontal significativa hacia el área del patio, y se “enlosó” (partió) antes de que se pudiera completar el corte trasero. El diámetro del árbol en este punto se estimó a 16-18 pulgadas, y el corte trasero parcialmente completado que puede ver estaba a cerca de 20 pies del suelo. El trepador/víctima fue succionado hacia el tallo y era rápidamente sofocado. Hizo dos débiles intentos de cortar el tope antes de girar la sierra hacia el alma de acero de su eslinga de seguridad y cortarla deliberadamente para salir del árbol. La foto más pequeña muestra el corte frontal en el lado opuesto del tallo. </a:t>
            </a:r>
            <a:endParaRPr lang="en-US" altLang="en-US" sz="1100" b="0" smtClean="0">
              <a:solidFill>
                <a:schemeClr val="tx1"/>
              </a:solidFill>
              <a:effectLst>
                <a:outerShdw blurRad="38100" dist="38100" dir="2700000" algn="tl">
                  <a:srgbClr val="000000"/>
                </a:outerShdw>
              </a:effectLst>
            </a:endParaRPr>
          </a:p>
          <a:p>
            <a:pPr algn="l">
              <a:spcBef>
                <a:spcPct val="50000"/>
              </a:spcBef>
            </a:pPr>
            <a:endParaRPr lang="en-US" altLang="en-US" sz="1100" b="0" smtClean="0">
              <a:solidFill>
                <a:schemeClr val="tx1"/>
              </a:solidFill>
              <a:effectLst>
                <a:outerShdw blurRad="38100" dist="38100" dir="2700000" algn="tl">
                  <a:srgbClr val="000000"/>
                </a:outerShdw>
              </a:effectLst>
            </a:endParaRPr>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38</a:t>
            </a:fld>
            <a:endParaRPr lang="en-US"/>
          </a:p>
        </p:txBody>
      </p:sp>
    </p:spTree>
    <p:extLst>
      <p:ext uri="{BB962C8B-B14F-4D97-AF65-F5344CB8AC3E}">
        <p14:creationId xmlns:p14="http://schemas.microsoft.com/office/powerpoint/2010/main" val="2939852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D21F8CF6-B96A-454A-B271-79E9030D6CA9}" type="slidenum">
              <a:rPr lang="en-US" smtClean="0"/>
              <a:pPr>
                <a:defRPr/>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Las estrellas indican puntos</a:t>
            </a:r>
            <a:r>
              <a:rPr lang="en-US" baseline="0" smtClean="0"/>
              <a:t> vitales we necesitamos saber sobre cuerdas guía: 1) el ancla es estacionaria; 2) ventaja mecánica puede ser buena, pero se necesita un jalado estable y no rebote; 3) la cuerda guía debería ser asegurada a ½ a 2/3 arriba del árbol para apalancar suficiente; 3) trabajadores involucrados deben estar alejados a distancia de 1 ½ veces la altura del árbol y los trabajadores no involucrados alejados a dos veces la altura del árbol.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41</a:t>
            </a:fld>
            <a:endParaRPr lang="en-US"/>
          </a:p>
        </p:txBody>
      </p:sp>
    </p:spTree>
    <p:extLst>
      <p:ext uri="{BB962C8B-B14F-4D97-AF65-F5344CB8AC3E}">
        <p14:creationId xmlns:p14="http://schemas.microsoft.com/office/powerpoint/2010/main" val="228232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Todos</a:t>
            </a:r>
            <a:r>
              <a:rPr lang="en-US" dirty="0" smtClean="0"/>
              <a:t> los </a:t>
            </a:r>
            <a:r>
              <a:rPr lang="en-US" dirty="0" err="1" smtClean="0"/>
              <a:t>programas</a:t>
            </a:r>
            <a:r>
              <a:rPr lang="en-US" dirty="0" smtClean="0"/>
              <a:t> de academia de </a:t>
            </a:r>
            <a:r>
              <a:rPr lang="en-US" dirty="0" err="1" smtClean="0"/>
              <a:t>cuidado</a:t>
            </a:r>
            <a:r>
              <a:rPr lang="en-US" baseline="0" dirty="0" smtClean="0"/>
              <a:t> de </a:t>
            </a:r>
            <a:r>
              <a:rPr lang="en-US" baseline="0" dirty="0" err="1" smtClean="0"/>
              <a:t>árbol</a:t>
            </a:r>
            <a:r>
              <a:rPr lang="en-US" baseline="0" dirty="0" smtClean="0"/>
              <a:t> </a:t>
            </a:r>
            <a:r>
              <a:rPr lang="en-US" baseline="0" dirty="0" err="1" smtClean="0"/>
              <a:t>usan</a:t>
            </a:r>
            <a:r>
              <a:rPr lang="en-US" baseline="0" dirty="0" smtClean="0"/>
              <a:t> </a:t>
            </a:r>
            <a:r>
              <a:rPr lang="en-US" baseline="0" dirty="0" err="1" smtClean="0"/>
              <a:t>una</a:t>
            </a:r>
            <a:r>
              <a:rPr lang="en-US" baseline="0" dirty="0" smtClean="0"/>
              <a:t> “</a:t>
            </a:r>
            <a:r>
              <a:rPr lang="en-US" baseline="0" dirty="0" err="1" smtClean="0"/>
              <a:t>lista</a:t>
            </a:r>
            <a:r>
              <a:rPr lang="en-US" baseline="0" dirty="0" smtClean="0"/>
              <a:t> de </a:t>
            </a:r>
            <a:r>
              <a:rPr lang="en-US" baseline="0" dirty="0" err="1" smtClean="0"/>
              <a:t>chequeo</a:t>
            </a:r>
            <a:r>
              <a:rPr lang="en-US" baseline="0" dirty="0" smtClean="0"/>
              <a:t>” para </a:t>
            </a:r>
            <a:r>
              <a:rPr lang="en-US" baseline="0" dirty="0" err="1" smtClean="0"/>
              <a:t>identificar</a:t>
            </a:r>
            <a:r>
              <a:rPr lang="en-US" baseline="0" dirty="0" smtClean="0"/>
              <a:t> las </a:t>
            </a:r>
            <a:r>
              <a:rPr lang="en-US" baseline="0" dirty="0" err="1" smtClean="0"/>
              <a:t>competencias</a:t>
            </a:r>
            <a:r>
              <a:rPr lang="en-US" baseline="0" dirty="0" smtClean="0"/>
              <a:t> que </a:t>
            </a:r>
            <a:r>
              <a:rPr lang="en-US" baseline="0" dirty="0" err="1" smtClean="0"/>
              <a:t>buscan</a:t>
            </a:r>
            <a:r>
              <a:rPr lang="en-US" baseline="0" dirty="0" smtClean="0"/>
              <a:t> </a:t>
            </a:r>
            <a:r>
              <a:rPr lang="en-US" baseline="0" dirty="0" err="1" smtClean="0"/>
              <a:t>establecer</a:t>
            </a:r>
            <a:r>
              <a:rPr lang="en-US" baseline="0" dirty="0" smtClean="0"/>
              <a:t> </a:t>
            </a:r>
            <a:r>
              <a:rPr lang="en-US" baseline="0" dirty="0" err="1" smtClean="0"/>
              <a:t>en</a:t>
            </a:r>
            <a:r>
              <a:rPr lang="en-US" baseline="0" dirty="0" smtClean="0"/>
              <a:t> el </a:t>
            </a:r>
            <a:r>
              <a:rPr lang="en-US" baseline="0" dirty="0" err="1" smtClean="0"/>
              <a:t>aprendiz</a:t>
            </a:r>
            <a:r>
              <a:rPr lang="en-US" baseline="0" dirty="0" smtClean="0"/>
              <a:t>. </a:t>
            </a:r>
            <a:r>
              <a:rPr lang="en-US" baseline="0" dirty="0" err="1" smtClean="0"/>
              <a:t>Estas</a:t>
            </a:r>
            <a:r>
              <a:rPr lang="en-US" baseline="0" dirty="0" smtClean="0"/>
              <a:t> </a:t>
            </a:r>
            <a:r>
              <a:rPr lang="en-US" baseline="0" dirty="0" err="1" smtClean="0"/>
              <a:t>competencias</a:t>
            </a:r>
            <a:r>
              <a:rPr lang="en-US" baseline="0" dirty="0" smtClean="0"/>
              <a:t> son </a:t>
            </a:r>
            <a:r>
              <a:rPr lang="en-US" baseline="0" dirty="0" err="1" smtClean="0"/>
              <a:t>delineadas</a:t>
            </a:r>
            <a:r>
              <a:rPr lang="en-US" baseline="0" dirty="0" smtClean="0"/>
              <a:t> </a:t>
            </a:r>
            <a:r>
              <a:rPr lang="en-US" baseline="0" dirty="0" err="1" smtClean="0"/>
              <a:t>en</a:t>
            </a:r>
            <a:r>
              <a:rPr lang="en-US" baseline="0" dirty="0" smtClean="0"/>
              <a:t> la </a:t>
            </a:r>
            <a:r>
              <a:rPr lang="en-US" baseline="0" dirty="0" err="1" smtClean="0"/>
              <a:t>lista</a:t>
            </a:r>
            <a:r>
              <a:rPr lang="en-US" baseline="0" dirty="0" smtClean="0"/>
              <a:t> de </a:t>
            </a:r>
            <a:r>
              <a:rPr lang="en-US" baseline="0" dirty="0" err="1" smtClean="0"/>
              <a:t>chequeo</a:t>
            </a:r>
            <a:r>
              <a:rPr lang="en-US" baseline="0" dirty="0" smtClean="0"/>
              <a:t> con </a:t>
            </a:r>
            <a:r>
              <a:rPr lang="en-US" baseline="0" dirty="0" err="1" smtClean="0"/>
              <a:t>poca</a:t>
            </a:r>
            <a:r>
              <a:rPr lang="en-US" baseline="0" dirty="0" smtClean="0"/>
              <a:t> o </a:t>
            </a:r>
            <a:r>
              <a:rPr lang="en-US" baseline="0" dirty="0" err="1" smtClean="0"/>
              <a:t>ninguna</a:t>
            </a:r>
            <a:r>
              <a:rPr lang="en-US" baseline="0" dirty="0" smtClean="0"/>
              <a:t> </a:t>
            </a:r>
            <a:r>
              <a:rPr lang="en-US" baseline="0" dirty="0" err="1" smtClean="0"/>
              <a:t>explicación</a:t>
            </a:r>
            <a:r>
              <a:rPr lang="en-US" baseline="0" dirty="0" smtClean="0"/>
              <a:t>. </a:t>
            </a:r>
            <a:r>
              <a:rPr lang="en-US" baseline="0" dirty="0" err="1" smtClean="0"/>
              <a:t>Así</a:t>
            </a:r>
            <a:r>
              <a:rPr lang="en-US" baseline="0" dirty="0" smtClean="0"/>
              <a:t> que el resto de </a:t>
            </a:r>
            <a:r>
              <a:rPr lang="en-US" baseline="0" dirty="0" err="1" smtClean="0"/>
              <a:t>esta</a:t>
            </a:r>
            <a:r>
              <a:rPr lang="en-US" baseline="0" dirty="0" smtClean="0"/>
              <a:t> </a:t>
            </a:r>
            <a:r>
              <a:rPr lang="en-US" baseline="0" dirty="0" err="1" smtClean="0"/>
              <a:t>presentación</a:t>
            </a:r>
            <a:r>
              <a:rPr lang="en-US" baseline="0" dirty="0" smtClean="0"/>
              <a:t> para </a:t>
            </a:r>
            <a:r>
              <a:rPr lang="en-US" baseline="0" dirty="0" err="1" smtClean="0"/>
              <a:t>entrenar</a:t>
            </a:r>
            <a:r>
              <a:rPr lang="en-US" baseline="0" dirty="0" smtClean="0"/>
              <a:t> al </a:t>
            </a:r>
            <a:r>
              <a:rPr lang="en-US" baseline="0" dirty="0" err="1" smtClean="0"/>
              <a:t>entrenador</a:t>
            </a:r>
            <a:r>
              <a:rPr lang="en-US" baseline="0" dirty="0" smtClean="0"/>
              <a:t> se </a:t>
            </a:r>
            <a:r>
              <a:rPr lang="en-US" baseline="0" dirty="0" err="1" smtClean="0"/>
              <a:t>enfoca</a:t>
            </a:r>
            <a:r>
              <a:rPr lang="en-US" baseline="0" dirty="0" smtClean="0"/>
              <a:t> </a:t>
            </a:r>
            <a:r>
              <a:rPr lang="en-US" baseline="0" dirty="0" err="1" smtClean="0"/>
              <a:t>en</a:t>
            </a:r>
            <a:r>
              <a:rPr lang="en-US" baseline="0" dirty="0" smtClean="0"/>
              <a:t> </a:t>
            </a:r>
            <a:r>
              <a:rPr lang="en-US" baseline="0" dirty="0" err="1" smtClean="0"/>
              <a:t>desplegar</a:t>
            </a:r>
            <a:r>
              <a:rPr lang="en-US" baseline="0" dirty="0" smtClean="0"/>
              <a:t> las </a:t>
            </a:r>
            <a:r>
              <a:rPr lang="en-US" baseline="0" dirty="0" err="1" smtClean="0"/>
              <a:t>competencias</a:t>
            </a:r>
            <a:r>
              <a:rPr lang="en-US" baseline="0" dirty="0" smtClean="0"/>
              <a:t> que </a:t>
            </a:r>
            <a:r>
              <a:rPr lang="en-US" baseline="0" dirty="0" err="1" smtClean="0"/>
              <a:t>estamos</a:t>
            </a:r>
            <a:r>
              <a:rPr lang="en-US" baseline="0" dirty="0" smtClean="0"/>
              <a:t> </a:t>
            </a:r>
            <a:r>
              <a:rPr lang="en-US" baseline="0" dirty="0" err="1" smtClean="0"/>
              <a:t>buscando</a:t>
            </a:r>
            <a:r>
              <a:rPr lang="en-US" baseline="0" dirty="0" smtClean="0"/>
              <a:t> </a:t>
            </a:r>
            <a:r>
              <a:rPr lang="en-US" baseline="0" dirty="0" err="1" smtClean="0"/>
              <a:t>en</a:t>
            </a:r>
            <a:r>
              <a:rPr lang="en-US" baseline="0" dirty="0" smtClean="0"/>
              <a:t> un </a:t>
            </a:r>
            <a:r>
              <a:rPr lang="en-US" baseline="0" dirty="0" err="1" smtClean="0"/>
              <a:t>operador</a:t>
            </a:r>
            <a:r>
              <a:rPr lang="en-US" baseline="0" dirty="0" smtClean="0"/>
              <a:t> de </a:t>
            </a:r>
            <a:r>
              <a:rPr lang="en-US" baseline="0" dirty="0" err="1" smtClean="0"/>
              <a:t>motosierra</a:t>
            </a:r>
            <a:r>
              <a:rPr lang="en-US" baseline="0" dirty="0" smtClean="0"/>
              <a:t> de </a:t>
            </a:r>
            <a:r>
              <a:rPr lang="en-US" baseline="0" dirty="0" err="1" smtClean="0"/>
              <a:t>nivel</a:t>
            </a:r>
            <a:r>
              <a:rPr lang="en-US" baseline="0" dirty="0" smtClean="0"/>
              <a:t> de entrada.  </a:t>
            </a:r>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5</a:t>
            </a:fld>
            <a:endParaRPr lang="en-US"/>
          </a:p>
        </p:txBody>
      </p:sp>
    </p:spTree>
    <p:extLst>
      <p:ext uri="{BB962C8B-B14F-4D97-AF65-F5344CB8AC3E}">
        <p14:creationId xmlns:p14="http://schemas.microsoft.com/office/powerpoint/2010/main" val="246543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Puede usar cualquier racionalización, argumento,</a:t>
            </a:r>
            <a:r>
              <a:rPr lang="en-US" baseline="0" smtClean="0"/>
              <a:t> excusa… lo que quiera llamarlo para usar una motosierra con una mano y llegar a un argumento en contra, la solución que le permite proceder con seguridad con dos manos en la sierra. </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57</a:t>
            </a:fld>
            <a:endParaRPr lang="en-US"/>
          </a:p>
        </p:txBody>
      </p:sp>
    </p:spTree>
    <p:extLst>
      <p:ext uri="{BB962C8B-B14F-4D97-AF65-F5344CB8AC3E}">
        <p14:creationId xmlns:p14="http://schemas.microsoft.com/office/powerpoint/2010/main" val="1308436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La palabra</a:t>
            </a:r>
            <a:r>
              <a:rPr lang="en-US" baseline="0" smtClean="0"/>
              <a:t> “evitar” está tachada deliberadamente en el título. Simplemente evitar algo sugiere un proceso pasivo. Debe activamente prevenir los golpeteos con barreras, reglas, procedimientos, realmente usando cualquier medio que sea necesario. </a:t>
            </a:r>
            <a:endParaRPr lang="en-US" smtClean="0"/>
          </a:p>
          <a:p>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58</a:t>
            </a:fld>
            <a:endParaRPr lang="en-US"/>
          </a:p>
        </p:txBody>
      </p:sp>
    </p:spTree>
    <p:extLst>
      <p:ext uri="{BB962C8B-B14F-4D97-AF65-F5344CB8AC3E}">
        <p14:creationId xmlns:p14="http://schemas.microsoft.com/office/powerpoint/2010/main" val="2856080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Cuando se estaba creando esta presentación, acordonar el área de trabajo era considerada una mejor práctica. Puede convertirse en práctica estándar conforme lo indica el subtítulo.  </a:t>
            </a:r>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59</a:t>
            </a:fld>
            <a:endParaRPr lang="en-US"/>
          </a:p>
        </p:txBody>
      </p:sp>
    </p:spTree>
    <p:extLst>
      <p:ext uri="{BB962C8B-B14F-4D97-AF65-F5344CB8AC3E}">
        <p14:creationId xmlns:p14="http://schemas.microsoft.com/office/powerpoint/2010/main" val="287376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Convertimos</a:t>
            </a:r>
            <a:r>
              <a:rPr lang="en-US" baseline="0" smtClean="0"/>
              <a:t> esas competencias en objetivos de entrenamiento mesurables. </a:t>
            </a:r>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6</a:t>
            </a:fld>
            <a:endParaRPr lang="en-US"/>
          </a:p>
        </p:txBody>
      </p:sp>
    </p:spTree>
    <p:extLst>
      <p:ext uri="{BB962C8B-B14F-4D97-AF65-F5344CB8AC3E}">
        <p14:creationId xmlns:p14="http://schemas.microsoft.com/office/powerpoint/2010/main" val="244861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Recordemos</a:t>
            </a:r>
            <a:r>
              <a:rPr lang="en-US" dirty="0" smtClean="0"/>
              <a:t> que </a:t>
            </a:r>
            <a:r>
              <a:rPr lang="en-US" dirty="0" err="1" smtClean="0"/>
              <a:t>estamos</a:t>
            </a:r>
            <a:r>
              <a:rPr lang="en-US" dirty="0" smtClean="0"/>
              <a:t> </a:t>
            </a:r>
            <a:r>
              <a:rPr lang="en-US" dirty="0" err="1" smtClean="0"/>
              <a:t>hablando</a:t>
            </a:r>
            <a:r>
              <a:rPr lang="en-US" baseline="0" dirty="0" smtClean="0"/>
              <a:t> de </a:t>
            </a:r>
            <a:r>
              <a:rPr lang="en-US" baseline="0" dirty="0" err="1" smtClean="0"/>
              <a:t>aprender</a:t>
            </a:r>
            <a:r>
              <a:rPr lang="en-US" baseline="0" dirty="0" smtClean="0"/>
              <a:t> a </a:t>
            </a:r>
            <a:r>
              <a:rPr lang="en-US" baseline="0" dirty="0" err="1" smtClean="0"/>
              <a:t>usar</a:t>
            </a:r>
            <a:r>
              <a:rPr lang="en-US" baseline="0" dirty="0" smtClean="0"/>
              <a:t> </a:t>
            </a:r>
            <a:r>
              <a:rPr lang="en-US" baseline="0" dirty="0" err="1" smtClean="0"/>
              <a:t>una</a:t>
            </a:r>
            <a:r>
              <a:rPr lang="en-US" baseline="0" dirty="0" smtClean="0"/>
              <a:t> </a:t>
            </a:r>
            <a:r>
              <a:rPr lang="en-US" baseline="0" dirty="0" err="1" smtClean="0"/>
              <a:t>herramienta</a:t>
            </a:r>
            <a:r>
              <a:rPr lang="en-US" baseline="0" dirty="0" smtClean="0"/>
              <a:t> </a:t>
            </a:r>
            <a:r>
              <a:rPr lang="en-US" baseline="0" dirty="0" err="1" smtClean="0"/>
              <a:t>muy</a:t>
            </a:r>
            <a:r>
              <a:rPr lang="en-US" baseline="0" dirty="0" smtClean="0"/>
              <a:t> </a:t>
            </a:r>
            <a:r>
              <a:rPr lang="en-US" baseline="0" dirty="0" err="1" smtClean="0"/>
              <a:t>poderosa</a:t>
            </a:r>
            <a:r>
              <a:rPr lang="en-US" baseline="0" dirty="0" smtClean="0"/>
              <a:t> y </a:t>
            </a:r>
            <a:r>
              <a:rPr lang="en-US" baseline="0" dirty="0" err="1" smtClean="0"/>
              <a:t>potencialmente</a:t>
            </a:r>
            <a:r>
              <a:rPr lang="en-US" baseline="0" dirty="0" smtClean="0"/>
              <a:t> </a:t>
            </a:r>
            <a:r>
              <a:rPr lang="en-US" baseline="0" dirty="0" err="1" smtClean="0"/>
              <a:t>peligrosa</a:t>
            </a:r>
            <a:r>
              <a:rPr lang="en-US" baseline="0" dirty="0" smtClean="0"/>
              <a:t> que </a:t>
            </a:r>
            <a:r>
              <a:rPr lang="en-US" baseline="0" dirty="0" err="1" smtClean="0"/>
              <a:t>en</a:t>
            </a:r>
            <a:r>
              <a:rPr lang="en-US" baseline="0" dirty="0" smtClean="0"/>
              <a:t> las </a:t>
            </a:r>
            <a:r>
              <a:rPr lang="en-US" baseline="0" dirty="0" err="1" smtClean="0"/>
              <a:t>manos</a:t>
            </a:r>
            <a:r>
              <a:rPr lang="en-US" baseline="0" dirty="0" smtClean="0"/>
              <a:t> del </a:t>
            </a:r>
            <a:r>
              <a:rPr lang="en-US" baseline="0" dirty="0" err="1" smtClean="0"/>
              <a:t>incompetente</a:t>
            </a:r>
            <a:r>
              <a:rPr lang="en-US" baseline="0" dirty="0" smtClean="0"/>
              <a:t> </a:t>
            </a:r>
            <a:r>
              <a:rPr lang="en-US" baseline="0" dirty="0" err="1" smtClean="0"/>
              <a:t>realmente</a:t>
            </a:r>
            <a:r>
              <a:rPr lang="en-US" baseline="0" dirty="0" smtClean="0"/>
              <a:t> </a:t>
            </a:r>
            <a:r>
              <a:rPr lang="en-US" baseline="0" dirty="0" err="1" smtClean="0"/>
              <a:t>es</a:t>
            </a:r>
            <a:r>
              <a:rPr lang="en-US" baseline="0" dirty="0" smtClean="0"/>
              <a:t> un </a:t>
            </a:r>
            <a:r>
              <a:rPr lang="en-US" baseline="0" dirty="0" err="1" smtClean="0"/>
              <a:t>arma</a:t>
            </a:r>
            <a:r>
              <a:rPr lang="en-US" baseline="0" dirty="0" smtClean="0"/>
              <a:t>.  </a:t>
            </a:r>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7</a:t>
            </a:fld>
            <a:endParaRPr lang="en-US"/>
          </a:p>
        </p:txBody>
      </p:sp>
    </p:spTree>
    <p:extLst>
      <p:ext uri="{BB962C8B-B14F-4D97-AF65-F5344CB8AC3E}">
        <p14:creationId xmlns:p14="http://schemas.microsoft.com/office/powerpoint/2010/main" val="332503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En</a:t>
            </a:r>
            <a:r>
              <a:rPr lang="en-US" baseline="0" smtClean="0"/>
              <a:t> nuestro análisis de incidentes serios en cuidado de árbol conforme se relacionan a motosierras, tenemos que preocuparnos no sólo con aquellos donde la sierra fue el agente causal directo, sino también de un grupo mucho mayor de incidentes donde el uso incorrecto de motosierra contribuyó al resultado. </a:t>
            </a:r>
            <a:endParaRPr lang="en-US" dirty="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8</a:t>
            </a:fld>
            <a:endParaRPr lang="en-US"/>
          </a:p>
        </p:txBody>
      </p:sp>
    </p:spTree>
    <p:extLst>
      <p:ext uri="{BB962C8B-B14F-4D97-AF65-F5344CB8AC3E}">
        <p14:creationId xmlns:p14="http://schemas.microsoft.com/office/powerpoint/2010/main" val="239659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Lesiones no fatales de motosierra están</a:t>
            </a:r>
            <a:r>
              <a:rPr lang="en-US" baseline="0" smtClean="0"/>
              <a:t> ocurriendo con mucha mayor frecuencia que lo que a algunos de nosotros nos gustaría admitir. Y aunque pueden no capturar la atención de los medios, pueden ser devastadoras para la persona lesionada, quitándoles semanas o meses de ingresos, incluso terminando sus carreras.</a:t>
            </a:r>
            <a:endParaRPr lang="en-US" smtClean="0"/>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9</a:t>
            </a:fld>
            <a:endParaRPr lang="en-US"/>
          </a:p>
        </p:txBody>
      </p:sp>
    </p:spTree>
    <p:extLst>
      <p:ext uri="{BB962C8B-B14F-4D97-AF65-F5344CB8AC3E}">
        <p14:creationId xmlns:p14="http://schemas.microsoft.com/office/powerpoint/2010/main" val="257746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La competencia</a:t>
            </a:r>
            <a:r>
              <a:rPr lang="en-US" baseline="0" smtClean="0"/>
              <a:t> del operador de motosierra comienza con procesos que ocurren antes de que tengan una sierra en las manos. La evaluación de peligro del sitio de trabajo es una competencia básica que todos los arbolistas necesitan, y es especialmente importante para el operador de sierra cuyas actividades pueden impactar o ser impactadas por los peligros del sitio de trabajo. </a:t>
            </a:r>
          </a:p>
        </p:txBody>
      </p:sp>
      <p:sp>
        <p:nvSpPr>
          <p:cNvPr id="4" name="Slide Number Placeholder 3"/>
          <p:cNvSpPr>
            <a:spLocks noGrp="1"/>
          </p:cNvSpPr>
          <p:nvPr>
            <p:ph type="sldNum" sz="quarter" idx="10"/>
          </p:nvPr>
        </p:nvSpPr>
        <p:spPr/>
        <p:txBody>
          <a:bodyPr/>
          <a:lstStyle/>
          <a:p>
            <a:pPr>
              <a:defRPr/>
            </a:pPr>
            <a:fld id="{D21F8CF6-B96A-454A-B271-79E9030D6CA9}" type="slidenum">
              <a:rPr lang="en-US" smtClean="0"/>
              <a:pPr>
                <a:defRPr/>
              </a:pPr>
              <a:t>10</a:t>
            </a:fld>
            <a:endParaRPr lang="en-US"/>
          </a:p>
        </p:txBody>
      </p:sp>
    </p:spTree>
    <p:extLst>
      <p:ext uri="{BB962C8B-B14F-4D97-AF65-F5344CB8AC3E}">
        <p14:creationId xmlns:p14="http://schemas.microsoft.com/office/powerpoint/2010/main" val="33252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4F76999-907F-4472-83CD-0E46A2853EC0}" type="datetimeFigureOut">
              <a:rPr lang="en-US" smtClean="0"/>
              <a:pPr>
                <a:defRPr/>
              </a:pPr>
              <a:t>1/27/2020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A4821D-20C4-47FD-87EE-163A0C1F0C84}" type="slidenum">
              <a:rPr lang="en-US" smtClean="0"/>
              <a:pPr>
                <a:defRPr/>
              </a:pPr>
              <a:t>‹#›</a:t>
            </a:fld>
            <a:endParaRPr lang="en-US"/>
          </a:p>
        </p:txBody>
      </p:sp>
    </p:spTree>
    <p:extLst>
      <p:ext uri="{BB962C8B-B14F-4D97-AF65-F5344CB8AC3E}">
        <p14:creationId xmlns:p14="http://schemas.microsoft.com/office/powerpoint/2010/main" val="407477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7823D9B-146D-4161-A510-88D082CB773E}" type="datetimeFigureOut">
              <a:rPr lang="en-US" smtClean="0"/>
              <a:pPr>
                <a:defRPr/>
              </a:pPr>
              <a:t>1/27/2020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C02AF4-C367-48D1-96F1-393B5E5E8E64}" type="slidenum">
              <a:rPr lang="en-US" smtClean="0"/>
              <a:pPr>
                <a:defRPr/>
              </a:pPr>
              <a:t>‹#›</a:t>
            </a:fld>
            <a:endParaRPr lang="en-US"/>
          </a:p>
        </p:txBody>
      </p:sp>
    </p:spTree>
    <p:extLst>
      <p:ext uri="{BB962C8B-B14F-4D97-AF65-F5344CB8AC3E}">
        <p14:creationId xmlns:p14="http://schemas.microsoft.com/office/powerpoint/2010/main" val="367401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99D2329-8C1D-43B6-A775-53244B53F57D}" type="datetimeFigureOut">
              <a:rPr lang="en-US" smtClean="0"/>
              <a:pPr>
                <a:defRPr/>
              </a:pPr>
              <a:t>1/27/2020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598278-56A5-4C53-8156-EC9F3EB1069D}" type="slidenum">
              <a:rPr lang="en-US" smtClean="0"/>
              <a:pPr>
                <a:defRPr/>
              </a:pPr>
              <a:t>‹#›</a:t>
            </a:fld>
            <a:endParaRPr lang="en-US"/>
          </a:p>
        </p:txBody>
      </p:sp>
    </p:spTree>
    <p:extLst>
      <p:ext uri="{BB962C8B-B14F-4D97-AF65-F5344CB8AC3E}">
        <p14:creationId xmlns:p14="http://schemas.microsoft.com/office/powerpoint/2010/main" val="410463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207052A-355C-4D8C-9A0A-C7F8C744A49E}" type="datetimeFigureOut">
              <a:rPr lang="en-US" smtClean="0"/>
              <a:pPr>
                <a:defRPr/>
              </a:pPr>
              <a:t>1/27/2020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D7E626-FA7B-4D34-A6CC-00C2A3814987}" type="slidenum">
              <a:rPr lang="en-US" smtClean="0"/>
              <a:pPr>
                <a:defRPr/>
              </a:pPr>
              <a:t>‹#›</a:t>
            </a:fld>
            <a:endParaRPr lang="en-US"/>
          </a:p>
        </p:txBody>
      </p:sp>
    </p:spTree>
    <p:extLst>
      <p:ext uri="{BB962C8B-B14F-4D97-AF65-F5344CB8AC3E}">
        <p14:creationId xmlns:p14="http://schemas.microsoft.com/office/powerpoint/2010/main" val="214214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22341C4-0C25-4597-B6B8-8A6415E49C3C}" type="datetimeFigureOut">
              <a:rPr lang="en-US" smtClean="0"/>
              <a:pPr>
                <a:defRPr/>
              </a:pPr>
              <a:t>1/27/2020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5A877E-F30A-4EC7-9C7F-FF13088AB986}" type="slidenum">
              <a:rPr lang="en-US" smtClean="0"/>
              <a:pPr>
                <a:defRPr/>
              </a:pPr>
              <a:t>‹#›</a:t>
            </a:fld>
            <a:endParaRPr lang="en-US"/>
          </a:p>
        </p:txBody>
      </p:sp>
    </p:spTree>
    <p:extLst>
      <p:ext uri="{BB962C8B-B14F-4D97-AF65-F5344CB8AC3E}">
        <p14:creationId xmlns:p14="http://schemas.microsoft.com/office/powerpoint/2010/main" val="4180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B6ABAD6-C66F-4E59-9DBF-395E428C9B67}" type="datetimeFigureOut">
              <a:rPr lang="en-US" smtClean="0"/>
              <a:pPr>
                <a:defRPr/>
              </a:pPr>
              <a:t>1/27/2020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5C69A0-E512-4CFB-8769-7B80DE6B7385}" type="slidenum">
              <a:rPr lang="en-US" smtClean="0"/>
              <a:pPr>
                <a:defRPr/>
              </a:pPr>
              <a:t>‹#›</a:t>
            </a:fld>
            <a:endParaRPr lang="en-US"/>
          </a:p>
        </p:txBody>
      </p:sp>
    </p:spTree>
    <p:extLst>
      <p:ext uri="{BB962C8B-B14F-4D97-AF65-F5344CB8AC3E}">
        <p14:creationId xmlns:p14="http://schemas.microsoft.com/office/powerpoint/2010/main" val="204117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667AA881-4FAB-462D-B47B-1D382A0F2B9E}" type="datetimeFigureOut">
              <a:rPr lang="en-US" smtClean="0"/>
              <a:pPr>
                <a:defRPr/>
              </a:pPr>
              <a:t>1/27/2020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A24FACC-5E9F-4FA7-90AF-4118EBDE7E4A}" type="slidenum">
              <a:rPr lang="en-US" smtClean="0"/>
              <a:pPr>
                <a:defRPr/>
              </a:pPr>
              <a:t>‹#›</a:t>
            </a:fld>
            <a:endParaRPr lang="en-US"/>
          </a:p>
        </p:txBody>
      </p:sp>
    </p:spTree>
    <p:extLst>
      <p:ext uri="{BB962C8B-B14F-4D97-AF65-F5344CB8AC3E}">
        <p14:creationId xmlns:p14="http://schemas.microsoft.com/office/powerpoint/2010/main" val="173998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E76C560-0793-4ACB-B633-9C8B6D3360F7}" type="datetimeFigureOut">
              <a:rPr lang="en-US" smtClean="0"/>
              <a:pPr>
                <a:defRPr/>
              </a:pPr>
              <a:t>1/27/2020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ABB91F2-431F-4655-BFF8-48362B8ED38E}" type="slidenum">
              <a:rPr lang="en-US" smtClean="0"/>
              <a:pPr>
                <a:defRPr/>
              </a:pPr>
              <a:t>‹#›</a:t>
            </a:fld>
            <a:endParaRPr lang="en-US"/>
          </a:p>
        </p:txBody>
      </p:sp>
    </p:spTree>
    <p:extLst>
      <p:ext uri="{BB962C8B-B14F-4D97-AF65-F5344CB8AC3E}">
        <p14:creationId xmlns:p14="http://schemas.microsoft.com/office/powerpoint/2010/main" val="111897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3E013D5-6FC0-43D8-8DC5-A6C8BC135FEF}" type="datetimeFigureOut">
              <a:rPr lang="en-US" smtClean="0"/>
              <a:pPr>
                <a:defRPr/>
              </a:pPr>
              <a:t>1/27/2020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B996CEE-16F5-485C-8A75-11B79206E635}" type="slidenum">
              <a:rPr lang="en-US" smtClean="0"/>
              <a:pPr>
                <a:defRPr/>
              </a:pPr>
              <a:t>‹#›</a:t>
            </a:fld>
            <a:endParaRPr lang="en-US"/>
          </a:p>
        </p:txBody>
      </p:sp>
    </p:spTree>
    <p:extLst>
      <p:ext uri="{BB962C8B-B14F-4D97-AF65-F5344CB8AC3E}">
        <p14:creationId xmlns:p14="http://schemas.microsoft.com/office/powerpoint/2010/main" val="37864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106F6FE-D230-4B60-AF9C-DCE31BD27CA9}" type="datetimeFigureOut">
              <a:rPr lang="en-US" smtClean="0"/>
              <a:pPr>
                <a:defRPr/>
              </a:pPr>
              <a:t>1/27/2020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F841FD-ABBB-4374-BB4D-C1941BF6546B}" type="slidenum">
              <a:rPr lang="en-US" smtClean="0"/>
              <a:pPr>
                <a:defRPr/>
              </a:pPr>
              <a:t>‹#›</a:t>
            </a:fld>
            <a:endParaRPr lang="en-US"/>
          </a:p>
        </p:txBody>
      </p:sp>
    </p:spTree>
    <p:extLst>
      <p:ext uri="{BB962C8B-B14F-4D97-AF65-F5344CB8AC3E}">
        <p14:creationId xmlns:p14="http://schemas.microsoft.com/office/powerpoint/2010/main" val="105900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751DF17-C7C7-4971-B280-4F0746DD842F}" type="datetimeFigureOut">
              <a:rPr lang="en-US" smtClean="0"/>
              <a:pPr>
                <a:defRPr/>
              </a:pPr>
              <a:t>1/27/2020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3AA2EC-8289-4577-B8DD-C2EF2208F88C}" type="slidenum">
              <a:rPr lang="en-US" smtClean="0"/>
              <a:pPr>
                <a:defRPr/>
              </a:pPr>
              <a:t>‹#›</a:t>
            </a:fld>
            <a:endParaRPr lang="en-US"/>
          </a:p>
        </p:txBody>
      </p:sp>
    </p:spTree>
    <p:extLst>
      <p:ext uri="{BB962C8B-B14F-4D97-AF65-F5344CB8AC3E}">
        <p14:creationId xmlns:p14="http://schemas.microsoft.com/office/powerpoint/2010/main" val="350887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D5D4684-0751-43E9-99F5-D90C7216AC40}" type="datetimeFigureOut">
              <a:rPr lang="en-US" smtClean="0"/>
              <a:pPr>
                <a:defRPr/>
              </a:pPr>
              <a:t>1/27/2020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EA083BC-87AE-4D62-B0A1-C02DF628817D}" type="slidenum">
              <a:rPr lang="en-US" smtClean="0"/>
              <a:pPr>
                <a:defRPr/>
              </a:pPr>
              <a:t>‹#›</a:t>
            </a:fld>
            <a:endParaRPr lang="en-US"/>
          </a:p>
        </p:txBody>
      </p:sp>
    </p:spTree>
    <p:extLst>
      <p:ext uri="{BB962C8B-B14F-4D97-AF65-F5344CB8AC3E}">
        <p14:creationId xmlns:p14="http://schemas.microsoft.com/office/powerpoint/2010/main" val="11910001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tiff"/><Relationship Id="rId4" Type="http://schemas.openxmlformats.org/officeDocument/2006/relationships/image" Target="../media/image18.tiff"/></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tiff"/><Relationship Id="rId4" Type="http://schemas.openxmlformats.org/officeDocument/2006/relationships/image" Target="../media/image18.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ona que usa sierra de caden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9200" y="685800"/>
            <a:ext cx="6896100" cy="4572000"/>
          </a:xfrm>
          <a:prstGeom prst="rect">
            <a:avLst/>
          </a:prstGeom>
          <a:effectLst>
            <a:softEdge rad="317500"/>
          </a:effectLst>
        </p:spPr>
      </p:pic>
      <p:sp>
        <p:nvSpPr>
          <p:cNvPr id="2" name="Title 1"/>
          <p:cNvSpPr>
            <a:spLocks noGrp="1"/>
          </p:cNvSpPr>
          <p:nvPr>
            <p:ph type="ctrTitle"/>
          </p:nvPr>
        </p:nvSpPr>
        <p:spPr>
          <a:xfrm>
            <a:off x="539552" y="476672"/>
            <a:ext cx="3187460" cy="1470025"/>
          </a:xfrm>
        </p:spPr>
        <p:txBody>
          <a:bodyPr>
            <a:normAutofit/>
          </a:bodyPr>
          <a:lstStyle/>
          <a:p>
            <a:r>
              <a:rPr lang="en-US" sz="5400" b="1" dirty="0" smtClean="0">
                <a:effectLst>
                  <a:outerShdw blurRad="38100" dist="38100" dir="2700000" algn="tl">
                    <a:srgbClr val="000000">
                      <a:alpha val="43137"/>
                    </a:srgbClr>
                  </a:outerShdw>
                </a:effectLst>
              </a:rPr>
              <a:t>Chain </a:t>
            </a:r>
            <a:r>
              <a:rPr lang="en-US" sz="5400" b="1" dirty="0" smtClean="0">
                <a:effectLst>
                  <a:outerShdw blurRad="38100" dist="38100" dir="2700000" algn="tl">
                    <a:srgbClr val="000000">
                      <a:alpha val="43137"/>
                    </a:srgbClr>
                  </a:outerShdw>
                </a:effectLst>
              </a:rPr>
              <a:t>Saw</a:t>
            </a:r>
            <a:endParaRPr lang="en-US" sz="5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5257800"/>
            <a:ext cx="6400800" cy="609600"/>
          </a:xfrm>
        </p:spPr>
        <p:txBody>
          <a:bodyPr/>
          <a:lstStyle/>
          <a:p>
            <a:r>
              <a:rPr lang="en-US" b="1" dirty="0" err="1" smtClean="0">
                <a:solidFill>
                  <a:schemeClr val="tx1"/>
                </a:solidFill>
                <a:effectLst>
                  <a:outerShdw blurRad="38100" dist="38100" dir="2700000" algn="tl">
                    <a:srgbClr val="000000">
                      <a:alpha val="43137"/>
                    </a:srgbClr>
                  </a:outerShdw>
                </a:effectLst>
              </a:rPr>
              <a:t>Motosierra</a:t>
            </a:r>
            <a:endParaRPr lang="en-US" b="1" dirty="0">
              <a:solidFill>
                <a:schemeClr val="tx1"/>
              </a:solidFill>
              <a:effectLst>
                <a:outerShdw blurRad="38100" dist="38100" dir="2700000" algn="tl">
                  <a:srgbClr val="000000">
                    <a:alpha val="43137"/>
                  </a:srgbClr>
                </a:outerShdw>
              </a:effectLst>
            </a:endParaRPr>
          </a:p>
        </p:txBody>
      </p:sp>
      <p:sp>
        <p:nvSpPr>
          <p:cNvPr id="5" name="4 CuadroTexto"/>
          <p:cNvSpPr txBox="1"/>
          <p:nvPr/>
        </p:nvSpPr>
        <p:spPr>
          <a:xfrm>
            <a:off x="1500166" y="6060064"/>
            <a:ext cx="5786478" cy="369332"/>
          </a:xfrm>
          <a:prstGeom prst="rect">
            <a:avLst/>
          </a:prstGeom>
          <a:noFill/>
        </p:spPr>
        <p:txBody>
          <a:bodyPr wrap="square" rtlCol="0">
            <a:spAutoFit/>
          </a:bodyPr>
          <a:lstStyle/>
          <a:p>
            <a:r>
              <a:rPr lang="es-MX" smtClean="0"/>
              <a:t>Tutoriales complementarios básicos de arboricultura</a:t>
            </a:r>
            <a:endParaRPr lang="es-MX"/>
          </a:p>
        </p:txBody>
      </p:sp>
    </p:spTree>
    <p:extLst>
      <p:ext uri="{BB962C8B-B14F-4D97-AF65-F5344CB8AC3E}">
        <p14:creationId xmlns:p14="http://schemas.microsoft.com/office/powerpoint/2010/main" val="760300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l">
              <a:defRPr/>
            </a:pPr>
            <a:r>
              <a:rPr lang="en-US" sz="2400" b="1" dirty="0" smtClean="0">
                <a:effectLst>
                  <a:outerShdw blurRad="38100" dist="38100" dir="2700000" algn="tl">
                    <a:srgbClr val="000000">
                      <a:alpha val="43137"/>
                    </a:srgbClr>
                  </a:outerShdw>
                </a:effectLst>
              </a:rPr>
              <a:t>Chapters 1-2: </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Evaluación</a:t>
            </a:r>
            <a:r>
              <a:rPr lang="en-US" sz="3200" b="1" dirty="0" smtClean="0">
                <a:effectLst>
                  <a:outerShdw blurRad="38100" dist="38100" dir="2700000" algn="tl">
                    <a:srgbClr val="000000">
                      <a:alpha val="43137"/>
                    </a:srgbClr>
                  </a:outerShdw>
                </a:effectLst>
              </a:rPr>
              <a:t> de </a:t>
            </a:r>
            <a:r>
              <a:rPr lang="en-US" sz="3200" b="1" dirty="0" err="1" smtClean="0">
                <a:effectLst>
                  <a:outerShdw blurRad="38100" dist="38100" dir="2700000" algn="tl">
                    <a:srgbClr val="000000">
                      <a:alpha val="43137"/>
                    </a:srgbClr>
                  </a:outerShdw>
                </a:effectLst>
              </a:rPr>
              <a:t>peligros</a:t>
            </a:r>
            <a:endParaRPr lang="en-US" sz="3200" b="1" dirty="0">
              <a:effectLst>
                <a:outerShdw blurRad="38100" dist="38100" dir="2700000" algn="tl">
                  <a:srgbClr val="000000">
                    <a:alpha val="43137"/>
                  </a:srgbClr>
                </a:outerShdw>
              </a:effectLst>
            </a:endParaRPr>
          </a:p>
        </p:txBody>
      </p:sp>
      <p:pic>
        <p:nvPicPr>
          <p:cNvPr id="4" name="Content Placeholder 3" descr="&#10;imagen de los trabajadores&#1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29400" y="304800"/>
            <a:ext cx="2107135" cy="2672899"/>
          </a:xfrm>
          <a:ln>
            <a:solidFill>
              <a:schemeClr val="bg1">
                <a:lumMod val="65000"/>
              </a:schemeClr>
            </a:solidFill>
          </a:ln>
        </p:spPr>
      </p:pic>
      <p:sp>
        <p:nvSpPr>
          <p:cNvPr id="3" name="TextBox 2"/>
          <p:cNvSpPr txBox="1"/>
          <p:nvPr/>
        </p:nvSpPr>
        <p:spPr>
          <a:xfrm>
            <a:off x="457200" y="1447800"/>
            <a:ext cx="5562600" cy="4401205"/>
          </a:xfrm>
          <a:prstGeom prst="rect">
            <a:avLst/>
          </a:prstGeom>
          <a:noFill/>
        </p:spPr>
        <p:txBody>
          <a:bodyPr wrap="square" rtlCol="0">
            <a:spAutoFit/>
          </a:bodyPr>
          <a:lstStyle/>
          <a:p>
            <a:r>
              <a:rPr lang="en-US" sz="2800" smtClean="0">
                <a:latin typeface="+mn-lt"/>
              </a:rPr>
              <a:t>Evaluación de Peligros de Sitio de Trabajo es una competencia básica que necesitan todos los Arbolistas. Es lo primero que necesitan hacer después de llegar al sitio de trabajo, para todos los sitios y trabajos. </a:t>
            </a:r>
            <a:endParaRPr lang="en-US" sz="2800" dirty="0" smtClean="0">
              <a:latin typeface="+mn-lt"/>
            </a:endParaRPr>
          </a:p>
          <a:p>
            <a:r>
              <a:rPr lang="en-US" sz="2800" smtClean="0">
                <a:latin typeface="+mn-lt"/>
              </a:rPr>
              <a:t>Ninguna cantidad de instrucción o de detalle en una orden de trabajo puede tomar el lugar de verlo por uno mismo.</a:t>
            </a:r>
            <a:endParaRPr lang="en-US" sz="2800" dirty="0">
              <a:latin typeface="+mn-lt"/>
            </a:endParaRPr>
          </a:p>
        </p:txBody>
      </p:sp>
    </p:spTree>
    <p:extLst>
      <p:ext uri="{BB962C8B-B14F-4D97-AF65-F5344CB8AC3E}">
        <p14:creationId xmlns:p14="http://schemas.microsoft.com/office/powerpoint/2010/main" val="29876262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01"/>
            <a:ext cx="7886700" cy="1325563"/>
          </a:xfrm>
        </p:spPr>
        <p:txBody>
          <a:bodyPr/>
          <a:lstStyle/>
          <a:p>
            <a:r>
              <a:rPr lang="en-US" sz="3200" b="1" dirty="0" err="1" smtClean="0">
                <a:effectLst>
                  <a:outerShdw blurRad="38100" dist="38100" dir="2700000" algn="tl">
                    <a:srgbClr val="000000">
                      <a:alpha val="43137"/>
                    </a:srgbClr>
                  </a:outerShdw>
                </a:effectLst>
              </a:rPr>
              <a:t>Elementos</a:t>
            </a:r>
            <a:r>
              <a:rPr lang="en-US" sz="3200" b="1" dirty="0" smtClean="0">
                <a:effectLst>
                  <a:outerShdw blurRad="38100" dist="38100" dir="2700000" algn="tl">
                    <a:srgbClr val="000000">
                      <a:alpha val="43137"/>
                    </a:srgbClr>
                  </a:outerShdw>
                </a:effectLst>
              </a:rPr>
              <a:t> de </a:t>
            </a:r>
            <a:r>
              <a:rPr lang="en-US" sz="3200" b="1" dirty="0" err="1" smtClean="0">
                <a:effectLst>
                  <a:outerShdw blurRad="38100" dist="38100" dir="2700000" algn="tl">
                    <a:srgbClr val="000000">
                      <a:alpha val="43137"/>
                    </a:srgbClr>
                  </a:outerShdw>
                </a:effectLst>
              </a:rPr>
              <a:t>inspección</a:t>
            </a:r>
            <a:r>
              <a:rPr lang="en-US" sz="3200" b="1" dirty="0" smtClean="0">
                <a:effectLst>
                  <a:outerShdw blurRad="38100" dist="38100" dir="2700000" algn="tl">
                    <a:srgbClr val="000000">
                      <a:alpha val="43137"/>
                    </a:srgbClr>
                  </a:outerShdw>
                </a:effectLst>
              </a:rPr>
              <a:t> del </a:t>
            </a:r>
            <a:r>
              <a:rPr lang="en-US" sz="3200" b="1" dirty="0" err="1" smtClean="0">
                <a:effectLst>
                  <a:outerShdw blurRad="38100" dist="38100" dir="2700000" algn="tl">
                    <a:srgbClr val="000000">
                      <a:alpha val="43137"/>
                    </a:srgbClr>
                  </a:outerShdw>
                </a:effectLst>
              </a:rPr>
              <a:t>árbol</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071546"/>
            <a:ext cx="8229600" cy="4876800"/>
          </a:xfrm>
        </p:spPr>
        <p:txBody>
          <a:bodyPr/>
          <a:lstStyle/>
          <a:p>
            <a:pPr marL="514350" indent="-514350">
              <a:buFont typeface="+mj-lt"/>
              <a:buAutoNum type="arabicPeriod"/>
            </a:pPr>
            <a:r>
              <a:rPr lang="en-US" sz="2800" smtClean="0"/>
              <a:t>Alrededor de árbol- peligros eléctricos, obstáculos</a:t>
            </a:r>
            <a:endParaRPr lang="en-US" sz="2800" dirty="0"/>
          </a:p>
          <a:p>
            <a:pPr marL="514350" indent="-514350">
              <a:buFont typeface="+mj-lt"/>
              <a:buAutoNum type="arabicPeriod"/>
            </a:pPr>
            <a:r>
              <a:rPr lang="en-US" sz="2800" smtClean="0"/>
              <a:t>Dosel superior – grande madera muerta, ganchos</a:t>
            </a:r>
            <a:endParaRPr lang="en-US" sz="2800" dirty="0" smtClean="0"/>
          </a:p>
          <a:p>
            <a:pPr marL="514350" indent="-514350">
              <a:buFont typeface="+mj-lt"/>
              <a:buAutoNum type="arabicPeriod"/>
            </a:pPr>
            <a:r>
              <a:rPr lang="en-US" sz="2800" smtClean="0"/>
              <a:t>Ramas grandes – grietas de tensión; grietas</a:t>
            </a:r>
            <a:endParaRPr lang="en-US" sz="2800" dirty="0"/>
          </a:p>
          <a:p>
            <a:pPr marL="514350" indent="-514350">
              <a:buFont typeface="+mj-lt"/>
              <a:buAutoNum type="arabicPeriod"/>
            </a:pPr>
            <a:r>
              <a:rPr lang="en-US" sz="2800" smtClean="0"/>
              <a:t>Ramas &amp; tronco – estructura pobre; uniones pobres; tallos bifurcados; inclinación excesiva</a:t>
            </a:r>
            <a:endParaRPr lang="en-US" sz="2800" dirty="0"/>
          </a:p>
          <a:p>
            <a:pPr marL="514350" indent="-514350">
              <a:buFont typeface="+mj-lt"/>
              <a:buAutoNum type="arabicPeriod"/>
            </a:pPr>
            <a:r>
              <a:rPr lang="en-US" sz="2800" smtClean="0"/>
              <a:t>Tronco – pudrición, defecto, cavidades, cancros, fauna silvestre</a:t>
            </a:r>
            <a:endParaRPr lang="en-US" sz="2800" dirty="0" smtClean="0"/>
          </a:p>
          <a:p>
            <a:pPr marL="514350" indent="-514350">
              <a:buFont typeface="+mj-lt"/>
              <a:buAutoNum type="arabicPeriod"/>
            </a:pPr>
            <a:r>
              <a:rPr lang="en-US" sz="2800" smtClean="0"/>
              <a:t>Ensanchamiento de raíz y contrafuertes – pudrición, pérdida de raíz, agitado, sin </a:t>
            </a:r>
            <a:br>
              <a:rPr lang="en-US" sz="2800" smtClean="0"/>
            </a:br>
            <a:r>
              <a:rPr lang="en-US" sz="2800" smtClean="0"/>
              <a:t>ensanchamiento de raíz visible; </a:t>
            </a:r>
            <a:br>
              <a:rPr lang="en-US" sz="2800" smtClean="0"/>
            </a:br>
            <a:r>
              <a:rPr lang="en-US" sz="2800" smtClean="0"/>
              <a:t>cubierta por vegetación</a:t>
            </a:r>
            <a:endParaRPr lang="en-US" sz="2800" dirty="0" smtClean="0"/>
          </a:p>
        </p:txBody>
      </p:sp>
    </p:spTree>
    <p:extLst>
      <p:ext uri="{BB962C8B-B14F-4D97-AF65-F5344CB8AC3E}">
        <p14:creationId xmlns:p14="http://schemas.microsoft.com/office/powerpoint/2010/main" val="1549040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effectLst>
                  <a:outerShdw blurRad="38100" dist="38100" dir="2700000" algn="tl">
                    <a:srgbClr val="000000">
                      <a:alpha val="43137"/>
                    </a:srgbClr>
                  </a:outerShdw>
                </a:effectLst>
              </a:rPr>
              <a:t>Inspección Visual de Árbol &amp; Reconocimiento de Peligros</a:t>
            </a:r>
            <a:endParaRPr lang="en-US" sz="3200"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838200" y="1600200"/>
            <a:ext cx="7391400" cy="4525963"/>
          </a:xfrm>
        </p:spPr>
        <p:txBody>
          <a:bodyPr>
            <a:normAutofit/>
          </a:bodyPr>
          <a:lstStyle/>
          <a:p>
            <a:r>
              <a:rPr lang="en-US" smtClean="0"/>
              <a:t>Haga que el empleado describa </a:t>
            </a:r>
            <a:r>
              <a:rPr lang="en-US" u="sng" smtClean="0"/>
              <a:t>todos los seis </a:t>
            </a:r>
            <a:r>
              <a:rPr lang="en-US" smtClean="0"/>
              <a:t>elementos de inspección de árbol.</a:t>
            </a:r>
            <a:endParaRPr lang="en-US" dirty="0" smtClean="0"/>
          </a:p>
          <a:p>
            <a:r>
              <a:rPr lang="en-US" smtClean="0"/>
              <a:t>Haga que el empleado identifique al menos una planta venenosa y su apariencia.  </a:t>
            </a:r>
            <a:endParaRPr lang="en-US" dirty="0" smtClean="0"/>
          </a:p>
          <a:p>
            <a:r>
              <a:rPr lang="en-US" smtClean="0"/>
              <a:t>Haga que el empleado nombre tres peligros relacionados con árbol y describa signos de cada uno. </a:t>
            </a:r>
            <a:endParaRPr lang="en-US" dirty="0" smtClean="0"/>
          </a:p>
          <a:p>
            <a:r>
              <a:rPr lang="en-US" smtClean="0"/>
              <a:t>¿El empleado ha completado entrenamiento de peligros eléctricos en los </a:t>
            </a:r>
            <a:br>
              <a:rPr lang="en-US" smtClean="0"/>
            </a:br>
            <a:r>
              <a:rPr lang="en-US" smtClean="0"/>
              <a:t>últimos dos años? S/N</a:t>
            </a:r>
            <a:endParaRPr lang="en-US" dirty="0"/>
          </a:p>
        </p:txBody>
      </p:sp>
    </p:spTree>
    <p:extLst>
      <p:ext uri="{BB962C8B-B14F-4D97-AF65-F5344CB8AC3E}">
        <p14:creationId xmlns:p14="http://schemas.microsoft.com/office/powerpoint/2010/main" val="3906208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3: </a:t>
            </a:r>
            <a:r>
              <a:rPr lang="en-US" sz="3200" b="1" dirty="0" err="1" smtClean="0">
                <a:effectLst>
                  <a:outerShdw blurRad="38100" dist="38100" dir="2700000" algn="tl">
                    <a:srgbClr val="000000">
                      <a:alpha val="43137"/>
                    </a:srgbClr>
                  </a:outerShdw>
                </a:effectLst>
              </a:rPr>
              <a:t>Planeamiento</a:t>
            </a:r>
            <a:r>
              <a:rPr lang="en-US" sz="3200" b="1" dirty="0" smtClean="0">
                <a:effectLst>
                  <a:outerShdw blurRad="38100" dist="38100" dir="2700000" algn="tl">
                    <a:srgbClr val="000000">
                      <a:alpha val="43137"/>
                    </a:srgbClr>
                  </a:outerShdw>
                </a:effectLst>
              </a:rPr>
              <a:t> de </a:t>
            </a:r>
            <a:r>
              <a:rPr lang="en-US" sz="3200" b="1" dirty="0" err="1" smtClean="0">
                <a:effectLst>
                  <a:outerShdw blurRad="38100" dist="38100" dir="2700000" algn="tl">
                    <a:srgbClr val="000000">
                      <a:alpha val="43137"/>
                    </a:srgbClr>
                  </a:outerShdw>
                </a:effectLst>
              </a:rPr>
              <a:t>Trabajo</a:t>
            </a:r>
            <a:endParaRPr lang="en-US" sz="3200" b="1" dirty="0">
              <a:effectLst>
                <a:outerShdw blurRad="38100" dist="38100" dir="2700000" algn="tl">
                  <a:srgbClr val="000000">
                    <a:alpha val="43137"/>
                  </a:srgbClr>
                </a:outerShdw>
              </a:effectLst>
            </a:endParaRPr>
          </a:p>
        </p:txBody>
      </p:sp>
      <p:pic>
        <p:nvPicPr>
          <p:cNvPr id="4" name="Content Placeholder 3" descr="&#10;&#10;&#10;&#10;imagen de los trabajadores&#1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29400" y="304800"/>
            <a:ext cx="2107135" cy="2672899"/>
          </a:xfrm>
          <a:ln>
            <a:solidFill>
              <a:schemeClr val="bg1">
                <a:lumMod val="65000"/>
              </a:schemeClr>
            </a:solidFill>
          </a:ln>
        </p:spPr>
      </p:pic>
      <p:sp>
        <p:nvSpPr>
          <p:cNvPr id="3" name="TextBox 2"/>
          <p:cNvSpPr txBox="1"/>
          <p:nvPr/>
        </p:nvSpPr>
        <p:spPr>
          <a:xfrm>
            <a:off x="457200" y="1371600"/>
            <a:ext cx="7772400" cy="4401205"/>
          </a:xfrm>
          <a:prstGeom prst="rect">
            <a:avLst/>
          </a:prstGeom>
          <a:noFill/>
        </p:spPr>
        <p:txBody>
          <a:bodyPr wrap="square" rtlCol="0">
            <a:spAutoFit/>
          </a:bodyPr>
          <a:lstStyle/>
          <a:p>
            <a:r>
              <a:rPr lang="en-US" sz="2800" b="1" smtClean="0">
                <a:latin typeface="+mn-lt"/>
              </a:rPr>
              <a:t>¿Cuáles son los peligros?</a:t>
            </a:r>
            <a:endParaRPr lang="en-US" sz="2800" b="1" dirty="0" smtClean="0">
              <a:latin typeface="+mn-lt"/>
            </a:endParaRPr>
          </a:p>
          <a:p>
            <a:pPr marL="457200" indent="-457200">
              <a:buFont typeface="Arial" panose="020B0604020202020204" pitchFamily="34" charset="0"/>
              <a:buChar char="•"/>
            </a:pPr>
            <a:r>
              <a:rPr lang="en-US" sz="2800" smtClean="0">
                <a:latin typeface="+mn-lt"/>
              </a:rPr>
              <a:t>Peligros de árboles: ganchos, maderas muertas, pudrición o defecto en tronco o ramas principales, sin ensanchamiento de raíz, signos de problemas de raíz, etc.           </a:t>
            </a:r>
            <a:endParaRPr lang="en-US" sz="2800" dirty="0" smtClean="0">
              <a:latin typeface="+mn-lt"/>
            </a:endParaRPr>
          </a:p>
          <a:p>
            <a:pPr marL="457200" indent="-457200">
              <a:buFont typeface="Arial" panose="020B0604020202020204" pitchFamily="34" charset="0"/>
              <a:buChar char="•"/>
            </a:pPr>
            <a:r>
              <a:rPr lang="en-US" sz="2800" smtClean="0">
                <a:latin typeface="+mn-lt"/>
              </a:rPr>
              <a:t>Peligros de sitio: pendientes pronunciadas, suelo resbaloso, plantas venenosas </a:t>
            </a:r>
            <a:endParaRPr lang="en-US" sz="2800" dirty="0" smtClean="0">
              <a:latin typeface="+mn-lt"/>
            </a:endParaRPr>
          </a:p>
          <a:p>
            <a:pPr marL="457200" indent="-457200">
              <a:buFont typeface="Arial" panose="020B0604020202020204" pitchFamily="34" charset="0"/>
              <a:buChar char="•"/>
            </a:pPr>
            <a:r>
              <a:rPr lang="en-US" sz="2800" smtClean="0">
                <a:latin typeface="+mn-lt"/>
              </a:rPr>
              <a:t>Peligros eléctricos: alambres entrando al área de trabajo, servicios públicos subterráneos</a:t>
            </a:r>
            <a:endParaRPr lang="en-US" sz="2800" dirty="0" smtClean="0">
              <a:latin typeface="+mn-lt"/>
            </a:endParaRPr>
          </a:p>
          <a:p>
            <a:pPr marL="457200" indent="-457200">
              <a:buFont typeface="Arial" panose="020B0604020202020204" pitchFamily="34" charset="0"/>
              <a:buChar char="•"/>
            </a:pPr>
            <a:r>
              <a:rPr lang="en-US" sz="2800" smtClean="0">
                <a:latin typeface="+mn-lt"/>
              </a:rPr>
              <a:t>Otro</a:t>
            </a:r>
            <a:endParaRPr lang="en-US" sz="2800" dirty="0">
              <a:latin typeface="+mn-lt"/>
            </a:endParaRPr>
          </a:p>
        </p:txBody>
      </p:sp>
    </p:spTree>
    <p:extLst>
      <p:ext uri="{BB962C8B-B14F-4D97-AF65-F5344CB8AC3E}">
        <p14:creationId xmlns:p14="http://schemas.microsoft.com/office/powerpoint/2010/main" val="25621734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3:</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Planeamiento</a:t>
            </a:r>
            <a:r>
              <a:rPr lang="en-US" sz="3200" b="1" dirty="0" smtClean="0">
                <a:effectLst>
                  <a:outerShdw blurRad="38100" dist="38100" dir="2700000" algn="tl">
                    <a:srgbClr val="000000">
                      <a:alpha val="43137"/>
                    </a:srgbClr>
                  </a:outerShdw>
                </a:effectLst>
              </a:rPr>
              <a:t> de </a:t>
            </a:r>
            <a:r>
              <a:rPr lang="en-US" sz="3200" b="1" dirty="0" err="1" smtClean="0">
                <a:effectLst>
                  <a:outerShdw blurRad="38100" dist="38100" dir="2700000" algn="tl">
                    <a:srgbClr val="000000">
                      <a:alpha val="43137"/>
                    </a:srgbClr>
                  </a:outerShdw>
                </a:effectLst>
              </a:rPr>
              <a:t>Trabajo</a:t>
            </a:r>
            <a:endParaRPr lang="en-US" sz="3200" b="1" dirty="0">
              <a:effectLst>
                <a:outerShdw blurRad="38100" dist="38100" dir="2700000" algn="tl">
                  <a:srgbClr val="000000">
                    <a:alpha val="43137"/>
                  </a:srgbClr>
                </a:outerShdw>
              </a:effectLst>
            </a:endParaRPr>
          </a:p>
        </p:txBody>
      </p:sp>
      <p:pic>
        <p:nvPicPr>
          <p:cNvPr id="4" name="Content Placeholder 3" descr="&#10;&#10;&#10;&#10;imagen de los trabajadores&#1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29400" y="304800"/>
            <a:ext cx="2107135" cy="2672899"/>
          </a:xfrm>
          <a:ln>
            <a:solidFill>
              <a:schemeClr val="bg1">
                <a:lumMod val="65000"/>
              </a:schemeClr>
            </a:solidFill>
          </a:ln>
        </p:spPr>
      </p:pic>
      <p:sp>
        <p:nvSpPr>
          <p:cNvPr id="3" name="TextBox 2"/>
          <p:cNvSpPr txBox="1"/>
          <p:nvPr/>
        </p:nvSpPr>
        <p:spPr>
          <a:xfrm>
            <a:off x="457200" y="1447800"/>
            <a:ext cx="5562600" cy="3970318"/>
          </a:xfrm>
          <a:prstGeom prst="rect">
            <a:avLst/>
          </a:prstGeom>
          <a:noFill/>
        </p:spPr>
        <p:txBody>
          <a:bodyPr wrap="square" rtlCol="0">
            <a:spAutoFit/>
          </a:bodyPr>
          <a:lstStyle/>
          <a:p>
            <a:r>
              <a:rPr lang="en-US" sz="2800" smtClean="0">
                <a:latin typeface="+mn-lt"/>
              </a:rPr>
              <a:t>Luego sigue el planeamiento de trabajo. Se identifican áreas de trabajo y zonas de caída. Se marcan zonas de caída. El equipo debería tener un plan de cómo responder a una emergencia. </a:t>
            </a:r>
            <a:endParaRPr lang="en-US" sz="2800" dirty="0">
              <a:latin typeface="+mn-lt"/>
            </a:endParaRPr>
          </a:p>
          <a:p>
            <a:r>
              <a:rPr lang="en-US" sz="2800" smtClean="0">
                <a:latin typeface="+mn-lt"/>
              </a:rPr>
              <a:t>Finalmente, el plan de trabajo, etc. se comunica a todo el equipo mediante resumen de trabajo. </a:t>
            </a:r>
          </a:p>
        </p:txBody>
      </p:sp>
    </p:spTree>
    <p:extLst>
      <p:ext uri="{BB962C8B-B14F-4D97-AF65-F5344CB8AC3E}">
        <p14:creationId xmlns:p14="http://schemas.microsoft.com/office/powerpoint/2010/main" val="19527662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4:</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Respuesta</a:t>
            </a:r>
            <a:r>
              <a:rPr lang="en-US" sz="3200" b="1" dirty="0" smtClean="0">
                <a:effectLst>
                  <a:outerShdw blurRad="38100" dist="38100" dir="2700000" algn="tl">
                    <a:srgbClr val="000000">
                      <a:alpha val="43137"/>
                    </a:srgbClr>
                  </a:outerShdw>
                </a:effectLst>
              </a:rPr>
              <a:t> de </a:t>
            </a:r>
            <a:r>
              <a:rPr lang="en-US" sz="3200" b="1" dirty="0" err="1" smtClean="0">
                <a:effectLst>
                  <a:outerShdw blurRad="38100" dist="38100" dir="2700000" algn="tl">
                    <a:srgbClr val="000000">
                      <a:alpha val="43137"/>
                    </a:srgbClr>
                  </a:outerShdw>
                </a:effectLst>
              </a:rPr>
              <a:t>Emergencia</a:t>
            </a:r>
            <a:endParaRPr lang="en-US" sz="3200" b="1" dirty="0">
              <a:effectLst>
                <a:outerShdw blurRad="38100" dist="38100" dir="2700000" algn="tl">
                  <a:srgbClr val="000000">
                    <a:alpha val="43137"/>
                  </a:srgbClr>
                </a:outerShdw>
              </a:effectLst>
            </a:endParaRPr>
          </a:p>
        </p:txBody>
      </p:sp>
      <p:pic>
        <p:nvPicPr>
          <p:cNvPr id="4" name="Content Placeholder 3" descr="&#10;&#10;&#10;&#10;imagen de los trabajadores&#1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29400" y="304800"/>
            <a:ext cx="2107135" cy="2672899"/>
          </a:xfrm>
          <a:ln>
            <a:solidFill>
              <a:schemeClr val="bg1">
                <a:lumMod val="65000"/>
              </a:schemeClr>
            </a:solidFill>
          </a:ln>
        </p:spPr>
      </p:pic>
      <p:sp>
        <p:nvSpPr>
          <p:cNvPr id="3" name="TextBox 2"/>
          <p:cNvSpPr txBox="1"/>
          <p:nvPr/>
        </p:nvSpPr>
        <p:spPr>
          <a:xfrm>
            <a:off x="457200" y="1592282"/>
            <a:ext cx="6781800" cy="3108543"/>
          </a:xfrm>
          <a:prstGeom prst="rect">
            <a:avLst/>
          </a:prstGeom>
          <a:noFill/>
        </p:spPr>
        <p:txBody>
          <a:bodyPr wrap="square" rtlCol="0">
            <a:spAutoFit/>
          </a:bodyPr>
          <a:lstStyle/>
          <a:p>
            <a:pPr marL="457200" indent="-457200">
              <a:buFont typeface="Arial" panose="020B0604020202020204" pitchFamily="34" charset="0"/>
              <a:buChar char="•"/>
            </a:pPr>
            <a:r>
              <a:rPr lang="en-US" sz="2800" smtClean="0">
                <a:latin typeface="+mn-lt"/>
              </a:rPr>
              <a:t>¿Sabe el empleado a quién llamar y qué decir? </a:t>
            </a:r>
            <a:endParaRPr lang="en-US" sz="2800" dirty="0" smtClean="0">
              <a:latin typeface="+mn-lt"/>
            </a:endParaRPr>
          </a:p>
          <a:p>
            <a:pPr marL="457200" indent="-457200">
              <a:buFont typeface="Arial" panose="020B0604020202020204" pitchFamily="34" charset="0"/>
              <a:buChar char="•"/>
            </a:pPr>
            <a:r>
              <a:rPr lang="en-US" sz="2800" smtClean="0">
                <a:latin typeface="+mn-lt"/>
              </a:rPr>
              <a:t>¿Sabe el empleado dónde está el paquete de primeros auxilios y cómo usarlo?</a:t>
            </a:r>
            <a:endParaRPr lang="en-US" sz="2800" dirty="0" smtClean="0">
              <a:latin typeface="+mn-lt"/>
            </a:endParaRPr>
          </a:p>
          <a:p>
            <a:pPr marL="457200" indent="-457200">
              <a:buFont typeface="Arial" panose="020B0604020202020204" pitchFamily="34" charset="0"/>
              <a:buChar char="•"/>
            </a:pPr>
            <a:r>
              <a:rPr lang="en-US" sz="2800" smtClean="0">
                <a:latin typeface="+mn-lt"/>
              </a:rPr>
              <a:t>¿Sabe esto también para el extintor de incendios?  </a:t>
            </a:r>
            <a:endParaRPr lang="en-US" sz="2800" dirty="0" smtClean="0">
              <a:latin typeface="+mn-lt"/>
            </a:endParaRPr>
          </a:p>
          <a:p>
            <a:pPr marL="457200" indent="-457200">
              <a:buFont typeface="Arial" panose="020B0604020202020204" pitchFamily="34" charset="0"/>
              <a:buChar char="•"/>
            </a:pPr>
            <a:r>
              <a:rPr lang="en-US" sz="2800" smtClean="0">
                <a:latin typeface="+mn-lt"/>
              </a:rPr>
              <a:t>¿Está preparado para un rescate aéreo? </a:t>
            </a:r>
            <a:endParaRPr lang="en-US" sz="2800" dirty="0">
              <a:latin typeface="+mn-lt"/>
            </a:endParaRPr>
          </a:p>
        </p:txBody>
      </p:sp>
    </p:spTree>
    <p:extLst>
      <p:ext uri="{BB962C8B-B14F-4D97-AF65-F5344CB8AC3E}">
        <p14:creationId xmlns:p14="http://schemas.microsoft.com/office/powerpoint/2010/main" val="1188334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87016"/>
          </a:xfrm>
        </p:spPr>
        <p:txBody>
          <a:bodyPr/>
          <a:lstStyle/>
          <a:p>
            <a:r>
              <a:rPr lang="en-US" b="1" dirty="0" err="1" smtClean="0">
                <a:effectLst>
                  <a:outerShdw blurRad="38100" dist="38100" dir="2700000" algn="tl">
                    <a:srgbClr val="000000">
                      <a:alpha val="43137"/>
                    </a:srgbClr>
                  </a:outerShdw>
                </a:effectLst>
              </a:rPr>
              <a:t>Objetivo</a:t>
            </a:r>
            <a:r>
              <a:rPr lang="en-US" b="1" dirty="0" smtClean="0">
                <a:effectLst>
                  <a:outerShdw blurRad="38100" dist="38100" dir="2700000" algn="tl">
                    <a:srgbClr val="000000">
                      <a:alpha val="43137"/>
                    </a:srgbClr>
                  </a:outerShdw>
                </a:effectLst>
              </a:rPr>
              <a:t>(s) de </a:t>
            </a:r>
            <a:r>
              <a:rPr lang="en-US" b="1" dirty="0" err="1" smtClean="0">
                <a:effectLst>
                  <a:outerShdw blurRad="38100" dist="38100" dir="2700000" algn="tl">
                    <a:srgbClr val="000000">
                      <a:alpha val="43137"/>
                    </a:srgbClr>
                  </a:outerShdw>
                </a:effectLst>
              </a:rPr>
              <a:t>Aprendizaje</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057400"/>
            <a:ext cx="6400800" cy="3124200"/>
          </a:xfrm>
        </p:spPr>
        <p:txBody>
          <a:bodyPr/>
          <a:lstStyle/>
          <a:p>
            <a:pPr algn="l"/>
            <a:r>
              <a:rPr lang="en-US" dirty="0" smtClean="0">
                <a:solidFill>
                  <a:schemeClr val="tx1"/>
                </a:solidFill>
              </a:rPr>
              <a:t>El </a:t>
            </a:r>
            <a:r>
              <a:rPr lang="en-US" dirty="0" err="1" smtClean="0">
                <a:solidFill>
                  <a:schemeClr val="tx1"/>
                </a:solidFill>
              </a:rPr>
              <a:t>aprendiz</a:t>
            </a:r>
            <a:r>
              <a:rPr lang="en-US" dirty="0" smtClean="0">
                <a:solidFill>
                  <a:schemeClr val="tx1"/>
                </a:solidFill>
              </a:rPr>
              <a:t> </a:t>
            </a:r>
            <a:r>
              <a:rPr lang="en-US" dirty="0" err="1" smtClean="0">
                <a:solidFill>
                  <a:schemeClr val="tx1"/>
                </a:solidFill>
              </a:rPr>
              <a:t>debería</a:t>
            </a:r>
            <a:r>
              <a:rPr lang="en-US" dirty="0" smtClean="0">
                <a:solidFill>
                  <a:schemeClr val="tx1"/>
                </a:solidFill>
              </a:rPr>
              <a:t> </a:t>
            </a:r>
            <a:r>
              <a:rPr lang="en-US" dirty="0" err="1" smtClean="0">
                <a:solidFill>
                  <a:schemeClr val="tx1"/>
                </a:solidFill>
              </a:rPr>
              <a:t>tener</a:t>
            </a:r>
            <a:r>
              <a:rPr lang="en-US" dirty="0" smtClean="0">
                <a:solidFill>
                  <a:schemeClr val="tx1"/>
                </a:solidFill>
              </a:rPr>
              <a:t> </a:t>
            </a:r>
            <a:r>
              <a:rPr lang="en-US" dirty="0" err="1" smtClean="0">
                <a:solidFill>
                  <a:schemeClr val="tx1"/>
                </a:solidFill>
              </a:rPr>
              <a:t>competencias</a:t>
            </a:r>
            <a:r>
              <a:rPr lang="en-US" dirty="0" smtClean="0">
                <a:solidFill>
                  <a:schemeClr val="tx1"/>
                </a:solidFill>
              </a:rPr>
              <a:t> </a:t>
            </a:r>
            <a:r>
              <a:rPr lang="en-US" dirty="0" err="1" smtClean="0">
                <a:solidFill>
                  <a:schemeClr val="tx1"/>
                </a:solidFill>
              </a:rPr>
              <a:t>básicas</a:t>
            </a:r>
            <a:r>
              <a:rPr lang="en-US" dirty="0" smtClean="0">
                <a:solidFill>
                  <a:schemeClr val="tx1"/>
                </a:solidFill>
              </a:rPr>
              <a:t> </a:t>
            </a:r>
            <a:r>
              <a:rPr lang="en-US" dirty="0" err="1" smtClean="0">
                <a:solidFill>
                  <a:schemeClr val="tx1"/>
                </a:solidFill>
              </a:rPr>
              <a:t>en</a:t>
            </a:r>
            <a:r>
              <a:rPr lang="en-US" dirty="0" smtClean="0">
                <a:solidFill>
                  <a:schemeClr val="tx1"/>
                </a:solidFill>
              </a:rPr>
              <a:t>:</a:t>
            </a:r>
          </a:p>
          <a:p>
            <a:pPr algn="l">
              <a:buFont typeface="Wingdings" panose="05000000000000000000" pitchFamily="2" charset="2"/>
              <a:buChar char="q"/>
            </a:pPr>
            <a:r>
              <a:rPr lang="en-US" dirty="0" err="1" smtClean="0">
                <a:solidFill>
                  <a:schemeClr val="tx1"/>
                </a:solidFill>
              </a:rPr>
              <a:t>Inspección</a:t>
            </a:r>
            <a:r>
              <a:rPr lang="en-US" dirty="0" smtClean="0">
                <a:solidFill>
                  <a:schemeClr val="tx1"/>
                </a:solidFill>
              </a:rPr>
              <a:t> de </a:t>
            </a:r>
            <a:r>
              <a:rPr lang="en-US" dirty="0" err="1" smtClean="0">
                <a:solidFill>
                  <a:schemeClr val="tx1"/>
                </a:solidFill>
              </a:rPr>
              <a:t>peligros</a:t>
            </a:r>
            <a:r>
              <a:rPr lang="en-US" dirty="0" smtClean="0">
                <a:solidFill>
                  <a:schemeClr val="tx1"/>
                </a:solidFill>
              </a:rPr>
              <a:t> de </a:t>
            </a:r>
            <a:r>
              <a:rPr lang="en-US" dirty="0" err="1" smtClean="0">
                <a:solidFill>
                  <a:schemeClr val="tx1"/>
                </a:solidFill>
              </a:rPr>
              <a:t>sitio</a:t>
            </a:r>
            <a:r>
              <a:rPr lang="en-US" dirty="0" smtClean="0">
                <a:solidFill>
                  <a:schemeClr val="tx1"/>
                </a:solidFill>
              </a:rPr>
              <a:t> de </a:t>
            </a:r>
            <a:r>
              <a:rPr lang="en-US" dirty="0" err="1" smtClean="0">
                <a:solidFill>
                  <a:schemeClr val="tx1"/>
                </a:solidFill>
              </a:rPr>
              <a:t>trabajo</a:t>
            </a:r>
            <a:endParaRPr lang="en-US" dirty="0">
              <a:solidFill>
                <a:schemeClr val="tx1"/>
              </a:solidFill>
            </a:endParaRPr>
          </a:p>
          <a:p>
            <a:pPr algn="l">
              <a:buFont typeface="Wingdings" panose="05000000000000000000" pitchFamily="2" charset="2"/>
              <a:buChar char="q"/>
            </a:pPr>
            <a:r>
              <a:rPr lang="en-US" dirty="0" err="1" smtClean="0">
                <a:solidFill>
                  <a:schemeClr val="tx1"/>
                </a:solidFill>
              </a:rPr>
              <a:t>Planeamiento</a:t>
            </a:r>
            <a:r>
              <a:rPr lang="en-US" dirty="0" smtClean="0">
                <a:solidFill>
                  <a:schemeClr val="tx1"/>
                </a:solidFill>
              </a:rPr>
              <a:t> de </a:t>
            </a:r>
            <a:r>
              <a:rPr lang="en-US" dirty="0" err="1" smtClean="0">
                <a:solidFill>
                  <a:schemeClr val="tx1"/>
                </a:solidFill>
              </a:rPr>
              <a:t>trabajo</a:t>
            </a:r>
            <a:endParaRPr lang="en-US" dirty="0">
              <a:solidFill>
                <a:schemeClr val="tx1"/>
              </a:solidFill>
            </a:endParaRPr>
          </a:p>
          <a:p>
            <a:pPr algn="l">
              <a:buFont typeface="Wingdings" panose="05000000000000000000" pitchFamily="2" charset="2"/>
              <a:buChar char="q"/>
            </a:pPr>
            <a:r>
              <a:rPr lang="en-US" dirty="0" err="1" smtClean="0">
                <a:solidFill>
                  <a:schemeClr val="tx1"/>
                </a:solidFill>
              </a:rPr>
              <a:t>Respuesta</a:t>
            </a:r>
            <a:r>
              <a:rPr lang="en-US" dirty="0" smtClean="0">
                <a:solidFill>
                  <a:schemeClr val="tx1"/>
                </a:solidFill>
              </a:rPr>
              <a:t> de </a:t>
            </a:r>
            <a:r>
              <a:rPr lang="en-US" dirty="0" err="1" smtClean="0">
                <a:solidFill>
                  <a:schemeClr val="tx1"/>
                </a:solidFill>
              </a:rPr>
              <a:t>emergencia</a:t>
            </a:r>
            <a:endParaRPr lang="en-US" dirty="0">
              <a:solidFill>
                <a:schemeClr val="tx1"/>
              </a:solidFill>
            </a:endParaRPr>
          </a:p>
          <a:p>
            <a:endParaRPr lang="en-US" dirty="0"/>
          </a:p>
        </p:txBody>
      </p:sp>
    </p:spTree>
    <p:extLst>
      <p:ext uri="{BB962C8B-B14F-4D97-AF65-F5344CB8AC3E}">
        <p14:creationId xmlns:p14="http://schemas.microsoft.com/office/powerpoint/2010/main" val="164747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486400" cy="1143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5: </a:t>
            </a:r>
            <a:r>
              <a:rPr lang="en-US" sz="3200" b="1" dirty="0" err="1" smtClean="0">
                <a:effectLst>
                  <a:outerShdw blurRad="38100" dist="38100" dir="2700000" algn="tl">
                    <a:srgbClr val="000000">
                      <a:alpha val="43137"/>
                    </a:srgbClr>
                  </a:outerShdw>
                </a:effectLst>
              </a:rPr>
              <a:t>Almacenar</a:t>
            </a:r>
            <a:r>
              <a:rPr lang="en-US" sz="3200" b="1" dirty="0" smtClean="0">
                <a:effectLst>
                  <a:outerShdw blurRad="38100" dist="38100" dir="2700000" algn="tl">
                    <a:srgbClr val="000000">
                      <a:alpha val="43137"/>
                    </a:srgbClr>
                  </a:outerShdw>
                </a:effectLst>
              </a:rPr>
              <a:t> &amp; </a:t>
            </a:r>
            <a:r>
              <a:rPr lang="en-US" sz="3200" b="1" dirty="0" err="1" smtClean="0">
                <a:effectLst>
                  <a:outerShdw blurRad="38100" dist="38100" dir="2700000" algn="tl">
                    <a:srgbClr val="000000">
                      <a:alpha val="43137"/>
                    </a:srgbClr>
                  </a:outerShdw>
                </a:effectLst>
              </a:rPr>
              <a:t>Abastecer</a:t>
            </a:r>
            <a:r>
              <a:rPr lang="en-US" sz="3200" b="1" dirty="0" smtClean="0">
                <a:effectLst>
                  <a:outerShdw blurRad="38100" dist="38100" dir="2700000" algn="tl">
                    <a:srgbClr val="000000">
                      <a:alpha val="43137"/>
                    </a:srgbClr>
                  </a:outerShdw>
                </a:effectLst>
              </a:rPr>
              <a:t> Sierras</a:t>
            </a:r>
            <a:endParaRPr lang="en-US" sz="3200" b="1" dirty="0">
              <a:effectLst>
                <a:outerShdw blurRad="38100" dist="38100" dir="2700000" algn="tl">
                  <a:srgbClr val="000000">
                    <a:alpha val="43137"/>
                  </a:srgbClr>
                </a:outerShdw>
              </a:effectLst>
            </a:endParaRPr>
          </a:p>
        </p:txBody>
      </p:sp>
      <p:pic>
        <p:nvPicPr>
          <p:cNvPr id="4" name="Content Placeholder 3" descr="&#10;&#10;&#10;&#10;imagen &#1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72200" y="396168"/>
            <a:ext cx="2495550" cy="1966032"/>
          </a:xfrm>
          <a:ln>
            <a:noFill/>
          </a:ln>
          <a:effectLst>
            <a:softEdge rad="63500"/>
          </a:effectLst>
        </p:spPr>
      </p:pic>
      <p:sp>
        <p:nvSpPr>
          <p:cNvPr id="3" name="TextBox 2"/>
          <p:cNvSpPr txBox="1"/>
          <p:nvPr/>
        </p:nvSpPr>
        <p:spPr>
          <a:xfrm>
            <a:off x="914400" y="1981200"/>
            <a:ext cx="7010400" cy="3970318"/>
          </a:xfrm>
          <a:prstGeom prst="rect">
            <a:avLst/>
          </a:prstGeom>
          <a:noFill/>
        </p:spPr>
        <p:txBody>
          <a:bodyPr wrap="square" rtlCol="0">
            <a:spAutoFit/>
          </a:bodyPr>
          <a:lstStyle/>
          <a:p>
            <a:pPr marL="285750" indent="-285750">
              <a:buFont typeface="Arial" panose="020B0604020202020204" pitchFamily="34" charset="0"/>
              <a:buChar char="•"/>
            </a:pPr>
            <a:r>
              <a:rPr lang="en-US" sz="2800" smtClean="0"/>
              <a:t>Reabastecer sierras al menos 10 pies alejados de otras operaciones, y sobre una lona. </a:t>
            </a:r>
            <a:r>
              <a:rPr lang="en-US" sz="2800" i="1" smtClean="0"/>
              <a:t>¿Por qué? </a:t>
            </a:r>
            <a:endParaRPr lang="en-US" sz="2800" i="1" dirty="0" smtClean="0"/>
          </a:p>
          <a:p>
            <a:pPr marL="285750" indent="-285750">
              <a:buFont typeface="Arial" panose="020B0604020202020204" pitchFamily="34" charset="0"/>
              <a:buChar char="•"/>
            </a:pPr>
            <a:r>
              <a:rPr lang="en-US" sz="2800" smtClean="0"/>
              <a:t>Abrir lentamente el tapón de gasolina en una sierra caliente. </a:t>
            </a:r>
            <a:r>
              <a:rPr lang="en-US" sz="2800" i="1" smtClean="0"/>
              <a:t>¿Por qué? </a:t>
            </a:r>
            <a:endParaRPr lang="en-US" sz="2800" i="1" dirty="0" smtClean="0"/>
          </a:p>
          <a:p>
            <a:pPr marL="285750" indent="-285750">
              <a:buFont typeface="Arial" panose="020B0604020202020204" pitchFamily="34" charset="0"/>
              <a:buChar char="•"/>
            </a:pPr>
            <a:r>
              <a:rPr lang="en-US" sz="2800" smtClean="0"/>
              <a:t>Aségurese que los tapones de gasolina y aceite están enroscadas correctamente y asentados firmemente. </a:t>
            </a:r>
            <a:r>
              <a:rPr lang="en-US" sz="2800" i="1" smtClean="0"/>
              <a:t>¿Que podría pasar? </a:t>
            </a:r>
            <a:endParaRPr lang="en-US" sz="2800" i="1"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smtClean="0">
                <a:ln>
                  <a:noFill/>
                </a:ln>
                <a:solidFill>
                  <a:schemeClr val="tx1"/>
                </a:solidFill>
                <a:effectLst/>
                <a:latin typeface="Arial Unicode MS"/>
              </a:rPr>
              <a:t>imagen de los trabajadores</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87423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486400" cy="1143000"/>
          </a:xfrm>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5: </a:t>
            </a:r>
            <a:r>
              <a:rPr lang="en-US" sz="3200" b="1" dirty="0" err="1" smtClean="0">
                <a:effectLst>
                  <a:outerShdw blurRad="38100" dist="38100" dir="2700000" algn="tl">
                    <a:srgbClr val="000000">
                      <a:alpha val="43137"/>
                    </a:srgbClr>
                  </a:outerShdw>
                </a:effectLst>
              </a:rPr>
              <a:t>Almacenar</a:t>
            </a:r>
            <a:r>
              <a:rPr lang="en-US" sz="3200" b="1" dirty="0" smtClean="0">
                <a:effectLst>
                  <a:outerShdw blurRad="38100" dist="38100" dir="2700000" algn="tl">
                    <a:srgbClr val="000000">
                      <a:alpha val="43137"/>
                    </a:srgbClr>
                  </a:outerShdw>
                </a:effectLst>
              </a:rPr>
              <a:t> &amp; </a:t>
            </a:r>
            <a:r>
              <a:rPr lang="en-US" sz="3200" b="1" dirty="0" err="1" smtClean="0">
                <a:effectLst>
                  <a:outerShdw blurRad="38100" dist="38100" dir="2700000" algn="tl">
                    <a:srgbClr val="000000">
                      <a:alpha val="43137"/>
                    </a:srgbClr>
                  </a:outerShdw>
                </a:effectLst>
              </a:rPr>
              <a:t>Abastecer</a:t>
            </a:r>
            <a:r>
              <a:rPr lang="en-US" sz="3200" b="1" dirty="0" smtClean="0">
                <a:effectLst>
                  <a:outerShdw blurRad="38100" dist="38100" dir="2700000" algn="tl">
                    <a:srgbClr val="000000">
                      <a:alpha val="43137"/>
                    </a:srgbClr>
                  </a:outerShdw>
                </a:effectLst>
              </a:rPr>
              <a:t> Sierras</a:t>
            </a:r>
            <a:endParaRPr lang="en-US" sz="3200" b="1" dirty="0">
              <a:effectLst>
                <a:outerShdw blurRad="38100" dist="38100" dir="2700000" algn="tl">
                  <a:srgbClr val="000000">
                    <a:alpha val="43137"/>
                  </a:srgbClr>
                </a:outerShdw>
              </a:effectLst>
            </a:endParaRPr>
          </a:p>
        </p:txBody>
      </p:sp>
      <p:pic>
        <p:nvPicPr>
          <p:cNvPr id="4" name="Content Placeholder 3" descr="imagen"/>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72200" y="396168"/>
            <a:ext cx="2495550" cy="1966032"/>
          </a:xfrm>
          <a:ln>
            <a:noFill/>
          </a:ln>
          <a:effectLst>
            <a:softEdge rad="31750"/>
          </a:effectLst>
        </p:spPr>
      </p:pic>
      <p:sp>
        <p:nvSpPr>
          <p:cNvPr id="3" name="TextBox 2"/>
          <p:cNvSpPr txBox="1"/>
          <p:nvPr/>
        </p:nvSpPr>
        <p:spPr>
          <a:xfrm>
            <a:off x="914400" y="2377857"/>
            <a:ext cx="6781800" cy="3539430"/>
          </a:xfrm>
          <a:prstGeom prst="rect">
            <a:avLst/>
          </a:prstGeom>
          <a:noFill/>
        </p:spPr>
        <p:txBody>
          <a:bodyPr wrap="square" rtlCol="0">
            <a:spAutoFit/>
          </a:bodyPr>
          <a:lstStyle/>
          <a:p>
            <a:pPr marL="285750" indent="-285750">
              <a:buFont typeface="Arial" panose="020B0604020202020204" pitchFamily="34" charset="0"/>
              <a:buChar char="•"/>
            </a:pPr>
            <a:r>
              <a:rPr lang="en-US" sz="2800" smtClean="0"/>
              <a:t>¿Ha visto “hervir” la gasolina fuera del tanque cuando quita el tapón? </a:t>
            </a:r>
            <a:endParaRPr lang="en-US" sz="2800" dirty="0" smtClean="0"/>
          </a:p>
          <a:p>
            <a:pPr marL="285750" indent="-285750">
              <a:buFont typeface="Arial" panose="020B0604020202020204" pitchFamily="34" charset="0"/>
              <a:buChar char="•"/>
            </a:pPr>
            <a:r>
              <a:rPr lang="en-US" sz="2800" smtClean="0"/>
              <a:t>El problema es peor con etanol y otros oxigenantes en la gasolina que aumentan la presión de vapor.</a:t>
            </a:r>
            <a:endParaRPr lang="en-US" sz="2800" dirty="0" smtClean="0"/>
          </a:p>
          <a:p>
            <a:pPr marL="285750" indent="-285750">
              <a:buFont typeface="Arial" panose="020B0604020202020204" pitchFamily="34" charset="0"/>
              <a:buChar char="•"/>
            </a:pPr>
            <a:r>
              <a:rPr lang="en-US" sz="2800" smtClean="0"/>
              <a:t>Deje que la sierra se enfríe, use mezclas especiales de combustibles y precaución para reabastecer. </a:t>
            </a:r>
            <a:endParaRPr lang="en-US" sz="2800" dirty="0"/>
          </a:p>
        </p:txBody>
      </p:sp>
    </p:spTree>
    <p:extLst>
      <p:ext uri="{BB962C8B-B14F-4D97-AF65-F5344CB8AC3E}">
        <p14:creationId xmlns:p14="http://schemas.microsoft.com/office/powerpoint/2010/main" val="377659416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6: </a:t>
            </a:r>
            <a:r>
              <a:rPr lang="en-US" sz="3200" b="1" dirty="0" smtClean="0">
                <a:effectLst>
                  <a:outerShdw blurRad="38100" dist="38100" dir="2700000" algn="tl">
                    <a:srgbClr val="000000">
                      <a:alpha val="43137"/>
                    </a:srgbClr>
                  </a:outerShdw>
                </a:effectLst>
              </a:rPr>
              <a:t>PPE</a:t>
            </a:r>
            <a:endParaRPr lang="en-US" sz="3200" b="1" dirty="0">
              <a:effectLst>
                <a:outerShdw blurRad="38100" dist="38100" dir="2700000" algn="tl">
                  <a:srgbClr val="000000">
                    <a:alpha val="43137"/>
                  </a:srgbClr>
                </a:outerShdw>
              </a:effectLst>
            </a:endParaRPr>
          </a:p>
        </p:txBody>
      </p:sp>
      <p:pic>
        <p:nvPicPr>
          <p:cNvPr id="4" name="Content Placeholder 3" descr="imagen"/>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705600" y="304800"/>
            <a:ext cx="2021672" cy="2164874"/>
          </a:xfrm>
          <a:ln>
            <a:solidFill>
              <a:schemeClr val="bg1">
                <a:lumMod val="50000"/>
              </a:schemeClr>
            </a:solidFill>
          </a:ln>
        </p:spPr>
      </p:pic>
      <p:sp>
        <p:nvSpPr>
          <p:cNvPr id="3" name="TextBox 2"/>
          <p:cNvSpPr txBox="1"/>
          <p:nvPr/>
        </p:nvSpPr>
        <p:spPr>
          <a:xfrm>
            <a:off x="2209800" y="1676400"/>
            <a:ext cx="3962400" cy="4031873"/>
          </a:xfrm>
          <a:prstGeom prst="rect">
            <a:avLst/>
          </a:prstGeom>
          <a:noFill/>
        </p:spPr>
        <p:txBody>
          <a:bodyPr wrap="square" rtlCol="0">
            <a:spAutoFit/>
          </a:bodyPr>
          <a:lstStyle/>
          <a:p>
            <a:r>
              <a:rPr lang="en-US" sz="3200" smtClean="0"/>
              <a:t>PPE …deberá ser requerido cuando haya una probabilidad razonable de lesión…. que puede ser prevenida con su uso…</a:t>
            </a:r>
            <a:endParaRPr lang="en-US" sz="3200" dirty="0"/>
          </a:p>
        </p:txBody>
      </p:sp>
    </p:spTree>
    <p:extLst>
      <p:ext uri="{BB962C8B-B14F-4D97-AF65-F5344CB8AC3E}">
        <p14:creationId xmlns:p14="http://schemas.microsoft.com/office/powerpoint/2010/main" val="27629413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solidFill>
                  <a:schemeClr val="bg1"/>
                </a:solidFill>
              </a:rPr>
              <a:t>Chain saw specialist cont.</a:t>
            </a:r>
            <a:endParaRPr lang="en-US" sz="800" dirty="0">
              <a:solidFill>
                <a:schemeClr val="bg1"/>
              </a:solidFill>
            </a:endParaRPr>
          </a:p>
        </p:txBody>
      </p:sp>
      <p:sp>
        <p:nvSpPr>
          <p:cNvPr id="3" name="Content Placeholder 2"/>
          <p:cNvSpPr>
            <a:spLocks noGrp="1"/>
          </p:cNvSpPr>
          <p:nvPr>
            <p:ph idx="1"/>
          </p:nvPr>
        </p:nvSpPr>
        <p:spPr>
          <a:xfrm>
            <a:off x="457200" y="1417638"/>
            <a:ext cx="8229600" cy="4525963"/>
          </a:xfrm>
        </p:spPr>
        <p:txBody>
          <a:bodyPr/>
          <a:lstStyle/>
          <a:p>
            <a:pPr marL="0" indent="0">
              <a:buNone/>
            </a:pPr>
            <a:r>
              <a:rPr lang="en-US" dirty="0" err="1" smtClean="0"/>
              <a:t>Por</a:t>
            </a:r>
            <a:r>
              <a:rPr lang="en-US" dirty="0" smtClean="0"/>
              <a:t> favor revise </a:t>
            </a:r>
            <a:r>
              <a:rPr lang="en-US" dirty="0" err="1" smtClean="0"/>
              <a:t>los</a:t>
            </a:r>
            <a:r>
              <a:rPr lang="en-US" dirty="0" smtClean="0"/>
              <a:t> </a:t>
            </a:r>
            <a:r>
              <a:rPr lang="en-US" dirty="0" err="1" smtClean="0"/>
              <a:t>folletos</a:t>
            </a:r>
            <a:r>
              <a:rPr lang="en-US" dirty="0" smtClean="0"/>
              <a:t> de OSHA </a:t>
            </a:r>
            <a:r>
              <a:rPr lang="en-US" dirty="0" err="1" smtClean="0"/>
              <a:t>acerca</a:t>
            </a:r>
            <a:r>
              <a:rPr lang="en-US" dirty="0" smtClean="0"/>
              <a:t> de la </a:t>
            </a:r>
            <a:r>
              <a:rPr lang="en-US" dirty="0" err="1" smtClean="0"/>
              <a:t>seguridad</a:t>
            </a:r>
            <a:r>
              <a:rPr lang="en-US" dirty="0" smtClean="0"/>
              <a:t> de </a:t>
            </a:r>
            <a:r>
              <a:rPr lang="en-US" dirty="0" err="1" smtClean="0"/>
              <a:t>cuidado</a:t>
            </a:r>
            <a:r>
              <a:rPr lang="en-US" dirty="0" smtClean="0"/>
              <a:t> de </a:t>
            </a:r>
            <a:r>
              <a:rPr lang="en-US" dirty="0" err="1" smtClean="0"/>
              <a:t>árboles</a:t>
            </a:r>
            <a:r>
              <a:rPr lang="en-US" dirty="0" smtClean="0"/>
              <a:t> y </a:t>
            </a:r>
            <a:r>
              <a:rPr lang="en-US" dirty="0" err="1" smtClean="0"/>
              <a:t>protección</a:t>
            </a:r>
            <a:r>
              <a:rPr lang="en-US" dirty="0" smtClean="0"/>
              <a:t> a </a:t>
            </a:r>
            <a:r>
              <a:rPr lang="en-US" dirty="0" err="1" smtClean="0"/>
              <a:t>denunciantes</a:t>
            </a:r>
            <a:r>
              <a:rPr lang="en-US" dirty="0" smtClean="0"/>
              <a:t>. </a:t>
            </a:r>
          </a:p>
          <a:p>
            <a:pPr marL="0" indent="0">
              <a:buNone/>
            </a:pPr>
            <a:endParaRPr lang="en-US" dirty="0" smtClean="0"/>
          </a:p>
          <a:p>
            <a:pPr marL="0" indent="0">
              <a:buNone/>
            </a:pPr>
            <a:r>
              <a:rPr lang="en-US" dirty="0" smtClean="0"/>
              <a:t>Para </a:t>
            </a:r>
            <a:r>
              <a:rPr lang="en-US" dirty="0" err="1" smtClean="0"/>
              <a:t>más</a:t>
            </a:r>
            <a:r>
              <a:rPr lang="en-US" dirty="0" smtClean="0"/>
              <a:t> </a:t>
            </a:r>
            <a:r>
              <a:rPr lang="en-US" dirty="0" err="1" smtClean="0"/>
              <a:t>información</a:t>
            </a:r>
            <a:r>
              <a:rPr lang="en-US" dirty="0" smtClean="0"/>
              <a:t> de </a:t>
            </a:r>
            <a:r>
              <a:rPr lang="en-US" dirty="0" err="1" smtClean="0"/>
              <a:t>seguridad</a:t>
            </a:r>
            <a:r>
              <a:rPr lang="en-US" dirty="0" smtClean="0"/>
              <a:t> o </a:t>
            </a:r>
            <a:r>
              <a:rPr lang="en-US" dirty="0" err="1" smtClean="0"/>
              <a:t>protección</a:t>
            </a:r>
            <a:r>
              <a:rPr lang="en-US" dirty="0" smtClean="0"/>
              <a:t> a </a:t>
            </a:r>
            <a:r>
              <a:rPr lang="en-US" dirty="0" err="1" smtClean="0"/>
              <a:t>denunciantes</a:t>
            </a:r>
            <a:r>
              <a:rPr lang="en-US" dirty="0" smtClean="0"/>
              <a:t>, </a:t>
            </a:r>
            <a:r>
              <a:rPr lang="en-US" dirty="0" err="1" smtClean="0"/>
              <a:t>visitar</a:t>
            </a:r>
            <a:r>
              <a:rPr lang="en-US" dirty="0" smtClean="0"/>
              <a:t> el </a:t>
            </a:r>
            <a:r>
              <a:rPr lang="en-US" dirty="0" err="1" smtClean="0"/>
              <a:t>sitio</a:t>
            </a:r>
            <a:r>
              <a:rPr lang="en-US" dirty="0" smtClean="0"/>
              <a:t> web de OSHA:</a:t>
            </a:r>
          </a:p>
          <a:p>
            <a:pPr marL="0" indent="0">
              <a:buNone/>
            </a:pPr>
            <a:endParaRPr lang="en-US" dirty="0" smtClean="0"/>
          </a:p>
          <a:p>
            <a:pPr marL="0" indent="0" algn="ctr">
              <a:buNone/>
            </a:pPr>
            <a:r>
              <a:rPr lang="en-US" dirty="0" smtClean="0">
                <a:hlinkClick r:id="rId2"/>
              </a:rPr>
              <a:t>link to www.osha.gov</a:t>
            </a:r>
            <a:r>
              <a:rPr lang="en-US" dirty="0" smtClean="0"/>
              <a:t> </a:t>
            </a:r>
            <a:endParaRPr lang="en-US" dirty="0"/>
          </a:p>
        </p:txBody>
      </p:sp>
      <p:sp>
        <p:nvSpPr>
          <p:cNvPr id="4" name="Rectangle 3"/>
          <p:cNvSpPr/>
          <p:nvPr/>
        </p:nvSpPr>
        <p:spPr>
          <a:xfrm>
            <a:off x="611560" y="4437112"/>
            <a:ext cx="7924800" cy="1754326"/>
          </a:xfrm>
          <a:prstGeom prst="rect">
            <a:avLst/>
          </a:prstGeom>
        </p:spPr>
        <p:txBody>
          <a:bodyPr wrap="square">
            <a:spAutoFit/>
          </a:bodyPr>
          <a:lstStyle/>
          <a:p>
            <a:pPr fontAlgn="base">
              <a:spcBef>
                <a:spcPct val="0"/>
              </a:spcBef>
              <a:spcAft>
                <a:spcPct val="0"/>
              </a:spcAft>
            </a:pPr>
            <a:r>
              <a:rPr lang="es-US" dirty="0">
                <a:solidFill>
                  <a:prstClr val="black"/>
                </a:solidFill>
                <a:latin typeface="Arial" charset="0"/>
              </a:rPr>
              <a:t>Este material fue producido bajo número de concesión </a:t>
            </a:r>
            <a:r>
              <a:rPr lang="es-US" dirty="0" smtClean="0">
                <a:solidFill>
                  <a:prstClr val="black"/>
                </a:solidFill>
                <a:latin typeface="Arial" charset="0"/>
              </a:rPr>
              <a:t>SH-29645-SH6 </a:t>
            </a:r>
            <a:r>
              <a:rPr lang="es-US" dirty="0">
                <a:solidFill>
                  <a:prstClr val="black"/>
                </a:solidFill>
                <a:latin typeface="Arial" charset="0"/>
              </a:rPr>
              <a:t>de la </a:t>
            </a:r>
            <a:r>
              <a:rPr lang="es-US" dirty="0" err="1">
                <a:solidFill>
                  <a:prstClr val="black"/>
                </a:solidFill>
                <a:latin typeface="Arial" charset="0"/>
              </a:rPr>
              <a:t>Occupational</a:t>
            </a:r>
            <a:r>
              <a:rPr lang="es-US" dirty="0">
                <a:solidFill>
                  <a:prstClr val="black"/>
                </a:solidFill>
                <a:latin typeface="Arial" charset="0"/>
              </a:rPr>
              <a:t> Safety and Health </a:t>
            </a:r>
            <a:r>
              <a:rPr lang="es-US" dirty="0" err="1">
                <a:solidFill>
                  <a:prstClr val="black"/>
                </a:solidFill>
                <a:latin typeface="Arial" charset="0"/>
              </a:rPr>
              <a:t>Administration</a:t>
            </a:r>
            <a:r>
              <a:rPr lang="es-US" dirty="0">
                <a:solidFill>
                  <a:prstClr val="black"/>
                </a:solidFill>
                <a:latin typeface="Arial" charset="0"/>
              </a:rPr>
              <a:t>, Departamento of </a:t>
            </a:r>
            <a:r>
              <a:rPr lang="es-US" dirty="0" err="1">
                <a:solidFill>
                  <a:prstClr val="black"/>
                </a:solidFill>
                <a:latin typeface="Arial" charset="0"/>
              </a:rPr>
              <a:t>Trabajode</a:t>
            </a:r>
            <a:r>
              <a:rPr lang="es-US" dirty="0">
                <a:solidFill>
                  <a:prstClr val="black"/>
                </a:solidFill>
                <a:latin typeface="Arial" charset="0"/>
              </a:rPr>
              <a:t> los Estados Unidos. </a:t>
            </a:r>
            <a:r>
              <a:rPr lang="es-MX" dirty="0">
                <a:solidFill>
                  <a:prstClr val="black"/>
                </a:solidFill>
                <a:latin typeface="Arial" charset="0"/>
              </a:rPr>
              <a:t>No reflejan necesariamente las opiniones o políticas del Departamento of </a:t>
            </a:r>
            <a:r>
              <a:rPr lang="es-MX" dirty="0" err="1">
                <a:solidFill>
                  <a:prstClr val="black"/>
                </a:solidFill>
                <a:latin typeface="Arial" charset="0"/>
              </a:rPr>
              <a:t>Trabajode</a:t>
            </a:r>
            <a:r>
              <a:rPr lang="es-MX" dirty="0">
                <a:solidFill>
                  <a:prstClr val="black"/>
                </a:solidFill>
                <a:latin typeface="Arial" charset="0"/>
              </a:rPr>
              <a:t> los Estados Unidos ni hace mención de los nombres comerciales, productos comerciales, o las organizaciones implican la aprobación por el gobierno de Estados Unidos</a:t>
            </a:r>
            <a:r>
              <a:rPr lang="es-MX" dirty="0" smtClean="0">
                <a:solidFill>
                  <a:prstClr val="black"/>
                </a:solidFill>
                <a:latin typeface="Arial" charset="0"/>
              </a:rPr>
              <a:t>.</a:t>
            </a:r>
            <a:endParaRPr lang="en-US" dirty="0">
              <a:solidFill>
                <a:prstClr val="black"/>
              </a:solidFill>
              <a:latin typeface="Arial" charset="0"/>
            </a:endParaRPr>
          </a:p>
        </p:txBody>
      </p:sp>
    </p:spTree>
    <p:extLst>
      <p:ext uri="{BB962C8B-B14F-4D97-AF65-F5344CB8AC3E}">
        <p14:creationId xmlns:p14="http://schemas.microsoft.com/office/powerpoint/2010/main" val="177700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6: </a:t>
            </a:r>
            <a:r>
              <a:rPr lang="en-US" sz="3200" b="1" dirty="0" smtClean="0">
                <a:effectLst>
                  <a:outerShdw blurRad="38100" dist="38100" dir="2700000" algn="tl">
                    <a:srgbClr val="000000">
                      <a:alpha val="43137"/>
                    </a:srgbClr>
                  </a:outerShdw>
                </a:effectLst>
              </a:rPr>
              <a:t>PPE</a:t>
            </a:r>
            <a:endParaRPr lang="en-US" sz="3200" b="1" dirty="0">
              <a:effectLst>
                <a:outerShdw blurRad="38100" dist="38100" dir="2700000" algn="tl">
                  <a:srgbClr val="000000">
                    <a:alpha val="43137"/>
                  </a:srgbClr>
                </a:outerShdw>
              </a:effectLst>
            </a:endParaRPr>
          </a:p>
        </p:txBody>
      </p:sp>
      <p:pic>
        <p:nvPicPr>
          <p:cNvPr id="4" name="Content Placeholder 3" descr="imagen"/>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05413" y="1257300"/>
            <a:ext cx="4002872" cy="4286409"/>
          </a:xfrm>
          <a:ln>
            <a:solidFill>
              <a:schemeClr val="bg1">
                <a:lumMod val="50000"/>
              </a:schemeClr>
            </a:solidFill>
          </a:ln>
        </p:spPr>
      </p:pic>
      <p:sp>
        <p:nvSpPr>
          <p:cNvPr id="5" name="Left Arrow 4" descr="cacso duro"/>
          <p:cNvSpPr/>
          <p:nvPr/>
        </p:nvSpPr>
        <p:spPr>
          <a:xfrm rot="20463280">
            <a:off x="4992145" y="1104900"/>
            <a:ext cx="838200" cy="38100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solidFill>
                <a:srgbClr val="00B050"/>
              </a:solidFill>
            </a:endParaRPr>
          </a:p>
        </p:txBody>
      </p:sp>
      <p:sp>
        <p:nvSpPr>
          <p:cNvPr id="6" name="Left Arrow 5" descr="proteccion a oidos"/>
          <p:cNvSpPr/>
          <p:nvPr/>
        </p:nvSpPr>
        <p:spPr>
          <a:xfrm rot="11294775">
            <a:off x="3276600" y="1383047"/>
            <a:ext cx="838200" cy="38100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solidFill>
                <a:srgbClr val="00B050"/>
              </a:solidFill>
            </a:endParaRPr>
          </a:p>
        </p:txBody>
      </p:sp>
      <p:sp>
        <p:nvSpPr>
          <p:cNvPr id="7" name="Left Arrow 6" descr="proteccion a ojos"/>
          <p:cNvSpPr/>
          <p:nvPr/>
        </p:nvSpPr>
        <p:spPr>
          <a:xfrm rot="1719968">
            <a:off x="4942214" y="1903642"/>
            <a:ext cx="838200" cy="38100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solidFill>
                <a:srgbClr val="00B050"/>
              </a:solidFill>
            </a:endParaRPr>
          </a:p>
        </p:txBody>
      </p:sp>
      <p:sp>
        <p:nvSpPr>
          <p:cNvPr id="8" name="Left Arrow 7" descr="proteccion a piernas"/>
          <p:cNvSpPr/>
          <p:nvPr/>
        </p:nvSpPr>
        <p:spPr>
          <a:xfrm rot="10800000">
            <a:off x="2438400" y="3737825"/>
            <a:ext cx="838200" cy="38100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solidFill>
                <a:srgbClr val="00B050"/>
              </a:solidFill>
            </a:endParaRPr>
          </a:p>
        </p:txBody>
      </p:sp>
      <p:sp>
        <p:nvSpPr>
          <p:cNvPr id="9" name="TextBox 8"/>
          <p:cNvSpPr txBox="1"/>
          <p:nvPr/>
        </p:nvSpPr>
        <p:spPr>
          <a:xfrm>
            <a:off x="5867398" y="871835"/>
            <a:ext cx="1919312" cy="461665"/>
          </a:xfrm>
          <a:prstGeom prst="rect">
            <a:avLst/>
          </a:prstGeom>
          <a:noFill/>
        </p:spPr>
        <p:txBody>
          <a:bodyPr wrap="square" rtlCol="0">
            <a:spAutoFit/>
          </a:bodyPr>
          <a:lstStyle/>
          <a:p>
            <a:r>
              <a:rPr lang="en-US" sz="2400" b="1" smtClean="0">
                <a:solidFill>
                  <a:srgbClr val="00B050"/>
                </a:solidFill>
                <a:effectLst>
                  <a:outerShdw blurRad="38100" dist="38100" dir="2700000" algn="tl">
                    <a:srgbClr val="000000">
                      <a:alpha val="43137"/>
                    </a:srgbClr>
                  </a:outerShdw>
                </a:effectLst>
              </a:rPr>
              <a:t>casco duro</a:t>
            </a:r>
            <a:endParaRPr lang="en-US" sz="2400" b="1" dirty="0">
              <a:solidFill>
                <a:srgbClr val="00B050"/>
              </a:solidFill>
              <a:effectLst>
                <a:outerShdw blurRad="38100" dist="38100" dir="2700000" algn="tl">
                  <a:srgbClr val="000000">
                    <a:alpha val="43137"/>
                  </a:srgbClr>
                </a:outerShdw>
              </a:effectLst>
            </a:endParaRPr>
          </a:p>
        </p:txBody>
      </p:sp>
      <p:sp>
        <p:nvSpPr>
          <p:cNvPr id="10" name="TextBox 9"/>
          <p:cNvSpPr txBox="1"/>
          <p:nvPr/>
        </p:nvSpPr>
        <p:spPr>
          <a:xfrm>
            <a:off x="5820428" y="2085675"/>
            <a:ext cx="2823538" cy="461665"/>
          </a:xfrm>
          <a:prstGeom prst="rect">
            <a:avLst/>
          </a:prstGeom>
          <a:noFill/>
        </p:spPr>
        <p:txBody>
          <a:bodyPr wrap="square" rtlCol="0">
            <a:spAutoFit/>
          </a:bodyPr>
          <a:lstStyle/>
          <a:p>
            <a:r>
              <a:rPr lang="en-US" sz="2400" b="1" smtClean="0">
                <a:solidFill>
                  <a:srgbClr val="00B050"/>
                </a:solidFill>
                <a:effectLst>
                  <a:outerShdw blurRad="38100" dist="38100" dir="2700000" algn="tl">
                    <a:srgbClr val="000000">
                      <a:alpha val="43137"/>
                    </a:srgbClr>
                  </a:outerShdw>
                </a:effectLst>
              </a:rPr>
              <a:t>protección a ojos</a:t>
            </a:r>
            <a:endParaRPr lang="en-US" sz="2400" b="1" dirty="0">
              <a:solidFill>
                <a:srgbClr val="00B050"/>
              </a:solidFill>
              <a:effectLst>
                <a:outerShdw blurRad="38100" dist="38100" dir="2700000" algn="tl">
                  <a:srgbClr val="000000">
                    <a:alpha val="43137"/>
                  </a:srgbClr>
                </a:outerShdw>
              </a:effectLst>
            </a:endParaRPr>
          </a:p>
        </p:txBody>
      </p:sp>
      <p:sp>
        <p:nvSpPr>
          <p:cNvPr id="11" name="TextBox 10"/>
          <p:cNvSpPr txBox="1"/>
          <p:nvPr/>
        </p:nvSpPr>
        <p:spPr>
          <a:xfrm>
            <a:off x="0" y="1143000"/>
            <a:ext cx="3124201" cy="461665"/>
          </a:xfrm>
          <a:prstGeom prst="rect">
            <a:avLst/>
          </a:prstGeom>
          <a:noFill/>
        </p:spPr>
        <p:txBody>
          <a:bodyPr wrap="square" rtlCol="0">
            <a:spAutoFit/>
          </a:bodyPr>
          <a:lstStyle/>
          <a:p>
            <a:pPr algn="r"/>
            <a:r>
              <a:rPr lang="en-US" sz="2400" b="1" smtClean="0">
                <a:solidFill>
                  <a:srgbClr val="00B050"/>
                </a:solidFill>
                <a:effectLst>
                  <a:outerShdw blurRad="38100" dist="38100" dir="2700000" algn="tl">
                    <a:srgbClr val="000000">
                      <a:alpha val="43137"/>
                    </a:srgbClr>
                  </a:outerShdw>
                </a:effectLst>
              </a:rPr>
              <a:t>protección a oídos</a:t>
            </a:r>
            <a:endParaRPr lang="en-US" sz="2400" b="1" dirty="0">
              <a:solidFill>
                <a:srgbClr val="00B050"/>
              </a:solidFill>
              <a:effectLst>
                <a:outerShdw blurRad="38100" dist="38100" dir="2700000" algn="tl">
                  <a:srgbClr val="000000">
                    <a:alpha val="43137"/>
                  </a:srgbClr>
                </a:outerShdw>
              </a:effectLst>
            </a:endParaRPr>
          </a:p>
        </p:txBody>
      </p:sp>
      <p:sp>
        <p:nvSpPr>
          <p:cNvPr id="12" name="TextBox 11"/>
          <p:cNvSpPr txBox="1"/>
          <p:nvPr/>
        </p:nvSpPr>
        <p:spPr>
          <a:xfrm>
            <a:off x="381000" y="3505200"/>
            <a:ext cx="2016979" cy="830997"/>
          </a:xfrm>
          <a:prstGeom prst="rect">
            <a:avLst/>
          </a:prstGeom>
          <a:noFill/>
        </p:spPr>
        <p:txBody>
          <a:bodyPr wrap="square" rtlCol="0">
            <a:spAutoFit/>
          </a:bodyPr>
          <a:lstStyle/>
          <a:p>
            <a:pPr algn="r"/>
            <a:r>
              <a:rPr lang="en-US" sz="2400" b="1" smtClean="0">
                <a:solidFill>
                  <a:srgbClr val="00B050"/>
                </a:solidFill>
                <a:effectLst>
                  <a:outerShdw blurRad="38100" dist="38100" dir="2700000" algn="tl">
                    <a:srgbClr val="000000">
                      <a:alpha val="43137"/>
                    </a:srgbClr>
                  </a:outerShdw>
                </a:effectLst>
              </a:rPr>
              <a:t>Protección a piernas</a:t>
            </a:r>
            <a:endParaRPr lang="en-US" sz="2400" b="1" dirty="0">
              <a:solidFill>
                <a:srgbClr val="00B050"/>
              </a:solidFill>
              <a:effectLst>
                <a:outerShdw blurRad="38100" dist="38100" dir="2700000" algn="tl">
                  <a:srgbClr val="000000">
                    <a:alpha val="43137"/>
                  </a:srgbClr>
                </a:outerShdw>
              </a:effectLst>
            </a:endParaRPr>
          </a:p>
        </p:txBody>
      </p:sp>
      <p:sp>
        <p:nvSpPr>
          <p:cNvPr id="13" name="Left Arrow 12" descr="botas resisentes"/>
          <p:cNvSpPr/>
          <p:nvPr/>
        </p:nvSpPr>
        <p:spPr>
          <a:xfrm rot="8449861">
            <a:off x="2857500" y="4641500"/>
            <a:ext cx="838200" cy="38100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rgbClr val="00B050"/>
                  </a:solidFill>
                </a:ln>
                <a:solidFill>
                  <a:srgbClr val="00B050"/>
                </a:solidFill>
              </a:rPr>
              <a:t>botas</a:t>
            </a:r>
            <a:endParaRPr lang="en-US" dirty="0">
              <a:ln>
                <a:solidFill>
                  <a:srgbClr val="00B050"/>
                </a:solidFill>
              </a:ln>
              <a:solidFill>
                <a:srgbClr val="00B050"/>
              </a:solidFill>
            </a:endParaRPr>
          </a:p>
        </p:txBody>
      </p:sp>
      <p:sp>
        <p:nvSpPr>
          <p:cNvPr id="14" name="TextBox 13"/>
          <p:cNvSpPr txBox="1"/>
          <p:nvPr/>
        </p:nvSpPr>
        <p:spPr>
          <a:xfrm>
            <a:off x="357158" y="4655403"/>
            <a:ext cx="2421821" cy="830997"/>
          </a:xfrm>
          <a:prstGeom prst="rect">
            <a:avLst/>
          </a:prstGeom>
          <a:noFill/>
        </p:spPr>
        <p:txBody>
          <a:bodyPr wrap="square" rtlCol="0">
            <a:spAutoFit/>
          </a:bodyPr>
          <a:lstStyle/>
          <a:p>
            <a:pPr algn="r"/>
            <a:r>
              <a:rPr lang="en-US" sz="2400" b="1" smtClean="0">
                <a:solidFill>
                  <a:srgbClr val="00B050"/>
                </a:solidFill>
                <a:effectLst>
                  <a:outerShdw blurRad="38100" dist="38100" dir="2700000" algn="tl">
                    <a:srgbClr val="000000">
                      <a:alpha val="43137"/>
                    </a:srgbClr>
                  </a:outerShdw>
                </a:effectLst>
              </a:rPr>
              <a:t>Botas resistentes</a:t>
            </a:r>
            <a:endParaRPr lang="en-US" sz="2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2063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P spid="7" grpId="0" animBg="1"/>
      <p:bldP spid="8" grpId="0" animBg="1"/>
      <p:bldP spid="9" grpId="1"/>
      <p:bldP spid="10" grpId="0"/>
      <p:bldP spid="10" grpId="1"/>
      <p:bldP spid="11" grpId="0"/>
      <p:bldP spid="12" grpId="0"/>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7: </a:t>
            </a:r>
            <a:r>
              <a:rPr lang="en-US" sz="3200" b="1" dirty="0" err="1" smtClean="0">
                <a:effectLst>
                  <a:outerShdw blurRad="38100" dist="38100" dir="2700000" algn="tl">
                    <a:srgbClr val="000000">
                      <a:alpha val="43137"/>
                    </a:srgbClr>
                  </a:outerShdw>
                </a:effectLst>
              </a:rPr>
              <a:t>Preparando</a:t>
            </a:r>
            <a:r>
              <a:rPr lang="en-US" sz="3200" b="1" dirty="0" smtClean="0">
                <a:effectLst>
                  <a:outerShdw blurRad="38100" dist="38100" dir="2700000" algn="tl">
                    <a:srgbClr val="000000">
                      <a:alpha val="43137"/>
                    </a:srgbClr>
                  </a:outerShdw>
                </a:effectLst>
              </a:rPr>
              <a:t> Sierras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para </a:t>
            </a:r>
            <a:r>
              <a:rPr lang="en-US" sz="3200" b="1" dirty="0" err="1" smtClean="0">
                <a:effectLst>
                  <a:outerShdw blurRad="38100" dist="38100" dir="2700000" algn="tl">
                    <a:srgbClr val="000000">
                      <a:alpha val="43137"/>
                    </a:srgbClr>
                  </a:outerShdw>
                </a:effectLst>
              </a:rPr>
              <a:t>Uso</a:t>
            </a:r>
            <a:endParaRPr lang="en-US" sz="3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endParaRPr lang="en-US" dirty="0"/>
          </a:p>
        </p:txBody>
      </p:sp>
      <p:pic>
        <p:nvPicPr>
          <p:cNvPr id="5" name="Picture 4" descr="preparando sierras para us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000" y="1295400"/>
            <a:ext cx="5588000" cy="4191000"/>
          </a:xfrm>
          <a:prstGeom prst="rect">
            <a:avLst/>
          </a:prstGeom>
        </p:spPr>
      </p:pic>
      <p:pic>
        <p:nvPicPr>
          <p:cNvPr id="3" name="Picture 2" descr="diente de cortad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8144" y="655637"/>
            <a:ext cx="2520280" cy="3104985"/>
          </a:xfrm>
          <a:prstGeom prst="rect">
            <a:avLst/>
          </a:prstGeom>
        </p:spPr>
      </p:pic>
    </p:spTree>
    <p:extLst>
      <p:ext uri="{BB962C8B-B14F-4D97-AF65-F5344CB8AC3E}">
        <p14:creationId xmlns:p14="http://schemas.microsoft.com/office/powerpoint/2010/main" val="34281586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60" y="228600"/>
            <a:ext cx="8700239" cy="1143000"/>
          </a:xfrm>
          <a:solidFill>
            <a:schemeClr val="bg1"/>
          </a:solidFill>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7: </a:t>
            </a:r>
            <a:r>
              <a:rPr lang="en-US" sz="3200" b="1" dirty="0" err="1" smtClean="0">
                <a:effectLst>
                  <a:outerShdw blurRad="38100" dist="38100" dir="2700000" algn="tl">
                    <a:srgbClr val="000000">
                      <a:alpha val="43137"/>
                    </a:srgbClr>
                  </a:outerShdw>
                </a:effectLst>
              </a:rPr>
              <a:t>Preparando</a:t>
            </a:r>
            <a:r>
              <a:rPr lang="en-US" sz="3200" b="1" dirty="0" smtClean="0">
                <a:effectLst>
                  <a:outerShdw blurRad="38100" dist="38100" dir="2700000" algn="tl">
                    <a:srgbClr val="000000">
                      <a:alpha val="43137"/>
                    </a:srgbClr>
                  </a:outerShdw>
                </a:effectLst>
              </a:rPr>
              <a:t> Sierras para </a:t>
            </a:r>
            <a:r>
              <a:rPr lang="en-US" sz="3200" b="1" dirty="0" err="1" smtClean="0">
                <a:effectLst>
                  <a:outerShdw blurRad="38100" dist="38100" dir="2700000" algn="tl">
                    <a:srgbClr val="000000">
                      <a:alpha val="43137"/>
                    </a:srgbClr>
                  </a:outerShdw>
                </a:effectLst>
              </a:rPr>
              <a:t>Uso</a:t>
            </a:r>
            <a:endParaRPr lang="en-US" sz="3200" b="1" dirty="0">
              <a:effectLst>
                <a:outerShdw blurRad="38100" dist="38100" dir="2700000" algn="tl">
                  <a:srgbClr val="000000">
                    <a:alpha val="43137"/>
                  </a:srgbClr>
                </a:outerShdw>
              </a:effectLst>
            </a:endParaRPr>
          </a:p>
        </p:txBody>
      </p:sp>
      <p:grpSp>
        <p:nvGrpSpPr>
          <p:cNvPr id="9" name="Group 8" descr="partes de motosierra"/>
          <p:cNvGrpSpPr/>
          <p:nvPr/>
        </p:nvGrpSpPr>
        <p:grpSpPr>
          <a:xfrm>
            <a:off x="212173" y="1371600"/>
            <a:ext cx="8700239" cy="5369768"/>
            <a:chOff x="272557" y="1241648"/>
            <a:chExt cx="8673802" cy="5217956"/>
          </a:xfrm>
        </p:grpSpPr>
        <p:pic>
          <p:nvPicPr>
            <p:cNvPr id="6" name="Picture 5"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557" y="1241648"/>
              <a:ext cx="8673802" cy="5217956"/>
            </a:xfrm>
            <a:prstGeom prst="rect">
              <a:avLst/>
            </a:prstGeom>
            <a:effectLst/>
          </p:spPr>
        </p:pic>
        <p:pic>
          <p:nvPicPr>
            <p:cNvPr id="7" name="Picture 6" descr="drive link"/>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883905">
              <a:off x="7108756" y="5312392"/>
              <a:ext cx="838200" cy="533400"/>
            </a:xfrm>
            <a:prstGeom prst="rect">
              <a:avLst/>
            </a:prstGeom>
          </p:spPr>
        </p:pic>
        <p:pic>
          <p:nvPicPr>
            <p:cNvPr id="8" name="Picture 7" descr="left srrow"/>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838950" y="5366984"/>
              <a:ext cx="171450" cy="285750"/>
            </a:xfrm>
            <a:prstGeom prst="rect">
              <a:avLst/>
            </a:prstGeom>
          </p:spPr>
        </p:pic>
      </p:grpSp>
    </p:spTree>
    <p:extLst>
      <p:ext uri="{BB962C8B-B14F-4D97-AF65-F5344CB8AC3E}">
        <p14:creationId xmlns:p14="http://schemas.microsoft.com/office/powerpoint/2010/main" val="12639753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7: </a:t>
            </a:r>
            <a:r>
              <a:rPr lang="en-US" sz="3200" b="1" dirty="0" err="1" smtClean="0">
                <a:effectLst>
                  <a:outerShdw blurRad="38100" dist="38100" dir="2700000" algn="tl">
                    <a:srgbClr val="000000">
                      <a:alpha val="43137"/>
                    </a:srgbClr>
                  </a:outerShdw>
                </a:effectLst>
              </a:rPr>
              <a:t>Preparando</a:t>
            </a:r>
            <a:r>
              <a:rPr lang="en-US" sz="3200" b="1" dirty="0" smtClean="0">
                <a:effectLst>
                  <a:outerShdw blurRad="38100" dist="38100" dir="2700000" algn="tl">
                    <a:srgbClr val="000000">
                      <a:alpha val="43137"/>
                    </a:srgbClr>
                  </a:outerShdw>
                </a:effectLst>
              </a:rPr>
              <a:t> Sierras para </a:t>
            </a:r>
            <a:r>
              <a:rPr lang="en-US" sz="3200" b="1" dirty="0" err="1" smtClean="0">
                <a:effectLst>
                  <a:outerShdw blurRad="38100" dist="38100" dir="2700000" algn="tl">
                    <a:srgbClr val="000000">
                      <a:alpha val="43137"/>
                    </a:srgbClr>
                  </a:outerShdw>
                </a:effectLst>
              </a:rPr>
              <a:t>su</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Uso</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295400"/>
            <a:ext cx="8229600" cy="4525963"/>
          </a:xfrm>
        </p:spPr>
        <p:txBody>
          <a:bodyPr/>
          <a:lstStyle/>
          <a:p>
            <a:pPr marL="0" indent="0" algn="ctr">
              <a:buNone/>
            </a:pPr>
            <a:r>
              <a:rPr lang="en-US" sz="2800" b="1" smtClean="0">
                <a:effectLst>
                  <a:outerShdw blurRad="38100" dist="38100" dir="2700000" algn="tl">
                    <a:srgbClr val="000000">
                      <a:alpha val="43137"/>
                    </a:srgbClr>
                  </a:outerShdw>
                </a:effectLst>
              </a:rPr>
              <a:t>Consecuencias de Afilamiento Incorrecto</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5181600" y="2209800"/>
            <a:ext cx="3200400" cy="3046988"/>
          </a:xfrm>
          <a:prstGeom prst="rect">
            <a:avLst/>
          </a:prstGeom>
          <a:noFill/>
        </p:spPr>
        <p:txBody>
          <a:bodyPr wrap="square" rtlCol="0">
            <a:spAutoFit/>
          </a:bodyPr>
          <a:lstStyle/>
          <a:p>
            <a:r>
              <a:rPr lang="en-US" sz="2400" smtClean="0"/>
              <a:t>Un diente enganchado se atasca en la fibra de madera, hace que la sierra trabaje más y aumenta la posibilidad de retroceso. </a:t>
            </a:r>
            <a:endParaRPr lang="en-US" sz="2400" dirty="0"/>
          </a:p>
        </p:txBody>
      </p:sp>
      <p:pic>
        <p:nvPicPr>
          <p:cNvPr id="3" name="Picture 2" descr="gancho excesiv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4903" y="2037630"/>
            <a:ext cx="3991897" cy="3991897"/>
          </a:xfrm>
          <a:prstGeom prst="rect">
            <a:avLst/>
          </a:prstGeom>
        </p:spPr>
      </p:pic>
    </p:spTree>
    <p:extLst>
      <p:ext uri="{BB962C8B-B14F-4D97-AF65-F5344CB8AC3E}">
        <p14:creationId xmlns:p14="http://schemas.microsoft.com/office/powerpoint/2010/main" val="276646539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7: </a:t>
            </a:r>
            <a:r>
              <a:rPr lang="en-US" sz="3200" b="1" dirty="0" err="1" smtClean="0">
                <a:effectLst>
                  <a:outerShdw blurRad="38100" dist="38100" dir="2700000" algn="tl">
                    <a:srgbClr val="000000">
                      <a:alpha val="43137"/>
                    </a:srgbClr>
                  </a:outerShdw>
                </a:effectLst>
              </a:rPr>
              <a:t>Preparar</a:t>
            </a:r>
            <a:r>
              <a:rPr lang="en-US" sz="3200" b="1" dirty="0" smtClean="0">
                <a:effectLst>
                  <a:outerShdw blurRad="38100" dist="38100" dir="2700000" algn="tl">
                    <a:srgbClr val="000000">
                      <a:alpha val="43137"/>
                    </a:srgbClr>
                  </a:outerShdw>
                </a:effectLst>
              </a:rPr>
              <a:t> Sierras para </a:t>
            </a:r>
            <a:r>
              <a:rPr lang="en-US" sz="3200" b="1" dirty="0" err="1" smtClean="0">
                <a:effectLst>
                  <a:outerShdw blurRad="38100" dist="38100" dir="2700000" algn="tl">
                    <a:srgbClr val="000000">
                      <a:alpha val="43137"/>
                    </a:srgbClr>
                  </a:outerShdw>
                </a:effectLst>
              </a:rPr>
              <a:t>Uso</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295400"/>
            <a:ext cx="8229600" cy="4525963"/>
          </a:xfrm>
        </p:spPr>
        <p:txBody>
          <a:bodyPr/>
          <a:lstStyle/>
          <a:p>
            <a:pPr marL="0" indent="0" algn="ctr">
              <a:buNone/>
            </a:pPr>
            <a:r>
              <a:rPr lang="en-US" sz="2800" b="1" smtClean="0">
                <a:effectLst>
                  <a:outerShdw blurRad="38100" dist="38100" dir="2700000" algn="tl">
                    <a:srgbClr val="000000">
                      <a:alpha val="43137"/>
                    </a:srgbClr>
                  </a:outerShdw>
                </a:effectLst>
              </a:rPr>
              <a:t>Consecuencias de Afilamiento Incorrecto</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5181600" y="2209800"/>
            <a:ext cx="3200400" cy="1938992"/>
          </a:xfrm>
          <a:prstGeom prst="rect">
            <a:avLst/>
          </a:prstGeom>
          <a:noFill/>
        </p:spPr>
        <p:txBody>
          <a:bodyPr wrap="square" rtlCol="0">
            <a:spAutoFit/>
          </a:bodyPr>
          <a:lstStyle/>
          <a:p>
            <a:r>
              <a:rPr lang="en-US" sz="2400" smtClean="0"/>
              <a:t>Un diente ladeado no corta tan bien, causa que la sierra se caliente y disminuye vida de la sierra.</a:t>
            </a:r>
            <a:endParaRPr lang="en-US" sz="2400" dirty="0"/>
          </a:p>
        </p:txBody>
      </p:sp>
      <p:pic>
        <p:nvPicPr>
          <p:cNvPr id="3" name="Picture 2" descr="gancho ladead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858327"/>
            <a:ext cx="4257675" cy="4257675"/>
          </a:xfrm>
          <a:prstGeom prst="rect">
            <a:avLst/>
          </a:prstGeom>
        </p:spPr>
      </p:pic>
    </p:spTree>
    <p:extLst>
      <p:ext uri="{BB962C8B-B14F-4D97-AF65-F5344CB8AC3E}">
        <p14:creationId xmlns:p14="http://schemas.microsoft.com/office/powerpoint/2010/main" val="29696238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solidFill>
                  <a:schemeClr val="bg1"/>
                </a:solidFill>
              </a:rPr>
              <a:t>28</a:t>
            </a:r>
            <a:endParaRPr lang="en-US" sz="800" dirty="0">
              <a:solidFill>
                <a:schemeClr val="bg1"/>
              </a:solidFill>
            </a:endParaRPr>
          </a:p>
        </p:txBody>
      </p:sp>
      <p:sp>
        <p:nvSpPr>
          <p:cNvPr id="3" name="Content Placeholder 2"/>
          <p:cNvSpPr>
            <a:spLocks noGrp="1"/>
          </p:cNvSpPr>
          <p:nvPr>
            <p:ph sz="half" idx="1"/>
          </p:nvPr>
        </p:nvSpPr>
        <p:spPr>
          <a:xfrm>
            <a:off x="838200" y="1646237"/>
            <a:ext cx="7091386" cy="4525963"/>
          </a:xfrm>
        </p:spPr>
        <p:txBody>
          <a:bodyPr>
            <a:normAutofit/>
          </a:bodyPr>
          <a:lstStyle/>
          <a:p>
            <a:pPr marL="0" indent="0">
              <a:buNone/>
            </a:pPr>
            <a:r>
              <a:rPr lang="en-US" smtClean="0"/>
              <a:t>El Aprendiz debería tener competencias básicas en: </a:t>
            </a:r>
            <a:endParaRPr lang="en-US" dirty="0" smtClean="0"/>
          </a:p>
          <a:p>
            <a:r>
              <a:rPr lang="en-US" smtClean="0"/>
              <a:t>Almacenar motosierras seguramente para transporte</a:t>
            </a:r>
            <a:endParaRPr lang="en-US" dirty="0" smtClean="0"/>
          </a:p>
          <a:p>
            <a:r>
              <a:rPr lang="en-US" smtClean="0"/>
              <a:t>Realizar mantenimiento rutinario de campo en sierra: abastecer &amp; aceitar, afilar, cuidado a barra, tensión de cadena, filtros, freno de cadena</a:t>
            </a:r>
            <a:endParaRPr lang="en-US" dirty="0" smtClean="0"/>
          </a:p>
          <a:p>
            <a:r>
              <a:rPr lang="en-US" smtClean="0"/>
              <a:t>demostrar cuál PPE usar, y cómo usarlo correctamente</a:t>
            </a:r>
            <a:endParaRPr lang="en-US" dirty="0" smtClean="0"/>
          </a:p>
          <a:p>
            <a:endParaRPr lang="en-US" dirty="0" smtClean="0"/>
          </a:p>
          <a:p>
            <a:endParaRPr lang="en-US" dirty="0"/>
          </a:p>
        </p:txBody>
      </p:sp>
      <p:sp>
        <p:nvSpPr>
          <p:cNvPr id="5" name="Title 1"/>
          <p:cNvSpPr txBox="1">
            <a:spLocks/>
          </p:cNvSpPr>
          <p:nvPr/>
        </p:nvSpPr>
        <p:spPr bwMode="auto">
          <a:xfrm>
            <a:off x="533400" y="381000"/>
            <a:ext cx="7772400" cy="15358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smtClean="0">
                <a:effectLst>
                  <a:outerShdw blurRad="38100" dist="38100" dir="2700000" algn="tl">
                    <a:srgbClr val="000000">
                      <a:alpha val="43137"/>
                    </a:srgbClr>
                  </a:outerShdw>
                </a:effectLst>
              </a:rPr>
              <a:t>Objetivo(s) de Aprendizaje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153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8: </a:t>
            </a:r>
            <a:r>
              <a:rPr lang="en-US" sz="3200" b="1" dirty="0" err="1" smtClean="0">
                <a:effectLst>
                  <a:outerShdw blurRad="38100" dist="38100" dir="2700000" algn="tl">
                    <a:srgbClr val="000000">
                      <a:alpha val="43137"/>
                    </a:srgbClr>
                  </a:outerShdw>
                </a:effectLst>
              </a:rPr>
              <a:t>Encender</a:t>
            </a:r>
            <a:r>
              <a:rPr lang="en-US" sz="3200" b="1" dirty="0" smtClean="0">
                <a:effectLst>
                  <a:outerShdw blurRad="38100" dist="38100" dir="2700000" algn="tl">
                    <a:srgbClr val="000000">
                      <a:alpha val="43137"/>
                    </a:srgbClr>
                  </a:outerShdw>
                </a:effectLst>
              </a:rPr>
              <a:t> &amp; </a:t>
            </a:r>
            <a:r>
              <a:rPr lang="en-US" sz="3200" b="1" dirty="0" err="1" smtClean="0">
                <a:effectLst>
                  <a:outerShdw blurRad="38100" dist="38100" dir="2700000" algn="tl">
                    <a:srgbClr val="000000">
                      <a:alpha val="43137"/>
                    </a:srgbClr>
                  </a:outerShdw>
                </a:effectLst>
              </a:rPr>
              <a:t>Operar</a:t>
            </a:r>
            <a:endParaRPr lang="en-US" sz="3200" b="1" dirty="0">
              <a:effectLst>
                <a:outerShdw blurRad="38100" dist="38100" dir="2700000" algn="tl">
                  <a:srgbClr val="000000">
                    <a:alpha val="43137"/>
                  </a:srgbClr>
                </a:outerShdw>
              </a:effectLst>
            </a:endParaRPr>
          </a:p>
        </p:txBody>
      </p:sp>
      <p:pic>
        <p:nvPicPr>
          <p:cNvPr id="4" name="Content Placeholder 3" descr="encender &amp; opera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6188737" y="725355"/>
            <a:ext cx="2306108" cy="1729581"/>
          </a:xfrm>
          <a:ln>
            <a:solidFill>
              <a:schemeClr val="bg1">
                <a:lumMod val="50000"/>
              </a:schemeClr>
            </a:solidFill>
          </a:ln>
        </p:spPr>
      </p:pic>
      <p:pic>
        <p:nvPicPr>
          <p:cNvPr id="3" name="Picture 2" descr="¿Características en común?&#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600" y="1295398"/>
            <a:ext cx="3067894" cy="4718049"/>
          </a:xfrm>
          <a:prstGeom prst="rect">
            <a:avLst/>
          </a:prstGeom>
        </p:spPr>
      </p:pic>
      <p:pic>
        <p:nvPicPr>
          <p:cNvPr id="5" name="Picture 4" descr="¿Características en común?&#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927424">
            <a:off x="865976" y="1827030"/>
            <a:ext cx="2697851" cy="3711017"/>
          </a:xfrm>
          <a:prstGeom prst="rect">
            <a:avLst/>
          </a:prstGeom>
        </p:spPr>
      </p:pic>
      <p:sp>
        <p:nvSpPr>
          <p:cNvPr id="6" name="TextBox 5"/>
          <p:cNvSpPr txBox="1"/>
          <p:nvPr/>
        </p:nvSpPr>
        <p:spPr>
          <a:xfrm>
            <a:off x="5786446" y="3000372"/>
            <a:ext cx="3048000" cy="954107"/>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a:t>
            </a:r>
            <a:r>
              <a:rPr lang="en-US" sz="2800" b="1" dirty="0" err="1" smtClean="0">
                <a:effectLst>
                  <a:outerShdw blurRad="38100" dist="38100" dir="2700000" algn="tl">
                    <a:srgbClr val="000000">
                      <a:alpha val="43137"/>
                    </a:srgbClr>
                  </a:outerShdw>
                </a:effectLst>
              </a:rPr>
              <a:t>Características</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en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común</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75215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a:noFill/>
          </a:ln>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8: </a:t>
            </a:r>
            <a:r>
              <a:rPr lang="en-US" sz="3200" b="1" dirty="0" err="1" smtClean="0">
                <a:effectLst>
                  <a:outerShdw blurRad="38100" dist="38100" dir="2700000" algn="tl">
                    <a:srgbClr val="000000">
                      <a:alpha val="43137"/>
                    </a:srgbClr>
                  </a:outerShdw>
                </a:effectLst>
              </a:rPr>
              <a:t>Encender</a:t>
            </a:r>
            <a:r>
              <a:rPr lang="en-US" sz="3200" b="1" dirty="0" smtClean="0">
                <a:effectLst>
                  <a:outerShdw blurRad="38100" dist="38100" dir="2700000" algn="tl">
                    <a:srgbClr val="000000">
                      <a:alpha val="43137"/>
                    </a:srgbClr>
                  </a:outerShdw>
                </a:effectLst>
              </a:rPr>
              <a:t> &amp; </a:t>
            </a:r>
            <a:r>
              <a:rPr lang="en-US" sz="3200" b="1" dirty="0" err="1" smtClean="0">
                <a:effectLst>
                  <a:outerShdw blurRad="38100" dist="38100" dir="2700000" algn="tl">
                    <a:srgbClr val="000000">
                      <a:alpha val="43137"/>
                    </a:srgbClr>
                  </a:outerShdw>
                </a:effectLst>
              </a:rPr>
              <a:t>Operar</a:t>
            </a:r>
            <a:endParaRPr lang="en-US" sz="3200" b="1" dirty="0">
              <a:effectLst>
                <a:outerShdw blurRad="38100" dist="38100" dir="2700000" algn="tl">
                  <a:srgbClr val="000000">
                    <a:alpha val="43137"/>
                  </a:srgbClr>
                </a:outerShdw>
              </a:effectLst>
            </a:endParaRPr>
          </a:p>
        </p:txBody>
      </p:sp>
      <p:pic>
        <p:nvPicPr>
          <p:cNvPr id="4" name="Content Placeholder 3" descr="left arrow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6417337" y="725355"/>
            <a:ext cx="2306108" cy="1729581"/>
          </a:xfrm>
          <a:ln>
            <a:solidFill>
              <a:schemeClr val="bg1">
                <a:lumMod val="50000"/>
              </a:schemeClr>
            </a:solidFill>
          </a:ln>
        </p:spPr>
      </p:pic>
      <p:pic>
        <p:nvPicPr>
          <p:cNvPr id="3" name="Picture 2" descr="left arrow"/>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0" y="1295398"/>
            <a:ext cx="3067894" cy="4718049"/>
          </a:xfrm>
          <a:prstGeom prst="rect">
            <a:avLst/>
          </a:prstGeom>
        </p:spPr>
      </p:pic>
      <p:pic>
        <p:nvPicPr>
          <p:cNvPr id="5" name="Picture 4" descr="left arrow"/>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927424">
            <a:off x="865976" y="1827030"/>
            <a:ext cx="2697851" cy="3711017"/>
          </a:xfrm>
          <a:prstGeom prst="rect">
            <a:avLst/>
          </a:prstGeom>
        </p:spPr>
      </p:pic>
      <p:sp>
        <p:nvSpPr>
          <p:cNvPr id="6" name="Left Arrow 5" descr="left arrow"/>
          <p:cNvSpPr/>
          <p:nvPr/>
        </p:nvSpPr>
        <p:spPr>
          <a:xfrm rot="20491016">
            <a:off x="2438400" y="3151596"/>
            <a:ext cx="8382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left arrow"/>
          <p:cNvSpPr/>
          <p:nvPr/>
        </p:nvSpPr>
        <p:spPr>
          <a:xfrm rot="20491016">
            <a:off x="5589297" y="2846796"/>
            <a:ext cx="8382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descr="right arrow"/>
          <p:cNvSpPr/>
          <p:nvPr/>
        </p:nvSpPr>
        <p:spPr>
          <a:xfrm rot="10800000">
            <a:off x="6781800" y="1066800"/>
            <a:ext cx="8382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248400" y="3200400"/>
            <a:ext cx="2362200" cy="1569660"/>
          </a:xfrm>
          <a:prstGeom prst="rect">
            <a:avLst/>
          </a:prstGeom>
          <a:noFill/>
        </p:spPr>
        <p:txBody>
          <a:bodyPr wrap="square" rtlCol="0">
            <a:spAutoFit/>
          </a:bodyPr>
          <a:lstStyle/>
          <a:p>
            <a:r>
              <a:rPr lang="en-US" sz="2400" b="1" smtClean="0">
                <a:effectLst>
                  <a:outerShdw blurRad="38100" dist="38100" dir="2700000" algn="tl">
                    <a:srgbClr val="000000">
                      <a:alpha val="43137"/>
                    </a:srgbClr>
                  </a:outerShdw>
                </a:effectLst>
              </a:rPr>
              <a:t>Sierra firmemente apoyada, codo asegurado</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93294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a:noFill/>
          </a:ln>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8: </a:t>
            </a:r>
            <a:r>
              <a:rPr lang="en-US" sz="3200" b="1" dirty="0" err="1" smtClean="0">
                <a:effectLst>
                  <a:outerShdw blurRad="38100" dist="38100" dir="2700000" algn="tl">
                    <a:srgbClr val="000000">
                      <a:alpha val="43137"/>
                    </a:srgbClr>
                  </a:outerShdw>
                </a:effectLst>
              </a:rPr>
              <a:t>Encender</a:t>
            </a:r>
            <a:r>
              <a:rPr lang="en-US" sz="3200" b="1" dirty="0" smtClean="0">
                <a:effectLst>
                  <a:outerShdw blurRad="38100" dist="38100" dir="2700000" algn="tl">
                    <a:srgbClr val="000000">
                      <a:alpha val="43137"/>
                    </a:srgbClr>
                  </a:outerShdw>
                </a:effectLst>
              </a:rPr>
              <a:t> &amp; </a:t>
            </a:r>
            <a:r>
              <a:rPr lang="en-US" sz="3200" b="1" dirty="0" err="1" smtClean="0">
                <a:effectLst>
                  <a:outerShdw blurRad="38100" dist="38100" dir="2700000" algn="tl">
                    <a:srgbClr val="000000">
                      <a:alpha val="43137"/>
                    </a:srgbClr>
                  </a:outerShdw>
                </a:effectLst>
              </a:rPr>
              <a:t>Operar</a:t>
            </a:r>
            <a:endParaRPr lang="en-US" sz="3200" b="1" dirty="0">
              <a:effectLst>
                <a:outerShdw blurRad="38100" dist="38100" dir="2700000" algn="tl">
                  <a:srgbClr val="000000">
                    <a:alpha val="43137"/>
                  </a:srgbClr>
                </a:outerShdw>
              </a:effectLst>
            </a:endParaRPr>
          </a:p>
        </p:txBody>
      </p:sp>
      <p:sp>
        <p:nvSpPr>
          <p:cNvPr id="9" name="TextBox 8"/>
          <p:cNvSpPr txBox="1"/>
          <p:nvPr/>
        </p:nvSpPr>
        <p:spPr>
          <a:xfrm>
            <a:off x="1600200" y="1752600"/>
            <a:ext cx="4191000" cy="2677656"/>
          </a:xfrm>
          <a:prstGeom prst="rect">
            <a:avLst/>
          </a:prstGeom>
          <a:noFill/>
        </p:spPr>
        <p:txBody>
          <a:bodyPr wrap="square" rtlCol="0">
            <a:spAutoFit/>
          </a:bodyPr>
          <a:lstStyle/>
          <a:p>
            <a:r>
              <a:rPr lang="en-US" sz="2800" dirty="0" smtClean="0"/>
              <a:t>Z133 6.3.9</a:t>
            </a:r>
            <a:r>
              <a:rPr lang="en-US" sz="2800" smtClean="0"/>
              <a:t>: Cuando la motosierra está siendo cargada </a:t>
            </a:r>
            <a:r>
              <a:rPr lang="en-US" sz="2800" u="sng" smtClean="0"/>
              <a:t>más de dos pasos</a:t>
            </a:r>
            <a:r>
              <a:rPr lang="en-US" sz="2800" smtClean="0"/>
              <a:t>, se debe poner el freno de cadena o se apaga el motor…</a:t>
            </a:r>
            <a:endParaRPr lang="en-US" sz="2800" dirty="0"/>
          </a:p>
        </p:txBody>
      </p:sp>
      <p:sp>
        <p:nvSpPr>
          <p:cNvPr id="3" name="TextBox 2"/>
          <p:cNvSpPr txBox="1"/>
          <p:nvPr/>
        </p:nvSpPr>
        <p:spPr>
          <a:xfrm>
            <a:off x="762000" y="4800600"/>
            <a:ext cx="5715000" cy="1077218"/>
          </a:xfrm>
          <a:prstGeom prst="rect">
            <a:avLst/>
          </a:prstGeom>
          <a:noFill/>
        </p:spPr>
        <p:txBody>
          <a:bodyPr wrap="square" rtlCol="0">
            <a:spAutoFit/>
          </a:bodyPr>
          <a:lstStyle/>
          <a:p>
            <a:r>
              <a:rPr lang="en-US" sz="3200" smtClean="0">
                <a:solidFill>
                  <a:srgbClr val="00B050"/>
                </a:solidFill>
                <a:effectLst>
                  <a:outerShdw blurRad="38100" dist="38100" dir="2700000" algn="tl">
                    <a:srgbClr val="000000">
                      <a:alpha val="43137"/>
                    </a:srgbClr>
                  </a:outerShdw>
                </a:effectLst>
              </a:rPr>
              <a:t>Use el freno de cadena como freno de mano cuando mueva. </a:t>
            </a:r>
            <a:endParaRPr lang="en-US"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27517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a:noFill/>
          </a:ln>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8: </a:t>
            </a:r>
            <a:r>
              <a:rPr lang="en-US" sz="3200" b="1" dirty="0" err="1" smtClean="0">
                <a:effectLst>
                  <a:outerShdw blurRad="38100" dist="38100" dir="2700000" algn="tl">
                    <a:srgbClr val="000000">
                      <a:alpha val="43137"/>
                    </a:srgbClr>
                  </a:outerShdw>
                </a:effectLst>
              </a:rPr>
              <a:t>Encender</a:t>
            </a:r>
            <a:r>
              <a:rPr lang="en-US" sz="3200" b="1" dirty="0" smtClean="0">
                <a:effectLst>
                  <a:outerShdw blurRad="38100" dist="38100" dir="2700000" algn="tl">
                    <a:srgbClr val="000000">
                      <a:alpha val="43137"/>
                    </a:srgbClr>
                  </a:outerShdw>
                </a:effectLst>
              </a:rPr>
              <a:t> &amp; </a:t>
            </a:r>
            <a:r>
              <a:rPr lang="en-US" sz="3200" b="1" dirty="0" err="1" smtClean="0">
                <a:effectLst>
                  <a:outerShdw blurRad="38100" dist="38100" dir="2700000" algn="tl">
                    <a:srgbClr val="000000">
                      <a:alpha val="43137"/>
                    </a:srgbClr>
                  </a:outerShdw>
                </a:effectLst>
              </a:rPr>
              <a:t>Operar</a:t>
            </a:r>
            <a:endParaRPr lang="en-US" sz="3200" b="1" dirty="0">
              <a:effectLst>
                <a:outerShdw blurRad="38100" dist="38100" dir="2700000" algn="tl">
                  <a:srgbClr val="000000">
                    <a:alpha val="43137"/>
                  </a:srgbClr>
                </a:outerShdw>
              </a:effectLst>
            </a:endParaRPr>
          </a:p>
        </p:txBody>
      </p:sp>
      <p:sp>
        <p:nvSpPr>
          <p:cNvPr id="9" name="TextBox 8"/>
          <p:cNvSpPr txBox="1"/>
          <p:nvPr/>
        </p:nvSpPr>
        <p:spPr>
          <a:xfrm>
            <a:off x="5029200" y="1261170"/>
            <a:ext cx="3352800" cy="3539430"/>
          </a:xfrm>
          <a:prstGeom prst="rect">
            <a:avLst/>
          </a:prstGeom>
          <a:noFill/>
        </p:spPr>
        <p:txBody>
          <a:bodyPr wrap="square" rtlCol="0">
            <a:spAutoFit/>
          </a:bodyPr>
          <a:lstStyle/>
          <a:p>
            <a:r>
              <a:rPr lang="en-US" sz="2800" dirty="0" smtClean="0"/>
              <a:t>Z133 6.3.9</a:t>
            </a:r>
            <a:r>
              <a:rPr lang="en-US" sz="2800" smtClean="0"/>
              <a:t>: …La motosierra deberá ser cargada de una forma que prevendrá contacto del operador con la cadena cortante y el mofle.</a:t>
            </a:r>
            <a:endParaRPr lang="en-US" sz="2800" dirty="0"/>
          </a:p>
        </p:txBody>
      </p:sp>
      <p:sp>
        <p:nvSpPr>
          <p:cNvPr id="5" name="TextBox 4"/>
          <p:cNvSpPr txBox="1"/>
          <p:nvPr/>
        </p:nvSpPr>
        <p:spPr>
          <a:xfrm>
            <a:off x="762000" y="5018782"/>
            <a:ext cx="5715000" cy="1077218"/>
          </a:xfrm>
          <a:prstGeom prst="rect">
            <a:avLst/>
          </a:prstGeom>
          <a:noFill/>
        </p:spPr>
        <p:txBody>
          <a:bodyPr wrap="square" rtlCol="0">
            <a:spAutoFit/>
          </a:bodyPr>
          <a:lstStyle/>
          <a:p>
            <a:r>
              <a:rPr lang="en-US" sz="3200" smtClean="0">
                <a:solidFill>
                  <a:srgbClr val="00B050"/>
                </a:solidFill>
                <a:effectLst>
                  <a:outerShdw blurRad="38100" dist="38100" dir="2700000" algn="tl">
                    <a:srgbClr val="000000">
                      <a:alpha val="43137"/>
                    </a:srgbClr>
                  </a:outerShdw>
                </a:effectLst>
              </a:rPr>
              <a:t>Cargue la sierra con la barra viendo hacia atrás. </a:t>
            </a:r>
            <a:endParaRPr lang="en-US" sz="3200" dirty="0">
              <a:solidFill>
                <a:srgbClr val="00B050"/>
              </a:solidFill>
              <a:effectLst>
                <a:outerShdw blurRad="38100" dist="38100" dir="2700000" algn="tl">
                  <a:srgbClr val="000000">
                    <a:alpha val="43137"/>
                  </a:srgbClr>
                </a:outerShdw>
              </a:effectLst>
            </a:endParaRPr>
          </a:p>
        </p:txBody>
      </p:sp>
      <p:pic>
        <p:nvPicPr>
          <p:cNvPr id="3" name="Picture 2" descr="trabajador que llevaba sierra de cadena"/>
          <p:cNvPicPr>
            <a:picLocks noChangeAspect="1"/>
          </p:cNvPicPr>
          <p:nvPr/>
        </p:nvPicPr>
        <p:blipFill rotWithShape="1">
          <a:blip r:embed="rId3" cstate="email">
            <a:extLst>
              <a:ext uri="{28A0092B-C50C-407E-A947-70E740481C1C}">
                <a14:useLocalDpi xmlns:a14="http://schemas.microsoft.com/office/drawing/2010/main"/>
              </a:ext>
            </a:extLst>
          </a:blip>
          <a:srcRect l="47500" t="19999" r="9167" b="8751"/>
          <a:stretch/>
        </p:blipFill>
        <p:spPr>
          <a:xfrm>
            <a:off x="1143000" y="1270488"/>
            <a:ext cx="3429000" cy="3758712"/>
          </a:xfrm>
          <a:prstGeom prst="rect">
            <a:avLst/>
          </a:prstGeom>
          <a:effectLst>
            <a:softEdge rad="31750"/>
          </a:effectLst>
        </p:spPr>
      </p:pic>
    </p:spTree>
    <p:extLst>
      <p:ext uri="{BB962C8B-B14F-4D97-AF65-F5344CB8AC3E}">
        <p14:creationId xmlns:p14="http://schemas.microsoft.com/office/powerpoint/2010/main" val="42149718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err="1" smtClean="0"/>
              <a:t>Introducción</a:t>
            </a:r>
            <a:endParaRPr lang="en-US" b="1" dirty="0"/>
          </a:p>
        </p:txBody>
      </p:sp>
      <p:sp>
        <p:nvSpPr>
          <p:cNvPr id="4" name="TextBox 3"/>
          <p:cNvSpPr txBox="1"/>
          <p:nvPr/>
        </p:nvSpPr>
        <p:spPr>
          <a:xfrm>
            <a:off x="381000" y="1883926"/>
            <a:ext cx="8001000" cy="4370427"/>
          </a:xfrm>
          <a:prstGeom prst="rect">
            <a:avLst/>
          </a:prstGeom>
          <a:noFill/>
        </p:spPr>
        <p:txBody>
          <a:bodyPr wrap="square" rtlCol="0">
            <a:spAutoFit/>
          </a:bodyPr>
          <a:lstStyle/>
          <a:p>
            <a:pPr marL="347472" indent="-285750">
              <a:buFont typeface="Arial" panose="020B0604020202020204" pitchFamily="34" charset="0"/>
              <a:buChar char="•"/>
            </a:pPr>
            <a:r>
              <a:rPr lang="en-US" sz="2000" dirty="0" err="1" smtClean="0">
                <a:latin typeface="+mn-lt"/>
              </a:rPr>
              <a:t>Sólo</a:t>
            </a:r>
            <a:r>
              <a:rPr lang="en-US" sz="2000" dirty="0" smtClean="0">
                <a:latin typeface="+mn-lt"/>
              </a:rPr>
              <a:t> </a:t>
            </a:r>
            <a:r>
              <a:rPr lang="en-US" sz="2000" dirty="0" err="1" smtClean="0">
                <a:latin typeface="+mn-lt"/>
              </a:rPr>
              <a:t>empleados</a:t>
            </a:r>
            <a:r>
              <a:rPr lang="en-US" sz="2000" dirty="0" smtClean="0">
                <a:latin typeface="+mn-lt"/>
              </a:rPr>
              <a:t> “</a:t>
            </a:r>
            <a:r>
              <a:rPr lang="en-US" sz="2000" dirty="0" err="1" smtClean="0">
                <a:latin typeface="+mn-lt"/>
              </a:rPr>
              <a:t>competentes</a:t>
            </a:r>
            <a:r>
              <a:rPr lang="en-US" sz="2000" dirty="0" smtClean="0">
                <a:latin typeface="+mn-lt"/>
              </a:rPr>
              <a:t>” </a:t>
            </a:r>
            <a:r>
              <a:rPr lang="en-US" sz="2000" dirty="0" err="1" smtClean="0">
                <a:latin typeface="+mn-lt"/>
              </a:rPr>
              <a:t>pueden</a:t>
            </a:r>
            <a:r>
              <a:rPr lang="en-US" sz="2000" dirty="0" smtClean="0">
                <a:latin typeface="+mn-lt"/>
              </a:rPr>
              <a:t> </a:t>
            </a:r>
            <a:r>
              <a:rPr lang="en-US" sz="2000" dirty="0" err="1" smtClean="0">
                <a:latin typeface="+mn-lt"/>
              </a:rPr>
              <a:t>operar</a:t>
            </a:r>
            <a:r>
              <a:rPr lang="en-US" sz="2000" dirty="0" smtClean="0">
                <a:latin typeface="+mn-lt"/>
              </a:rPr>
              <a:t> </a:t>
            </a:r>
            <a:r>
              <a:rPr lang="en-US" sz="2000" dirty="0" err="1" smtClean="0">
                <a:latin typeface="+mn-lt"/>
              </a:rPr>
              <a:t>motosierras</a:t>
            </a:r>
            <a:r>
              <a:rPr lang="en-US" sz="2000" dirty="0" smtClean="0">
                <a:latin typeface="+mn-lt"/>
              </a:rPr>
              <a:t>. El </a:t>
            </a:r>
            <a:r>
              <a:rPr lang="en-US" sz="2000" dirty="0" err="1" smtClean="0">
                <a:latin typeface="+mn-lt"/>
              </a:rPr>
              <a:t>patrón</a:t>
            </a:r>
            <a:r>
              <a:rPr lang="en-US" sz="2000" dirty="0" smtClean="0">
                <a:latin typeface="+mn-lt"/>
              </a:rPr>
              <a:t> </a:t>
            </a:r>
            <a:r>
              <a:rPr lang="en-US" sz="2000" dirty="0" err="1" smtClean="0">
                <a:latin typeface="+mn-lt"/>
              </a:rPr>
              <a:t>debe</a:t>
            </a:r>
            <a:r>
              <a:rPr lang="en-US" sz="2000" dirty="0" smtClean="0">
                <a:latin typeface="+mn-lt"/>
              </a:rPr>
              <a:t> </a:t>
            </a:r>
            <a:r>
              <a:rPr lang="en-US" sz="2000" dirty="0" err="1" smtClean="0">
                <a:latin typeface="+mn-lt"/>
              </a:rPr>
              <a:t>verificar</a:t>
            </a:r>
            <a:r>
              <a:rPr lang="en-US" sz="2000" dirty="0" smtClean="0">
                <a:latin typeface="+mn-lt"/>
              </a:rPr>
              <a:t> el </a:t>
            </a:r>
            <a:r>
              <a:rPr lang="en-US" sz="2000" u="sng" dirty="0" err="1" smtClean="0">
                <a:latin typeface="+mn-lt"/>
              </a:rPr>
              <a:t>conocimiento</a:t>
            </a:r>
            <a:r>
              <a:rPr lang="en-US" sz="2000" dirty="0" smtClean="0">
                <a:latin typeface="+mn-lt"/>
              </a:rPr>
              <a:t> y </a:t>
            </a:r>
            <a:r>
              <a:rPr lang="en-US" sz="2000" u="sng" dirty="0" err="1" smtClean="0">
                <a:latin typeface="+mn-lt"/>
              </a:rPr>
              <a:t>habilidades</a:t>
            </a:r>
            <a:r>
              <a:rPr lang="en-US" sz="2000" u="sng" dirty="0" smtClean="0">
                <a:latin typeface="+mn-lt"/>
              </a:rPr>
              <a:t> </a:t>
            </a:r>
            <a:r>
              <a:rPr lang="en-US" sz="2000" dirty="0" smtClean="0">
                <a:latin typeface="+mn-lt"/>
              </a:rPr>
              <a:t>del </a:t>
            </a:r>
            <a:r>
              <a:rPr lang="en-US" sz="2000" dirty="0" err="1" smtClean="0">
                <a:latin typeface="+mn-lt"/>
              </a:rPr>
              <a:t>empleado</a:t>
            </a:r>
            <a:r>
              <a:rPr lang="en-US" sz="2000" dirty="0" smtClean="0">
                <a:latin typeface="+mn-lt"/>
              </a:rPr>
              <a:t>. </a:t>
            </a:r>
            <a:endParaRPr lang="en-US" sz="2000" dirty="0">
              <a:latin typeface="+mn-lt"/>
            </a:endParaRPr>
          </a:p>
          <a:p>
            <a:pPr marL="347472" indent="-285750">
              <a:buFont typeface="Arial" panose="020B0604020202020204" pitchFamily="34" charset="0"/>
              <a:buChar char="•"/>
            </a:pPr>
            <a:r>
              <a:rPr lang="en-US" sz="2000" dirty="0" smtClean="0">
                <a:latin typeface="+mn-lt"/>
              </a:rPr>
              <a:t>El </a:t>
            </a:r>
            <a:r>
              <a:rPr lang="en-US" sz="2000" dirty="0" err="1" smtClean="0">
                <a:latin typeface="+mn-lt"/>
              </a:rPr>
              <a:t>programa</a:t>
            </a:r>
            <a:r>
              <a:rPr lang="en-US" sz="2000" dirty="0" smtClean="0">
                <a:latin typeface="+mn-lt"/>
              </a:rPr>
              <a:t> de </a:t>
            </a:r>
            <a:r>
              <a:rPr lang="en-US" sz="2000" i="1" dirty="0" err="1" smtClean="0">
                <a:latin typeface="+mn-lt"/>
              </a:rPr>
              <a:t>Motosierra</a:t>
            </a:r>
            <a:r>
              <a:rPr lang="en-US" sz="2000" i="1" dirty="0" smtClean="0">
                <a:latin typeface="+mn-lt"/>
              </a:rPr>
              <a:t> </a:t>
            </a:r>
            <a:r>
              <a:rPr lang="en-US" sz="2000" dirty="0" err="1" smtClean="0">
                <a:latin typeface="+mn-lt"/>
              </a:rPr>
              <a:t>ayuda</a:t>
            </a:r>
            <a:r>
              <a:rPr lang="en-US" sz="2000" dirty="0" smtClean="0">
                <a:latin typeface="+mn-lt"/>
              </a:rPr>
              <a:t> al </a:t>
            </a:r>
            <a:r>
              <a:rPr lang="en-US" sz="2000" dirty="0" err="1" smtClean="0">
                <a:latin typeface="+mn-lt"/>
              </a:rPr>
              <a:t>patrón</a:t>
            </a:r>
            <a:r>
              <a:rPr lang="en-US" sz="2000" dirty="0" smtClean="0">
                <a:latin typeface="+mn-lt"/>
              </a:rPr>
              <a:t> a </a:t>
            </a:r>
            <a:r>
              <a:rPr lang="en-US" sz="2000" dirty="0" err="1" smtClean="0">
                <a:latin typeface="+mn-lt"/>
              </a:rPr>
              <a:t>hacer</a:t>
            </a:r>
            <a:r>
              <a:rPr lang="en-US" sz="2000" dirty="0" smtClean="0">
                <a:latin typeface="+mn-lt"/>
              </a:rPr>
              <a:t> </a:t>
            </a:r>
            <a:r>
              <a:rPr lang="en-US" sz="2000" dirty="0" err="1" smtClean="0">
                <a:latin typeface="+mn-lt"/>
              </a:rPr>
              <a:t>esto</a:t>
            </a:r>
            <a:r>
              <a:rPr lang="en-US" sz="2000" dirty="0" smtClean="0">
                <a:latin typeface="+mn-lt"/>
              </a:rPr>
              <a:t> </a:t>
            </a:r>
            <a:r>
              <a:rPr lang="en-US" sz="2000" dirty="0" err="1" smtClean="0">
                <a:latin typeface="+mn-lt"/>
              </a:rPr>
              <a:t>proveyendo</a:t>
            </a:r>
            <a:r>
              <a:rPr lang="en-US" sz="2000" dirty="0" smtClean="0">
                <a:latin typeface="+mn-lt"/>
              </a:rPr>
              <a:t> </a:t>
            </a:r>
            <a:r>
              <a:rPr lang="en-US" sz="2000" dirty="0" err="1" smtClean="0">
                <a:latin typeface="+mn-lt"/>
              </a:rPr>
              <a:t>criteros</a:t>
            </a:r>
            <a:r>
              <a:rPr lang="en-US" sz="2000" dirty="0" smtClean="0">
                <a:latin typeface="+mn-lt"/>
              </a:rPr>
              <a:t> para </a:t>
            </a:r>
            <a:r>
              <a:rPr lang="en-US" sz="2000" dirty="0" err="1" smtClean="0">
                <a:latin typeface="+mn-lt"/>
              </a:rPr>
              <a:t>competencia</a:t>
            </a:r>
            <a:r>
              <a:rPr lang="en-US" sz="2000" dirty="0" smtClean="0">
                <a:latin typeface="+mn-lt"/>
              </a:rPr>
              <a:t>. </a:t>
            </a:r>
            <a:endParaRPr lang="en-US" sz="2000" dirty="0">
              <a:latin typeface="+mn-lt"/>
            </a:endParaRPr>
          </a:p>
          <a:p>
            <a:pPr marL="347472" indent="-285750">
              <a:buFont typeface="Arial" panose="020B0604020202020204" pitchFamily="34" charset="0"/>
              <a:buChar char="•"/>
            </a:pPr>
            <a:r>
              <a:rPr lang="en-US" sz="2000" dirty="0" smtClean="0">
                <a:latin typeface="+mn-lt"/>
              </a:rPr>
              <a:t>Este </a:t>
            </a:r>
            <a:r>
              <a:rPr lang="en-US" sz="2000" dirty="0" err="1" smtClean="0">
                <a:latin typeface="+mn-lt"/>
              </a:rPr>
              <a:t>programa</a:t>
            </a:r>
            <a:r>
              <a:rPr lang="en-US" sz="2000" dirty="0" smtClean="0">
                <a:latin typeface="+mn-lt"/>
              </a:rPr>
              <a:t> </a:t>
            </a:r>
            <a:r>
              <a:rPr lang="en-US" sz="2000" dirty="0" err="1" smtClean="0">
                <a:latin typeface="+mn-lt"/>
              </a:rPr>
              <a:t>está</a:t>
            </a:r>
            <a:r>
              <a:rPr lang="en-US" sz="2000" dirty="0" smtClean="0">
                <a:latin typeface="+mn-lt"/>
              </a:rPr>
              <a:t> </a:t>
            </a:r>
            <a:r>
              <a:rPr lang="en-US" sz="2000" dirty="0" err="1" smtClean="0">
                <a:latin typeface="+mn-lt"/>
              </a:rPr>
              <a:t>basado</a:t>
            </a:r>
            <a:r>
              <a:rPr lang="en-US" sz="2000" dirty="0" smtClean="0">
                <a:latin typeface="+mn-lt"/>
              </a:rPr>
              <a:t> </a:t>
            </a:r>
            <a:r>
              <a:rPr lang="en-US" sz="2000" dirty="0" err="1" smtClean="0">
                <a:latin typeface="+mn-lt"/>
              </a:rPr>
              <a:t>en</a:t>
            </a:r>
            <a:r>
              <a:rPr lang="en-US" sz="2000" dirty="0" smtClean="0">
                <a:latin typeface="+mn-lt"/>
              </a:rPr>
              <a:t> </a:t>
            </a:r>
            <a:r>
              <a:rPr lang="en-US" sz="2000" dirty="0" err="1" smtClean="0">
                <a:latin typeface="+mn-lt"/>
              </a:rPr>
              <a:t>normas</a:t>
            </a:r>
            <a:r>
              <a:rPr lang="en-US" sz="2000" dirty="0" smtClean="0">
                <a:latin typeface="+mn-lt"/>
              </a:rPr>
              <a:t> de </a:t>
            </a:r>
            <a:r>
              <a:rPr lang="en-US" sz="2000" dirty="0" err="1" smtClean="0">
                <a:latin typeface="+mn-lt"/>
              </a:rPr>
              <a:t>seguridad</a:t>
            </a:r>
            <a:r>
              <a:rPr lang="en-US" sz="2000" dirty="0" smtClean="0">
                <a:latin typeface="+mn-lt"/>
              </a:rPr>
              <a:t> OSHA y </a:t>
            </a:r>
            <a:r>
              <a:rPr lang="en-US" sz="2000" dirty="0">
                <a:latin typeface="+mn-lt"/>
              </a:rPr>
              <a:t>ANSI Z133 </a:t>
            </a:r>
            <a:r>
              <a:rPr lang="en-US" sz="2000" dirty="0" smtClean="0">
                <a:latin typeface="+mn-lt"/>
              </a:rPr>
              <a:t>para </a:t>
            </a:r>
            <a:r>
              <a:rPr lang="en-US" sz="2000" dirty="0" err="1" smtClean="0">
                <a:latin typeface="+mn-lt"/>
              </a:rPr>
              <a:t>operaciones</a:t>
            </a:r>
            <a:r>
              <a:rPr lang="en-US" sz="2000" dirty="0" smtClean="0">
                <a:latin typeface="+mn-lt"/>
              </a:rPr>
              <a:t> </a:t>
            </a:r>
            <a:r>
              <a:rPr lang="en-US" sz="2000" dirty="0" err="1" smtClean="0">
                <a:latin typeface="+mn-lt"/>
              </a:rPr>
              <a:t>arboriculturales</a:t>
            </a:r>
            <a:r>
              <a:rPr lang="en-US" sz="2000" dirty="0" smtClean="0">
                <a:latin typeface="+mn-lt"/>
              </a:rPr>
              <a:t>.</a:t>
            </a:r>
            <a:endParaRPr lang="en-US" sz="2000" dirty="0">
              <a:latin typeface="+mn-lt"/>
            </a:endParaRPr>
          </a:p>
          <a:p>
            <a:pPr marL="347472" indent="-285750">
              <a:buFont typeface="Arial" panose="020B0604020202020204" pitchFamily="34" charset="0"/>
              <a:buChar char="•"/>
            </a:pPr>
            <a:r>
              <a:rPr lang="en-US" sz="2000" dirty="0" smtClean="0">
                <a:latin typeface="+mn-lt"/>
              </a:rPr>
              <a:t>Este </a:t>
            </a:r>
            <a:r>
              <a:rPr lang="en-US" sz="2000" dirty="0" err="1" smtClean="0">
                <a:latin typeface="+mn-lt"/>
              </a:rPr>
              <a:t>programa</a:t>
            </a:r>
            <a:r>
              <a:rPr lang="en-US" sz="2000" dirty="0" smtClean="0">
                <a:latin typeface="+mn-lt"/>
              </a:rPr>
              <a:t> </a:t>
            </a:r>
            <a:r>
              <a:rPr lang="en-US" sz="2000" dirty="0" err="1" smtClean="0">
                <a:latin typeface="+mn-lt"/>
              </a:rPr>
              <a:t>ayuda</a:t>
            </a:r>
            <a:r>
              <a:rPr lang="en-US" sz="2000" dirty="0" smtClean="0">
                <a:latin typeface="+mn-lt"/>
              </a:rPr>
              <a:t> a </a:t>
            </a:r>
            <a:r>
              <a:rPr lang="en-US" sz="2000" dirty="0" err="1" smtClean="0">
                <a:latin typeface="+mn-lt"/>
              </a:rPr>
              <a:t>crear</a:t>
            </a:r>
            <a:r>
              <a:rPr lang="en-US" sz="2000" dirty="0" smtClean="0">
                <a:latin typeface="+mn-lt"/>
              </a:rPr>
              <a:t> </a:t>
            </a:r>
            <a:r>
              <a:rPr lang="en-US" sz="2000" dirty="0" err="1" smtClean="0">
                <a:latin typeface="+mn-lt"/>
              </a:rPr>
              <a:t>consciencia</a:t>
            </a:r>
            <a:r>
              <a:rPr lang="en-US" sz="2000" dirty="0" smtClean="0">
                <a:latin typeface="+mn-lt"/>
              </a:rPr>
              <a:t> general de </a:t>
            </a:r>
            <a:r>
              <a:rPr lang="en-US" sz="2000" dirty="0" err="1" smtClean="0">
                <a:latin typeface="+mn-lt"/>
              </a:rPr>
              <a:t>seguridad</a:t>
            </a:r>
            <a:r>
              <a:rPr lang="en-US" sz="2000" dirty="0" smtClean="0">
                <a:latin typeface="+mn-lt"/>
              </a:rPr>
              <a:t> y </a:t>
            </a:r>
            <a:r>
              <a:rPr lang="en-US" sz="2000" dirty="0" err="1" smtClean="0">
                <a:latin typeface="+mn-lt"/>
              </a:rPr>
              <a:t>provee</a:t>
            </a:r>
            <a:r>
              <a:rPr lang="en-US" sz="2000" dirty="0" smtClean="0">
                <a:latin typeface="+mn-lt"/>
              </a:rPr>
              <a:t> </a:t>
            </a:r>
            <a:r>
              <a:rPr lang="en-US" sz="2000" dirty="0" err="1" smtClean="0">
                <a:latin typeface="+mn-lt"/>
              </a:rPr>
              <a:t>algunas</a:t>
            </a:r>
            <a:r>
              <a:rPr lang="en-US" sz="2000" dirty="0" smtClean="0">
                <a:latin typeface="+mn-lt"/>
              </a:rPr>
              <a:t> </a:t>
            </a:r>
            <a:r>
              <a:rPr lang="en-US" sz="2000" dirty="0" err="1" smtClean="0">
                <a:latin typeface="+mn-lt"/>
              </a:rPr>
              <a:t>guías</a:t>
            </a:r>
            <a:r>
              <a:rPr lang="en-US" sz="2000" dirty="0" smtClean="0">
                <a:latin typeface="+mn-lt"/>
              </a:rPr>
              <a:t> </a:t>
            </a:r>
            <a:r>
              <a:rPr lang="en-US" sz="2000" dirty="0" err="1" smtClean="0">
                <a:latin typeface="+mn-lt"/>
              </a:rPr>
              <a:t>operacionales</a:t>
            </a:r>
            <a:r>
              <a:rPr lang="en-US" sz="2000" dirty="0" smtClean="0">
                <a:latin typeface="+mn-lt"/>
              </a:rPr>
              <a:t> para </a:t>
            </a:r>
            <a:r>
              <a:rPr lang="en-US" sz="2000" dirty="0" err="1" smtClean="0">
                <a:latin typeface="+mn-lt"/>
              </a:rPr>
              <a:t>uso</a:t>
            </a:r>
            <a:r>
              <a:rPr lang="en-US" sz="2000" dirty="0" smtClean="0">
                <a:latin typeface="+mn-lt"/>
              </a:rPr>
              <a:t> de </a:t>
            </a:r>
            <a:r>
              <a:rPr lang="en-US" sz="2000" dirty="0" err="1" smtClean="0">
                <a:latin typeface="+mn-lt"/>
              </a:rPr>
              <a:t>motosierra</a:t>
            </a:r>
            <a:r>
              <a:rPr lang="en-US" sz="2000" dirty="0" smtClean="0">
                <a:latin typeface="+mn-lt"/>
              </a:rPr>
              <a:t>. </a:t>
            </a:r>
            <a:endParaRPr lang="en-US" sz="2000" dirty="0">
              <a:latin typeface="+mn-lt"/>
            </a:endParaRPr>
          </a:p>
          <a:p>
            <a:pPr marL="347472" indent="-285750">
              <a:buFont typeface="Arial" panose="020B0604020202020204" pitchFamily="34" charset="0"/>
              <a:buChar char="•"/>
            </a:pPr>
            <a:r>
              <a:rPr lang="es-MX" sz="2000" dirty="0" smtClean="0">
                <a:latin typeface="+mn-lt"/>
              </a:rPr>
              <a:t>Es la responsabilidad del empleado cumplir con políticas y procedimientos de la compañía. No se pretende que este programa los remplace.  </a:t>
            </a:r>
          </a:p>
          <a:p>
            <a:pPr marL="347472" indent="-285750">
              <a:buFont typeface="Arial" panose="020B0604020202020204" pitchFamily="34" charset="0"/>
              <a:buChar char="•"/>
            </a:pPr>
            <a:r>
              <a:rPr lang="en-US" sz="2000" dirty="0" smtClean="0">
                <a:latin typeface="+mn-lt"/>
              </a:rPr>
              <a:t>Este </a:t>
            </a:r>
            <a:r>
              <a:rPr lang="en-US" sz="2000" dirty="0" err="1" smtClean="0">
                <a:latin typeface="+mn-lt"/>
              </a:rPr>
              <a:t>programa</a:t>
            </a:r>
            <a:r>
              <a:rPr lang="en-US" sz="2000" dirty="0" smtClean="0">
                <a:latin typeface="+mn-lt"/>
              </a:rPr>
              <a:t> </a:t>
            </a:r>
            <a:r>
              <a:rPr lang="en-US" sz="2000" u="sng" dirty="0" smtClean="0">
                <a:latin typeface="+mn-lt"/>
              </a:rPr>
              <a:t>no </a:t>
            </a:r>
            <a:r>
              <a:rPr lang="en-US" sz="2000" u="sng" dirty="0" err="1" smtClean="0">
                <a:latin typeface="+mn-lt"/>
              </a:rPr>
              <a:t>puede</a:t>
            </a:r>
            <a:r>
              <a:rPr lang="en-US" sz="2000" u="sng" dirty="0" smtClean="0">
                <a:latin typeface="+mn-lt"/>
              </a:rPr>
              <a:t> </a:t>
            </a:r>
            <a:r>
              <a:rPr lang="en-US" sz="2000" u="sng" dirty="0" err="1" smtClean="0">
                <a:latin typeface="+mn-lt"/>
              </a:rPr>
              <a:t>reemplazar</a:t>
            </a:r>
            <a:r>
              <a:rPr lang="en-US" sz="2000" u="sng" dirty="0" smtClean="0">
                <a:latin typeface="+mn-lt"/>
              </a:rPr>
              <a:t> </a:t>
            </a:r>
            <a:r>
              <a:rPr lang="en-US" sz="2000" dirty="0" err="1" smtClean="0">
                <a:latin typeface="+mn-lt"/>
              </a:rPr>
              <a:t>supervisión</a:t>
            </a:r>
            <a:r>
              <a:rPr lang="en-US" sz="2000" dirty="0" smtClean="0">
                <a:latin typeface="+mn-lt"/>
              </a:rPr>
              <a:t> </a:t>
            </a:r>
          </a:p>
          <a:p>
            <a:pPr marL="347472" indent="-285750"/>
            <a:r>
              <a:rPr lang="en-US" sz="2000" dirty="0" smtClean="0">
                <a:latin typeface="+mn-lt"/>
              </a:rPr>
              <a:t> 	</a:t>
            </a:r>
            <a:r>
              <a:rPr lang="en-US" sz="2000" dirty="0" err="1" smtClean="0">
                <a:latin typeface="+mn-lt"/>
              </a:rPr>
              <a:t>directa</a:t>
            </a:r>
            <a:r>
              <a:rPr lang="en-US" sz="2000" dirty="0" smtClean="0">
                <a:latin typeface="+mn-lt"/>
              </a:rPr>
              <a:t> del </a:t>
            </a:r>
            <a:r>
              <a:rPr lang="en-US" sz="2000" dirty="0" err="1" smtClean="0">
                <a:latin typeface="+mn-lt"/>
              </a:rPr>
              <a:t>aprendiz</a:t>
            </a:r>
            <a:r>
              <a:rPr lang="en-US" sz="2000" dirty="0" smtClean="0">
                <a:latin typeface="+mn-lt"/>
              </a:rPr>
              <a:t> </a:t>
            </a:r>
            <a:r>
              <a:rPr lang="en-US" sz="2000" dirty="0" err="1" smtClean="0">
                <a:latin typeface="+mn-lt"/>
              </a:rPr>
              <a:t>por</a:t>
            </a:r>
            <a:r>
              <a:rPr lang="en-US" sz="2000" dirty="0" smtClean="0">
                <a:latin typeface="+mn-lt"/>
              </a:rPr>
              <a:t> </a:t>
            </a:r>
            <a:r>
              <a:rPr lang="en-US" sz="2000" dirty="0" err="1" smtClean="0">
                <a:latin typeface="+mn-lt"/>
              </a:rPr>
              <a:t>una</a:t>
            </a:r>
            <a:r>
              <a:rPr lang="en-US" sz="2000" dirty="0" smtClean="0">
                <a:latin typeface="+mn-lt"/>
              </a:rPr>
              <a:t> persona </a:t>
            </a:r>
            <a:r>
              <a:rPr lang="en-US" sz="2000" dirty="0" err="1" smtClean="0">
                <a:latin typeface="+mn-lt"/>
              </a:rPr>
              <a:t>calificada</a:t>
            </a:r>
            <a:r>
              <a:rPr lang="en-US" sz="2000" dirty="0" smtClean="0">
                <a:latin typeface="+mn-lt"/>
              </a:rPr>
              <a:t>.  </a:t>
            </a:r>
            <a:endParaRPr lang="en-US" sz="2000" dirty="0">
              <a:latin typeface="+mn-lt"/>
            </a:endParaRPr>
          </a:p>
          <a:p>
            <a:endParaRPr lang="en-US" dirty="0"/>
          </a:p>
        </p:txBody>
      </p:sp>
      <p:pic>
        <p:nvPicPr>
          <p:cNvPr id="5" name="Picture 4" descr="persona que usa sierra de caden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7000" y="319201"/>
            <a:ext cx="1981201" cy="1509599"/>
          </a:xfrm>
          <a:prstGeom prst="rect">
            <a:avLst/>
          </a:prstGeom>
          <a:ln>
            <a:solidFill>
              <a:schemeClr val="tx2"/>
            </a:solidFill>
          </a:ln>
        </p:spPr>
      </p:pic>
    </p:spTree>
    <p:extLst>
      <p:ext uri="{BB962C8B-B14F-4D97-AF65-F5344CB8AC3E}">
        <p14:creationId xmlns:p14="http://schemas.microsoft.com/office/powerpoint/2010/main" val="2343877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a:noFill/>
          </a:ln>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8: </a:t>
            </a:r>
            <a:r>
              <a:rPr lang="en-US" sz="3200" b="1" dirty="0" err="1" smtClean="0">
                <a:effectLst>
                  <a:outerShdw blurRad="38100" dist="38100" dir="2700000" algn="tl">
                    <a:srgbClr val="000000">
                      <a:alpha val="43137"/>
                    </a:srgbClr>
                  </a:outerShdw>
                </a:effectLst>
              </a:rPr>
              <a:t>Encender</a:t>
            </a:r>
            <a:r>
              <a:rPr lang="en-US" sz="3200" b="1" dirty="0" smtClean="0">
                <a:effectLst>
                  <a:outerShdw blurRad="38100" dist="38100" dir="2700000" algn="tl">
                    <a:srgbClr val="000000">
                      <a:alpha val="43137"/>
                    </a:srgbClr>
                  </a:outerShdw>
                </a:effectLst>
              </a:rPr>
              <a:t> &amp; </a:t>
            </a:r>
            <a:r>
              <a:rPr lang="en-US" sz="3200" b="1" dirty="0" err="1" smtClean="0">
                <a:effectLst>
                  <a:outerShdw blurRad="38100" dist="38100" dir="2700000" algn="tl">
                    <a:srgbClr val="000000">
                      <a:alpha val="43137"/>
                    </a:srgbClr>
                  </a:outerShdw>
                </a:effectLst>
              </a:rPr>
              <a:t>Operar</a:t>
            </a:r>
            <a:endParaRPr lang="en-US" sz="3200" b="1" dirty="0">
              <a:effectLst>
                <a:outerShdw blurRad="38100" dist="38100" dir="2700000" algn="tl">
                  <a:srgbClr val="000000">
                    <a:alpha val="43137"/>
                  </a:srgbClr>
                </a:outerShdw>
              </a:effectLst>
            </a:endParaRPr>
          </a:p>
        </p:txBody>
      </p:sp>
      <p:sp>
        <p:nvSpPr>
          <p:cNvPr id="3" name="Content Placeholder 2" descr="¡Comprenda las fuerzas reactivas de la sierra!&#10;"/>
          <p:cNvSpPr>
            <a:spLocks noGrp="1"/>
          </p:cNvSpPr>
          <p:nvPr>
            <p:ph idx="1"/>
          </p:nvPr>
        </p:nvSpPr>
        <p:spPr>
          <a:xfrm>
            <a:off x="457200" y="1371600"/>
            <a:ext cx="8229600" cy="685799"/>
          </a:xfrm>
        </p:spPr>
        <p:txBody>
          <a:bodyPr/>
          <a:lstStyle/>
          <a:p>
            <a:pPr marL="0" indent="0">
              <a:buNone/>
            </a:pPr>
            <a:r>
              <a:rPr lang="en-US" sz="2800" dirty="0" smtClean="0"/>
              <a:t>¡</a:t>
            </a:r>
            <a:r>
              <a:rPr lang="en-US" sz="2800" dirty="0" err="1" smtClean="0"/>
              <a:t>Comprenda</a:t>
            </a:r>
            <a:r>
              <a:rPr lang="en-US" sz="2800" dirty="0" smtClean="0"/>
              <a:t> las </a:t>
            </a:r>
            <a:r>
              <a:rPr lang="en-US" sz="2800" dirty="0" err="1" smtClean="0"/>
              <a:t>fuerzas</a:t>
            </a:r>
            <a:r>
              <a:rPr lang="en-US" sz="2800" dirty="0" smtClean="0"/>
              <a:t> </a:t>
            </a:r>
            <a:r>
              <a:rPr lang="en-US" sz="2800" dirty="0" err="1" smtClean="0"/>
              <a:t>reactivas</a:t>
            </a:r>
            <a:r>
              <a:rPr lang="en-US" sz="2800" dirty="0" smtClean="0"/>
              <a:t> de la sierra!</a:t>
            </a:r>
            <a:endParaRPr lang="en-US" sz="2800" dirty="0"/>
          </a:p>
        </p:txBody>
      </p:sp>
      <p:pic>
        <p:nvPicPr>
          <p:cNvPr id="7" name="Picture 6" descr="¡Comprenda las fuerzas reactivas de la sierra!&#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1" y="1981200"/>
            <a:ext cx="4953000" cy="3962395"/>
          </a:xfrm>
          <a:prstGeom prst="rect">
            <a:avLst/>
          </a:prstGeom>
          <a:effectLst>
            <a:softEdge rad="31750"/>
          </a:effectLst>
        </p:spPr>
      </p:pic>
      <p:sp>
        <p:nvSpPr>
          <p:cNvPr id="6" name="TextBox 5"/>
          <p:cNvSpPr txBox="1"/>
          <p:nvPr/>
        </p:nvSpPr>
        <p:spPr>
          <a:xfrm>
            <a:off x="5791200" y="2357430"/>
            <a:ext cx="27432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err="1" smtClean="0"/>
              <a:t>Sepa</a:t>
            </a:r>
            <a:r>
              <a:rPr lang="en-US" sz="2400" dirty="0" smtClean="0"/>
              <a:t> </a:t>
            </a:r>
            <a:r>
              <a:rPr lang="en-US" sz="2400" dirty="0" err="1" smtClean="0"/>
              <a:t>en</a:t>
            </a:r>
            <a:r>
              <a:rPr lang="en-US" sz="2400" dirty="0" smtClean="0"/>
              <a:t> </a:t>
            </a:r>
            <a:r>
              <a:rPr lang="en-US" sz="2400" dirty="0" err="1" smtClean="0"/>
              <a:t>todo</a:t>
            </a:r>
            <a:r>
              <a:rPr lang="en-US" sz="2400" dirty="0" smtClean="0"/>
              <a:t> </a:t>
            </a:r>
            <a:r>
              <a:rPr lang="en-US" sz="2400" dirty="0" err="1" smtClean="0"/>
              <a:t>momento</a:t>
            </a:r>
            <a:r>
              <a:rPr lang="en-US" sz="2400" dirty="0" smtClean="0"/>
              <a:t> </a:t>
            </a:r>
            <a:r>
              <a:rPr lang="en-US" sz="2400" dirty="0" err="1" smtClean="0"/>
              <a:t>donde</a:t>
            </a:r>
            <a:r>
              <a:rPr lang="en-US" sz="2400" dirty="0" smtClean="0"/>
              <a:t> </a:t>
            </a:r>
            <a:r>
              <a:rPr lang="en-US" sz="2400" dirty="0" err="1" smtClean="0"/>
              <a:t>está</a:t>
            </a:r>
            <a:r>
              <a:rPr lang="en-US" sz="2400" dirty="0" smtClean="0"/>
              <a:t> la </a:t>
            </a:r>
            <a:r>
              <a:rPr lang="en-US" sz="2400" dirty="0" err="1" smtClean="0"/>
              <a:t>punta</a:t>
            </a:r>
            <a:r>
              <a:rPr lang="en-US" sz="2400" dirty="0" smtClean="0"/>
              <a:t> de la </a:t>
            </a:r>
            <a:r>
              <a:rPr lang="en-US" sz="2400" dirty="0" err="1" smtClean="0"/>
              <a:t>barra</a:t>
            </a:r>
            <a:r>
              <a:rPr lang="en-US" sz="2400" dirty="0" smtClean="0"/>
              <a:t> y evite </a:t>
            </a:r>
            <a:r>
              <a:rPr lang="en-US" sz="2400" dirty="0" err="1" smtClean="0"/>
              <a:t>cortar</a:t>
            </a:r>
            <a:r>
              <a:rPr lang="en-US" sz="2400" dirty="0" smtClean="0"/>
              <a:t> con el </a:t>
            </a:r>
            <a:r>
              <a:rPr lang="en-US" sz="2400" dirty="0" err="1" smtClean="0"/>
              <a:t>cuadrante</a:t>
            </a:r>
            <a:r>
              <a:rPr lang="en-US" sz="2400" dirty="0" smtClean="0"/>
              <a:t> superior.</a:t>
            </a:r>
            <a:endParaRPr lang="en-US" sz="2400" dirty="0"/>
          </a:p>
        </p:txBody>
      </p:sp>
    </p:spTree>
    <p:extLst>
      <p:ext uri="{BB962C8B-B14F-4D97-AF65-F5344CB8AC3E}">
        <p14:creationId xmlns:p14="http://schemas.microsoft.com/office/powerpoint/2010/main" val="142453622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Objetivo</a:t>
            </a:r>
            <a:r>
              <a:rPr lang="en-US" b="1" dirty="0" smtClean="0">
                <a:effectLst>
                  <a:outerShdw blurRad="38100" dist="38100" dir="2700000" algn="tl">
                    <a:srgbClr val="000000">
                      <a:alpha val="43137"/>
                    </a:srgbClr>
                  </a:outerShdw>
                </a:effectLst>
              </a:rPr>
              <a:t>(s) de </a:t>
            </a:r>
            <a:r>
              <a:rPr lang="en-US" b="1" dirty="0" err="1" smtClean="0">
                <a:effectLst>
                  <a:outerShdw blurRad="38100" dist="38100" dir="2700000" algn="tl">
                    <a:srgbClr val="000000">
                      <a:alpha val="43137"/>
                    </a:srgbClr>
                  </a:outerShdw>
                </a:effectLst>
              </a:rPr>
              <a:t>Aprendizaje</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90600" y="2133600"/>
            <a:ext cx="6781800" cy="1752600"/>
          </a:xfrm>
        </p:spPr>
        <p:txBody>
          <a:bodyPr/>
          <a:lstStyle/>
          <a:p>
            <a:pPr algn="l"/>
            <a:r>
              <a:rPr lang="en-US" dirty="0" smtClean="0">
                <a:solidFill>
                  <a:schemeClr val="tx1"/>
                </a:solidFill>
              </a:rPr>
              <a:t>El </a:t>
            </a:r>
            <a:r>
              <a:rPr lang="en-US" dirty="0" err="1" smtClean="0">
                <a:solidFill>
                  <a:schemeClr val="tx1"/>
                </a:solidFill>
              </a:rPr>
              <a:t>aprendiz</a:t>
            </a:r>
            <a:r>
              <a:rPr lang="en-US" dirty="0" smtClean="0">
                <a:solidFill>
                  <a:schemeClr val="tx1"/>
                </a:solidFill>
              </a:rPr>
              <a:t> </a:t>
            </a:r>
            <a:r>
              <a:rPr lang="en-US" dirty="0" err="1" smtClean="0">
                <a:solidFill>
                  <a:schemeClr val="tx1"/>
                </a:solidFill>
              </a:rPr>
              <a:t>debería</a:t>
            </a:r>
            <a:r>
              <a:rPr lang="en-US" dirty="0" smtClean="0">
                <a:solidFill>
                  <a:schemeClr val="tx1"/>
                </a:solidFill>
              </a:rPr>
              <a:t> </a:t>
            </a:r>
            <a:r>
              <a:rPr lang="en-US" dirty="0" err="1" smtClean="0">
                <a:solidFill>
                  <a:schemeClr val="tx1"/>
                </a:solidFill>
              </a:rPr>
              <a:t>tener</a:t>
            </a:r>
            <a:r>
              <a:rPr lang="en-US" dirty="0" smtClean="0">
                <a:solidFill>
                  <a:schemeClr val="tx1"/>
                </a:solidFill>
              </a:rPr>
              <a:t> </a:t>
            </a:r>
            <a:r>
              <a:rPr lang="en-US" dirty="0" err="1" smtClean="0">
                <a:solidFill>
                  <a:schemeClr val="tx1"/>
                </a:solidFill>
              </a:rPr>
              <a:t>competencias</a:t>
            </a:r>
            <a:r>
              <a:rPr lang="en-US" dirty="0" smtClean="0">
                <a:solidFill>
                  <a:schemeClr val="tx1"/>
                </a:solidFill>
              </a:rPr>
              <a:t> </a:t>
            </a:r>
            <a:r>
              <a:rPr lang="en-US" dirty="0" err="1" smtClean="0">
                <a:solidFill>
                  <a:schemeClr val="tx1"/>
                </a:solidFill>
              </a:rPr>
              <a:t>básicas</a:t>
            </a:r>
            <a:r>
              <a:rPr lang="en-US" dirty="0" smtClean="0">
                <a:solidFill>
                  <a:schemeClr val="tx1"/>
                </a:solidFill>
              </a:rPr>
              <a:t> </a:t>
            </a:r>
            <a:r>
              <a:rPr lang="en-US" dirty="0" err="1" smtClean="0">
                <a:solidFill>
                  <a:schemeClr val="tx1"/>
                </a:solidFill>
              </a:rPr>
              <a:t>en</a:t>
            </a:r>
            <a:r>
              <a:rPr lang="en-US" dirty="0" smtClean="0">
                <a:solidFill>
                  <a:schemeClr val="tx1"/>
                </a:solidFill>
              </a:rPr>
              <a:t>:</a:t>
            </a:r>
          </a:p>
          <a:p>
            <a:pPr marL="401638" indent="-401638" algn="l">
              <a:buFont typeface="Wingdings" panose="05000000000000000000" pitchFamily="2" charset="2"/>
              <a:buChar char="q"/>
            </a:pPr>
            <a:r>
              <a:rPr lang="en-US" dirty="0" err="1" smtClean="0">
                <a:solidFill>
                  <a:schemeClr val="tx1"/>
                </a:solidFill>
              </a:rPr>
              <a:t>Encender</a:t>
            </a:r>
            <a:r>
              <a:rPr lang="en-US" dirty="0" smtClean="0">
                <a:solidFill>
                  <a:schemeClr val="tx1"/>
                </a:solidFill>
              </a:rPr>
              <a:t> la sierra </a:t>
            </a:r>
            <a:r>
              <a:rPr lang="en-US" dirty="0" err="1" smtClean="0">
                <a:solidFill>
                  <a:schemeClr val="tx1"/>
                </a:solidFill>
              </a:rPr>
              <a:t>mientras</a:t>
            </a:r>
            <a:r>
              <a:rPr lang="en-US" dirty="0" smtClean="0">
                <a:solidFill>
                  <a:schemeClr val="tx1"/>
                </a:solidFill>
              </a:rPr>
              <a:t> </a:t>
            </a:r>
            <a:r>
              <a:rPr lang="en-US" dirty="0" err="1" smtClean="0">
                <a:solidFill>
                  <a:schemeClr val="tx1"/>
                </a:solidFill>
              </a:rPr>
              <a:t>está</a:t>
            </a:r>
            <a:r>
              <a:rPr lang="en-US" dirty="0" smtClean="0">
                <a:solidFill>
                  <a:schemeClr val="tx1"/>
                </a:solidFill>
              </a:rPr>
              <a:t> </a:t>
            </a:r>
            <a:r>
              <a:rPr lang="en-US" dirty="0" err="1" smtClean="0">
                <a:solidFill>
                  <a:schemeClr val="tx1"/>
                </a:solidFill>
              </a:rPr>
              <a:t>firmemente</a:t>
            </a:r>
            <a:r>
              <a:rPr lang="en-US" dirty="0" smtClean="0">
                <a:solidFill>
                  <a:schemeClr val="tx1"/>
                </a:solidFill>
              </a:rPr>
              <a:t> </a:t>
            </a:r>
            <a:r>
              <a:rPr lang="en-US" dirty="0" err="1" smtClean="0">
                <a:solidFill>
                  <a:schemeClr val="tx1"/>
                </a:solidFill>
              </a:rPr>
              <a:t>apoyado</a:t>
            </a:r>
            <a:r>
              <a:rPr lang="en-US" dirty="0" smtClean="0">
                <a:solidFill>
                  <a:schemeClr val="tx1"/>
                </a:solidFill>
              </a:rPr>
              <a:t>: </a:t>
            </a:r>
            <a:r>
              <a:rPr lang="en-US" dirty="0" err="1" smtClean="0">
                <a:solidFill>
                  <a:schemeClr val="tx1"/>
                </a:solidFill>
              </a:rPr>
              <a:t>en</a:t>
            </a:r>
            <a:r>
              <a:rPr lang="en-US" dirty="0" smtClean="0">
                <a:solidFill>
                  <a:schemeClr val="tx1"/>
                </a:solidFill>
              </a:rPr>
              <a:t> el </a:t>
            </a:r>
            <a:r>
              <a:rPr lang="en-US" dirty="0" err="1" smtClean="0">
                <a:solidFill>
                  <a:schemeClr val="tx1"/>
                </a:solidFill>
              </a:rPr>
              <a:t>suelo</a:t>
            </a:r>
            <a:r>
              <a:rPr lang="en-US" dirty="0" smtClean="0">
                <a:solidFill>
                  <a:schemeClr val="tx1"/>
                </a:solidFill>
              </a:rPr>
              <a:t>, </a:t>
            </a:r>
            <a:r>
              <a:rPr lang="en-US" dirty="0" err="1" smtClean="0">
                <a:solidFill>
                  <a:schemeClr val="tx1"/>
                </a:solidFill>
              </a:rPr>
              <a:t>abrazadera</a:t>
            </a:r>
            <a:r>
              <a:rPr lang="en-US" dirty="0" smtClean="0">
                <a:solidFill>
                  <a:schemeClr val="tx1"/>
                </a:solidFill>
              </a:rPr>
              <a:t> de </a:t>
            </a:r>
            <a:r>
              <a:rPr lang="en-US" dirty="0" err="1" smtClean="0">
                <a:solidFill>
                  <a:schemeClr val="tx1"/>
                </a:solidFill>
              </a:rPr>
              <a:t>pierna</a:t>
            </a:r>
            <a:endParaRPr lang="en-US" dirty="0" smtClean="0">
              <a:solidFill>
                <a:schemeClr val="tx1"/>
              </a:solidFill>
            </a:endParaRPr>
          </a:p>
          <a:p>
            <a:pPr marL="401638" indent="-401638" algn="l">
              <a:buFont typeface="Wingdings" panose="05000000000000000000" pitchFamily="2" charset="2"/>
              <a:buChar char="q"/>
            </a:pPr>
            <a:r>
              <a:rPr lang="en-US" dirty="0" err="1" smtClean="0">
                <a:solidFill>
                  <a:schemeClr val="tx1"/>
                </a:solidFill>
              </a:rPr>
              <a:t>Caminar</a:t>
            </a:r>
            <a:r>
              <a:rPr lang="en-US" dirty="0" smtClean="0">
                <a:solidFill>
                  <a:schemeClr val="tx1"/>
                </a:solidFill>
              </a:rPr>
              <a:t> con la sierra: </a:t>
            </a:r>
            <a:r>
              <a:rPr lang="en-US" dirty="0" err="1" smtClean="0">
                <a:solidFill>
                  <a:schemeClr val="tx1"/>
                </a:solidFill>
              </a:rPr>
              <a:t>freno</a:t>
            </a:r>
            <a:r>
              <a:rPr lang="en-US" dirty="0" smtClean="0">
                <a:solidFill>
                  <a:schemeClr val="tx1"/>
                </a:solidFill>
              </a:rPr>
              <a:t> de </a:t>
            </a:r>
            <a:r>
              <a:rPr lang="en-US" dirty="0" err="1" smtClean="0">
                <a:solidFill>
                  <a:schemeClr val="tx1"/>
                </a:solidFill>
              </a:rPr>
              <a:t>cadena</a:t>
            </a:r>
            <a:r>
              <a:rPr lang="en-US" dirty="0" smtClean="0">
                <a:solidFill>
                  <a:schemeClr val="tx1"/>
                </a:solidFill>
              </a:rPr>
              <a:t> </a:t>
            </a:r>
            <a:r>
              <a:rPr lang="en-US" dirty="0" err="1" smtClean="0">
                <a:solidFill>
                  <a:schemeClr val="tx1"/>
                </a:solidFill>
              </a:rPr>
              <a:t>puesto</a:t>
            </a:r>
            <a:r>
              <a:rPr lang="en-US" dirty="0" smtClean="0">
                <a:solidFill>
                  <a:schemeClr val="tx1"/>
                </a:solidFill>
              </a:rPr>
              <a:t> y </a:t>
            </a:r>
            <a:r>
              <a:rPr lang="en-US" dirty="0" err="1" smtClean="0">
                <a:solidFill>
                  <a:schemeClr val="tx1"/>
                </a:solidFill>
              </a:rPr>
              <a:t>barra</a:t>
            </a:r>
            <a:r>
              <a:rPr lang="en-US" dirty="0" smtClean="0">
                <a:solidFill>
                  <a:schemeClr val="tx1"/>
                </a:solidFill>
              </a:rPr>
              <a:t> </a:t>
            </a:r>
            <a:r>
              <a:rPr lang="en-US" dirty="0" err="1" smtClean="0">
                <a:solidFill>
                  <a:schemeClr val="tx1"/>
                </a:solidFill>
              </a:rPr>
              <a:t>hacia</a:t>
            </a:r>
            <a:r>
              <a:rPr lang="en-US" dirty="0" smtClean="0">
                <a:solidFill>
                  <a:schemeClr val="tx1"/>
                </a:solidFill>
              </a:rPr>
              <a:t> </a:t>
            </a:r>
            <a:r>
              <a:rPr lang="en-US" dirty="0" err="1" smtClean="0">
                <a:solidFill>
                  <a:schemeClr val="tx1"/>
                </a:solidFill>
              </a:rPr>
              <a:t>atrás</a:t>
            </a:r>
            <a:endParaRPr lang="en-US" dirty="0">
              <a:solidFill>
                <a:schemeClr val="tx1"/>
              </a:solidFill>
            </a:endParaRPr>
          </a:p>
          <a:p>
            <a:endParaRPr lang="en-US" dirty="0"/>
          </a:p>
        </p:txBody>
      </p:sp>
    </p:spTree>
    <p:extLst>
      <p:ext uri="{BB962C8B-B14F-4D97-AF65-F5344CB8AC3E}">
        <p14:creationId xmlns:p14="http://schemas.microsoft.com/office/powerpoint/2010/main" val="433384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15008"/>
          </a:xfrm>
        </p:spPr>
        <p:txBody>
          <a:bodyPr/>
          <a:lstStyle/>
          <a:p>
            <a:r>
              <a:rPr lang="en-US" b="1" dirty="0" err="1" smtClean="0">
                <a:effectLst>
                  <a:outerShdw blurRad="38100" dist="38100" dir="2700000" algn="tl">
                    <a:srgbClr val="000000">
                      <a:alpha val="43137"/>
                    </a:srgbClr>
                  </a:outerShdw>
                </a:effectLst>
              </a:rPr>
              <a:t>Técnica</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correcta</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talado</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28800" y="4343400"/>
            <a:ext cx="5334000" cy="1752600"/>
          </a:xfrm>
        </p:spPr>
        <p:txBody>
          <a:bodyPr/>
          <a:lstStyle/>
          <a:p>
            <a:pPr algn="l"/>
            <a:r>
              <a:rPr lang="en-US" i="1" smtClean="0">
                <a:solidFill>
                  <a:schemeClr val="tx1"/>
                </a:solidFill>
              </a:rPr>
              <a:t>¿¿En dónde queremos estar dentro de este rango??</a:t>
            </a:r>
            <a:endParaRPr lang="en-US" i="1" dirty="0">
              <a:solidFill>
                <a:schemeClr val="tx1"/>
              </a:solidFill>
            </a:endParaRPr>
          </a:p>
          <a:p>
            <a:endParaRPr lang="en-US" dirty="0"/>
          </a:p>
        </p:txBody>
      </p:sp>
      <p:pic>
        <p:nvPicPr>
          <p:cNvPr id="4" name="Picture 3" descr="Mo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2171700"/>
            <a:ext cx="1714500" cy="1771650"/>
          </a:xfrm>
          <a:prstGeom prst="rect">
            <a:avLst/>
          </a:prstGeom>
        </p:spPr>
      </p:pic>
      <p:pic>
        <p:nvPicPr>
          <p:cNvPr id="5" name="Picture 4" descr="paul buny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9800" y="1828800"/>
            <a:ext cx="1524307" cy="2305050"/>
          </a:xfrm>
          <a:prstGeom prst="rect">
            <a:avLst/>
          </a:prstGeom>
        </p:spPr>
      </p:pic>
      <p:sp>
        <p:nvSpPr>
          <p:cNvPr id="7" name="Left-Right Arrow 6" descr="left/right facing arrow"/>
          <p:cNvSpPr/>
          <p:nvPr/>
        </p:nvSpPr>
        <p:spPr>
          <a:xfrm>
            <a:off x="3124200" y="2428875"/>
            <a:ext cx="2743200" cy="1371600"/>
          </a:xfrm>
          <a:prstGeom prst="leftRightArrow">
            <a:avLst/>
          </a:prstGeom>
          <a:gradFill flip="none" rotWithShape="1">
            <a:gsLst>
              <a:gs pos="0">
                <a:schemeClr val="bg1">
                  <a:lumMod val="75000"/>
                  <a:shade val="30000"/>
                  <a:satMod val="115000"/>
                </a:schemeClr>
              </a:gs>
              <a:gs pos="100000">
                <a:schemeClr val="bg1">
                  <a:lumMod val="75000"/>
                  <a:shade val="67500"/>
                  <a:satMod val="115000"/>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304800" y="2286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2400" b="1" smtClean="0">
                <a:effectLst>
                  <a:outerShdw blurRad="38100" dist="38100" dir="2700000" algn="tl">
                    <a:srgbClr val="000000">
                      <a:alpha val="43137"/>
                    </a:srgbClr>
                  </a:outerShdw>
                </a:effectLst>
              </a:rPr>
              <a:t>Capítulos </a:t>
            </a:r>
            <a:r>
              <a:rPr lang="en-US" sz="2400" b="1" dirty="0" smtClean="0">
                <a:effectLst>
                  <a:outerShdw blurRad="38100" dist="38100" dir="2700000" algn="tl">
                    <a:srgbClr val="000000">
                      <a:alpha val="43137"/>
                    </a:srgbClr>
                  </a:outerShdw>
                </a:effectLst>
              </a:rPr>
              <a:t>11-15</a:t>
            </a:r>
            <a:r>
              <a:rPr lang="en-US" sz="2400" b="1" smtClean="0">
                <a:effectLst>
                  <a:outerShdw blurRad="38100" dist="38100" dir="2700000" algn="tl">
                    <a:srgbClr val="000000">
                      <a:alpha val="43137"/>
                    </a:srgbClr>
                  </a:outerShdw>
                </a:effectLst>
              </a:rPr>
              <a:t>: </a:t>
            </a:r>
            <a:r>
              <a:rPr lang="en-US" sz="3200" b="1" smtClean="0">
                <a:effectLst>
                  <a:outerShdw blurRad="38100" dist="38100" dir="2700000" algn="tl">
                    <a:srgbClr val="000000">
                      <a:alpha val="43137"/>
                    </a:srgbClr>
                  </a:outerShdw>
                </a:effectLst>
              </a:rPr>
              <a:t>Talado Seguro</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2060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11-15: </a:t>
            </a:r>
            <a:r>
              <a:rPr lang="en-US" sz="3200" b="1" dirty="0" err="1" smtClean="0">
                <a:effectLst>
                  <a:outerShdw blurRad="38100" dist="38100" dir="2700000" algn="tl">
                    <a:srgbClr val="000000">
                      <a:alpha val="43137"/>
                    </a:srgbClr>
                  </a:outerShdw>
                </a:effectLst>
              </a:rPr>
              <a:t>Talado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Seguro</a:t>
            </a:r>
            <a:endParaRPr lang="en-US" sz="3200" b="1" dirty="0">
              <a:effectLst>
                <a:outerShdw blurRad="38100" dist="38100" dir="2700000" algn="tl">
                  <a:srgbClr val="000000">
                    <a:alpha val="43137"/>
                  </a:srgbClr>
                </a:outerShdw>
              </a:effectLst>
            </a:endParaRPr>
          </a:p>
        </p:txBody>
      </p:sp>
      <p:pic>
        <p:nvPicPr>
          <p:cNvPr id="7" name="Picture 6"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7527" y="457200"/>
            <a:ext cx="3296920" cy="4495800"/>
          </a:xfrm>
          <a:prstGeom prst="rect">
            <a:avLst/>
          </a:prstGeom>
          <a:effectLst>
            <a:softEdge rad="31750"/>
          </a:effectLst>
        </p:spPr>
      </p:pic>
      <p:sp>
        <p:nvSpPr>
          <p:cNvPr id="8" name="TextBox 7"/>
          <p:cNvSpPr txBox="1"/>
          <p:nvPr/>
        </p:nvSpPr>
        <p:spPr>
          <a:xfrm>
            <a:off x="533400" y="1349901"/>
            <a:ext cx="4472775" cy="4585871"/>
          </a:xfrm>
          <a:prstGeom prst="rect">
            <a:avLst/>
          </a:prstGeom>
          <a:noFill/>
        </p:spPr>
        <p:txBody>
          <a:bodyPr wrap="square" rtlCol="0">
            <a:spAutoFit/>
          </a:bodyPr>
          <a:lstStyle/>
          <a:p>
            <a:r>
              <a:rPr lang="en-US" sz="2400" smtClean="0"/>
              <a:t>Cuando tale un árbol, siga estos 7 pasos para asegurar una operación segura: </a:t>
            </a:r>
            <a:endParaRPr lang="en-US" sz="2400" dirty="0" smtClean="0"/>
          </a:p>
          <a:p>
            <a:pPr marL="342900" indent="-342900">
              <a:buFont typeface="+mj-lt"/>
              <a:buAutoNum type="arabicPeriod"/>
            </a:pPr>
            <a:r>
              <a:rPr lang="en-US" sz="2000" smtClean="0"/>
              <a:t>Identifique peligros &amp; obstáculos (ver Anexo C.3 en </a:t>
            </a:r>
            <a:r>
              <a:rPr lang="en-US" sz="2000" dirty="0" smtClean="0"/>
              <a:t>Z133)</a:t>
            </a:r>
          </a:p>
          <a:p>
            <a:pPr marL="342900" indent="-342900">
              <a:buFont typeface="+mj-lt"/>
              <a:buAutoNum type="arabicPeriod"/>
            </a:pPr>
            <a:r>
              <a:rPr lang="en-US" sz="2000" smtClean="0"/>
              <a:t>Determine inclinación del árbol</a:t>
            </a:r>
            <a:endParaRPr lang="en-US" sz="2000" dirty="0" smtClean="0"/>
          </a:p>
          <a:p>
            <a:pPr marL="342900" indent="-342900">
              <a:buFont typeface="+mj-lt"/>
              <a:buAutoNum type="arabicPeriod"/>
            </a:pPr>
            <a:r>
              <a:rPr lang="en-US" sz="2000" smtClean="0"/>
              <a:t>Elija una ruta de escape (camino de retirada)</a:t>
            </a:r>
            <a:endParaRPr lang="en-US" sz="2000" dirty="0" smtClean="0"/>
          </a:p>
          <a:p>
            <a:pPr marL="342900" indent="-342900">
              <a:buFont typeface="+mj-lt"/>
              <a:buAutoNum type="arabicPeriod"/>
            </a:pPr>
            <a:r>
              <a:rPr lang="en-US" sz="2000" smtClean="0"/>
              <a:t>Elija/haga un correcto corte frontal</a:t>
            </a:r>
            <a:endParaRPr lang="en-US" sz="2000" dirty="0" smtClean="0"/>
          </a:p>
          <a:p>
            <a:pPr marL="342900" indent="-342900">
              <a:buFont typeface="+mj-lt"/>
              <a:buAutoNum type="arabicPeriod"/>
            </a:pPr>
            <a:r>
              <a:rPr lang="en-US" sz="2000" smtClean="0"/>
              <a:t>Determine ancho &amp; grosor de la bisagra</a:t>
            </a:r>
            <a:endParaRPr lang="en-US" sz="2000" dirty="0" smtClean="0"/>
          </a:p>
          <a:p>
            <a:pPr marL="342900" indent="-342900">
              <a:buFont typeface="+mj-lt"/>
              <a:buAutoNum type="arabicPeriod"/>
            </a:pPr>
            <a:r>
              <a:rPr lang="en-US" sz="2000" smtClean="0"/>
              <a:t>Elija/haga un correcto corte trasero</a:t>
            </a:r>
            <a:endParaRPr lang="en-US" sz="2000" dirty="0" smtClean="0"/>
          </a:p>
          <a:p>
            <a:pPr marL="342900" indent="-342900">
              <a:buFont typeface="+mj-lt"/>
              <a:buAutoNum type="arabicPeriod"/>
            </a:pPr>
            <a:r>
              <a:rPr lang="en-US" sz="2000" smtClean="0"/>
              <a:t>Retírese.</a:t>
            </a:r>
            <a:endParaRPr lang="en-US" sz="2000" dirty="0"/>
          </a:p>
        </p:txBody>
      </p:sp>
    </p:spTree>
    <p:extLst>
      <p:ext uri="{BB962C8B-B14F-4D97-AF65-F5344CB8AC3E}">
        <p14:creationId xmlns:p14="http://schemas.microsoft.com/office/powerpoint/2010/main" val="130002547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1600200"/>
            <a:ext cx="3387090" cy="4038600"/>
          </a:xfrm>
          <a:prstGeom prst="rect">
            <a:avLst/>
          </a:prstGeom>
          <a:effectLst>
            <a:softEdge rad="127000"/>
          </a:effectLst>
        </p:spPr>
      </p:pic>
      <p:sp>
        <p:nvSpPr>
          <p:cNvPr id="2" name="Title 1"/>
          <p:cNvSpPr>
            <a:spLocks noGrp="1"/>
          </p:cNvSpPr>
          <p:nvPr>
            <p:ph type="title"/>
          </p:nvPr>
        </p:nvSpPr>
        <p:spPr>
          <a:xfrm>
            <a:off x="457200" y="197427"/>
            <a:ext cx="8229600" cy="1143000"/>
          </a:xfrm>
        </p:spPr>
        <p:txBody>
          <a:bodyPr/>
          <a:lstStyle/>
          <a:p>
            <a:r>
              <a:rPr lang="en-US" sz="3200" b="1" dirty="0" smtClean="0">
                <a:effectLst>
                  <a:outerShdw blurRad="38100" dist="38100" dir="2700000" algn="tl">
                    <a:srgbClr val="000000">
                      <a:alpha val="43137"/>
                    </a:srgbClr>
                  </a:outerShdw>
                </a:effectLst>
              </a:rPr>
              <a:t>Cortes de </a:t>
            </a:r>
            <a:r>
              <a:rPr lang="en-US" sz="3200" b="1" dirty="0" err="1" smtClean="0">
                <a:effectLst>
                  <a:outerShdw blurRad="38100" dist="38100" dir="2700000" algn="tl">
                    <a:srgbClr val="000000">
                      <a:alpha val="43137"/>
                    </a:srgbClr>
                  </a:outerShdw>
                </a:effectLst>
              </a:rPr>
              <a:t>Talado</a:t>
            </a:r>
            <a:r>
              <a:rPr lang="en-US" sz="3200" b="1" dirty="0" smtClean="0">
                <a:effectLst>
                  <a:outerShdw blurRad="38100" dist="38100" dir="2700000" algn="tl">
                    <a:srgbClr val="000000">
                      <a:alpha val="43137"/>
                    </a:srgbClr>
                  </a:outerShdw>
                </a:effectLst>
              </a:rPr>
              <a:t> de Cara </a:t>
            </a:r>
            <a:r>
              <a:rPr lang="en-US" sz="3200" b="1" dirty="0" err="1" smtClean="0">
                <a:effectLst>
                  <a:outerShdw blurRad="38100" dist="38100" dir="2700000" algn="tl">
                    <a:srgbClr val="000000">
                      <a:alpha val="43137"/>
                    </a:srgbClr>
                  </a:outerShdw>
                </a:effectLst>
              </a:rPr>
              <a:t>Abierta</a:t>
            </a:r>
            <a:endParaRPr lang="en-US" sz="3200" b="1" dirty="0">
              <a:effectLst>
                <a:outerShdw blurRad="38100" dist="38100" dir="2700000" algn="tl">
                  <a:srgbClr val="000000">
                    <a:alpha val="43137"/>
                  </a:srgbClr>
                </a:outerShdw>
              </a:effectLst>
            </a:endParaRPr>
          </a:p>
        </p:txBody>
      </p:sp>
      <p:pic>
        <p:nvPicPr>
          <p:cNvPr id="6" name="Content Placeholder 5" descr="imagen"/>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4514849" y="1866900"/>
            <a:ext cx="2343151" cy="3028950"/>
          </a:xfrm>
        </p:spPr>
      </p:pic>
      <p:sp>
        <p:nvSpPr>
          <p:cNvPr id="7" name="TextBox 6"/>
          <p:cNvSpPr txBox="1"/>
          <p:nvPr/>
        </p:nvSpPr>
        <p:spPr>
          <a:xfrm rot="20478245">
            <a:off x="5740623" y="1065261"/>
            <a:ext cx="1869821" cy="830997"/>
          </a:xfrm>
          <a:prstGeom prst="rect">
            <a:avLst/>
          </a:prstGeom>
          <a:noFill/>
        </p:spPr>
        <p:txBody>
          <a:bodyPr wrap="square" rtlCol="0">
            <a:spAutoFit/>
          </a:bodyPr>
          <a:lstStyle/>
          <a:p>
            <a:r>
              <a:rPr lang="en-US" sz="1600" smtClean="0">
                <a:solidFill>
                  <a:srgbClr val="FF0000"/>
                </a:solidFill>
                <a:effectLst>
                  <a:outerShdw blurRad="38100" dist="38100" dir="2700000" algn="tl">
                    <a:srgbClr val="000000">
                      <a:alpha val="43137"/>
                    </a:srgbClr>
                  </a:outerShdw>
                </a:effectLst>
              </a:rPr>
              <a:t>Grosor de bisagra 10% de diiámetro de árbol</a:t>
            </a:r>
            <a:endParaRPr lang="en-US" sz="1600"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6781800" y="3072825"/>
            <a:ext cx="1933604" cy="830997"/>
          </a:xfrm>
          <a:prstGeom prst="rect">
            <a:avLst/>
          </a:prstGeom>
          <a:noFill/>
        </p:spPr>
        <p:txBody>
          <a:bodyPr wrap="square" rtlCol="0">
            <a:spAutoFit/>
          </a:bodyPr>
          <a:lstStyle/>
          <a:p>
            <a:r>
              <a:rPr lang="en-US" sz="1600" smtClean="0">
                <a:solidFill>
                  <a:srgbClr val="FF0000"/>
                </a:solidFill>
                <a:effectLst>
                  <a:outerShdw blurRad="38100" dist="38100" dir="2700000" algn="tl">
                    <a:srgbClr val="000000">
                      <a:alpha val="43137"/>
                    </a:srgbClr>
                  </a:outerShdw>
                </a:effectLst>
              </a:rPr>
              <a:t>Anchura de bisagra 80% de diiámetro de árbol</a:t>
            </a:r>
            <a:endParaRPr lang="en-US" sz="1600"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rot="792311">
            <a:off x="4785101" y="5036775"/>
            <a:ext cx="1752600" cy="338554"/>
          </a:xfrm>
          <a:prstGeom prst="rect">
            <a:avLst/>
          </a:prstGeom>
          <a:noFill/>
        </p:spPr>
        <p:txBody>
          <a:bodyPr wrap="square" rtlCol="0">
            <a:spAutoFit/>
          </a:bodyPr>
          <a:lstStyle/>
          <a:p>
            <a:r>
              <a:rPr lang="en-US" sz="1600" smtClean="0">
                <a:solidFill>
                  <a:srgbClr val="FF0000"/>
                </a:solidFill>
                <a:effectLst>
                  <a:outerShdw blurRad="38100" dist="38100" dir="2700000" algn="tl">
                    <a:srgbClr val="000000">
                      <a:alpha val="43137"/>
                    </a:srgbClr>
                  </a:outerShdw>
                </a:effectLst>
              </a:rPr>
              <a:t>Corte trasero</a:t>
            </a:r>
            <a:endParaRPr lang="en-US" sz="1600"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3026668" y="3884966"/>
            <a:ext cx="1752600" cy="584775"/>
          </a:xfrm>
          <a:prstGeom prst="rect">
            <a:avLst/>
          </a:prstGeom>
          <a:noFill/>
        </p:spPr>
        <p:txBody>
          <a:bodyPr wrap="square" rtlCol="0">
            <a:spAutoFit/>
          </a:bodyPr>
          <a:lstStyle/>
          <a:p>
            <a:r>
              <a:rPr lang="en-US" sz="1600" smtClean="0">
                <a:solidFill>
                  <a:srgbClr val="FF0000"/>
                </a:solidFill>
                <a:effectLst>
                  <a:outerShdw blurRad="38100" dist="38100" dir="2700000" algn="tl">
                    <a:srgbClr val="000000">
                      <a:alpha val="43137"/>
                    </a:srgbClr>
                  </a:outerShdw>
                </a:effectLst>
              </a:rPr>
              <a:t>Corte frontal, 70-90 grados.</a:t>
            </a:r>
            <a:endParaRPr lang="en-US" sz="1600" dirty="0">
              <a:solidFill>
                <a:srgbClr val="FF0000"/>
              </a:solidFill>
              <a:effectLst>
                <a:outerShdw blurRad="38100" dist="38100" dir="2700000" algn="tl">
                  <a:srgbClr val="000000">
                    <a:alpha val="43137"/>
                  </a:srgbClr>
                </a:outerShdw>
              </a:effectLst>
            </a:endParaRPr>
          </a:p>
        </p:txBody>
      </p:sp>
      <p:sp>
        <p:nvSpPr>
          <p:cNvPr id="11" name="Left Arrow 10" descr="left arrow"/>
          <p:cNvSpPr/>
          <p:nvPr/>
        </p:nvSpPr>
        <p:spPr>
          <a:xfrm>
            <a:off x="3026668" y="4469741"/>
            <a:ext cx="478532" cy="25465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519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229600" cy="1143000"/>
          </a:xfrm>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11-15: </a:t>
            </a:r>
            <a:r>
              <a:rPr lang="en-US" sz="3200" b="1" dirty="0" err="1" smtClean="0">
                <a:effectLst>
                  <a:outerShdw blurRad="38100" dist="38100" dir="2700000" algn="tl">
                    <a:srgbClr val="000000">
                      <a:alpha val="43137"/>
                    </a:srgbClr>
                  </a:outerShdw>
                </a:effectLst>
              </a:rPr>
              <a:t>Talado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Seguro</a:t>
            </a:r>
            <a:endParaRPr lang="en-US" sz="3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295400"/>
            <a:ext cx="4419600" cy="4525963"/>
          </a:xfrm>
        </p:spPr>
        <p:txBody>
          <a:bodyPr/>
          <a:lstStyle/>
          <a:p>
            <a:pPr marL="0" indent="0">
              <a:buNone/>
            </a:pPr>
            <a:r>
              <a:rPr lang="en-US" dirty="0" err="1" smtClean="0"/>
              <a:t>Marcas</a:t>
            </a:r>
            <a:r>
              <a:rPr lang="en-US" dirty="0" smtClean="0"/>
              <a:t> de </a:t>
            </a:r>
            <a:r>
              <a:rPr lang="en-US" dirty="0" err="1" smtClean="0"/>
              <a:t>talado</a:t>
            </a:r>
            <a:r>
              <a:rPr lang="en-US" dirty="0" smtClean="0"/>
              <a:t> </a:t>
            </a:r>
            <a:r>
              <a:rPr lang="en-US" dirty="0" err="1" smtClean="0"/>
              <a:t>en</a:t>
            </a:r>
            <a:r>
              <a:rPr lang="en-US" dirty="0" smtClean="0"/>
              <a:t> la parte superior de sierra </a:t>
            </a:r>
            <a:r>
              <a:rPr lang="en-US" dirty="0" err="1" smtClean="0"/>
              <a:t>ayudan</a:t>
            </a:r>
            <a:r>
              <a:rPr lang="en-US" dirty="0" smtClean="0"/>
              <a:t> a </a:t>
            </a:r>
            <a:r>
              <a:rPr lang="en-US" dirty="0" err="1" smtClean="0"/>
              <a:t>alinear</a:t>
            </a:r>
            <a:r>
              <a:rPr lang="en-US" dirty="0" smtClean="0"/>
              <a:t> </a:t>
            </a:r>
            <a:r>
              <a:rPr lang="en-US" dirty="0" err="1" smtClean="0"/>
              <a:t>corte</a:t>
            </a:r>
            <a:r>
              <a:rPr lang="en-US" dirty="0" smtClean="0"/>
              <a:t> frontal. </a:t>
            </a:r>
          </a:p>
          <a:p>
            <a:pPr marL="0" indent="0">
              <a:buNone/>
            </a:pPr>
            <a:r>
              <a:rPr lang="en-US" dirty="0" err="1" smtClean="0"/>
              <a:t>Ya</a:t>
            </a:r>
            <a:r>
              <a:rPr lang="en-US" dirty="0" smtClean="0"/>
              <a:t> sea que el </a:t>
            </a:r>
            <a:r>
              <a:rPr lang="en-US" dirty="0" err="1" smtClean="0"/>
              <a:t>talador</a:t>
            </a:r>
            <a:r>
              <a:rPr lang="en-US" dirty="0" smtClean="0"/>
              <a:t> </a:t>
            </a:r>
            <a:r>
              <a:rPr lang="en-US" dirty="0" err="1" smtClean="0"/>
              <a:t>haga</a:t>
            </a:r>
            <a:r>
              <a:rPr lang="en-US" dirty="0" smtClean="0"/>
              <a:t> </a:t>
            </a:r>
            <a:r>
              <a:rPr lang="en-US" dirty="0" err="1" smtClean="0"/>
              <a:t>los</a:t>
            </a:r>
            <a:r>
              <a:rPr lang="en-US" dirty="0" smtClean="0"/>
              <a:t> </a:t>
            </a:r>
            <a:r>
              <a:rPr lang="en-US" dirty="0" err="1" smtClean="0"/>
              <a:t>cortes</a:t>
            </a:r>
            <a:r>
              <a:rPr lang="en-US" dirty="0" smtClean="0"/>
              <a:t> </a:t>
            </a:r>
            <a:r>
              <a:rPr lang="en-US" dirty="0" err="1" smtClean="0"/>
              <a:t>parado</a:t>
            </a:r>
            <a:r>
              <a:rPr lang="en-US" dirty="0" smtClean="0"/>
              <a:t> o </a:t>
            </a:r>
            <a:r>
              <a:rPr lang="en-US" dirty="0" err="1" smtClean="0"/>
              <a:t>hincado</a:t>
            </a:r>
            <a:r>
              <a:rPr lang="en-US" dirty="0" smtClean="0"/>
              <a:t>, </a:t>
            </a:r>
            <a:r>
              <a:rPr lang="en-US" dirty="0" err="1" smtClean="0"/>
              <a:t>debería</a:t>
            </a:r>
            <a:r>
              <a:rPr lang="en-US" dirty="0" smtClean="0"/>
              <a:t> </a:t>
            </a:r>
            <a:r>
              <a:rPr lang="en-US" dirty="0" err="1" smtClean="0"/>
              <a:t>ser</a:t>
            </a:r>
            <a:r>
              <a:rPr lang="en-US" dirty="0" smtClean="0"/>
              <a:t> </a:t>
            </a:r>
            <a:r>
              <a:rPr lang="en-US" dirty="0" err="1" smtClean="0"/>
              <a:t>capaz</a:t>
            </a:r>
            <a:r>
              <a:rPr lang="en-US" dirty="0" smtClean="0"/>
              <a:t> de </a:t>
            </a:r>
            <a:r>
              <a:rPr lang="en-US" dirty="0" err="1" smtClean="0"/>
              <a:t>ver</a:t>
            </a:r>
            <a:r>
              <a:rPr lang="en-US" dirty="0" smtClean="0"/>
              <a:t> la </a:t>
            </a:r>
            <a:r>
              <a:rPr lang="en-US" dirty="0" err="1" smtClean="0"/>
              <a:t>línea</a:t>
            </a:r>
            <a:r>
              <a:rPr lang="en-US" dirty="0" smtClean="0"/>
              <a:t> de </a:t>
            </a:r>
            <a:r>
              <a:rPr lang="en-US" dirty="0" err="1" smtClean="0"/>
              <a:t>caída</a:t>
            </a:r>
            <a:r>
              <a:rPr lang="en-US" dirty="0" smtClean="0"/>
              <a:t>.</a:t>
            </a:r>
            <a:endParaRPr lang="en-US" dirty="0"/>
          </a:p>
        </p:txBody>
      </p:sp>
      <p:sp>
        <p:nvSpPr>
          <p:cNvPr id="3" name="TextBox 2"/>
          <p:cNvSpPr txBox="1"/>
          <p:nvPr/>
        </p:nvSpPr>
        <p:spPr>
          <a:xfrm>
            <a:off x="4953000" y="4495800"/>
            <a:ext cx="2971800" cy="369332"/>
          </a:xfrm>
          <a:prstGeom prst="rect">
            <a:avLst/>
          </a:prstGeom>
          <a:noFill/>
        </p:spPr>
        <p:txBody>
          <a:bodyPr wrap="square" rtlCol="0">
            <a:spAutoFit/>
          </a:bodyPr>
          <a:lstStyle/>
          <a:p>
            <a:r>
              <a:rPr lang="en-US" dirty="0" smtClean="0"/>
              <a:t>Cary Shepard, Husqvarna</a:t>
            </a:r>
          </a:p>
        </p:txBody>
      </p:sp>
      <p:pic>
        <p:nvPicPr>
          <p:cNvPr id="5" name="Picture 4" descr="image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70311" y="685800"/>
            <a:ext cx="3352800" cy="3810000"/>
          </a:xfrm>
          <a:prstGeom prst="rect">
            <a:avLst/>
          </a:prstGeom>
        </p:spPr>
      </p:pic>
    </p:spTree>
    <p:extLst>
      <p:ext uri="{BB962C8B-B14F-4D97-AF65-F5344CB8AC3E}">
        <p14:creationId xmlns:p14="http://schemas.microsoft.com/office/powerpoint/2010/main" val="334221754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effectLst>
                  <a:outerShdw blurRad="38100" dist="38100" dir="2700000" algn="tl">
                    <a:srgbClr val="000000">
                      <a:alpha val="43137"/>
                    </a:srgbClr>
                  </a:outerShdw>
                </a:effectLst>
              </a:rPr>
              <a:t>!!!</a:t>
            </a:r>
            <a:r>
              <a:rPr lang="en-US" sz="3200" b="1" dirty="0" err="1" smtClean="0">
                <a:effectLst>
                  <a:outerShdw blurRad="38100" dist="38100" dir="2700000" algn="tl">
                    <a:srgbClr val="000000">
                      <a:alpha val="43137"/>
                    </a:srgbClr>
                  </a:outerShdw>
                </a:effectLst>
              </a:rPr>
              <a:t>Talado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Inseguro</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3200400"/>
            <a:ext cx="2895600" cy="2620963"/>
          </a:xfrm>
        </p:spPr>
        <p:txBody>
          <a:bodyPr/>
          <a:lstStyle/>
          <a:p>
            <a:pPr marL="0" indent="0">
              <a:buNone/>
            </a:pPr>
            <a:r>
              <a:rPr lang="en-US" smtClean="0"/>
              <a:t>¿Para dónde está cayendo este árbol?</a:t>
            </a:r>
            <a:endParaRPr lang="en-US" dirty="0"/>
          </a:p>
        </p:txBody>
      </p:sp>
      <p:pic>
        <p:nvPicPr>
          <p:cNvPr id="4" name="Picture 3" descr="Talado Insegur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9000" y="1419225"/>
            <a:ext cx="5029200" cy="2924175"/>
          </a:xfrm>
          <a:prstGeom prst="rect">
            <a:avLst/>
          </a:prstGeom>
        </p:spPr>
      </p:pic>
    </p:spTree>
    <p:extLst>
      <p:ext uri="{BB962C8B-B14F-4D97-AF65-F5344CB8AC3E}">
        <p14:creationId xmlns:p14="http://schemas.microsoft.com/office/powerpoint/2010/main" val="389575318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lla de barber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771513"/>
            <a:ext cx="5410200" cy="4257382"/>
          </a:xfrm>
          <a:prstGeom prst="rect">
            <a:avLst/>
          </a:prstGeom>
          <a:effectLst>
            <a:softEdge rad="31750"/>
          </a:effectLst>
        </p:spPr>
      </p:pic>
      <p:sp>
        <p:nvSpPr>
          <p:cNvPr id="2" name="Title 1"/>
          <p:cNvSpPr>
            <a:spLocks noGrp="1"/>
          </p:cNvSpPr>
          <p:nvPr>
            <p:ph type="title"/>
          </p:nvPr>
        </p:nvSpPr>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11-15: </a:t>
            </a:r>
            <a:r>
              <a:rPr lang="en-US" sz="3200" b="1" dirty="0" err="1" smtClean="0">
                <a:effectLst>
                  <a:outerShdw blurRad="38100" dist="38100" dir="2700000" algn="tl">
                    <a:srgbClr val="000000">
                      <a:alpha val="43137"/>
                    </a:srgbClr>
                  </a:outerShdw>
                </a:effectLst>
              </a:rPr>
              <a:t>Talado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Seguro</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5029200"/>
            <a:ext cx="6847609" cy="1143000"/>
          </a:xfrm>
        </p:spPr>
        <p:txBody>
          <a:bodyPr>
            <a:normAutofit fontScale="92500"/>
          </a:bodyPr>
          <a:lstStyle/>
          <a:p>
            <a:pPr marL="0" indent="0">
              <a:buNone/>
            </a:pPr>
            <a:r>
              <a:rPr lang="en-US" sz="2400" smtClean="0"/>
              <a:t>Fuerza excesiva en la dirección de caída puede llevar a fenda ascendente. La fuerza puede venir de la inclinación, peso del dosel, o fuerza excesiva de jalado. </a:t>
            </a:r>
            <a:endParaRPr lang="en-US" sz="2400" dirty="0"/>
          </a:p>
        </p:txBody>
      </p:sp>
    </p:spTree>
    <p:extLst>
      <p:ext uri="{BB962C8B-B14F-4D97-AF65-F5344CB8AC3E}">
        <p14:creationId xmlns:p14="http://schemas.microsoft.com/office/powerpoint/2010/main" val="172676750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11-15: </a:t>
            </a:r>
            <a:r>
              <a:rPr lang="en-US" sz="3200" b="1" dirty="0" err="1" smtClean="0">
                <a:effectLst>
                  <a:outerShdw blurRad="38100" dist="38100" dir="2700000" algn="tl">
                    <a:srgbClr val="000000">
                      <a:alpha val="43137"/>
                    </a:srgbClr>
                  </a:outerShdw>
                </a:effectLst>
              </a:rPr>
              <a:t>Talado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Seguro</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14282" y="5029200"/>
            <a:ext cx="6847609" cy="1143000"/>
          </a:xfrm>
        </p:spPr>
        <p:txBody>
          <a:bodyPr/>
          <a:lstStyle/>
          <a:p>
            <a:pPr marL="0" indent="0">
              <a:buNone/>
            </a:pPr>
            <a:r>
              <a:rPr lang="en-US" sz="2400" smtClean="0"/>
              <a:t>Fuerza excesiva en la dirección de caída también puede llevar a enlosado. De nuevo, la fuerza viene de inclinación, peso de dosel o fuerza excesiva de jalado.</a:t>
            </a:r>
            <a:endParaRPr lang="en-US" sz="2400" dirty="0"/>
          </a:p>
        </p:txBody>
      </p:sp>
      <p:pic>
        <p:nvPicPr>
          <p:cNvPr id="7" name="Picture 4" descr="IMGP023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9600" y="1163637"/>
            <a:ext cx="5864632" cy="3865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16780" y="849602"/>
            <a:ext cx="1981201" cy="1905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10663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11-15: </a:t>
            </a:r>
            <a:r>
              <a:rPr lang="en-US" sz="3200" b="1" dirty="0" err="1" smtClean="0">
                <a:effectLst>
                  <a:outerShdw blurRad="38100" dist="38100" dir="2700000" algn="tl">
                    <a:srgbClr val="000000">
                      <a:alpha val="43137"/>
                    </a:srgbClr>
                  </a:outerShdw>
                </a:effectLst>
              </a:rPr>
              <a:t>Talado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Seguro</a:t>
            </a:r>
            <a:endParaRPr lang="en-US" sz="3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2255837"/>
            <a:ext cx="3429000" cy="4525963"/>
          </a:xfrm>
        </p:spPr>
        <p:txBody>
          <a:bodyPr/>
          <a:lstStyle/>
          <a:p>
            <a:pPr marL="0" indent="0">
              <a:buNone/>
            </a:pPr>
            <a:r>
              <a:rPr lang="en-US" sz="2800" smtClean="0"/>
              <a:t>Con cara abierta, el corte trasero se hace </a:t>
            </a:r>
            <a:r>
              <a:rPr lang="en-US" sz="2800" u="sng" smtClean="0"/>
              <a:t>a nivel con </a:t>
            </a:r>
            <a:r>
              <a:rPr lang="en-US" sz="2800" smtClean="0"/>
              <a:t>&amp; </a:t>
            </a:r>
            <a:r>
              <a:rPr lang="en-US" sz="2800" u="sng" smtClean="0"/>
              <a:t>paralelo</a:t>
            </a:r>
            <a:r>
              <a:rPr lang="en-US" sz="2800" smtClean="0"/>
              <a:t> </a:t>
            </a:r>
            <a:r>
              <a:rPr lang="en-US" sz="2800" u="sng" smtClean="0"/>
              <a:t>al</a:t>
            </a:r>
            <a:r>
              <a:rPr lang="en-US" sz="2800" smtClean="0"/>
              <a:t> ápice de la muesca.</a:t>
            </a:r>
            <a:endParaRPr lang="en-US" sz="2800" dirty="0" smtClean="0"/>
          </a:p>
        </p:txBody>
      </p:sp>
      <p:sp>
        <p:nvSpPr>
          <p:cNvPr id="3" name="TextBox 2"/>
          <p:cNvSpPr txBox="1"/>
          <p:nvPr/>
        </p:nvSpPr>
        <p:spPr>
          <a:xfrm>
            <a:off x="3962400" y="3962400"/>
            <a:ext cx="3200400" cy="369332"/>
          </a:xfrm>
          <a:prstGeom prst="rect">
            <a:avLst/>
          </a:prstGeom>
          <a:noFill/>
        </p:spPr>
        <p:txBody>
          <a:bodyPr wrap="square" rtlCol="0">
            <a:spAutoFit/>
          </a:bodyPr>
          <a:lstStyle/>
          <a:p>
            <a:r>
              <a:rPr lang="en-US" dirty="0" smtClean="0"/>
              <a:t>Cary Shepard, Husqvarna</a:t>
            </a:r>
          </a:p>
        </p:txBody>
      </p:sp>
      <p:sp>
        <p:nvSpPr>
          <p:cNvPr id="10" name="TextBox 9"/>
          <p:cNvSpPr txBox="1"/>
          <p:nvPr/>
        </p:nvSpPr>
        <p:spPr>
          <a:xfrm>
            <a:off x="457200" y="4456093"/>
            <a:ext cx="6629400" cy="1815882"/>
          </a:xfrm>
          <a:prstGeom prst="rect">
            <a:avLst/>
          </a:prstGeom>
          <a:noFill/>
        </p:spPr>
        <p:txBody>
          <a:bodyPr wrap="square" rtlCol="0">
            <a:spAutoFit/>
          </a:bodyPr>
          <a:lstStyle/>
          <a:p>
            <a:r>
              <a:rPr lang="en-US" sz="2800" smtClean="0">
                <a:latin typeface="+mn-lt"/>
              </a:rPr>
              <a:t>En este caso porque el árbol tiene inclinación hacia el frente, se usa un corte de perforación para prevenir fenda ascendente.</a:t>
            </a:r>
            <a:endParaRPr lang="en-US" sz="2800" dirty="0">
              <a:latin typeface="+mn-lt"/>
            </a:endParaRPr>
          </a:p>
        </p:txBody>
      </p:sp>
      <p:grpSp>
        <p:nvGrpSpPr>
          <p:cNvPr id="11" name="Group 10" descr="camino de retirada"/>
          <p:cNvGrpSpPr/>
          <p:nvPr/>
        </p:nvGrpSpPr>
        <p:grpSpPr>
          <a:xfrm>
            <a:off x="3937240" y="1173163"/>
            <a:ext cx="4601922" cy="2789237"/>
            <a:chOff x="3937240" y="1173163"/>
            <a:chExt cx="4601922" cy="2789237"/>
          </a:xfrm>
        </p:grpSpPr>
        <p:pic>
          <p:nvPicPr>
            <p:cNvPr id="4" name="Picture 3" descr="camino de retirad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37240" y="1173163"/>
              <a:ext cx="4601922" cy="2789237"/>
            </a:xfrm>
            <a:prstGeom prst="rect">
              <a:avLst/>
            </a:prstGeom>
          </p:spPr>
        </p:pic>
        <p:cxnSp>
          <p:nvCxnSpPr>
            <p:cNvPr id="7" name="Straight Arrow Connector 6"/>
            <p:cNvCxnSpPr/>
            <p:nvPr/>
          </p:nvCxnSpPr>
          <p:spPr>
            <a:xfrm flipH="1" flipV="1">
              <a:off x="6248400" y="2667000"/>
              <a:ext cx="457200" cy="45720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19800" y="1981200"/>
              <a:ext cx="1552596" cy="646331"/>
            </a:xfrm>
            <a:prstGeom prst="rect">
              <a:avLst/>
            </a:prstGeom>
            <a:noFill/>
          </p:spPr>
          <p:txBody>
            <a:bodyPr wrap="square" rtlCol="0">
              <a:spAutoFit/>
            </a:bodyPr>
            <a:lstStyle/>
            <a:p>
              <a:r>
                <a:rPr lang="en-US" b="1" smtClean="0">
                  <a:solidFill>
                    <a:srgbClr val="FF0000"/>
                  </a:solidFill>
                  <a:effectLst>
                    <a:outerShdw blurRad="38100" dist="38100" dir="2700000" algn="tl">
                      <a:srgbClr val="000000">
                        <a:alpha val="43137"/>
                      </a:srgbClr>
                    </a:outerShdw>
                  </a:effectLst>
                </a:rPr>
                <a:t>Camino de retirada</a:t>
              </a:r>
              <a:endParaRPr lang="en-US" b="1"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3026520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7886700" cy="2919858"/>
          </a:xfrm>
        </p:spPr>
        <p:txBody>
          <a:bodyPr/>
          <a:lstStyle/>
          <a:p>
            <a:pPr algn="ctr"/>
            <a:r>
              <a:rPr lang="en-US" sz="4800" b="1" dirty="0"/>
              <a:t>¿</a:t>
            </a:r>
            <a:r>
              <a:rPr lang="en-US" sz="4800" b="1" dirty="0" err="1"/>
              <a:t>Qué</a:t>
            </a:r>
            <a:r>
              <a:rPr lang="en-US" sz="4800" b="1" dirty="0"/>
              <a:t> </a:t>
            </a:r>
            <a:r>
              <a:rPr lang="en-US" sz="4800" b="1" dirty="0" err="1"/>
              <a:t>es</a:t>
            </a:r>
            <a:r>
              <a:rPr lang="en-US" sz="4800" b="1" dirty="0"/>
              <a:t> lo que </a:t>
            </a:r>
            <a:r>
              <a:rPr lang="en-US" sz="4800" b="1" dirty="0" err="1"/>
              <a:t>quiero</a:t>
            </a:r>
            <a:r>
              <a:rPr lang="en-US" sz="4800" b="1" dirty="0"/>
              <a:t> que </a:t>
            </a:r>
            <a:r>
              <a:rPr lang="en-US" sz="4800" b="1" u="sng" dirty="0" err="1"/>
              <a:t>sepa</a:t>
            </a:r>
            <a:r>
              <a:rPr lang="en-US" sz="4800" b="1" dirty="0"/>
              <a:t> mi </a:t>
            </a:r>
            <a:r>
              <a:rPr lang="en-US" sz="4800" b="1" dirty="0" err="1"/>
              <a:t>aprendiz</a:t>
            </a:r>
            <a:r>
              <a:rPr lang="en-US" sz="4800" b="1" dirty="0"/>
              <a:t> o sea </a:t>
            </a:r>
            <a:r>
              <a:rPr lang="en-US" sz="4800" b="1" dirty="0" err="1"/>
              <a:t>capaz</a:t>
            </a:r>
            <a:r>
              <a:rPr lang="en-US" sz="4800" b="1" dirty="0"/>
              <a:t> </a:t>
            </a:r>
            <a:r>
              <a:rPr lang="en-US" sz="4800" b="1" u="sng" dirty="0"/>
              <a:t>de </a:t>
            </a:r>
            <a:r>
              <a:rPr lang="en-US" sz="4800" b="1" u="sng" dirty="0" err="1"/>
              <a:t>hacer</a:t>
            </a:r>
            <a:r>
              <a:rPr lang="en-US" sz="4800" b="1" dirty="0"/>
              <a:t>, al final del </a:t>
            </a:r>
            <a:r>
              <a:rPr lang="en-US" sz="4800" b="1" dirty="0" err="1"/>
              <a:t>entrenamiento</a:t>
            </a:r>
            <a:r>
              <a:rPr lang="en-US" sz="4800" b="1" dirty="0"/>
              <a:t>? </a:t>
            </a:r>
            <a:r>
              <a:rPr lang="en-US" sz="3200" b="1" dirty="0"/>
              <a:t> </a:t>
            </a:r>
            <a:endParaRPr lang="en-US" b="1" dirty="0"/>
          </a:p>
        </p:txBody>
      </p:sp>
    </p:spTree>
    <p:extLst>
      <p:ext uri="{BB962C8B-B14F-4D97-AF65-F5344CB8AC3E}">
        <p14:creationId xmlns:p14="http://schemas.microsoft.com/office/powerpoint/2010/main" val="3994247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11-15: </a:t>
            </a:r>
            <a:r>
              <a:rPr lang="en-US" sz="3200" b="1" dirty="0" err="1" smtClean="0">
                <a:effectLst>
                  <a:outerShdw blurRad="38100" dist="38100" dir="2700000" algn="tl">
                    <a:srgbClr val="000000">
                      <a:alpha val="43137"/>
                    </a:srgbClr>
                  </a:outerShdw>
                </a:effectLst>
              </a:rPr>
              <a:t>Talado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Seguro</a:t>
            </a:r>
            <a:endParaRPr lang="en-US" sz="3200" b="1" dirty="0">
              <a:effectLst>
                <a:outerShdw blurRad="38100" dist="38100" dir="2700000" algn="tl">
                  <a:srgbClr val="000000">
                    <a:alpha val="43137"/>
                  </a:srgbClr>
                </a:outerShdw>
              </a:effectLst>
            </a:endParaRPr>
          </a:p>
        </p:txBody>
      </p:sp>
      <p:pic>
        <p:nvPicPr>
          <p:cNvPr id="8" name="Content Placeholder 7" descr="caid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03793" y="1417638"/>
            <a:ext cx="6771160" cy="3382962"/>
          </a:xfrm>
        </p:spPr>
      </p:pic>
      <p:sp>
        <p:nvSpPr>
          <p:cNvPr id="10" name="TextBox 9"/>
          <p:cNvSpPr txBox="1"/>
          <p:nvPr/>
        </p:nvSpPr>
        <p:spPr>
          <a:xfrm>
            <a:off x="457200" y="4939605"/>
            <a:ext cx="6629400" cy="1384995"/>
          </a:xfrm>
          <a:prstGeom prst="rect">
            <a:avLst/>
          </a:prstGeom>
          <a:noFill/>
        </p:spPr>
        <p:txBody>
          <a:bodyPr wrap="square" rtlCol="0">
            <a:spAutoFit/>
          </a:bodyPr>
          <a:lstStyle/>
          <a:p>
            <a:r>
              <a:rPr lang="en-US" sz="2800" smtClean="0">
                <a:latin typeface="+mn-lt"/>
              </a:rPr>
              <a:t>Se puede comenzar un corte de perforación de cualquier lado del tronco. Su ruta de escape puede dictar donde comenzar.</a:t>
            </a:r>
            <a:endParaRPr lang="en-US" sz="2800" dirty="0">
              <a:latin typeface="+mn-lt"/>
            </a:endParaRPr>
          </a:p>
        </p:txBody>
      </p:sp>
      <p:sp>
        <p:nvSpPr>
          <p:cNvPr id="3" name="Rectangle 1" descr="text box"/>
          <p:cNvSpPr>
            <a:spLocks noChangeArrowheads="1"/>
          </p:cNvSpPr>
          <p:nvPr/>
        </p:nvSpPr>
        <p:spPr bwMode="auto">
          <a:xfrm>
            <a:off x="0" y="-16349"/>
            <a:ext cx="65"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800" b="0" i="0" u="none" strike="noStrike" cap="none" normalizeH="0" baseline="0" dirty="0" smtClean="0">
                <a:ln>
                  <a:noFill/>
                </a:ln>
                <a:solidFill>
                  <a:schemeClr val="tx1"/>
                </a:solidFill>
                <a:effectLst/>
                <a:latin typeface="Arial" panose="020B0604020202020204" pitchFamily="34" charset="0"/>
              </a:rPr>
              <a:t/>
            </a:r>
            <a:br>
              <a:rPr kumimoji="0" lang="es-ES" altLang="en-US" sz="1800" b="0" i="0" u="none" strike="noStrike" cap="none" normalizeH="0" baseline="0" dirty="0" smtClean="0">
                <a:ln>
                  <a:noFill/>
                </a:ln>
                <a:solidFill>
                  <a:schemeClr val="tx1"/>
                </a:solidFill>
                <a:effectLst/>
                <a:latin typeface="Arial" panose="020B0604020202020204" pitchFamily="34" charset="0"/>
              </a:rPr>
            </a:b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descr="text box"/>
          <p:cNvSpPr>
            <a:spLocks noChangeArrowheads="1"/>
          </p:cNvSpPr>
          <p:nvPr/>
        </p:nvSpPr>
        <p:spPr bwMode="auto">
          <a:xfrm>
            <a:off x="0" y="-16349"/>
            <a:ext cx="65"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800" b="0" i="0" u="none" strike="noStrike" cap="none" normalizeH="0" baseline="0" dirty="0" smtClean="0">
                <a:ln>
                  <a:noFill/>
                </a:ln>
                <a:solidFill>
                  <a:schemeClr val="tx1"/>
                </a:solidFill>
                <a:effectLst/>
                <a:latin typeface="Arial" panose="020B0604020202020204" pitchFamily="34" charset="0"/>
              </a:rPr>
              <a:t/>
            </a:r>
            <a:br>
              <a:rPr kumimoji="0" lang="es-ES" altLang="en-US" sz="1800" b="0" i="0" u="none" strike="noStrike" cap="none" normalizeH="0" baseline="0" dirty="0" smtClean="0">
                <a:ln>
                  <a:noFill/>
                </a:ln>
                <a:solidFill>
                  <a:schemeClr val="tx1"/>
                </a:solidFill>
                <a:effectLst/>
                <a:latin typeface="Arial" panose="020B0604020202020204" pitchFamily="34" charset="0"/>
              </a:rPr>
            </a:b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6725096" y="4057781"/>
            <a:ext cx="1913281"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ESCAPAR</a:t>
            </a:r>
            <a:endParaRPr lang="en-US" sz="2800" b="1" dirty="0">
              <a:solidFill>
                <a:srgbClr val="FF0000"/>
              </a:solidFill>
              <a:effectLst>
                <a:outerShdw blurRad="38100" dist="38100" dir="2700000" algn="tl">
                  <a:srgbClr val="000000">
                    <a:alpha val="43137"/>
                  </a:srgbClr>
                </a:outerShdw>
              </a:effectLst>
            </a:endParaRPr>
          </a:p>
        </p:txBody>
      </p:sp>
      <p:sp>
        <p:nvSpPr>
          <p:cNvPr id="7" name="Rectangle 6" descr="right arrow"/>
          <p:cNvSpPr/>
          <p:nvPr/>
        </p:nvSpPr>
        <p:spPr>
          <a:xfrm>
            <a:off x="5561672" y="3686257"/>
            <a:ext cx="1080120" cy="490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right arrow"/>
          <p:cNvSpPr/>
          <p:nvPr/>
        </p:nvSpPr>
        <p:spPr>
          <a:xfrm rot="912261">
            <a:off x="5538487" y="3708509"/>
            <a:ext cx="1219200" cy="6211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11998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z133 recomenda cuerdas guia cada arbol mayor de 5&quot; que se tal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413" y="2375972"/>
            <a:ext cx="8650987" cy="4366204"/>
          </a:xfrm>
          <a:prstGeom prst="rect">
            <a:avLst/>
          </a:prstGeom>
          <a:effectLst>
            <a:softEdge rad="63500"/>
          </a:effectLst>
        </p:spPr>
      </p:pic>
      <p:sp>
        <p:nvSpPr>
          <p:cNvPr id="2" name="Title 1"/>
          <p:cNvSpPr>
            <a:spLocks noGrp="1"/>
          </p:cNvSpPr>
          <p:nvPr>
            <p:ph type="title"/>
          </p:nvPr>
        </p:nvSpPr>
        <p:spPr>
          <a:xfrm>
            <a:off x="477416" y="274637"/>
            <a:ext cx="8229600" cy="1143000"/>
          </a:xfrm>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11-15: </a:t>
            </a:r>
            <a:r>
              <a:rPr lang="en-US" sz="3200" b="1" dirty="0" err="1" smtClean="0">
                <a:effectLst>
                  <a:outerShdw blurRad="38100" dist="38100" dir="2700000" algn="tl">
                    <a:srgbClr val="000000">
                      <a:alpha val="43137"/>
                    </a:srgbClr>
                  </a:outerShdw>
                </a:effectLst>
              </a:rPr>
              <a:t>Talado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Seguro</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609600" y="1912203"/>
            <a:ext cx="6477000" cy="830997"/>
          </a:xfrm>
          <a:prstGeom prst="rect">
            <a:avLst/>
          </a:prstGeom>
          <a:noFill/>
        </p:spPr>
        <p:txBody>
          <a:bodyPr wrap="square" rtlCol="0">
            <a:spAutoFit/>
          </a:bodyPr>
          <a:lstStyle/>
          <a:p>
            <a:r>
              <a:rPr lang="en-US" sz="2400" smtClean="0"/>
              <a:t>Z133 recomienda  cuerdas guía para cada árbol mayor de 5” que se tala.</a:t>
            </a:r>
            <a:endParaRPr lang="en-US" sz="2400" dirty="0"/>
          </a:p>
        </p:txBody>
      </p:sp>
      <p:sp>
        <p:nvSpPr>
          <p:cNvPr id="7" name="Oval 6" descr="oval"/>
          <p:cNvSpPr/>
          <p:nvPr/>
        </p:nvSpPr>
        <p:spPr>
          <a:xfrm>
            <a:off x="228600" y="1600200"/>
            <a:ext cx="5791200" cy="1364397"/>
          </a:xfrm>
          <a:prstGeom prst="ellipse">
            <a:avLst/>
          </a:prstGeom>
          <a:noFill/>
          <a:ln w="63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descr="image"/>
          <p:cNvSpPr/>
          <p:nvPr/>
        </p:nvSpPr>
        <p:spPr>
          <a:xfrm>
            <a:off x="1600200" y="3505200"/>
            <a:ext cx="304800" cy="304800"/>
          </a:xfrm>
          <a:prstGeom prst="irregularSeal1">
            <a:avLst/>
          </a:prstGeom>
          <a:solidFill>
            <a:srgbClr val="FF6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 8" descr="image"/>
          <p:cNvSpPr/>
          <p:nvPr/>
        </p:nvSpPr>
        <p:spPr>
          <a:xfrm>
            <a:off x="8153400" y="2590800"/>
            <a:ext cx="304800" cy="304800"/>
          </a:xfrm>
          <a:prstGeom prst="irregularSeal1">
            <a:avLst/>
          </a:prstGeom>
          <a:solidFill>
            <a:srgbClr val="FF6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1 9" descr="image"/>
          <p:cNvSpPr/>
          <p:nvPr/>
        </p:nvSpPr>
        <p:spPr>
          <a:xfrm>
            <a:off x="3848100" y="3922932"/>
            <a:ext cx="304800" cy="304800"/>
          </a:xfrm>
          <a:prstGeom prst="irregularSeal1">
            <a:avLst/>
          </a:prstGeom>
          <a:solidFill>
            <a:srgbClr val="FF6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10" descr="image"/>
          <p:cNvSpPr/>
          <p:nvPr/>
        </p:nvSpPr>
        <p:spPr>
          <a:xfrm>
            <a:off x="5029200" y="5867400"/>
            <a:ext cx="304800" cy="304800"/>
          </a:xfrm>
          <a:prstGeom prst="irregularSeal1">
            <a:avLst/>
          </a:prstGeom>
          <a:solidFill>
            <a:srgbClr val="FF6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descr="image"/>
          <p:cNvSpPr/>
          <p:nvPr/>
        </p:nvSpPr>
        <p:spPr>
          <a:xfrm>
            <a:off x="4589906" y="5105400"/>
            <a:ext cx="304800" cy="304800"/>
          </a:xfrm>
          <a:prstGeom prst="irregularSeal1">
            <a:avLst/>
          </a:prstGeom>
          <a:solidFill>
            <a:srgbClr val="FF6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32022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5943600" cy="1470025"/>
          </a:xfrm>
        </p:spPr>
        <p:txBody>
          <a:bodyPr/>
          <a:lstStyle/>
          <a:p>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Objetivo</a:t>
            </a:r>
            <a:r>
              <a:rPr lang="en-US" b="1" dirty="0" smtClean="0">
                <a:effectLst>
                  <a:outerShdw blurRad="38100" dist="38100" dir="2700000" algn="tl">
                    <a:srgbClr val="000000">
                      <a:alpha val="43137"/>
                    </a:srgbClr>
                  </a:outerShdw>
                </a:effectLst>
              </a:rPr>
              <a:t>(s) de </a:t>
            </a:r>
            <a:r>
              <a:rPr lang="en-US" b="1" dirty="0" err="1" smtClean="0">
                <a:effectLst>
                  <a:outerShdw blurRad="38100" dist="38100" dir="2700000" algn="tl">
                    <a:srgbClr val="000000">
                      <a:alpha val="43137"/>
                    </a:srgbClr>
                  </a:outerShdw>
                </a:effectLst>
              </a:rPr>
              <a:t>Aprendizaje</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2057400"/>
            <a:ext cx="5029200" cy="3657616"/>
          </a:xfrm>
        </p:spPr>
        <p:txBody>
          <a:bodyPr/>
          <a:lstStyle/>
          <a:p>
            <a:pPr algn="l"/>
            <a:r>
              <a:rPr lang="en-US" sz="2800" dirty="0" smtClean="0">
                <a:solidFill>
                  <a:schemeClr val="tx1"/>
                </a:solidFill>
              </a:rPr>
              <a:t>El </a:t>
            </a:r>
            <a:r>
              <a:rPr lang="en-US" sz="2800" dirty="0" err="1" smtClean="0">
                <a:solidFill>
                  <a:schemeClr val="tx1"/>
                </a:solidFill>
              </a:rPr>
              <a:t>aprendiz</a:t>
            </a:r>
            <a:r>
              <a:rPr lang="en-US" sz="2800" dirty="0" smtClean="0">
                <a:solidFill>
                  <a:schemeClr val="tx1"/>
                </a:solidFill>
              </a:rPr>
              <a:t> </a:t>
            </a:r>
            <a:r>
              <a:rPr lang="en-US" sz="2800" dirty="0" err="1" smtClean="0">
                <a:solidFill>
                  <a:schemeClr val="tx1"/>
                </a:solidFill>
              </a:rPr>
              <a:t>debería</a:t>
            </a:r>
            <a:r>
              <a:rPr lang="en-US" sz="2800" dirty="0" smtClean="0">
                <a:solidFill>
                  <a:schemeClr val="tx1"/>
                </a:solidFill>
              </a:rPr>
              <a:t> </a:t>
            </a:r>
            <a:r>
              <a:rPr lang="en-US" sz="2800" dirty="0" err="1" smtClean="0">
                <a:solidFill>
                  <a:schemeClr val="tx1"/>
                </a:solidFill>
              </a:rPr>
              <a:t>tener</a:t>
            </a:r>
            <a:r>
              <a:rPr lang="en-US" sz="2800" dirty="0" smtClean="0">
                <a:solidFill>
                  <a:schemeClr val="tx1"/>
                </a:solidFill>
              </a:rPr>
              <a:t> </a:t>
            </a:r>
            <a:r>
              <a:rPr lang="en-US" sz="2800" dirty="0" err="1" smtClean="0">
                <a:solidFill>
                  <a:schemeClr val="tx1"/>
                </a:solidFill>
              </a:rPr>
              <a:t>competencias</a:t>
            </a:r>
            <a:r>
              <a:rPr lang="en-US" sz="2800" dirty="0" smtClean="0">
                <a:solidFill>
                  <a:schemeClr val="tx1"/>
                </a:solidFill>
              </a:rPr>
              <a:t> </a:t>
            </a:r>
            <a:r>
              <a:rPr lang="en-US" sz="2800" dirty="0" err="1" smtClean="0">
                <a:solidFill>
                  <a:schemeClr val="tx1"/>
                </a:solidFill>
              </a:rPr>
              <a:t>básicas</a:t>
            </a:r>
            <a:r>
              <a:rPr lang="en-US" sz="2800" dirty="0" smtClean="0">
                <a:solidFill>
                  <a:schemeClr val="tx1"/>
                </a:solidFill>
              </a:rPr>
              <a:t> </a:t>
            </a:r>
            <a:r>
              <a:rPr lang="en-US" sz="2800" dirty="0" err="1" smtClean="0">
                <a:solidFill>
                  <a:schemeClr val="tx1"/>
                </a:solidFill>
              </a:rPr>
              <a:t>en</a:t>
            </a:r>
            <a:r>
              <a:rPr lang="en-US" sz="2800" dirty="0" smtClean="0">
                <a:solidFill>
                  <a:schemeClr val="tx1"/>
                </a:solidFill>
              </a:rPr>
              <a:t>:</a:t>
            </a:r>
          </a:p>
          <a:p>
            <a:pPr marL="457200" indent="-457200" algn="l">
              <a:buFont typeface="Wingdings" panose="05000000000000000000" pitchFamily="2" charset="2"/>
              <a:buChar char="q"/>
            </a:pPr>
            <a:r>
              <a:rPr lang="en-US" sz="2800" dirty="0" err="1" smtClean="0">
                <a:solidFill>
                  <a:schemeClr val="tx1"/>
                </a:solidFill>
              </a:rPr>
              <a:t>Técnica</a:t>
            </a:r>
            <a:r>
              <a:rPr lang="en-US" sz="2800" dirty="0" smtClean="0">
                <a:solidFill>
                  <a:schemeClr val="tx1"/>
                </a:solidFill>
              </a:rPr>
              <a:t> </a:t>
            </a:r>
            <a:r>
              <a:rPr lang="en-US" sz="2800" dirty="0" err="1" smtClean="0">
                <a:solidFill>
                  <a:schemeClr val="tx1"/>
                </a:solidFill>
              </a:rPr>
              <a:t>correcta</a:t>
            </a:r>
            <a:r>
              <a:rPr lang="en-US" sz="2800" dirty="0" smtClean="0">
                <a:solidFill>
                  <a:schemeClr val="tx1"/>
                </a:solidFill>
              </a:rPr>
              <a:t> de </a:t>
            </a:r>
            <a:r>
              <a:rPr lang="en-US" sz="2800" dirty="0" err="1" smtClean="0">
                <a:solidFill>
                  <a:schemeClr val="tx1"/>
                </a:solidFill>
              </a:rPr>
              <a:t>talado</a:t>
            </a:r>
            <a:endParaRPr lang="en-US" sz="2800" dirty="0">
              <a:solidFill>
                <a:schemeClr val="tx1"/>
              </a:solidFill>
            </a:endParaRPr>
          </a:p>
          <a:p>
            <a:pPr marL="457200" indent="-457200" algn="l">
              <a:buFont typeface="Wingdings" panose="05000000000000000000" pitchFamily="2" charset="2"/>
              <a:buChar char="q"/>
            </a:pPr>
            <a:r>
              <a:rPr lang="en-US" sz="2800" dirty="0" err="1" smtClean="0">
                <a:solidFill>
                  <a:schemeClr val="tx1"/>
                </a:solidFill>
              </a:rPr>
              <a:t>Evitar</a:t>
            </a:r>
            <a:r>
              <a:rPr lang="en-US" sz="2800" dirty="0" smtClean="0">
                <a:solidFill>
                  <a:schemeClr val="tx1"/>
                </a:solidFill>
              </a:rPr>
              <a:t> </a:t>
            </a:r>
            <a:r>
              <a:rPr lang="en-US" sz="2800" dirty="0" err="1" smtClean="0">
                <a:solidFill>
                  <a:schemeClr val="tx1"/>
                </a:solidFill>
              </a:rPr>
              <a:t>golpeteos</a:t>
            </a:r>
            <a:r>
              <a:rPr lang="en-US" sz="2800" dirty="0" smtClean="0">
                <a:solidFill>
                  <a:schemeClr val="tx1"/>
                </a:solidFill>
              </a:rPr>
              <a:t> (</a:t>
            </a:r>
            <a:r>
              <a:rPr lang="en-US" sz="2800" dirty="0" err="1" smtClean="0">
                <a:solidFill>
                  <a:schemeClr val="tx1"/>
                </a:solidFill>
              </a:rPr>
              <a:t>durante</a:t>
            </a:r>
            <a:r>
              <a:rPr lang="en-US" sz="2800" dirty="0" smtClean="0">
                <a:solidFill>
                  <a:schemeClr val="tx1"/>
                </a:solidFill>
              </a:rPr>
              <a:t> </a:t>
            </a:r>
            <a:r>
              <a:rPr lang="en-US" sz="2800" dirty="0" err="1" smtClean="0">
                <a:solidFill>
                  <a:schemeClr val="tx1"/>
                </a:solidFill>
              </a:rPr>
              <a:t>talado</a:t>
            </a:r>
            <a:r>
              <a:rPr lang="en-US" sz="2800" dirty="0" smtClean="0">
                <a:solidFill>
                  <a:schemeClr val="tx1"/>
                </a:solidFill>
              </a:rPr>
              <a:t>)</a:t>
            </a:r>
            <a:endParaRPr lang="en-US" sz="2800" dirty="0">
              <a:solidFill>
                <a:schemeClr val="tx1"/>
              </a:solidFill>
            </a:endParaRPr>
          </a:p>
          <a:p>
            <a:pPr marL="457200" indent="-457200" algn="l">
              <a:buFont typeface="Wingdings" panose="05000000000000000000" pitchFamily="2" charset="2"/>
              <a:buChar char="q"/>
            </a:pPr>
            <a:r>
              <a:rPr lang="en-US" sz="2800" dirty="0" err="1" smtClean="0">
                <a:solidFill>
                  <a:schemeClr val="tx1"/>
                </a:solidFill>
              </a:rPr>
              <a:t>Procedimientos</a:t>
            </a:r>
            <a:r>
              <a:rPr lang="en-US" sz="2800" dirty="0" smtClean="0">
                <a:solidFill>
                  <a:schemeClr val="tx1"/>
                </a:solidFill>
              </a:rPr>
              <a:t> de zona de </a:t>
            </a:r>
            <a:r>
              <a:rPr lang="en-US" sz="2800" dirty="0" err="1" smtClean="0">
                <a:solidFill>
                  <a:schemeClr val="tx1"/>
                </a:solidFill>
              </a:rPr>
              <a:t>trabajo</a:t>
            </a:r>
            <a:r>
              <a:rPr lang="en-US" sz="2800" dirty="0" smtClean="0">
                <a:solidFill>
                  <a:schemeClr val="tx1"/>
                </a:solidFill>
              </a:rPr>
              <a:t>/ de </a:t>
            </a:r>
            <a:r>
              <a:rPr lang="en-US" sz="2800" dirty="0" err="1" smtClean="0">
                <a:solidFill>
                  <a:schemeClr val="tx1"/>
                </a:solidFill>
              </a:rPr>
              <a:t>caída</a:t>
            </a:r>
            <a:r>
              <a:rPr lang="en-US" sz="2800" dirty="0" smtClean="0">
                <a:solidFill>
                  <a:schemeClr val="tx1"/>
                </a:solidFill>
              </a:rPr>
              <a:t> (</a:t>
            </a:r>
            <a:r>
              <a:rPr lang="en-US" sz="2800" dirty="0" err="1" smtClean="0">
                <a:solidFill>
                  <a:schemeClr val="tx1"/>
                </a:solidFill>
              </a:rPr>
              <a:t>durante</a:t>
            </a:r>
            <a:r>
              <a:rPr lang="en-US" sz="2800" dirty="0" smtClean="0">
                <a:solidFill>
                  <a:schemeClr val="tx1"/>
                </a:solidFill>
              </a:rPr>
              <a:t> </a:t>
            </a:r>
            <a:r>
              <a:rPr lang="en-US" sz="2800" dirty="0" err="1" smtClean="0">
                <a:solidFill>
                  <a:schemeClr val="tx1"/>
                </a:solidFill>
              </a:rPr>
              <a:t>talado</a:t>
            </a:r>
            <a:r>
              <a:rPr lang="en-US" sz="2800" dirty="0" smtClean="0">
                <a:solidFill>
                  <a:schemeClr val="tx1"/>
                </a:solidFill>
              </a:rPr>
              <a:t>)</a:t>
            </a:r>
            <a:endParaRPr lang="en-US" sz="2800" dirty="0">
              <a:solidFill>
                <a:schemeClr val="tx1"/>
              </a:solidFill>
            </a:endParaRPr>
          </a:p>
          <a:p>
            <a:endParaRPr lang="en-US" dirty="0"/>
          </a:p>
        </p:txBody>
      </p:sp>
      <p:pic>
        <p:nvPicPr>
          <p:cNvPr id="4" name="Picture 3" descr="Objetivo(s) de Aprendizaje"/>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43422" y="1905000"/>
            <a:ext cx="2743379" cy="2743200"/>
          </a:xfrm>
          <a:prstGeom prst="rect">
            <a:avLst/>
          </a:prstGeom>
          <a:effectLst>
            <a:softEdge rad="31750"/>
          </a:effectLst>
        </p:spPr>
      </p:pic>
      <p:sp>
        <p:nvSpPr>
          <p:cNvPr id="5" name="TextBox 4"/>
          <p:cNvSpPr txBox="1"/>
          <p:nvPr/>
        </p:nvSpPr>
        <p:spPr>
          <a:xfrm>
            <a:off x="5943422" y="4572000"/>
            <a:ext cx="2667178" cy="307777"/>
          </a:xfrm>
          <a:prstGeom prst="rect">
            <a:avLst/>
          </a:prstGeom>
          <a:noFill/>
        </p:spPr>
        <p:txBody>
          <a:bodyPr wrap="square" rtlCol="0">
            <a:spAutoFit/>
          </a:bodyPr>
          <a:lstStyle/>
          <a:p>
            <a:r>
              <a:rPr lang="en-US" sz="1400" i="1" dirty="0" smtClean="0"/>
              <a:t>Image courtesy ECHO.</a:t>
            </a:r>
            <a:endParaRPr lang="en-US" sz="1400" i="1" dirty="0"/>
          </a:p>
        </p:txBody>
      </p:sp>
    </p:spTree>
    <p:extLst>
      <p:ext uri="{BB962C8B-B14F-4D97-AF65-F5344CB8AC3E}">
        <p14:creationId xmlns:p14="http://schemas.microsoft.com/office/powerpoint/2010/main" val="1082516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err="1" smtClean="0">
                <a:effectLst>
                  <a:outerShdw blurRad="38100" dist="38100" dir="2700000" algn="tl">
                    <a:srgbClr val="000000">
                      <a:alpha val="43137"/>
                    </a:srgbClr>
                  </a:outerShdw>
                </a:effectLst>
              </a:rPr>
              <a:t>Competencias</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Básicas</a:t>
            </a:r>
            <a:r>
              <a:rPr lang="en-US" sz="3200" b="1" dirty="0" smtClean="0">
                <a:effectLst>
                  <a:outerShdw blurRad="38100" dist="38100" dir="2700000" algn="tl">
                    <a:srgbClr val="000000">
                      <a:alpha val="43137"/>
                    </a:srgbClr>
                  </a:outerShdw>
                </a:effectLst>
              </a:rPr>
              <a:t> de </a:t>
            </a:r>
            <a:r>
              <a:rPr lang="en-US" sz="3200" b="1" dirty="0" err="1" smtClean="0">
                <a:effectLst>
                  <a:outerShdw blurRad="38100" dist="38100" dir="2700000" algn="tl">
                    <a:srgbClr val="000000">
                      <a:alpha val="43137"/>
                    </a:srgbClr>
                  </a:outerShdw>
                </a:effectLst>
              </a:rPr>
              <a:t>Talado</a:t>
            </a:r>
            <a:r>
              <a:rPr lang="en-US" sz="3200" b="1" dirty="0" smtClean="0">
                <a:effectLst>
                  <a:outerShdw blurRad="38100" dist="38100" dir="2700000" algn="tl">
                    <a:srgbClr val="000000">
                      <a:alpha val="43137"/>
                    </a:srgbClr>
                  </a:outerShdw>
                </a:effectLst>
              </a:rPr>
              <a:t> de </a:t>
            </a:r>
            <a:r>
              <a:rPr lang="en-US" sz="3200" b="1" dirty="0" err="1" smtClean="0">
                <a:effectLst>
                  <a:outerShdw blurRad="38100" dist="38100" dir="2700000" algn="tl">
                    <a:srgbClr val="000000">
                      <a:alpha val="43137"/>
                    </a:srgbClr>
                  </a:outerShdw>
                </a:effectLst>
              </a:rPr>
              <a:t>Árbol</a:t>
            </a:r>
            <a:endParaRPr lang="en-US" sz="3200"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normAutofit/>
          </a:bodyPr>
          <a:lstStyle/>
          <a:p>
            <a:pPr>
              <a:buNone/>
            </a:pPr>
            <a:r>
              <a:rPr lang="en-US" dirty="0" smtClean="0"/>
              <a:t> </a:t>
            </a:r>
            <a:endParaRPr lang="en-US" dirty="0"/>
          </a:p>
        </p:txBody>
      </p:sp>
      <p:graphicFrame>
        <p:nvGraphicFramePr>
          <p:cNvPr id="5" name="Table 4" descr="chart"/>
          <p:cNvGraphicFramePr>
            <a:graphicFrameLocks noGrp="1"/>
          </p:cNvGraphicFramePr>
          <p:nvPr>
            <p:extLst>
              <p:ext uri="{D42A27DB-BD31-4B8C-83A1-F6EECF244321}">
                <p14:modId xmlns:p14="http://schemas.microsoft.com/office/powerpoint/2010/main" val="3761942328"/>
              </p:ext>
            </p:extLst>
          </p:nvPr>
        </p:nvGraphicFramePr>
        <p:xfrm>
          <a:off x="2514600" y="1143000"/>
          <a:ext cx="6096000" cy="4023360"/>
        </p:xfrm>
        <a:graphic>
          <a:graphicData uri="http://schemas.openxmlformats.org/drawingml/2006/table">
            <a:tbl>
              <a:tblPr firstRow="1" bandRow="1">
                <a:tableStyleId>{ED083AE6-46FA-4A59-8FB0-9F97EB10719F}</a:tableStyleId>
              </a:tblPr>
              <a:tblGrid>
                <a:gridCol w="19812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smtClean="0"/>
                        <a:t>Cortes de Talado</a:t>
                      </a:r>
                      <a:endParaRPr lang="en-US" sz="4400" b="0" dirty="0" smtClean="0"/>
                    </a:p>
                    <a:p>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smtClean="0"/>
                        <a:t>¿Puede</a:t>
                      </a:r>
                      <a:r>
                        <a:rPr lang="en-US" sz="1800" b="0" baseline="0" smtClean="0"/>
                        <a:t> el empleado hacer un corte frontal y corte trasero correcto? S/N </a:t>
                      </a:r>
                      <a:endParaRPr lang="en-US" sz="1800" b="0" dirty="0" smtClean="0"/>
                    </a:p>
                  </a:txBody>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Uso de Cuerda Guía</a:t>
                      </a:r>
                      <a:endParaRPr lang="en-US" sz="44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¿Puede instalar</a:t>
                      </a:r>
                      <a:r>
                        <a:rPr lang="en-US" sz="1800" baseline="0" smtClean="0"/>
                        <a:t> el empleado una cuerda guía con una piola a una altura de 25 pies, anclarla correctamente y tensionarla? S/N</a:t>
                      </a:r>
                      <a:endParaRPr lang="en-US" sz="1800" dirty="0" smtClean="0"/>
                    </a:p>
                  </a:txBody>
                  <a:tcPr/>
                </a:tc>
                <a:extLst>
                  <a:ext uri="{0D108BD9-81ED-4DB2-BD59-A6C34878D82A}">
                    <a16:rowId xmlns:a16="http://schemas.microsoft.com/office/drawing/2014/main" val="10001"/>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Usar Cuñas y Otras Ayudas</a:t>
                      </a:r>
                      <a:r>
                        <a:rPr lang="en-US" baseline="0" smtClean="0"/>
                        <a:t> de Talado</a:t>
                      </a:r>
                      <a:endParaRPr lang="en-US" sz="4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¿Puede</a:t>
                      </a:r>
                      <a:r>
                        <a:rPr lang="en-US" sz="1800" baseline="0" smtClean="0"/>
                        <a:t> demostrar el empleado el uso correcto de cuñas? S/N</a:t>
                      </a:r>
                      <a:endParaRPr lang="en-US" sz="1800" dirty="0" smtClean="0"/>
                    </a:p>
                  </a:txBody>
                  <a:tcPr/>
                </a:tc>
                <a:extLst>
                  <a:ext uri="{0D108BD9-81ED-4DB2-BD59-A6C34878D82A}">
                    <a16:rowId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Estimando Altura del Árbol</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¿Puede el</a:t>
                      </a:r>
                      <a:r>
                        <a:rPr lang="en-US" sz="1800" baseline="0" smtClean="0"/>
                        <a:t> empleado estimar la altura de un árbol? S/N  </a:t>
                      </a:r>
                      <a:endParaRPr lang="en-US" sz="1800" dirty="0" smtClean="0"/>
                    </a:p>
                  </a:txBody>
                  <a:tcPr/>
                </a:tc>
                <a:extLst>
                  <a:ext uri="{0D108BD9-81ED-4DB2-BD59-A6C34878D82A}">
                    <a16:rowId xmlns:a16="http://schemas.microsoft.com/office/drawing/2014/main"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Talado</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dirty="0" err="1" smtClean="0"/>
                        <a:t>Puede</a:t>
                      </a:r>
                      <a:r>
                        <a:rPr lang="en-US" sz="1800" baseline="0" dirty="0" smtClean="0"/>
                        <a:t> el </a:t>
                      </a:r>
                      <a:r>
                        <a:rPr lang="en-US" sz="1800" baseline="0" dirty="0" err="1" smtClean="0"/>
                        <a:t>empleado</a:t>
                      </a:r>
                      <a:r>
                        <a:rPr lang="en-US" sz="1800" baseline="0" dirty="0" smtClean="0"/>
                        <a:t> </a:t>
                      </a:r>
                      <a:r>
                        <a:rPr lang="en-US" sz="1800" baseline="0" dirty="0" err="1" smtClean="0"/>
                        <a:t>talar</a:t>
                      </a:r>
                      <a:r>
                        <a:rPr lang="en-US" sz="1800" baseline="0" dirty="0" smtClean="0"/>
                        <a:t> con </a:t>
                      </a:r>
                      <a:r>
                        <a:rPr lang="en-US" sz="1800" baseline="0" dirty="0" err="1" smtClean="0"/>
                        <a:t>seguridad</a:t>
                      </a:r>
                      <a:r>
                        <a:rPr lang="en-US" sz="1800" baseline="0" dirty="0" smtClean="0"/>
                        <a:t> un </a:t>
                      </a:r>
                      <a:r>
                        <a:rPr lang="en-US" sz="1800" baseline="0" dirty="0" err="1" smtClean="0"/>
                        <a:t>árbol</a:t>
                      </a:r>
                      <a:r>
                        <a:rPr lang="en-US" sz="1800" baseline="0" dirty="0" smtClean="0"/>
                        <a:t> “simple” con </a:t>
                      </a:r>
                      <a:r>
                        <a:rPr lang="en-US" sz="1800" baseline="0" dirty="0" err="1" smtClean="0"/>
                        <a:t>asistencia</a:t>
                      </a:r>
                      <a:r>
                        <a:rPr lang="en-US" sz="1800" baseline="0" dirty="0" smtClean="0"/>
                        <a:t> de </a:t>
                      </a:r>
                      <a:r>
                        <a:rPr lang="en-US" sz="1800" baseline="0" dirty="0" err="1" smtClean="0"/>
                        <a:t>equipo</a:t>
                      </a:r>
                      <a:r>
                        <a:rPr lang="en-US" sz="1800" baseline="0" dirty="0" smtClean="0"/>
                        <a:t> y </a:t>
                      </a:r>
                      <a:r>
                        <a:rPr lang="en-US" sz="1800" baseline="0" dirty="0" err="1" smtClean="0"/>
                        <a:t>supervisión</a:t>
                      </a:r>
                      <a:r>
                        <a:rPr lang="en-US" sz="1800" baseline="0" dirty="0" smtClean="0"/>
                        <a:t> </a:t>
                      </a:r>
                      <a:r>
                        <a:rPr lang="en-US" sz="1800" baseline="0" dirty="0" err="1" smtClean="0"/>
                        <a:t>directa</a:t>
                      </a:r>
                      <a:r>
                        <a:rPr lang="en-US" sz="1800" baseline="0" dirty="0" smtClean="0"/>
                        <a:t> de persona </a:t>
                      </a:r>
                      <a:r>
                        <a:rPr lang="en-US" sz="1800" baseline="0" dirty="0" err="1" smtClean="0"/>
                        <a:t>calificada</a:t>
                      </a:r>
                      <a:r>
                        <a:rPr lang="en-US" sz="1800" baseline="0" dirty="0" smtClean="0"/>
                        <a:t>? S/N</a:t>
                      </a:r>
                      <a:endParaRPr lang="en-US" sz="1800" dirty="0" smtClean="0"/>
                    </a:p>
                  </a:txBody>
                  <a:tcPr/>
                </a:tc>
                <a:extLst>
                  <a:ext uri="{0D108BD9-81ED-4DB2-BD59-A6C34878D82A}">
                    <a16:rowId xmlns:a16="http://schemas.microsoft.com/office/drawing/2014/main" val="10004"/>
                  </a:ext>
                </a:extLst>
              </a:tr>
            </a:tbl>
          </a:graphicData>
        </a:graphic>
      </p:graphicFrame>
      <p:grpSp>
        <p:nvGrpSpPr>
          <p:cNvPr id="8" name="Group 7" descr="imagen"/>
          <p:cNvGrpSpPr/>
          <p:nvPr/>
        </p:nvGrpSpPr>
        <p:grpSpPr>
          <a:xfrm>
            <a:off x="306062" y="1600200"/>
            <a:ext cx="2284738" cy="4038600"/>
            <a:chOff x="1115687" y="1295400"/>
            <a:chExt cx="2284738" cy="4038600"/>
          </a:xfrm>
        </p:grpSpPr>
        <p:pic>
          <p:nvPicPr>
            <p:cNvPr id="6" name="Picture 5" descr="text box"/>
            <p:cNvPicPr>
              <a:picLocks noChangeAspect="1"/>
            </p:cNvPicPr>
            <p:nvPr/>
          </p:nvPicPr>
          <p:blipFill rotWithShape="1">
            <a:blip r:embed="rId2" cstate="email">
              <a:extLst>
                <a:ext uri="{28A0092B-C50C-407E-A947-70E740481C1C}">
                  <a14:useLocalDpi xmlns:a14="http://schemas.microsoft.com/office/drawing/2010/main"/>
                </a:ext>
              </a:extLst>
            </a:blip>
            <a:srcRect l="10124" r="28853"/>
            <a:stretch/>
          </p:blipFill>
          <p:spPr>
            <a:xfrm>
              <a:off x="1333500" y="1295400"/>
              <a:ext cx="2066925" cy="4038600"/>
            </a:xfrm>
            <a:prstGeom prst="rect">
              <a:avLst/>
            </a:prstGeom>
            <a:effectLst>
              <a:softEdge rad="127000"/>
            </a:effectLst>
          </p:spPr>
        </p:pic>
        <p:sp>
          <p:nvSpPr>
            <p:cNvPr id="7" name="Rectangle 6"/>
            <p:cNvSpPr/>
            <p:nvPr/>
          </p:nvSpPr>
          <p:spPr>
            <a:xfrm rot="1118067">
              <a:off x="1115687" y="4038600"/>
              <a:ext cx="457200" cy="381000"/>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8119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10: </a:t>
            </a:r>
            <a:r>
              <a:rPr lang="en-US" sz="3200" b="1" dirty="0" err="1" smtClean="0">
                <a:effectLst>
                  <a:outerShdw blurRad="38100" dist="38100" dir="2700000" algn="tl">
                    <a:srgbClr val="000000">
                      <a:alpha val="43137"/>
                    </a:srgbClr>
                  </a:outerShdw>
                </a:effectLst>
              </a:rPr>
              <a:t>Desramar</a:t>
            </a:r>
            <a:r>
              <a:rPr lang="en-US" sz="3200" b="1" dirty="0" smtClean="0">
                <a:effectLst>
                  <a:outerShdw blurRad="38100" dist="38100" dir="2700000" algn="tl">
                    <a:srgbClr val="000000">
                      <a:alpha val="43137"/>
                    </a:srgbClr>
                  </a:outerShdw>
                </a:effectLst>
              </a:rPr>
              <a:t> &amp; </a:t>
            </a:r>
            <a:r>
              <a:rPr lang="en-US" sz="3200" b="1" dirty="0" err="1" smtClean="0">
                <a:effectLst>
                  <a:outerShdw blurRad="38100" dist="38100" dir="2700000" algn="tl">
                    <a:srgbClr val="000000">
                      <a:alpha val="43137"/>
                    </a:srgbClr>
                  </a:outerShdw>
                </a:effectLst>
              </a:rPr>
              <a:t>Trozar</a:t>
            </a:r>
            <a:endParaRPr lang="en-US" sz="3200" b="1" dirty="0">
              <a:effectLst>
                <a:outerShdw blurRad="38100" dist="38100" dir="2700000" algn="tl">
                  <a:srgbClr val="000000">
                    <a:alpha val="43137"/>
                  </a:srgbClr>
                </a:outerShdw>
              </a:effectLst>
            </a:endParaRPr>
          </a:p>
        </p:txBody>
      </p:sp>
      <p:pic>
        <p:nvPicPr>
          <p:cNvPr id="4" name="Content Placeholder 3" descr="imagen"/>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477000" y="381000"/>
            <a:ext cx="2248463" cy="1710267"/>
          </a:xfrm>
        </p:spPr>
      </p:pic>
      <p:sp>
        <p:nvSpPr>
          <p:cNvPr id="3" name="TextBox 2"/>
          <p:cNvSpPr txBox="1"/>
          <p:nvPr/>
        </p:nvSpPr>
        <p:spPr>
          <a:xfrm>
            <a:off x="990600" y="2133600"/>
            <a:ext cx="7239000" cy="3539430"/>
          </a:xfrm>
          <a:prstGeom prst="rect">
            <a:avLst/>
          </a:prstGeom>
          <a:noFill/>
        </p:spPr>
        <p:txBody>
          <a:bodyPr wrap="square" rtlCol="0">
            <a:spAutoFit/>
          </a:bodyPr>
          <a:lstStyle/>
          <a:p>
            <a:r>
              <a:rPr lang="en-US" sz="2800" smtClean="0"/>
              <a:t>Aún después que un árbol ha sido talado, aún presenta </a:t>
            </a:r>
            <a:r>
              <a:rPr lang="en-US" sz="2800" b="1" i="1" smtClean="0"/>
              <a:t>altos riesgos </a:t>
            </a:r>
            <a:r>
              <a:rPr lang="en-US" sz="2800" smtClean="0"/>
              <a:t>para operador de motosierra hasta que su tronco está plano en el suelo y se quitan las ramas.</a:t>
            </a:r>
            <a:endParaRPr lang="en-US" sz="2800" dirty="0" smtClean="0"/>
          </a:p>
          <a:p>
            <a:pPr marL="285750" indent="-285750">
              <a:buFont typeface="Arial" panose="020B0604020202020204" pitchFamily="34" charset="0"/>
              <a:buChar char="•"/>
            </a:pPr>
            <a:r>
              <a:rPr lang="en-US" sz="2800" smtClean="0"/>
              <a:t>Ramas bajo tensión se pueden romper con vigor, pellizcar a sierra o dar retroceso</a:t>
            </a:r>
            <a:endParaRPr lang="en-US" sz="2800" dirty="0" smtClean="0"/>
          </a:p>
          <a:p>
            <a:pPr marL="285750" indent="-285750">
              <a:buFont typeface="Arial" panose="020B0604020202020204" pitchFamily="34" charset="0"/>
              <a:buChar char="•"/>
            </a:pPr>
            <a:r>
              <a:rPr lang="en-US" sz="2800" smtClean="0"/>
              <a:t>Árboles o secciones de árbol pueden moverse o rodar</a:t>
            </a:r>
            <a:endParaRPr lang="en-US" sz="2800" dirty="0"/>
          </a:p>
        </p:txBody>
      </p:sp>
    </p:spTree>
    <p:extLst>
      <p:ext uri="{BB962C8B-B14F-4D97-AF65-F5344CB8AC3E}">
        <p14:creationId xmlns:p14="http://schemas.microsoft.com/office/powerpoint/2010/main" val="259584400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629400" cy="1143000"/>
          </a:xfrm>
        </p:spPr>
        <p:txBody>
          <a:bodyPr>
            <a:normAutofit fontScale="90000"/>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9:	</a:t>
            </a:r>
            <a:r>
              <a:rPr lang="en-US" sz="3200" b="1" dirty="0" err="1" smtClean="0">
                <a:effectLst>
                  <a:outerShdw blurRad="38100" dist="38100" dir="2700000" algn="tl">
                    <a:srgbClr val="000000">
                      <a:alpha val="43137"/>
                    </a:srgbClr>
                  </a:outerShdw>
                </a:effectLst>
              </a:rPr>
              <a:t>Cortando</a:t>
            </a:r>
            <a:r>
              <a:rPr lang="en-US" sz="3200" b="1" dirty="0" smtClean="0">
                <a:effectLst>
                  <a:outerShdw blurRad="38100" dist="38100" dir="2700000" algn="tl">
                    <a:srgbClr val="000000">
                      <a:alpha val="43137"/>
                    </a:srgbClr>
                  </a:outerShdw>
                </a:effectLst>
              </a:rPr>
              <a:t> Madera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Bajo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Tensión</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pic>
        <p:nvPicPr>
          <p:cNvPr id="4" name="Content Placeholder 3" descr="imagen"/>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0000" y="609600"/>
            <a:ext cx="4747125" cy="3449748"/>
          </a:xfrm>
          <a:ln>
            <a:noFill/>
          </a:ln>
          <a:effectLst>
            <a:softEdge rad="127000"/>
          </a:effectLst>
        </p:spPr>
      </p:pic>
      <p:sp>
        <p:nvSpPr>
          <p:cNvPr id="3" name="TextBox 2"/>
          <p:cNvSpPr txBox="1"/>
          <p:nvPr/>
        </p:nvSpPr>
        <p:spPr>
          <a:xfrm>
            <a:off x="609600" y="3810000"/>
            <a:ext cx="6172200" cy="1815882"/>
          </a:xfrm>
          <a:prstGeom prst="rect">
            <a:avLst/>
          </a:prstGeom>
          <a:noFill/>
        </p:spPr>
        <p:txBody>
          <a:bodyPr wrap="square" rtlCol="0">
            <a:spAutoFit/>
          </a:bodyPr>
          <a:lstStyle/>
          <a:p>
            <a:r>
              <a:rPr lang="en-US" sz="2800" b="1" i="1" smtClean="0"/>
              <a:t>¡Lea el árbol! </a:t>
            </a:r>
            <a:r>
              <a:rPr lang="en-US" sz="2800" smtClean="0"/>
              <a:t>Primero necesita evaluar la madera que está a punto de cortar. Determine donde están las fibras de tensión y compresión. </a:t>
            </a:r>
            <a:endParaRPr lang="en-US" sz="2800" dirty="0"/>
          </a:p>
        </p:txBody>
      </p:sp>
    </p:spTree>
    <p:extLst>
      <p:ext uri="{BB962C8B-B14F-4D97-AF65-F5344CB8AC3E}">
        <p14:creationId xmlns:p14="http://schemas.microsoft.com/office/powerpoint/2010/main" val="418784249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629400" cy="1143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9:	</a:t>
            </a:r>
            <a:r>
              <a:rPr lang="en-US" sz="3200" b="1" dirty="0" err="1" smtClean="0">
                <a:effectLst>
                  <a:outerShdw blurRad="38100" dist="38100" dir="2700000" algn="tl">
                    <a:srgbClr val="000000">
                      <a:alpha val="43137"/>
                    </a:srgbClr>
                  </a:outerShdw>
                </a:effectLst>
              </a:rPr>
              <a:t>Cortando</a:t>
            </a:r>
            <a:r>
              <a:rPr lang="en-US" sz="3200" b="1" dirty="0" smtClean="0">
                <a:effectLst>
                  <a:outerShdw blurRad="38100" dist="38100" dir="2700000" algn="tl">
                    <a:srgbClr val="000000">
                      <a:alpha val="43137"/>
                    </a:srgbClr>
                  </a:outerShdw>
                </a:effectLst>
              </a:rPr>
              <a:t> Madera</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Bajo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Tensión</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533400" y="2209800"/>
            <a:ext cx="4191000" cy="1815882"/>
          </a:xfrm>
          <a:prstGeom prst="rect">
            <a:avLst/>
          </a:prstGeom>
          <a:noFill/>
        </p:spPr>
        <p:txBody>
          <a:bodyPr wrap="square" rtlCol="0">
            <a:spAutoFit/>
          </a:bodyPr>
          <a:lstStyle/>
          <a:p>
            <a:pPr algn="r"/>
            <a:r>
              <a:rPr lang="en-US" sz="2800" smtClean="0"/>
              <a:t>1a técnica: Desbastar rama en lado de </a:t>
            </a:r>
            <a:r>
              <a:rPr lang="en-US" sz="2800" u="sng" smtClean="0"/>
              <a:t>compresión</a:t>
            </a:r>
            <a:r>
              <a:rPr lang="en-US" sz="2800" smtClean="0"/>
              <a:t> hasta que comienza a doblarse. </a:t>
            </a:r>
            <a:endParaRPr lang="en-US" sz="2800" dirty="0"/>
          </a:p>
        </p:txBody>
      </p:sp>
      <p:pic>
        <p:nvPicPr>
          <p:cNvPr id="5" name="Picture 4" descr="imagen"/>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4673600" y="1295400"/>
            <a:ext cx="3911600" cy="3200400"/>
          </a:xfrm>
          <a:prstGeom prst="rect">
            <a:avLst/>
          </a:prstGeom>
        </p:spPr>
      </p:pic>
    </p:spTree>
    <p:extLst>
      <p:ext uri="{BB962C8B-B14F-4D97-AF65-F5344CB8AC3E}">
        <p14:creationId xmlns:p14="http://schemas.microsoft.com/office/powerpoint/2010/main" val="336422531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9906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9:	</a:t>
            </a:r>
            <a:r>
              <a:rPr lang="en-US" sz="3200" b="1" dirty="0" err="1" smtClean="0">
                <a:effectLst>
                  <a:outerShdw blurRad="38100" dist="38100" dir="2700000" algn="tl">
                    <a:srgbClr val="000000">
                      <a:alpha val="43137"/>
                    </a:srgbClr>
                  </a:outerShdw>
                </a:effectLst>
              </a:rPr>
              <a:t>Cortando</a:t>
            </a:r>
            <a:r>
              <a:rPr lang="en-US" sz="3200" b="1" dirty="0" smtClean="0">
                <a:effectLst>
                  <a:outerShdw blurRad="38100" dist="38100" dir="2700000" algn="tl">
                    <a:srgbClr val="000000">
                      <a:alpha val="43137"/>
                    </a:srgbClr>
                  </a:outerShdw>
                </a:effectLst>
              </a:rPr>
              <a:t> Madera </a:t>
            </a:r>
            <a:r>
              <a:rPr lang="en-US" sz="3200" b="1" dirty="0" err="1" smtClean="0">
                <a:effectLst>
                  <a:outerShdw blurRad="38100" dist="38100" dir="2700000" algn="tl">
                    <a:srgbClr val="000000">
                      <a:alpha val="43137"/>
                    </a:srgbClr>
                  </a:outerShdw>
                </a:effectLst>
              </a:rPr>
              <a:t>Bajo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Tensión</a:t>
            </a:r>
            <a:endParaRPr lang="en-US" sz="3200" b="1" dirty="0">
              <a:effectLst>
                <a:outerShdw blurRad="38100" dist="38100" dir="2700000" algn="tl">
                  <a:srgbClr val="000000">
                    <a:alpha val="43137"/>
                  </a:srgbClr>
                </a:outerShdw>
              </a:effectLst>
            </a:endParaRPr>
          </a:p>
        </p:txBody>
      </p:sp>
      <p:pic>
        <p:nvPicPr>
          <p:cNvPr id="4" name="Picture 3"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1676400"/>
            <a:ext cx="6074117" cy="4419600"/>
          </a:xfrm>
          <a:prstGeom prst="rect">
            <a:avLst/>
          </a:prstGeom>
        </p:spPr>
      </p:pic>
      <p:sp>
        <p:nvSpPr>
          <p:cNvPr id="3" name="TextBox 2"/>
          <p:cNvSpPr txBox="1"/>
          <p:nvPr/>
        </p:nvSpPr>
        <p:spPr>
          <a:xfrm>
            <a:off x="838200" y="4114800"/>
            <a:ext cx="3305172" cy="1569660"/>
          </a:xfrm>
          <a:prstGeom prst="rect">
            <a:avLst/>
          </a:prstGeom>
          <a:solidFill>
            <a:srgbClr val="7F7F7F">
              <a:alpha val="65098"/>
            </a:srgbClr>
          </a:solidFill>
          <a:effectLst>
            <a:softEdge rad="63500"/>
          </a:effectLst>
        </p:spPr>
        <p:txBody>
          <a:bodyPr wrap="square" rtlCol="0">
            <a:spAutoFit/>
          </a:bodyPr>
          <a:lstStyle/>
          <a:p>
            <a:r>
              <a:rPr lang="en-US" sz="2400" b="1" smtClean="0">
                <a:solidFill>
                  <a:schemeClr val="bg1"/>
                </a:solidFill>
                <a:effectLst>
                  <a:outerShdw blurRad="38100" dist="38100" dir="2700000" algn="tl">
                    <a:srgbClr val="000000">
                      <a:alpha val="43137"/>
                    </a:srgbClr>
                  </a:outerShdw>
                </a:effectLst>
              </a:rPr>
              <a:t>2a Técnica: Series de tajos superficiales en lado de tensión (flecha)</a:t>
            </a:r>
            <a:endParaRPr lang="en-US" sz="2400" b="1" dirty="0">
              <a:solidFill>
                <a:schemeClr val="bg1"/>
              </a:solidFill>
              <a:effectLst>
                <a:outerShdw blurRad="38100" dist="38100" dir="2700000" algn="tl">
                  <a:srgbClr val="000000">
                    <a:alpha val="43137"/>
                  </a:srgbClr>
                </a:outerShdw>
              </a:effectLst>
            </a:endParaRPr>
          </a:p>
        </p:txBody>
      </p:sp>
      <p:sp>
        <p:nvSpPr>
          <p:cNvPr id="6" name="Multiply 5" descr="imagen"/>
          <p:cNvSpPr/>
          <p:nvPr/>
        </p:nvSpPr>
        <p:spPr>
          <a:xfrm>
            <a:off x="5212080" y="5486400"/>
            <a:ext cx="960120" cy="533400"/>
          </a:xfrm>
          <a:prstGeom prst="mathMultiply">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descr="imagen"/>
          <p:cNvCxnSpPr/>
          <p:nvPr/>
        </p:nvCxnSpPr>
        <p:spPr>
          <a:xfrm>
            <a:off x="3124200" y="2133600"/>
            <a:ext cx="3505200" cy="0"/>
          </a:xfrm>
          <a:prstGeom prst="line">
            <a:avLst/>
          </a:prstGeom>
          <a:ln>
            <a:solidFill>
              <a:schemeClr val="bg1"/>
            </a:solidFill>
            <a:prstDash val="dash"/>
          </a:ln>
        </p:spPr>
        <p:style>
          <a:lnRef idx="3">
            <a:schemeClr val="dk1"/>
          </a:lnRef>
          <a:fillRef idx="0">
            <a:schemeClr val="dk1"/>
          </a:fillRef>
          <a:effectRef idx="2">
            <a:schemeClr val="dk1"/>
          </a:effectRef>
          <a:fontRef idx="minor">
            <a:schemeClr val="tx1"/>
          </a:fontRef>
        </p:style>
      </p:cxnSp>
      <p:cxnSp>
        <p:nvCxnSpPr>
          <p:cNvPr id="9" name="Straight Connector 8" descr="imagen"/>
          <p:cNvCxnSpPr/>
          <p:nvPr/>
        </p:nvCxnSpPr>
        <p:spPr>
          <a:xfrm>
            <a:off x="6400800" y="1981200"/>
            <a:ext cx="0" cy="3162300"/>
          </a:xfrm>
          <a:prstGeom prst="line">
            <a:avLst/>
          </a:prstGeom>
          <a:ln>
            <a:solidFill>
              <a:schemeClr val="bg1"/>
            </a:solidFill>
            <a:prstDash val="dash"/>
          </a:ln>
        </p:spPr>
        <p:style>
          <a:lnRef idx="3">
            <a:schemeClr val="dk1"/>
          </a:lnRef>
          <a:fillRef idx="0">
            <a:schemeClr val="dk1"/>
          </a:fillRef>
          <a:effectRef idx="2">
            <a:schemeClr val="dk1"/>
          </a:effectRef>
          <a:fontRef idx="minor">
            <a:schemeClr val="tx1"/>
          </a:fontRef>
        </p:style>
      </p:cxnSp>
      <p:sp>
        <p:nvSpPr>
          <p:cNvPr id="11" name="Down Arrow 10" descr="arrow pointing down"/>
          <p:cNvSpPr/>
          <p:nvPr/>
        </p:nvSpPr>
        <p:spPr>
          <a:xfrm rot="2269309">
            <a:off x="5833542" y="2362200"/>
            <a:ext cx="228600" cy="685800"/>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43372" y="5388114"/>
            <a:ext cx="1343028" cy="707886"/>
          </a:xfrm>
          <a:prstGeom prst="rect">
            <a:avLst/>
          </a:prstGeom>
          <a:noFill/>
        </p:spPr>
        <p:txBody>
          <a:bodyPr wrap="square" rtlCol="0">
            <a:spAutoFit/>
          </a:bodyPr>
          <a:lstStyle/>
          <a:p>
            <a:r>
              <a:rPr lang="en-US" sz="2000" b="1" smtClean="0">
                <a:solidFill>
                  <a:schemeClr val="bg1"/>
                </a:solidFill>
                <a:effectLst>
                  <a:outerShdw blurRad="38100" dist="38100" dir="2700000" algn="tl">
                    <a:srgbClr val="000000">
                      <a:alpha val="43137"/>
                    </a:srgbClr>
                  </a:outerShdw>
                </a:effectLst>
              </a:rPr>
              <a:t>PARESE AQUÍ</a:t>
            </a:r>
            <a:endParaRPr lang="en-US" sz="2000" b="1" dirty="0">
              <a:solidFill>
                <a:schemeClr val="bg1"/>
              </a:solidFill>
              <a:effectLst>
                <a:outerShdw blurRad="38100" dist="38100" dir="2700000" algn="tl">
                  <a:srgbClr val="000000">
                    <a:alpha val="43137"/>
                  </a:srgbClr>
                </a:outerShdw>
              </a:effectLst>
            </a:endParaRPr>
          </a:p>
        </p:txBody>
      </p:sp>
      <p:cxnSp>
        <p:nvCxnSpPr>
          <p:cNvPr id="14" name="Straight Connector 13" descr="image"/>
          <p:cNvCxnSpPr/>
          <p:nvPr/>
        </p:nvCxnSpPr>
        <p:spPr>
          <a:xfrm flipH="1">
            <a:off x="5379720" y="2895600"/>
            <a:ext cx="762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image"/>
          <p:cNvCxnSpPr/>
          <p:nvPr/>
        </p:nvCxnSpPr>
        <p:spPr>
          <a:xfrm flipH="1">
            <a:off x="5455920" y="2971800"/>
            <a:ext cx="762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descr="image"/>
          <p:cNvCxnSpPr/>
          <p:nvPr/>
        </p:nvCxnSpPr>
        <p:spPr>
          <a:xfrm flipH="1">
            <a:off x="5532120" y="3048000"/>
            <a:ext cx="762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image"/>
          <p:cNvCxnSpPr/>
          <p:nvPr/>
        </p:nvCxnSpPr>
        <p:spPr>
          <a:xfrm flipH="1">
            <a:off x="5608320" y="3124200"/>
            <a:ext cx="1524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image"/>
          <p:cNvCxnSpPr/>
          <p:nvPr/>
        </p:nvCxnSpPr>
        <p:spPr>
          <a:xfrm flipH="1">
            <a:off x="5760720" y="3200400"/>
            <a:ext cx="10668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83730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10: </a:t>
            </a:r>
            <a:r>
              <a:rPr lang="en-US" sz="3200" b="1" dirty="0" err="1" smtClean="0">
                <a:effectLst>
                  <a:outerShdw blurRad="38100" dist="38100" dir="2700000" algn="tl">
                    <a:srgbClr val="000000">
                      <a:alpha val="43137"/>
                    </a:srgbClr>
                  </a:outerShdw>
                </a:effectLst>
              </a:rPr>
              <a:t>Desramar</a:t>
            </a:r>
            <a:r>
              <a:rPr lang="en-US" sz="3200" b="1" dirty="0" smtClean="0">
                <a:effectLst>
                  <a:outerShdw blurRad="38100" dist="38100" dir="2700000" algn="tl">
                    <a:srgbClr val="000000">
                      <a:alpha val="43137"/>
                    </a:srgbClr>
                  </a:outerShdw>
                </a:effectLst>
              </a:rPr>
              <a:t> &amp; </a:t>
            </a:r>
            <a:r>
              <a:rPr lang="en-US" sz="3200" b="1" dirty="0" err="1" smtClean="0">
                <a:effectLst>
                  <a:outerShdw blurRad="38100" dist="38100" dir="2700000" algn="tl">
                    <a:srgbClr val="000000">
                      <a:alpha val="43137"/>
                    </a:srgbClr>
                  </a:outerShdw>
                </a:effectLst>
              </a:rPr>
              <a:t>Trozar</a:t>
            </a:r>
            <a:endParaRPr lang="en-US" sz="3200" b="1" dirty="0">
              <a:effectLst>
                <a:outerShdw blurRad="38100" dist="38100" dir="2700000" algn="tl">
                  <a:srgbClr val="000000">
                    <a:alpha val="43137"/>
                  </a:srgbClr>
                </a:outerShdw>
              </a:effectLst>
            </a:endParaRPr>
          </a:p>
        </p:txBody>
      </p:sp>
      <p:pic>
        <p:nvPicPr>
          <p:cNvPr id="4" name="Content Placeholder 3" descr="image"/>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477000" y="381000"/>
            <a:ext cx="2248463" cy="1710267"/>
          </a:xfrm>
        </p:spPr>
      </p:pic>
      <p:sp>
        <p:nvSpPr>
          <p:cNvPr id="3" name="TextBox 2"/>
          <p:cNvSpPr txBox="1"/>
          <p:nvPr/>
        </p:nvSpPr>
        <p:spPr>
          <a:xfrm>
            <a:off x="990600" y="2000240"/>
            <a:ext cx="7239000" cy="3108543"/>
          </a:xfrm>
          <a:prstGeom prst="rect">
            <a:avLst/>
          </a:prstGeom>
          <a:noFill/>
        </p:spPr>
        <p:txBody>
          <a:bodyPr wrap="square" rtlCol="0">
            <a:spAutoFit/>
          </a:bodyPr>
          <a:lstStyle/>
          <a:p>
            <a:r>
              <a:rPr lang="en-US" sz="2800" smtClean="0"/>
              <a:t>Manejar la sierra por periodos extensos, especialmente una grande, crea fatiga y peligros ergonómicos. </a:t>
            </a:r>
            <a:endParaRPr lang="en-US" sz="2800" dirty="0" smtClean="0"/>
          </a:p>
          <a:p>
            <a:pPr marL="457200" indent="-457200">
              <a:buFont typeface="Arial" panose="020B0604020202020204" pitchFamily="34" charset="0"/>
              <a:buChar char="•"/>
            </a:pPr>
            <a:r>
              <a:rPr lang="en-US" sz="2800" smtClean="0"/>
              <a:t>Mantenga cabeza de poder de sierra cerca de su centro de gravedad</a:t>
            </a:r>
            <a:endParaRPr lang="en-US" sz="2800" dirty="0" smtClean="0"/>
          </a:p>
          <a:p>
            <a:pPr marL="457200" indent="-457200">
              <a:buFont typeface="Arial" panose="020B0604020202020204" pitchFamily="34" charset="0"/>
              <a:buChar char="•"/>
            </a:pPr>
            <a:r>
              <a:rPr lang="en-US" sz="2800" smtClean="0"/>
              <a:t>Cuando sea posible, posiciónese en el lado opuesto de rama o tronco a cortar.</a:t>
            </a:r>
            <a:endParaRPr lang="en-US" sz="2800" dirty="0"/>
          </a:p>
        </p:txBody>
      </p:sp>
    </p:spTree>
    <p:extLst>
      <p:ext uri="{BB962C8B-B14F-4D97-AF65-F5344CB8AC3E}">
        <p14:creationId xmlns:p14="http://schemas.microsoft.com/office/powerpoint/2010/main" val="49147886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10: </a:t>
            </a:r>
            <a:r>
              <a:rPr lang="en-US" sz="3200" b="1" dirty="0" err="1" smtClean="0">
                <a:effectLst>
                  <a:outerShdw blurRad="38100" dist="38100" dir="2700000" algn="tl">
                    <a:srgbClr val="000000">
                      <a:alpha val="43137"/>
                    </a:srgbClr>
                  </a:outerShdw>
                </a:effectLst>
              </a:rPr>
              <a:t>Desramar</a:t>
            </a:r>
            <a:r>
              <a:rPr lang="en-US" sz="3200" b="1" dirty="0" smtClean="0">
                <a:effectLst>
                  <a:outerShdw blurRad="38100" dist="38100" dir="2700000" algn="tl">
                    <a:srgbClr val="000000">
                      <a:alpha val="43137"/>
                    </a:srgbClr>
                  </a:outerShdw>
                </a:effectLst>
              </a:rPr>
              <a:t> &amp; </a:t>
            </a:r>
            <a:r>
              <a:rPr lang="en-US" sz="3200" b="1" dirty="0" err="1" smtClean="0">
                <a:effectLst>
                  <a:outerShdw blurRad="38100" dist="38100" dir="2700000" algn="tl">
                    <a:srgbClr val="000000">
                      <a:alpha val="43137"/>
                    </a:srgbClr>
                  </a:outerShdw>
                </a:effectLst>
              </a:rPr>
              <a:t>Trozar</a:t>
            </a:r>
            <a:endParaRPr lang="en-US" sz="3200" b="1" dirty="0">
              <a:effectLst>
                <a:outerShdw blurRad="38100" dist="38100" dir="2700000" algn="tl">
                  <a:srgbClr val="000000">
                    <a:alpha val="43137"/>
                  </a:srgbClr>
                </a:outerShdw>
              </a:effectLst>
            </a:endParaRPr>
          </a:p>
        </p:txBody>
      </p:sp>
      <p:pic>
        <p:nvPicPr>
          <p:cNvPr id="6" name="Content Placeholder 3" descr="image"/>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886200" y="1143000"/>
            <a:ext cx="4307672" cy="3703770"/>
          </a:xfrm>
          <a:ln>
            <a:solidFill>
              <a:schemeClr val="bg1">
                <a:lumMod val="50000"/>
              </a:schemeClr>
            </a:solidFill>
          </a:ln>
        </p:spPr>
      </p:pic>
      <p:sp>
        <p:nvSpPr>
          <p:cNvPr id="3" name="TextBox 2"/>
          <p:cNvSpPr txBox="1"/>
          <p:nvPr/>
        </p:nvSpPr>
        <p:spPr>
          <a:xfrm>
            <a:off x="457200" y="1524000"/>
            <a:ext cx="3352800" cy="1384995"/>
          </a:xfrm>
          <a:prstGeom prst="rect">
            <a:avLst/>
          </a:prstGeom>
          <a:noFill/>
        </p:spPr>
        <p:txBody>
          <a:bodyPr wrap="square" rtlCol="0">
            <a:spAutoFit/>
          </a:bodyPr>
          <a:lstStyle/>
          <a:p>
            <a:r>
              <a:rPr lang="en-US" sz="2800" smtClean="0"/>
              <a:t>P: ¿Qué está mal </a:t>
            </a:r>
            <a:r>
              <a:rPr lang="en-US" sz="2800" u="sng" smtClean="0"/>
              <a:t>ergonómicamente</a:t>
            </a:r>
            <a:r>
              <a:rPr lang="en-US" sz="2800" smtClean="0"/>
              <a:t> en la ilustración?*</a:t>
            </a:r>
            <a:endParaRPr lang="en-US" sz="2800" dirty="0"/>
          </a:p>
        </p:txBody>
      </p:sp>
      <p:sp>
        <p:nvSpPr>
          <p:cNvPr id="7" name="TextBox 6"/>
          <p:cNvSpPr txBox="1"/>
          <p:nvPr/>
        </p:nvSpPr>
        <p:spPr>
          <a:xfrm>
            <a:off x="428596" y="3263205"/>
            <a:ext cx="3614734" cy="2677656"/>
          </a:xfrm>
          <a:prstGeom prst="rect">
            <a:avLst/>
          </a:prstGeom>
          <a:noFill/>
        </p:spPr>
        <p:txBody>
          <a:bodyPr wrap="square" rtlCol="0">
            <a:spAutoFit/>
          </a:bodyPr>
          <a:lstStyle/>
          <a:p>
            <a:r>
              <a:rPr lang="en-US" sz="2800" smtClean="0"/>
              <a:t>R: La </a:t>
            </a:r>
            <a:r>
              <a:rPr lang="en-US" sz="2800" u="sng" smtClean="0"/>
              <a:t>postura agachada</a:t>
            </a:r>
            <a:r>
              <a:rPr lang="en-US" sz="2800" smtClean="0"/>
              <a:t>, y sostener la sierra </a:t>
            </a:r>
            <a:r>
              <a:rPr lang="en-US" sz="2800" u="sng" smtClean="0"/>
              <a:t>lejos</a:t>
            </a:r>
            <a:r>
              <a:rPr lang="en-US" sz="2800" smtClean="0"/>
              <a:t> del cuerpo, pone espalda bajo tensión innecesaria.</a:t>
            </a:r>
            <a:endParaRPr lang="en-US" sz="2800" dirty="0"/>
          </a:p>
        </p:txBody>
      </p:sp>
      <p:sp>
        <p:nvSpPr>
          <p:cNvPr id="8" name="TextBox 7"/>
          <p:cNvSpPr txBox="1"/>
          <p:nvPr/>
        </p:nvSpPr>
        <p:spPr>
          <a:xfrm rot="10800000">
            <a:off x="3886200" y="5015299"/>
            <a:ext cx="3048000" cy="461665"/>
          </a:xfrm>
          <a:prstGeom prst="rect">
            <a:avLst/>
          </a:prstGeom>
          <a:noFill/>
        </p:spPr>
        <p:txBody>
          <a:bodyPr wrap="square" rtlCol="0">
            <a:spAutoFit/>
          </a:bodyPr>
          <a:lstStyle/>
          <a:p>
            <a:r>
              <a:rPr lang="en-US" sz="1200" smtClean="0"/>
              <a:t>* ¡No hay cadena en la barra y la manija frontal está en el lado equivocado!  </a:t>
            </a:r>
            <a:endParaRPr lang="en-US" sz="1200" dirty="0"/>
          </a:p>
        </p:txBody>
      </p:sp>
    </p:spTree>
    <p:extLst>
      <p:ext uri="{BB962C8B-B14F-4D97-AF65-F5344CB8AC3E}">
        <p14:creationId xmlns:p14="http://schemas.microsoft.com/office/powerpoint/2010/main" val="18104419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Lista</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Chequeo</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4282" y="1524000"/>
            <a:ext cx="4429156" cy="4525963"/>
          </a:xfrm>
        </p:spPr>
        <p:txBody>
          <a:bodyPr/>
          <a:lstStyle/>
          <a:p>
            <a:pPr>
              <a:buFont typeface="Wingdings" panose="05000000000000000000" pitchFamily="2" charset="2"/>
              <a:buChar char="q"/>
            </a:pPr>
            <a:r>
              <a:rPr lang="en-US" sz="2800" smtClean="0"/>
              <a:t>Inspección de peligros de sitio de trabajo</a:t>
            </a:r>
            <a:endParaRPr lang="en-US" sz="2800" dirty="0" smtClean="0"/>
          </a:p>
          <a:p>
            <a:pPr>
              <a:buFont typeface="Wingdings" panose="05000000000000000000" pitchFamily="2" charset="2"/>
              <a:buChar char="q"/>
            </a:pPr>
            <a:r>
              <a:rPr lang="en-US" sz="2800" smtClean="0"/>
              <a:t>Planeamiento de trabajo</a:t>
            </a:r>
            <a:endParaRPr lang="en-US" sz="2800" dirty="0" smtClean="0"/>
          </a:p>
          <a:p>
            <a:pPr>
              <a:buFont typeface="Wingdings" panose="05000000000000000000" pitchFamily="2" charset="2"/>
              <a:buChar char="q"/>
            </a:pPr>
            <a:r>
              <a:rPr lang="en-US" sz="2800" smtClean="0"/>
              <a:t>Respuesta emergencia</a:t>
            </a:r>
            <a:endParaRPr lang="en-US" sz="2800" dirty="0" smtClean="0"/>
          </a:p>
          <a:p>
            <a:pPr>
              <a:buFont typeface="Wingdings" panose="05000000000000000000" pitchFamily="2" charset="2"/>
              <a:buChar char="q"/>
            </a:pPr>
            <a:r>
              <a:rPr lang="en-US" sz="2800" smtClean="0"/>
              <a:t>Almacenar motosierra, etc.</a:t>
            </a:r>
            <a:endParaRPr lang="en-US" sz="2800" dirty="0" smtClean="0"/>
          </a:p>
          <a:p>
            <a:pPr>
              <a:buFont typeface="Wingdings" panose="05000000000000000000" pitchFamily="2" charset="2"/>
              <a:buChar char="q"/>
            </a:pPr>
            <a:r>
              <a:rPr lang="en-US" sz="2800" smtClean="0"/>
              <a:t>Preparar sierra para uso</a:t>
            </a:r>
            <a:endParaRPr lang="en-US" sz="2800" dirty="0" smtClean="0"/>
          </a:p>
          <a:p>
            <a:pPr>
              <a:buFont typeface="Wingdings" panose="05000000000000000000" pitchFamily="2" charset="2"/>
              <a:buChar char="q"/>
            </a:pPr>
            <a:r>
              <a:rPr lang="en-US" sz="2800" smtClean="0"/>
              <a:t>Encender la sierra</a:t>
            </a:r>
            <a:endParaRPr lang="en-US" sz="2800" dirty="0" smtClean="0"/>
          </a:p>
          <a:p>
            <a:pPr>
              <a:buFont typeface="Wingdings" panose="05000000000000000000" pitchFamily="2" charset="2"/>
              <a:buChar char="q"/>
            </a:pPr>
            <a:r>
              <a:rPr lang="en-US" sz="2800" smtClean="0"/>
              <a:t>Caminar con la sierra</a:t>
            </a:r>
            <a:endParaRPr lang="en-US" sz="2800" dirty="0" smtClean="0"/>
          </a:p>
        </p:txBody>
      </p:sp>
      <p:sp>
        <p:nvSpPr>
          <p:cNvPr id="4" name="TextBox 3"/>
          <p:cNvSpPr txBox="1"/>
          <p:nvPr/>
        </p:nvSpPr>
        <p:spPr>
          <a:xfrm>
            <a:off x="4572000" y="1524000"/>
            <a:ext cx="3962400" cy="4832092"/>
          </a:xfrm>
          <a:prstGeom prst="rect">
            <a:avLst/>
          </a:prstGeom>
          <a:noFill/>
        </p:spPr>
        <p:txBody>
          <a:bodyPr wrap="square" rtlCol="0">
            <a:spAutoFit/>
          </a:bodyPr>
          <a:lstStyle/>
          <a:p>
            <a:pPr marL="457200" indent="-457200">
              <a:buFont typeface="Wingdings" panose="05000000000000000000" pitchFamily="2" charset="2"/>
              <a:buChar char="q"/>
            </a:pPr>
            <a:r>
              <a:rPr lang="en-US" sz="2800" smtClean="0">
                <a:latin typeface="+mn-lt"/>
              </a:rPr>
              <a:t>Cortar varas elásticas</a:t>
            </a:r>
            <a:endParaRPr lang="en-US" sz="2800" dirty="0" smtClean="0">
              <a:latin typeface="+mn-lt"/>
            </a:endParaRPr>
          </a:p>
          <a:p>
            <a:pPr marL="457200" indent="-457200">
              <a:buFont typeface="Wingdings" panose="05000000000000000000" pitchFamily="2" charset="2"/>
              <a:buChar char="q"/>
            </a:pPr>
            <a:r>
              <a:rPr lang="en-US" sz="2800" smtClean="0">
                <a:latin typeface="+mn-lt"/>
              </a:rPr>
              <a:t>Trozar correctamente</a:t>
            </a:r>
            <a:endParaRPr lang="en-US" sz="2800" dirty="0" smtClean="0">
              <a:latin typeface="+mn-lt"/>
            </a:endParaRPr>
          </a:p>
          <a:p>
            <a:pPr marL="457200" indent="-457200">
              <a:buFont typeface="Wingdings" panose="05000000000000000000" pitchFamily="2" charset="2"/>
              <a:buChar char="q"/>
            </a:pPr>
            <a:r>
              <a:rPr lang="en-US" sz="2800" smtClean="0">
                <a:latin typeface="+mn-lt"/>
              </a:rPr>
              <a:t>Técnica de talado correcta</a:t>
            </a:r>
            <a:endParaRPr lang="en-US" sz="2800" dirty="0" smtClean="0">
              <a:latin typeface="+mn-lt"/>
            </a:endParaRPr>
          </a:p>
          <a:p>
            <a:pPr marL="457200" indent="-457200">
              <a:buFont typeface="Wingdings" panose="05000000000000000000" pitchFamily="2" charset="2"/>
              <a:buChar char="q"/>
            </a:pPr>
            <a:r>
              <a:rPr lang="en-US" sz="2800" smtClean="0">
                <a:latin typeface="+mn-lt"/>
              </a:rPr>
              <a:t>Uso de motosierra trepando y/o elevador aéreo</a:t>
            </a:r>
            <a:endParaRPr lang="en-US" sz="2800" dirty="0" smtClean="0">
              <a:latin typeface="+mn-lt"/>
            </a:endParaRPr>
          </a:p>
          <a:p>
            <a:pPr marL="457200" indent="-457200">
              <a:buFont typeface="Wingdings" panose="05000000000000000000" pitchFamily="2" charset="2"/>
              <a:buChar char="q"/>
            </a:pPr>
            <a:r>
              <a:rPr lang="en-US" sz="2800" smtClean="0">
                <a:latin typeface="+mn-lt"/>
              </a:rPr>
              <a:t>Evitar golpeteos</a:t>
            </a:r>
            <a:endParaRPr lang="en-US" sz="2800" dirty="0" smtClean="0">
              <a:latin typeface="+mn-lt"/>
            </a:endParaRPr>
          </a:p>
          <a:p>
            <a:pPr marL="457200" indent="-457200">
              <a:buFont typeface="Wingdings" panose="05000000000000000000" pitchFamily="2" charset="2"/>
              <a:buChar char="q"/>
            </a:pPr>
            <a:r>
              <a:rPr lang="en-US" sz="2800" smtClean="0">
                <a:latin typeface="+mn-lt"/>
              </a:rPr>
              <a:t>Procedimiento zona de trabajo/zona</a:t>
            </a:r>
          </a:p>
          <a:p>
            <a:pPr marL="457200" indent="-457200"/>
            <a:r>
              <a:rPr lang="en-US" sz="2800" smtClean="0">
                <a:latin typeface="+mn-lt"/>
              </a:rPr>
              <a:t> 	de caída</a:t>
            </a:r>
            <a:endParaRPr lang="en-US" sz="2800" dirty="0" smtClean="0">
              <a:latin typeface="+mn-lt"/>
            </a:endParaRPr>
          </a:p>
        </p:txBody>
      </p:sp>
    </p:spTree>
    <p:extLst>
      <p:ext uri="{BB962C8B-B14F-4D97-AF65-F5344CB8AC3E}">
        <p14:creationId xmlns:p14="http://schemas.microsoft.com/office/powerpoint/2010/main" val="3661815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Objetivo</a:t>
            </a:r>
            <a:r>
              <a:rPr lang="en-US" b="1" dirty="0" smtClean="0">
                <a:effectLst>
                  <a:outerShdw blurRad="38100" dist="38100" dir="2700000" algn="tl">
                    <a:srgbClr val="000000">
                      <a:alpha val="43137"/>
                    </a:srgbClr>
                  </a:outerShdw>
                </a:effectLst>
              </a:rPr>
              <a:t>(s) de </a:t>
            </a:r>
            <a:r>
              <a:rPr lang="en-US" b="1" dirty="0" err="1" smtClean="0">
                <a:effectLst>
                  <a:outerShdw blurRad="38100" dist="38100" dir="2700000" algn="tl">
                    <a:srgbClr val="000000">
                      <a:alpha val="43137"/>
                    </a:srgbClr>
                  </a:outerShdw>
                </a:effectLst>
              </a:rPr>
              <a:t>Aprendizaje</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14600"/>
            <a:ext cx="6400800" cy="1752600"/>
          </a:xfrm>
        </p:spPr>
        <p:txBody>
          <a:bodyPr/>
          <a:lstStyle/>
          <a:p>
            <a:pPr algn="l"/>
            <a:r>
              <a:rPr lang="en-US" smtClean="0">
                <a:solidFill>
                  <a:schemeClr val="tx1"/>
                </a:solidFill>
              </a:rPr>
              <a:t>El aprendiz debería tener competencias básicas en:</a:t>
            </a:r>
            <a:endParaRPr lang="en-US" dirty="0" smtClean="0">
              <a:solidFill>
                <a:schemeClr val="tx1"/>
              </a:solidFill>
            </a:endParaRPr>
          </a:p>
          <a:p>
            <a:pPr marL="457200" indent="-457200" algn="l">
              <a:buFont typeface="Wingdings" panose="05000000000000000000" pitchFamily="2" charset="2"/>
              <a:buChar char="q"/>
            </a:pPr>
            <a:r>
              <a:rPr lang="en-US" smtClean="0">
                <a:solidFill>
                  <a:schemeClr val="tx1"/>
                </a:solidFill>
              </a:rPr>
              <a:t>Cortar madera bajo tensión</a:t>
            </a:r>
            <a:endParaRPr lang="en-US" dirty="0">
              <a:solidFill>
                <a:schemeClr val="tx1"/>
              </a:solidFill>
            </a:endParaRPr>
          </a:p>
          <a:p>
            <a:pPr marL="457200" indent="-457200" algn="l">
              <a:buFont typeface="Wingdings" panose="05000000000000000000" pitchFamily="2" charset="2"/>
              <a:buChar char="q"/>
            </a:pPr>
            <a:r>
              <a:rPr lang="en-US" smtClean="0">
                <a:solidFill>
                  <a:schemeClr val="tx1"/>
                </a:solidFill>
              </a:rPr>
              <a:t>Troceado Correcto</a:t>
            </a:r>
            <a:endParaRPr lang="en-US" dirty="0">
              <a:solidFill>
                <a:schemeClr val="tx1"/>
              </a:solidFill>
            </a:endParaRPr>
          </a:p>
          <a:p>
            <a:endParaRPr lang="en-US" dirty="0"/>
          </a:p>
        </p:txBody>
      </p:sp>
    </p:spTree>
    <p:extLst>
      <p:ext uri="{BB962C8B-B14F-4D97-AF65-F5344CB8AC3E}">
        <p14:creationId xmlns:p14="http://schemas.microsoft.com/office/powerpoint/2010/main" val="27020623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943600" cy="1143000"/>
          </a:xfrm>
        </p:spPr>
        <p:txBody>
          <a:bodyPr/>
          <a:lstStyle/>
          <a:p>
            <a:pPr algn="l">
              <a:tabLst>
                <a:tab pos="2114550" algn="l"/>
              </a:tabLst>
              <a:defRPr/>
            </a:pP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16-17: 	</a:t>
            </a:r>
            <a:r>
              <a:rPr lang="en-US" sz="3200" b="1" dirty="0" err="1" smtClean="0">
                <a:effectLst>
                  <a:outerShdw blurRad="38100" dist="38100" dir="2700000" algn="tl">
                    <a:srgbClr val="000000">
                      <a:alpha val="43137"/>
                    </a:srgbClr>
                  </a:outerShdw>
                </a:effectLst>
              </a:rPr>
              <a:t>Usando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Motosierras</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En</a:t>
            </a:r>
            <a:r>
              <a:rPr lang="en-US" sz="3200" b="1" dirty="0" smtClean="0">
                <a:effectLst>
                  <a:outerShdw blurRad="38100" dist="38100" dir="2700000" algn="tl">
                    <a:srgbClr val="000000">
                      <a:alpha val="43137"/>
                    </a:srgbClr>
                  </a:outerShdw>
                </a:effectLst>
              </a:rPr>
              <a:t> El </a:t>
            </a:r>
            <a:r>
              <a:rPr lang="en-US" sz="3200" b="1" dirty="0" err="1" smtClean="0">
                <a:effectLst>
                  <a:outerShdw blurRad="38100" dist="38100" dir="2700000" algn="tl">
                    <a:srgbClr val="000000">
                      <a:alpha val="43137"/>
                    </a:srgbClr>
                  </a:outerShdw>
                </a:effectLst>
              </a:rPr>
              <a:t>Aire</a:t>
            </a:r>
            <a:endParaRPr lang="en-US" sz="3200" b="1" dirty="0">
              <a:effectLst>
                <a:outerShdw blurRad="38100" dist="38100" dir="2700000" algn="tl">
                  <a:srgbClr val="000000">
                    <a:alpha val="43137"/>
                  </a:srgbClr>
                </a:outerShdw>
              </a:effectLst>
            </a:endParaRPr>
          </a:p>
        </p:txBody>
      </p:sp>
      <p:pic>
        <p:nvPicPr>
          <p:cNvPr id="4" name="Content Placeholder 3" descr="image"/>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24600" y="390238"/>
            <a:ext cx="2392807" cy="1590962"/>
          </a:xfrm>
          <a:ln>
            <a:solidFill>
              <a:schemeClr val="bg1">
                <a:lumMod val="50000"/>
              </a:schemeClr>
            </a:solidFill>
          </a:ln>
        </p:spPr>
      </p:pic>
      <p:sp>
        <p:nvSpPr>
          <p:cNvPr id="5" name="TextBox 4"/>
          <p:cNvSpPr txBox="1"/>
          <p:nvPr/>
        </p:nvSpPr>
        <p:spPr>
          <a:xfrm>
            <a:off x="1828800" y="2743200"/>
            <a:ext cx="4724400" cy="1615827"/>
          </a:xfrm>
          <a:prstGeom prst="rect">
            <a:avLst/>
          </a:prstGeom>
          <a:noFill/>
        </p:spPr>
        <p:txBody>
          <a:bodyPr wrap="square" rtlCol="0">
            <a:spAutoFit/>
          </a:bodyPr>
          <a:lstStyle/>
          <a:p>
            <a:pPr algn="ctr"/>
            <a:r>
              <a:rPr lang="en-US" sz="9900" b="1" dirty="0" smtClean="0">
                <a:solidFill>
                  <a:srgbClr val="FFAFAF"/>
                </a:solidFill>
                <a:effectLst>
                  <a:outerShdw blurRad="38100" dist="38100" dir="2700000" algn="tl">
                    <a:srgbClr val="000000">
                      <a:alpha val="43137"/>
                    </a:srgbClr>
                  </a:outerShdw>
                </a:effectLst>
              </a:rPr>
              <a:t>Z133</a:t>
            </a:r>
          </a:p>
        </p:txBody>
      </p:sp>
      <p:sp>
        <p:nvSpPr>
          <p:cNvPr id="3" name="TextBox 2"/>
          <p:cNvSpPr txBox="1"/>
          <p:nvPr/>
        </p:nvSpPr>
        <p:spPr>
          <a:xfrm>
            <a:off x="685800" y="2057400"/>
            <a:ext cx="7467600" cy="4524315"/>
          </a:xfrm>
          <a:prstGeom prst="rect">
            <a:avLst/>
          </a:prstGeom>
          <a:noFill/>
        </p:spPr>
        <p:txBody>
          <a:bodyPr wrap="square" rtlCol="0">
            <a:spAutoFit/>
          </a:bodyPr>
          <a:lstStyle/>
          <a:p>
            <a:r>
              <a:rPr lang="en-US" sz="2400" smtClean="0"/>
              <a:t>Los arbolistas deberán estar asegurados y usar un segundo medio de estar asegurados cuando operen una motosierra en un árbol.  </a:t>
            </a:r>
            <a:endParaRPr lang="en-US" sz="2400" dirty="0" smtClean="0"/>
          </a:p>
          <a:p>
            <a:endParaRPr lang="en-US" sz="2400" dirty="0"/>
          </a:p>
          <a:p>
            <a:r>
              <a:rPr lang="en-US" sz="2400" smtClean="0"/>
              <a:t>El operador de motosierra deberá asegurarse de contar con una posición estable del cuerpo antes de comenzar a cortar. Motosierras no deberán usarse a posición o distancia que pudiera causar que se desbalancee el operador…</a:t>
            </a:r>
            <a:endParaRPr lang="en-US" sz="2400" dirty="0" smtClean="0"/>
          </a:p>
          <a:p>
            <a:endParaRPr lang="en-US" sz="2400" dirty="0" smtClean="0"/>
          </a:p>
          <a:p>
            <a:r>
              <a:rPr lang="en-US" sz="2400" smtClean="0"/>
              <a:t>Motosierra deberá operarse con dos manos, los pulgares rodeando las manijas.  </a:t>
            </a:r>
            <a:endParaRPr lang="en-US" sz="2400" dirty="0"/>
          </a:p>
        </p:txBody>
      </p:sp>
    </p:spTree>
    <p:extLst>
      <p:ext uri="{BB962C8B-B14F-4D97-AF65-F5344CB8AC3E}">
        <p14:creationId xmlns:p14="http://schemas.microsoft.com/office/powerpoint/2010/main" val="179147656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rot="19151464">
            <a:off x="5485309" y="1318752"/>
            <a:ext cx="3124201" cy="256464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001000" cy="1143000"/>
          </a:xfrm>
        </p:spPr>
        <p:txBody>
          <a:bodyPr/>
          <a:lstStyle/>
          <a:p>
            <a:pPr algn="l">
              <a:tabLst>
                <a:tab pos="2114550" algn="l"/>
              </a:tabLst>
              <a:defRPr/>
            </a:pP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16-17: 	</a:t>
            </a:r>
            <a:r>
              <a:rPr lang="en-US" sz="3200" b="1" dirty="0" err="1" smtClean="0">
                <a:effectLst>
                  <a:outerShdw blurRad="38100" dist="38100" dir="2700000" algn="tl">
                    <a:srgbClr val="000000">
                      <a:alpha val="43137"/>
                    </a:srgbClr>
                  </a:outerShdw>
                </a:effectLst>
              </a:rPr>
              <a:t>Usando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Motosierras</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en</a:t>
            </a:r>
            <a:r>
              <a:rPr lang="en-US" sz="3200" b="1" dirty="0" smtClean="0">
                <a:effectLst>
                  <a:outerShdw blurRad="38100" dist="38100" dir="2700000" algn="tl">
                    <a:srgbClr val="000000">
                      <a:alpha val="43137"/>
                    </a:srgbClr>
                  </a:outerShdw>
                </a:effectLst>
              </a:rPr>
              <a:t> el </a:t>
            </a:r>
            <a:r>
              <a:rPr lang="en-US" sz="3200" b="1" dirty="0" err="1" smtClean="0">
                <a:effectLst>
                  <a:outerShdw blurRad="38100" dist="38100" dir="2700000" algn="tl">
                    <a:srgbClr val="000000">
                      <a:alpha val="43137"/>
                    </a:srgbClr>
                  </a:outerShdw>
                </a:effectLst>
              </a:rPr>
              <a:t>Aire</a:t>
            </a:r>
            <a:endParaRPr lang="en-US" sz="3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6019800"/>
            <a:ext cx="8229600" cy="304800"/>
          </a:xfrm>
        </p:spPr>
        <p:txBody>
          <a:bodyPr/>
          <a:lstStyle/>
          <a:p>
            <a:pPr marL="0" indent="0">
              <a:buNone/>
            </a:pPr>
            <a:r>
              <a:rPr lang="en-US" sz="1100" smtClean="0"/>
              <a:t>Marcador de posición: Stihl suministró foto de Mark Chisholm demostrando posición estable, dos puntos de unión</a:t>
            </a:r>
            <a:endParaRPr lang="en-US" sz="1100" dirty="0"/>
          </a:p>
        </p:txBody>
      </p:sp>
      <p:sp>
        <p:nvSpPr>
          <p:cNvPr id="3" name="TextBox 2"/>
          <p:cNvSpPr txBox="1"/>
          <p:nvPr/>
        </p:nvSpPr>
        <p:spPr>
          <a:xfrm>
            <a:off x="495300" y="1371600"/>
            <a:ext cx="7924800" cy="4708981"/>
          </a:xfrm>
          <a:prstGeom prst="rect">
            <a:avLst/>
          </a:prstGeom>
          <a:noFill/>
        </p:spPr>
        <p:txBody>
          <a:bodyPr wrap="square" rtlCol="0">
            <a:spAutoFit/>
          </a:bodyPr>
          <a:lstStyle/>
          <a:p>
            <a:r>
              <a:rPr lang="en-US" sz="2800" smtClean="0"/>
              <a:t>¿Cuáles son características </a:t>
            </a:r>
            <a:br>
              <a:rPr lang="en-US" sz="2800" smtClean="0"/>
            </a:br>
            <a:r>
              <a:rPr lang="en-US" sz="2800" smtClean="0"/>
              <a:t>de un trepador competente </a:t>
            </a:r>
            <a:br>
              <a:rPr lang="en-US" sz="2800" smtClean="0"/>
            </a:br>
            <a:r>
              <a:rPr lang="en-US" sz="2800" smtClean="0"/>
              <a:t>con una motosierra? </a:t>
            </a:r>
          </a:p>
          <a:p>
            <a:pPr marL="285750" indent="-285750">
              <a:buFont typeface="Arial" panose="020B0604020202020204" pitchFamily="34" charset="0"/>
              <a:buChar char="•"/>
            </a:pPr>
            <a:r>
              <a:rPr lang="en-US" sz="2400" smtClean="0"/>
              <a:t>Posición cuerpo estable, ergonómica</a:t>
            </a:r>
            <a:endParaRPr lang="en-US" sz="2400" dirty="0" smtClean="0"/>
          </a:p>
          <a:p>
            <a:pPr marL="285750" indent="-285750">
              <a:buFont typeface="Arial" panose="020B0604020202020204" pitchFamily="34" charset="0"/>
              <a:buChar char="•"/>
            </a:pPr>
            <a:r>
              <a:rPr lang="en-US" sz="2400" smtClean="0"/>
              <a:t>Dos manos en sierra en todo momento</a:t>
            </a:r>
            <a:endParaRPr lang="en-US" sz="2400" dirty="0" smtClean="0"/>
          </a:p>
          <a:p>
            <a:pPr marL="285750" indent="-285750">
              <a:buFont typeface="Arial" panose="020B0604020202020204" pitchFamily="34" charset="0"/>
              <a:buChar char="•"/>
            </a:pPr>
            <a:r>
              <a:rPr lang="en-US" sz="2400" smtClean="0"/>
              <a:t>Dos puntos de unión</a:t>
            </a:r>
            <a:endParaRPr lang="en-US" sz="2400" dirty="0" smtClean="0"/>
          </a:p>
          <a:p>
            <a:pPr marL="285750" indent="-285750">
              <a:buFont typeface="Arial" panose="020B0604020202020204" pitchFamily="34" charset="0"/>
              <a:buChar char="•"/>
            </a:pPr>
            <a:r>
              <a:rPr lang="en-US" sz="2400" smtClean="0"/>
              <a:t>Fuera de áreas de peligro durante cordaje</a:t>
            </a:r>
            <a:endParaRPr lang="en-US" sz="2400" dirty="0" smtClean="0"/>
          </a:p>
          <a:p>
            <a:pPr marL="285750" indent="-285750">
              <a:buFont typeface="Arial" panose="020B0604020202020204" pitchFamily="34" charset="0"/>
              <a:buChar char="•"/>
            </a:pPr>
            <a:r>
              <a:rPr lang="en-US" sz="2400" smtClean="0"/>
              <a:t>Consciente posición de sierra con respecto a cordaje</a:t>
            </a:r>
            <a:endParaRPr lang="en-US" sz="2400" dirty="0" smtClean="0"/>
          </a:p>
          <a:p>
            <a:pPr marL="285750" indent="-285750">
              <a:buFont typeface="Arial" panose="020B0604020202020204" pitchFamily="34" charset="0"/>
              <a:buChar char="•"/>
            </a:pPr>
            <a:r>
              <a:rPr lang="en-US" sz="2400" smtClean="0"/>
              <a:t>Consciente de localización de punta de la barra</a:t>
            </a:r>
            <a:endParaRPr lang="en-US" sz="2400" dirty="0" smtClean="0"/>
          </a:p>
          <a:p>
            <a:pPr marL="285750" indent="-285750">
              <a:buFont typeface="Arial" panose="020B0604020202020204" pitchFamily="34" charset="0"/>
              <a:buChar char="•"/>
            </a:pPr>
            <a:r>
              <a:rPr lang="en-US" sz="2400" smtClean="0"/>
              <a:t>Consciente de fuerzas afectando la operación</a:t>
            </a:r>
            <a:endParaRPr lang="en-US" sz="2400" dirty="0" smtClean="0"/>
          </a:p>
          <a:p>
            <a:pPr marL="285750" indent="-285750">
              <a:buFont typeface="Arial" panose="020B0604020202020204" pitchFamily="34" charset="0"/>
              <a:buChar char="•"/>
            </a:pPr>
            <a:r>
              <a:rPr lang="en-US" sz="2400" smtClean="0"/>
              <a:t>Consciencia constante de posición del árbol</a:t>
            </a:r>
            <a:endParaRPr lang="en-US" sz="2400" dirty="0" smtClean="0"/>
          </a:p>
          <a:p>
            <a:pPr marL="285750" indent="-285750">
              <a:buFont typeface="Arial" panose="020B0604020202020204" pitchFamily="34" charset="0"/>
              <a:buChar char="•"/>
            </a:pPr>
            <a:r>
              <a:rPr lang="en-US" sz="2400" smtClean="0"/>
              <a:t>Cortes precisos, consistentes</a:t>
            </a:r>
            <a:endParaRPr lang="en-US" sz="2400" dirty="0"/>
          </a:p>
        </p:txBody>
      </p:sp>
    </p:spTree>
    <p:extLst>
      <p:ext uri="{BB962C8B-B14F-4D97-AF65-F5344CB8AC3E}">
        <p14:creationId xmlns:p14="http://schemas.microsoft.com/office/powerpoint/2010/main" val="4256018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924800" cy="1143000"/>
          </a:xfrm>
        </p:spPr>
        <p:txBody>
          <a:bodyPr anchor="t"/>
          <a:lstStyle/>
          <a:p>
            <a:pPr algn="l">
              <a:tabLst>
                <a:tab pos="2114550" algn="l"/>
              </a:tabLst>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16-17: 	</a:t>
            </a:r>
            <a:r>
              <a:rPr lang="en-US" sz="3200" b="1" dirty="0" err="1" smtClean="0">
                <a:effectLst>
                  <a:outerShdw blurRad="38100" dist="38100" dir="2700000" algn="tl">
                    <a:srgbClr val="000000">
                      <a:alpha val="43137"/>
                    </a:srgbClr>
                  </a:outerShdw>
                </a:effectLst>
              </a:rPr>
              <a:t>Usando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Motosierras</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en</a:t>
            </a:r>
            <a:r>
              <a:rPr lang="en-US" sz="3200" b="1" dirty="0" smtClean="0">
                <a:effectLst>
                  <a:outerShdw blurRad="38100" dist="38100" dir="2700000" algn="tl">
                    <a:srgbClr val="000000">
                      <a:alpha val="43137"/>
                    </a:srgbClr>
                  </a:outerShdw>
                </a:effectLst>
              </a:rPr>
              <a:t> el </a:t>
            </a:r>
            <a:r>
              <a:rPr lang="en-US" sz="3200" b="1" dirty="0" err="1" smtClean="0">
                <a:effectLst>
                  <a:outerShdw blurRad="38100" dist="38100" dir="2700000" algn="tl">
                    <a:srgbClr val="000000">
                      <a:alpha val="43137"/>
                    </a:srgbClr>
                  </a:outerShdw>
                </a:effectLst>
              </a:rPr>
              <a:t>Aire</a:t>
            </a:r>
            <a:endParaRPr lang="en-US" sz="3200" b="1" dirty="0">
              <a:effectLst>
                <a:outerShdw blurRad="38100" dist="38100" dir="2700000" algn="tl">
                  <a:srgbClr val="000000">
                    <a:alpha val="43137"/>
                  </a:srgbClr>
                </a:outerShdw>
              </a:effectLst>
            </a:endParaRPr>
          </a:p>
        </p:txBody>
      </p:sp>
      <p:pic>
        <p:nvPicPr>
          <p:cNvPr id="6" name="Content Placeholder 3" descr="image"/>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019800" y="1295400"/>
            <a:ext cx="2667000" cy="3200400"/>
          </a:xfrm>
        </p:spPr>
      </p:pic>
      <p:sp>
        <p:nvSpPr>
          <p:cNvPr id="3" name="TextBox 2"/>
          <p:cNvSpPr txBox="1"/>
          <p:nvPr/>
        </p:nvSpPr>
        <p:spPr>
          <a:xfrm>
            <a:off x="609600" y="1371600"/>
            <a:ext cx="5867400" cy="4462760"/>
          </a:xfrm>
          <a:prstGeom prst="rect">
            <a:avLst/>
          </a:prstGeom>
          <a:noFill/>
        </p:spPr>
        <p:txBody>
          <a:bodyPr wrap="square" rtlCol="0">
            <a:spAutoFit/>
          </a:bodyPr>
          <a:lstStyle/>
          <a:p>
            <a:r>
              <a:rPr lang="en-US" sz="2800" smtClean="0"/>
              <a:t>¿Por que operan los arbolistas competentes las sierras con una mano, aún cuando ha sido claramente demostrado que es riesgoso? </a:t>
            </a:r>
            <a:endParaRPr lang="en-US" sz="2800" dirty="0" smtClean="0"/>
          </a:p>
          <a:p>
            <a:pPr marL="285750" indent="-285750">
              <a:buFont typeface="Arial" panose="020B0604020202020204" pitchFamily="34" charset="0"/>
              <a:buChar char="•"/>
            </a:pPr>
            <a:r>
              <a:rPr lang="en-US" sz="2400" smtClean="0"/>
              <a:t>Se percibe que con una mano es </a:t>
            </a:r>
            <a:br>
              <a:rPr lang="en-US" sz="2400" smtClean="0"/>
            </a:br>
            <a:r>
              <a:rPr lang="en-US" sz="2400" smtClean="0"/>
              <a:t>más productivo.</a:t>
            </a:r>
            <a:endParaRPr lang="en-US" sz="2400" dirty="0" smtClean="0"/>
          </a:p>
          <a:p>
            <a:pPr marL="285750" indent="-285750">
              <a:buFont typeface="Arial" panose="020B0604020202020204" pitchFamily="34" charset="0"/>
              <a:buChar char="•"/>
            </a:pPr>
            <a:r>
              <a:rPr lang="en-US" sz="2400" smtClean="0"/>
              <a:t>Arbolistas piensan que pueden </a:t>
            </a:r>
            <a:br>
              <a:rPr lang="en-US" sz="2400" smtClean="0"/>
            </a:br>
            <a:r>
              <a:rPr lang="en-US" sz="2400" smtClean="0"/>
              <a:t>manejar efectivamente el riesgo </a:t>
            </a:r>
            <a:endParaRPr lang="en-US" sz="2400" dirty="0" smtClean="0"/>
          </a:p>
          <a:p>
            <a:pPr marL="285750" indent="-285750">
              <a:buFont typeface="Arial" panose="020B0604020202020204" pitchFamily="34" charset="0"/>
              <a:buChar char="•"/>
            </a:pPr>
            <a:r>
              <a:rPr lang="en-US" sz="2400" smtClean="0"/>
              <a:t>Es un comportamiento aprendido que se convierte en parte de la cultura. </a:t>
            </a:r>
            <a:endParaRPr lang="en-US" sz="2400" dirty="0"/>
          </a:p>
        </p:txBody>
      </p:sp>
    </p:spTree>
    <p:extLst>
      <p:ext uri="{BB962C8B-B14F-4D97-AF65-F5344CB8AC3E}">
        <p14:creationId xmlns:p14="http://schemas.microsoft.com/office/powerpoint/2010/main" val="324627743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Usar</a:t>
            </a:r>
            <a:r>
              <a:rPr lang="en-US" dirty="0" smtClean="0"/>
              <a:t> con </a:t>
            </a:r>
            <a:r>
              <a:rPr lang="en-US" dirty="0" err="1" smtClean="0"/>
              <a:t>una</a:t>
            </a:r>
            <a:r>
              <a:rPr lang="en-US" dirty="0" smtClean="0"/>
              <a:t> </a:t>
            </a:r>
            <a:r>
              <a:rPr lang="en-US" dirty="0" err="1" smtClean="0"/>
              <a:t>mano</a:t>
            </a:r>
            <a:r>
              <a:rPr lang="en-US" dirty="0" smtClean="0"/>
              <a:t>….</a:t>
            </a:r>
            <a:endParaRPr lang="en-US" dirty="0"/>
          </a:p>
        </p:txBody>
      </p:sp>
      <p:pic>
        <p:nvPicPr>
          <p:cNvPr id="4" name="Content Placeholder 3" descr="imagen"/>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642072">
            <a:off x="710276" y="1600201"/>
            <a:ext cx="4172933" cy="3116660"/>
          </a:xfrm>
        </p:spPr>
      </p:pic>
      <p:sp>
        <p:nvSpPr>
          <p:cNvPr id="3" name="TextBox 2"/>
          <p:cNvSpPr txBox="1"/>
          <p:nvPr/>
        </p:nvSpPr>
        <p:spPr>
          <a:xfrm>
            <a:off x="5562600" y="2057400"/>
            <a:ext cx="3276600" cy="2677656"/>
          </a:xfrm>
          <a:prstGeom prst="rect">
            <a:avLst/>
          </a:prstGeom>
          <a:noFill/>
        </p:spPr>
        <p:txBody>
          <a:bodyPr wrap="square" rtlCol="0">
            <a:spAutoFit/>
          </a:bodyPr>
          <a:lstStyle/>
          <a:p>
            <a:r>
              <a:rPr lang="en-US" sz="2400" smtClean="0"/>
              <a:t>Los arbolistas lo hacen con </a:t>
            </a:r>
            <a:r>
              <a:rPr lang="en-US" sz="2400" u="sng" smtClean="0"/>
              <a:t>impunidad </a:t>
            </a:r>
            <a:r>
              <a:rPr lang="en-US" sz="2400" smtClean="0"/>
              <a:t>una y otra vez, reforzando el hábito hasta ese día en el que </a:t>
            </a:r>
            <a:r>
              <a:rPr lang="en-US" sz="2400" u="sng" smtClean="0"/>
              <a:t>no</a:t>
            </a:r>
            <a:r>
              <a:rPr lang="en-US" sz="2400" smtClean="0"/>
              <a:t> lo hacen con impunidad.</a:t>
            </a:r>
            <a:endParaRPr lang="en-US" sz="2400" dirty="0"/>
          </a:p>
        </p:txBody>
      </p:sp>
    </p:spTree>
    <p:extLst>
      <p:ext uri="{BB962C8B-B14F-4D97-AF65-F5344CB8AC3E}">
        <p14:creationId xmlns:p14="http://schemas.microsoft.com/office/powerpoint/2010/main" val="3268239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 </a:t>
            </a:r>
            <a:r>
              <a:rPr lang="en-US" dirty="0" err="1" smtClean="0"/>
              <a:t>una</a:t>
            </a:r>
            <a:r>
              <a:rPr lang="en-US" dirty="0" smtClean="0"/>
              <a:t> </a:t>
            </a:r>
            <a:r>
              <a:rPr lang="en-US" dirty="0" err="1" smtClean="0"/>
              <a:t>mano</a:t>
            </a:r>
            <a:r>
              <a:rPr lang="en-US" dirty="0" smtClean="0"/>
              <a:t>….</a:t>
            </a:r>
            <a:endParaRPr lang="en-US" dirty="0"/>
          </a:p>
        </p:txBody>
      </p:sp>
      <p:pic>
        <p:nvPicPr>
          <p:cNvPr id="6" name="Content Placeholder 5" descr="imagen"/>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44186" y="1390333"/>
            <a:ext cx="5029814" cy="4709035"/>
          </a:xfrm>
        </p:spPr>
      </p:pic>
      <p:sp>
        <p:nvSpPr>
          <p:cNvPr id="3" name="TextBox 2"/>
          <p:cNvSpPr txBox="1"/>
          <p:nvPr/>
        </p:nvSpPr>
        <p:spPr>
          <a:xfrm>
            <a:off x="5562600" y="2057400"/>
            <a:ext cx="3276600" cy="1938992"/>
          </a:xfrm>
          <a:prstGeom prst="rect">
            <a:avLst/>
          </a:prstGeom>
          <a:noFill/>
        </p:spPr>
        <p:txBody>
          <a:bodyPr wrap="square" rtlCol="0">
            <a:spAutoFit/>
          </a:bodyPr>
          <a:lstStyle/>
          <a:p>
            <a:r>
              <a:rPr lang="en-US" sz="2400" smtClean="0"/>
              <a:t>Todo esto está justamente debajo de la superficie de su piel. ¿Qué puede permitirse perder? </a:t>
            </a:r>
            <a:endParaRPr lang="en-US" sz="2400" dirty="0"/>
          </a:p>
        </p:txBody>
      </p:sp>
    </p:spTree>
    <p:extLst>
      <p:ext uri="{BB962C8B-B14F-4D97-AF65-F5344CB8AC3E}">
        <p14:creationId xmlns:p14="http://schemas.microsoft.com/office/powerpoint/2010/main" val="21248545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chor="t"/>
          <a:lstStyle/>
          <a:p>
            <a:pPr algn="l">
              <a:tabLst>
                <a:tab pos="2114550" algn="l"/>
              </a:tabLst>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16-17: 	</a:t>
            </a:r>
            <a:r>
              <a:rPr lang="en-US" sz="3200" b="1" dirty="0" err="1" smtClean="0">
                <a:effectLst>
                  <a:outerShdw blurRad="38100" dist="38100" dir="2700000" algn="tl">
                    <a:srgbClr val="000000">
                      <a:alpha val="43137"/>
                    </a:srgbClr>
                  </a:outerShdw>
                </a:effectLst>
              </a:rPr>
              <a:t>Usando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Motosierras</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en</a:t>
            </a:r>
            <a:r>
              <a:rPr lang="en-US" sz="3200" b="1" dirty="0" smtClean="0">
                <a:effectLst>
                  <a:outerShdw blurRad="38100" dist="38100" dir="2700000" algn="tl">
                    <a:srgbClr val="000000">
                      <a:alpha val="43137"/>
                    </a:srgbClr>
                  </a:outerShdw>
                </a:effectLst>
              </a:rPr>
              <a:t> el </a:t>
            </a:r>
            <a:r>
              <a:rPr lang="en-US" sz="3200" b="1" dirty="0" err="1" smtClean="0">
                <a:effectLst>
                  <a:outerShdw blurRad="38100" dist="38100" dir="2700000" algn="tl">
                    <a:srgbClr val="000000">
                      <a:alpha val="43137"/>
                    </a:srgbClr>
                  </a:outerShdw>
                </a:effectLst>
              </a:rPr>
              <a:t>Aire</a:t>
            </a:r>
            <a:endParaRPr lang="en-US" sz="3200" b="1" dirty="0">
              <a:effectLst>
                <a:outerShdw blurRad="38100" dist="38100" dir="2700000" algn="tl">
                  <a:srgbClr val="000000">
                    <a:alpha val="43137"/>
                  </a:srgbClr>
                </a:outerShdw>
              </a:effectLst>
            </a:endParaRPr>
          </a:p>
        </p:txBody>
      </p:sp>
      <p:pic>
        <p:nvPicPr>
          <p:cNvPr id="9" name="Content Placeholder 8" descr="imagen"/>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096000" y="1122262"/>
            <a:ext cx="2438399" cy="3657600"/>
          </a:xfrm>
        </p:spPr>
      </p:pic>
      <p:sp>
        <p:nvSpPr>
          <p:cNvPr id="3" name="TextBox 2"/>
          <p:cNvSpPr txBox="1"/>
          <p:nvPr/>
        </p:nvSpPr>
        <p:spPr>
          <a:xfrm>
            <a:off x="609600" y="1752600"/>
            <a:ext cx="5486400" cy="4524315"/>
          </a:xfrm>
          <a:prstGeom prst="rect">
            <a:avLst/>
          </a:prstGeom>
          <a:noFill/>
        </p:spPr>
        <p:txBody>
          <a:bodyPr wrap="square" rtlCol="0">
            <a:spAutoFit/>
          </a:bodyPr>
          <a:lstStyle/>
          <a:p>
            <a:r>
              <a:rPr lang="en-US" sz="2400" dirty="0" smtClean="0"/>
              <a:t>Z133</a:t>
            </a:r>
            <a:r>
              <a:rPr lang="en-US" sz="2400" smtClean="0"/>
              <a:t>: Sierras manuales deberían ser llevadas por trepador/operador de aparato de elevación mientras trabaja en el aire…</a:t>
            </a:r>
            <a:endParaRPr lang="en-US" sz="2400" dirty="0" smtClean="0"/>
          </a:p>
          <a:p>
            <a:endParaRPr lang="en-US" sz="2400" dirty="0"/>
          </a:p>
          <a:p>
            <a:r>
              <a:rPr lang="en-US" sz="2800" b="1" smtClean="0">
                <a:effectLst>
                  <a:outerShdw blurRad="38100" dist="38100" dir="2700000" algn="tl">
                    <a:srgbClr val="000000">
                      <a:alpha val="43137"/>
                    </a:srgbClr>
                  </a:outerShdw>
                </a:effectLst>
              </a:rPr>
              <a:t>¡De mayor importancia, esas sierras manuales deberían USARSE para hacer cortes pequeños o terminar los más grandes, y evitar manejar con una mano la sierra de poder!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575819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143000"/>
          </a:xfrm>
        </p:spPr>
        <p:txBody>
          <a:bodyPr anchor="t"/>
          <a:lstStyle/>
          <a:p>
            <a:pPr algn="l">
              <a:tabLst>
                <a:tab pos="2114550" algn="l"/>
              </a:tabLst>
              <a:defRPr/>
            </a:pP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Capítulos</a:t>
            </a:r>
            <a:r>
              <a:rPr lang="en-US" sz="2400" b="1" dirty="0" smtClean="0">
                <a:effectLst>
                  <a:outerShdw blurRad="38100" dist="38100" dir="2700000" algn="tl">
                    <a:srgbClr val="000000">
                      <a:alpha val="43137"/>
                    </a:srgbClr>
                  </a:outerShdw>
                </a:effectLst>
              </a:rPr>
              <a:t> 16-17: 	</a:t>
            </a:r>
            <a:r>
              <a:rPr lang="en-US" sz="3200" b="1" dirty="0" err="1" smtClean="0">
                <a:effectLst>
                  <a:outerShdw blurRad="38100" dist="38100" dir="2700000" algn="tl">
                    <a:srgbClr val="000000">
                      <a:alpha val="43137"/>
                    </a:srgbClr>
                  </a:outerShdw>
                </a:effectLst>
              </a:rPr>
              <a:t>Usando</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Motosierras</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en</a:t>
            </a:r>
            <a:r>
              <a:rPr lang="en-US" sz="3200" b="1" dirty="0" smtClean="0">
                <a:effectLst>
                  <a:outerShdw blurRad="38100" dist="38100" dir="2700000" algn="tl">
                    <a:srgbClr val="000000">
                      <a:alpha val="43137"/>
                    </a:srgbClr>
                  </a:outerShdw>
                </a:effectLst>
              </a:rPr>
              <a:t> el </a:t>
            </a:r>
            <a:r>
              <a:rPr lang="en-US" sz="3200" b="1" dirty="0" err="1" smtClean="0">
                <a:effectLst>
                  <a:outerShdw blurRad="38100" dist="38100" dir="2700000" algn="tl">
                    <a:srgbClr val="000000">
                      <a:alpha val="43137"/>
                    </a:srgbClr>
                  </a:outerShdw>
                </a:effectLst>
              </a:rPr>
              <a:t>Aire</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09600" y="1685081"/>
            <a:ext cx="8229600" cy="4525963"/>
          </a:xfrm>
        </p:spPr>
        <p:txBody>
          <a:bodyPr/>
          <a:lstStyle/>
          <a:p>
            <a:pPr marL="0" indent="0">
              <a:buNone/>
            </a:pPr>
            <a:r>
              <a:rPr lang="en-US" dirty="0" err="1" smtClean="0"/>
              <a:t>Soluciones</a:t>
            </a:r>
            <a:r>
              <a:rPr lang="en-US" dirty="0" smtClean="0"/>
              <a:t> para </a:t>
            </a:r>
            <a:r>
              <a:rPr lang="en-US" dirty="0" err="1" smtClean="0"/>
              <a:t>evitar</a:t>
            </a:r>
            <a:r>
              <a:rPr lang="en-US" dirty="0" smtClean="0"/>
              <a:t> </a:t>
            </a:r>
            <a:r>
              <a:rPr lang="en-US" dirty="0" err="1" smtClean="0"/>
              <a:t>usar</a:t>
            </a:r>
            <a:r>
              <a:rPr lang="en-US" dirty="0" smtClean="0"/>
              <a:t> con </a:t>
            </a:r>
            <a:r>
              <a:rPr lang="en-US" dirty="0" err="1" smtClean="0"/>
              <a:t>una</a:t>
            </a:r>
            <a:r>
              <a:rPr lang="en-US" dirty="0" smtClean="0"/>
              <a:t> </a:t>
            </a:r>
            <a:r>
              <a:rPr lang="en-US" dirty="0" err="1" smtClean="0"/>
              <a:t>mano</a:t>
            </a:r>
            <a:r>
              <a:rPr lang="en-US" dirty="0" smtClean="0"/>
              <a:t>: </a:t>
            </a:r>
          </a:p>
          <a:p>
            <a:pPr marL="457200" indent="-457200">
              <a:buFont typeface="Arial" panose="020B0604020202020204" pitchFamily="34" charset="0"/>
              <a:buChar char="•"/>
            </a:pPr>
            <a:r>
              <a:rPr lang="en-US" dirty="0" err="1" smtClean="0"/>
              <a:t>Cordaje</a:t>
            </a:r>
            <a:r>
              <a:rPr lang="en-US" dirty="0" smtClean="0"/>
              <a:t> simple</a:t>
            </a:r>
            <a:endParaRPr lang="en-US" dirty="0"/>
          </a:p>
          <a:p>
            <a:pPr marL="457200" indent="-457200">
              <a:buFont typeface="Arial" panose="020B0604020202020204" pitchFamily="34" charset="0"/>
              <a:buChar char="•"/>
            </a:pPr>
            <a:r>
              <a:rPr lang="en-US" dirty="0" smtClean="0"/>
              <a:t>Cortes de </a:t>
            </a:r>
            <a:r>
              <a:rPr lang="en-US" dirty="0" err="1" smtClean="0"/>
              <a:t>rodear</a:t>
            </a:r>
            <a:endParaRPr lang="en-US" dirty="0"/>
          </a:p>
          <a:p>
            <a:pPr marL="457200" indent="-457200">
              <a:buFont typeface="Arial" panose="020B0604020202020204" pitchFamily="34" charset="0"/>
              <a:buChar char="•"/>
            </a:pPr>
            <a:r>
              <a:rPr lang="en-US" dirty="0" err="1" smtClean="0"/>
              <a:t>Terminar</a:t>
            </a:r>
            <a:r>
              <a:rPr lang="en-US" dirty="0" smtClean="0"/>
              <a:t> </a:t>
            </a:r>
            <a:r>
              <a:rPr lang="en-US" dirty="0" err="1" smtClean="0"/>
              <a:t>cortes</a:t>
            </a:r>
            <a:r>
              <a:rPr lang="en-US" dirty="0" smtClean="0"/>
              <a:t> con sierra manual</a:t>
            </a:r>
            <a:endParaRPr lang="en-US" dirty="0"/>
          </a:p>
          <a:p>
            <a:pPr marL="457200" indent="-457200">
              <a:buFont typeface="Arial" panose="020B0604020202020204" pitchFamily="34" charset="0"/>
              <a:buChar char="•"/>
            </a:pPr>
            <a:r>
              <a:rPr lang="en-US" dirty="0" smtClean="0"/>
              <a:t>¿</a:t>
            </a:r>
            <a:r>
              <a:rPr lang="en-US" dirty="0" err="1" smtClean="0"/>
              <a:t>Cuáles</a:t>
            </a:r>
            <a:r>
              <a:rPr lang="en-US" dirty="0" smtClean="0"/>
              <a:t> son </a:t>
            </a:r>
            <a:r>
              <a:rPr lang="en-US" dirty="0" err="1" smtClean="0"/>
              <a:t>otras</a:t>
            </a:r>
            <a:r>
              <a:rPr lang="en-US" dirty="0" smtClean="0"/>
              <a:t> </a:t>
            </a:r>
            <a:r>
              <a:rPr lang="en-US" dirty="0" err="1" smtClean="0"/>
              <a:t>soluciones</a:t>
            </a:r>
            <a:r>
              <a:rPr lang="en-US" dirty="0" smtClean="0"/>
              <a:t> para </a:t>
            </a:r>
            <a:r>
              <a:rPr lang="en-US" dirty="0" err="1" smtClean="0"/>
              <a:t>evitar</a:t>
            </a:r>
            <a:r>
              <a:rPr lang="en-US" dirty="0" smtClean="0"/>
              <a:t> </a:t>
            </a:r>
            <a:r>
              <a:rPr lang="en-US" dirty="0" err="1" smtClean="0"/>
              <a:t>manejar</a:t>
            </a:r>
            <a:r>
              <a:rPr lang="en-US" dirty="0" smtClean="0"/>
              <a:t> la </a:t>
            </a:r>
            <a:r>
              <a:rPr lang="en-US" dirty="0" err="1" smtClean="0"/>
              <a:t>motosierra</a:t>
            </a:r>
            <a:r>
              <a:rPr lang="en-US" dirty="0" smtClean="0"/>
              <a:t> con </a:t>
            </a:r>
            <a:r>
              <a:rPr lang="en-US" dirty="0" err="1" smtClean="0"/>
              <a:t>una</a:t>
            </a:r>
            <a:r>
              <a:rPr lang="en-US" dirty="0" smtClean="0"/>
              <a:t> </a:t>
            </a:r>
            <a:r>
              <a:rPr lang="en-US" dirty="0" err="1" smtClean="0"/>
              <a:t>mano</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44813076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18: </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Evitar</a:t>
            </a:r>
            <a:r>
              <a:rPr lang="en-US" sz="3200" b="1" dirty="0" smtClean="0">
                <a:effectLst>
                  <a:outerShdw blurRad="38100" dist="38100" dir="2700000" algn="tl">
                    <a:srgbClr val="000000">
                      <a:alpha val="43137"/>
                    </a:srgbClr>
                  </a:outerShdw>
                </a:effectLst>
              </a:rPr>
              <a:t>  </a:t>
            </a:r>
            <a:r>
              <a:rPr lang="en-US" sz="3200" b="1" u="sng" dirty="0" err="1" smtClean="0">
                <a:effectLst>
                  <a:outerShdw blurRad="38100" dist="38100" dir="2700000" algn="tl">
                    <a:srgbClr val="000000">
                      <a:alpha val="43137"/>
                    </a:srgbClr>
                  </a:outerShdw>
                </a:effectLst>
              </a:rPr>
              <a:t>Prevenir</a:t>
            </a:r>
            <a:r>
              <a:rPr lang="en-US" sz="3200" b="1" u="sng"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Golpeteos</a:t>
            </a:r>
            <a:endParaRPr lang="en-US" sz="3200" b="1" dirty="0">
              <a:effectLst>
                <a:outerShdw blurRad="38100" dist="38100" dir="2700000" algn="tl">
                  <a:srgbClr val="000000">
                    <a:alpha val="43137"/>
                  </a:srgbClr>
                </a:outerShdw>
              </a:effectLst>
            </a:endParaRPr>
          </a:p>
        </p:txBody>
      </p:sp>
      <p:cxnSp>
        <p:nvCxnSpPr>
          <p:cNvPr id="5" name="Straight Connector 4" descr="line out"/>
          <p:cNvCxnSpPr/>
          <p:nvPr/>
        </p:nvCxnSpPr>
        <p:spPr>
          <a:xfrm>
            <a:off x="2057400" y="762000"/>
            <a:ext cx="152400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 y="5486400"/>
            <a:ext cx="6096000" cy="923330"/>
          </a:xfrm>
          <a:prstGeom prst="rect">
            <a:avLst/>
          </a:prstGeom>
          <a:noFill/>
        </p:spPr>
        <p:txBody>
          <a:bodyPr wrap="square" rtlCol="0">
            <a:spAutoFit/>
          </a:bodyPr>
          <a:lstStyle/>
          <a:p>
            <a:r>
              <a:rPr lang="en-US" smtClean="0"/>
              <a:t>Protocolos de Zona de Caída ayudan a proteger trabajadores, peatones y conductores. </a:t>
            </a:r>
            <a:r>
              <a:rPr lang="en-US" i="1" smtClean="0"/>
              <a:t>Gracias a Heartwood </a:t>
            </a:r>
            <a:r>
              <a:rPr lang="en-US" i="1" dirty="0" smtClean="0"/>
              <a:t>Tree, Charlotte, NC.</a:t>
            </a:r>
            <a:endParaRPr lang="en-US" dirty="0"/>
          </a:p>
        </p:txBody>
      </p:sp>
      <p:pic>
        <p:nvPicPr>
          <p:cNvPr id="3" name="Picture 2" descr="image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00" y="1170574"/>
            <a:ext cx="6400800" cy="4239626"/>
          </a:xfrm>
          <a:prstGeom prst="rect">
            <a:avLst/>
          </a:prstGeom>
          <a:effectLst>
            <a:softEdge rad="31750"/>
          </a:effectLst>
        </p:spPr>
      </p:pic>
    </p:spTree>
    <p:extLst>
      <p:ext uri="{BB962C8B-B14F-4D97-AF65-F5344CB8AC3E}">
        <p14:creationId xmlns:p14="http://schemas.microsoft.com/office/powerpoint/2010/main" val="130567134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pPr algn="l">
              <a:defRPr/>
            </a:pPr>
            <a:r>
              <a:rPr lang="en-US" sz="2400" b="1" dirty="0" err="1" smtClean="0">
                <a:effectLst>
                  <a:outerShdw blurRad="38100" dist="38100" dir="2700000" algn="tl">
                    <a:srgbClr val="000000">
                      <a:alpha val="43137"/>
                    </a:srgbClr>
                  </a:outerShdw>
                </a:effectLst>
              </a:rPr>
              <a:t>Capítulo</a:t>
            </a:r>
            <a:r>
              <a:rPr lang="en-US" sz="2400" b="1" dirty="0" smtClean="0">
                <a:effectLst>
                  <a:outerShdw blurRad="38100" dist="38100" dir="2700000" algn="tl">
                    <a:srgbClr val="000000">
                      <a:alpha val="43137"/>
                    </a:srgbClr>
                  </a:outerShdw>
                </a:effectLst>
              </a:rPr>
              <a:t> 18:     </a:t>
            </a:r>
            <a:r>
              <a:rPr lang="en-US" sz="3200" b="1" dirty="0" err="1" smtClean="0">
                <a:effectLst>
                  <a:outerShdw blurRad="38100" dist="38100" dir="2700000" algn="tl">
                    <a:srgbClr val="000000">
                      <a:alpha val="43137"/>
                    </a:srgbClr>
                  </a:outerShdw>
                </a:effectLst>
              </a:rPr>
              <a:t>Evitar</a:t>
            </a:r>
            <a:r>
              <a:rPr lang="en-US" sz="3200" b="1" dirty="0" smtClean="0">
                <a:effectLst>
                  <a:outerShdw blurRad="38100" dist="38100" dir="2700000" algn="tl">
                    <a:srgbClr val="000000">
                      <a:alpha val="43137"/>
                    </a:srgbClr>
                  </a:outerShdw>
                </a:effectLst>
              </a:rPr>
              <a:t>  </a:t>
            </a:r>
            <a:r>
              <a:rPr lang="en-US" sz="3200" b="1" u="sng" dirty="0" err="1" smtClean="0">
                <a:effectLst>
                  <a:outerShdw blurRad="38100" dist="38100" dir="2700000" algn="tl">
                    <a:srgbClr val="000000">
                      <a:alpha val="43137"/>
                    </a:srgbClr>
                  </a:outerShdw>
                </a:effectLst>
              </a:rPr>
              <a:t>Prevenir</a:t>
            </a:r>
            <a:r>
              <a:rPr lang="en-US" sz="3200" b="1" u="sng"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Golpeteos</a:t>
            </a:r>
            <a:endParaRPr lang="en-US" sz="3200" b="1" dirty="0">
              <a:effectLst>
                <a:outerShdw blurRad="38100" dist="38100" dir="2700000" algn="tl">
                  <a:srgbClr val="000000">
                    <a:alpha val="43137"/>
                  </a:srgbClr>
                </a:outerShdw>
              </a:effectLst>
            </a:endParaRPr>
          </a:p>
        </p:txBody>
      </p:sp>
      <p:cxnSp>
        <p:nvCxnSpPr>
          <p:cNvPr id="5" name="Straight Connector 4" descr="line out"/>
          <p:cNvCxnSpPr/>
          <p:nvPr/>
        </p:nvCxnSpPr>
        <p:spPr>
          <a:xfrm>
            <a:off x="2057400" y="762000"/>
            <a:ext cx="152400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descr="image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295400"/>
            <a:ext cx="6172200" cy="3581400"/>
          </a:xfrm>
          <a:prstGeom prst="rect">
            <a:avLst/>
          </a:prstGeom>
          <a:effectLst>
            <a:softEdge rad="31750"/>
          </a:effectLst>
        </p:spPr>
      </p:pic>
      <p:sp>
        <p:nvSpPr>
          <p:cNvPr id="8" name="TextBox 7"/>
          <p:cNvSpPr txBox="1"/>
          <p:nvPr/>
        </p:nvSpPr>
        <p:spPr>
          <a:xfrm>
            <a:off x="685800" y="5105400"/>
            <a:ext cx="6096000" cy="1200329"/>
          </a:xfrm>
          <a:prstGeom prst="rect">
            <a:avLst/>
          </a:prstGeom>
          <a:noFill/>
        </p:spPr>
        <p:txBody>
          <a:bodyPr wrap="square" rtlCol="0">
            <a:spAutoFit/>
          </a:bodyPr>
          <a:lstStyle/>
          <a:p>
            <a:r>
              <a:rPr lang="en-US" smtClean="0"/>
              <a:t>“El arbolista a cargo deberá designar una zona de caída visible para los trabajadores de suelo para poder evitar con seguridad los objetos que caen.”</a:t>
            </a:r>
            <a:endParaRPr lang="en-US" dirty="0" smtClean="0"/>
          </a:p>
          <a:p>
            <a:r>
              <a:rPr lang="en-US" i="1" smtClean="0"/>
              <a:t>…propuesto para Z133 </a:t>
            </a:r>
            <a:r>
              <a:rPr lang="en-US" i="1" dirty="0" smtClean="0"/>
              <a:t>- 2017</a:t>
            </a:r>
            <a:endParaRPr lang="en-US" i="1" dirty="0"/>
          </a:p>
        </p:txBody>
      </p:sp>
    </p:spTree>
    <p:extLst>
      <p:ext uri="{BB962C8B-B14F-4D97-AF65-F5344CB8AC3E}">
        <p14:creationId xmlns:p14="http://schemas.microsoft.com/office/powerpoint/2010/main" val="26023455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e1.mm.bing.net/th?&amp;id=JN.HVhXdQegXmVeG0//0eCC6w&amp;w=300&amp;h=300&amp;c=0&amp;pid=1.9&amp;rs=0&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69400" cy="6848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762000"/>
            <a:ext cx="7772400" cy="1470025"/>
          </a:xfrm>
        </p:spPr>
        <p:txBody>
          <a:bodyPr/>
          <a:lstStyle/>
          <a:p>
            <a:r>
              <a:rPr lang="en-US" b="1" smtClean="0">
                <a:effectLst>
                  <a:outerShdw blurRad="38100" dist="38100" dir="2700000" algn="tl">
                    <a:srgbClr val="000000">
                      <a:alpha val="43137"/>
                    </a:srgbClr>
                  </a:outerShdw>
                </a:effectLst>
              </a:rPr>
              <a:t>¿Cuáles son sus Objetivos de Entrenamiento?</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648200" y="4038600"/>
            <a:ext cx="3962400" cy="2057400"/>
          </a:xfrm>
          <a:solidFill>
            <a:srgbClr val="DDD9C3">
              <a:alpha val="54902"/>
            </a:srgbClr>
          </a:solidFill>
          <a:effectLst>
            <a:softEdge rad="63500"/>
          </a:effectLst>
        </p:spPr>
        <p:txBody>
          <a:bodyPr/>
          <a:lstStyle/>
          <a:p>
            <a:r>
              <a:rPr lang="en-US" smtClean="0">
                <a:solidFill>
                  <a:schemeClr val="tx1"/>
                </a:solidFill>
              </a:rPr>
              <a:t>Si no sabe para donde va, ¿cómo sabrá si ha llegado? </a:t>
            </a:r>
            <a:endParaRPr lang="en-US" dirty="0">
              <a:solidFill>
                <a:schemeClr val="tx1"/>
              </a:solidFill>
            </a:endParaRPr>
          </a:p>
        </p:txBody>
      </p:sp>
      <p:sp>
        <p:nvSpPr>
          <p:cNvPr id="4" name="TextBox 3"/>
          <p:cNvSpPr txBox="1"/>
          <p:nvPr/>
        </p:nvSpPr>
        <p:spPr>
          <a:xfrm>
            <a:off x="4724400" y="6248400"/>
            <a:ext cx="3733800" cy="646331"/>
          </a:xfrm>
          <a:prstGeom prst="rect">
            <a:avLst/>
          </a:prstGeom>
          <a:noFill/>
        </p:spPr>
        <p:txBody>
          <a:bodyPr wrap="square" rtlCol="0">
            <a:spAutoFit/>
          </a:bodyPr>
          <a:lstStyle/>
          <a:p>
            <a:pPr algn="ctr"/>
            <a:r>
              <a:rPr lang="en-US" b="1" smtClean="0">
                <a:solidFill>
                  <a:srgbClr val="FF0000"/>
                </a:solidFill>
                <a:effectLst>
                  <a:outerShdw blurRad="38100" dist="38100" dir="2700000" algn="tl">
                    <a:srgbClr val="000000">
                      <a:alpha val="43137"/>
                    </a:srgbClr>
                  </a:outerShdw>
                </a:effectLst>
              </a:rPr>
              <a:t>Advertencia: ¡siguiente diapositiva es gráfica! </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63777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pPr algn="l">
              <a:defRPr/>
            </a:pPr>
            <a:r>
              <a:rPr lang="en-US" sz="2400" b="1" dirty="0" smtClean="0">
                <a:effectLst>
                  <a:outerShdw blurRad="38100" dist="38100" dir="2700000" algn="tl">
                    <a:srgbClr val="000000">
                      <a:alpha val="43137"/>
                    </a:srgbClr>
                  </a:outerShdw>
                </a:effectLst>
              </a:rPr>
              <a:t>Capítulo18:     </a:t>
            </a:r>
            <a:r>
              <a:rPr lang="en-US" sz="3200" b="1" dirty="0" err="1" smtClean="0">
                <a:effectLst>
                  <a:outerShdw blurRad="38100" dist="38100" dir="2700000" algn="tl">
                    <a:srgbClr val="000000">
                      <a:alpha val="43137"/>
                    </a:srgbClr>
                  </a:outerShdw>
                </a:effectLst>
              </a:rPr>
              <a:t>Evitar</a:t>
            </a:r>
            <a:r>
              <a:rPr lang="en-US" sz="3200" b="1" dirty="0" smtClean="0">
                <a:effectLst>
                  <a:outerShdw blurRad="38100" dist="38100" dir="2700000" algn="tl">
                    <a:srgbClr val="000000">
                      <a:alpha val="43137"/>
                    </a:srgbClr>
                  </a:outerShdw>
                </a:effectLst>
              </a:rPr>
              <a:t>  </a:t>
            </a:r>
            <a:r>
              <a:rPr lang="en-US" sz="3200" b="1" u="sng" dirty="0" err="1" smtClean="0">
                <a:effectLst>
                  <a:outerShdw blurRad="38100" dist="38100" dir="2700000" algn="tl">
                    <a:srgbClr val="000000">
                      <a:alpha val="43137"/>
                    </a:srgbClr>
                  </a:outerShdw>
                </a:effectLst>
              </a:rPr>
              <a:t>Prevenir</a:t>
            </a:r>
            <a:r>
              <a:rPr lang="en-US" sz="3200" b="1" u="sng"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Golpeteos</a:t>
            </a:r>
            <a:endParaRPr lang="en-US" sz="3200" b="1" dirty="0">
              <a:effectLst>
                <a:outerShdw blurRad="38100" dist="38100" dir="2700000" algn="tl">
                  <a:srgbClr val="000000">
                    <a:alpha val="43137"/>
                  </a:srgbClr>
                </a:outerShdw>
              </a:effectLst>
            </a:endParaRPr>
          </a:p>
        </p:txBody>
      </p:sp>
      <p:cxnSp>
        <p:nvCxnSpPr>
          <p:cNvPr id="5" name="Straight Connector 4" descr="line out"/>
          <p:cNvCxnSpPr/>
          <p:nvPr/>
        </p:nvCxnSpPr>
        <p:spPr>
          <a:xfrm>
            <a:off x="2195736" y="692696"/>
            <a:ext cx="1224136"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5181600"/>
            <a:ext cx="6096000" cy="646331"/>
          </a:xfrm>
          <a:prstGeom prst="rect">
            <a:avLst/>
          </a:prstGeom>
          <a:noFill/>
        </p:spPr>
        <p:txBody>
          <a:bodyPr wrap="square" rtlCol="0">
            <a:spAutoFit/>
          </a:bodyPr>
          <a:lstStyle/>
          <a:p>
            <a:r>
              <a:rPr lang="en-US" dirty="0" err="1" smtClean="0"/>
              <a:t>Avisos</a:t>
            </a:r>
            <a:r>
              <a:rPr lang="en-US" dirty="0" smtClean="0"/>
              <a:t> </a:t>
            </a:r>
            <a:r>
              <a:rPr lang="en-US" dirty="0" err="1" smtClean="0"/>
              <a:t>sobre</a:t>
            </a:r>
            <a:r>
              <a:rPr lang="en-US" dirty="0" smtClean="0"/>
              <a:t> el </a:t>
            </a:r>
            <a:r>
              <a:rPr lang="en-US" dirty="0" err="1" smtClean="0"/>
              <a:t>cono</a:t>
            </a:r>
            <a:r>
              <a:rPr lang="en-US" dirty="0" smtClean="0"/>
              <a:t> </a:t>
            </a:r>
            <a:r>
              <a:rPr lang="en-US" dirty="0" err="1" smtClean="0"/>
              <a:t>pueden</a:t>
            </a:r>
            <a:r>
              <a:rPr lang="en-US" dirty="0" smtClean="0"/>
              <a:t> </a:t>
            </a:r>
            <a:r>
              <a:rPr lang="en-US" dirty="0" err="1" smtClean="0"/>
              <a:t>brindar</a:t>
            </a:r>
            <a:r>
              <a:rPr lang="en-US" dirty="0" smtClean="0"/>
              <a:t> </a:t>
            </a:r>
            <a:r>
              <a:rPr lang="en-US" dirty="0" err="1" smtClean="0"/>
              <a:t>instrucción</a:t>
            </a:r>
            <a:r>
              <a:rPr lang="en-US" dirty="0" smtClean="0"/>
              <a:t> y </a:t>
            </a:r>
            <a:r>
              <a:rPr lang="en-US" dirty="0" err="1" smtClean="0"/>
              <a:t>explicación</a:t>
            </a:r>
            <a:r>
              <a:rPr lang="en-US" dirty="0" smtClean="0"/>
              <a:t>..</a:t>
            </a:r>
            <a:r>
              <a:rPr lang="en-US" i="1" dirty="0" smtClean="0"/>
              <a:t> Gracias a Heartwood Tree, Charlotte, NC.</a:t>
            </a:r>
            <a:endParaRPr lang="en-US" dirty="0"/>
          </a:p>
        </p:txBody>
      </p:sp>
      <p:pic>
        <p:nvPicPr>
          <p:cNvPr id="3" name="Picture 2" descr="imagen"/>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552" y="1143000"/>
            <a:ext cx="5832648" cy="3816465"/>
          </a:xfrm>
          <a:prstGeom prst="rect">
            <a:avLst/>
          </a:prstGeom>
        </p:spPr>
      </p:pic>
      <p:sp>
        <p:nvSpPr>
          <p:cNvPr id="7" name="TextBox 6"/>
          <p:cNvSpPr txBox="1"/>
          <p:nvPr/>
        </p:nvSpPr>
        <p:spPr>
          <a:xfrm>
            <a:off x="6372200" y="2045747"/>
            <a:ext cx="2232248" cy="2031325"/>
          </a:xfrm>
          <a:prstGeom prst="rect">
            <a:avLst/>
          </a:prstGeom>
          <a:noFill/>
        </p:spPr>
        <p:txBody>
          <a:bodyPr wrap="square" rtlCol="0">
            <a:spAutoFit/>
          </a:bodyPr>
          <a:lstStyle/>
          <a:p>
            <a:r>
              <a:rPr lang="es-MX" b="1" dirty="0" smtClean="0"/>
              <a:t>PRECAUCIÓN</a:t>
            </a:r>
          </a:p>
          <a:p>
            <a:endParaRPr lang="en-US" b="1" dirty="0"/>
          </a:p>
          <a:p>
            <a:r>
              <a:rPr lang="es-MX" b="1" dirty="0"/>
              <a:t>Acera cerrada</a:t>
            </a:r>
            <a:endParaRPr lang="en-US" b="1" dirty="0"/>
          </a:p>
          <a:p>
            <a:endParaRPr lang="es-MX" b="1" dirty="0" smtClean="0"/>
          </a:p>
          <a:p>
            <a:r>
              <a:rPr lang="es-MX" b="1" dirty="0" smtClean="0"/>
              <a:t>Trabajo </a:t>
            </a:r>
            <a:r>
              <a:rPr lang="es-MX" b="1" dirty="0"/>
              <a:t>en árbol más adelante</a:t>
            </a:r>
            <a:endParaRPr lang="en-US" b="1" dirty="0"/>
          </a:p>
          <a:p>
            <a:endParaRPr lang="en-US" dirty="0"/>
          </a:p>
        </p:txBody>
      </p:sp>
    </p:spTree>
    <p:extLst>
      <p:ext uri="{BB962C8B-B14F-4D97-AF65-F5344CB8AC3E}">
        <p14:creationId xmlns:p14="http://schemas.microsoft.com/office/powerpoint/2010/main" val="407189730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943000"/>
          </a:xfrm>
        </p:spPr>
        <p:txBody>
          <a:bodyPr/>
          <a:lstStyle/>
          <a:p>
            <a:r>
              <a:rPr lang="en-US" b="1" dirty="0" err="1" smtClean="0">
                <a:effectLst>
                  <a:outerShdw blurRad="38100" dist="38100" dir="2700000" algn="tl">
                    <a:srgbClr val="000000">
                      <a:alpha val="43137"/>
                    </a:srgbClr>
                  </a:outerShdw>
                </a:effectLst>
              </a:rPr>
              <a:t>Objetivos</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Aprendizaje</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1905000"/>
            <a:ext cx="6400800" cy="3810000"/>
          </a:xfrm>
        </p:spPr>
        <p:txBody>
          <a:bodyPr/>
          <a:lstStyle/>
          <a:p>
            <a:pPr algn="l"/>
            <a:r>
              <a:rPr lang="en-US" dirty="0" smtClean="0">
                <a:solidFill>
                  <a:schemeClr val="tx1"/>
                </a:solidFill>
              </a:rPr>
              <a:t>El </a:t>
            </a:r>
            <a:r>
              <a:rPr lang="en-US" dirty="0" err="1" smtClean="0">
                <a:solidFill>
                  <a:schemeClr val="tx1"/>
                </a:solidFill>
              </a:rPr>
              <a:t>aprendiz</a:t>
            </a:r>
            <a:r>
              <a:rPr lang="en-US" dirty="0" smtClean="0">
                <a:solidFill>
                  <a:schemeClr val="tx1"/>
                </a:solidFill>
              </a:rPr>
              <a:t> </a:t>
            </a:r>
            <a:r>
              <a:rPr lang="en-US" dirty="0" err="1" smtClean="0">
                <a:solidFill>
                  <a:schemeClr val="tx1"/>
                </a:solidFill>
              </a:rPr>
              <a:t>debería</a:t>
            </a:r>
            <a:r>
              <a:rPr lang="en-US" dirty="0" smtClean="0">
                <a:solidFill>
                  <a:schemeClr val="tx1"/>
                </a:solidFill>
              </a:rPr>
              <a:t> </a:t>
            </a:r>
            <a:r>
              <a:rPr lang="en-US" dirty="0" err="1" smtClean="0">
                <a:solidFill>
                  <a:schemeClr val="tx1"/>
                </a:solidFill>
              </a:rPr>
              <a:t>tener</a:t>
            </a:r>
            <a:r>
              <a:rPr lang="en-US" dirty="0" smtClean="0">
                <a:solidFill>
                  <a:schemeClr val="tx1"/>
                </a:solidFill>
              </a:rPr>
              <a:t> </a:t>
            </a:r>
            <a:r>
              <a:rPr lang="en-US" dirty="0" err="1" smtClean="0">
                <a:solidFill>
                  <a:schemeClr val="tx1"/>
                </a:solidFill>
              </a:rPr>
              <a:t>competencias</a:t>
            </a:r>
            <a:r>
              <a:rPr lang="en-US" dirty="0" smtClean="0">
                <a:solidFill>
                  <a:schemeClr val="tx1"/>
                </a:solidFill>
              </a:rPr>
              <a:t> </a:t>
            </a:r>
            <a:r>
              <a:rPr lang="en-US" dirty="0" err="1" smtClean="0">
                <a:solidFill>
                  <a:schemeClr val="tx1"/>
                </a:solidFill>
              </a:rPr>
              <a:t>básicas</a:t>
            </a:r>
            <a:r>
              <a:rPr lang="en-US" dirty="0" smtClean="0">
                <a:solidFill>
                  <a:schemeClr val="tx1"/>
                </a:solidFill>
              </a:rPr>
              <a:t> </a:t>
            </a:r>
            <a:r>
              <a:rPr lang="en-US" dirty="0" err="1" smtClean="0">
                <a:solidFill>
                  <a:schemeClr val="tx1"/>
                </a:solidFill>
              </a:rPr>
              <a:t>en</a:t>
            </a:r>
            <a:r>
              <a:rPr lang="en-US" dirty="0" smtClean="0">
                <a:solidFill>
                  <a:schemeClr val="tx1"/>
                </a:solidFill>
              </a:rPr>
              <a:t>: </a:t>
            </a:r>
          </a:p>
          <a:p>
            <a:pPr marL="457200" indent="-457200" algn="l">
              <a:buFont typeface="Wingdings" panose="05000000000000000000" pitchFamily="2" charset="2"/>
              <a:buChar char="q"/>
            </a:pPr>
            <a:r>
              <a:rPr lang="en-US" dirty="0" err="1" smtClean="0">
                <a:solidFill>
                  <a:schemeClr val="tx1"/>
                </a:solidFill>
              </a:rPr>
              <a:t>Uso</a:t>
            </a:r>
            <a:r>
              <a:rPr lang="en-US" dirty="0" smtClean="0">
                <a:solidFill>
                  <a:schemeClr val="tx1"/>
                </a:solidFill>
              </a:rPr>
              <a:t> de </a:t>
            </a:r>
            <a:r>
              <a:rPr lang="en-US" dirty="0" err="1" smtClean="0">
                <a:solidFill>
                  <a:schemeClr val="tx1"/>
                </a:solidFill>
              </a:rPr>
              <a:t>motosierra</a:t>
            </a:r>
            <a:r>
              <a:rPr lang="en-US" dirty="0" smtClean="0">
                <a:solidFill>
                  <a:schemeClr val="tx1"/>
                </a:solidFill>
              </a:rPr>
              <a:t> </a:t>
            </a:r>
            <a:r>
              <a:rPr lang="en-US" dirty="0" err="1" smtClean="0">
                <a:solidFill>
                  <a:schemeClr val="tx1"/>
                </a:solidFill>
              </a:rPr>
              <a:t>trepando</a:t>
            </a:r>
            <a:r>
              <a:rPr lang="en-US" dirty="0" smtClean="0">
                <a:solidFill>
                  <a:schemeClr val="tx1"/>
                </a:solidFill>
              </a:rPr>
              <a:t> y/o con </a:t>
            </a:r>
            <a:r>
              <a:rPr lang="en-US" dirty="0" err="1" smtClean="0">
                <a:solidFill>
                  <a:schemeClr val="tx1"/>
                </a:solidFill>
              </a:rPr>
              <a:t>aparato</a:t>
            </a:r>
            <a:r>
              <a:rPr lang="en-US" dirty="0" smtClean="0">
                <a:solidFill>
                  <a:schemeClr val="tx1"/>
                </a:solidFill>
              </a:rPr>
              <a:t> de </a:t>
            </a:r>
            <a:r>
              <a:rPr lang="en-US" dirty="0" err="1" smtClean="0">
                <a:solidFill>
                  <a:schemeClr val="tx1"/>
                </a:solidFill>
              </a:rPr>
              <a:t>elevación</a:t>
            </a:r>
            <a:endParaRPr lang="en-US" dirty="0">
              <a:solidFill>
                <a:schemeClr val="tx1"/>
              </a:solidFill>
            </a:endParaRPr>
          </a:p>
          <a:p>
            <a:pPr marL="457200" indent="-457200" algn="l">
              <a:buFont typeface="Wingdings" panose="05000000000000000000" pitchFamily="2" charset="2"/>
              <a:buChar char="q"/>
            </a:pPr>
            <a:r>
              <a:rPr lang="en-US" dirty="0" err="1" smtClean="0">
                <a:solidFill>
                  <a:schemeClr val="tx1"/>
                </a:solidFill>
              </a:rPr>
              <a:t>Evitando</a:t>
            </a:r>
            <a:r>
              <a:rPr lang="en-US" dirty="0" smtClean="0">
                <a:solidFill>
                  <a:schemeClr val="tx1"/>
                </a:solidFill>
              </a:rPr>
              <a:t> </a:t>
            </a:r>
            <a:r>
              <a:rPr lang="en-US" dirty="0" err="1" smtClean="0">
                <a:solidFill>
                  <a:schemeClr val="tx1"/>
                </a:solidFill>
              </a:rPr>
              <a:t>golpeteos</a:t>
            </a:r>
            <a:endParaRPr lang="en-US" dirty="0">
              <a:solidFill>
                <a:schemeClr val="tx1"/>
              </a:solidFill>
            </a:endParaRPr>
          </a:p>
          <a:p>
            <a:pPr marL="457200" indent="-457200" algn="l">
              <a:buFont typeface="Wingdings" panose="05000000000000000000" pitchFamily="2" charset="2"/>
              <a:buChar char="q"/>
            </a:pPr>
            <a:r>
              <a:rPr lang="en-US" dirty="0" err="1" smtClean="0">
                <a:solidFill>
                  <a:schemeClr val="tx1"/>
                </a:solidFill>
              </a:rPr>
              <a:t>Procedimientos</a:t>
            </a:r>
            <a:r>
              <a:rPr lang="en-US" dirty="0" smtClean="0">
                <a:solidFill>
                  <a:schemeClr val="tx1"/>
                </a:solidFill>
              </a:rPr>
              <a:t> de zona de </a:t>
            </a:r>
            <a:r>
              <a:rPr lang="en-US" dirty="0" err="1" smtClean="0">
                <a:solidFill>
                  <a:schemeClr val="tx1"/>
                </a:solidFill>
              </a:rPr>
              <a:t>trabajo</a:t>
            </a:r>
            <a:r>
              <a:rPr lang="en-US" dirty="0" smtClean="0">
                <a:solidFill>
                  <a:schemeClr val="tx1"/>
                </a:solidFill>
              </a:rPr>
              <a:t>/zona de </a:t>
            </a:r>
            <a:r>
              <a:rPr lang="en-US" dirty="0" err="1" smtClean="0">
                <a:solidFill>
                  <a:schemeClr val="tx1"/>
                </a:solidFill>
              </a:rPr>
              <a:t>caída</a:t>
            </a:r>
            <a:endParaRPr lang="en-US" dirty="0">
              <a:solidFill>
                <a:schemeClr val="tx1"/>
              </a:solidFill>
            </a:endParaRPr>
          </a:p>
          <a:p>
            <a:pPr algn="l"/>
            <a:endParaRPr lang="en-US" dirty="0"/>
          </a:p>
        </p:txBody>
      </p:sp>
    </p:spTree>
    <p:extLst>
      <p:ext uri="{BB962C8B-B14F-4D97-AF65-F5344CB8AC3E}">
        <p14:creationId xmlns:p14="http://schemas.microsoft.com/office/powerpoint/2010/main" val="2764015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Herramienta</a:t>
            </a:r>
            <a:r>
              <a:rPr lang="en-US" dirty="0" smtClean="0"/>
              <a:t> o </a:t>
            </a:r>
            <a:r>
              <a:rPr lang="en-US" dirty="0" err="1" smtClean="0"/>
              <a:t>Arma</a:t>
            </a:r>
            <a:r>
              <a:rPr lang="en-US" dirty="0" smtClean="0"/>
              <a:t>?</a:t>
            </a:r>
            <a:endParaRPr lang="en-US" dirty="0"/>
          </a:p>
        </p:txBody>
      </p:sp>
      <p:sp>
        <p:nvSpPr>
          <p:cNvPr id="3" name="Content Placeholder 2"/>
          <p:cNvSpPr>
            <a:spLocks noGrp="1"/>
          </p:cNvSpPr>
          <p:nvPr>
            <p:ph idx="1"/>
          </p:nvPr>
        </p:nvSpPr>
        <p:spPr>
          <a:xfrm>
            <a:off x="381000" y="5486400"/>
            <a:ext cx="8229600" cy="438594"/>
          </a:xfrm>
        </p:spPr>
        <p:txBody>
          <a:bodyPr>
            <a:normAutofit/>
          </a:bodyPr>
          <a:lstStyle/>
          <a:p>
            <a:pPr marL="0" indent="0" algn="ctr">
              <a:buNone/>
            </a:pPr>
            <a:r>
              <a:rPr lang="en-US" sz="2400" b="1" dirty="0" smtClean="0"/>
              <a:t>La </a:t>
            </a:r>
            <a:r>
              <a:rPr lang="en-US" sz="2400" b="1" dirty="0" err="1" smtClean="0"/>
              <a:t>diferencia</a:t>
            </a:r>
            <a:r>
              <a:rPr lang="en-US" sz="2400" b="1" dirty="0" smtClean="0"/>
              <a:t> </a:t>
            </a:r>
            <a:r>
              <a:rPr lang="en-US" sz="2400" b="1" dirty="0" err="1" smtClean="0"/>
              <a:t>está</a:t>
            </a:r>
            <a:r>
              <a:rPr lang="en-US" sz="2400" b="1" dirty="0" smtClean="0"/>
              <a:t> </a:t>
            </a:r>
            <a:r>
              <a:rPr lang="en-US" sz="2400" b="1" dirty="0" err="1" smtClean="0"/>
              <a:t>en</a:t>
            </a:r>
            <a:r>
              <a:rPr lang="en-US" sz="2400" b="1" dirty="0" smtClean="0"/>
              <a:t> el </a:t>
            </a:r>
            <a:r>
              <a:rPr lang="en-US" sz="2400" b="1" dirty="0" err="1" smtClean="0"/>
              <a:t>usuario</a:t>
            </a:r>
            <a:r>
              <a:rPr lang="en-US" sz="2400" b="1" dirty="0" smtClean="0"/>
              <a:t>.</a:t>
            </a:r>
            <a:endParaRPr lang="en-US" sz="2800" dirty="0"/>
          </a:p>
        </p:txBody>
      </p:sp>
      <p:pic>
        <p:nvPicPr>
          <p:cNvPr id="4" name="Picture 3" descr="lesión en la cara de una motosierra"/>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0400" y="1447800"/>
            <a:ext cx="4927600" cy="3695700"/>
          </a:xfrm>
          <a:prstGeom prst="rect">
            <a:avLst/>
          </a:prstGeom>
        </p:spPr>
      </p:pic>
    </p:spTree>
    <p:extLst>
      <p:ext uri="{BB962C8B-B14F-4D97-AF65-F5344CB8AC3E}">
        <p14:creationId xmlns:p14="http://schemas.microsoft.com/office/powerpoint/2010/main" val="3466877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5602"/>
          </a:xfrm>
        </p:spPr>
        <p:txBody>
          <a:bodyPr/>
          <a:lstStyle/>
          <a:p>
            <a:r>
              <a:rPr lang="en-US" b="1" dirty="0" err="1" smtClean="0">
                <a:effectLst>
                  <a:outerShdw blurRad="38100" dist="38100" dir="2700000" algn="tl">
                    <a:srgbClr val="000000">
                      <a:alpha val="43137"/>
                    </a:srgbClr>
                  </a:outerShdw>
                </a:effectLst>
              </a:rPr>
              <a:t>Estadísticas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268760"/>
            <a:ext cx="8229600" cy="4525963"/>
          </a:xfrm>
        </p:spPr>
        <p:txBody>
          <a:bodyPr/>
          <a:lstStyle/>
          <a:p>
            <a:pPr marL="0" indent="0">
              <a:buNone/>
            </a:pPr>
            <a:r>
              <a:rPr lang="en-US" dirty="0" err="1" smtClean="0"/>
              <a:t>En</a:t>
            </a:r>
            <a:r>
              <a:rPr lang="en-US" dirty="0" smtClean="0"/>
              <a:t> </a:t>
            </a:r>
            <a:r>
              <a:rPr lang="en-US" dirty="0" err="1" smtClean="0"/>
              <a:t>cinco</a:t>
            </a:r>
            <a:r>
              <a:rPr lang="en-US" dirty="0" smtClean="0"/>
              <a:t> </a:t>
            </a:r>
            <a:r>
              <a:rPr lang="en-US" dirty="0" err="1" smtClean="0"/>
              <a:t>años</a:t>
            </a:r>
            <a:r>
              <a:rPr lang="en-US" dirty="0" smtClean="0"/>
              <a:t> (2009-2013</a:t>
            </a:r>
            <a:r>
              <a:rPr lang="en-US" dirty="0" smtClean="0"/>
              <a:t>), </a:t>
            </a:r>
            <a:r>
              <a:rPr lang="en-US" dirty="0" err="1" smtClean="0"/>
              <a:t>compiló</a:t>
            </a:r>
            <a:r>
              <a:rPr lang="en-US" dirty="0" smtClean="0"/>
              <a:t> </a:t>
            </a:r>
            <a:r>
              <a:rPr lang="en-US" dirty="0" err="1" smtClean="0"/>
              <a:t>información</a:t>
            </a:r>
            <a:r>
              <a:rPr lang="en-US" dirty="0" smtClean="0"/>
              <a:t> de 408 </a:t>
            </a:r>
            <a:r>
              <a:rPr lang="en-US" dirty="0" err="1" smtClean="0"/>
              <a:t>accidentes</a:t>
            </a:r>
            <a:r>
              <a:rPr lang="en-US" dirty="0" smtClean="0"/>
              <a:t> fatales </a:t>
            </a:r>
            <a:r>
              <a:rPr lang="en-US" dirty="0" err="1" smtClean="0"/>
              <a:t>en</a:t>
            </a:r>
            <a:r>
              <a:rPr lang="en-US" dirty="0" smtClean="0"/>
              <a:t> </a:t>
            </a:r>
            <a:r>
              <a:rPr lang="en-US" dirty="0" err="1" smtClean="0"/>
              <a:t>cuidado</a:t>
            </a:r>
            <a:r>
              <a:rPr lang="en-US" dirty="0" smtClean="0"/>
              <a:t> de </a:t>
            </a:r>
            <a:r>
              <a:rPr lang="en-US" dirty="0" err="1" smtClean="0"/>
              <a:t>árbol</a:t>
            </a:r>
            <a:r>
              <a:rPr lang="en-US" dirty="0" smtClean="0"/>
              <a:t>…</a:t>
            </a:r>
          </a:p>
          <a:p>
            <a:r>
              <a:rPr lang="en-US" sz="2800" dirty="0" err="1" smtClean="0"/>
              <a:t>Sólo</a:t>
            </a:r>
            <a:r>
              <a:rPr lang="en-US" sz="2800" dirty="0" smtClean="0"/>
              <a:t> </a:t>
            </a:r>
            <a:r>
              <a:rPr lang="en-US" sz="2800" dirty="0" err="1" smtClean="0"/>
              <a:t>cinco</a:t>
            </a:r>
            <a:r>
              <a:rPr lang="en-US" sz="2800" dirty="0" smtClean="0"/>
              <a:t> de </a:t>
            </a:r>
            <a:r>
              <a:rPr lang="en-US" sz="2800" dirty="0" err="1" smtClean="0"/>
              <a:t>ellos</a:t>
            </a:r>
            <a:r>
              <a:rPr lang="en-US" sz="2800" dirty="0" smtClean="0"/>
              <a:t> </a:t>
            </a:r>
            <a:r>
              <a:rPr lang="en-US" sz="2800" dirty="0" err="1" smtClean="0"/>
              <a:t>pudieron</a:t>
            </a:r>
            <a:r>
              <a:rPr lang="en-US" sz="2800" dirty="0" smtClean="0"/>
              <a:t> </a:t>
            </a:r>
            <a:r>
              <a:rPr lang="en-US" sz="2800" dirty="0" err="1" smtClean="0"/>
              <a:t>ser</a:t>
            </a:r>
            <a:r>
              <a:rPr lang="en-US" sz="2800" dirty="0" smtClean="0"/>
              <a:t> </a:t>
            </a:r>
            <a:r>
              <a:rPr lang="en-US" sz="2800" dirty="0" err="1" smtClean="0"/>
              <a:t>directamente</a:t>
            </a:r>
            <a:r>
              <a:rPr lang="en-US" sz="2800" dirty="0" smtClean="0"/>
              <a:t> </a:t>
            </a:r>
            <a:r>
              <a:rPr lang="en-US" sz="2800" dirty="0" err="1" smtClean="0"/>
              <a:t>atribuidos</a:t>
            </a:r>
            <a:r>
              <a:rPr lang="en-US" sz="2800" dirty="0" smtClean="0"/>
              <a:t> a </a:t>
            </a:r>
            <a:r>
              <a:rPr lang="en-US" sz="2800" dirty="0" err="1" smtClean="0"/>
              <a:t>laceraciones</a:t>
            </a:r>
            <a:r>
              <a:rPr lang="en-US" sz="2800" dirty="0" smtClean="0"/>
              <a:t> de </a:t>
            </a:r>
            <a:r>
              <a:rPr lang="en-US" sz="2800" dirty="0" err="1" smtClean="0"/>
              <a:t>motosierra</a:t>
            </a:r>
            <a:r>
              <a:rPr lang="en-US" sz="2800" dirty="0" smtClean="0"/>
              <a:t>; </a:t>
            </a:r>
            <a:r>
              <a:rPr lang="en-US" sz="2800" dirty="0" err="1" smtClean="0"/>
              <a:t>pero</a:t>
            </a:r>
            <a:r>
              <a:rPr lang="en-US" sz="2800" dirty="0" smtClean="0"/>
              <a:t>,</a:t>
            </a:r>
          </a:p>
          <a:p>
            <a:r>
              <a:rPr lang="en-US" sz="2800" dirty="0" err="1" smtClean="0"/>
              <a:t>Hubo</a:t>
            </a:r>
            <a:r>
              <a:rPr lang="en-US" sz="2800" dirty="0" smtClean="0"/>
              <a:t> 73 </a:t>
            </a:r>
            <a:r>
              <a:rPr lang="en-US" sz="2800" dirty="0" err="1" smtClean="0"/>
              <a:t>golpeados</a:t>
            </a:r>
            <a:r>
              <a:rPr lang="en-US" sz="2800" dirty="0" smtClean="0"/>
              <a:t> </a:t>
            </a:r>
            <a:r>
              <a:rPr lang="en-US" sz="2800" dirty="0" err="1" smtClean="0"/>
              <a:t>por</a:t>
            </a:r>
            <a:r>
              <a:rPr lang="en-US" sz="2800" dirty="0" smtClean="0"/>
              <a:t> </a:t>
            </a:r>
            <a:r>
              <a:rPr lang="en-US" sz="2800" dirty="0" err="1" smtClean="0"/>
              <a:t>árbol</a:t>
            </a:r>
            <a:r>
              <a:rPr lang="en-US" sz="2800" dirty="0" smtClean="0"/>
              <a:t>, 60 </a:t>
            </a:r>
            <a:r>
              <a:rPr lang="en-US" sz="2800" dirty="0" err="1" smtClean="0"/>
              <a:t>golpeados</a:t>
            </a:r>
            <a:r>
              <a:rPr lang="en-US" sz="2800" dirty="0" smtClean="0"/>
              <a:t> </a:t>
            </a:r>
            <a:r>
              <a:rPr lang="en-US" sz="2800" dirty="0" err="1" smtClean="0"/>
              <a:t>por</a:t>
            </a:r>
            <a:r>
              <a:rPr lang="en-US" sz="2800" dirty="0" smtClean="0"/>
              <a:t> </a:t>
            </a:r>
            <a:r>
              <a:rPr lang="en-US" sz="2800" dirty="0" err="1" smtClean="0"/>
              <a:t>rama</a:t>
            </a:r>
            <a:r>
              <a:rPr lang="en-US" sz="2800" dirty="0" smtClean="0"/>
              <a:t>, 6 </a:t>
            </a:r>
            <a:r>
              <a:rPr lang="en-US" sz="2800" dirty="0" err="1" smtClean="0"/>
              <a:t>atrapados</a:t>
            </a:r>
            <a:r>
              <a:rPr lang="en-US" sz="2800" dirty="0" smtClean="0"/>
              <a:t> </a:t>
            </a:r>
            <a:r>
              <a:rPr lang="en-US" sz="2800" dirty="0" err="1" smtClean="0"/>
              <a:t>en</a:t>
            </a:r>
            <a:r>
              <a:rPr lang="en-US" sz="2800" dirty="0" smtClean="0"/>
              <a:t> o </a:t>
            </a:r>
            <a:r>
              <a:rPr lang="en-US" sz="2800" dirty="0" err="1" smtClean="0"/>
              <a:t>bajo</a:t>
            </a:r>
            <a:r>
              <a:rPr lang="en-US" sz="2800" dirty="0" smtClean="0"/>
              <a:t> </a:t>
            </a:r>
            <a:r>
              <a:rPr lang="en-US" sz="2800" dirty="0" err="1" smtClean="0"/>
              <a:t>árbol</a:t>
            </a:r>
            <a:r>
              <a:rPr lang="en-US" sz="2800" dirty="0" smtClean="0"/>
              <a:t>, 3 </a:t>
            </a:r>
            <a:r>
              <a:rPr lang="en-US" sz="2800" dirty="0" err="1" smtClean="0"/>
              <a:t>caídas</a:t>
            </a:r>
            <a:r>
              <a:rPr lang="en-US" sz="2800" dirty="0" smtClean="0"/>
              <a:t> </a:t>
            </a:r>
            <a:r>
              <a:rPr lang="en-US" sz="2800" dirty="0" err="1" smtClean="0"/>
              <a:t>debido</a:t>
            </a:r>
            <a:r>
              <a:rPr lang="en-US" sz="2800" dirty="0" smtClean="0"/>
              <a:t> a </a:t>
            </a:r>
            <a:r>
              <a:rPr lang="en-US" sz="2800" dirty="0" err="1" smtClean="0"/>
              <a:t>líneas</a:t>
            </a:r>
            <a:r>
              <a:rPr lang="en-US" sz="2800" dirty="0" smtClean="0"/>
              <a:t> </a:t>
            </a:r>
            <a:r>
              <a:rPr lang="en-US" sz="2800" dirty="0" err="1" smtClean="0"/>
              <a:t>cortadas</a:t>
            </a:r>
            <a:r>
              <a:rPr lang="en-US" sz="2800" dirty="0" smtClean="0"/>
              <a:t> y 4 </a:t>
            </a:r>
            <a:r>
              <a:rPr lang="en-US" sz="2800" dirty="0" err="1" smtClean="0"/>
              <a:t>caídas</a:t>
            </a:r>
            <a:r>
              <a:rPr lang="en-US" sz="2800" dirty="0" smtClean="0"/>
              <a:t> de </a:t>
            </a:r>
            <a:r>
              <a:rPr lang="en-US" sz="2800" dirty="0" err="1" smtClean="0"/>
              <a:t>elevadores</a:t>
            </a:r>
            <a:r>
              <a:rPr lang="en-US" sz="2800" dirty="0" smtClean="0"/>
              <a:t> </a:t>
            </a:r>
            <a:r>
              <a:rPr lang="en-US" sz="2800" dirty="0" err="1" smtClean="0"/>
              <a:t>aéreos</a:t>
            </a:r>
            <a:r>
              <a:rPr lang="en-US" sz="2800" dirty="0" smtClean="0"/>
              <a:t> </a:t>
            </a:r>
            <a:r>
              <a:rPr lang="en-US" sz="2800" dirty="0" err="1" smtClean="0"/>
              <a:t>debido</a:t>
            </a:r>
            <a:r>
              <a:rPr lang="en-US" sz="2800" dirty="0" smtClean="0"/>
              <a:t> a que el </a:t>
            </a:r>
            <a:r>
              <a:rPr lang="en-US" sz="2800" dirty="0" err="1" smtClean="0"/>
              <a:t>árbol</a:t>
            </a:r>
            <a:r>
              <a:rPr lang="en-US" sz="2800" dirty="0" smtClean="0"/>
              <a:t> </a:t>
            </a:r>
            <a:r>
              <a:rPr lang="en-US" sz="2800" dirty="0" err="1" smtClean="0"/>
              <a:t>golpeó</a:t>
            </a:r>
            <a:r>
              <a:rPr lang="en-US" sz="2800" dirty="0" smtClean="0"/>
              <a:t> al </a:t>
            </a:r>
            <a:r>
              <a:rPr lang="en-US" sz="2800" dirty="0" err="1" smtClean="0"/>
              <a:t>aguilón</a:t>
            </a:r>
            <a:r>
              <a:rPr lang="en-US" sz="2800" dirty="0" smtClean="0"/>
              <a:t>. La </a:t>
            </a:r>
            <a:r>
              <a:rPr lang="en-US" sz="2800" dirty="0" err="1" smtClean="0"/>
              <a:t>mayoría</a:t>
            </a:r>
            <a:r>
              <a:rPr lang="en-US" sz="2800" dirty="0" smtClean="0"/>
              <a:t> de </a:t>
            </a:r>
            <a:r>
              <a:rPr lang="en-US" sz="2800" dirty="0" err="1" smtClean="0"/>
              <a:t>estos</a:t>
            </a:r>
            <a:r>
              <a:rPr lang="en-US" sz="2800" dirty="0" smtClean="0"/>
              <a:t> </a:t>
            </a:r>
            <a:r>
              <a:rPr lang="en-US" sz="2800" dirty="0" err="1" smtClean="0"/>
              <a:t>ciertamente</a:t>
            </a:r>
            <a:r>
              <a:rPr lang="en-US" sz="2800" dirty="0" smtClean="0"/>
              <a:t> </a:t>
            </a:r>
            <a:r>
              <a:rPr lang="en-US" sz="2800" dirty="0" err="1" smtClean="0"/>
              <a:t>involucraron</a:t>
            </a:r>
            <a:r>
              <a:rPr lang="en-US" sz="2800" dirty="0" smtClean="0"/>
              <a:t> </a:t>
            </a:r>
            <a:r>
              <a:rPr lang="en-US" sz="2800" dirty="0" err="1" smtClean="0"/>
              <a:t>uso</a:t>
            </a:r>
            <a:r>
              <a:rPr lang="en-US" sz="2800" dirty="0" smtClean="0"/>
              <a:t> de </a:t>
            </a:r>
            <a:r>
              <a:rPr lang="en-US" sz="2800" dirty="0" err="1" smtClean="0"/>
              <a:t>motosierra</a:t>
            </a:r>
            <a:r>
              <a:rPr lang="en-US" sz="2800" dirty="0" smtClean="0"/>
              <a:t>. </a:t>
            </a:r>
          </a:p>
          <a:p>
            <a:endParaRPr lang="en-US" sz="2800" dirty="0"/>
          </a:p>
        </p:txBody>
      </p:sp>
      <p:sp>
        <p:nvSpPr>
          <p:cNvPr id="4" name="TextBox 3"/>
          <p:cNvSpPr txBox="1"/>
          <p:nvPr/>
        </p:nvSpPr>
        <p:spPr>
          <a:xfrm>
            <a:off x="990600" y="5854503"/>
            <a:ext cx="5257800" cy="646331"/>
          </a:xfrm>
          <a:prstGeom prst="rect">
            <a:avLst/>
          </a:prstGeom>
          <a:noFill/>
        </p:spPr>
        <p:txBody>
          <a:bodyPr wrap="square" rtlCol="0">
            <a:spAutoFit/>
          </a:bodyPr>
          <a:lstStyle/>
          <a:p>
            <a:pPr algn="ctr"/>
            <a:r>
              <a:rPr lang="en-US" b="1" smtClean="0">
                <a:solidFill>
                  <a:srgbClr val="FF0000"/>
                </a:solidFill>
                <a:effectLst>
                  <a:outerShdw blurRad="38100" dist="38100" dir="2700000" algn="tl">
                    <a:srgbClr val="000000">
                      <a:alpha val="43137"/>
                    </a:srgbClr>
                  </a:outerShdw>
                </a:effectLst>
              </a:rPr>
              <a:t>Advertencia: ¡siguiente diapositiva es un poco fuerte pero no tanto como la última! </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2346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Anécdotas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Historias</a:t>
            </a:r>
            <a:r>
              <a:rPr lang="en-US" b="1" dirty="0" smtClean="0">
                <a:effectLst>
                  <a:outerShdw blurRad="38100" dist="38100" dir="2700000" algn="tl">
                    <a:srgbClr val="000000">
                      <a:alpha val="43137"/>
                    </a:srgbClr>
                  </a:outerShdw>
                </a:effectLst>
              </a:rPr>
              <a:t> de Guerra)</a:t>
            </a:r>
            <a:endParaRPr lang="en-US" b="1" dirty="0">
              <a:effectLst>
                <a:outerShdw blurRad="38100" dist="38100" dir="2700000" algn="tl">
                  <a:srgbClr val="000000">
                    <a:alpha val="43137"/>
                  </a:srgbClr>
                </a:outerShdw>
              </a:effectLst>
            </a:endParaRPr>
          </a:p>
        </p:txBody>
      </p:sp>
      <p:pic>
        <p:nvPicPr>
          <p:cNvPr id="7" name="Content Placeholder 6" descr="lesión en la mano de una sierra chan"/>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6845"/>
          <a:stretch/>
        </p:blipFill>
        <p:spPr>
          <a:xfrm>
            <a:off x="5378011" y="1313441"/>
            <a:ext cx="2611636" cy="2895599"/>
          </a:xfrm>
          <a:ln>
            <a:solidFill>
              <a:schemeClr val="tx2"/>
            </a:solidFill>
          </a:ln>
        </p:spPr>
      </p:pic>
      <p:sp>
        <p:nvSpPr>
          <p:cNvPr id="5" name="TextBox 4"/>
          <p:cNvSpPr txBox="1"/>
          <p:nvPr/>
        </p:nvSpPr>
        <p:spPr>
          <a:xfrm>
            <a:off x="762000" y="1227126"/>
            <a:ext cx="3962400" cy="3416320"/>
          </a:xfrm>
          <a:prstGeom prst="rect">
            <a:avLst/>
          </a:prstGeom>
          <a:noFill/>
        </p:spPr>
        <p:txBody>
          <a:bodyPr wrap="square" rtlCol="0">
            <a:spAutoFit/>
          </a:bodyPr>
          <a:lstStyle/>
          <a:p>
            <a:r>
              <a:rPr lang="en-US" dirty="0" smtClean="0"/>
              <a:t>Un </a:t>
            </a:r>
            <a:r>
              <a:rPr lang="en-US" dirty="0" err="1" smtClean="0"/>
              <a:t>operador</a:t>
            </a:r>
            <a:r>
              <a:rPr lang="en-US" dirty="0" smtClean="0"/>
              <a:t> </a:t>
            </a:r>
            <a:r>
              <a:rPr lang="en-US" dirty="0" err="1" smtClean="0"/>
              <a:t>experimentado</a:t>
            </a:r>
            <a:r>
              <a:rPr lang="en-US" dirty="0" smtClean="0"/>
              <a:t> de </a:t>
            </a:r>
            <a:r>
              <a:rPr lang="en-US" dirty="0" err="1" smtClean="0"/>
              <a:t>canastilla</a:t>
            </a:r>
            <a:r>
              <a:rPr lang="en-US" dirty="0" smtClean="0"/>
              <a:t> </a:t>
            </a:r>
            <a:r>
              <a:rPr lang="en-US" dirty="0" err="1" smtClean="0"/>
              <a:t>estaba</a:t>
            </a:r>
            <a:r>
              <a:rPr lang="en-US" dirty="0" smtClean="0"/>
              <a:t> </a:t>
            </a:r>
            <a:r>
              <a:rPr lang="en-US" dirty="0" err="1" smtClean="0"/>
              <a:t>cortando</a:t>
            </a:r>
            <a:r>
              <a:rPr lang="en-US" dirty="0" smtClean="0"/>
              <a:t> con </a:t>
            </a:r>
            <a:r>
              <a:rPr lang="en-US" dirty="0" err="1" smtClean="0"/>
              <a:t>una</a:t>
            </a:r>
            <a:r>
              <a:rPr lang="en-US" dirty="0" smtClean="0"/>
              <a:t> </a:t>
            </a:r>
            <a:r>
              <a:rPr lang="en-US" dirty="0" err="1" smtClean="0"/>
              <a:t>motosierra</a:t>
            </a:r>
            <a:r>
              <a:rPr lang="en-US" dirty="0" smtClean="0"/>
              <a:t> de </a:t>
            </a:r>
            <a:r>
              <a:rPr lang="en-US" dirty="0" err="1" smtClean="0"/>
              <a:t>agarre</a:t>
            </a:r>
            <a:r>
              <a:rPr lang="en-US" dirty="0" smtClean="0"/>
              <a:t> superior. La </a:t>
            </a:r>
            <a:r>
              <a:rPr lang="en-US" dirty="0" err="1" smtClean="0"/>
              <a:t>manejaba</a:t>
            </a:r>
            <a:r>
              <a:rPr lang="en-US" dirty="0" smtClean="0"/>
              <a:t> con </a:t>
            </a:r>
            <a:r>
              <a:rPr lang="en-US" dirty="0" err="1" smtClean="0"/>
              <a:t>una</a:t>
            </a:r>
            <a:r>
              <a:rPr lang="en-US" dirty="0" smtClean="0"/>
              <a:t> </a:t>
            </a:r>
            <a:r>
              <a:rPr lang="en-US" dirty="0" err="1" smtClean="0"/>
              <a:t>mano</a:t>
            </a:r>
            <a:r>
              <a:rPr lang="en-US" dirty="0" smtClean="0"/>
              <a:t>, la </a:t>
            </a:r>
            <a:r>
              <a:rPr lang="en-US" dirty="0" err="1" smtClean="0"/>
              <a:t>derecha</a:t>
            </a:r>
            <a:r>
              <a:rPr lang="en-US" dirty="0" smtClean="0"/>
              <a:t>, </a:t>
            </a:r>
            <a:r>
              <a:rPr lang="en-US" dirty="0" err="1" smtClean="0"/>
              <a:t>sosteniendo</a:t>
            </a:r>
            <a:r>
              <a:rPr lang="en-US" dirty="0" smtClean="0"/>
              <a:t> </a:t>
            </a:r>
            <a:r>
              <a:rPr lang="en-US" dirty="0" err="1" smtClean="0"/>
              <a:t>ramas</a:t>
            </a:r>
            <a:r>
              <a:rPr lang="en-US" dirty="0" smtClean="0"/>
              <a:t> con </a:t>
            </a:r>
            <a:r>
              <a:rPr lang="en-US" dirty="0" err="1" smtClean="0"/>
              <a:t>su</a:t>
            </a:r>
            <a:r>
              <a:rPr lang="en-US" dirty="0" smtClean="0"/>
              <a:t> </a:t>
            </a:r>
            <a:r>
              <a:rPr lang="en-US" dirty="0" err="1" smtClean="0"/>
              <a:t>izquierda</a:t>
            </a:r>
            <a:r>
              <a:rPr lang="en-US" dirty="0" smtClean="0"/>
              <a:t>. Se </a:t>
            </a:r>
            <a:r>
              <a:rPr lang="en-US" dirty="0" err="1" smtClean="0"/>
              <a:t>cortó</a:t>
            </a:r>
            <a:r>
              <a:rPr lang="en-US" dirty="0" smtClean="0"/>
              <a:t> </a:t>
            </a:r>
            <a:r>
              <a:rPr lang="en-US" dirty="0" err="1" smtClean="0"/>
              <a:t>su</a:t>
            </a:r>
            <a:r>
              <a:rPr lang="en-US" dirty="0" smtClean="0"/>
              <a:t> </a:t>
            </a:r>
            <a:r>
              <a:rPr lang="en-US" dirty="0" err="1" smtClean="0"/>
              <a:t>muñeca</a:t>
            </a:r>
            <a:r>
              <a:rPr lang="en-US" dirty="0" smtClean="0"/>
              <a:t> </a:t>
            </a:r>
            <a:r>
              <a:rPr lang="en-US" dirty="0" err="1" smtClean="0"/>
              <a:t>izquierda</a:t>
            </a:r>
            <a:r>
              <a:rPr lang="en-US" dirty="0" smtClean="0"/>
              <a:t>, </a:t>
            </a:r>
            <a:r>
              <a:rPr lang="en-US" dirty="0" err="1" smtClean="0"/>
              <a:t>cortando</a:t>
            </a:r>
            <a:r>
              <a:rPr lang="en-US" dirty="0" smtClean="0"/>
              <a:t> </a:t>
            </a:r>
            <a:r>
              <a:rPr lang="en-US" dirty="0" err="1" smtClean="0"/>
              <a:t>tendones</a:t>
            </a:r>
            <a:r>
              <a:rPr lang="en-US" dirty="0" smtClean="0"/>
              <a:t>, </a:t>
            </a:r>
          </a:p>
          <a:p>
            <a:r>
              <a:rPr lang="en-US" dirty="0" err="1" smtClean="0"/>
              <a:t>nervios</a:t>
            </a:r>
            <a:r>
              <a:rPr lang="en-US" dirty="0" smtClean="0"/>
              <a:t> y </a:t>
            </a:r>
            <a:r>
              <a:rPr lang="en-US" dirty="0" err="1" smtClean="0"/>
              <a:t>una</a:t>
            </a:r>
            <a:r>
              <a:rPr lang="en-US" dirty="0" smtClean="0"/>
              <a:t> arteria. </a:t>
            </a:r>
            <a:r>
              <a:rPr lang="en-US" dirty="0" err="1" smtClean="0"/>
              <a:t>Sobrevivió</a:t>
            </a:r>
            <a:r>
              <a:rPr lang="en-US" dirty="0" smtClean="0"/>
              <a:t> </a:t>
            </a:r>
            <a:r>
              <a:rPr lang="en-US" dirty="0" err="1" smtClean="0"/>
              <a:t>pero</a:t>
            </a:r>
            <a:r>
              <a:rPr lang="en-US" dirty="0" smtClean="0"/>
              <a:t> </a:t>
            </a:r>
            <a:r>
              <a:rPr lang="en-US" dirty="0" err="1" smtClean="0"/>
              <a:t>pasó</a:t>
            </a:r>
            <a:r>
              <a:rPr lang="en-US" dirty="0" smtClean="0"/>
              <a:t> 3 </a:t>
            </a:r>
            <a:r>
              <a:rPr lang="en-US" dirty="0" err="1" smtClean="0"/>
              <a:t>años</a:t>
            </a:r>
            <a:r>
              <a:rPr lang="en-US" dirty="0" smtClean="0"/>
              <a:t> </a:t>
            </a:r>
            <a:r>
              <a:rPr lang="en-US" dirty="0" err="1" smtClean="0"/>
              <a:t>en</a:t>
            </a:r>
            <a:r>
              <a:rPr lang="en-US" dirty="0" smtClean="0"/>
              <a:t> </a:t>
            </a:r>
            <a:r>
              <a:rPr lang="en-US" dirty="0" err="1" smtClean="0"/>
              <a:t>cirugia</a:t>
            </a:r>
            <a:r>
              <a:rPr lang="en-US" dirty="0" smtClean="0"/>
              <a:t> </a:t>
            </a:r>
            <a:r>
              <a:rPr lang="en-US" dirty="0" err="1" smtClean="0"/>
              <a:t>reconstructiva</a:t>
            </a:r>
            <a:r>
              <a:rPr lang="en-US" dirty="0" smtClean="0"/>
              <a:t> y </a:t>
            </a:r>
            <a:r>
              <a:rPr lang="en-US" dirty="0" err="1" smtClean="0"/>
              <a:t>rehabilitación</a:t>
            </a:r>
            <a:r>
              <a:rPr lang="en-US" dirty="0" smtClean="0"/>
              <a:t>. Se </a:t>
            </a:r>
            <a:r>
              <a:rPr lang="en-US" dirty="0" err="1" smtClean="0"/>
              <a:t>considera</a:t>
            </a:r>
            <a:r>
              <a:rPr lang="en-US" dirty="0" smtClean="0"/>
              <a:t> </a:t>
            </a:r>
            <a:r>
              <a:rPr lang="en-US" dirty="0" err="1" smtClean="0"/>
              <a:t>discapacitado</a:t>
            </a:r>
            <a:r>
              <a:rPr lang="en-US" dirty="0" smtClean="0"/>
              <a:t> </a:t>
            </a:r>
            <a:r>
              <a:rPr lang="en-US" dirty="0" err="1" smtClean="0"/>
              <a:t>permanente</a:t>
            </a:r>
            <a:r>
              <a:rPr lang="en-US" dirty="0" smtClean="0"/>
              <a:t>.   </a:t>
            </a:r>
            <a:endParaRPr lang="en-US" dirty="0"/>
          </a:p>
        </p:txBody>
      </p:sp>
      <p:sp>
        <p:nvSpPr>
          <p:cNvPr id="6" name="TextBox 5"/>
          <p:cNvSpPr txBox="1"/>
          <p:nvPr/>
        </p:nvSpPr>
        <p:spPr>
          <a:xfrm>
            <a:off x="1785918" y="4572008"/>
            <a:ext cx="4648200" cy="1754326"/>
          </a:xfrm>
          <a:prstGeom prst="rect">
            <a:avLst/>
          </a:prstGeom>
          <a:noFill/>
        </p:spPr>
        <p:txBody>
          <a:bodyPr wrap="square" rtlCol="0">
            <a:spAutoFit/>
          </a:bodyPr>
          <a:lstStyle/>
          <a:p>
            <a:r>
              <a:rPr lang="en-US" smtClean="0"/>
              <a:t>Un trepador talentoso de 23 años se cortó en la muñeca izquierda usando una sola mano. Después de un año de cirujía y rehabilitación no podía tener suficiente fuerza de prensado para trepar. Su carrera había terminado.</a:t>
            </a:r>
          </a:p>
        </p:txBody>
      </p:sp>
    </p:spTree>
    <p:extLst>
      <p:ext uri="{BB962C8B-B14F-4D97-AF65-F5344CB8AC3E}">
        <p14:creationId xmlns:p14="http://schemas.microsoft.com/office/powerpoint/2010/main" val="767163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5228</Words>
  <Application>Microsoft Office PowerPoint</Application>
  <PresentationFormat>On-screen Show (4:3)</PresentationFormat>
  <Paragraphs>349</Paragraphs>
  <Slides>61</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Arial Unicode MS</vt:lpstr>
      <vt:lpstr>Calibri</vt:lpstr>
      <vt:lpstr>Calibri Light</vt:lpstr>
      <vt:lpstr>Wingdings</vt:lpstr>
      <vt:lpstr>Office Theme</vt:lpstr>
      <vt:lpstr>Chain Saw</vt:lpstr>
      <vt:lpstr>Chain saw specialist cont.</vt:lpstr>
      <vt:lpstr>Introducción</vt:lpstr>
      <vt:lpstr>¿Qué es lo que quiero que sepa mi aprendiz o sea capaz de hacer, al final del entrenamiento?  </vt:lpstr>
      <vt:lpstr>Lista de Chequeo</vt:lpstr>
      <vt:lpstr>¿Cuáles son sus Objetivos de Entrenamiento?</vt:lpstr>
      <vt:lpstr>¿Herramienta o Arma?</vt:lpstr>
      <vt:lpstr>Estadísticas</vt:lpstr>
      <vt:lpstr>Anécdotas (Historias de Guerra)</vt:lpstr>
      <vt:lpstr>Chapters 1-2:  Evaluación de peligros</vt:lpstr>
      <vt:lpstr>Elementos de inspección del árbol</vt:lpstr>
      <vt:lpstr>Inspección Visual de Árbol &amp; Reconocimiento de Peligros</vt:lpstr>
      <vt:lpstr>Capítulo 3: Planeamiento de Trabajo</vt:lpstr>
      <vt:lpstr> Capítulo 3: Planeamiento de Trabajo</vt:lpstr>
      <vt:lpstr>Capítulo 4: Respuesta de Emergencia</vt:lpstr>
      <vt:lpstr>Objetivo(s) de Aprendizaje</vt:lpstr>
      <vt:lpstr>Capítulo 5: Almacenar &amp; Abastecer Sierras</vt:lpstr>
      <vt:lpstr> Capítulo 5: Almacenar &amp; Abastecer Sierras</vt:lpstr>
      <vt:lpstr>Capítulo 6: PPE</vt:lpstr>
      <vt:lpstr> Capítulo 6: PPE</vt:lpstr>
      <vt:lpstr>Capítulo 7: Preparando Sierras  para Uso</vt:lpstr>
      <vt:lpstr>Capítulo 7: Preparando Sierras para Uso</vt:lpstr>
      <vt:lpstr>Capítulo 7: Preparando Sierras para su Uso</vt:lpstr>
      <vt:lpstr>Capítulo 7: Preparar Sierras para Uso</vt:lpstr>
      <vt:lpstr>28</vt:lpstr>
      <vt:lpstr>Capítulo 8: Encender &amp; Operar</vt:lpstr>
      <vt:lpstr> Capítulo 8: Encender &amp; Operar</vt:lpstr>
      <vt:lpstr>  Capítulo 8: Encender &amp; Operar</vt:lpstr>
      <vt:lpstr>   Capítulo 8: Encender &amp; Operar</vt:lpstr>
      <vt:lpstr>    Capítulo 8: Encender &amp; Operar</vt:lpstr>
      <vt:lpstr> Objetivo(s) de Aprendizaje</vt:lpstr>
      <vt:lpstr>Técnica correcta de talado…</vt:lpstr>
      <vt:lpstr>Capítulos 11-15: Talado Seguro</vt:lpstr>
      <vt:lpstr>Cortes de Talado de Cara Abierta</vt:lpstr>
      <vt:lpstr> Capítulos 11-15: Talado Seguro</vt:lpstr>
      <vt:lpstr>!!!Talado Inseguro!!!</vt:lpstr>
      <vt:lpstr>  Capítulos 11-15: Talado Seguro</vt:lpstr>
      <vt:lpstr>   Capítulos 11-15: Talado Seguro</vt:lpstr>
      <vt:lpstr>    Capítulos 11-15: Talado Seguro</vt:lpstr>
      <vt:lpstr>     Capítulo 11-15: Talado Seguro</vt:lpstr>
      <vt:lpstr>     Capítulos 11-15: Talado Seguro</vt:lpstr>
      <vt:lpstr>  Objetivo(s) de Aprendizaje</vt:lpstr>
      <vt:lpstr>Competencias Básicas de Talado de Árbol</vt:lpstr>
      <vt:lpstr>Capítulo 10: Desramar &amp; Trozar</vt:lpstr>
      <vt:lpstr>Capítulo 9: Cortando Madera    Bajo Tensión   </vt:lpstr>
      <vt:lpstr>Capítulo 9: Cortando Madera   Bajo Tensión</vt:lpstr>
      <vt:lpstr>Capítulo 9: Cortando Madera Bajo Tensión</vt:lpstr>
      <vt:lpstr> Capítulo 10: Desramar &amp; Trozar</vt:lpstr>
      <vt:lpstr>  Capítulo 10: Desramar &amp; Trozar</vt:lpstr>
      <vt:lpstr>   Objetivo(s) de Aprendizaje</vt:lpstr>
      <vt:lpstr>Capítulos 16-17:  Usando Motosierras  En El Aire</vt:lpstr>
      <vt:lpstr>Capítulos 16-17:  Usando Motosierras en el Aire</vt:lpstr>
      <vt:lpstr> Capítulos 16-17:  Usando Motosierras en el Aire</vt:lpstr>
      <vt:lpstr>Usar con una mano….</vt:lpstr>
      <vt:lpstr>Con una mano….</vt:lpstr>
      <vt:lpstr>  Capítulos 16-17:  Usando Motosierras en el Aire</vt:lpstr>
      <vt:lpstr>   Capítulos 16-17:  Usando Motosierras en el Aire</vt:lpstr>
      <vt:lpstr>Capítulo 18:   Evitar  Prevenir  Golpeteos</vt:lpstr>
      <vt:lpstr>Capítulo 18:     Evitar  Prevenir  Golpeteos</vt:lpstr>
      <vt:lpstr>Capítulo18:     Evitar  Prevenir  Golpeteos</vt:lpstr>
      <vt:lpstr>Objetivos de Aprendizaje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2020-01-27T17:23:28Z</dcterms:created>
  <dcterms:modified xsi:type="dcterms:W3CDTF">2020-01-27T17:23:33Z</dcterms:modified>
</cp:coreProperties>
</file>