
<file path=[Content_Types].xml><?xml version="1.0" encoding="utf-8"?>
<Types xmlns="http://schemas.openxmlformats.org/package/2006/content-types">
  <Default Extension="png" ContentType="image/png"/>
  <Default Extension="bin" ContentType="application/vnd.ms-office.activeX"/>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 id="2147483672" r:id="rId2"/>
  </p:sldMasterIdLst>
  <p:notesMasterIdLst>
    <p:notesMasterId r:id="rId72"/>
  </p:notesMasterIdLst>
  <p:handoutMasterIdLst>
    <p:handoutMasterId r:id="rId73"/>
  </p:handoutMasterIdLst>
  <p:sldIdLst>
    <p:sldId id="287" r:id="rId3"/>
    <p:sldId id="293" r:id="rId4"/>
    <p:sldId id="259" r:id="rId5"/>
    <p:sldId id="260" r:id="rId6"/>
    <p:sldId id="291" r:id="rId7"/>
    <p:sldId id="365" r:id="rId8"/>
    <p:sldId id="387" r:id="rId9"/>
    <p:sldId id="388" r:id="rId10"/>
    <p:sldId id="297" r:id="rId11"/>
    <p:sldId id="389" r:id="rId12"/>
    <p:sldId id="299" r:id="rId13"/>
    <p:sldId id="294" r:id="rId14"/>
    <p:sldId id="261" r:id="rId15"/>
    <p:sldId id="302" r:id="rId16"/>
    <p:sldId id="300" r:id="rId17"/>
    <p:sldId id="375" r:id="rId18"/>
    <p:sldId id="321" r:id="rId19"/>
    <p:sldId id="320" r:id="rId20"/>
    <p:sldId id="317" r:id="rId21"/>
    <p:sldId id="318" r:id="rId22"/>
    <p:sldId id="319" r:id="rId23"/>
    <p:sldId id="323" r:id="rId24"/>
    <p:sldId id="322" r:id="rId25"/>
    <p:sldId id="324" r:id="rId26"/>
    <p:sldId id="366" r:id="rId27"/>
    <p:sldId id="376" r:id="rId28"/>
    <p:sldId id="325" r:id="rId29"/>
    <p:sldId id="390" r:id="rId30"/>
    <p:sldId id="326" r:id="rId31"/>
    <p:sldId id="328" r:id="rId32"/>
    <p:sldId id="329" r:id="rId33"/>
    <p:sldId id="330" r:id="rId34"/>
    <p:sldId id="331" r:id="rId35"/>
    <p:sldId id="369" r:id="rId36"/>
    <p:sldId id="379" r:id="rId37"/>
    <p:sldId id="332" r:id="rId38"/>
    <p:sldId id="333" r:id="rId39"/>
    <p:sldId id="334" r:id="rId40"/>
    <p:sldId id="335" r:id="rId41"/>
    <p:sldId id="336" r:id="rId42"/>
    <p:sldId id="339" r:id="rId43"/>
    <p:sldId id="337" r:id="rId44"/>
    <p:sldId id="368" r:id="rId45"/>
    <p:sldId id="380" r:id="rId46"/>
    <p:sldId id="338" r:id="rId47"/>
    <p:sldId id="343" r:id="rId48"/>
    <p:sldId id="344" r:id="rId49"/>
    <p:sldId id="345" r:id="rId50"/>
    <p:sldId id="350" r:id="rId51"/>
    <p:sldId id="346" r:id="rId52"/>
    <p:sldId id="348" r:id="rId53"/>
    <p:sldId id="347" r:id="rId54"/>
    <p:sldId id="371" r:id="rId55"/>
    <p:sldId id="381" r:id="rId56"/>
    <p:sldId id="354" r:id="rId57"/>
    <p:sldId id="349" r:id="rId58"/>
    <p:sldId id="351" r:id="rId59"/>
    <p:sldId id="352" r:id="rId60"/>
    <p:sldId id="353" r:id="rId61"/>
    <p:sldId id="355" r:id="rId62"/>
    <p:sldId id="357" r:id="rId63"/>
    <p:sldId id="356" r:id="rId64"/>
    <p:sldId id="372" r:id="rId65"/>
    <p:sldId id="382" r:id="rId66"/>
    <p:sldId id="383" r:id="rId67"/>
    <p:sldId id="385" r:id="rId68"/>
    <p:sldId id="384" r:id="rId69"/>
    <p:sldId id="386" r:id="rId70"/>
    <p:sldId id="364" r:id="rId71"/>
  </p:sldIdLst>
  <p:sldSz cx="9144000" cy="6858000" type="screen4x3"/>
  <p:notesSz cx="7010400" cy="92964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83309" autoAdjust="0"/>
  </p:normalViewPr>
  <p:slideViewPr>
    <p:cSldViewPr>
      <p:cViewPr varScale="1">
        <p:scale>
          <a:sx n="92" d="100"/>
          <a:sy n="92" d="100"/>
        </p:scale>
        <p:origin x="1740" y="84"/>
      </p:cViewPr>
      <p:guideLst>
        <p:guide orient="horz" pos="2160"/>
        <p:guide pos="2880"/>
      </p:guideLst>
    </p:cSldViewPr>
  </p:slideViewPr>
  <p:outlineViewPr>
    <p:cViewPr>
      <p:scale>
        <a:sx n="33" d="100"/>
        <a:sy n="33" d="100"/>
      </p:scale>
      <p:origin x="0" y="-864"/>
    </p:cViewPr>
  </p:outlineViewPr>
  <p:notesTextViewPr>
    <p:cViewPr>
      <p:scale>
        <a:sx n="3" d="2"/>
        <a:sy n="3" d="2"/>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4C599241-6926-101B-9992-00000B65C6F9}"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470B1A4-12A0-46DA-85D6-99AC43523EC1}" type="datetimeFigureOut">
              <a:rPr lang="en-US" smtClean="0"/>
              <a:t>12/5/2019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528637-9A79-4231-9EA6-49A5BC456F49}" type="slidenum">
              <a:rPr lang="en-US" smtClean="0"/>
              <a:t>‹#›</a:t>
            </a:fld>
            <a:endParaRPr lang="en-US" dirty="0"/>
          </a:p>
        </p:txBody>
      </p:sp>
    </p:spTree>
    <p:extLst>
      <p:ext uri="{BB962C8B-B14F-4D97-AF65-F5344CB8AC3E}">
        <p14:creationId xmlns:p14="http://schemas.microsoft.com/office/powerpoint/2010/main" val="1706653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97AFE5-0863-4ADB-8E7F-9FACF3626EC4}" type="datetimeFigureOut">
              <a:rPr lang="en-US" smtClean="0"/>
              <a:t>12/5/2019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EB4479-C75D-41B8-9475-373B28B4BE53}" type="slidenum">
              <a:rPr lang="en-US" smtClean="0"/>
              <a:t>‹#›</a:t>
            </a:fld>
            <a:endParaRPr lang="en-US" dirty="0"/>
          </a:p>
        </p:txBody>
      </p:sp>
    </p:spTree>
    <p:extLst>
      <p:ext uri="{BB962C8B-B14F-4D97-AF65-F5344CB8AC3E}">
        <p14:creationId xmlns:p14="http://schemas.microsoft.com/office/powerpoint/2010/main" val="392639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1</a:t>
            </a:fld>
            <a:endParaRPr lang="en-US" dirty="0"/>
          </a:p>
        </p:txBody>
      </p:sp>
    </p:spTree>
    <p:extLst>
      <p:ext uri="{BB962C8B-B14F-4D97-AF65-F5344CB8AC3E}">
        <p14:creationId xmlns:p14="http://schemas.microsoft.com/office/powerpoint/2010/main" val="347671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http://www.bls.gov/iif/oshwc/cfoi/cfch0013.pdf</a:t>
            </a:r>
          </a:p>
          <a:p>
            <a:endParaRPr lang="es-MX" dirty="0" smtClean="0"/>
          </a:p>
          <a:p>
            <a:r>
              <a:rPr lang="en-US" dirty="0" smtClean="0"/>
              <a:t>An article by</a:t>
            </a:r>
            <a:r>
              <a:rPr lang="en-US" baseline="0" dirty="0" smtClean="0"/>
              <a:t> Daniel Hays in a Sept. 2002 issue of National Underwriter Property &amp; Casual stated that deaths are on the rise among Hispanic workers and OSHA “finds language barriers have a significant impact as a cause of workplace fatalities”</a:t>
            </a:r>
          </a:p>
          <a:p>
            <a:endParaRPr lang="en-US" baseline="0" dirty="0" smtClean="0"/>
          </a:p>
          <a:p>
            <a:r>
              <a:rPr lang="en-US" baseline="0" dirty="0" smtClean="0"/>
              <a:t>OSHA Region VI leads the nation in workplace fatalities where, on average, 40% were Hispanic workers, for 2012-2014</a:t>
            </a:r>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10</a:t>
            </a:fld>
            <a:endParaRPr lang="en-US" dirty="0"/>
          </a:p>
        </p:txBody>
      </p:sp>
    </p:spTree>
    <p:extLst>
      <p:ext uri="{BB962C8B-B14F-4D97-AF65-F5344CB8AC3E}">
        <p14:creationId xmlns:p14="http://schemas.microsoft.com/office/powerpoint/2010/main" val="280781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1992 the U.S. Education Department's National Center for Education Statistics conducted a National Adult Literacy Survey to assess the depth and breadth of literacy problems in the United States. The survey suggested that 20 percent or more of U.S. adults possess no better than a fifth-grade reading capacity.</a:t>
            </a:r>
          </a:p>
          <a:p>
            <a:endParaRPr lang="en-US" dirty="0" smtClean="0"/>
          </a:p>
          <a:p>
            <a:r>
              <a:rPr lang="en-US" dirty="0"/>
              <a:t>This would make it almost impossible to read required safety manuals, product labels, and even written warning signs.</a:t>
            </a:r>
          </a:p>
          <a:p>
            <a:endParaRPr lang="en-US" dirty="0"/>
          </a:p>
          <a:p>
            <a:r>
              <a:rPr lang="en-US" dirty="0"/>
              <a:t>It can be presumed that rates of illiteracy are highest among workers employed in occupation require little or no formal education such as the blue collar jobs that sustain the landscaping industry.</a:t>
            </a:r>
            <a:br>
              <a:rPr lang="en-US" dirty="0"/>
            </a:br>
            <a:r>
              <a:rPr lang="en-US" dirty="0"/>
              <a:t/>
            </a:r>
            <a:br>
              <a:rPr lang="en-US" dirty="0"/>
            </a:br>
            <a:r>
              <a:rPr lang="en-US" dirty="0"/>
              <a:t>image data from:  https://nces.ed.gov/naal/estimates/StateEstimates.aspx</a:t>
            </a:r>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11</a:t>
            </a:fld>
            <a:endParaRPr lang="en-US" dirty="0"/>
          </a:p>
        </p:txBody>
      </p:sp>
    </p:spTree>
    <p:extLst>
      <p:ext uri="{BB962C8B-B14F-4D97-AF65-F5344CB8AC3E}">
        <p14:creationId xmlns:p14="http://schemas.microsoft.com/office/powerpoint/2010/main" val="394173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12</a:t>
            </a:fld>
            <a:endParaRPr lang="en-US" dirty="0"/>
          </a:p>
        </p:txBody>
      </p:sp>
    </p:spTree>
    <p:extLst>
      <p:ext uri="{BB962C8B-B14F-4D97-AF65-F5344CB8AC3E}">
        <p14:creationId xmlns:p14="http://schemas.microsoft.com/office/powerpoint/2010/main" val="4284913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 Value</a:t>
            </a:r>
            <a:r>
              <a:rPr lang="en-US" baseline="0" dirty="0" smtClean="0"/>
              <a:t> of Safety and Health Training:</a:t>
            </a:r>
          </a:p>
          <a:p>
            <a:r>
              <a:rPr lang="en-US" dirty="0" smtClean="0"/>
              <a:t>Quality safety and health</a:t>
            </a:r>
            <a:r>
              <a:rPr lang="en-US" baseline="0" dirty="0" smtClean="0"/>
              <a:t> training provides the tools to protect workers’ health and lives, and to prevent work-related injury or illness,  Effective training develops workers who are educated and empowered to improve the working conditions in their places of employment.</a:t>
            </a:r>
            <a:r>
              <a:rPr lang="en-US" dirty="0" smtClean="0"/>
              <a:t> </a:t>
            </a:r>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13</a:t>
            </a:fld>
            <a:endParaRPr lang="en-US" dirty="0"/>
          </a:p>
        </p:txBody>
      </p:sp>
    </p:spTree>
    <p:extLst>
      <p:ext uri="{BB962C8B-B14F-4D97-AF65-F5344CB8AC3E}">
        <p14:creationId xmlns:p14="http://schemas.microsoft.com/office/powerpoint/2010/main" val="2149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14</a:t>
            </a:fld>
            <a:endParaRPr lang="en-US" dirty="0"/>
          </a:p>
        </p:txBody>
      </p:sp>
    </p:spTree>
    <p:extLst>
      <p:ext uri="{BB962C8B-B14F-4D97-AF65-F5344CB8AC3E}">
        <p14:creationId xmlns:p14="http://schemas.microsoft.com/office/powerpoint/2010/main" val="3710549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15</a:t>
            </a:fld>
            <a:endParaRPr lang="en-US" dirty="0"/>
          </a:p>
        </p:txBody>
      </p:sp>
    </p:spTree>
    <p:extLst>
      <p:ext uri="{BB962C8B-B14F-4D97-AF65-F5344CB8AC3E}">
        <p14:creationId xmlns:p14="http://schemas.microsoft.com/office/powerpoint/2010/main" val="3733296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a:t>
            </a:r>
            <a:r>
              <a:rPr lang="en-US" baseline="0" dirty="0" smtClean="0"/>
              <a:t> provides gives background information on how the topic for the grant was decided upon</a:t>
            </a:r>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16</a:t>
            </a:fld>
            <a:endParaRPr lang="en-US" dirty="0"/>
          </a:p>
        </p:txBody>
      </p:sp>
    </p:spTree>
    <p:extLst>
      <p:ext uri="{BB962C8B-B14F-4D97-AF65-F5344CB8AC3E}">
        <p14:creationId xmlns:p14="http://schemas.microsoft.com/office/powerpoint/2010/main" val="2254448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17</a:t>
            </a:fld>
            <a:endParaRPr lang="en-US" dirty="0"/>
          </a:p>
        </p:txBody>
      </p:sp>
    </p:spTree>
    <p:extLst>
      <p:ext uri="{BB962C8B-B14F-4D97-AF65-F5344CB8AC3E}">
        <p14:creationId xmlns:p14="http://schemas.microsoft.com/office/powerpoint/2010/main" val="1656517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18</a:t>
            </a:fld>
            <a:endParaRPr lang="en-US" dirty="0"/>
          </a:p>
        </p:txBody>
      </p:sp>
    </p:spTree>
    <p:extLst>
      <p:ext uri="{BB962C8B-B14F-4D97-AF65-F5344CB8AC3E}">
        <p14:creationId xmlns:p14="http://schemas.microsoft.com/office/powerpoint/2010/main" val="3953278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19</a:t>
            </a:fld>
            <a:endParaRPr lang="en-US" dirty="0"/>
          </a:p>
        </p:txBody>
      </p:sp>
    </p:spTree>
    <p:extLst>
      <p:ext uri="{BB962C8B-B14F-4D97-AF65-F5344CB8AC3E}">
        <p14:creationId xmlns:p14="http://schemas.microsoft.com/office/powerpoint/2010/main" val="368978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section provides a quick overview of the Susan Harwood Training Grant</a:t>
            </a:r>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2</a:t>
            </a:fld>
            <a:endParaRPr lang="en-US" dirty="0"/>
          </a:p>
        </p:txBody>
      </p:sp>
    </p:spTree>
    <p:extLst>
      <p:ext uri="{BB962C8B-B14F-4D97-AF65-F5344CB8AC3E}">
        <p14:creationId xmlns:p14="http://schemas.microsoft.com/office/powerpoint/2010/main" val="2496573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20</a:t>
            </a:fld>
            <a:endParaRPr lang="en-US" dirty="0"/>
          </a:p>
        </p:txBody>
      </p:sp>
    </p:spTree>
    <p:extLst>
      <p:ext uri="{BB962C8B-B14F-4D97-AF65-F5344CB8AC3E}">
        <p14:creationId xmlns:p14="http://schemas.microsoft.com/office/powerpoint/2010/main" val="3988304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21</a:t>
            </a:fld>
            <a:endParaRPr lang="en-US" dirty="0"/>
          </a:p>
        </p:txBody>
      </p:sp>
    </p:spTree>
    <p:extLst>
      <p:ext uri="{BB962C8B-B14F-4D97-AF65-F5344CB8AC3E}">
        <p14:creationId xmlns:p14="http://schemas.microsoft.com/office/powerpoint/2010/main" val="515492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22</a:t>
            </a:fld>
            <a:endParaRPr lang="en-US" dirty="0"/>
          </a:p>
        </p:txBody>
      </p:sp>
    </p:spTree>
    <p:extLst>
      <p:ext uri="{BB962C8B-B14F-4D97-AF65-F5344CB8AC3E}">
        <p14:creationId xmlns:p14="http://schemas.microsoft.com/office/powerpoint/2010/main" val="1213884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23</a:t>
            </a:fld>
            <a:endParaRPr lang="en-US" dirty="0"/>
          </a:p>
        </p:txBody>
      </p:sp>
    </p:spTree>
    <p:extLst>
      <p:ext uri="{BB962C8B-B14F-4D97-AF65-F5344CB8AC3E}">
        <p14:creationId xmlns:p14="http://schemas.microsoft.com/office/powerpoint/2010/main" val="1617599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24</a:t>
            </a:fld>
            <a:endParaRPr lang="en-US" dirty="0"/>
          </a:p>
        </p:txBody>
      </p:sp>
    </p:spTree>
    <p:extLst>
      <p:ext uri="{BB962C8B-B14F-4D97-AF65-F5344CB8AC3E}">
        <p14:creationId xmlns:p14="http://schemas.microsoft.com/office/powerpoint/2010/main" val="4077668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25</a:t>
            </a:fld>
            <a:endParaRPr lang="en-US" dirty="0"/>
          </a:p>
        </p:txBody>
      </p:sp>
    </p:spTree>
    <p:extLst>
      <p:ext uri="{BB962C8B-B14F-4D97-AF65-F5344CB8AC3E}">
        <p14:creationId xmlns:p14="http://schemas.microsoft.com/office/powerpoint/2010/main" val="1684819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a:t>
            </a:r>
            <a:r>
              <a:rPr lang="en-US" baseline="0" dirty="0" smtClean="0"/>
              <a:t> provides gives background information on how the topic for the grant was decided upon</a:t>
            </a:r>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26</a:t>
            </a:fld>
            <a:endParaRPr lang="en-US" dirty="0"/>
          </a:p>
        </p:txBody>
      </p:sp>
    </p:spTree>
    <p:extLst>
      <p:ext uri="{BB962C8B-B14F-4D97-AF65-F5344CB8AC3E}">
        <p14:creationId xmlns:p14="http://schemas.microsoft.com/office/powerpoint/2010/main" val="2254448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27</a:t>
            </a:fld>
            <a:endParaRPr lang="en-US" dirty="0"/>
          </a:p>
        </p:txBody>
      </p:sp>
    </p:spTree>
    <p:extLst>
      <p:ext uri="{BB962C8B-B14F-4D97-AF65-F5344CB8AC3E}">
        <p14:creationId xmlns:p14="http://schemas.microsoft.com/office/powerpoint/2010/main" val="3405619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29</a:t>
            </a:fld>
            <a:endParaRPr lang="en-US" dirty="0"/>
          </a:p>
        </p:txBody>
      </p:sp>
    </p:spTree>
    <p:extLst>
      <p:ext uri="{BB962C8B-B14F-4D97-AF65-F5344CB8AC3E}">
        <p14:creationId xmlns:p14="http://schemas.microsoft.com/office/powerpoint/2010/main" val="1369957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30</a:t>
            </a:fld>
            <a:endParaRPr lang="en-US" dirty="0"/>
          </a:p>
        </p:txBody>
      </p:sp>
    </p:spTree>
    <p:extLst>
      <p:ext uri="{BB962C8B-B14F-4D97-AF65-F5344CB8AC3E}">
        <p14:creationId xmlns:p14="http://schemas.microsoft.com/office/powerpoint/2010/main" val="343318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 Susan Harwood Training Grant</a:t>
            </a:r>
            <a:r>
              <a:rPr lang="en-US" baseline="0" dirty="0" smtClean="0"/>
              <a:t> program provides funds for developing training materials and providing training to workers and/or employees to recognize, avoid, abate, and prevent safety and health hazards in their workplaces.  </a:t>
            </a:r>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3</a:t>
            </a:fld>
            <a:endParaRPr lang="en-US" dirty="0"/>
          </a:p>
        </p:txBody>
      </p:sp>
    </p:spTree>
    <p:extLst>
      <p:ext uri="{BB962C8B-B14F-4D97-AF65-F5344CB8AC3E}">
        <p14:creationId xmlns:p14="http://schemas.microsoft.com/office/powerpoint/2010/main" val="3177917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31</a:t>
            </a:fld>
            <a:endParaRPr lang="en-US" dirty="0"/>
          </a:p>
        </p:txBody>
      </p:sp>
    </p:spTree>
    <p:extLst>
      <p:ext uri="{BB962C8B-B14F-4D97-AF65-F5344CB8AC3E}">
        <p14:creationId xmlns:p14="http://schemas.microsoft.com/office/powerpoint/2010/main" val="1945384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32</a:t>
            </a:fld>
            <a:endParaRPr lang="en-US" dirty="0"/>
          </a:p>
        </p:txBody>
      </p:sp>
    </p:spTree>
    <p:extLst>
      <p:ext uri="{BB962C8B-B14F-4D97-AF65-F5344CB8AC3E}">
        <p14:creationId xmlns:p14="http://schemas.microsoft.com/office/powerpoint/2010/main" val="3994136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33</a:t>
            </a:fld>
            <a:endParaRPr lang="en-US" dirty="0"/>
          </a:p>
        </p:txBody>
      </p:sp>
    </p:spTree>
    <p:extLst>
      <p:ext uri="{BB962C8B-B14F-4D97-AF65-F5344CB8AC3E}">
        <p14:creationId xmlns:p14="http://schemas.microsoft.com/office/powerpoint/2010/main" val="2548243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34</a:t>
            </a:fld>
            <a:endParaRPr lang="en-US" dirty="0"/>
          </a:p>
        </p:txBody>
      </p:sp>
    </p:spTree>
    <p:extLst>
      <p:ext uri="{BB962C8B-B14F-4D97-AF65-F5344CB8AC3E}">
        <p14:creationId xmlns:p14="http://schemas.microsoft.com/office/powerpoint/2010/main" val="3001391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a:t>
            </a:r>
            <a:r>
              <a:rPr lang="en-US" baseline="0" dirty="0" smtClean="0"/>
              <a:t> provides gives background information on how the topic for the grant was decided upon</a:t>
            </a:r>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35</a:t>
            </a:fld>
            <a:endParaRPr lang="en-US" dirty="0"/>
          </a:p>
        </p:txBody>
      </p:sp>
    </p:spTree>
    <p:extLst>
      <p:ext uri="{BB962C8B-B14F-4D97-AF65-F5344CB8AC3E}">
        <p14:creationId xmlns:p14="http://schemas.microsoft.com/office/powerpoint/2010/main" val="2254448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36</a:t>
            </a:fld>
            <a:endParaRPr lang="en-US" dirty="0"/>
          </a:p>
        </p:txBody>
      </p:sp>
    </p:spTree>
    <p:extLst>
      <p:ext uri="{BB962C8B-B14F-4D97-AF65-F5344CB8AC3E}">
        <p14:creationId xmlns:p14="http://schemas.microsoft.com/office/powerpoint/2010/main" val="2918728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37</a:t>
            </a:fld>
            <a:endParaRPr lang="en-US" dirty="0"/>
          </a:p>
        </p:txBody>
      </p:sp>
    </p:spTree>
    <p:extLst>
      <p:ext uri="{BB962C8B-B14F-4D97-AF65-F5344CB8AC3E}">
        <p14:creationId xmlns:p14="http://schemas.microsoft.com/office/powerpoint/2010/main" val="1009439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38</a:t>
            </a:fld>
            <a:endParaRPr lang="en-US" dirty="0"/>
          </a:p>
        </p:txBody>
      </p:sp>
    </p:spTree>
    <p:extLst>
      <p:ext uri="{BB962C8B-B14F-4D97-AF65-F5344CB8AC3E}">
        <p14:creationId xmlns:p14="http://schemas.microsoft.com/office/powerpoint/2010/main" val="4154213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39</a:t>
            </a:fld>
            <a:endParaRPr lang="en-US" dirty="0"/>
          </a:p>
        </p:txBody>
      </p:sp>
    </p:spTree>
    <p:extLst>
      <p:ext uri="{BB962C8B-B14F-4D97-AF65-F5344CB8AC3E}">
        <p14:creationId xmlns:p14="http://schemas.microsoft.com/office/powerpoint/2010/main" val="3131882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40</a:t>
            </a:fld>
            <a:endParaRPr lang="en-US" dirty="0"/>
          </a:p>
        </p:txBody>
      </p:sp>
    </p:spTree>
    <p:extLst>
      <p:ext uri="{BB962C8B-B14F-4D97-AF65-F5344CB8AC3E}">
        <p14:creationId xmlns:p14="http://schemas.microsoft.com/office/powerpoint/2010/main" val="157457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 Susan Harwood Training Grant</a:t>
            </a:r>
            <a:r>
              <a:rPr lang="en-US" baseline="0" dirty="0" smtClean="0"/>
              <a:t> program emphasizes:</a:t>
            </a:r>
          </a:p>
          <a:p>
            <a:pPr marL="232943" indent="-232943">
              <a:buFont typeface="+mj-lt"/>
              <a:buAutoNum type="arabicPeriod"/>
            </a:pPr>
            <a:r>
              <a:rPr lang="en-US" dirty="0"/>
              <a:t>Educating workers on their rights and educating employers on their responsibilities under the Occupational Safety and Health Act.</a:t>
            </a:r>
          </a:p>
          <a:p>
            <a:pPr marL="232943" indent="-232943">
              <a:buFont typeface="+mj-lt"/>
              <a:buAutoNum type="arabicPeriod"/>
            </a:pPr>
            <a:r>
              <a:rPr lang="en-US" dirty="0"/>
              <a:t>Educating workers and employers in small businesses. (For the purposes of this grant program, a small business is one with 250 or fewer employees.)</a:t>
            </a:r>
          </a:p>
          <a:p>
            <a:pPr marL="232943" indent="-232943">
              <a:buFont typeface="+mj-lt"/>
              <a:buAutoNum type="arabicPeriod"/>
            </a:pPr>
            <a:r>
              <a:rPr lang="en-US" dirty="0"/>
              <a:t>Training workers and employers about new OSHA standards.</a:t>
            </a:r>
          </a:p>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4</a:t>
            </a:fld>
            <a:endParaRPr lang="en-US" dirty="0"/>
          </a:p>
        </p:txBody>
      </p:sp>
    </p:spTree>
    <p:extLst>
      <p:ext uri="{BB962C8B-B14F-4D97-AF65-F5344CB8AC3E}">
        <p14:creationId xmlns:p14="http://schemas.microsoft.com/office/powerpoint/2010/main" val="2486760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41</a:t>
            </a:fld>
            <a:endParaRPr lang="en-US" dirty="0"/>
          </a:p>
        </p:txBody>
      </p:sp>
    </p:spTree>
    <p:extLst>
      <p:ext uri="{BB962C8B-B14F-4D97-AF65-F5344CB8AC3E}">
        <p14:creationId xmlns:p14="http://schemas.microsoft.com/office/powerpoint/2010/main" val="41538747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42</a:t>
            </a:fld>
            <a:endParaRPr lang="en-US" dirty="0"/>
          </a:p>
        </p:txBody>
      </p:sp>
    </p:spTree>
    <p:extLst>
      <p:ext uri="{BB962C8B-B14F-4D97-AF65-F5344CB8AC3E}">
        <p14:creationId xmlns:p14="http://schemas.microsoft.com/office/powerpoint/2010/main" val="3063753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43</a:t>
            </a:fld>
            <a:endParaRPr lang="en-US" dirty="0"/>
          </a:p>
        </p:txBody>
      </p:sp>
    </p:spTree>
    <p:extLst>
      <p:ext uri="{BB962C8B-B14F-4D97-AF65-F5344CB8AC3E}">
        <p14:creationId xmlns:p14="http://schemas.microsoft.com/office/powerpoint/2010/main" val="20540455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a:t>
            </a:r>
            <a:r>
              <a:rPr lang="en-US" baseline="0" dirty="0" smtClean="0"/>
              <a:t> provides gives background information on how the topic for the grant was decided upon</a:t>
            </a:r>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44</a:t>
            </a:fld>
            <a:endParaRPr lang="en-US" dirty="0"/>
          </a:p>
        </p:txBody>
      </p:sp>
    </p:spTree>
    <p:extLst>
      <p:ext uri="{BB962C8B-B14F-4D97-AF65-F5344CB8AC3E}">
        <p14:creationId xmlns:p14="http://schemas.microsoft.com/office/powerpoint/2010/main" val="2254448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45</a:t>
            </a:fld>
            <a:endParaRPr lang="en-US" dirty="0"/>
          </a:p>
        </p:txBody>
      </p:sp>
    </p:spTree>
    <p:extLst>
      <p:ext uri="{BB962C8B-B14F-4D97-AF65-F5344CB8AC3E}">
        <p14:creationId xmlns:p14="http://schemas.microsoft.com/office/powerpoint/2010/main" val="2027913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46</a:t>
            </a:fld>
            <a:endParaRPr lang="en-US" dirty="0"/>
          </a:p>
        </p:txBody>
      </p:sp>
    </p:spTree>
    <p:extLst>
      <p:ext uri="{BB962C8B-B14F-4D97-AF65-F5344CB8AC3E}">
        <p14:creationId xmlns:p14="http://schemas.microsoft.com/office/powerpoint/2010/main" val="2804165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47</a:t>
            </a:fld>
            <a:endParaRPr lang="en-US" dirty="0"/>
          </a:p>
        </p:txBody>
      </p:sp>
    </p:spTree>
    <p:extLst>
      <p:ext uri="{BB962C8B-B14F-4D97-AF65-F5344CB8AC3E}">
        <p14:creationId xmlns:p14="http://schemas.microsoft.com/office/powerpoint/2010/main" val="32704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48</a:t>
            </a:fld>
            <a:endParaRPr lang="en-US" dirty="0"/>
          </a:p>
        </p:txBody>
      </p:sp>
    </p:spTree>
    <p:extLst>
      <p:ext uri="{BB962C8B-B14F-4D97-AF65-F5344CB8AC3E}">
        <p14:creationId xmlns:p14="http://schemas.microsoft.com/office/powerpoint/2010/main" val="4385300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49</a:t>
            </a:fld>
            <a:endParaRPr lang="en-US" dirty="0"/>
          </a:p>
        </p:txBody>
      </p:sp>
    </p:spTree>
    <p:extLst>
      <p:ext uri="{BB962C8B-B14F-4D97-AF65-F5344CB8AC3E}">
        <p14:creationId xmlns:p14="http://schemas.microsoft.com/office/powerpoint/2010/main" val="22646782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50</a:t>
            </a:fld>
            <a:endParaRPr lang="en-US" dirty="0"/>
          </a:p>
        </p:txBody>
      </p:sp>
    </p:spTree>
    <p:extLst>
      <p:ext uri="{BB962C8B-B14F-4D97-AF65-F5344CB8AC3E}">
        <p14:creationId xmlns:p14="http://schemas.microsoft.com/office/powerpoint/2010/main" val="351705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 Susan Harwood Training Grant</a:t>
            </a:r>
            <a:r>
              <a:rPr lang="en-US" baseline="0" dirty="0" smtClean="0"/>
              <a:t> program emphasizes:</a:t>
            </a:r>
          </a:p>
          <a:p>
            <a:pPr marL="232943" indent="-232943">
              <a:buFont typeface="+mj-lt"/>
              <a:buAutoNum type="arabicPeriod" startAt="4"/>
            </a:pPr>
            <a:r>
              <a:rPr lang="en-US" dirty="0"/>
              <a:t>Training at-risk worker populations.</a:t>
            </a:r>
          </a:p>
          <a:p>
            <a:pPr marL="232943" indent="-232943">
              <a:buFont typeface="+mj-lt"/>
              <a:buAutoNum type="arabicPeriod" startAt="4"/>
            </a:pPr>
            <a:r>
              <a:rPr lang="en-US" dirty="0"/>
              <a:t>Training workers and employers about high-risk activities or hazards identified by OSHA through the Department of Labor's Strategic Plan, as part of an OSHA special emphasis program or other OSHA priorities.</a:t>
            </a:r>
          </a:p>
          <a:p>
            <a:pPr marL="232943" indent="-232943">
              <a:buFont typeface="+mj-lt"/>
              <a:buAutoNum type="arabicPeriod" startAt="4"/>
            </a:pPr>
            <a:r>
              <a:rPr lang="en-US" dirty="0"/>
              <a:t>Providing technical assistance to employers and workers.</a:t>
            </a:r>
          </a:p>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5</a:t>
            </a:fld>
            <a:endParaRPr lang="en-US" dirty="0"/>
          </a:p>
        </p:txBody>
      </p:sp>
    </p:spTree>
    <p:extLst>
      <p:ext uri="{BB962C8B-B14F-4D97-AF65-F5344CB8AC3E}">
        <p14:creationId xmlns:p14="http://schemas.microsoft.com/office/powerpoint/2010/main" val="4224353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51</a:t>
            </a:fld>
            <a:endParaRPr lang="en-US" dirty="0"/>
          </a:p>
        </p:txBody>
      </p:sp>
    </p:spTree>
    <p:extLst>
      <p:ext uri="{BB962C8B-B14F-4D97-AF65-F5344CB8AC3E}">
        <p14:creationId xmlns:p14="http://schemas.microsoft.com/office/powerpoint/2010/main" val="16364432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52</a:t>
            </a:fld>
            <a:endParaRPr lang="en-US" dirty="0"/>
          </a:p>
        </p:txBody>
      </p:sp>
    </p:spTree>
    <p:extLst>
      <p:ext uri="{BB962C8B-B14F-4D97-AF65-F5344CB8AC3E}">
        <p14:creationId xmlns:p14="http://schemas.microsoft.com/office/powerpoint/2010/main" val="33279734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53</a:t>
            </a:fld>
            <a:endParaRPr lang="en-US" dirty="0"/>
          </a:p>
        </p:txBody>
      </p:sp>
    </p:spTree>
    <p:extLst>
      <p:ext uri="{BB962C8B-B14F-4D97-AF65-F5344CB8AC3E}">
        <p14:creationId xmlns:p14="http://schemas.microsoft.com/office/powerpoint/2010/main" val="28933378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a:t>
            </a:r>
            <a:r>
              <a:rPr lang="en-US" baseline="0" dirty="0" smtClean="0"/>
              <a:t> provides gives background information on how the topic for the grant was decided upon</a:t>
            </a:r>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54</a:t>
            </a:fld>
            <a:endParaRPr lang="en-US" dirty="0"/>
          </a:p>
        </p:txBody>
      </p:sp>
    </p:spTree>
    <p:extLst>
      <p:ext uri="{BB962C8B-B14F-4D97-AF65-F5344CB8AC3E}">
        <p14:creationId xmlns:p14="http://schemas.microsoft.com/office/powerpoint/2010/main" val="22544483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55</a:t>
            </a:fld>
            <a:endParaRPr lang="en-US" dirty="0"/>
          </a:p>
        </p:txBody>
      </p:sp>
    </p:spTree>
    <p:extLst>
      <p:ext uri="{BB962C8B-B14F-4D97-AF65-F5344CB8AC3E}">
        <p14:creationId xmlns:p14="http://schemas.microsoft.com/office/powerpoint/2010/main" val="2538753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56</a:t>
            </a:fld>
            <a:endParaRPr lang="en-US" dirty="0"/>
          </a:p>
        </p:txBody>
      </p:sp>
    </p:spTree>
    <p:extLst>
      <p:ext uri="{BB962C8B-B14F-4D97-AF65-F5344CB8AC3E}">
        <p14:creationId xmlns:p14="http://schemas.microsoft.com/office/powerpoint/2010/main" val="4999672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57</a:t>
            </a:fld>
            <a:endParaRPr lang="en-US" dirty="0"/>
          </a:p>
        </p:txBody>
      </p:sp>
    </p:spTree>
    <p:extLst>
      <p:ext uri="{BB962C8B-B14F-4D97-AF65-F5344CB8AC3E}">
        <p14:creationId xmlns:p14="http://schemas.microsoft.com/office/powerpoint/2010/main" val="36398126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58</a:t>
            </a:fld>
            <a:endParaRPr lang="en-US" dirty="0"/>
          </a:p>
        </p:txBody>
      </p:sp>
    </p:spTree>
    <p:extLst>
      <p:ext uri="{BB962C8B-B14F-4D97-AF65-F5344CB8AC3E}">
        <p14:creationId xmlns:p14="http://schemas.microsoft.com/office/powerpoint/2010/main" val="28926136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59</a:t>
            </a:fld>
            <a:endParaRPr lang="en-US" dirty="0"/>
          </a:p>
        </p:txBody>
      </p:sp>
    </p:spTree>
    <p:extLst>
      <p:ext uri="{BB962C8B-B14F-4D97-AF65-F5344CB8AC3E}">
        <p14:creationId xmlns:p14="http://schemas.microsoft.com/office/powerpoint/2010/main" val="3722471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60</a:t>
            </a:fld>
            <a:endParaRPr lang="en-US" dirty="0"/>
          </a:p>
        </p:txBody>
      </p:sp>
    </p:spTree>
    <p:extLst>
      <p:ext uri="{BB962C8B-B14F-4D97-AF65-F5344CB8AC3E}">
        <p14:creationId xmlns:p14="http://schemas.microsoft.com/office/powerpoint/2010/main" val="335124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a:t>
            </a:r>
            <a:r>
              <a:rPr lang="en-US" baseline="0" dirty="0" smtClean="0"/>
              <a:t> provides gives background information on how the topic for the grant was decided upon</a:t>
            </a:r>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6</a:t>
            </a:fld>
            <a:endParaRPr lang="en-US" dirty="0"/>
          </a:p>
        </p:txBody>
      </p:sp>
    </p:spTree>
    <p:extLst>
      <p:ext uri="{BB962C8B-B14F-4D97-AF65-F5344CB8AC3E}">
        <p14:creationId xmlns:p14="http://schemas.microsoft.com/office/powerpoint/2010/main" val="22544483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61</a:t>
            </a:fld>
            <a:endParaRPr lang="en-US" dirty="0"/>
          </a:p>
        </p:txBody>
      </p:sp>
    </p:spTree>
    <p:extLst>
      <p:ext uri="{BB962C8B-B14F-4D97-AF65-F5344CB8AC3E}">
        <p14:creationId xmlns:p14="http://schemas.microsoft.com/office/powerpoint/2010/main" val="33494025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62</a:t>
            </a:fld>
            <a:endParaRPr lang="en-US" dirty="0"/>
          </a:p>
        </p:txBody>
      </p:sp>
    </p:spTree>
    <p:extLst>
      <p:ext uri="{BB962C8B-B14F-4D97-AF65-F5344CB8AC3E}">
        <p14:creationId xmlns:p14="http://schemas.microsoft.com/office/powerpoint/2010/main" val="12902156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63</a:t>
            </a:fld>
            <a:endParaRPr lang="en-US" dirty="0"/>
          </a:p>
        </p:txBody>
      </p:sp>
    </p:spTree>
    <p:extLst>
      <p:ext uri="{BB962C8B-B14F-4D97-AF65-F5344CB8AC3E}">
        <p14:creationId xmlns:p14="http://schemas.microsoft.com/office/powerpoint/2010/main" val="19371917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a:t>
            </a:r>
            <a:r>
              <a:rPr lang="en-US" baseline="0" dirty="0" smtClean="0"/>
              <a:t> provides gives background information on how the topic for the grant was decided upon</a:t>
            </a:r>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64</a:t>
            </a:fld>
            <a:endParaRPr lang="en-US" dirty="0"/>
          </a:p>
        </p:txBody>
      </p:sp>
    </p:spTree>
    <p:extLst>
      <p:ext uri="{BB962C8B-B14F-4D97-AF65-F5344CB8AC3E}">
        <p14:creationId xmlns:p14="http://schemas.microsoft.com/office/powerpoint/2010/main" val="22544483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65</a:t>
            </a:fld>
            <a:endParaRPr lang="en-US" dirty="0"/>
          </a:p>
        </p:txBody>
      </p:sp>
    </p:spTree>
    <p:extLst>
      <p:ext uri="{BB962C8B-B14F-4D97-AF65-F5344CB8AC3E}">
        <p14:creationId xmlns:p14="http://schemas.microsoft.com/office/powerpoint/2010/main" val="12774969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66</a:t>
            </a:fld>
            <a:endParaRPr lang="en-US" dirty="0"/>
          </a:p>
        </p:txBody>
      </p:sp>
    </p:spTree>
    <p:extLst>
      <p:ext uri="{BB962C8B-B14F-4D97-AF65-F5344CB8AC3E}">
        <p14:creationId xmlns:p14="http://schemas.microsoft.com/office/powerpoint/2010/main" val="41271955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67</a:t>
            </a:fld>
            <a:endParaRPr lang="en-US" dirty="0"/>
          </a:p>
        </p:txBody>
      </p:sp>
    </p:spTree>
    <p:extLst>
      <p:ext uri="{BB962C8B-B14F-4D97-AF65-F5344CB8AC3E}">
        <p14:creationId xmlns:p14="http://schemas.microsoft.com/office/powerpoint/2010/main" val="7099492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68</a:t>
            </a:fld>
            <a:endParaRPr lang="en-US" dirty="0"/>
          </a:p>
        </p:txBody>
      </p:sp>
    </p:spTree>
    <p:extLst>
      <p:ext uri="{BB962C8B-B14F-4D97-AF65-F5344CB8AC3E}">
        <p14:creationId xmlns:p14="http://schemas.microsoft.com/office/powerpoint/2010/main" val="10205173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take a few minutes to complete an e</a:t>
            </a:r>
            <a:r>
              <a:rPr lang="en-US" dirty="0" smtClean="0"/>
              <a:t>valuation of Train the Trainer course.</a:t>
            </a:r>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69</a:t>
            </a:fld>
            <a:endParaRPr lang="en-US" dirty="0"/>
          </a:p>
        </p:txBody>
      </p:sp>
    </p:spTree>
    <p:extLst>
      <p:ext uri="{BB962C8B-B14F-4D97-AF65-F5344CB8AC3E}">
        <p14:creationId xmlns:p14="http://schemas.microsoft.com/office/powerpoint/2010/main" val="235642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2014, Texas employed the third highest number of landscaping and grounds keeping workers in the nation according</a:t>
            </a:r>
            <a:r>
              <a:rPr lang="en-US" baseline="0" dirty="0" smtClean="0"/>
              <a:t> to Bureau of Labor Statistics data</a:t>
            </a:r>
          </a:p>
          <a:p>
            <a:pPr defTabSz="931774">
              <a:defRPr/>
            </a:pPr>
            <a:endParaRPr lang="en-US" baseline="0" dirty="0" smtClean="0"/>
          </a:p>
          <a:p>
            <a:pPr defTabSz="931774">
              <a:defRPr/>
            </a:pPr>
            <a:r>
              <a:rPr lang="es-MX" dirty="0" smtClean="0"/>
              <a:t>http://www.bls.gov/oes/current/oes373011.htm</a:t>
            </a:r>
          </a:p>
          <a:p>
            <a:pPr defTabSz="931774">
              <a:defRPr/>
            </a:pPr>
            <a:endParaRPr lang="en-US" dirty="0" smtClean="0"/>
          </a:p>
          <a:p>
            <a:pPr defTabSz="931774">
              <a:defRPr/>
            </a:pPr>
            <a:r>
              <a:rPr lang="en-US" dirty="0" smtClean="0"/>
              <a:t>Projecte</a:t>
            </a:r>
            <a:r>
              <a:rPr lang="en-US" baseline="0" dirty="0" smtClean="0"/>
              <a:t>d to grow another 12% by 2022</a:t>
            </a:r>
            <a:endParaRPr lang="es-MX" dirty="0" smtClean="0"/>
          </a:p>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7</a:t>
            </a:fld>
            <a:endParaRPr lang="en-US" dirty="0"/>
          </a:p>
        </p:txBody>
      </p:sp>
    </p:spTree>
    <p:extLst>
      <p:ext uri="{BB962C8B-B14F-4D97-AF65-F5344CB8AC3E}">
        <p14:creationId xmlns:p14="http://schemas.microsoft.com/office/powerpoint/2010/main" val="321241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http://www.bls.gov/iif/oshcfoi1.htm</a:t>
            </a:r>
          </a:p>
          <a:p>
            <a:endParaRPr lang="en-US" dirty="0" smtClean="0"/>
          </a:p>
          <a:p>
            <a:r>
              <a:rPr lang="en-US" dirty="0" smtClean="0"/>
              <a:t>Falls</a:t>
            </a:r>
            <a:r>
              <a:rPr lang="en-US" baseline="0" dirty="0" smtClean="0"/>
              <a:t> and contact with object/equipment are the two leading causes of fatalities among landscaping and grounds keeping workers</a:t>
            </a:r>
          </a:p>
          <a:p>
            <a:endParaRPr lang="en-US" baseline="0" dirty="0" smtClean="0"/>
          </a:p>
          <a:p>
            <a:pPr defTabSz="931774">
              <a:defRPr/>
            </a:pPr>
            <a:r>
              <a:rPr lang="en-US" dirty="0" smtClean="0"/>
              <a:t>Struck-by/against/caught-in/between incidents caused on average 50% of all the fatalities</a:t>
            </a:r>
            <a:r>
              <a:rPr lang="en-US" baseline="0" dirty="0" smtClean="0"/>
              <a:t> in 2014</a:t>
            </a:r>
            <a:endParaRPr lang="es-MX" dirty="0" smtClean="0"/>
          </a:p>
          <a:p>
            <a:endParaRPr lang="en-US" baseline="0" dirty="0" smtClean="0"/>
          </a:p>
          <a:p>
            <a:r>
              <a:rPr lang="en-US" baseline="0" dirty="0" smtClean="0"/>
              <a:t>These numbers DO NOT include fatalities of </a:t>
            </a:r>
            <a:r>
              <a:rPr lang="en-US" dirty="0" smtClean="0"/>
              <a:t>First-line supervisors/managers of landscaping, lawn service, and </a:t>
            </a:r>
            <a:r>
              <a:rPr lang="en-US" dirty="0" err="1" smtClean="0"/>
              <a:t>groundskeeping</a:t>
            </a:r>
            <a:r>
              <a:rPr lang="en-US" dirty="0" smtClean="0"/>
              <a:t> workers or </a:t>
            </a:r>
            <a:r>
              <a:rPr lang="es-MX" dirty="0" err="1" smtClean="0"/>
              <a:t>Tree</a:t>
            </a:r>
            <a:r>
              <a:rPr lang="es-MX" dirty="0" smtClean="0"/>
              <a:t> </a:t>
            </a:r>
            <a:r>
              <a:rPr lang="es-MX" dirty="0" err="1" smtClean="0"/>
              <a:t>trimmers</a:t>
            </a:r>
            <a:r>
              <a:rPr lang="es-MX" dirty="0" smtClean="0"/>
              <a:t> and </a:t>
            </a:r>
            <a:r>
              <a:rPr lang="es-MX" dirty="0" err="1" smtClean="0"/>
              <a:t>pruners</a:t>
            </a:r>
            <a:endParaRPr lang="es-MX" dirty="0" smtClean="0"/>
          </a:p>
          <a:p>
            <a:endParaRPr lang="en-US" dirty="0"/>
          </a:p>
        </p:txBody>
      </p:sp>
      <p:sp>
        <p:nvSpPr>
          <p:cNvPr id="4" name="Slide Number Placeholder 3"/>
          <p:cNvSpPr>
            <a:spLocks noGrp="1"/>
          </p:cNvSpPr>
          <p:nvPr>
            <p:ph type="sldNum" sz="quarter" idx="10"/>
          </p:nvPr>
        </p:nvSpPr>
        <p:spPr/>
        <p:txBody>
          <a:bodyPr/>
          <a:lstStyle/>
          <a:p>
            <a:fld id="{3CEB4479-C75D-41B8-9475-373B28B4BE53}" type="slidenum">
              <a:rPr lang="en-US" smtClean="0"/>
              <a:t>8</a:t>
            </a:fld>
            <a:endParaRPr lang="en-US" dirty="0"/>
          </a:p>
        </p:txBody>
      </p:sp>
    </p:spTree>
    <p:extLst>
      <p:ext uri="{BB962C8B-B14F-4D97-AF65-F5344CB8AC3E}">
        <p14:creationId xmlns:p14="http://schemas.microsoft.com/office/powerpoint/2010/main" val="383266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Hispanic or Latinos constitute the largest ethnic minority group in the United States, according to the U.S. Census </a:t>
            </a:r>
            <a:r>
              <a:rPr lang="en-US" dirty="0" smtClean="0"/>
              <a:t>Bureau.</a:t>
            </a:r>
            <a:endParaRPr lang="en-US" dirty="0"/>
          </a:p>
          <a:p>
            <a:endParaRPr lang="en-US" dirty="0"/>
          </a:p>
          <a:p>
            <a:r>
              <a:rPr lang="en-US" dirty="0"/>
              <a:t>In the landscape industry alone, Hispanics represent more than one-fifth of the entire workforce, according to the American Immigration Law Foundation.</a:t>
            </a:r>
            <a:endParaRPr lang="es-MX" dirty="0"/>
          </a:p>
        </p:txBody>
      </p:sp>
      <p:sp>
        <p:nvSpPr>
          <p:cNvPr id="4" name="Slide Number Placeholder 3"/>
          <p:cNvSpPr>
            <a:spLocks noGrp="1"/>
          </p:cNvSpPr>
          <p:nvPr>
            <p:ph type="sldNum" sz="quarter" idx="10"/>
          </p:nvPr>
        </p:nvSpPr>
        <p:spPr/>
        <p:txBody>
          <a:bodyPr/>
          <a:lstStyle/>
          <a:p>
            <a:fld id="{3CEB4479-C75D-41B8-9475-373B28B4BE53}" type="slidenum">
              <a:rPr lang="en-US" smtClean="0"/>
              <a:t>9</a:t>
            </a:fld>
            <a:endParaRPr lang="en-US" dirty="0"/>
          </a:p>
        </p:txBody>
      </p:sp>
    </p:spTree>
    <p:extLst>
      <p:ext uri="{BB962C8B-B14F-4D97-AF65-F5344CB8AC3E}">
        <p14:creationId xmlns:p14="http://schemas.microsoft.com/office/powerpoint/2010/main" val="1456187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6796118" y="6356353"/>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0C3C437F-050E-445F-8204-8D09ECBC1F8A}" type="slidenum">
              <a:rPr lang="en-GB" smtClean="0"/>
              <a:pPr/>
              <a:t>‹#›</a:t>
            </a:fld>
            <a:endParaRPr lang="en-GB" dirty="0"/>
          </a:p>
        </p:txBody>
      </p:sp>
      <p:pic>
        <p:nvPicPr>
          <p:cNvPr id="12" name="Picture 11" descr="Bigstock_15990509.png"/>
          <p:cNvPicPr>
            <a:picLocks noChangeAspect="1"/>
          </p:cNvPicPr>
          <p:nvPr userDrawn="1"/>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11000" contrast="15000"/>
                    </a14:imgEffect>
                  </a14:imgLayer>
                </a14:imgProps>
              </a:ext>
              <a:ext uri="{28A0092B-C50C-407E-A947-70E740481C1C}">
                <a14:useLocalDpi xmlns:a14="http://schemas.microsoft.com/office/drawing/2010/main"/>
              </a:ext>
            </a:extLst>
          </a:blip>
          <a:srcRect/>
          <a:stretch>
            <a:fillRect/>
          </a:stretch>
        </p:blipFill>
        <p:spPr>
          <a:xfrm flipH="1">
            <a:off x="1600200" y="-31388"/>
            <a:ext cx="7543800" cy="7050256"/>
          </a:xfrm>
          <a:prstGeom prst="rect">
            <a:avLst/>
          </a:prstGeom>
        </p:spPr>
      </p:pic>
      <p:sp>
        <p:nvSpPr>
          <p:cNvPr id="10" name="Freeform 9"/>
          <p:cNvSpPr/>
          <p:nvPr userDrawn="1"/>
        </p:nvSpPr>
        <p:spPr>
          <a:xfrm>
            <a:off x="0" y="4371145"/>
            <a:ext cx="9142414" cy="2639255"/>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 name="connsiteX0" fmla="*/ 3399 w 9133382"/>
              <a:gd name="connsiteY0" fmla="*/ 60251 h 1965251"/>
              <a:gd name="connsiteX1" fmla="*/ 3471665 w 9133382"/>
              <a:gd name="connsiteY1" fmla="*/ 1146544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3471665 w 9133382"/>
              <a:gd name="connsiteY1" fmla="*/ 742506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834662 w 9133382"/>
              <a:gd name="connsiteY1" fmla="*/ 976423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0 w 9129983"/>
              <a:gd name="connsiteY0" fmla="*/ 60251 h 1965251"/>
              <a:gd name="connsiteX1" fmla="*/ 2321661 w 9129983"/>
              <a:gd name="connsiteY1" fmla="*/ 1231605 h 1965251"/>
              <a:gd name="connsiteX2" fmla="*/ 9129983 w 9129983"/>
              <a:gd name="connsiteY2" fmla="*/ 289285 h 1965251"/>
              <a:gd name="connsiteX3" fmla="*/ 9129983 w 9129983"/>
              <a:gd name="connsiteY3" fmla="*/ 1889485 h 1965251"/>
              <a:gd name="connsiteX4" fmla="*/ 453120 w 9129983"/>
              <a:gd name="connsiteY4" fmla="*/ 1965251 h 1965251"/>
              <a:gd name="connsiteX5" fmla="*/ 0 w 9129983"/>
              <a:gd name="connsiteY5" fmla="*/ 60251 h 1965251"/>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7994383 w 9133382"/>
              <a:gd name="connsiteY4" fmla="*/ 1635642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7378615 w 9133382"/>
              <a:gd name="connsiteY5" fmla="*/ 1465521 h 1965252"/>
              <a:gd name="connsiteX6" fmla="*/ 456519 w 9133382"/>
              <a:gd name="connsiteY6" fmla="*/ 1965251 h 1965252"/>
              <a:gd name="connsiteX7" fmla="*/ 0 w 9133382"/>
              <a:gd name="connsiteY7" fmla="*/ 1965252 h 1965252"/>
              <a:gd name="connsiteX8" fmla="*/ 3399 w 9133382"/>
              <a:gd name="connsiteY8"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65231"/>
              <a:gd name="connsiteY0" fmla="*/ 60251 h 2221976"/>
              <a:gd name="connsiteX1" fmla="*/ 2325060 w 9165231"/>
              <a:gd name="connsiteY1" fmla="*/ 1231605 h 2221976"/>
              <a:gd name="connsiteX2" fmla="*/ 9133382 w 9165231"/>
              <a:gd name="connsiteY2" fmla="*/ 289285 h 2221976"/>
              <a:gd name="connsiteX3" fmla="*/ 9133382 w 9165231"/>
              <a:gd name="connsiteY3" fmla="*/ 1942648 h 2221976"/>
              <a:gd name="connsiteX4" fmla="*/ 456519 w 9165231"/>
              <a:gd name="connsiteY4" fmla="*/ 1965251 h 2221976"/>
              <a:gd name="connsiteX5" fmla="*/ 0 w 9165231"/>
              <a:gd name="connsiteY5" fmla="*/ 1965252 h 2221976"/>
              <a:gd name="connsiteX6" fmla="*/ 3399 w 9165231"/>
              <a:gd name="connsiteY6"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796556 h 2958281"/>
              <a:gd name="connsiteX1" fmla="*/ 2325060 w 10579024"/>
              <a:gd name="connsiteY1" fmla="*/ 1967910 h 2958281"/>
              <a:gd name="connsiteX2" fmla="*/ 9133382 w 10579024"/>
              <a:gd name="connsiteY2" fmla="*/ 1025590 h 2958281"/>
              <a:gd name="connsiteX3" fmla="*/ 9130372 w 10579024"/>
              <a:gd name="connsiteY3" fmla="*/ 1032244 h 2958281"/>
              <a:gd name="connsiteX4" fmla="*/ 9133382 w 10579024"/>
              <a:gd name="connsiteY4" fmla="*/ 2678953 h 2958281"/>
              <a:gd name="connsiteX5" fmla="*/ 456519 w 10579024"/>
              <a:gd name="connsiteY5" fmla="*/ 2701556 h 2958281"/>
              <a:gd name="connsiteX6" fmla="*/ 0 w 10579024"/>
              <a:gd name="connsiteY6" fmla="*/ 2701557 h 2958281"/>
              <a:gd name="connsiteX7" fmla="*/ 3399 w 10579024"/>
              <a:gd name="connsiteY7" fmla="*/ 796556 h 2958281"/>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85771"/>
              <a:gd name="connsiteX1" fmla="*/ 2325060 w 10579526"/>
              <a:gd name="connsiteY1" fmla="*/ 1231605 h 2285771"/>
              <a:gd name="connsiteX2" fmla="*/ 9133382 w 10579526"/>
              <a:gd name="connsiteY2" fmla="*/ 289285 h 2285771"/>
              <a:gd name="connsiteX3" fmla="*/ 9133382 w 10579526"/>
              <a:gd name="connsiteY3" fmla="*/ 1942648 h 2285771"/>
              <a:gd name="connsiteX4" fmla="*/ 456519 w 10579526"/>
              <a:gd name="connsiteY4" fmla="*/ 1965251 h 2285771"/>
              <a:gd name="connsiteX5" fmla="*/ 0 w 10579526"/>
              <a:gd name="connsiteY5" fmla="*/ 1965252 h 2285771"/>
              <a:gd name="connsiteX6" fmla="*/ 3399 w 10579526"/>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1977013"/>
              <a:gd name="connsiteX1" fmla="*/ 2325060 w 9156611"/>
              <a:gd name="connsiteY1" fmla="*/ 123160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60251 h 1977013"/>
              <a:gd name="connsiteX1" fmla="*/ 2336918 w 9156611"/>
              <a:gd name="connsiteY1" fmla="*/ 804093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1017849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309633 h 1882010"/>
              <a:gd name="connsiteX1" fmla="*/ 2550354 w 9156611"/>
              <a:gd name="connsiteY1" fmla="*/ 578462 h 1882010"/>
              <a:gd name="connsiteX2" fmla="*/ 9133382 w 9156611"/>
              <a:gd name="connsiteY2" fmla="*/ 194282 h 1882010"/>
              <a:gd name="connsiteX3" fmla="*/ 9133382 w 9156611"/>
              <a:gd name="connsiteY3" fmla="*/ 1847645 h 1882010"/>
              <a:gd name="connsiteX4" fmla="*/ 456519 w 9156611"/>
              <a:gd name="connsiteY4" fmla="*/ 1870248 h 1882010"/>
              <a:gd name="connsiteX5" fmla="*/ 0 w 9156611"/>
              <a:gd name="connsiteY5" fmla="*/ 1870249 h 1882010"/>
              <a:gd name="connsiteX6" fmla="*/ 3399 w 9156611"/>
              <a:gd name="connsiteY6" fmla="*/ 309633 h 1882010"/>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17845 h 1790222"/>
              <a:gd name="connsiteX1" fmla="*/ 2550354 w 9156611"/>
              <a:gd name="connsiteY1" fmla="*/ 320419 h 1790222"/>
              <a:gd name="connsiteX2" fmla="*/ 9133382 w 9156611"/>
              <a:gd name="connsiteY2" fmla="*/ 102494 h 1790222"/>
              <a:gd name="connsiteX3" fmla="*/ 9133382 w 9156611"/>
              <a:gd name="connsiteY3" fmla="*/ 1755857 h 1790222"/>
              <a:gd name="connsiteX4" fmla="*/ 456519 w 9156611"/>
              <a:gd name="connsiteY4" fmla="*/ 1778460 h 1790222"/>
              <a:gd name="connsiteX5" fmla="*/ 0 w 9156611"/>
              <a:gd name="connsiteY5" fmla="*/ 1778461 h 1790222"/>
              <a:gd name="connsiteX6" fmla="*/ 3399 w 9156611"/>
              <a:gd name="connsiteY6" fmla="*/ 217845 h 1790222"/>
              <a:gd name="connsiteX0" fmla="*/ 3399 w 9156611"/>
              <a:gd name="connsiteY0" fmla="*/ 384099 h 1956476"/>
              <a:gd name="connsiteX1" fmla="*/ 2811223 w 9156611"/>
              <a:gd name="connsiteY1" fmla="*/ 320419 h 1956476"/>
              <a:gd name="connsiteX2" fmla="*/ 9133382 w 9156611"/>
              <a:gd name="connsiteY2" fmla="*/ 268748 h 1956476"/>
              <a:gd name="connsiteX3" fmla="*/ 9133382 w 9156611"/>
              <a:gd name="connsiteY3" fmla="*/ 1922111 h 1956476"/>
              <a:gd name="connsiteX4" fmla="*/ 456519 w 9156611"/>
              <a:gd name="connsiteY4" fmla="*/ 1944714 h 1956476"/>
              <a:gd name="connsiteX5" fmla="*/ 0 w 9156611"/>
              <a:gd name="connsiteY5" fmla="*/ 1944715 h 1956476"/>
              <a:gd name="connsiteX6" fmla="*/ 3399 w 9156611"/>
              <a:gd name="connsiteY6" fmla="*/ 384099 h 1956476"/>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74007 h 1846384"/>
              <a:gd name="connsiteX1" fmla="*/ 2574070 w 9156611"/>
              <a:gd name="connsiteY1" fmla="*/ 364706 h 1846384"/>
              <a:gd name="connsiteX2" fmla="*/ 9133382 w 9156611"/>
              <a:gd name="connsiteY2" fmla="*/ 158656 h 1846384"/>
              <a:gd name="connsiteX3" fmla="*/ 9133382 w 9156611"/>
              <a:gd name="connsiteY3" fmla="*/ 1812019 h 1846384"/>
              <a:gd name="connsiteX4" fmla="*/ 456519 w 9156611"/>
              <a:gd name="connsiteY4" fmla="*/ 1834622 h 1846384"/>
              <a:gd name="connsiteX5" fmla="*/ 0 w 9156611"/>
              <a:gd name="connsiteY5" fmla="*/ 1834623 h 1846384"/>
              <a:gd name="connsiteX6" fmla="*/ 3399 w 9156611"/>
              <a:gd name="connsiteY6" fmla="*/ 274007 h 184638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6570 h 1928947"/>
              <a:gd name="connsiteX1" fmla="*/ 2574070 w 9156611"/>
              <a:gd name="connsiteY1" fmla="*/ 447269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274007 h 2748908"/>
              <a:gd name="connsiteX1" fmla="*/ 3155094 w 9156611"/>
              <a:gd name="connsiteY1" fmla="*/ 1564113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274007 h 2748908"/>
              <a:gd name="connsiteX1" fmla="*/ 3155094 w 9156611"/>
              <a:gd name="connsiteY1" fmla="*/ 697214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8836942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475888 h 2617668"/>
              <a:gd name="connsiteX1" fmla="*/ 3155094 w 9133383"/>
              <a:gd name="connsiteY1" fmla="*/ 565974 h 2617668"/>
              <a:gd name="connsiteX2" fmla="*/ 9133383 w 9133383"/>
              <a:gd name="connsiteY2" fmla="*/ 1131820 h 2617668"/>
              <a:gd name="connsiteX3" fmla="*/ 9109666 w 9133383"/>
              <a:gd name="connsiteY3" fmla="*/ 2583303 h 2617668"/>
              <a:gd name="connsiteX4" fmla="*/ 456519 w 9133383"/>
              <a:gd name="connsiteY4" fmla="*/ 2605906 h 2617668"/>
              <a:gd name="connsiteX5" fmla="*/ 0 w 9133383"/>
              <a:gd name="connsiteY5" fmla="*/ 2605907 h 2617668"/>
              <a:gd name="connsiteX6" fmla="*/ 3399 w 9133383"/>
              <a:gd name="connsiteY6" fmla="*/ 475888 h 26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3383" h="2617668">
                <a:moveTo>
                  <a:pt x="3399" y="475888"/>
                </a:moveTo>
                <a:cubicBezTo>
                  <a:pt x="1151176" y="0"/>
                  <a:pt x="2177778" y="245555"/>
                  <a:pt x="3155094" y="565974"/>
                </a:cubicBezTo>
                <a:cubicBezTo>
                  <a:pt x="5376358" y="1389897"/>
                  <a:pt x="7281277" y="2493769"/>
                  <a:pt x="9133383" y="1131820"/>
                </a:cubicBezTo>
                <a:cubicBezTo>
                  <a:pt x="9121498" y="1906370"/>
                  <a:pt x="9132895" y="1270823"/>
                  <a:pt x="9109666" y="2583303"/>
                </a:cubicBezTo>
                <a:cubicBezTo>
                  <a:pt x="7785407" y="2617668"/>
                  <a:pt x="1893816" y="2556064"/>
                  <a:pt x="456519" y="2605906"/>
                </a:cubicBezTo>
                <a:lnTo>
                  <a:pt x="0" y="2605907"/>
                </a:lnTo>
                <a:lnTo>
                  <a:pt x="3399" y="475888"/>
                </a:lnTo>
                <a:close/>
              </a:path>
            </a:pathLst>
          </a:custGeom>
          <a:solidFill>
            <a:schemeClr val="bg1">
              <a:lumMod val="85000"/>
            </a:schemeClr>
          </a:solidFill>
          <a:ln>
            <a:solidFill>
              <a:schemeClr val="bg1">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bg1"/>
              </a:solidFill>
            </a:endParaRPr>
          </a:p>
        </p:txBody>
      </p:sp>
      <p:sp>
        <p:nvSpPr>
          <p:cNvPr id="11" name="Freeform 10"/>
          <p:cNvSpPr/>
          <p:nvPr userDrawn="1"/>
        </p:nvSpPr>
        <p:spPr>
          <a:xfrm>
            <a:off x="0" y="4881717"/>
            <a:ext cx="9142414" cy="2585883"/>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 name="connsiteX0" fmla="*/ 3399 w 9133382"/>
              <a:gd name="connsiteY0" fmla="*/ 60251 h 1965251"/>
              <a:gd name="connsiteX1" fmla="*/ 3471665 w 9133382"/>
              <a:gd name="connsiteY1" fmla="*/ 1146544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3471665 w 9133382"/>
              <a:gd name="connsiteY1" fmla="*/ 742506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834662 w 9133382"/>
              <a:gd name="connsiteY1" fmla="*/ 976423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0 w 9129983"/>
              <a:gd name="connsiteY0" fmla="*/ 60251 h 1965251"/>
              <a:gd name="connsiteX1" fmla="*/ 2321661 w 9129983"/>
              <a:gd name="connsiteY1" fmla="*/ 1231605 h 1965251"/>
              <a:gd name="connsiteX2" fmla="*/ 9129983 w 9129983"/>
              <a:gd name="connsiteY2" fmla="*/ 289285 h 1965251"/>
              <a:gd name="connsiteX3" fmla="*/ 9129983 w 9129983"/>
              <a:gd name="connsiteY3" fmla="*/ 1889485 h 1965251"/>
              <a:gd name="connsiteX4" fmla="*/ 453120 w 9129983"/>
              <a:gd name="connsiteY4" fmla="*/ 1965251 h 1965251"/>
              <a:gd name="connsiteX5" fmla="*/ 0 w 9129983"/>
              <a:gd name="connsiteY5" fmla="*/ 60251 h 1965251"/>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7994383 w 9133382"/>
              <a:gd name="connsiteY4" fmla="*/ 1635642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7378615 w 9133382"/>
              <a:gd name="connsiteY5" fmla="*/ 1465521 h 1965252"/>
              <a:gd name="connsiteX6" fmla="*/ 456519 w 9133382"/>
              <a:gd name="connsiteY6" fmla="*/ 1965251 h 1965252"/>
              <a:gd name="connsiteX7" fmla="*/ 0 w 9133382"/>
              <a:gd name="connsiteY7" fmla="*/ 1965252 h 1965252"/>
              <a:gd name="connsiteX8" fmla="*/ 3399 w 9133382"/>
              <a:gd name="connsiteY8"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65231"/>
              <a:gd name="connsiteY0" fmla="*/ 60251 h 2221976"/>
              <a:gd name="connsiteX1" fmla="*/ 2325060 w 9165231"/>
              <a:gd name="connsiteY1" fmla="*/ 1231605 h 2221976"/>
              <a:gd name="connsiteX2" fmla="*/ 9133382 w 9165231"/>
              <a:gd name="connsiteY2" fmla="*/ 289285 h 2221976"/>
              <a:gd name="connsiteX3" fmla="*/ 9133382 w 9165231"/>
              <a:gd name="connsiteY3" fmla="*/ 1942648 h 2221976"/>
              <a:gd name="connsiteX4" fmla="*/ 456519 w 9165231"/>
              <a:gd name="connsiteY4" fmla="*/ 1965251 h 2221976"/>
              <a:gd name="connsiteX5" fmla="*/ 0 w 9165231"/>
              <a:gd name="connsiteY5" fmla="*/ 1965252 h 2221976"/>
              <a:gd name="connsiteX6" fmla="*/ 3399 w 9165231"/>
              <a:gd name="connsiteY6"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796556 h 2958281"/>
              <a:gd name="connsiteX1" fmla="*/ 2325060 w 10579024"/>
              <a:gd name="connsiteY1" fmla="*/ 1967910 h 2958281"/>
              <a:gd name="connsiteX2" fmla="*/ 9133382 w 10579024"/>
              <a:gd name="connsiteY2" fmla="*/ 1025590 h 2958281"/>
              <a:gd name="connsiteX3" fmla="*/ 9130372 w 10579024"/>
              <a:gd name="connsiteY3" fmla="*/ 1032244 h 2958281"/>
              <a:gd name="connsiteX4" fmla="*/ 9133382 w 10579024"/>
              <a:gd name="connsiteY4" fmla="*/ 2678953 h 2958281"/>
              <a:gd name="connsiteX5" fmla="*/ 456519 w 10579024"/>
              <a:gd name="connsiteY5" fmla="*/ 2701556 h 2958281"/>
              <a:gd name="connsiteX6" fmla="*/ 0 w 10579024"/>
              <a:gd name="connsiteY6" fmla="*/ 2701557 h 2958281"/>
              <a:gd name="connsiteX7" fmla="*/ 3399 w 10579024"/>
              <a:gd name="connsiteY7" fmla="*/ 796556 h 2958281"/>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85771"/>
              <a:gd name="connsiteX1" fmla="*/ 2325060 w 10579526"/>
              <a:gd name="connsiteY1" fmla="*/ 1231605 h 2285771"/>
              <a:gd name="connsiteX2" fmla="*/ 9133382 w 10579526"/>
              <a:gd name="connsiteY2" fmla="*/ 289285 h 2285771"/>
              <a:gd name="connsiteX3" fmla="*/ 9133382 w 10579526"/>
              <a:gd name="connsiteY3" fmla="*/ 1942648 h 2285771"/>
              <a:gd name="connsiteX4" fmla="*/ 456519 w 10579526"/>
              <a:gd name="connsiteY4" fmla="*/ 1965251 h 2285771"/>
              <a:gd name="connsiteX5" fmla="*/ 0 w 10579526"/>
              <a:gd name="connsiteY5" fmla="*/ 1965252 h 2285771"/>
              <a:gd name="connsiteX6" fmla="*/ 3399 w 10579526"/>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1977013"/>
              <a:gd name="connsiteX1" fmla="*/ 2325060 w 9156611"/>
              <a:gd name="connsiteY1" fmla="*/ 123160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60251 h 1977013"/>
              <a:gd name="connsiteX1" fmla="*/ 2336918 w 9156611"/>
              <a:gd name="connsiteY1" fmla="*/ 804093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1017849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309633 h 1882010"/>
              <a:gd name="connsiteX1" fmla="*/ 2550354 w 9156611"/>
              <a:gd name="connsiteY1" fmla="*/ 578462 h 1882010"/>
              <a:gd name="connsiteX2" fmla="*/ 9133382 w 9156611"/>
              <a:gd name="connsiteY2" fmla="*/ 194282 h 1882010"/>
              <a:gd name="connsiteX3" fmla="*/ 9133382 w 9156611"/>
              <a:gd name="connsiteY3" fmla="*/ 1847645 h 1882010"/>
              <a:gd name="connsiteX4" fmla="*/ 456519 w 9156611"/>
              <a:gd name="connsiteY4" fmla="*/ 1870248 h 1882010"/>
              <a:gd name="connsiteX5" fmla="*/ 0 w 9156611"/>
              <a:gd name="connsiteY5" fmla="*/ 1870249 h 1882010"/>
              <a:gd name="connsiteX6" fmla="*/ 3399 w 9156611"/>
              <a:gd name="connsiteY6" fmla="*/ 309633 h 1882010"/>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17845 h 1790222"/>
              <a:gd name="connsiteX1" fmla="*/ 2550354 w 9156611"/>
              <a:gd name="connsiteY1" fmla="*/ 320419 h 1790222"/>
              <a:gd name="connsiteX2" fmla="*/ 9133382 w 9156611"/>
              <a:gd name="connsiteY2" fmla="*/ 102494 h 1790222"/>
              <a:gd name="connsiteX3" fmla="*/ 9133382 w 9156611"/>
              <a:gd name="connsiteY3" fmla="*/ 1755857 h 1790222"/>
              <a:gd name="connsiteX4" fmla="*/ 456519 w 9156611"/>
              <a:gd name="connsiteY4" fmla="*/ 1778460 h 1790222"/>
              <a:gd name="connsiteX5" fmla="*/ 0 w 9156611"/>
              <a:gd name="connsiteY5" fmla="*/ 1778461 h 1790222"/>
              <a:gd name="connsiteX6" fmla="*/ 3399 w 9156611"/>
              <a:gd name="connsiteY6" fmla="*/ 217845 h 1790222"/>
              <a:gd name="connsiteX0" fmla="*/ 3399 w 9156611"/>
              <a:gd name="connsiteY0" fmla="*/ 384099 h 1956476"/>
              <a:gd name="connsiteX1" fmla="*/ 2811223 w 9156611"/>
              <a:gd name="connsiteY1" fmla="*/ 320419 h 1956476"/>
              <a:gd name="connsiteX2" fmla="*/ 9133382 w 9156611"/>
              <a:gd name="connsiteY2" fmla="*/ 268748 h 1956476"/>
              <a:gd name="connsiteX3" fmla="*/ 9133382 w 9156611"/>
              <a:gd name="connsiteY3" fmla="*/ 1922111 h 1956476"/>
              <a:gd name="connsiteX4" fmla="*/ 456519 w 9156611"/>
              <a:gd name="connsiteY4" fmla="*/ 1944714 h 1956476"/>
              <a:gd name="connsiteX5" fmla="*/ 0 w 9156611"/>
              <a:gd name="connsiteY5" fmla="*/ 1944715 h 1956476"/>
              <a:gd name="connsiteX6" fmla="*/ 3399 w 9156611"/>
              <a:gd name="connsiteY6" fmla="*/ 384099 h 1956476"/>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74007 h 1846384"/>
              <a:gd name="connsiteX1" fmla="*/ 2574070 w 9156611"/>
              <a:gd name="connsiteY1" fmla="*/ 364706 h 1846384"/>
              <a:gd name="connsiteX2" fmla="*/ 9133382 w 9156611"/>
              <a:gd name="connsiteY2" fmla="*/ 158656 h 1846384"/>
              <a:gd name="connsiteX3" fmla="*/ 9133382 w 9156611"/>
              <a:gd name="connsiteY3" fmla="*/ 1812019 h 1846384"/>
              <a:gd name="connsiteX4" fmla="*/ 456519 w 9156611"/>
              <a:gd name="connsiteY4" fmla="*/ 1834622 h 1846384"/>
              <a:gd name="connsiteX5" fmla="*/ 0 w 9156611"/>
              <a:gd name="connsiteY5" fmla="*/ 1834623 h 1846384"/>
              <a:gd name="connsiteX6" fmla="*/ 3399 w 9156611"/>
              <a:gd name="connsiteY6" fmla="*/ 274007 h 184638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6570 h 1928947"/>
              <a:gd name="connsiteX1" fmla="*/ 2574070 w 9156611"/>
              <a:gd name="connsiteY1" fmla="*/ 447269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274007 h 2748908"/>
              <a:gd name="connsiteX1" fmla="*/ 3155094 w 9156611"/>
              <a:gd name="connsiteY1" fmla="*/ 1564113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274007 h 2748908"/>
              <a:gd name="connsiteX1" fmla="*/ 3155094 w 9156611"/>
              <a:gd name="connsiteY1" fmla="*/ 697214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8836942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880974"/>
              <a:gd name="connsiteX1" fmla="*/ 3155094 w 9133383"/>
              <a:gd name="connsiteY1" fmla="*/ 320419 h 2880974"/>
              <a:gd name="connsiteX2" fmla="*/ 9133383 w 9133383"/>
              <a:gd name="connsiteY2" fmla="*/ 1519025 h 2880974"/>
              <a:gd name="connsiteX3" fmla="*/ 9109666 w 9133383"/>
              <a:gd name="connsiteY3" fmla="*/ 2337748 h 2880974"/>
              <a:gd name="connsiteX4" fmla="*/ 456519 w 9133383"/>
              <a:gd name="connsiteY4" fmla="*/ 2360351 h 2880974"/>
              <a:gd name="connsiteX5" fmla="*/ 0 w 9133383"/>
              <a:gd name="connsiteY5" fmla="*/ 2360352 h 2880974"/>
              <a:gd name="connsiteX6" fmla="*/ 3399 w 9133383"/>
              <a:gd name="connsiteY6" fmla="*/ 562230 h 288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3383" h="2880974">
                <a:moveTo>
                  <a:pt x="3399" y="562230"/>
                </a:moveTo>
                <a:cubicBezTo>
                  <a:pt x="1151176" y="86342"/>
                  <a:pt x="2177778" y="0"/>
                  <a:pt x="3155094" y="320419"/>
                </a:cubicBezTo>
                <a:cubicBezTo>
                  <a:pt x="5376358" y="1144342"/>
                  <a:pt x="7281277" y="2880974"/>
                  <a:pt x="9133383" y="1519025"/>
                </a:cubicBezTo>
                <a:cubicBezTo>
                  <a:pt x="9121498" y="2293575"/>
                  <a:pt x="9132895" y="1025268"/>
                  <a:pt x="9109666" y="2337748"/>
                </a:cubicBezTo>
                <a:cubicBezTo>
                  <a:pt x="7785407" y="2372113"/>
                  <a:pt x="1893816" y="2310509"/>
                  <a:pt x="456519" y="2360351"/>
                </a:cubicBezTo>
                <a:lnTo>
                  <a:pt x="0" y="2360352"/>
                </a:lnTo>
                <a:lnTo>
                  <a:pt x="3399" y="562230"/>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4" cstate="email">
            <a:lum bright="70000" contrast="-70000"/>
            <a:extLst>
              <a:ext uri="{28A0092B-C50C-407E-A947-70E740481C1C}">
                <a14:useLocalDpi xmlns:a14="http://schemas.microsoft.com/office/drawing/2010/main"/>
              </a:ext>
            </a:extLst>
          </a:blip>
          <a:stretch>
            <a:fillRect/>
          </a:stretch>
        </p:blipFill>
        <p:spPr>
          <a:xfrm>
            <a:off x="1058587" y="6464136"/>
            <a:ext cx="4663440" cy="149558"/>
          </a:xfrm>
          <a:prstGeom prst="rect">
            <a:avLst/>
          </a:prstGeom>
        </p:spPr>
      </p:pic>
      <p:pic>
        <p:nvPicPr>
          <p:cNvPr id="18" name="Picture 17"/>
          <p:cNvPicPr>
            <a:picLocks noChangeAspect="1"/>
          </p:cNvPicPr>
          <p:nvPr userDrawn="1"/>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56361" y="6228203"/>
            <a:ext cx="702226" cy="621424"/>
          </a:xfrm>
          <a:prstGeom prst="rect">
            <a:avLst/>
          </a:prstGeom>
        </p:spPr>
      </p:pic>
      <p:pic>
        <p:nvPicPr>
          <p:cNvPr id="19" name="Picture 4" descr="https://upload.wikimedia.org/wikipedia/commons/thumb/4/44/US-OSHA-Logo.svg/2000px-US-OSHA-Logo.svg.png"/>
          <p:cNvPicPr>
            <a:picLocks noChangeAspect="1" noChangeArrowheads="1"/>
          </p:cNvPicPr>
          <p:nvPr userDrawn="1"/>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58587" y="5375633"/>
            <a:ext cx="2057400" cy="5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74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a:prstGeom prst="rect">
            <a:avLst/>
          </a:prstGeo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AB2EEB42-3695-4CC8-9EB9-6441E8027B8F}" type="slidenum">
              <a:rPr lang="en-US" smtClean="0"/>
              <a:pPr/>
              <a:t>‹#›</a:t>
            </a:fld>
            <a:endParaRPr lang="en-US" dirty="0"/>
          </a:p>
        </p:txBody>
      </p:sp>
      <p:pic>
        <p:nvPicPr>
          <p:cNvPr id="4" name="Picture 3"/>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Tree>
    <p:extLst>
      <p:ext uri="{BB962C8B-B14F-4D97-AF65-F5344CB8AC3E}">
        <p14:creationId xmlns:p14="http://schemas.microsoft.com/office/powerpoint/2010/main" val="9461320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0371A041-FF57-4232-835C-D4B314B0B44F}" type="datetimeFigureOut">
              <a:rPr lang="es-MX" smtClean="0"/>
              <a:t>05/12/2019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62EC88B-4E24-4395-87A9-1FD37250A53E}" type="slidenum">
              <a:rPr lang="es-MX" smtClean="0"/>
              <a:t>‹#›</a:t>
            </a:fld>
            <a:endParaRPr lang="es-MX" dirty="0"/>
          </a:p>
        </p:txBody>
      </p:sp>
    </p:spTree>
    <p:extLst>
      <p:ext uri="{BB962C8B-B14F-4D97-AF65-F5344CB8AC3E}">
        <p14:creationId xmlns:p14="http://schemas.microsoft.com/office/powerpoint/2010/main" val="34913048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a:xfrm>
            <a:off x="628651" y="904754"/>
            <a:ext cx="2400300" cy="52717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371A041-FF57-4232-835C-D4B314B0B44F}" type="datetimeFigureOut">
              <a:rPr lang="es-MX" smtClean="0"/>
              <a:t>05/12/2019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62EC88B-4E24-4395-87A9-1FD37250A53E}" type="slidenum">
              <a:rPr lang="es-MX" smtClean="0"/>
              <a:t>‹#›</a:t>
            </a:fld>
            <a:endParaRPr lang="es-MX" dirty="0"/>
          </a:p>
        </p:txBody>
      </p:sp>
    </p:spTree>
    <p:extLst>
      <p:ext uri="{BB962C8B-B14F-4D97-AF65-F5344CB8AC3E}">
        <p14:creationId xmlns:p14="http://schemas.microsoft.com/office/powerpoint/2010/main" val="20682664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71A041-FF57-4232-835C-D4B314B0B44F}" type="datetimeFigureOut">
              <a:rPr lang="es-MX" smtClean="0"/>
              <a:t>05/12/2019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62EC88B-4E24-4395-87A9-1FD37250A53E}" type="slidenum">
              <a:rPr lang="es-MX" smtClean="0"/>
              <a:t>‹#›</a:t>
            </a:fld>
            <a:endParaRPr lang="es-MX" dirty="0"/>
          </a:p>
        </p:txBody>
      </p:sp>
    </p:spTree>
    <p:extLst>
      <p:ext uri="{BB962C8B-B14F-4D97-AF65-F5344CB8AC3E}">
        <p14:creationId xmlns:p14="http://schemas.microsoft.com/office/powerpoint/2010/main" val="32274935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0371A041-FF57-4232-835C-D4B314B0B44F}" type="datetimeFigureOut">
              <a:rPr lang="es-MX" smtClean="0"/>
              <a:t>05/12/2019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62EC88B-4E24-4395-87A9-1FD37250A53E}" type="slidenum">
              <a:rPr lang="es-MX" smtClean="0"/>
              <a:t>‹#›</a:t>
            </a:fld>
            <a:endParaRPr lang="es-MX" dirty="0"/>
          </a:p>
        </p:txBody>
      </p:sp>
    </p:spTree>
    <p:extLst>
      <p:ext uri="{BB962C8B-B14F-4D97-AF65-F5344CB8AC3E}">
        <p14:creationId xmlns:p14="http://schemas.microsoft.com/office/powerpoint/2010/main" val="1085876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0371A041-FF57-4232-835C-D4B314B0B44F}" type="datetimeFigureOut">
              <a:rPr lang="es-MX" smtClean="0"/>
              <a:t>05/12/2019</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162EC88B-4E24-4395-87A9-1FD37250A53E}" type="slidenum">
              <a:rPr lang="es-MX" smtClean="0"/>
              <a:t>‹#›</a:t>
            </a:fld>
            <a:endParaRPr lang="es-MX" dirty="0"/>
          </a:p>
        </p:txBody>
      </p:sp>
    </p:spTree>
    <p:extLst>
      <p:ext uri="{BB962C8B-B14F-4D97-AF65-F5344CB8AC3E}">
        <p14:creationId xmlns:p14="http://schemas.microsoft.com/office/powerpoint/2010/main" val="16857047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0371A041-FF57-4232-835C-D4B314B0B44F}" type="datetimeFigureOut">
              <a:rPr lang="es-MX" smtClean="0"/>
              <a:t>05/12/2019</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162EC88B-4E24-4395-87A9-1FD37250A53E}" type="slidenum">
              <a:rPr lang="es-MX" smtClean="0"/>
              <a:t>‹#›</a:t>
            </a:fld>
            <a:endParaRPr lang="es-MX" dirty="0"/>
          </a:p>
        </p:txBody>
      </p:sp>
    </p:spTree>
    <p:extLst>
      <p:ext uri="{BB962C8B-B14F-4D97-AF65-F5344CB8AC3E}">
        <p14:creationId xmlns:p14="http://schemas.microsoft.com/office/powerpoint/2010/main" val="18817255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1A041-FF57-4232-835C-D4B314B0B44F}" type="datetimeFigureOut">
              <a:rPr lang="es-MX" smtClean="0"/>
              <a:t>05/12/2019</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162EC88B-4E24-4395-87A9-1FD37250A53E}" type="slidenum">
              <a:rPr lang="es-MX" smtClean="0"/>
              <a:t>‹#›</a:t>
            </a:fld>
            <a:endParaRPr lang="es-MX" dirty="0"/>
          </a:p>
        </p:txBody>
      </p:sp>
    </p:spTree>
    <p:extLst>
      <p:ext uri="{BB962C8B-B14F-4D97-AF65-F5344CB8AC3E}">
        <p14:creationId xmlns:p14="http://schemas.microsoft.com/office/powerpoint/2010/main" val="17292410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1A041-FF57-4232-835C-D4B314B0B44F}" type="datetimeFigureOut">
              <a:rPr lang="es-MX" smtClean="0"/>
              <a:t>05/12/2019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62EC88B-4E24-4395-87A9-1FD37250A53E}" type="slidenum">
              <a:rPr lang="es-MX" smtClean="0"/>
              <a:t>‹#›</a:t>
            </a:fld>
            <a:endParaRPr lang="es-MX" dirty="0"/>
          </a:p>
        </p:txBody>
      </p:sp>
    </p:spTree>
    <p:extLst>
      <p:ext uri="{BB962C8B-B14F-4D97-AF65-F5344CB8AC3E}">
        <p14:creationId xmlns:p14="http://schemas.microsoft.com/office/powerpoint/2010/main" val="12019563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1A041-FF57-4232-835C-D4B314B0B44F}" type="datetimeFigureOut">
              <a:rPr lang="es-MX" smtClean="0"/>
              <a:t>05/12/2019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62EC88B-4E24-4395-87A9-1FD37250A53E}" type="slidenum">
              <a:rPr lang="es-MX" smtClean="0"/>
              <a:t>‹#›</a:t>
            </a:fld>
            <a:endParaRPr lang="es-MX" dirty="0"/>
          </a:p>
        </p:txBody>
      </p:sp>
    </p:spTree>
    <p:extLst>
      <p:ext uri="{BB962C8B-B14F-4D97-AF65-F5344CB8AC3E}">
        <p14:creationId xmlns:p14="http://schemas.microsoft.com/office/powerpoint/2010/main" val="14499115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a:prstGeom prst="rect">
            <a:avLst/>
          </a:prstGeom>
        </p:spPr>
        <p:txBody>
          <a:bodyPr anchor="ctr"/>
          <a:lstStyle>
            <a:lvl1pPr algn="l">
              <a:defRPr sz="4000" cap="all"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600201"/>
            <a:ext cx="7924800" cy="3886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2"/>
          <p:cNvSpPr>
            <a:spLocks noGrp="1"/>
          </p:cNvSpPr>
          <p:nvPr>
            <p:ph type="dt" sz="half" idx="2"/>
          </p:nvPr>
        </p:nvSpPr>
        <p:spPr>
          <a:xfrm>
            <a:off x="457200" y="6314020"/>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A3686E45-EC3D-4C2E-BF75-35F3E0FE4E41}" type="datetime1">
              <a:rPr lang="en-US" smtClean="0"/>
              <a:pPr/>
              <a:t>12/5/2019</a:t>
            </a:fld>
            <a:endParaRPr lang="en-US" dirty="0"/>
          </a:p>
        </p:txBody>
      </p:sp>
      <p:sp>
        <p:nvSpPr>
          <p:cNvPr id="5" name="Footer Placeholder 13"/>
          <p:cNvSpPr>
            <a:spLocks noGrp="1"/>
          </p:cNvSpPr>
          <p:nvPr>
            <p:ph type="ftr" sz="quarter" idx="3"/>
          </p:nvPr>
        </p:nvSpPr>
        <p:spPr>
          <a:xfrm>
            <a:off x="3124200" y="6314020"/>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YOUR COMPANY NAME</a:t>
            </a:r>
            <a:endParaRPr lang="en-US" dirty="0"/>
          </a:p>
        </p:txBody>
      </p:sp>
      <p:sp>
        <p:nvSpPr>
          <p:cNvPr id="6" name="Slide Number Placeholder 14"/>
          <p:cNvSpPr>
            <a:spLocks noGrp="1"/>
          </p:cNvSpPr>
          <p:nvPr>
            <p:ph type="sldNum" sz="quarter" idx="4"/>
          </p:nvPr>
        </p:nvSpPr>
        <p:spPr>
          <a:xfrm>
            <a:off x="6553200" y="6314020"/>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AB2EEB42-3695-4CC8-9EB9-6441E8027B8F}" type="slidenum">
              <a:rPr lang="en-US" smtClean="0"/>
              <a:pPr/>
              <a:t>‹#›</a:t>
            </a:fld>
            <a:endParaRPr lang="en-US" dirty="0"/>
          </a:p>
        </p:txBody>
      </p:sp>
      <p:pic>
        <p:nvPicPr>
          <p:cNvPr id="7" name="Picture 6"/>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Tree>
    <p:extLst>
      <p:ext uri="{BB962C8B-B14F-4D97-AF65-F5344CB8AC3E}">
        <p14:creationId xmlns:p14="http://schemas.microsoft.com/office/powerpoint/2010/main" val="32617879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371A041-FF57-4232-835C-D4B314B0B44F}" type="datetimeFigureOut">
              <a:rPr lang="es-MX" smtClean="0"/>
              <a:t>05/12/2019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62EC88B-4E24-4395-87A9-1FD37250A53E}" type="slidenum">
              <a:rPr lang="es-MX" smtClean="0"/>
              <a:t>‹#›</a:t>
            </a:fld>
            <a:endParaRPr lang="es-MX" dirty="0"/>
          </a:p>
        </p:txBody>
      </p:sp>
    </p:spTree>
    <p:extLst>
      <p:ext uri="{BB962C8B-B14F-4D97-AF65-F5344CB8AC3E}">
        <p14:creationId xmlns:p14="http://schemas.microsoft.com/office/powerpoint/2010/main" val="27731567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81000" y="838200"/>
            <a:ext cx="8382000" cy="5638800"/>
          </a:xfrm>
        </p:spPr>
        <p:txBody>
          <a:bodyPr/>
          <a:lstStyle/>
          <a:p>
            <a:endParaRPr lang="es-MX" dirty="0"/>
          </a:p>
        </p:txBody>
      </p:sp>
    </p:spTree>
    <p:extLst>
      <p:ext uri="{BB962C8B-B14F-4D97-AF65-F5344CB8AC3E}">
        <p14:creationId xmlns:p14="http://schemas.microsoft.com/office/powerpoint/2010/main" val="4148738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6796118" y="6356353"/>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0C3C437F-050E-445F-8204-8D09ECBC1F8A}" type="slidenum">
              <a:rPr lang="en-GB" smtClean="0"/>
              <a:pPr/>
              <a:t>‹#›</a:t>
            </a:fld>
            <a:endParaRPr lang="en-GB" dirty="0"/>
          </a:p>
        </p:txBody>
      </p:sp>
      <p:pic>
        <p:nvPicPr>
          <p:cNvPr id="12" name="Picture 11" descr="Bigstock_15990509.png"/>
          <p:cNvPicPr>
            <a:picLocks noChangeAspect="1"/>
          </p:cNvPicPr>
          <p:nvPr userDrawn="1"/>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11000" contrast="15000"/>
                    </a14:imgEffect>
                  </a14:imgLayer>
                </a14:imgProps>
              </a:ext>
              <a:ext uri="{28A0092B-C50C-407E-A947-70E740481C1C}">
                <a14:useLocalDpi xmlns:a14="http://schemas.microsoft.com/office/drawing/2010/main"/>
              </a:ext>
            </a:extLst>
          </a:blip>
          <a:srcRect/>
          <a:stretch>
            <a:fillRect/>
          </a:stretch>
        </p:blipFill>
        <p:spPr>
          <a:xfrm flipH="1">
            <a:off x="1600200" y="-31388"/>
            <a:ext cx="7543800" cy="7050256"/>
          </a:xfrm>
          <a:prstGeom prst="rect">
            <a:avLst/>
          </a:prstGeom>
        </p:spPr>
      </p:pic>
      <p:sp>
        <p:nvSpPr>
          <p:cNvPr id="10" name="Freeform 9"/>
          <p:cNvSpPr/>
          <p:nvPr userDrawn="1"/>
        </p:nvSpPr>
        <p:spPr>
          <a:xfrm>
            <a:off x="0" y="4371145"/>
            <a:ext cx="9142414" cy="2639255"/>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 name="connsiteX0" fmla="*/ 3399 w 9133382"/>
              <a:gd name="connsiteY0" fmla="*/ 60251 h 1965251"/>
              <a:gd name="connsiteX1" fmla="*/ 3471665 w 9133382"/>
              <a:gd name="connsiteY1" fmla="*/ 1146544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3471665 w 9133382"/>
              <a:gd name="connsiteY1" fmla="*/ 742506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834662 w 9133382"/>
              <a:gd name="connsiteY1" fmla="*/ 976423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0 w 9129983"/>
              <a:gd name="connsiteY0" fmla="*/ 60251 h 1965251"/>
              <a:gd name="connsiteX1" fmla="*/ 2321661 w 9129983"/>
              <a:gd name="connsiteY1" fmla="*/ 1231605 h 1965251"/>
              <a:gd name="connsiteX2" fmla="*/ 9129983 w 9129983"/>
              <a:gd name="connsiteY2" fmla="*/ 289285 h 1965251"/>
              <a:gd name="connsiteX3" fmla="*/ 9129983 w 9129983"/>
              <a:gd name="connsiteY3" fmla="*/ 1889485 h 1965251"/>
              <a:gd name="connsiteX4" fmla="*/ 453120 w 9129983"/>
              <a:gd name="connsiteY4" fmla="*/ 1965251 h 1965251"/>
              <a:gd name="connsiteX5" fmla="*/ 0 w 9129983"/>
              <a:gd name="connsiteY5" fmla="*/ 60251 h 1965251"/>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7994383 w 9133382"/>
              <a:gd name="connsiteY4" fmla="*/ 1635642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7378615 w 9133382"/>
              <a:gd name="connsiteY5" fmla="*/ 1465521 h 1965252"/>
              <a:gd name="connsiteX6" fmla="*/ 456519 w 9133382"/>
              <a:gd name="connsiteY6" fmla="*/ 1965251 h 1965252"/>
              <a:gd name="connsiteX7" fmla="*/ 0 w 9133382"/>
              <a:gd name="connsiteY7" fmla="*/ 1965252 h 1965252"/>
              <a:gd name="connsiteX8" fmla="*/ 3399 w 9133382"/>
              <a:gd name="connsiteY8"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65231"/>
              <a:gd name="connsiteY0" fmla="*/ 60251 h 2221976"/>
              <a:gd name="connsiteX1" fmla="*/ 2325060 w 9165231"/>
              <a:gd name="connsiteY1" fmla="*/ 1231605 h 2221976"/>
              <a:gd name="connsiteX2" fmla="*/ 9133382 w 9165231"/>
              <a:gd name="connsiteY2" fmla="*/ 289285 h 2221976"/>
              <a:gd name="connsiteX3" fmla="*/ 9133382 w 9165231"/>
              <a:gd name="connsiteY3" fmla="*/ 1942648 h 2221976"/>
              <a:gd name="connsiteX4" fmla="*/ 456519 w 9165231"/>
              <a:gd name="connsiteY4" fmla="*/ 1965251 h 2221976"/>
              <a:gd name="connsiteX5" fmla="*/ 0 w 9165231"/>
              <a:gd name="connsiteY5" fmla="*/ 1965252 h 2221976"/>
              <a:gd name="connsiteX6" fmla="*/ 3399 w 9165231"/>
              <a:gd name="connsiteY6"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796556 h 2958281"/>
              <a:gd name="connsiteX1" fmla="*/ 2325060 w 10579024"/>
              <a:gd name="connsiteY1" fmla="*/ 1967910 h 2958281"/>
              <a:gd name="connsiteX2" fmla="*/ 9133382 w 10579024"/>
              <a:gd name="connsiteY2" fmla="*/ 1025590 h 2958281"/>
              <a:gd name="connsiteX3" fmla="*/ 9130372 w 10579024"/>
              <a:gd name="connsiteY3" fmla="*/ 1032244 h 2958281"/>
              <a:gd name="connsiteX4" fmla="*/ 9133382 w 10579024"/>
              <a:gd name="connsiteY4" fmla="*/ 2678953 h 2958281"/>
              <a:gd name="connsiteX5" fmla="*/ 456519 w 10579024"/>
              <a:gd name="connsiteY5" fmla="*/ 2701556 h 2958281"/>
              <a:gd name="connsiteX6" fmla="*/ 0 w 10579024"/>
              <a:gd name="connsiteY6" fmla="*/ 2701557 h 2958281"/>
              <a:gd name="connsiteX7" fmla="*/ 3399 w 10579024"/>
              <a:gd name="connsiteY7" fmla="*/ 796556 h 2958281"/>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85771"/>
              <a:gd name="connsiteX1" fmla="*/ 2325060 w 10579526"/>
              <a:gd name="connsiteY1" fmla="*/ 1231605 h 2285771"/>
              <a:gd name="connsiteX2" fmla="*/ 9133382 w 10579526"/>
              <a:gd name="connsiteY2" fmla="*/ 289285 h 2285771"/>
              <a:gd name="connsiteX3" fmla="*/ 9133382 w 10579526"/>
              <a:gd name="connsiteY3" fmla="*/ 1942648 h 2285771"/>
              <a:gd name="connsiteX4" fmla="*/ 456519 w 10579526"/>
              <a:gd name="connsiteY4" fmla="*/ 1965251 h 2285771"/>
              <a:gd name="connsiteX5" fmla="*/ 0 w 10579526"/>
              <a:gd name="connsiteY5" fmla="*/ 1965252 h 2285771"/>
              <a:gd name="connsiteX6" fmla="*/ 3399 w 10579526"/>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1977013"/>
              <a:gd name="connsiteX1" fmla="*/ 2325060 w 9156611"/>
              <a:gd name="connsiteY1" fmla="*/ 123160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60251 h 1977013"/>
              <a:gd name="connsiteX1" fmla="*/ 2336918 w 9156611"/>
              <a:gd name="connsiteY1" fmla="*/ 804093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1017849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309633 h 1882010"/>
              <a:gd name="connsiteX1" fmla="*/ 2550354 w 9156611"/>
              <a:gd name="connsiteY1" fmla="*/ 578462 h 1882010"/>
              <a:gd name="connsiteX2" fmla="*/ 9133382 w 9156611"/>
              <a:gd name="connsiteY2" fmla="*/ 194282 h 1882010"/>
              <a:gd name="connsiteX3" fmla="*/ 9133382 w 9156611"/>
              <a:gd name="connsiteY3" fmla="*/ 1847645 h 1882010"/>
              <a:gd name="connsiteX4" fmla="*/ 456519 w 9156611"/>
              <a:gd name="connsiteY4" fmla="*/ 1870248 h 1882010"/>
              <a:gd name="connsiteX5" fmla="*/ 0 w 9156611"/>
              <a:gd name="connsiteY5" fmla="*/ 1870249 h 1882010"/>
              <a:gd name="connsiteX6" fmla="*/ 3399 w 9156611"/>
              <a:gd name="connsiteY6" fmla="*/ 309633 h 1882010"/>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17845 h 1790222"/>
              <a:gd name="connsiteX1" fmla="*/ 2550354 w 9156611"/>
              <a:gd name="connsiteY1" fmla="*/ 320419 h 1790222"/>
              <a:gd name="connsiteX2" fmla="*/ 9133382 w 9156611"/>
              <a:gd name="connsiteY2" fmla="*/ 102494 h 1790222"/>
              <a:gd name="connsiteX3" fmla="*/ 9133382 w 9156611"/>
              <a:gd name="connsiteY3" fmla="*/ 1755857 h 1790222"/>
              <a:gd name="connsiteX4" fmla="*/ 456519 w 9156611"/>
              <a:gd name="connsiteY4" fmla="*/ 1778460 h 1790222"/>
              <a:gd name="connsiteX5" fmla="*/ 0 w 9156611"/>
              <a:gd name="connsiteY5" fmla="*/ 1778461 h 1790222"/>
              <a:gd name="connsiteX6" fmla="*/ 3399 w 9156611"/>
              <a:gd name="connsiteY6" fmla="*/ 217845 h 1790222"/>
              <a:gd name="connsiteX0" fmla="*/ 3399 w 9156611"/>
              <a:gd name="connsiteY0" fmla="*/ 384099 h 1956476"/>
              <a:gd name="connsiteX1" fmla="*/ 2811223 w 9156611"/>
              <a:gd name="connsiteY1" fmla="*/ 320419 h 1956476"/>
              <a:gd name="connsiteX2" fmla="*/ 9133382 w 9156611"/>
              <a:gd name="connsiteY2" fmla="*/ 268748 h 1956476"/>
              <a:gd name="connsiteX3" fmla="*/ 9133382 w 9156611"/>
              <a:gd name="connsiteY3" fmla="*/ 1922111 h 1956476"/>
              <a:gd name="connsiteX4" fmla="*/ 456519 w 9156611"/>
              <a:gd name="connsiteY4" fmla="*/ 1944714 h 1956476"/>
              <a:gd name="connsiteX5" fmla="*/ 0 w 9156611"/>
              <a:gd name="connsiteY5" fmla="*/ 1944715 h 1956476"/>
              <a:gd name="connsiteX6" fmla="*/ 3399 w 9156611"/>
              <a:gd name="connsiteY6" fmla="*/ 384099 h 1956476"/>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74007 h 1846384"/>
              <a:gd name="connsiteX1" fmla="*/ 2574070 w 9156611"/>
              <a:gd name="connsiteY1" fmla="*/ 364706 h 1846384"/>
              <a:gd name="connsiteX2" fmla="*/ 9133382 w 9156611"/>
              <a:gd name="connsiteY2" fmla="*/ 158656 h 1846384"/>
              <a:gd name="connsiteX3" fmla="*/ 9133382 w 9156611"/>
              <a:gd name="connsiteY3" fmla="*/ 1812019 h 1846384"/>
              <a:gd name="connsiteX4" fmla="*/ 456519 w 9156611"/>
              <a:gd name="connsiteY4" fmla="*/ 1834622 h 1846384"/>
              <a:gd name="connsiteX5" fmla="*/ 0 w 9156611"/>
              <a:gd name="connsiteY5" fmla="*/ 1834623 h 1846384"/>
              <a:gd name="connsiteX6" fmla="*/ 3399 w 9156611"/>
              <a:gd name="connsiteY6" fmla="*/ 274007 h 184638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6570 h 1928947"/>
              <a:gd name="connsiteX1" fmla="*/ 2574070 w 9156611"/>
              <a:gd name="connsiteY1" fmla="*/ 447269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274007 h 2748908"/>
              <a:gd name="connsiteX1" fmla="*/ 3155094 w 9156611"/>
              <a:gd name="connsiteY1" fmla="*/ 1564113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274007 h 2748908"/>
              <a:gd name="connsiteX1" fmla="*/ 3155094 w 9156611"/>
              <a:gd name="connsiteY1" fmla="*/ 697214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8836942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475888 h 2617668"/>
              <a:gd name="connsiteX1" fmla="*/ 3155094 w 9133383"/>
              <a:gd name="connsiteY1" fmla="*/ 565974 h 2617668"/>
              <a:gd name="connsiteX2" fmla="*/ 9133383 w 9133383"/>
              <a:gd name="connsiteY2" fmla="*/ 1131820 h 2617668"/>
              <a:gd name="connsiteX3" fmla="*/ 9109666 w 9133383"/>
              <a:gd name="connsiteY3" fmla="*/ 2583303 h 2617668"/>
              <a:gd name="connsiteX4" fmla="*/ 456519 w 9133383"/>
              <a:gd name="connsiteY4" fmla="*/ 2605906 h 2617668"/>
              <a:gd name="connsiteX5" fmla="*/ 0 w 9133383"/>
              <a:gd name="connsiteY5" fmla="*/ 2605907 h 2617668"/>
              <a:gd name="connsiteX6" fmla="*/ 3399 w 9133383"/>
              <a:gd name="connsiteY6" fmla="*/ 475888 h 26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3383" h="2617668">
                <a:moveTo>
                  <a:pt x="3399" y="475888"/>
                </a:moveTo>
                <a:cubicBezTo>
                  <a:pt x="1151176" y="0"/>
                  <a:pt x="2177778" y="245555"/>
                  <a:pt x="3155094" y="565974"/>
                </a:cubicBezTo>
                <a:cubicBezTo>
                  <a:pt x="5376358" y="1389897"/>
                  <a:pt x="7281277" y="2493769"/>
                  <a:pt x="9133383" y="1131820"/>
                </a:cubicBezTo>
                <a:cubicBezTo>
                  <a:pt x="9121498" y="1906370"/>
                  <a:pt x="9132895" y="1270823"/>
                  <a:pt x="9109666" y="2583303"/>
                </a:cubicBezTo>
                <a:cubicBezTo>
                  <a:pt x="7785407" y="2617668"/>
                  <a:pt x="1893816" y="2556064"/>
                  <a:pt x="456519" y="2605906"/>
                </a:cubicBezTo>
                <a:lnTo>
                  <a:pt x="0" y="2605907"/>
                </a:lnTo>
                <a:lnTo>
                  <a:pt x="3399" y="475888"/>
                </a:lnTo>
                <a:close/>
              </a:path>
            </a:pathLst>
          </a:custGeom>
          <a:solidFill>
            <a:schemeClr val="bg1">
              <a:lumMod val="85000"/>
            </a:schemeClr>
          </a:solidFill>
          <a:ln>
            <a:solidFill>
              <a:schemeClr val="bg1">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bg1"/>
              </a:solidFill>
            </a:endParaRPr>
          </a:p>
        </p:txBody>
      </p:sp>
      <p:sp>
        <p:nvSpPr>
          <p:cNvPr id="11" name="Freeform 10"/>
          <p:cNvSpPr/>
          <p:nvPr userDrawn="1"/>
        </p:nvSpPr>
        <p:spPr>
          <a:xfrm>
            <a:off x="0" y="4881717"/>
            <a:ext cx="9142414" cy="2585883"/>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 name="connsiteX0" fmla="*/ 3399 w 9133382"/>
              <a:gd name="connsiteY0" fmla="*/ 60251 h 1965251"/>
              <a:gd name="connsiteX1" fmla="*/ 3471665 w 9133382"/>
              <a:gd name="connsiteY1" fmla="*/ 1146544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3471665 w 9133382"/>
              <a:gd name="connsiteY1" fmla="*/ 742506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834662 w 9133382"/>
              <a:gd name="connsiteY1" fmla="*/ 976423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0 w 9129983"/>
              <a:gd name="connsiteY0" fmla="*/ 60251 h 1965251"/>
              <a:gd name="connsiteX1" fmla="*/ 2321661 w 9129983"/>
              <a:gd name="connsiteY1" fmla="*/ 1231605 h 1965251"/>
              <a:gd name="connsiteX2" fmla="*/ 9129983 w 9129983"/>
              <a:gd name="connsiteY2" fmla="*/ 289285 h 1965251"/>
              <a:gd name="connsiteX3" fmla="*/ 9129983 w 9129983"/>
              <a:gd name="connsiteY3" fmla="*/ 1889485 h 1965251"/>
              <a:gd name="connsiteX4" fmla="*/ 453120 w 9129983"/>
              <a:gd name="connsiteY4" fmla="*/ 1965251 h 1965251"/>
              <a:gd name="connsiteX5" fmla="*/ 0 w 9129983"/>
              <a:gd name="connsiteY5" fmla="*/ 60251 h 1965251"/>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7994383 w 9133382"/>
              <a:gd name="connsiteY4" fmla="*/ 1635642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7378615 w 9133382"/>
              <a:gd name="connsiteY5" fmla="*/ 1465521 h 1965252"/>
              <a:gd name="connsiteX6" fmla="*/ 456519 w 9133382"/>
              <a:gd name="connsiteY6" fmla="*/ 1965251 h 1965252"/>
              <a:gd name="connsiteX7" fmla="*/ 0 w 9133382"/>
              <a:gd name="connsiteY7" fmla="*/ 1965252 h 1965252"/>
              <a:gd name="connsiteX8" fmla="*/ 3399 w 9133382"/>
              <a:gd name="connsiteY8"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65231"/>
              <a:gd name="connsiteY0" fmla="*/ 60251 h 2221976"/>
              <a:gd name="connsiteX1" fmla="*/ 2325060 w 9165231"/>
              <a:gd name="connsiteY1" fmla="*/ 1231605 h 2221976"/>
              <a:gd name="connsiteX2" fmla="*/ 9133382 w 9165231"/>
              <a:gd name="connsiteY2" fmla="*/ 289285 h 2221976"/>
              <a:gd name="connsiteX3" fmla="*/ 9133382 w 9165231"/>
              <a:gd name="connsiteY3" fmla="*/ 1942648 h 2221976"/>
              <a:gd name="connsiteX4" fmla="*/ 456519 w 9165231"/>
              <a:gd name="connsiteY4" fmla="*/ 1965251 h 2221976"/>
              <a:gd name="connsiteX5" fmla="*/ 0 w 9165231"/>
              <a:gd name="connsiteY5" fmla="*/ 1965252 h 2221976"/>
              <a:gd name="connsiteX6" fmla="*/ 3399 w 9165231"/>
              <a:gd name="connsiteY6"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796556 h 2958281"/>
              <a:gd name="connsiteX1" fmla="*/ 2325060 w 10579024"/>
              <a:gd name="connsiteY1" fmla="*/ 1967910 h 2958281"/>
              <a:gd name="connsiteX2" fmla="*/ 9133382 w 10579024"/>
              <a:gd name="connsiteY2" fmla="*/ 1025590 h 2958281"/>
              <a:gd name="connsiteX3" fmla="*/ 9130372 w 10579024"/>
              <a:gd name="connsiteY3" fmla="*/ 1032244 h 2958281"/>
              <a:gd name="connsiteX4" fmla="*/ 9133382 w 10579024"/>
              <a:gd name="connsiteY4" fmla="*/ 2678953 h 2958281"/>
              <a:gd name="connsiteX5" fmla="*/ 456519 w 10579024"/>
              <a:gd name="connsiteY5" fmla="*/ 2701556 h 2958281"/>
              <a:gd name="connsiteX6" fmla="*/ 0 w 10579024"/>
              <a:gd name="connsiteY6" fmla="*/ 2701557 h 2958281"/>
              <a:gd name="connsiteX7" fmla="*/ 3399 w 10579024"/>
              <a:gd name="connsiteY7" fmla="*/ 796556 h 2958281"/>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85771"/>
              <a:gd name="connsiteX1" fmla="*/ 2325060 w 10579526"/>
              <a:gd name="connsiteY1" fmla="*/ 1231605 h 2285771"/>
              <a:gd name="connsiteX2" fmla="*/ 9133382 w 10579526"/>
              <a:gd name="connsiteY2" fmla="*/ 289285 h 2285771"/>
              <a:gd name="connsiteX3" fmla="*/ 9133382 w 10579526"/>
              <a:gd name="connsiteY3" fmla="*/ 1942648 h 2285771"/>
              <a:gd name="connsiteX4" fmla="*/ 456519 w 10579526"/>
              <a:gd name="connsiteY4" fmla="*/ 1965251 h 2285771"/>
              <a:gd name="connsiteX5" fmla="*/ 0 w 10579526"/>
              <a:gd name="connsiteY5" fmla="*/ 1965252 h 2285771"/>
              <a:gd name="connsiteX6" fmla="*/ 3399 w 10579526"/>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1977013"/>
              <a:gd name="connsiteX1" fmla="*/ 2325060 w 9156611"/>
              <a:gd name="connsiteY1" fmla="*/ 123160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60251 h 1977013"/>
              <a:gd name="connsiteX1" fmla="*/ 2336918 w 9156611"/>
              <a:gd name="connsiteY1" fmla="*/ 804093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1017849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309633 h 1882010"/>
              <a:gd name="connsiteX1" fmla="*/ 2550354 w 9156611"/>
              <a:gd name="connsiteY1" fmla="*/ 578462 h 1882010"/>
              <a:gd name="connsiteX2" fmla="*/ 9133382 w 9156611"/>
              <a:gd name="connsiteY2" fmla="*/ 194282 h 1882010"/>
              <a:gd name="connsiteX3" fmla="*/ 9133382 w 9156611"/>
              <a:gd name="connsiteY3" fmla="*/ 1847645 h 1882010"/>
              <a:gd name="connsiteX4" fmla="*/ 456519 w 9156611"/>
              <a:gd name="connsiteY4" fmla="*/ 1870248 h 1882010"/>
              <a:gd name="connsiteX5" fmla="*/ 0 w 9156611"/>
              <a:gd name="connsiteY5" fmla="*/ 1870249 h 1882010"/>
              <a:gd name="connsiteX6" fmla="*/ 3399 w 9156611"/>
              <a:gd name="connsiteY6" fmla="*/ 309633 h 1882010"/>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17845 h 1790222"/>
              <a:gd name="connsiteX1" fmla="*/ 2550354 w 9156611"/>
              <a:gd name="connsiteY1" fmla="*/ 320419 h 1790222"/>
              <a:gd name="connsiteX2" fmla="*/ 9133382 w 9156611"/>
              <a:gd name="connsiteY2" fmla="*/ 102494 h 1790222"/>
              <a:gd name="connsiteX3" fmla="*/ 9133382 w 9156611"/>
              <a:gd name="connsiteY3" fmla="*/ 1755857 h 1790222"/>
              <a:gd name="connsiteX4" fmla="*/ 456519 w 9156611"/>
              <a:gd name="connsiteY4" fmla="*/ 1778460 h 1790222"/>
              <a:gd name="connsiteX5" fmla="*/ 0 w 9156611"/>
              <a:gd name="connsiteY5" fmla="*/ 1778461 h 1790222"/>
              <a:gd name="connsiteX6" fmla="*/ 3399 w 9156611"/>
              <a:gd name="connsiteY6" fmla="*/ 217845 h 1790222"/>
              <a:gd name="connsiteX0" fmla="*/ 3399 w 9156611"/>
              <a:gd name="connsiteY0" fmla="*/ 384099 h 1956476"/>
              <a:gd name="connsiteX1" fmla="*/ 2811223 w 9156611"/>
              <a:gd name="connsiteY1" fmla="*/ 320419 h 1956476"/>
              <a:gd name="connsiteX2" fmla="*/ 9133382 w 9156611"/>
              <a:gd name="connsiteY2" fmla="*/ 268748 h 1956476"/>
              <a:gd name="connsiteX3" fmla="*/ 9133382 w 9156611"/>
              <a:gd name="connsiteY3" fmla="*/ 1922111 h 1956476"/>
              <a:gd name="connsiteX4" fmla="*/ 456519 w 9156611"/>
              <a:gd name="connsiteY4" fmla="*/ 1944714 h 1956476"/>
              <a:gd name="connsiteX5" fmla="*/ 0 w 9156611"/>
              <a:gd name="connsiteY5" fmla="*/ 1944715 h 1956476"/>
              <a:gd name="connsiteX6" fmla="*/ 3399 w 9156611"/>
              <a:gd name="connsiteY6" fmla="*/ 384099 h 1956476"/>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74007 h 1846384"/>
              <a:gd name="connsiteX1" fmla="*/ 2574070 w 9156611"/>
              <a:gd name="connsiteY1" fmla="*/ 364706 h 1846384"/>
              <a:gd name="connsiteX2" fmla="*/ 9133382 w 9156611"/>
              <a:gd name="connsiteY2" fmla="*/ 158656 h 1846384"/>
              <a:gd name="connsiteX3" fmla="*/ 9133382 w 9156611"/>
              <a:gd name="connsiteY3" fmla="*/ 1812019 h 1846384"/>
              <a:gd name="connsiteX4" fmla="*/ 456519 w 9156611"/>
              <a:gd name="connsiteY4" fmla="*/ 1834622 h 1846384"/>
              <a:gd name="connsiteX5" fmla="*/ 0 w 9156611"/>
              <a:gd name="connsiteY5" fmla="*/ 1834623 h 1846384"/>
              <a:gd name="connsiteX6" fmla="*/ 3399 w 9156611"/>
              <a:gd name="connsiteY6" fmla="*/ 274007 h 184638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6570 h 1928947"/>
              <a:gd name="connsiteX1" fmla="*/ 2574070 w 9156611"/>
              <a:gd name="connsiteY1" fmla="*/ 447269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274007 h 2748908"/>
              <a:gd name="connsiteX1" fmla="*/ 3155094 w 9156611"/>
              <a:gd name="connsiteY1" fmla="*/ 1564113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274007 h 2748908"/>
              <a:gd name="connsiteX1" fmla="*/ 3155094 w 9156611"/>
              <a:gd name="connsiteY1" fmla="*/ 697214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8836942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880974"/>
              <a:gd name="connsiteX1" fmla="*/ 3155094 w 9133383"/>
              <a:gd name="connsiteY1" fmla="*/ 320419 h 2880974"/>
              <a:gd name="connsiteX2" fmla="*/ 9133383 w 9133383"/>
              <a:gd name="connsiteY2" fmla="*/ 1519025 h 2880974"/>
              <a:gd name="connsiteX3" fmla="*/ 9109666 w 9133383"/>
              <a:gd name="connsiteY3" fmla="*/ 2337748 h 2880974"/>
              <a:gd name="connsiteX4" fmla="*/ 456519 w 9133383"/>
              <a:gd name="connsiteY4" fmla="*/ 2360351 h 2880974"/>
              <a:gd name="connsiteX5" fmla="*/ 0 w 9133383"/>
              <a:gd name="connsiteY5" fmla="*/ 2360352 h 2880974"/>
              <a:gd name="connsiteX6" fmla="*/ 3399 w 9133383"/>
              <a:gd name="connsiteY6" fmla="*/ 562230 h 288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3383" h="2880974">
                <a:moveTo>
                  <a:pt x="3399" y="562230"/>
                </a:moveTo>
                <a:cubicBezTo>
                  <a:pt x="1151176" y="86342"/>
                  <a:pt x="2177778" y="0"/>
                  <a:pt x="3155094" y="320419"/>
                </a:cubicBezTo>
                <a:cubicBezTo>
                  <a:pt x="5376358" y="1144342"/>
                  <a:pt x="7281277" y="2880974"/>
                  <a:pt x="9133383" y="1519025"/>
                </a:cubicBezTo>
                <a:cubicBezTo>
                  <a:pt x="9121498" y="2293575"/>
                  <a:pt x="9132895" y="1025268"/>
                  <a:pt x="9109666" y="2337748"/>
                </a:cubicBezTo>
                <a:cubicBezTo>
                  <a:pt x="7785407" y="2372113"/>
                  <a:pt x="1893816" y="2310509"/>
                  <a:pt x="456519" y="2360351"/>
                </a:cubicBezTo>
                <a:lnTo>
                  <a:pt x="0" y="2360352"/>
                </a:lnTo>
                <a:lnTo>
                  <a:pt x="3399" y="562230"/>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4" cstate="email">
            <a:lum bright="70000" contrast="-70000"/>
            <a:extLst>
              <a:ext uri="{28A0092B-C50C-407E-A947-70E740481C1C}">
                <a14:useLocalDpi xmlns:a14="http://schemas.microsoft.com/office/drawing/2010/main"/>
              </a:ext>
            </a:extLst>
          </a:blip>
          <a:stretch>
            <a:fillRect/>
          </a:stretch>
        </p:blipFill>
        <p:spPr>
          <a:xfrm>
            <a:off x="1058587" y="6464136"/>
            <a:ext cx="4663440" cy="149558"/>
          </a:xfrm>
          <a:prstGeom prst="rect">
            <a:avLst/>
          </a:prstGeom>
        </p:spPr>
      </p:pic>
      <p:pic>
        <p:nvPicPr>
          <p:cNvPr id="18" name="Picture 17"/>
          <p:cNvPicPr>
            <a:picLocks noChangeAspect="1"/>
          </p:cNvPicPr>
          <p:nvPr userDrawn="1"/>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56361" y="6228203"/>
            <a:ext cx="702226" cy="621424"/>
          </a:xfrm>
          <a:prstGeom prst="rect">
            <a:avLst/>
          </a:prstGeom>
        </p:spPr>
      </p:pic>
      <p:pic>
        <p:nvPicPr>
          <p:cNvPr id="19" name="Picture 4" descr="https://upload.wikimedia.org/wikipedia/commons/thumb/4/44/US-OSHA-Logo.svg/2000px-US-OSHA-Logo.svg.png"/>
          <p:cNvPicPr>
            <a:picLocks noChangeAspect="1" noChangeArrowheads="1"/>
          </p:cNvPicPr>
          <p:nvPr userDrawn="1"/>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58587" y="5375633"/>
            <a:ext cx="2057400" cy="5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a:prstGeom prst="rect">
            <a:avLst/>
          </a:prstGeom>
        </p:spPr>
        <p:txBody>
          <a:bodyPr anchor="ctr"/>
          <a:lstStyle>
            <a:lvl1pPr algn="l">
              <a:defRPr sz="4000" cap="all" baseline="0">
                <a:solidFill>
                  <a:schemeClr val="bg1"/>
                </a:solidFill>
              </a:defRPr>
            </a:lvl1p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0" y="1143000"/>
            <a:ext cx="4629150" cy="5715000"/>
          </a:xfrm>
          <a:prstGeom prst="rect">
            <a:avLst/>
          </a:prstGeom>
        </p:spPr>
        <p:txBody>
          <a:bodyPr/>
          <a:lstStyle/>
          <a:p>
            <a:endParaRPr lang="es-MX" dirty="0"/>
          </a:p>
        </p:txBody>
      </p:sp>
      <p:pic>
        <p:nvPicPr>
          <p:cNvPr id="4" name="Picture 3"/>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Tree>
    <p:extLst>
      <p:ext uri="{BB962C8B-B14F-4D97-AF65-F5344CB8AC3E}">
        <p14:creationId xmlns:p14="http://schemas.microsoft.com/office/powerpoint/2010/main" val="41825274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a:prstGeom prst="rect">
            <a:avLst/>
          </a:prstGeom>
        </p:spPr>
        <p:txBody>
          <a:bodyPr anchor="ctr"/>
          <a:lstStyle>
            <a:lvl1pPr algn="l">
              <a:defRPr sz="4000" cap="all" baseline="0">
                <a:solidFill>
                  <a:schemeClr val="bg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Tree>
    <p:extLst>
      <p:ext uri="{BB962C8B-B14F-4D97-AF65-F5344CB8AC3E}">
        <p14:creationId xmlns:p14="http://schemas.microsoft.com/office/powerpoint/2010/main" val="1328099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prstGeom prst="rect">
            <a:avLst/>
          </a:prstGeom>
        </p:spPr>
        <p:txBody>
          <a:bodyPr anchor="ctr"/>
          <a:lstStyle>
            <a:lvl1pPr algn="l">
              <a:defRPr sz="4000" cap="all"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14020"/>
            <a:ext cx="2133600" cy="366183"/>
          </a:xfrm>
          <a:prstGeom prst="rect">
            <a:avLst/>
          </a:prstGeom>
        </p:spPr>
        <p:txBody>
          <a:bodyPr/>
          <a:lstStyle/>
          <a:p>
            <a:fld id="{E0B26ED2-1658-49DB-935F-9644BB5A08DC}" type="datetime1">
              <a:rPr lang="en-US" smtClean="0"/>
              <a:pPr/>
              <a:t>12/5/2019</a:t>
            </a:fld>
            <a:endParaRPr lang="en-US" dirty="0"/>
          </a:p>
        </p:txBody>
      </p:sp>
      <p:sp>
        <p:nvSpPr>
          <p:cNvPr id="4" name="Footer Placeholder 3"/>
          <p:cNvSpPr>
            <a:spLocks noGrp="1"/>
          </p:cNvSpPr>
          <p:nvPr>
            <p:ph type="ftr" sz="quarter" idx="11"/>
          </p:nvPr>
        </p:nvSpPr>
        <p:spPr>
          <a:xfrm>
            <a:off x="3124200" y="6314020"/>
            <a:ext cx="2895600" cy="366183"/>
          </a:xfrm>
          <a:prstGeom prst="rect">
            <a:avLst/>
          </a:prstGeom>
        </p:spPr>
        <p:txBody>
          <a:bodyPr/>
          <a:lstStyle/>
          <a:p>
            <a:r>
              <a:rPr lang="en-US" dirty="0" smtClean="0"/>
              <a:t>YOUR COMPANY NAME</a:t>
            </a:r>
            <a:endParaRPr lang="en-US" dirty="0"/>
          </a:p>
        </p:txBody>
      </p:sp>
      <p:sp>
        <p:nvSpPr>
          <p:cNvPr id="5" name="Slide Number Placeholder 4"/>
          <p:cNvSpPr>
            <a:spLocks noGrp="1"/>
          </p:cNvSpPr>
          <p:nvPr>
            <p:ph type="sldNum" sz="quarter" idx="12"/>
          </p:nvPr>
        </p:nvSpPr>
        <p:spPr/>
        <p:txBody>
          <a:bodyPr/>
          <a:lstStyle/>
          <a:p>
            <a:fld id="{AB2EEB42-3695-4CC8-9EB9-6441E8027B8F}" type="slidenum">
              <a:rPr lang="en-US" smtClean="0"/>
              <a:pPr/>
              <a:t>‹#›</a:t>
            </a:fld>
            <a:endParaRPr lang="en-US" dirty="0"/>
          </a:p>
        </p:txBody>
      </p:sp>
      <p:sp>
        <p:nvSpPr>
          <p:cNvPr id="7" name="Picture Placeholder 6"/>
          <p:cNvSpPr>
            <a:spLocks noGrp="1"/>
          </p:cNvSpPr>
          <p:nvPr>
            <p:ph type="pic" sz="quarter" idx="13"/>
          </p:nvPr>
        </p:nvSpPr>
        <p:spPr>
          <a:xfrm>
            <a:off x="685800" y="1828800"/>
            <a:ext cx="1447800" cy="1143000"/>
          </a:xfrm>
          <a:prstGeom prst="rect">
            <a:avLst/>
          </a:prstGeom>
        </p:spPr>
        <p:txBody>
          <a:bodyPr>
            <a:normAutofit/>
          </a:bodyPr>
          <a:lstStyle>
            <a:lvl1pPr>
              <a:defRPr sz="1200"/>
            </a:lvl1pPr>
          </a:lstStyle>
          <a:p>
            <a:endParaRPr lang="en-US" dirty="0"/>
          </a:p>
        </p:txBody>
      </p:sp>
      <p:sp>
        <p:nvSpPr>
          <p:cNvPr id="11" name="Text Placeholder 10"/>
          <p:cNvSpPr>
            <a:spLocks noGrp="1"/>
          </p:cNvSpPr>
          <p:nvPr>
            <p:ph type="body" sz="quarter" idx="16" hasCustomPrompt="1"/>
          </p:nvPr>
        </p:nvSpPr>
        <p:spPr>
          <a:xfrm>
            <a:off x="1295400" y="2514600"/>
            <a:ext cx="1828800" cy="2667000"/>
          </a:xfrm>
          <a:prstGeom prst="rect">
            <a:avLst/>
          </a:prstGeom>
        </p:spPr>
        <p:txBody>
          <a:bodyPr/>
          <a:lstStyle>
            <a:lvl1pPr>
              <a:defRPr/>
            </a:lvl1pPr>
          </a:lstStyle>
          <a:p>
            <a:pPr lvl="0"/>
            <a:r>
              <a:rPr lang="en-US" dirty="0" smtClean="0"/>
              <a:t>Text</a:t>
            </a:r>
            <a:endParaRPr lang="en-US" dirty="0"/>
          </a:p>
        </p:txBody>
      </p:sp>
      <p:sp>
        <p:nvSpPr>
          <p:cNvPr id="14" name="Picture Placeholder 6"/>
          <p:cNvSpPr>
            <a:spLocks noGrp="1"/>
          </p:cNvSpPr>
          <p:nvPr>
            <p:ph type="pic" sz="quarter" idx="19"/>
          </p:nvPr>
        </p:nvSpPr>
        <p:spPr>
          <a:xfrm>
            <a:off x="3352796" y="1828800"/>
            <a:ext cx="1447800" cy="1143000"/>
          </a:xfrm>
          <a:prstGeom prst="rect">
            <a:avLst/>
          </a:prstGeom>
        </p:spPr>
        <p:txBody>
          <a:bodyPr>
            <a:normAutofit/>
          </a:bodyPr>
          <a:lstStyle>
            <a:lvl1pPr>
              <a:defRPr sz="1200"/>
            </a:lvl1pPr>
          </a:lstStyle>
          <a:p>
            <a:endParaRPr lang="en-US" dirty="0"/>
          </a:p>
        </p:txBody>
      </p:sp>
      <p:sp>
        <p:nvSpPr>
          <p:cNvPr id="15" name="Text Placeholder 10"/>
          <p:cNvSpPr>
            <a:spLocks noGrp="1"/>
          </p:cNvSpPr>
          <p:nvPr>
            <p:ph type="body" sz="quarter" idx="20" hasCustomPrompt="1"/>
          </p:nvPr>
        </p:nvSpPr>
        <p:spPr>
          <a:xfrm>
            <a:off x="3962396" y="2514600"/>
            <a:ext cx="1828800" cy="2667000"/>
          </a:xfrm>
          <a:prstGeom prst="rect">
            <a:avLst/>
          </a:prstGeom>
        </p:spPr>
        <p:txBody>
          <a:bodyPr/>
          <a:lstStyle>
            <a:lvl1pPr>
              <a:defRPr/>
            </a:lvl1pPr>
          </a:lstStyle>
          <a:p>
            <a:pPr lvl="0"/>
            <a:r>
              <a:rPr lang="en-US" dirty="0" smtClean="0"/>
              <a:t>Text</a:t>
            </a:r>
            <a:endParaRPr lang="en-US" dirty="0"/>
          </a:p>
        </p:txBody>
      </p:sp>
      <p:sp>
        <p:nvSpPr>
          <p:cNvPr id="16" name="Picture Placeholder 6"/>
          <p:cNvSpPr>
            <a:spLocks noGrp="1"/>
          </p:cNvSpPr>
          <p:nvPr>
            <p:ph type="pic" sz="quarter" idx="21"/>
          </p:nvPr>
        </p:nvSpPr>
        <p:spPr>
          <a:xfrm>
            <a:off x="6019800" y="1828800"/>
            <a:ext cx="1447800" cy="1143000"/>
          </a:xfrm>
          <a:prstGeom prst="rect">
            <a:avLst/>
          </a:prstGeom>
        </p:spPr>
        <p:txBody>
          <a:bodyPr>
            <a:normAutofit/>
          </a:bodyPr>
          <a:lstStyle>
            <a:lvl1pPr>
              <a:defRPr sz="1200"/>
            </a:lvl1pPr>
          </a:lstStyle>
          <a:p>
            <a:endParaRPr lang="en-US" dirty="0"/>
          </a:p>
        </p:txBody>
      </p:sp>
      <p:sp>
        <p:nvSpPr>
          <p:cNvPr id="17" name="Text Placeholder 10"/>
          <p:cNvSpPr>
            <a:spLocks noGrp="1"/>
          </p:cNvSpPr>
          <p:nvPr>
            <p:ph type="body" sz="quarter" idx="22" hasCustomPrompt="1"/>
          </p:nvPr>
        </p:nvSpPr>
        <p:spPr>
          <a:xfrm>
            <a:off x="6629400" y="2514600"/>
            <a:ext cx="1828800" cy="2667000"/>
          </a:xfrm>
          <a:prstGeom prst="rect">
            <a:avLst/>
          </a:prstGeom>
        </p:spPr>
        <p:txBody>
          <a:bodyPr/>
          <a:lstStyle>
            <a:lvl1pPr>
              <a:defRPr/>
            </a:lvl1pPr>
          </a:lstStyle>
          <a:p>
            <a:pPr lvl="0"/>
            <a:r>
              <a:rPr lang="en-US" dirty="0" smtClean="0"/>
              <a:t>Text</a:t>
            </a:r>
            <a:endParaRPr lang="en-US" dirty="0"/>
          </a:p>
        </p:txBody>
      </p:sp>
      <p:pic>
        <p:nvPicPr>
          <p:cNvPr id="12" name="Picture 11"/>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Tree>
    <p:extLst>
      <p:ext uri="{BB962C8B-B14F-4D97-AF65-F5344CB8AC3E}">
        <p14:creationId xmlns:p14="http://schemas.microsoft.com/office/powerpoint/2010/main" val="12072635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14020"/>
            <a:ext cx="2133600" cy="366183"/>
          </a:xfrm>
          <a:prstGeom prst="rect">
            <a:avLst/>
          </a:prstGeom>
        </p:spPr>
        <p:txBody>
          <a:bodyPr/>
          <a:lstStyle/>
          <a:p>
            <a:fld id="{1D895698-5D19-4067-AC93-0BC973BDB0DB}" type="datetime1">
              <a:rPr lang="en-US" smtClean="0"/>
              <a:pPr/>
              <a:t>12/5/2019</a:t>
            </a:fld>
            <a:endParaRPr lang="en-US" dirty="0"/>
          </a:p>
        </p:txBody>
      </p:sp>
      <p:sp>
        <p:nvSpPr>
          <p:cNvPr id="4" name="Footer Placeholder 3"/>
          <p:cNvSpPr>
            <a:spLocks noGrp="1"/>
          </p:cNvSpPr>
          <p:nvPr>
            <p:ph type="ftr" sz="quarter" idx="11"/>
          </p:nvPr>
        </p:nvSpPr>
        <p:spPr>
          <a:xfrm>
            <a:off x="3124200" y="6314020"/>
            <a:ext cx="2895600" cy="366183"/>
          </a:xfrm>
          <a:prstGeom prst="rect">
            <a:avLst/>
          </a:prstGeom>
        </p:spPr>
        <p:txBody>
          <a:bodyPr/>
          <a:lstStyle/>
          <a:p>
            <a:r>
              <a:rPr lang="en-US" dirty="0" smtClean="0"/>
              <a:t>YOUR COMPANY NAME</a:t>
            </a:r>
            <a:endParaRPr lang="en-US" dirty="0"/>
          </a:p>
        </p:txBody>
      </p:sp>
      <p:sp>
        <p:nvSpPr>
          <p:cNvPr id="5" name="Slide Number Placeholder 4"/>
          <p:cNvSpPr>
            <a:spLocks noGrp="1"/>
          </p:cNvSpPr>
          <p:nvPr>
            <p:ph type="sldNum" sz="quarter" idx="12"/>
          </p:nvPr>
        </p:nvSpPr>
        <p:spPr/>
        <p:txBody>
          <a:bodyPr/>
          <a:lstStyle/>
          <a:p>
            <a:fld id="{AB2EEB42-3695-4CC8-9EB9-6441E8027B8F}" type="slidenum">
              <a:rPr lang="en-US" smtClean="0"/>
              <a:pPr/>
              <a:t>‹#›</a:t>
            </a:fld>
            <a:endParaRPr lang="en-US" dirty="0"/>
          </a:p>
        </p:txBody>
      </p:sp>
      <p:sp>
        <p:nvSpPr>
          <p:cNvPr id="7" name="Picture Placeholder 6"/>
          <p:cNvSpPr>
            <a:spLocks noGrp="1"/>
          </p:cNvSpPr>
          <p:nvPr>
            <p:ph type="pic" sz="quarter" idx="13"/>
          </p:nvPr>
        </p:nvSpPr>
        <p:spPr>
          <a:xfrm>
            <a:off x="685800" y="1752600"/>
            <a:ext cx="2514600" cy="1066800"/>
          </a:xfrm>
          <a:prstGeom prst="rect">
            <a:avLst/>
          </a:prstGeom>
        </p:spPr>
        <p:txBody>
          <a:bodyPr/>
          <a:lstStyle/>
          <a:p>
            <a:endParaRPr lang="en-US" dirty="0"/>
          </a:p>
        </p:txBody>
      </p:sp>
      <p:sp>
        <p:nvSpPr>
          <p:cNvPr id="8" name="Picture Placeholder 6"/>
          <p:cNvSpPr>
            <a:spLocks noGrp="1"/>
          </p:cNvSpPr>
          <p:nvPr>
            <p:ph type="pic" sz="quarter" idx="14"/>
          </p:nvPr>
        </p:nvSpPr>
        <p:spPr>
          <a:xfrm>
            <a:off x="685800" y="3048000"/>
            <a:ext cx="2514600" cy="1066800"/>
          </a:xfrm>
          <a:prstGeom prst="rect">
            <a:avLst/>
          </a:prstGeom>
        </p:spPr>
        <p:txBody>
          <a:bodyPr/>
          <a:lstStyle/>
          <a:p>
            <a:endParaRPr lang="en-US" dirty="0"/>
          </a:p>
        </p:txBody>
      </p:sp>
      <p:sp>
        <p:nvSpPr>
          <p:cNvPr id="9" name="Picture Placeholder 6"/>
          <p:cNvSpPr>
            <a:spLocks noGrp="1"/>
          </p:cNvSpPr>
          <p:nvPr>
            <p:ph type="pic" sz="quarter" idx="15"/>
          </p:nvPr>
        </p:nvSpPr>
        <p:spPr>
          <a:xfrm>
            <a:off x="685800" y="4372708"/>
            <a:ext cx="2514600" cy="1066800"/>
          </a:xfrm>
          <a:prstGeom prst="rect">
            <a:avLst/>
          </a:prstGeom>
        </p:spPr>
        <p:txBody>
          <a:bodyPr/>
          <a:lstStyle/>
          <a:p>
            <a:endParaRPr lang="en-US" dirty="0"/>
          </a:p>
        </p:txBody>
      </p:sp>
      <p:sp>
        <p:nvSpPr>
          <p:cNvPr id="11" name="Text Placeholder 10"/>
          <p:cNvSpPr>
            <a:spLocks noGrp="1"/>
          </p:cNvSpPr>
          <p:nvPr>
            <p:ph type="body" sz="quarter" idx="16"/>
          </p:nvPr>
        </p:nvSpPr>
        <p:spPr>
          <a:xfrm>
            <a:off x="3200400" y="1869831"/>
            <a:ext cx="5181600" cy="838200"/>
          </a:xfrm>
          <a:prstGeom prst="rect">
            <a:avLst/>
          </a:prstGeom>
        </p:spPr>
        <p:txBody>
          <a:bodyPr anchor="ctr"/>
          <a:lstStyle>
            <a:lvl1pPr>
              <a:buFontTx/>
              <a:buNone/>
              <a:defRPr/>
            </a:lvl1pPr>
          </a:lstStyle>
          <a:p>
            <a:pPr lvl="0"/>
            <a:endParaRPr lang="en-US" dirty="0"/>
          </a:p>
        </p:txBody>
      </p:sp>
      <p:sp>
        <p:nvSpPr>
          <p:cNvPr id="12" name="Text Placeholder 10"/>
          <p:cNvSpPr>
            <a:spLocks noGrp="1"/>
          </p:cNvSpPr>
          <p:nvPr>
            <p:ph type="body" sz="quarter" idx="17"/>
          </p:nvPr>
        </p:nvSpPr>
        <p:spPr>
          <a:xfrm>
            <a:off x="3200400" y="3124200"/>
            <a:ext cx="5181600" cy="838200"/>
          </a:xfrm>
          <a:prstGeom prst="rect">
            <a:avLst/>
          </a:prstGeom>
        </p:spPr>
        <p:txBody>
          <a:bodyPr anchor="ctr"/>
          <a:lstStyle>
            <a:lvl1pPr>
              <a:buFontTx/>
              <a:buNone/>
              <a:defRPr/>
            </a:lvl1pPr>
          </a:lstStyle>
          <a:p>
            <a:pPr lvl="0"/>
            <a:endParaRPr lang="en-US" dirty="0"/>
          </a:p>
        </p:txBody>
      </p:sp>
      <p:sp>
        <p:nvSpPr>
          <p:cNvPr id="13" name="Text Placeholder 10"/>
          <p:cNvSpPr>
            <a:spLocks noGrp="1"/>
          </p:cNvSpPr>
          <p:nvPr>
            <p:ph type="body" sz="quarter" idx="18"/>
          </p:nvPr>
        </p:nvSpPr>
        <p:spPr>
          <a:xfrm>
            <a:off x="3200400" y="4484077"/>
            <a:ext cx="5181600" cy="838200"/>
          </a:xfrm>
          <a:prstGeom prst="rect">
            <a:avLst/>
          </a:prstGeom>
        </p:spPr>
        <p:txBody>
          <a:bodyPr anchor="ctr"/>
          <a:lstStyle>
            <a:lvl1pPr>
              <a:buFontTx/>
              <a:buNone/>
              <a:defRPr/>
            </a:lvl1pPr>
          </a:lstStyle>
          <a:p>
            <a:pPr lvl="0"/>
            <a:endParaRPr lang="en-US" dirty="0"/>
          </a:p>
        </p:txBody>
      </p:sp>
      <p:pic>
        <p:nvPicPr>
          <p:cNvPr id="14" name="Picture 13"/>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
        <p:nvSpPr>
          <p:cNvPr id="15" name="Title 1"/>
          <p:cNvSpPr>
            <a:spLocks noGrp="1"/>
          </p:cNvSpPr>
          <p:nvPr>
            <p:ph type="title"/>
          </p:nvPr>
        </p:nvSpPr>
        <p:spPr>
          <a:xfrm>
            <a:off x="0" y="0"/>
            <a:ext cx="9144000" cy="1219200"/>
          </a:xfrm>
          <a:prstGeom prst="rect">
            <a:avLst/>
          </a:prstGeom>
        </p:spPr>
        <p:txBody>
          <a:bodyPr anchor="ctr"/>
          <a:lstStyle>
            <a:lvl1pPr algn="l">
              <a:defRPr sz="4000" cap="all"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80373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Title Slide">
    <p:bg>
      <p:bgPr>
        <a:solidFill>
          <a:schemeClr val="accent3"/>
        </a:solidFill>
        <a:effectLst/>
      </p:bgPr>
    </p:bg>
    <p:spTree>
      <p:nvGrpSpPr>
        <p:cNvPr id="1" name=""/>
        <p:cNvGrpSpPr/>
        <p:nvPr/>
      </p:nvGrpSpPr>
      <p:grpSpPr>
        <a:xfrm>
          <a:off x="0" y="0"/>
          <a:ext cx="0" cy="0"/>
          <a:chOff x="0" y="0"/>
          <a:chExt cx="0" cy="0"/>
        </a:xfrm>
      </p:grpSpPr>
      <p:sp>
        <p:nvSpPr>
          <p:cNvPr id="11" name="Freeform 10"/>
          <p:cNvSpPr/>
          <p:nvPr userDrawn="1"/>
        </p:nvSpPr>
        <p:spPr>
          <a:xfrm>
            <a:off x="-1" y="-990600"/>
            <a:ext cx="7885171" cy="93726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44000 w 9144000"/>
              <a:gd name="connsiteY2" fmla="*/ 54102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44000 w 9144000"/>
              <a:gd name="connsiteY2" fmla="*/ 54102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291153 h 7149153"/>
              <a:gd name="connsiteX1" fmla="*/ 2362200 w 9144000"/>
              <a:gd name="connsiteY1" fmla="*/ 1662753 h 7149153"/>
              <a:gd name="connsiteX2" fmla="*/ 9144000 w 9144000"/>
              <a:gd name="connsiteY2" fmla="*/ 5701353 h 7149153"/>
              <a:gd name="connsiteX3" fmla="*/ 9144000 w 9144000"/>
              <a:gd name="connsiteY3" fmla="*/ 7149153 h 7149153"/>
              <a:gd name="connsiteX4" fmla="*/ 0 w 9144000"/>
              <a:gd name="connsiteY4" fmla="*/ 7149153 h 7149153"/>
              <a:gd name="connsiteX5" fmla="*/ 0 w 9144000"/>
              <a:gd name="connsiteY5" fmla="*/ 291153 h 7149153"/>
              <a:gd name="connsiteX0" fmla="*/ 0 w 9144000"/>
              <a:gd name="connsiteY0" fmla="*/ 777242 h 7149153"/>
              <a:gd name="connsiteX1" fmla="*/ 2362200 w 9144000"/>
              <a:gd name="connsiteY1" fmla="*/ 1662753 h 7149153"/>
              <a:gd name="connsiteX2" fmla="*/ 9144000 w 9144000"/>
              <a:gd name="connsiteY2" fmla="*/ 5701353 h 7149153"/>
              <a:gd name="connsiteX3" fmla="*/ 9144000 w 9144000"/>
              <a:gd name="connsiteY3" fmla="*/ 7149153 h 7149153"/>
              <a:gd name="connsiteX4" fmla="*/ 0 w 9144000"/>
              <a:gd name="connsiteY4" fmla="*/ 7149153 h 7149153"/>
              <a:gd name="connsiteX5" fmla="*/ 0 w 9144000"/>
              <a:gd name="connsiteY5" fmla="*/ 777242 h 714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7149153">
                <a:moveTo>
                  <a:pt x="0" y="777242"/>
                </a:moveTo>
                <a:cubicBezTo>
                  <a:pt x="298355" y="1841767"/>
                  <a:pt x="2963459" y="0"/>
                  <a:pt x="2362200" y="1662753"/>
                </a:cubicBezTo>
                <a:cubicBezTo>
                  <a:pt x="1223750" y="5787789"/>
                  <a:pt x="1361364" y="6772701"/>
                  <a:pt x="9144000" y="5701353"/>
                </a:cubicBezTo>
                <a:lnTo>
                  <a:pt x="9144000" y="7149153"/>
                </a:lnTo>
                <a:lnTo>
                  <a:pt x="0" y="7149153"/>
                </a:lnTo>
                <a:lnTo>
                  <a:pt x="0" y="77724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reeform 11"/>
          <p:cNvSpPr/>
          <p:nvPr userDrawn="1"/>
        </p:nvSpPr>
        <p:spPr>
          <a:xfrm>
            <a:off x="-7274" y="-762000"/>
            <a:ext cx="7893974" cy="92964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30352 w 9144000"/>
              <a:gd name="connsiteY2" fmla="*/ 5622878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44000 w 9144000"/>
              <a:gd name="connsiteY2" fmla="*/ 54102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2362200 w 9144000"/>
              <a:gd name="connsiteY1" fmla="*/ 1371600 h 6858000"/>
              <a:gd name="connsiteX2" fmla="*/ 9144000 w 9144000"/>
              <a:gd name="connsiteY2" fmla="*/ 54102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291153 h 7149153"/>
              <a:gd name="connsiteX1" fmla="*/ 2362200 w 9144000"/>
              <a:gd name="connsiteY1" fmla="*/ 1662753 h 7149153"/>
              <a:gd name="connsiteX2" fmla="*/ 9144000 w 9144000"/>
              <a:gd name="connsiteY2" fmla="*/ 5701353 h 7149153"/>
              <a:gd name="connsiteX3" fmla="*/ 9144000 w 9144000"/>
              <a:gd name="connsiteY3" fmla="*/ 7149153 h 7149153"/>
              <a:gd name="connsiteX4" fmla="*/ 0 w 9144000"/>
              <a:gd name="connsiteY4" fmla="*/ 7149153 h 7149153"/>
              <a:gd name="connsiteX5" fmla="*/ 0 w 9144000"/>
              <a:gd name="connsiteY5" fmla="*/ 291153 h 7149153"/>
              <a:gd name="connsiteX0" fmla="*/ 0 w 9144000"/>
              <a:gd name="connsiteY0" fmla="*/ 777242 h 7149153"/>
              <a:gd name="connsiteX1" fmla="*/ 2362200 w 9144000"/>
              <a:gd name="connsiteY1" fmla="*/ 1662753 h 7149153"/>
              <a:gd name="connsiteX2" fmla="*/ 9144000 w 9144000"/>
              <a:gd name="connsiteY2" fmla="*/ 5701353 h 7149153"/>
              <a:gd name="connsiteX3" fmla="*/ 9144000 w 9144000"/>
              <a:gd name="connsiteY3" fmla="*/ 7149153 h 7149153"/>
              <a:gd name="connsiteX4" fmla="*/ 0 w 9144000"/>
              <a:gd name="connsiteY4" fmla="*/ 7149153 h 7149153"/>
              <a:gd name="connsiteX5" fmla="*/ 0 w 9144000"/>
              <a:gd name="connsiteY5" fmla="*/ 777242 h 714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7149153">
                <a:moveTo>
                  <a:pt x="0" y="777242"/>
                </a:moveTo>
                <a:cubicBezTo>
                  <a:pt x="298355" y="1841767"/>
                  <a:pt x="2963459" y="0"/>
                  <a:pt x="2362200" y="1662753"/>
                </a:cubicBezTo>
                <a:cubicBezTo>
                  <a:pt x="1223750" y="5787789"/>
                  <a:pt x="1361364" y="6772701"/>
                  <a:pt x="9144000" y="5701353"/>
                </a:cubicBezTo>
                <a:lnTo>
                  <a:pt x="9144000" y="7149153"/>
                </a:lnTo>
                <a:lnTo>
                  <a:pt x="0" y="7149153"/>
                </a:lnTo>
                <a:lnTo>
                  <a:pt x="0" y="777242"/>
                </a:lnTo>
                <a:close/>
              </a:path>
            </a:pathLst>
          </a:custGeom>
          <a:gradFill>
            <a:gsLst>
              <a:gs pos="0">
                <a:schemeClr val="bg1"/>
              </a:gs>
              <a:gs pos="50000">
                <a:schemeClr val="accent1">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1357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a:prstGeom prst="rect">
            <a:avLst/>
          </a:prstGeom>
        </p:spPr>
        <p:txBody>
          <a:bodyPr anchor="ctr"/>
          <a:lstStyle>
            <a:lvl1pPr algn="l">
              <a:defRPr sz="4000" cap="all"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600201"/>
            <a:ext cx="7924800" cy="3886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2"/>
          <p:cNvSpPr>
            <a:spLocks noGrp="1"/>
          </p:cNvSpPr>
          <p:nvPr>
            <p:ph type="dt" sz="half" idx="2"/>
          </p:nvPr>
        </p:nvSpPr>
        <p:spPr>
          <a:xfrm>
            <a:off x="457200" y="6314020"/>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A3686E45-EC3D-4C2E-BF75-35F3E0FE4E41}" type="datetime1">
              <a:rPr lang="en-US" smtClean="0"/>
              <a:pPr/>
              <a:t>12/5/2019</a:t>
            </a:fld>
            <a:endParaRPr lang="en-US" dirty="0"/>
          </a:p>
        </p:txBody>
      </p:sp>
      <p:sp>
        <p:nvSpPr>
          <p:cNvPr id="5" name="Footer Placeholder 13"/>
          <p:cNvSpPr>
            <a:spLocks noGrp="1"/>
          </p:cNvSpPr>
          <p:nvPr>
            <p:ph type="ftr" sz="quarter" idx="3"/>
          </p:nvPr>
        </p:nvSpPr>
        <p:spPr>
          <a:xfrm>
            <a:off x="3124200" y="6314020"/>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YOUR COMPANY NAME</a:t>
            </a:r>
            <a:endParaRPr lang="en-US" dirty="0"/>
          </a:p>
        </p:txBody>
      </p:sp>
      <p:sp>
        <p:nvSpPr>
          <p:cNvPr id="6" name="Slide Number Placeholder 14"/>
          <p:cNvSpPr>
            <a:spLocks noGrp="1"/>
          </p:cNvSpPr>
          <p:nvPr>
            <p:ph type="sldNum" sz="quarter" idx="4"/>
          </p:nvPr>
        </p:nvSpPr>
        <p:spPr>
          <a:xfrm>
            <a:off x="6553200" y="6314020"/>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AB2EEB42-3695-4CC8-9EB9-6441E8027B8F}" type="slidenum">
              <a:rPr lang="en-US" smtClean="0"/>
              <a:pPr/>
              <a:t>‹#›</a:t>
            </a:fld>
            <a:endParaRPr lang="en-US" dirty="0"/>
          </a:p>
        </p:txBody>
      </p:sp>
      <p:pic>
        <p:nvPicPr>
          <p:cNvPr id="7" name="Picture 6"/>
          <p:cNvPicPr>
            <a:picLocks noChangeAspect="1"/>
          </p:cNvPicPr>
          <p:nvPr userDrawn="1"/>
        </p:nvPicPr>
        <p:blipFill>
          <a:blip r:embed="rId2"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46168" y="137648"/>
            <a:ext cx="1610096" cy="514572"/>
          </a:xfrm>
          <a:prstGeom prst="rect">
            <a:avLst/>
          </a:prstGeom>
        </p:spPr>
      </p:pic>
    </p:spTree>
    <p:extLst>
      <p:ext uri="{BB962C8B-B14F-4D97-AF65-F5344CB8AC3E}">
        <p14:creationId xmlns:p14="http://schemas.microsoft.com/office/powerpoint/2010/main" val="5365745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6796118" y="6356353"/>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0C3C437F-050E-445F-8204-8D09ECBC1F8A}" type="slidenum">
              <a:rPr lang="en-GB" smtClean="0"/>
              <a:pPr/>
              <a:t>‹#›</a:t>
            </a:fld>
            <a:endParaRPr lang="en-GB" dirty="0"/>
          </a:p>
        </p:txBody>
      </p:sp>
      <p:pic>
        <p:nvPicPr>
          <p:cNvPr id="12" name="Picture 11" descr="Bigstock_15990509.png"/>
          <p:cNvPicPr>
            <a:picLocks noChangeAspect="1"/>
          </p:cNvPicPr>
          <p:nvPr userDrawn="1"/>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11000" contrast="15000"/>
                    </a14:imgEffect>
                  </a14:imgLayer>
                </a14:imgProps>
              </a:ext>
              <a:ext uri="{28A0092B-C50C-407E-A947-70E740481C1C}">
                <a14:useLocalDpi xmlns:a14="http://schemas.microsoft.com/office/drawing/2010/main"/>
              </a:ext>
            </a:extLst>
          </a:blip>
          <a:srcRect/>
          <a:stretch>
            <a:fillRect/>
          </a:stretch>
        </p:blipFill>
        <p:spPr>
          <a:xfrm flipH="1">
            <a:off x="1600200" y="-31388"/>
            <a:ext cx="7543800" cy="7050256"/>
          </a:xfrm>
          <a:prstGeom prst="rect">
            <a:avLst/>
          </a:prstGeom>
        </p:spPr>
      </p:pic>
      <p:sp>
        <p:nvSpPr>
          <p:cNvPr id="10" name="Freeform 9"/>
          <p:cNvSpPr/>
          <p:nvPr userDrawn="1"/>
        </p:nvSpPr>
        <p:spPr>
          <a:xfrm>
            <a:off x="0" y="4371145"/>
            <a:ext cx="9142414" cy="2639255"/>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 name="connsiteX0" fmla="*/ 3399 w 9133382"/>
              <a:gd name="connsiteY0" fmla="*/ 60251 h 1965251"/>
              <a:gd name="connsiteX1" fmla="*/ 3471665 w 9133382"/>
              <a:gd name="connsiteY1" fmla="*/ 1146544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3471665 w 9133382"/>
              <a:gd name="connsiteY1" fmla="*/ 742506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834662 w 9133382"/>
              <a:gd name="connsiteY1" fmla="*/ 976423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0 w 9129983"/>
              <a:gd name="connsiteY0" fmla="*/ 60251 h 1965251"/>
              <a:gd name="connsiteX1" fmla="*/ 2321661 w 9129983"/>
              <a:gd name="connsiteY1" fmla="*/ 1231605 h 1965251"/>
              <a:gd name="connsiteX2" fmla="*/ 9129983 w 9129983"/>
              <a:gd name="connsiteY2" fmla="*/ 289285 h 1965251"/>
              <a:gd name="connsiteX3" fmla="*/ 9129983 w 9129983"/>
              <a:gd name="connsiteY3" fmla="*/ 1889485 h 1965251"/>
              <a:gd name="connsiteX4" fmla="*/ 453120 w 9129983"/>
              <a:gd name="connsiteY4" fmla="*/ 1965251 h 1965251"/>
              <a:gd name="connsiteX5" fmla="*/ 0 w 9129983"/>
              <a:gd name="connsiteY5" fmla="*/ 60251 h 1965251"/>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7994383 w 9133382"/>
              <a:gd name="connsiteY4" fmla="*/ 1635642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7378615 w 9133382"/>
              <a:gd name="connsiteY5" fmla="*/ 1465521 h 1965252"/>
              <a:gd name="connsiteX6" fmla="*/ 456519 w 9133382"/>
              <a:gd name="connsiteY6" fmla="*/ 1965251 h 1965252"/>
              <a:gd name="connsiteX7" fmla="*/ 0 w 9133382"/>
              <a:gd name="connsiteY7" fmla="*/ 1965252 h 1965252"/>
              <a:gd name="connsiteX8" fmla="*/ 3399 w 9133382"/>
              <a:gd name="connsiteY8"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65231"/>
              <a:gd name="connsiteY0" fmla="*/ 60251 h 2221976"/>
              <a:gd name="connsiteX1" fmla="*/ 2325060 w 9165231"/>
              <a:gd name="connsiteY1" fmla="*/ 1231605 h 2221976"/>
              <a:gd name="connsiteX2" fmla="*/ 9133382 w 9165231"/>
              <a:gd name="connsiteY2" fmla="*/ 289285 h 2221976"/>
              <a:gd name="connsiteX3" fmla="*/ 9133382 w 9165231"/>
              <a:gd name="connsiteY3" fmla="*/ 1942648 h 2221976"/>
              <a:gd name="connsiteX4" fmla="*/ 456519 w 9165231"/>
              <a:gd name="connsiteY4" fmla="*/ 1965251 h 2221976"/>
              <a:gd name="connsiteX5" fmla="*/ 0 w 9165231"/>
              <a:gd name="connsiteY5" fmla="*/ 1965252 h 2221976"/>
              <a:gd name="connsiteX6" fmla="*/ 3399 w 9165231"/>
              <a:gd name="connsiteY6"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796556 h 2958281"/>
              <a:gd name="connsiteX1" fmla="*/ 2325060 w 10579024"/>
              <a:gd name="connsiteY1" fmla="*/ 1967910 h 2958281"/>
              <a:gd name="connsiteX2" fmla="*/ 9133382 w 10579024"/>
              <a:gd name="connsiteY2" fmla="*/ 1025590 h 2958281"/>
              <a:gd name="connsiteX3" fmla="*/ 9130372 w 10579024"/>
              <a:gd name="connsiteY3" fmla="*/ 1032244 h 2958281"/>
              <a:gd name="connsiteX4" fmla="*/ 9133382 w 10579024"/>
              <a:gd name="connsiteY4" fmla="*/ 2678953 h 2958281"/>
              <a:gd name="connsiteX5" fmla="*/ 456519 w 10579024"/>
              <a:gd name="connsiteY5" fmla="*/ 2701556 h 2958281"/>
              <a:gd name="connsiteX6" fmla="*/ 0 w 10579024"/>
              <a:gd name="connsiteY6" fmla="*/ 2701557 h 2958281"/>
              <a:gd name="connsiteX7" fmla="*/ 3399 w 10579024"/>
              <a:gd name="connsiteY7" fmla="*/ 796556 h 2958281"/>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85771"/>
              <a:gd name="connsiteX1" fmla="*/ 2325060 w 10579526"/>
              <a:gd name="connsiteY1" fmla="*/ 1231605 h 2285771"/>
              <a:gd name="connsiteX2" fmla="*/ 9133382 w 10579526"/>
              <a:gd name="connsiteY2" fmla="*/ 289285 h 2285771"/>
              <a:gd name="connsiteX3" fmla="*/ 9133382 w 10579526"/>
              <a:gd name="connsiteY3" fmla="*/ 1942648 h 2285771"/>
              <a:gd name="connsiteX4" fmla="*/ 456519 w 10579526"/>
              <a:gd name="connsiteY4" fmla="*/ 1965251 h 2285771"/>
              <a:gd name="connsiteX5" fmla="*/ 0 w 10579526"/>
              <a:gd name="connsiteY5" fmla="*/ 1965252 h 2285771"/>
              <a:gd name="connsiteX6" fmla="*/ 3399 w 10579526"/>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1977013"/>
              <a:gd name="connsiteX1" fmla="*/ 2325060 w 9156611"/>
              <a:gd name="connsiteY1" fmla="*/ 123160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60251 h 1977013"/>
              <a:gd name="connsiteX1" fmla="*/ 2336918 w 9156611"/>
              <a:gd name="connsiteY1" fmla="*/ 804093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1017849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309633 h 1882010"/>
              <a:gd name="connsiteX1" fmla="*/ 2550354 w 9156611"/>
              <a:gd name="connsiteY1" fmla="*/ 578462 h 1882010"/>
              <a:gd name="connsiteX2" fmla="*/ 9133382 w 9156611"/>
              <a:gd name="connsiteY2" fmla="*/ 194282 h 1882010"/>
              <a:gd name="connsiteX3" fmla="*/ 9133382 w 9156611"/>
              <a:gd name="connsiteY3" fmla="*/ 1847645 h 1882010"/>
              <a:gd name="connsiteX4" fmla="*/ 456519 w 9156611"/>
              <a:gd name="connsiteY4" fmla="*/ 1870248 h 1882010"/>
              <a:gd name="connsiteX5" fmla="*/ 0 w 9156611"/>
              <a:gd name="connsiteY5" fmla="*/ 1870249 h 1882010"/>
              <a:gd name="connsiteX6" fmla="*/ 3399 w 9156611"/>
              <a:gd name="connsiteY6" fmla="*/ 309633 h 1882010"/>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17845 h 1790222"/>
              <a:gd name="connsiteX1" fmla="*/ 2550354 w 9156611"/>
              <a:gd name="connsiteY1" fmla="*/ 320419 h 1790222"/>
              <a:gd name="connsiteX2" fmla="*/ 9133382 w 9156611"/>
              <a:gd name="connsiteY2" fmla="*/ 102494 h 1790222"/>
              <a:gd name="connsiteX3" fmla="*/ 9133382 w 9156611"/>
              <a:gd name="connsiteY3" fmla="*/ 1755857 h 1790222"/>
              <a:gd name="connsiteX4" fmla="*/ 456519 w 9156611"/>
              <a:gd name="connsiteY4" fmla="*/ 1778460 h 1790222"/>
              <a:gd name="connsiteX5" fmla="*/ 0 w 9156611"/>
              <a:gd name="connsiteY5" fmla="*/ 1778461 h 1790222"/>
              <a:gd name="connsiteX6" fmla="*/ 3399 w 9156611"/>
              <a:gd name="connsiteY6" fmla="*/ 217845 h 1790222"/>
              <a:gd name="connsiteX0" fmla="*/ 3399 w 9156611"/>
              <a:gd name="connsiteY0" fmla="*/ 384099 h 1956476"/>
              <a:gd name="connsiteX1" fmla="*/ 2811223 w 9156611"/>
              <a:gd name="connsiteY1" fmla="*/ 320419 h 1956476"/>
              <a:gd name="connsiteX2" fmla="*/ 9133382 w 9156611"/>
              <a:gd name="connsiteY2" fmla="*/ 268748 h 1956476"/>
              <a:gd name="connsiteX3" fmla="*/ 9133382 w 9156611"/>
              <a:gd name="connsiteY3" fmla="*/ 1922111 h 1956476"/>
              <a:gd name="connsiteX4" fmla="*/ 456519 w 9156611"/>
              <a:gd name="connsiteY4" fmla="*/ 1944714 h 1956476"/>
              <a:gd name="connsiteX5" fmla="*/ 0 w 9156611"/>
              <a:gd name="connsiteY5" fmla="*/ 1944715 h 1956476"/>
              <a:gd name="connsiteX6" fmla="*/ 3399 w 9156611"/>
              <a:gd name="connsiteY6" fmla="*/ 384099 h 1956476"/>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74007 h 1846384"/>
              <a:gd name="connsiteX1" fmla="*/ 2574070 w 9156611"/>
              <a:gd name="connsiteY1" fmla="*/ 364706 h 1846384"/>
              <a:gd name="connsiteX2" fmla="*/ 9133382 w 9156611"/>
              <a:gd name="connsiteY2" fmla="*/ 158656 h 1846384"/>
              <a:gd name="connsiteX3" fmla="*/ 9133382 w 9156611"/>
              <a:gd name="connsiteY3" fmla="*/ 1812019 h 1846384"/>
              <a:gd name="connsiteX4" fmla="*/ 456519 w 9156611"/>
              <a:gd name="connsiteY4" fmla="*/ 1834622 h 1846384"/>
              <a:gd name="connsiteX5" fmla="*/ 0 w 9156611"/>
              <a:gd name="connsiteY5" fmla="*/ 1834623 h 1846384"/>
              <a:gd name="connsiteX6" fmla="*/ 3399 w 9156611"/>
              <a:gd name="connsiteY6" fmla="*/ 274007 h 184638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6570 h 1928947"/>
              <a:gd name="connsiteX1" fmla="*/ 2574070 w 9156611"/>
              <a:gd name="connsiteY1" fmla="*/ 447269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274007 h 2748908"/>
              <a:gd name="connsiteX1" fmla="*/ 3155094 w 9156611"/>
              <a:gd name="connsiteY1" fmla="*/ 1564113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274007 h 2748908"/>
              <a:gd name="connsiteX1" fmla="*/ 3155094 w 9156611"/>
              <a:gd name="connsiteY1" fmla="*/ 697214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8836942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475888 h 2617668"/>
              <a:gd name="connsiteX1" fmla="*/ 3155094 w 9133383"/>
              <a:gd name="connsiteY1" fmla="*/ 565974 h 2617668"/>
              <a:gd name="connsiteX2" fmla="*/ 9133383 w 9133383"/>
              <a:gd name="connsiteY2" fmla="*/ 1131820 h 2617668"/>
              <a:gd name="connsiteX3" fmla="*/ 9109666 w 9133383"/>
              <a:gd name="connsiteY3" fmla="*/ 2583303 h 2617668"/>
              <a:gd name="connsiteX4" fmla="*/ 456519 w 9133383"/>
              <a:gd name="connsiteY4" fmla="*/ 2605906 h 2617668"/>
              <a:gd name="connsiteX5" fmla="*/ 0 w 9133383"/>
              <a:gd name="connsiteY5" fmla="*/ 2605907 h 2617668"/>
              <a:gd name="connsiteX6" fmla="*/ 3399 w 9133383"/>
              <a:gd name="connsiteY6" fmla="*/ 475888 h 26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3383" h="2617668">
                <a:moveTo>
                  <a:pt x="3399" y="475888"/>
                </a:moveTo>
                <a:cubicBezTo>
                  <a:pt x="1151176" y="0"/>
                  <a:pt x="2177778" y="245555"/>
                  <a:pt x="3155094" y="565974"/>
                </a:cubicBezTo>
                <a:cubicBezTo>
                  <a:pt x="5376358" y="1389897"/>
                  <a:pt x="7281277" y="2493769"/>
                  <a:pt x="9133383" y="1131820"/>
                </a:cubicBezTo>
                <a:cubicBezTo>
                  <a:pt x="9121498" y="1906370"/>
                  <a:pt x="9132895" y="1270823"/>
                  <a:pt x="9109666" y="2583303"/>
                </a:cubicBezTo>
                <a:cubicBezTo>
                  <a:pt x="7785407" y="2617668"/>
                  <a:pt x="1893816" y="2556064"/>
                  <a:pt x="456519" y="2605906"/>
                </a:cubicBezTo>
                <a:lnTo>
                  <a:pt x="0" y="2605907"/>
                </a:lnTo>
                <a:lnTo>
                  <a:pt x="3399" y="475888"/>
                </a:lnTo>
                <a:close/>
              </a:path>
            </a:pathLst>
          </a:custGeom>
          <a:solidFill>
            <a:schemeClr val="bg1">
              <a:lumMod val="85000"/>
            </a:schemeClr>
          </a:solidFill>
          <a:ln>
            <a:solidFill>
              <a:schemeClr val="bg1">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bg1"/>
              </a:solidFill>
            </a:endParaRPr>
          </a:p>
        </p:txBody>
      </p:sp>
      <p:sp>
        <p:nvSpPr>
          <p:cNvPr id="11" name="Freeform 10"/>
          <p:cNvSpPr/>
          <p:nvPr userDrawn="1"/>
        </p:nvSpPr>
        <p:spPr>
          <a:xfrm>
            <a:off x="0" y="4881717"/>
            <a:ext cx="9142414" cy="2585883"/>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 name="connsiteX0" fmla="*/ 3399 w 9133382"/>
              <a:gd name="connsiteY0" fmla="*/ 60251 h 1965251"/>
              <a:gd name="connsiteX1" fmla="*/ 3471665 w 9133382"/>
              <a:gd name="connsiteY1" fmla="*/ 1146544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3471665 w 9133382"/>
              <a:gd name="connsiteY1" fmla="*/ 742506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834662 w 9133382"/>
              <a:gd name="connsiteY1" fmla="*/ 976423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3399 w 9133382"/>
              <a:gd name="connsiteY0" fmla="*/ 60251 h 1965251"/>
              <a:gd name="connsiteX1" fmla="*/ 2325060 w 9133382"/>
              <a:gd name="connsiteY1" fmla="*/ 1231605 h 1965251"/>
              <a:gd name="connsiteX2" fmla="*/ 9133382 w 9133382"/>
              <a:gd name="connsiteY2" fmla="*/ 289285 h 1965251"/>
              <a:gd name="connsiteX3" fmla="*/ 9133382 w 9133382"/>
              <a:gd name="connsiteY3" fmla="*/ 1889485 h 1965251"/>
              <a:gd name="connsiteX4" fmla="*/ 456519 w 9133382"/>
              <a:gd name="connsiteY4" fmla="*/ 1965251 h 1965251"/>
              <a:gd name="connsiteX5" fmla="*/ 0 w 9133382"/>
              <a:gd name="connsiteY5" fmla="*/ 1508051 h 1965251"/>
              <a:gd name="connsiteX6" fmla="*/ 3399 w 9133382"/>
              <a:gd name="connsiteY6" fmla="*/ 60251 h 1965251"/>
              <a:gd name="connsiteX0" fmla="*/ 0 w 9129983"/>
              <a:gd name="connsiteY0" fmla="*/ 60251 h 1965251"/>
              <a:gd name="connsiteX1" fmla="*/ 2321661 w 9129983"/>
              <a:gd name="connsiteY1" fmla="*/ 1231605 h 1965251"/>
              <a:gd name="connsiteX2" fmla="*/ 9129983 w 9129983"/>
              <a:gd name="connsiteY2" fmla="*/ 289285 h 1965251"/>
              <a:gd name="connsiteX3" fmla="*/ 9129983 w 9129983"/>
              <a:gd name="connsiteY3" fmla="*/ 1889485 h 1965251"/>
              <a:gd name="connsiteX4" fmla="*/ 453120 w 9129983"/>
              <a:gd name="connsiteY4" fmla="*/ 1965251 h 1965251"/>
              <a:gd name="connsiteX5" fmla="*/ 0 w 9129983"/>
              <a:gd name="connsiteY5" fmla="*/ 60251 h 1965251"/>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9109139 w 9133382"/>
              <a:gd name="connsiteY4" fmla="*/ 1869558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9133382 w 9133382"/>
              <a:gd name="connsiteY3" fmla="*/ 1889485 h 1965252"/>
              <a:gd name="connsiteX4" fmla="*/ 7994383 w 9133382"/>
              <a:gd name="connsiteY4" fmla="*/ 1635642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2168813"/>
              <a:gd name="connsiteX1" fmla="*/ 2325060 w 9133382"/>
              <a:gd name="connsiteY1" fmla="*/ 1231605 h 2168813"/>
              <a:gd name="connsiteX2" fmla="*/ 9133382 w 9133382"/>
              <a:gd name="connsiteY2" fmla="*/ 289285 h 2168813"/>
              <a:gd name="connsiteX3" fmla="*/ 9133382 w 9133382"/>
              <a:gd name="connsiteY3" fmla="*/ 1889485 h 2168813"/>
              <a:gd name="connsiteX4" fmla="*/ 456519 w 9133382"/>
              <a:gd name="connsiteY4" fmla="*/ 1965251 h 2168813"/>
              <a:gd name="connsiteX5" fmla="*/ 0 w 9133382"/>
              <a:gd name="connsiteY5" fmla="*/ 1965252 h 2168813"/>
              <a:gd name="connsiteX6" fmla="*/ 3399 w 9133382"/>
              <a:gd name="connsiteY6" fmla="*/ 60251 h 2168813"/>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6794"/>
              <a:gd name="connsiteX1" fmla="*/ 2325060 w 9133382"/>
              <a:gd name="connsiteY1" fmla="*/ 1231605 h 1966794"/>
              <a:gd name="connsiteX2" fmla="*/ 9133382 w 9133382"/>
              <a:gd name="connsiteY2" fmla="*/ 289285 h 1966794"/>
              <a:gd name="connsiteX3" fmla="*/ 9133382 w 9133382"/>
              <a:gd name="connsiteY3" fmla="*/ 1889485 h 1966794"/>
              <a:gd name="connsiteX4" fmla="*/ 456519 w 9133382"/>
              <a:gd name="connsiteY4" fmla="*/ 1965251 h 1966794"/>
              <a:gd name="connsiteX5" fmla="*/ 0 w 9133382"/>
              <a:gd name="connsiteY5" fmla="*/ 1965252 h 1966794"/>
              <a:gd name="connsiteX6" fmla="*/ 3399 w 9133382"/>
              <a:gd name="connsiteY6" fmla="*/ 60251 h 1966794"/>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7378615 w 9133382"/>
              <a:gd name="connsiteY5" fmla="*/ 1465521 h 1965252"/>
              <a:gd name="connsiteX6" fmla="*/ 456519 w 9133382"/>
              <a:gd name="connsiteY6" fmla="*/ 1965251 h 1965252"/>
              <a:gd name="connsiteX7" fmla="*/ 0 w 9133382"/>
              <a:gd name="connsiteY7" fmla="*/ 1965252 h 1965252"/>
              <a:gd name="connsiteX8" fmla="*/ 3399 w 9133382"/>
              <a:gd name="connsiteY8"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7389231 w 9133382"/>
              <a:gd name="connsiteY4" fmla="*/ 1476153 h 1965252"/>
              <a:gd name="connsiteX5" fmla="*/ 456519 w 9133382"/>
              <a:gd name="connsiteY5" fmla="*/ 1965251 h 1965252"/>
              <a:gd name="connsiteX6" fmla="*/ 0 w 9133382"/>
              <a:gd name="connsiteY6" fmla="*/ 1965252 h 1965252"/>
              <a:gd name="connsiteX7" fmla="*/ 3399 w 9133382"/>
              <a:gd name="connsiteY7" fmla="*/ 60251 h 1965252"/>
              <a:gd name="connsiteX0" fmla="*/ 3399 w 9133382"/>
              <a:gd name="connsiteY0" fmla="*/ 60251 h 1965252"/>
              <a:gd name="connsiteX1" fmla="*/ 2325060 w 9133382"/>
              <a:gd name="connsiteY1" fmla="*/ 1231605 h 1965252"/>
              <a:gd name="connsiteX2" fmla="*/ 9133382 w 9133382"/>
              <a:gd name="connsiteY2" fmla="*/ 289285 h 1965252"/>
              <a:gd name="connsiteX3" fmla="*/ 8623780 w 9133382"/>
              <a:gd name="connsiteY3" fmla="*/ 1666201 h 1965252"/>
              <a:gd name="connsiteX4" fmla="*/ 456519 w 9133382"/>
              <a:gd name="connsiteY4" fmla="*/ 1965251 h 1965252"/>
              <a:gd name="connsiteX5" fmla="*/ 0 w 9133382"/>
              <a:gd name="connsiteY5" fmla="*/ 1965252 h 1965252"/>
              <a:gd name="connsiteX6" fmla="*/ 3399 w 9133382"/>
              <a:gd name="connsiteY6" fmla="*/ 60251 h 1965252"/>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33382"/>
              <a:gd name="connsiteY0" fmla="*/ 60251 h 2221976"/>
              <a:gd name="connsiteX1" fmla="*/ 2325060 w 9133382"/>
              <a:gd name="connsiteY1" fmla="*/ 1231605 h 2221976"/>
              <a:gd name="connsiteX2" fmla="*/ 9133382 w 9133382"/>
              <a:gd name="connsiteY2" fmla="*/ 289285 h 2221976"/>
              <a:gd name="connsiteX3" fmla="*/ 9133382 w 9133382"/>
              <a:gd name="connsiteY3" fmla="*/ 1942648 h 2221976"/>
              <a:gd name="connsiteX4" fmla="*/ 456519 w 9133382"/>
              <a:gd name="connsiteY4" fmla="*/ 1965251 h 2221976"/>
              <a:gd name="connsiteX5" fmla="*/ 0 w 9133382"/>
              <a:gd name="connsiteY5" fmla="*/ 1965252 h 2221976"/>
              <a:gd name="connsiteX6" fmla="*/ 3399 w 9133382"/>
              <a:gd name="connsiteY6" fmla="*/ 60251 h 2221976"/>
              <a:gd name="connsiteX0" fmla="*/ 3399 w 9165231"/>
              <a:gd name="connsiteY0" fmla="*/ 60251 h 2221976"/>
              <a:gd name="connsiteX1" fmla="*/ 2325060 w 9165231"/>
              <a:gd name="connsiteY1" fmla="*/ 1231605 h 2221976"/>
              <a:gd name="connsiteX2" fmla="*/ 9133382 w 9165231"/>
              <a:gd name="connsiteY2" fmla="*/ 289285 h 2221976"/>
              <a:gd name="connsiteX3" fmla="*/ 9133382 w 9165231"/>
              <a:gd name="connsiteY3" fmla="*/ 1942648 h 2221976"/>
              <a:gd name="connsiteX4" fmla="*/ 456519 w 9165231"/>
              <a:gd name="connsiteY4" fmla="*/ 1965251 h 2221976"/>
              <a:gd name="connsiteX5" fmla="*/ 0 w 9165231"/>
              <a:gd name="connsiteY5" fmla="*/ 1965252 h 2221976"/>
              <a:gd name="connsiteX6" fmla="*/ 3399 w 9165231"/>
              <a:gd name="connsiteY6"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60251 h 2221976"/>
              <a:gd name="connsiteX1" fmla="*/ 2325060 w 10579024"/>
              <a:gd name="connsiteY1" fmla="*/ 1231605 h 2221976"/>
              <a:gd name="connsiteX2" fmla="*/ 9133382 w 10579024"/>
              <a:gd name="connsiteY2" fmla="*/ 289285 h 2221976"/>
              <a:gd name="connsiteX3" fmla="*/ 9130372 w 10579024"/>
              <a:gd name="connsiteY3" fmla="*/ 295939 h 2221976"/>
              <a:gd name="connsiteX4" fmla="*/ 9133382 w 10579024"/>
              <a:gd name="connsiteY4" fmla="*/ 1942648 h 2221976"/>
              <a:gd name="connsiteX5" fmla="*/ 456519 w 10579024"/>
              <a:gd name="connsiteY5" fmla="*/ 1965251 h 2221976"/>
              <a:gd name="connsiteX6" fmla="*/ 0 w 10579024"/>
              <a:gd name="connsiteY6" fmla="*/ 1965252 h 2221976"/>
              <a:gd name="connsiteX7" fmla="*/ 3399 w 10579024"/>
              <a:gd name="connsiteY7" fmla="*/ 60251 h 2221976"/>
              <a:gd name="connsiteX0" fmla="*/ 3399 w 10579024"/>
              <a:gd name="connsiteY0" fmla="*/ 796556 h 2958281"/>
              <a:gd name="connsiteX1" fmla="*/ 2325060 w 10579024"/>
              <a:gd name="connsiteY1" fmla="*/ 1967910 h 2958281"/>
              <a:gd name="connsiteX2" fmla="*/ 9133382 w 10579024"/>
              <a:gd name="connsiteY2" fmla="*/ 1025590 h 2958281"/>
              <a:gd name="connsiteX3" fmla="*/ 9130372 w 10579024"/>
              <a:gd name="connsiteY3" fmla="*/ 1032244 h 2958281"/>
              <a:gd name="connsiteX4" fmla="*/ 9133382 w 10579024"/>
              <a:gd name="connsiteY4" fmla="*/ 2678953 h 2958281"/>
              <a:gd name="connsiteX5" fmla="*/ 456519 w 10579024"/>
              <a:gd name="connsiteY5" fmla="*/ 2701556 h 2958281"/>
              <a:gd name="connsiteX6" fmla="*/ 0 w 10579024"/>
              <a:gd name="connsiteY6" fmla="*/ 2701557 h 2958281"/>
              <a:gd name="connsiteX7" fmla="*/ 3399 w 10579024"/>
              <a:gd name="connsiteY7" fmla="*/ 796556 h 2958281"/>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21976"/>
              <a:gd name="connsiteX1" fmla="*/ 2325060 w 10579526"/>
              <a:gd name="connsiteY1" fmla="*/ 1231605 h 2221976"/>
              <a:gd name="connsiteX2" fmla="*/ 9133382 w 10579526"/>
              <a:gd name="connsiteY2" fmla="*/ 289285 h 2221976"/>
              <a:gd name="connsiteX3" fmla="*/ 9133382 w 10579526"/>
              <a:gd name="connsiteY3" fmla="*/ 1942648 h 2221976"/>
              <a:gd name="connsiteX4" fmla="*/ 456519 w 10579526"/>
              <a:gd name="connsiteY4" fmla="*/ 1965251 h 2221976"/>
              <a:gd name="connsiteX5" fmla="*/ 0 w 10579526"/>
              <a:gd name="connsiteY5" fmla="*/ 1965252 h 2221976"/>
              <a:gd name="connsiteX6" fmla="*/ 3399 w 10579526"/>
              <a:gd name="connsiteY6" fmla="*/ 60251 h 2221976"/>
              <a:gd name="connsiteX0" fmla="*/ 3399 w 10579526"/>
              <a:gd name="connsiteY0" fmla="*/ 60251 h 2285771"/>
              <a:gd name="connsiteX1" fmla="*/ 2325060 w 10579526"/>
              <a:gd name="connsiteY1" fmla="*/ 1231605 h 2285771"/>
              <a:gd name="connsiteX2" fmla="*/ 9133382 w 10579526"/>
              <a:gd name="connsiteY2" fmla="*/ 289285 h 2285771"/>
              <a:gd name="connsiteX3" fmla="*/ 9133382 w 10579526"/>
              <a:gd name="connsiteY3" fmla="*/ 1942648 h 2285771"/>
              <a:gd name="connsiteX4" fmla="*/ 456519 w 10579526"/>
              <a:gd name="connsiteY4" fmla="*/ 1965251 h 2285771"/>
              <a:gd name="connsiteX5" fmla="*/ 0 w 10579526"/>
              <a:gd name="connsiteY5" fmla="*/ 1965252 h 2285771"/>
              <a:gd name="connsiteX6" fmla="*/ 3399 w 10579526"/>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2285771"/>
              <a:gd name="connsiteX1" fmla="*/ 2325060 w 9156611"/>
              <a:gd name="connsiteY1" fmla="*/ 1231605 h 2285771"/>
              <a:gd name="connsiteX2" fmla="*/ 9133382 w 9156611"/>
              <a:gd name="connsiteY2" fmla="*/ 289285 h 2285771"/>
              <a:gd name="connsiteX3" fmla="*/ 9133382 w 9156611"/>
              <a:gd name="connsiteY3" fmla="*/ 1942648 h 2285771"/>
              <a:gd name="connsiteX4" fmla="*/ 456519 w 9156611"/>
              <a:gd name="connsiteY4" fmla="*/ 1965251 h 2285771"/>
              <a:gd name="connsiteX5" fmla="*/ 0 w 9156611"/>
              <a:gd name="connsiteY5" fmla="*/ 1965252 h 2285771"/>
              <a:gd name="connsiteX6" fmla="*/ 3399 w 9156611"/>
              <a:gd name="connsiteY6" fmla="*/ 60251 h 2285771"/>
              <a:gd name="connsiteX0" fmla="*/ 3399 w 9156611"/>
              <a:gd name="connsiteY0" fmla="*/ 60251 h 1977013"/>
              <a:gd name="connsiteX1" fmla="*/ 2325060 w 9156611"/>
              <a:gd name="connsiteY1" fmla="*/ 123160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657074 w 9156611"/>
              <a:gd name="connsiteY1" fmla="*/ 970348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63464 h 1980226"/>
              <a:gd name="connsiteX1" fmla="*/ 2657074 w 9156611"/>
              <a:gd name="connsiteY1" fmla="*/ 973561 h 1980226"/>
              <a:gd name="connsiteX2" fmla="*/ 9133382 w 9156611"/>
              <a:gd name="connsiteY2" fmla="*/ 292498 h 1980226"/>
              <a:gd name="connsiteX3" fmla="*/ 9133382 w 9156611"/>
              <a:gd name="connsiteY3" fmla="*/ 1945861 h 1980226"/>
              <a:gd name="connsiteX4" fmla="*/ 456519 w 9156611"/>
              <a:gd name="connsiteY4" fmla="*/ 1968464 h 1980226"/>
              <a:gd name="connsiteX5" fmla="*/ 0 w 9156611"/>
              <a:gd name="connsiteY5" fmla="*/ 1968465 h 1980226"/>
              <a:gd name="connsiteX6" fmla="*/ 3399 w 9156611"/>
              <a:gd name="connsiteY6" fmla="*/ 63464 h 1980226"/>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229719 h 2146481"/>
              <a:gd name="connsiteX1" fmla="*/ 2336918 w 9156611"/>
              <a:gd name="connsiteY1" fmla="*/ 973561 h 2146481"/>
              <a:gd name="connsiteX2" fmla="*/ 9133382 w 9156611"/>
              <a:gd name="connsiteY2" fmla="*/ 458753 h 2146481"/>
              <a:gd name="connsiteX3" fmla="*/ 9133382 w 9156611"/>
              <a:gd name="connsiteY3" fmla="*/ 2112116 h 2146481"/>
              <a:gd name="connsiteX4" fmla="*/ 456519 w 9156611"/>
              <a:gd name="connsiteY4" fmla="*/ 2134719 h 2146481"/>
              <a:gd name="connsiteX5" fmla="*/ 0 w 9156611"/>
              <a:gd name="connsiteY5" fmla="*/ 2134720 h 2146481"/>
              <a:gd name="connsiteX6" fmla="*/ 3399 w 9156611"/>
              <a:gd name="connsiteY6" fmla="*/ 229719 h 2146481"/>
              <a:gd name="connsiteX0" fmla="*/ 3399 w 9156611"/>
              <a:gd name="connsiteY0" fmla="*/ 60251 h 1977013"/>
              <a:gd name="connsiteX1" fmla="*/ 2336918 w 9156611"/>
              <a:gd name="connsiteY1" fmla="*/ 804093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1017849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60251 h 1977013"/>
              <a:gd name="connsiteX1" fmla="*/ 2550354 w 9156611"/>
              <a:gd name="connsiteY1" fmla="*/ 673465 h 1977013"/>
              <a:gd name="connsiteX2" fmla="*/ 9133382 w 9156611"/>
              <a:gd name="connsiteY2" fmla="*/ 289285 h 1977013"/>
              <a:gd name="connsiteX3" fmla="*/ 9133382 w 9156611"/>
              <a:gd name="connsiteY3" fmla="*/ 1942648 h 1977013"/>
              <a:gd name="connsiteX4" fmla="*/ 456519 w 9156611"/>
              <a:gd name="connsiteY4" fmla="*/ 1965251 h 1977013"/>
              <a:gd name="connsiteX5" fmla="*/ 0 w 9156611"/>
              <a:gd name="connsiteY5" fmla="*/ 1965252 h 1977013"/>
              <a:gd name="connsiteX6" fmla="*/ 3399 w 9156611"/>
              <a:gd name="connsiteY6" fmla="*/ 60251 h 1977013"/>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309633 h 1882010"/>
              <a:gd name="connsiteX1" fmla="*/ 2550354 w 9156611"/>
              <a:gd name="connsiteY1" fmla="*/ 578462 h 1882010"/>
              <a:gd name="connsiteX2" fmla="*/ 9133382 w 9156611"/>
              <a:gd name="connsiteY2" fmla="*/ 194282 h 1882010"/>
              <a:gd name="connsiteX3" fmla="*/ 9133382 w 9156611"/>
              <a:gd name="connsiteY3" fmla="*/ 1847645 h 1882010"/>
              <a:gd name="connsiteX4" fmla="*/ 456519 w 9156611"/>
              <a:gd name="connsiteY4" fmla="*/ 1870248 h 1882010"/>
              <a:gd name="connsiteX5" fmla="*/ 0 w 9156611"/>
              <a:gd name="connsiteY5" fmla="*/ 1870249 h 1882010"/>
              <a:gd name="connsiteX6" fmla="*/ 3399 w 9156611"/>
              <a:gd name="connsiteY6" fmla="*/ 309633 h 1882010"/>
              <a:gd name="connsiteX0" fmla="*/ 3399 w 9156611"/>
              <a:gd name="connsiteY0" fmla="*/ 239174 h 1811551"/>
              <a:gd name="connsiteX1" fmla="*/ 2550354 w 9156611"/>
              <a:gd name="connsiteY1" fmla="*/ 508003 h 1811551"/>
              <a:gd name="connsiteX2" fmla="*/ 9133382 w 9156611"/>
              <a:gd name="connsiteY2" fmla="*/ 123823 h 1811551"/>
              <a:gd name="connsiteX3" fmla="*/ 9133382 w 9156611"/>
              <a:gd name="connsiteY3" fmla="*/ 1777186 h 1811551"/>
              <a:gd name="connsiteX4" fmla="*/ 456519 w 9156611"/>
              <a:gd name="connsiteY4" fmla="*/ 1799789 h 1811551"/>
              <a:gd name="connsiteX5" fmla="*/ 0 w 9156611"/>
              <a:gd name="connsiteY5" fmla="*/ 1799790 h 1811551"/>
              <a:gd name="connsiteX6" fmla="*/ 3399 w 9156611"/>
              <a:gd name="connsiteY6" fmla="*/ 239174 h 1811551"/>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77221 h 1849598"/>
              <a:gd name="connsiteX1" fmla="*/ 2550354 w 9156611"/>
              <a:gd name="connsiteY1" fmla="*/ 546050 h 1849598"/>
              <a:gd name="connsiteX2" fmla="*/ 9133382 w 9156611"/>
              <a:gd name="connsiteY2" fmla="*/ 161870 h 1849598"/>
              <a:gd name="connsiteX3" fmla="*/ 9133382 w 9156611"/>
              <a:gd name="connsiteY3" fmla="*/ 1815233 h 1849598"/>
              <a:gd name="connsiteX4" fmla="*/ 456519 w 9156611"/>
              <a:gd name="connsiteY4" fmla="*/ 1837836 h 1849598"/>
              <a:gd name="connsiteX5" fmla="*/ 0 w 9156611"/>
              <a:gd name="connsiteY5" fmla="*/ 1837837 h 1849598"/>
              <a:gd name="connsiteX6" fmla="*/ 3399 w 9156611"/>
              <a:gd name="connsiteY6" fmla="*/ 277221 h 1849598"/>
              <a:gd name="connsiteX0" fmla="*/ 3399 w 9156611"/>
              <a:gd name="connsiteY0" fmla="*/ 214630 h 1787007"/>
              <a:gd name="connsiteX1" fmla="*/ 2550354 w 9156611"/>
              <a:gd name="connsiteY1" fmla="*/ 483459 h 1787007"/>
              <a:gd name="connsiteX2" fmla="*/ 9133382 w 9156611"/>
              <a:gd name="connsiteY2" fmla="*/ 99279 h 1787007"/>
              <a:gd name="connsiteX3" fmla="*/ 9133382 w 9156611"/>
              <a:gd name="connsiteY3" fmla="*/ 1752642 h 1787007"/>
              <a:gd name="connsiteX4" fmla="*/ 456519 w 9156611"/>
              <a:gd name="connsiteY4" fmla="*/ 1775245 h 1787007"/>
              <a:gd name="connsiteX5" fmla="*/ 0 w 9156611"/>
              <a:gd name="connsiteY5" fmla="*/ 1775246 h 1787007"/>
              <a:gd name="connsiteX6" fmla="*/ 3399 w 9156611"/>
              <a:gd name="connsiteY6" fmla="*/ 214630 h 1787007"/>
              <a:gd name="connsiteX0" fmla="*/ 3399 w 9156611"/>
              <a:gd name="connsiteY0" fmla="*/ 217845 h 1790222"/>
              <a:gd name="connsiteX1" fmla="*/ 2550354 w 9156611"/>
              <a:gd name="connsiteY1" fmla="*/ 320419 h 1790222"/>
              <a:gd name="connsiteX2" fmla="*/ 9133382 w 9156611"/>
              <a:gd name="connsiteY2" fmla="*/ 102494 h 1790222"/>
              <a:gd name="connsiteX3" fmla="*/ 9133382 w 9156611"/>
              <a:gd name="connsiteY3" fmla="*/ 1755857 h 1790222"/>
              <a:gd name="connsiteX4" fmla="*/ 456519 w 9156611"/>
              <a:gd name="connsiteY4" fmla="*/ 1778460 h 1790222"/>
              <a:gd name="connsiteX5" fmla="*/ 0 w 9156611"/>
              <a:gd name="connsiteY5" fmla="*/ 1778461 h 1790222"/>
              <a:gd name="connsiteX6" fmla="*/ 3399 w 9156611"/>
              <a:gd name="connsiteY6" fmla="*/ 217845 h 1790222"/>
              <a:gd name="connsiteX0" fmla="*/ 3399 w 9156611"/>
              <a:gd name="connsiteY0" fmla="*/ 384099 h 1956476"/>
              <a:gd name="connsiteX1" fmla="*/ 2811223 w 9156611"/>
              <a:gd name="connsiteY1" fmla="*/ 320419 h 1956476"/>
              <a:gd name="connsiteX2" fmla="*/ 9133382 w 9156611"/>
              <a:gd name="connsiteY2" fmla="*/ 268748 h 1956476"/>
              <a:gd name="connsiteX3" fmla="*/ 9133382 w 9156611"/>
              <a:gd name="connsiteY3" fmla="*/ 1922111 h 1956476"/>
              <a:gd name="connsiteX4" fmla="*/ 456519 w 9156611"/>
              <a:gd name="connsiteY4" fmla="*/ 1944714 h 1956476"/>
              <a:gd name="connsiteX5" fmla="*/ 0 w 9156611"/>
              <a:gd name="connsiteY5" fmla="*/ 1944715 h 1956476"/>
              <a:gd name="connsiteX6" fmla="*/ 3399 w 9156611"/>
              <a:gd name="connsiteY6" fmla="*/ 384099 h 1956476"/>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29720 h 1802097"/>
              <a:gd name="connsiteX1" fmla="*/ 2574070 w 9156611"/>
              <a:gd name="connsiteY1" fmla="*/ 320419 h 1802097"/>
              <a:gd name="connsiteX2" fmla="*/ 9133382 w 9156611"/>
              <a:gd name="connsiteY2" fmla="*/ 114369 h 1802097"/>
              <a:gd name="connsiteX3" fmla="*/ 9133382 w 9156611"/>
              <a:gd name="connsiteY3" fmla="*/ 1767732 h 1802097"/>
              <a:gd name="connsiteX4" fmla="*/ 456519 w 9156611"/>
              <a:gd name="connsiteY4" fmla="*/ 1790335 h 1802097"/>
              <a:gd name="connsiteX5" fmla="*/ 0 w 9156611"/>
              <a:gd name="connsiteY5" fmla="*/ 1790336 h 1802097"/>
              <a:gd name="connsiteX6" fmla="*/ 3399 w 9156611"/>
              <a:gd name="connsiteY6" fmla="*/ 229720 h 1802097"/>
              <a:gd name="connsiteX0" fmla="*/ 3399 w 9156611"/>
              <a:gd name="connsiteY0" fmla="*/ 274007 h 1846384"/>
              <a:gd name="connsiteX1" fmla="*/ 2574070 w 9156611"/>
              <a:gd name="connsiteY1" fmla="*/ 364706 h 1846384"/>
              <a:gd name="connsiteX2" fmla="*/ 9133382 w 9156611"/>
              <a:gd name="connsiteY2" fmla="*/ 158656 h 1846384"/>
              <a:gd name="connsiteX3" fmla="*/ 9133382 w 9156611"/>
              <a:gd name="connsiteY3" fmla="*/ 1812019 h 1846384"/>
              <a:gd name="connsiteX4" fmla="*/ 456519 w 9156611"/>
              <a:gd name="connsiteY4" fmla="*/ 1834622 h 1846384"/>
              <a:gd name="connsiteX5" fmla="*/ 0 w 9156611"/>
              <a:gd name="connsiteY5" fmla="*/ 1834623 h 1846384"/>
              <a:gd name="connsiteX6" fmla="*/ 3399 w 9156611"/>
              <a:gd name="connsiteY6" fmla="*/ 274007 h 184638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4057 h 1926434"/>
              <a:gd name="connsiteX1" fmla="*/ 2574070 w 9156611"/>
              <a:gd name="connsiteY1" fmla="*/ 444756 h 1926434"/>
              <a:gd name="connsiteX2" fmla="*/ 3308278 w 9156611"/>
              <a:gd name="connsiteY2" fmla="*/ 732964 h 1926434"/>
              <a:gd name="connsiteX3" fmla="*/ 9133382 w 9156611"/>
              <a:gd name="connsiteY3" fmla="*/ 238706 h 1926434"/>
              <a:gd name="connsiteX4" fmla="*/ 9133382 w 9156611"/>
              <a:gd name="connsiteY4" fmla="*/ 1892069 h 1926434"/>
              <a:gd name="connsiteX5" fmla="*/ 456519 w 9156611"/>
              <a:gd name="connsiteY5" fmla="*/ 1914672 h 1926434"/>
              <a:gd name="connsiteX6" fmla="*/ 0 w 9156611"/>
              <a:gd name="connsiteY6" fmla="*/ 1914673 h 1926434"/>
              <a:gd name="connsiteX7" fmla="*/ 3399 w 9156611"/>
              <a:gd name="connsiteY7" fmla="*/ 354057 h 1926434"/>
              <a:gd name="connsiteX0" fmla="*/ 3399 w 9156611"/>
              <a:gd name="connsiteY0" fmla="*/ 356570 h 1928947"/>
              <a:gd name="connsiteX1" fmla="*/ 2574070 w 9156611"/>
              <a:gd name="connsiteY1" fmla="*/ 447269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356570 h 1928947"/>
              <a:gd name="connsiteX1" fmla="*/ 3155094 w 9156611"/>
              <a:gd name="connsiteY1" fmla="*/ 744152 h 1928947"/>
              <a:gd name="connsiteX2" fmla="*/ 9133382 w 9156611"/>
              <a:gd name="connsiteY2" fmla="*/ 241219 h 1928947"/>
              <a:gd name="connsiteX3" fmla="*/ 9133382 w 9156611"/>
              <a:gd name="connsiteY3" fmla="*/ 1894582 h 1928947"/>
              <a:gd name="connsiteX4" fmla="*/ 456519 w 9156611"/>
              <a:gd name="connsiteY4" fmla="*/ 1917185 h 1928947"/>
              <a:gd name="connsiteX5" fmla="*/ 0 w 9156611"/>
              <a:gd name="connsiteY5" fmla="*/ 1917186 h 1928947"/>
              <a:gd name="connsiteX6" fmla="*/ 3399 w 9156611"/>
              <a:gd name="connsiteY6" fmla="*/ 356570 h 1928947"/>
              <a:gd name="connsiteX0" fmla="*/ 3399 w 9156611"/>
              <a:gd name="connsiteY0" fmla="*/ 274007 h 2748908"/>
              <a:gd name="connsiteX1" fmla="*/ 3155094 w 9156611"/>
              <a:gd name="connsiteY1" fmla="*/ 1564113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274007 h 2748908"/>
              <a:gd name="connsiteX1" fmla="*/ 3155094 w 9156611"/>
              <a:gd name="connsiteY1" fmla="*/ 697214 h 2748908"/>
              <a:gd name="connsiteX2" fmla="*/ 9133382 w 9156611"/>
              <a:gd name="connsiteY2" fmla="*/ 1061180 h 2748908"/>
              <a:gd name="connsiteX3" fmla="*/ 9133382 w 9156611"/>
              <a:gd name="connsiteY3" fmla="*/ 2714543 h 2748908"/>
              <a:gd name="connsiteX4" fmla="*/ 456519 w 9156611"/>
              <a:gd name="connsiteY4" fmla="*/ 2737146 h 2748908"/>
              <a:gd name="connsiteX5" fmla="*/ 0 w 9156611"/>
              <a:gd name="connsiteY5" fmla="*/ 2737147 h 2748908"/>
              <a:gd name="connsiteX6" fmla="*/ 3399 w 9156611"/>
              <a:gd name="connsiteY6" fmla="*/ 274007 h 2748908"/>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2 w 9156611"/>
              <a:gd name="connsiteY2" fmla="*/ 68438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56611"/>
              <a:gd name="connsiteY0" fmla="*/ 562230 h 2372113"/>
              <a:gd name="connsiteX1" fmla="*/ 3155094 w 9156611"/>
              <a:gd name="connsiteY1" fmla="*/ 320419 h 2372113"/>
              <a:gd name="connsiteX2" fmla="*/ 9133383 w 9156611"/>
              <a:gd name="connsiteY2" fmla="*/ 886265 h 2372113"/>
              <a:gd name="connsiteX3" fmla="*/ 9133382 w 9156611"/>
              <a:gd name="connsiteY3" fmla="*/ 2337748 h 2372113"/>
              <a:gd name="connsiteX4" fmla="*/ 456519 w 9156611"/>
              <a:gd name="connsiteY4" fmla="*/ 2360351 h 2372113"/>
              <a:gd name="connsiteX5" fmla="*/ 0 w 9156611"/>
              <a:gd name="connsiteY5" fmla="*/ 2360352 h 2372113"/>
              <a:gd name="connsiteX6" fmla="*/ 3399 w 9156611"/>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8836942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372113"/>
              <a:gd name="connsiteX1" fmla="*/ 3155094 w 9133383"/>
              <a:gd name="connsiteY1" fmla="*/ 320419 h 2372113"/>
              <a:gd name="connsiteX2" fmla="*/ 9133383 w 9133383"/>
              <a:gd name="connsiteY2" fmla="*/ 886265 h 2372113"/>
              <a:gd name="connsiteX3" fmla="*/ 9109666 w 9133383"/>
              <a:gd name="connsiteY3" fmla="*/ 2337748 h 2372113"/>
              <a:gd name="connsiteX4" fmla="*/ 456519 w 9133383"/>
              <a:gd name="connsiteY4" fmla="*/ 2360351 h 2372113"/>
              <a:gd name="connsiteX5" fmla="*/ 0 w 9133383"/>
              <a:gd name="connsiteY5" fmla="*/ 2360352 h 2372113"/>
              <a:gd name="connsiteX6" fmla="*/ 3399 w 9133383"/>
              <a:gd name="connsiteY6" fmla="*/ 562230 h 2372113"/>
              <a:gd name="connsiteX0" fmla="*/ 3399 w 9133383"/>
              <a:gd name="connsiteY0" fmla="*/ 562230 h 2880974"/>
              <a:gd name="connsiteX1" fmla="*/ 3155094 w 9133383"/>
              <a:gd name="connsiteY1" fmla="*/ 320419 h 2880974"/>
              <a:gd name="connsiteX2" fmla="*/ 9133383 w 9133383"/>
              <a:gd name="connsiteY2" fmla="*/ 1519025 h 2880974"/>
              <a:gd name="connsiteX3" fmla="*/ 9109666 w 9133383"/>
              <a:gd name="connsiteY3" fmla="*/ 2337748 h 2880974"/>
              <a:gd name="connsiteX4" fmla="*/ 456519 w 9133383"/>
              <a:gd name="connsiteY4" fmla="*/ 2360351 h 2880974"/>
              <a:gd name="connsiteX5" fmla="*/ 0 w 9133383"/>
              <a:gd name="connsiteY5" fmla="*/ 2360352 h 2880974"/>
              <a:gd name="connsiteX6" fmla="*/ 3399 w 9133383"/>
              <a:gd name="connsiteY6" fmla="*/ 562230 h 288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3383" h="2880974">
                <a:moveTo>
                  <a:pt x="3399" y="562230"/>
                </a:moveTo>
                <a:cubicBezTo>
                  <a:pt x="1151176" y="86342"/>
                  <a:pt x="2177778" y="0"/>
                  <a:pt x="3155094" y="320419"/>
                </a:cubicBezTo>
                <a:cubicBezTo>
                  <a:pt x="5376358" y="1144342"/>
                  <a:pt x="7281277" y="2880974"/>
                  <a:pt x="9133383" y="1519025"/>
                </a:cubicBezTo>
                <a:cubicBezTo>
                  <a:pt x="9121498" y="2293575"/>
                  <a:pt x="9132895" y="1025268"/>
                  <a:pt x="9109666" y="2337748"/>
                </a:cubicBezTo>
                <a:cubicBezTo>
                  <a:pt x="7785407" y="2372113"/>
                  <a:pt x="1893816" y="2310509"/>
                  <a:pt x="456519" y="2360351"/>
                </a:cubicBezTo>
                <a:lnTo>
                  <a:pt x="0" y="2360352"/>
                </a:lnTo>
                <a:lnTo>
                  <a:pt x="3399" y="562230"/>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4" cstate="email">
            <a:lum bright="70000" contrast="-70000"/>
            <a:extLst>
              <a:ext uri="{28A0092B-C50C-407E-A947-70E740481C1C}">
                <a14:useLocalDpi xmlns:a14="http://schemas.microsoft.com/office/drawing/2010/main"/>
              </a:ext>
            </a:extLst>
          </a:blip>
          <a:stretch>
            <a:fillRect/>
          </a:stretch>
        </p:blipFill>
        <p:spPr>
          <a:xfrm>
            <a:off x="1058587" y="6464136"/>
            <a:ext cx="4663440" cy="149558"/>
          </a:xfrm>
          <a:prstGeom prst="rect">
            <a:avLst/>
          </a:prstGeom>
        </p:spPr>
      </p:pic>
      <p:pic>
        <p:nvPicPr>
          <p:cNvPr id="18" name="Picture 17"/>
          <p:cNvPicPr>
            <a:picLocks noChangeAspect="1"/>
          </p:cNvPicPr>
          <p:nvPr userDrawn="1"/>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56361" y="6228203"/>
            <a:ext cx="702226" cy="621424"/>
          </a:xfrm>
          <a:prstGeom prst="rect">
            <a:avLst/>
          </a:prstGeom>
        </p:spPr>
      </p:pic>
      <p:pic>
        <p:nvPicPr>
          <p:cNvPr id="19" name="Picture 4" descr="https://upload.wikimedia.org/wikipedia/commons/thumb/4/44/US-OSHA-Logo.svg/2000px-US-OSHA-Logo.svg.png"/>
          <p:cNvPicPr>
            <a:picLocks noChangeAspect="1" noChangeArrowheads="1"/>
          </p:cNvPicPr>
          <p:nvPr userDrawn="1"/>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58587" y="5375633"/>
            <a:ext cx="2057400" cy="5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75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6.wmf"/><Relationship Id="rId2" Type="http://schemas.openxmlformats.org/officeDocument/2006/relationships/slideLayout" Target="../slideLayouts/slideLayout12.xml"/><Relationship Id="rId16" Type="http://schemas.openxmlformats.org/officeDocument/2006/relationships/image" Target="../media/image7.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control" Target="../activeX/activeX1.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715000"/>
            <a:ext cx="9144000" cy="1143000"/>
          </a:xfrm>
          <a:prstGeom prst="rect">
            <a:avLst/>
          </a:prstGeom>
          <a:gradFill flip="none" rotWithShape="1">
            <a:gsLst>
              <a:gs pos="0">
                <a:schemeClr val="accent1">
                  <a:tint val="66000"/>
                  <a:satMod val="160000"/>
                  <a:alpha val="48000"/>
                </a:schemeClr>
              </a:gs>
              <a:gs pos="37000">
                <a:schemeClr val="accent1">
                  <a:tint val="44500"/>
                  <a:satMod val="160000"/>
                  <a:alpha val="57000"/>
                </a:schemeClr>
              </a:gs>
              <a:gs pos="100000">
                <a:schemeClr val="accent1">
                  <a:tint val="23500"/>
                  <a:satMod val="160000"/>
                  <a:alpha val="1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lide Number Placeholder 14"/>
          <p:cNvSpPr>
            <a:spLocks noGrp="1"/>
          </p:cNvSpPr>
          <p:nvPr>
            <p:ph type="sldNum" sz="quarter" idx="4"/>
          </p:nvPr>
        </p:nvSpPr>
        <p:spPr>
          <a:xfrm>
            <a:off x="6553200" y="6314020"/>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AB2EEB42-3695-4CC8-9EB9-6441E8027B8F}" type="slidenum">
              <a:rPr lang="en-US" smtClean="0"/>
              <a:pPr/>
              <a:t>‹#›</a:t>
            </a:fld>
            <a:endParaRPr lang="en-US" dirty="0"/>
          </a:p>
        </p:txBody>
      </p:sp>
      <p:sp>
        <p:nvSpPr>
          <p:cNvPr id="5" name="Freeform 4"/>
          <p:cNvSpPr/>
          <p:nvPr userDrawn="1"/>
        </p:nvSpPr>
        <p:spPr>
          <a:xfrm>
            <a:off x="0" y="-13647"/>
            <a:ext cx="9157648" cy="1074759"/>
          </a:xfrm>
          <a:custGeom>
            <a:avLst/>
            <a:gdLst>
              <a:gd name="connsiteX0" fmla="*/ 0 w 9144000"/>
              <a:gd name="connsiteY0" fmla="*/ 0 h 1143000"/>
              <a:gd name="connsiteX1" fmla="*/ 9144000 w 9144000"/>
              <a:gd name="connsiteY1" fmla="*/ 0 h 1143000"/>
              <a:gd name="connsiteX2" fmla="*/ 9144000 w 9144000"/>
              <a:gd name="connsiteY2" fmla="*/ 1143000 h 1143000"/>
              <a:gd name="connsiteX3" fmla="*/ 0 w 9144000"/>
              <a:gd name="connsiteY3" fmla="*/ 1143000 h 1143000"/>
              <a:gd name="connsiteX4" fmla="*/ 0 w 9144000"/>
              <a:gd name="connsiteY4"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81534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87355"/>
              <a:gd name="connsiteX1" fmla="*/ 7543800 w 9144000"/>
              <a:gd name="connsiteY1" fmla="*/ 0 h 1187355"/>
              <a:gd name="connsiteX2" fmla="*/ 9130352 w 9144000"/>
              <a:gd name="connsiteY2" fmla="*/ 805218 h 1187355"/>
              <a:gd name="connsiteX3" fmla="*/ 9144000 w 9144000"/>
              <a:gd name="connsiteY3" fmla="*/ 1143000 h 1187355"/>
              <a:gd name="connsiteX4" fmla="*/ 0 w 9144000"/>
              <a:gd name="connsiteY4" fmla="*/ 1143000 h 1187355"/>
              <a:gd name="connsiteX5" fmla="*/ 0 w 9144000"/>
              <a:gd name="connsiteY5" fmla="*/ 0 h 118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87355">
                <a:moveTo>
                  <a:pt x="0" y="0"/>
                </a:moveTo>
                <a:lnTo>
                  <a:pt x="7543800" y="0"/>
                </a:lnTo>
                <a:cubicBezTo>
                  <a:pt x="7037696" y="667603"/>
                  <a:pt x="7254921" y="1187355"/>
                  <a:pt x="9130352" y="805218"/>
                </a:cubicBezTo>
                <a:lnTo>
                  <a:pt x="9144000" y="1143000"/>
                </a:lnTo>
                <a:lnTo>
                  <a:pt x="0" y="11430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Freeform 6"/>
          <p:cNvSpPr/>
          <p:nvPr userDrawn="1"/>
        </p:nvSpPr>
        <p:spPr>
          <a:xfrm>
            <a:off x="0" y="-9099"/>
            <a:ext cx="9157648" cy="1187355"/>
          </a:xfrm>
          <a:custGeom>
            <a:avLst/>
            <a:gdLst>
              <a:gd name="connsiteX0" fmla="*/ 0 w 9144000"/>
              <a:gd name="connsiteY0" fmla="*/ 0 h 1143000"/>
              <a:gd name="connsiteX1" fmla="*/ 9144000 w 9144000"/>
              <a:gd name="connsiteY1" fmla="*/ 0 h 1143000"/>
              <a:gd name="connsiteX2" fmla="*/ 9144000 w 9144000"/>
              <a:gd name="connsiteY2" fmla="*/ 1143000 h 1143000"/>
              <a:gd name="connsiteX3" fmla="*/ 0 w 9144000"/>
              <a:gd name="connsiteY3" fmla="*/ 1143000 h 1143000"/>
              <a:gd name="connsiteX4" fmla="*/ 0 w 9144000"/>
              <a:gd name="connsiteY4"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81534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87355"/>
              <a:gd name="connsiteX1" fmla="*/ 7543800 w 9144000"/>
              <a:gd name="connsiteY1" fmla="*/ 0 h 1187355"/>
              <a:gd name="connsiteX2" fmla="*/ 9130352 w 9144000"/>
              <a:gd name="connsiteY2" fmla="*/ 805218 h 1187355"/>
              <a:gd name="connsiteX3" fmla="*/ 9144000 w 9144000"/>
              <a:gd name="connsiteY3" fmla="*/ 1143000 h 1187355"/>
              <a:gd name="connsiteX4" fmla="*/ 0 w 9144000"/>
              <a:gd name="connsiteY4" fmla="*/ 1143000 h 1187355"/>
              <a:gd name="connsiteX5" fmla="*/ 0 w 9144000"/>
              <a:gd name="connsiteY5" fmla="*/ 0 h 118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87355">
                <a:moveTo>
                  <a:pt x="0" y="0"/>
                </a:moveTo>
                <a:lnTo>
                  <a:pt x="7543800" y="0"/>
                </a:lnTo>
                <a:cubicBezTo>
                  <a:pt x="7037696" y="667603"/>
                  <a:pt x="7254921" y="1187355"/>
                  <a:pt x="9130352" y="805218"/>
                </a:cubicBezTo>
                <a:lnTo>
                  <a:pt x="9144000" y="1143000"/>
                </a:lnTo>
                <a:lnTo>
                  <a:pt x="0" y="1143000"/>
                </a:lnTo>
                <a:lnTo>
                  <a:pt x="0" y="0"/>
                </a:lnTo>
                <a:close/>
              </a:path>
            </a:pathLst>
          </a:custGeom>
          <a:gradFill flip="none" rotWithShape="1">
            <a:gsLst>
              <a:gs pos="0">
                <a:schemeClr val="bg1"/>
              </a:gs>
              <a:gs pos="50000">
                <a:schemeClr val="accent1">
                  <a:lumMod val="60000"/>
                  <a:lumOff val="40000"/>
                </a:schemeClr>
              </a:gs>
              <a:gs pos="100000">
                <a:schemeClr val="accent1">
                  <a:lumMod val="75000"/>
                </a:scheme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0645939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0" r:id="rId3"/>
    <p:sldLayoutId id="2147483671" r:id="rId4"/>
    <p:sldLayoutId id="2147483666" r:id="rId5"/>
    <p:sldLayoutId id="2147483667" r:id="rId6"/>
    <p:sldLayoutId id="2147483661" r:id="rId7"/>
    <p:sldLayoutId id="2147483662" r:id="rId8"/>
    <p:sldLayoutId id="2147483685" r:id="rId9"/>
    <p:sldLayoutId id="2147483686" r:id="rId10"/>
  </p:sldLayoutIdLst>
  <p:timing>
    <p:tnLst>
      <p:par>
        <p:cTn id="1" dur="indefinite" restart="never" nodeType="tmRoot"/>
      </p:par>
    </p:tnLst>
  </p:timing>
  <p:hf hdr="0" ftr="0" dt="0"/>
  <p:txStyles>
    <p:titleStyle>
      <a:lvl1pPr algn="r" defTabSz="914400" rtl="0" eaLnBrk="1" latinLnBrk="0" hangingPunct="1">
        <a:spcBef>
          <a:spcPct val="0"/>
        </a:spcBef>
        <a:buNone/>
        <a:defRPr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0000">
              <a:schemeClr val="bg1"/>
            </a:gs>
            <a:gs pos="11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12" name="Rectangle 11"/>
          <p:cNvSpPr/>
          <p:nvPr userDrawn="1"/>
        </p:nvSpPr>
        <p:spPr>
          <a:xfrm>
            <a:off x="228600" y="678062"/>
            <a:ext cx="8710684" cy="5951338"/>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341195" y="678062"/>
            <a:ext cx="8461612" cy="5818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628650" y="793148"/>
            <a:ext cx="7886700" cy="52717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11707" y="624423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1A041-FF57-4232-835C-D4B314B0B44F}" type="datetimeFigureOut">
              <a:rPr lang="es-MX" smtClean="0"/>
              <a:t>05/12/2019</a:t>
            </a:fld>
            <a:endParaRPr lang="es-MX" dirty="0"/>
          </a:p>
        </p:txBody>
      </p:sp>
      <p:sp>
        <p:nvSpPr>
          <p:cNvPr id="5" name="Footer Placeholder 4"/>
          <p:cNvSpPr>
            <a:spLocks noGrp="1"/>
          </p:cNvSpPr>
          <p:nvPr>
            <p:ph type="ftr" sz="quarter" idx="3"/>
          </p:nvPr>
        </p:nvSpPr>
        <p:spPr>
          <a:xfrm>
            <a:off x="3118798" y="621812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854589" y="623118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EC88B-4E24-4395-87A9-1FD37250A53E}" type="slidenum">
              <a:rPr lang="es-MX" smtClean="0"/>
              <a:t>‹#›</a:t>
            </a:fld>
            <a:endParaRPr lang="es-MX" dirty="0"/>
          </a:p>
        </p:txBody>
      </p:sp>
      <p:sp>
        <p:nvSpPr>
          <p:cNvPr id="9" name="Freeform 8"/>
          <p:cNvSpPr/>
          <p:nvPr userDrawn="1"/>
        </p:nvSpPr>
        <p:spPr>
          <a:xfrm>
            <a:off x="0" y="-13647"/>
            <a:ext cx="9157648" cy="766950"/>
          </a:xfrm>
          <a:custGeom>
            <a:avLst/>
            <a:gdLst>
              <a:gd name="connsiteX0" fmla="*/ 0 w 9144000"/>
              <a:gd name="connsiteY0" fmla="*/ 0 h 1143000"/>
              <a:gd name="connsiteX1" fmla="*/ 9144000 w 9144000"/>
              <a:gd name="connsiteY1" fmla="*/ 0 h 1143000"/>
              <a:gd name="connsiteX2" fmla="*/ 9144000 w 9144000"/>
              <a:gd name="connsiteY2" fmla="*/ 1143000 h 1143000"/>
              <a:gd name="connsiteX3" fmla="*/ 0 w 9144000"/>
              <a:gd name="connsiteY3" fmla="*/ 1143000 h 1143000"/>
              <a:gd name="connsiteX4" fmla="*/ 0 w 9144000"/>
              <a:gd name="connsiteY4"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81534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87355"/>
              <a:gd name="connsiteX1" fmla="*/ 7543800 w 9144000"/>
              <a:gd name="connsiteY1" fmla="*/ 0 h 1187355"/>
              <a:gd name="connsiteX2" fmla="*/ 9130352 w 9144000"/>
              <a:gd name="connsiteY2" fmla="*/ 805218 h 1187355"/>
              <a:gd name="connsiteX3" fmla="*/ 9144000 w 9144000"/>
              <a:gd name="connsiteY3" fmla="*/ 1143000 h 1187355"/>
              <a:gd name="connsiteX4" fmla="*/ 0 w 9144000"/>
              <a:gd name="connsiteY4" fmla="*/ 1143000 h 1187355"/>
              <a:gd name="connsiteX5" fmla="*/ 0 w 9144000"/>
              <a:gd name="connsiteY5" fmla="*/ 0 h 118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87355">
                <a:moveTo>
                  <a:pt x="0" y="0"/>
                </a:moveTo>
                <a:lnTo>
                  <a:pt x="7543800" y="0"/>
                </a:lnTo>
                <a:cubicBezTo>
                  <a:pt x="7037696" y="667603"/>
                  <a:pt x="7254921" y="1187355"/>
                  <a:pt x="9130352" y="805218"/>
                </a:cubicBezTo>
                <a:lnTo>
                  <a:pt x="9144000" y="1143000"/>
                </a:lnTo>
                <a:lnTo>
                  <a:pt x="0" y="1143000"/>
                </a:lnTo>
                <a:lnTo>
                  <a:pt x="0" y="0"/>
                </a:ln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 name="Freeform 9"/>
          <p:cNvSpPr/>
          <p:nvPr userDrawn="1"/>
        </p:nvSpPr>
        <p:spPr>
          <a:xfrm>
            <a:off x="0" y="-9098"/>
            <a:ext cx="9157648" cy="847298"/>
          </a:xfrm>
          <a:custGeom>
            <a:avLst/>
            <a:gdLst>
              <a:gd name="connsiteX0" fmla="*/ 0 w 9144000"/>
              <a:gd name="connsiteY0" fmla="*/ 0 h 1143000"/>
              <a:gd name="connsiteX1" fmla="*/ 9144000 w 9144000"/>
              <a:gd name="connsiteY1" fmla="*/ 0 h 1143000"/>
              <a:gd name="connsiteX2" fmla="*/ 9144000 w 9144000"/>
              <a:gd name="connsiteY2" fmla="*/ 1143000 h 1143000"/>
              <a:gd name="connsiteX3" fmla="*/ 0 w 9144000"/>
              <a:gd name="connsiteY3" fmla="*/ 1143000 h 1143000"/>
              <a:gd name="connsiteX4" fmla="*/ 0 w 9144000"/>
              <a:gd name="connsiteY4"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91440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81534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43000"/>
              <a:gd name="connsiteX1" fmla="*/ 7543800 w 9144000"/>
              <a:gd name="connsiteY1" fmla="*/ 0 h 1143000"/>
              <a:gd name="connsiteX2" fmla="*/ 9130352 w 9144000"/>
              <a:gd name="connsiteY2" fmla="*/ 805218 h 1143000"/>
              <a:gd name="connsiteX3" fmla="*/ 9144000 w 9144000"/>
              <a:gd name="connsiteY3" fmla="*/ 1143000 h 1143000"/>
              <a:gd name="connsiteX4" fmla="*/ 0 w 9144000"/>
              <a:gd name="connsiteY4" fmla="*/ 1143000 h 1143000"/>
              <a:gd name="connsiteX5" fmla="*/ 0 w 9144000"/>
              <a:gd name="connsiteY5" fmla="*/ 0 h 1143000"/>
              <a:gd name="connsiteX0" fmla="*/ 0 w 9144000"/>
              <a:gd name="connsiteY0" fmla="*/ 0 h 1187355"/>
              <a:gd name="connsiteX1" fmla="*/ 7543800 w 9144000"/>
              <a:gd name="connsiteY1" fmla="*/ 0 h 1187355"/>
              <a:gd name="connsiteX2" fmla="*/ 9130352 w 9144000"/>
              <a:gd name="connsiteY2" fmla="*/ 805218 h 1187355"/>
              <a:gd name="connsiteX3" fmla="*/ 9144000 w 9144000"/>
              <a:gd name="connsiteY3" fmla="*/ 1143000 h 1187355"/>
              <a:gd name="connsiteX4" fmla="*/ 0 w 9144000"/>
              <a:gd name="connsiteY4" fmla="*/ 1143000 h 1187355"/>
              <a:gd name="connsiteX5" fmla="*/ 0 w 9144000"/>
              <a:gd name="connsiteY5" fmla="*/ 0 h 118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187355">
                <a:moveTo>
                  <a:pt x="0" y="0"/>
                </a:moveTo>
                <a:lnTo>
                  <a:pt x="7543800" y="0"/>
                </a:lnTo>
                <a:cubicBezTo>
                  <a:pt x="7037696" y="667603"/>
                  <a:pt x="7254921" y="1187355"/>
                  <a:pt x="9130352" y="805218"/>
                </a:cubicBezTo>
                <a:lnTo>
                  <a:pt x="9144000" y="1143000"/>
                </a:lnTo>
                <a:lnTo>
                  <a:pt x="0" y="1143000"/>
                </a:lnTo>
                <a:lnTo>
                  <a:pt x="0" y="0"/>
                </a:lnTo>
                <a:close/>
              </a:path>
            </a:pathLst>
          </a:custGeom>
          <a:gradFill flip="none" rotWithShape="1">
            <a:gsLst>
              <a:gs pos="0">
                <a:sysClr val="window" lastClr="FFFFFF"/>
              </a:gs>
              <a:gs pos="50000">
                <a:srgbClr val="2C395D">
                  <a:lumMod val="60000"/>
                  <a:lumOff val="40000"/>
                </a:srgbClr>
              </a:gs>
              <a:gs pos="100000">
                <a:srgbClr val="2C395D">
                  <a:lumMod val="75000"/>
                </a:srgbClr>
              </a:gs>
            </a:gsLst>
            <a:lin ang="10800000" scaled="1"/>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16" cstate="email">
            <a:clrChange>
              <a:clrFrom>
                <a:srgbClr val="FFFDFC"/>
              </a:clrFrom>
              <a:clrTo>
                <a:srgbClr val="FFFDFC">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617688" y="73409"/>
            <a:ext cx="1330658" cy="425266"/>
          </a:xfrm>
          <a:prstGeom prst="rect">
            <a:avLst/>
          </a:prstGeom>
        </p:spPr>
      </p:pic>
      <p:sp>
        <p:nvSpPr>
          <p:cNvPr id="2" name="Title Placeholder 1"/>
          <p:cNvSpPr>
            <a:spLocks noGrp="1"/>
          </p:cNvSpPr>
          <p:nvPr>
            <p:ph type="title"/>
          </p:nvPr>
        </p:nvSpPr>
        <p:spPr>
          <a:xfrm>
            <a:off x="0" y="0"/>
            <a:ext cx="7886700" cy="746954"/>
          </a:xfrm>
          <a:prstGeom prst="rect">
            <a:avLst/>
          </a:prstGeom>
        </p:spPr>
        <p:txBody>
          <a:bodyPr vert="horz" lIns="91440" tIns="45720" rIns="91440" bIns="45720" rtlCol="0" anchor="ctr">
            <a:normAutofit/>
          </a:bodyPr>
          <a:lstStyle/>
          <a:p>
            <a:r>
              <a:rPr lang="en-US" dirty="0" smtClean="0"/>
              <a:t>Click to edit Master title style</a:t>
            </a:r>
            <a:endParaRPr lang="es-MX" dirty="0"/>
          </a:p>
        </p:txBody>
      </p:sp>
    </p:spTree>
    <p:controls>
      <mc:AlternateContent xmlns:mc="http://schemas.openxmlformats.org/markup-compatibility/2006">
        <mc:Choice xmlns:v="urn:schemas-microsoft-com:vml" Requires="v">
          <p:control spid="1112" name="Image1" r:id="rId15" imgW="5619600" imgH="361800"/>
        </mc:Choice>
        <mc:Fallback>
          <p:control name="Image1" r:id="rId15" imgW="5619600" imgH="361800">
            <p:pic>
              <p:nvPicPr>
                <p:cNvPr id="7" name="Image1" hidden="1"/>
                <p:cNvPicPr>
                  <a:picLocks/>
                </p:cNvPicPr>
                <p:nvPr/>
              </p:nvPicPr>
              <p:blipFill>
                <a:blip r:embed="rId17"/>
                <a:srcRect/>
                <a:stretch>
                  <a:fillRect/>
                </a:stretch>
              </p:blipFill>
              <p:spPr bwMode="auto">
                <a:xfrm>
                  <a:off x="2895600" y="3886200"/>
                  <a:ext cx="5619750" cy="3651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6744558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cap="all" spc="600" baseline="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51.jpe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9.xml"/><Relationship Id="rId5" Type="http://schemas.openxmlformats.org/officeDocument/2006/relationships/image" Target="../media/image57.png"/><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1</a:t>
            </a:fld>
            <a:endParaRPr lang="en-GB" dirty="0"/>
          </a:p>
        </p:txBody>
      </p:sp>
      <p:sp>
        <p:nvSpPr>
          <p:cNvPr id="5" name="Title 4"/>
          <p:cNvSpPr>
            <a:spLocks noGrp="1"/>
          </p:cNvSpPr>
          <p:nvPr>
            <p:ph type="title" idx="4294967295"/>
          </p:nvPr>
        </p:nvSpPr>
        <p:spPr>
          <a:xfrm>
            <a:off x="152400" y="365125"/>
            <a:ext cx="3276600" cy="3597275"/>
          </a:xfrm>
          <a:prstGeom prst="rect">
            <a:avLst/>
          </a:prstGeom>
        </p:spPr>
        <p:txBody>
          <a:bodyPr/>
          <a:lstStyle/>
          <a:p>
            <a:pPr algn="ctr"/>
            <a:r>
              <a:rPr lang="en-US" sz="3600" dirty="0" smtClean="0">
                <a:solidFill>
                  <a:schemeClr val="bg1"/>
                </a:solidFill>
              </a:rPr>
              <a:t>Safety and Health Training for Tree Care and Landscape Workers</a:t>
            </a:r>
            <a:endParaRPr lang="en-US" sz="3600" dirty="0">
              <a:solidFill>
                <a:schemeClr val="bg1"/>
              </a:solidFill>
            </a:endParaRPr>
          </a:p>
        </p:txBody>
      </p:sp>
    </p:spTree>
    <p:extLst>
      <p:ext uri="{BB962C8B-B14F-4D97-AF65-F5344CB8AC3E}">
        <p14:creationId xmlns:p14="http://schemas.microsoft.com/office/powerpoint/2010/main" val="739922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a:t>
            </a:r>
            <a:br>
              <a:rPr lang="en-US" dirty="0"/>
            </a:br>
            <a:r>
              <a:rPr lang="en-US" dirty="0"/>
              <a:t>need for Spanish </a:t>
            </a:r>
            <a:r>
              <a:rPr lang="en-US" dirty="0" smtClean="0"/>
              <a:t>training </a:t>
            </a:r>
            <a:endParaRPr lang="en-US" dirty="0"/>
          </a:p>
        </p:txBody>
      </p:sp>
      <p:sp>
        <p:nvSpPr>
          <p:cNvPr id="3" name="Slide Number Placeholder 2"/>
          <p:cNvSpPr>
            <a:spLocks noGrp="1"/>
          </p:cNvSpPr>
          <p:nvPr>
            <p:ph type="sldNum" sz="quarter" idx="10"/>
          </p:nvPr>
        </p:nvSpPr>
        <p:spPr/>
        <p:txBody>
          <a:bodyPr/>
          <a:lstStyle/>
          <a:p>
            <a:fld id="{AB2EEB42-3695-4CC8-9EB9-6441E8027B8F}" type="slidenum">
              <a:rPr lang="en-US" smtClean="0"/>
              <a:pPr/>
              <a:t>10</a:t>
            </a:fld>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6771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5800" cy="1143000"/>
          </a:xfrm>
        </p:spPr>
        <p:txBody>
          <a:bodyPr/>
          <a:lstStyle/>
          <a:p>
            <a:r>
              <a:rPr lang="en-US" dirty="0"/>
              <a:t>Background – </a:t>
            </a:r>
            <a:r>
              <a:rPr lang="en-US" dirty="0" smtClean="0"/>
              <a:t/>
            </a:r>
            <a:br>
              <a:rPr lang="en-US" dirty="0" smtClean="0"/>
            </a:br>
            <a:r>
              <a:rPr lang="en-US" sz="2300" dirty="0" smtClean="0"/>
              <a:t>need </a:t>
            </a:r>
            <a:r>
              <a:rPr lang="en-US" sz="2300" dirty="0"/>
              <a:t>for </a:t>
            </a:r>
            <a:r>
              <a:rPr lang="en-US" sz="2300" dirty="0" smtClean="0"/>
              <a:t>low literacy training</a:t>
            </a:r>
            <a:endParaRPr lang="es-MX" sz="2300" dirty="0"/>
          </a:p>
        </p:txBody>
      </p:sp>
      <p:sp>
        <p:nvSpPr>
          <p:cNvPr id="4" name="Slide Number Placeholder 3"/>
          <p:cNvSpPr>
            <a:spLocks noGrp="1"/>
          </p:cNvSpPr>
          <p:nvPr>
            <p:ph type="sldNum" sz="quarter" idx="4"/>
          </p:nvPr>
        </p:nvSpPr>
        <p:spPr/>
        <p:txBody>
          <a:bodyPr/>
          <a:lstStyle/>
          <a:p>
            <a:fld id="{AB2EEB42-3695-4CC8-9EB9-6441E8027B8F}" type="slidenum">
              <a:rPr lang="en-US" smtClean="0"/>
              <a:pPr/>
              <a:t>11</a:t>
            </a:fld>
            <a:endParaRPr lang="en-US" dirty="0"/>
          </a:p>
        </p:txBody>
      </p:sp>
    </p:spTree>
    <p:extLst>
      <p:ext uri="{BB962C8B-B14F-4D97-AF65-F5344CB8AC3E}">
        <p14:creationId xmlns:p14="http://schemas.microsoft.com/office/powerpoint/2010/main" val="2018985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Training goal</a:t>
            </a:r>
            <a:endParaRPr lang="es-MX" dirty="0"/>
          </a:p>
        </p:txBody>
      </p:sp>
      <p:sp>
        <p:nvSpPr>
          <p:cNvPr id="3" name="Content Placeholder 2"/>
          <p:cNvSpPr>
            <a:spLocks noGrp="1"/>
          </p:cNvSpPr>
          <p:nvPr>
            <p:ph idx="1"/>
          </p:nvPr>
        </p:nvSpPr>
        <p:spPr/>
        <p:txBody>
          <a:bodyPr/>
          <a:lstStyle/>
          <a:p>
            <a:pPr marL="0" indent="0">
              <a:buNone/>
            </a:pPr>
            <a:r>
              <a:rPr lang="en-US" sz="3200" dirty="0" smtClean="0"/>
              <a:t>Build an innovative solution to meet the immediate safety needs of the workforce.</a:t>
            </a:r>
          </a:p>
          <a:p>
            <a:pPr marL="0" indent="0">
              <a:buNone/>
            </a:pPr>
            <a:endParaRPr lang="en-US" sz="3200" dirty="0"/>
          </a:p>
          <a:p>
            <a:pPr marL="0" indent="0">
              <a:buNone/>
            </a:pPr>
            <a:r>
              <a:rPr lang="en-US" sz="3200" b="1" dirty="0" smtClean="0"/>
              <a:t>Focus training </a:t>
            </a:r>
            <a:r>
              <a:rPr lang="en-US" sz="3200" dirty="0" smtClean="0"/>
              <a:t>efforts on the </a:t>
            </a:r>
            <a:r>
              <a:rPr lang="en-US" sz="3200" dirty="0"/>
              <a:t>u</a:t>
            </a:r>
            <a:r>
              <a:rPr lang="en-US" sz="3200" dirty="0" smtClean="0"/>
              <a:t>nderserved population of hard-to-reach, </a:t>
            </a:r>
            <a:r>
              <a:rPr lang="en-US" sz="3200" b="1" dirty="0" smtClean="0"/>
              <a:t>English and Spanish-speaking, low literacy workers</a:t>
            </a:r>
            <a:r>
              <a:rPr lang="en-US" sz="3200" dirty="0" smtClean="0"/>
              <a:t>, and small business contractors.</a:t>
            </a:r>
            <a:endParaRPr lang="es-MX" sz="3200" dirty="0"/>
          </a:p>
        </p:txBody>
      </p:sp>
    </p:spTree>
    <p:extLst>
      <p:ext uri="{BB962C8B-B14F-4D97-AF65-F5344CB8AC3E}">
        <p14:creationId xmlns:p14="http://schemas.microsoft.com/office/powerpoint/2010/main" val="1137502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B2EEB42-3695-4CC8-9EB9-6441E8027B8F}" type="slidenum">
              <a:rPr lang="en-US" smtClean="0"/>
              <a:pPr/>
              <a:t>13</a:t>
            </a:fld>
            <a:endParaRPr lang="en-US" dirty="0"/>
          </a:p>
        </p:txBody>
      </p:sp>
      <p:sp>
        <p:nvSpPr>
          <p:cNvPr id="11" name="Rectangle 10"/>
          <p:cNvSpPr/>
          <p:nvPr/>
        </p:nvSpPr>
        <p:spPr>
          <a:xfrm>
            <a:off x="228600" y="3074436"/>
            <a:ext cx="3981451" cy="3173964"/>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marL="228600" indent="-228600">
              <a:buClr>
                <a:schemeClr val="tx1"/>
              </a:buClr>
              <a:buFont typeface="Arial" pitchFamily="34" charset="0"/>
              <a:buChar char="•"/>
            </a:pPr>
            <a:r>
              <a:rPr lang="en-US" sz="2400" dirty="0" smtClean="0"/>
              <a:t>Identify safety and health hazards.</a:t>
            </a:r>
          </a:p>
          <a:p>
            <a:pPr marL="228600" indent="-228600">
              <a:buClr>
                <a:schemeClr val="tx1"/>
              </a:buClr>
              <a:buFont typeface="Arial" pitchFamily="34" charset="0"/>
              <a:buChar char="•"/>
            </a:pPr>
            <a:r>
              <a:rPr lang="en-US" sz="2400" dirty="0" smtClean="0"/>
              <a:t>Analyze the cause of these hazards.</a:t>
            </a:r>
          </a:p>
          <a:p>
            <a:pPr marL="228600" indent="-228600">
              <a:buClr>
                <a:schemeClr val="tx1"/>
              </a:buClr>
              <a:buFont typeface="Arial" pitchFamily="34" charset="0"/>
              <a:buChar char="•"/>
            </a:pPr>
            <a:r>
              <a:rPr lang="en-US" sz="2400" dirty="0" smtClean="0"/>
              <a:t>Bring about a safer, healthier workplace.</a:t>
            </a:r>
          </a:p>
          <a:p>
            <a:pPr marL="228600" indent="-228600">
              <a:buClr>
                <a:schemeClr val="tx1"/>
              </a:buClr>
              <a:buFont typeface="Arial" pitchFamily="34" charset="0"/>
              <a:buChar char="•"/>
            </a:pPr>
            <a:r>
              <a:rPr lang="en-US" sz="2400" dirty="0" smtClean="0"/>
              <a:t>Involve co-workers in the above.</a:t>
            </a:r>
          </a:p>
          <a:p>
            <a:pPr marL="228600" indent="-228600">
              <a:buClr>
                <a:schemeClr val="tx1"/>
              </a:buClr>
              <a:buFont typeface="Arial" pitchFamily="34" charset="0"/>
              <a:buChar char="•"/>
            </a:pPr>
            <a:endParaRPr lang="en-US" sz="3000" dirty="0"/>
          </a:p>
          <a:p>
            <a:endParaRPr lang="en-US" dirty="0"/>
          </a:p>
        </p:txBody>
      </p:sp>
      <p:sp>
        <p:nvSpPr>
          <p:cNvPr id="12" name="Rectangle 11"/>
          <p:cNvSpPr/>
          <p:nvPr/>
        </p:nvSpPr>
        <p:spPr>
          <a:xfrm>
            <a:off x="251746" y="2286001"/>
            <a:ext cx="3949254" cy="808654"/>
          </a:xfrm>
          <a:prstGeom prst="rect">
            <a:avLst/>
          </a:prstGeom>
          <a:ln w="6350">
            <a:noFill/>
            <a:prstDash val="lgDashDotDot"/>
          </a:ln>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3200" b="1" dirty="0" smtClean="0">
                <a:solidFill>
                  <a:schemeClr val="bg1"/>
                </a:solidFill>
              </a:rPr>
              <a:t>PREVENTION</a:t>
            </a:r>
            <a:endParaRPr lang="en-US" sz="3200" b="1" dirty="0">
              <a:solidFill>
                <a:schemeClr val="bg1"/>
              </a:solidFill>
            </a:endParaRPr>
          </a:p>
        </p:txBody>
      </p:sp>
      <p:sp>
        <p:nvSpPr>
          <p:cNvPr id="14" name="Rectangle 13"/>
          <p:cNvSpPr/>
          <p:nvPr/>
        </p:nvSpPr>
        <p:spPr>
          <a:xfrm>
            <a:off x="4962526" y="3067545"/>
            <a:ext cx="3952874" cy="3146219"/>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marL="228600" indent="-228600">
              <a:buClr>
                <a:schemeClr val="tx1"/>
              </a:buClr>
              <a:buFont typeface="Arial" pitchFamily="34" charset="0"/>
              <a:buChar char="•"/>
            </a:pPr>
            <a:endParaRPr lang="en-US" dirty="0"/>
          </a:p>
          <a:p>
            <a:pPr marL="228600" indent="-228600">
              <a:buClr>
                <a:schemeClr val="tx1"/>
              </a:buClr>
              <a:buFont typeface="Arial" pitchFamily="34" charset="0"/>
              <a:buChar char="•"/>
            </a:pPr>
            <a:r>
              <a:rPr lang="en-US" sz="3000" dirty="0" smtClean="0"/>
              <a:t>Response</a:t>
            </a:r>
            <a:endParaRPr lang="en-US" dirty="0"/>
          </a:p>
        </p:txBody>
      </p:sp>
      <p:sp>
        <p:nvSpPr>
          <p:cNvPr id="15" name="Rectangle 14"/>
          <p:cNvSpPr/>
          <p:nvPr/>
        </p:nvSpPr>
        <p:spPr>
          <a:xfrm>
            <a:off x="4985506" y="2286001"/>
            <a:ext cx="3920908" cy="801585"/>
          </a:xfrm>
          <a:prstGeom prst="rect">
            <a:avLst/>
          </a:prstGeom>
          <a:ln w="6350">
            <a:noFill/>
            <a:prstDash val="lgDashDotDot"/>
          </a:ln>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3200" b="1" dirty="0" smtClean="0">
                <a:solidFill>
                  <a:schemeClr val="bg1"/>
                </a:solidFill>
              </a:rPr>
              <a:t>REACTION</a:t>
            </a:r>
            <a:endParaRPr lang="en-US" sz="3200" b="1" dirty="0">
              <a:solidFill>
                <a:schemeClr val="bg1"/>
              </a:solidFill>
            </a:endParaRPr>
          </a:p>
        </p:txBody>
      </p:sp>
      <p:sp>
        <p:nvSpPr>
          <p:cNvPr id="2" name="TextBox 1"/>
          <p:cNvSpPr txBox="1"/>
          <p:nvPr/>
        </p:nvSpPr>
        <p:spPr>
          <a:xfrm>
            <a:off x="251746" y="1508734"/>
            <a:ext cx="8663654" cy="584775"/>
          </a:xfrm>
          <a:prstGeom prst="rect">
            <a:avLst/>
          </a:prstGeom>
          <a:noFill/>
        </p:spPr>
        <p:txBody>
          <a:bodyPr wrap="square" rtlCol="0">
            <a:spAutoFit/>
          </a:bodyPr>
          <a:lstStyle/>
          <a:p>
            <a:pPr algn="ctr"/>
            <a:r>
              <a:rPr lang="en-US" sz="3200" b="1" spc="300" dirty="0" smtClean="0">
                <a:latin typeface="Segoe Script" panose="020B0504020000000003" pitchFamily="34" charset="0"/>
              </a:rPr>
              <a:t>REACTION IS NOT PREVENTION </a:t>
            </a:r>
            <a:endParaRPr lang="es-MX" sz="3200" b="1" spc="300" dirty="0">
              <a:latin typeface="Segoe Script" panose="020B0504020000000003" pitchFamily="34" charset="0"/>
            </a:endParaRPr>
          </a:p>
        </p:txBody>
      </p:sp>
      <p:sp>
        <p:nvSpPr>
          <p:cNvPr id="3" name="Title 2"/>
          <p:cNvSpPr>
            <a:spLocks noGrp="1"/>
          </p:cNvSpPr>
          <p:nvPr>
            <p:ph type="title"/>
          </p:nvPr>
        </p:nvSpPr>
        <p:spPr>
          <a:xfrm>
            <a:off x="18738" y="206301"/>
            <a:ext cx="7162800" cy="1143000"/>
          </a:xfrm>
        </p:spPr>
        <p:txBody>
          <a:bodyPr/>
          <a:lstStyle/>
          <a:p>
            <a:pPr rtl="0" eaLnBrk="1" latinLnBrk="0" hangingPunct="1"/>
            <a:r>
              <a:rPr lang="en-US" sz="4000" b="1" kern="1200" dirty="0" smtClean="0">
                <a:solidFill>
                  <a:srgbClr val="FFFFFF"/>
                </a:solidFill>
                <a:effectLst/>
                <a:latin typeface="Calibri" panose="020F0502020204030204" pitchFamily="34" charset="0"/>
                <a:ea typeface="+mn-ea"/>
                <a:cs typeface="+mn-cs"/>
              </a:rPr>
              <a:t>TRAINING MOTTO </a:t>
            </a:r>
            <a:endParaRPr lang="en-US" dirty="0" smtClean="0">
              <a:effectLst/>
            </a:endParaRPr>
          </a:p>
          <a:p>
            <a:endParaRPr lang="en-US" dirty="0"/>
          </a:p>
        </p:txBody>
      </p:sp>
    </p:spTree>
    <p:extLst>
      <p:ext uri="{BB962C8B-B14F-4D97-AF65-F5344CB8AC3E}">
        <p14:creationId xmlns:p14="http://schemas.microsoft.com/office/powerpoint/2010/main" val="1955129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format</a:t>
            </a:r>
            <a:endParaRPr lang="es-MX" dirty="0"/>
          </a:p>
        </p:txBody>
      </p:sp>
      <p:sp>
        <p:nvSpPr>
          <p:cNvPr id="3" name="Content Placeholder 2"/>
          <p:cNvSpPr>
            <a:spLocks noGrp="1"/>
          </p:cNvSpPr>
          <p:nvPr>
            <p:ph idx="1"/>
          </p:nvPr>
        </p:nvSpPr>
        <p:spPr>
          <a:xfrm>
            <a:off x="381000" y="1359243"/>
            <a:ext cx="4766481" cy="5080002"/>
          </a:xfrm>
        </p:spPr>
        <p:txBody>
          <a:bodyPr/>
          <a:lstStyle/>
          <a:p>
            <a:r>
              <a:rPr lang="en-US" sz="3200" b="1" dirty="0" smtClean="0">
                <a:solidFill>
                  <a:srgbClr val="C00000"/>
                </a:solidFill>
                <a:effectLst>
                  <a:outerShdw blurRad="38100" dist="38100" dir="2700000" algn="tl">
                    <a:srgbClr val="000000">
                      <a:alpha val="43137"/>
                    </a:srgbClr>
                  </a:outerShdw>
                </a:effectLst>
              </a:rPr>
              <a:t>5</a:t>
            </a:r>
            <a:r>
              <a:rPr lang="en-US" sz="3200" b="1" dirty="0" smtClean="0"/>
              <a:t> minute </a:t>
            </a:r>
            <a:r>
              <a:rPr lang="en-US" sz="3200" dirty="0" smtClean="0"/>
              <a:t>‘</a:t>
            </a:r>
            <a:r>
              <a:rPr lang="en-US" sz="3200" dirty="0" smtClean="0">
                <a:effectLst>
                  <a:outerShdw blurRad="38100" dist="38100" dir="2700000" algn="tl">
                    <a:srgbClr val="000000">
                      <a:alpha val="43137"/>
                    </a:srgbClr>
                  </a:outerShdw>
                </a:effectLst>
              </a:rPr>
              <a:t>Tailgate’ </a:t>
            </a:r>
            <a:r>
              <a:rPr lang="en-US" sz="3200" b="1" dirty="0" smtClean="0">
                <a:effectLst>
                  <a:outerShdw blurRad="38100" dist="38100" dir="2700000" algn="tl">
                    <a:srgbClr val="000000">
                      <a:alpha val="43137"/>
                    </a:srgbClr>
                  </a:outerShdw>
                </a:effectLst>
              </a:rPr>
              <a:t>Training</a:t>
            </a:r>
          </a:p>
          <a:p>
            <a:r>
              <a:rPr lang="en-US" sz="3200" dirty="0" smtClean="0"/>
              <a:t>‘What’s Wrong’ Scenarios</a:t>
            </a:r>
          </a:p>
          <a:p>
            <a:r>
              <a:rPr lang="en-US" sz="3200" dirty="0" smtClean="0"/>
              <a:t>Functional Handouts/Reference</a:t>
            </a:r>
          </a:p>
          <a:p>
            <a:r>
              <a:rPr lang="en-US" sz="3200" dirty="0" smtClean="0"/>
              <a:t>Quick Assessment (doubles as attendance verification)</a:t>
            </a:r>
          </a:p>
          <a:p>
            <a:pPr marL="0" indent="0">
              <a:buNone/>
            </a:pPr>
            <a:endParaRPr lang="en-US" dirty="0" smtClean="0"/>
          </a:p>
          <a:p>
            <a:pPr marL="0" indent="0">
              <a:buNone/>
            </a:pPr>
            <a:endParaRPr lang="es-MX" dirty="0"/>
          </a:p>
        </p:txBody>
      </p:sp>
      <p:sp>
        <p:nvSpPr>
          <p:cNvPr id="4" name="Slide Number Placeholder 3"/>
          <p:cNvSpPr>
            <a:spLocks noGrp="1"/>
          </p:cNvSpPr>
          <p:nvPr>
            <p:ph type="sldNum" sz="quarter" idx="4"/>
          </p:nvPr>
        </p:nvSpPr>
        <p:spPr/>
        <p:txBody>
          <a:bodyPr/>
          <a:lstStyle/>
          <a:p>
            <a:fld id="{AB2EEB42-3695-4CC8-9EB9-6441E8027B8F}" type="slidenum">
              <a:rPr lang="en-US" smtClean="0"/>
              <a:pPr/>
              <a:t>14</a:t>
            </a:fld>
            <a:endParaRPr lang="en-US" dirty="0"/>
          </a:p>
        </p:txBody>
      </p:sp>
      <p:pic>
        <p:nvPicPr>
          <p:cNvPr id="5" name="Picture 4" title="Image of fall protection tree care and ladder safety handou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481" y="1359243"/>
            <a:ext cx="3839412" cy="4967287"/>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2732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TOPICS</a:t>
            </a:r>
            <a:endParaRPr lang="es-MX" dirty="0"/>
          </a:p>
        </p:txBody>
      </p:sp>
      <p:sp>
        <p:nvSpPr>
          <p:cNvPr id="3" name="Slide Number Placeholder 2"/>
          <p:cNvSpPr>
            <a:spLocks noGrp="1"/>
          </p:cNvSpPr>
          <p:nvPr>
            <p:ph type="sldNum" sz="quarter" idx="12"/>
          </p:nvPr>
        </p:nvSpPr>
        <p:spPr/>
        <p:txBody>
          <a:bodyPr/>
          <a:lstStyle/>
          <a:p>
            <a:fld id="{AB2EEB42-3695-4CC8-9EB9-6441E8027B8F}" type="slidenum">
              <a:rPr lang="en-US" smtClean="0"/>
              <a:pPr/>
              <a:t>15</a:t>
            </a:fld>
            <a:endParaRPr lang="en-US" dirty="0"/>
          </a:p>
        </p:txBody>
      </p:sp>
      <p:sp>
        <p:nvSpPr>
          <p:cNvPr id="5" name="Rectangle 4" title="Photo of a worker on a ladder"/>
          <p:cNvSpPr/>
          <p:nvPr/>
        </p:nvSpPr>
        <p:spPr>
          <a:xfrm>
            <a:off x="414337" y="1399033"/>
            <a:ext cx="2598539" cy="207883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648206" y="3269982"/>
            <a:ext cx="2312699" cy="727590"/>
          </a:xfrm>
          <a:custGeom>
            <a:avLst/>
            <a:gdLst>
              <a:gd name="connsiteX0" fmla="*/ 0 w 2312699"/>
              <a:gd name="connsiteY0" fmla="*/ 0 h 727590"/>
              <a:gd name="connsiteX1" fmla="*/ 1349074 w 2312699"/>
              <a:gd name="connsiteY1" fmla="*/ 0 h 727590"/>
              <a:gd name="connsiteX2" fmla="*/ 1624671 w 2312699"/>
              <a:gd name="connsiteY2" fmla="*/ -77852 h 727590"/>
              <a:gd name="connsiteX3" fmla="*/ 1927249 w 2312699"/>
              <a:gd name="connsiteY3" fmla="*/ 0 h 727590"/>
              <a:gd name="connsiteX4" fmla="*/ 2312699 w 2312699"/>
              <a:gd name="connsiteY4" fmla="*/ 0 h 727590"/>
              <a:gd name="connsiteX5" fmla="*/ 2312699 w 2312699"/>
              <a:gd name="connsiteY5" fmla="*/ 121265 h 727590"/>
              <a:gd name="connsiteX6" fmla="*/ 2312699 w 2312699"/>
              <a:gd name="connsiteY6" fmla="*/ 121265 h 727590"/>
              <a:gd name="connsiteX7" fmla="*/ 2312699 w 2312699"/>
              <a:gd name="connsiteY7" fmla="*/ 303163 h 727590"/>
              <a:gd name="connsiteX8" fmla="*/ 2312699 w 2312699"/>
              <a:gd name="connsiteY8" fmla="*/ 727590 h 727590"/>
              <a:gd name="connsiteX9" fmla="*/ 1927249 w 2312699"/>
              <a:gd name="connsiteY9" fmla="*/ 727590 h 727590"/>
              <a:gd name="connsiteX10" fmla="*/ 1349074 w 2312699"/>
              <a:gd name="connsiteY10" fmla="*/ 727590 h 727590"/>
              <a:gd name="connsiteX11" fmla="*/ 1349074 w 2312699"/>
              <a:gd name="connsiteY11" fmla="*/ 727590 h 727590"/>
              <a:gd name="connsiteX12" fmla="*/ 0 w 2312699"/>
              <a:gd name="connsiteY12" fmla="*/ 727590 h 727590"/>
              <a:gd name="connsiteX13" fmla="*/ 0 w 2312699"/>
              <a:gd name="connsiteY13" fmla="*/ 303163 h 727590"/>
              <a:gd name="connsiteX14" fmla="*/ 0 w 2312699"/>
              <a:gd name="connsiteY14" fmla="*/ 121265 h 727590"/>
              <a:gd name="connsiteX15" fmla="*/ 0 w 2312699"/>
              <a:gd name="connsiteY15" fmla="*/ 121265 h 727590"/>
              <a:gd name="connsiteX16" fmla="*/ 0 w 2312699"/>
              <a:gd name="connsiteY16" fmla="*/ 0 h 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2699" h="727590">
                <a:moveTo>
                  <a:pt x="0" y="0"/>
                </a:moveTo>
                <a:lnTo>
                  <a:pt x="1349074" y="0"/>
                </a:lnTo>
                <a:lnTo>
                  <a:pt x="1624671" y="-77852"/>
                </a:lnTo>
                <a:lnTo>
                  <a:pt x="1927249" y="0"/>
                </a:lnTo>
                <a:lnTo>
                  <a:pt x="2312699" y="0"/>
                </a:lnTo>
                <a:lnTo>
                  <a:pt x="2312699" y="121265"/>
                </a:lnTo>
                <a:lnTo>
                  <a:pt x="2312699" y="121265"/>
                </a:lnTo>
                <a:lnTo>
                  <a:pt x="2312699" y="303163"/>
                </a:lnTo>
                <a:lnTo>
                  <a:pt x="2312699" y="727590"/>
                </a:lnTo>
                <a:lnTo>
                  <a:pt x="1927249" y="727590"/>
                </a:lnTo>
                <a:lnTo>
                  <a:pt x="1349074" y="727590"/>
                </a:lnTo>
                <a:lnTo>
                  <a:pt x="1349074" y="727590"/>
                </a:lnTo>
                <a:lnTo>
                  <a:pt x="0" y="727590"/>
                </a:lnTo>
                <a:lnTo>
                  <a:pt x="0" y="303163"/>
                </a:lnTo>
                <a:lnTo>
                  <a:pt x="0" y="121265"/>
                </a:lnTo>
                <a:lnTo>
                  <a:pt x="0" y="12126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Fall Protection</a:t>
            </a:r>
            <a:endParaRPr lang="es-MX" sz="2000" kern="1200" dirty="0"/>
          </a:p>
        </p:txBody>
      </p:sp>
      <p:sp>
        <p:nvSpPr>
          <p:cNvPr id="7" name="Rectangle 6" title="Photo of a worker fixing a lawn mower"/>
          <p:cNvSpPr/>
          <p:nvPr/>
        </p:nvSpPr>
        <p:spPr>
          <a:xfrm>
            <a:off x="3272730" y="1399033"/>
            <a:ext cx="2598539" cy="2078831"/>
          </a:xfrm>
          <a:prstGeom prst="rect">
            <a:avLst/>
          </a:prstGeom>
          <a:blipFill dpi="0" rotWithShape="1">
            <a:blip r:embed="rId4" cstate="email">
              <a:extLst>
                <a:ext uri="{28A0092B-C50C-407E-A947-70E740481C1C}">
                  <a14:useLocalDpi xmlns:a14="http://schemas.microsoft.com/office/drawing/2010/main"/>
                </a:ext>
              </a:extLst>
            </a:blip>
            <a:srcRect/>
            <a:stretch>
              <a:fillRect r="15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3506598" y="3269982"/>
            <a:ext cx="2312699" cy="727590"/>
          </a:xfrm>
          <a:custGeom>
            <a:avLst/>
            <a:gdLst>
              <a:gd name="connsiteX0" fmla="*/ 0 w 2312699"/>
              <a:gd name="connsiteY0" fmla="*/ 0 h 727590"/>
              <a:gd name="connsiteX1" fmla="*/ 1349074 w 2312699"/>
              <a:gd name="connsiteY1" fmla="*/ 0 h 727590"/>
              <a:gd name="connsiteX2" fmla="*/ 1624671 w 2312699"/>
              <a:gd name="connsiteY2" fmla="*/ -77852 h 727590"/>
              <a:gd name="connsiteX3" fmla="*/ 1927249 w 2312699"/>
              <a:gd name="connsiteY3" fmla="*/ 0 h 727590"/>
              <a:gd name="connsiteX4" fmla="*/ 2312699 w 2312699"/>
              <a:gd name="connsiteY4" fmla="*/ 0 h 727590"/>
              <a:gd name="connsiteX5" fmla="*/ 2312699 w 2312699"/>
              <a:gd name="connsiteY5" fmla="*/ 121265 h 727590"/>
              <a:gd name="connsiteX6" fmla="*/ 2312699 w 2312699"/>
              <a:gd name="connsiteY6" fmla="*/ 121265 h 727590"/>
              <a:gd name="connsiteX7" fmla="*/ 2312699 w 2312699"/>
              <a:gd name="connsiteY7" fmla="*/ 303163 h 727590"/>
              <a:gd name="connsiteX8" fmla="*/ 2312699 w 2312699"/>
              <a:gd name="connsiteY8" fmla="*/ 727590 h 727590"/>
              <a:gd name="connsiteX9" fmla="*/ 1927249 w 2312699"/>
              <a:gd name="connsiteY9" fmla="*/ 727590 h 727590"/>
              <a:gd name="connsiteX10" fmla="*/ 1349074 w 2312699"/>
              <a:gd name="connsiteY10" fmla="*/ 727590 h 727590"/>
              <a:gd name="connsiteX11" fmla="*/ 1349074 w 2312699"/>
              <a:gd name="connsiteY11" fmla="*/ 727590 h 727590"/>
              <a:gd name="connsiteX12" fmla="*/ 0 w 2312699"/>
              <a:gd name="connsiteY12" fmla="*/ 727590 h 727590"/>
              <a:gd name="connsiteX13" fmla="*/ 0 w 2312699"/>
              <a:gd name="connsiteY13" fmla="*/ 303163 h 727590"/>
              <a:gd name="connsiteX14" fmla="*/ 0 w 2312699"/>
              <a:gd name="connsiteY14" fmla="*/ 121265 h 727590"/>
              <a:gd name="connsiteX15" fmla="*/ 0 w 2312699"/>
              <a:gd name="connsiteY15" fmla="*/ 121265 h 727590"/>
              <a:gd name="connsiteX16" fmla="*/ 0 w 2312699"/>
              <a:gd name="connsiteY16" fmla="*/ 0 h 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2699" h="727590">
                <a:moveTo>
                  <a:pt x="0" y="0"/>
                </a:moveTo>
                <a:lnTo>
                  <a:pt x="1349074" y="0"/>
                </a:lnTo>
                <a:lnTo>
                  <a:pt x="1624671" y="-77852"/>
                </a:lnTo>
                <a:lnTo>
                  <a:pt x="1927249" y="0"/>
                </a:lnTo>
                <a:lnTo>
                  <a:pt x="2312699" y="0"/>
                </a:lnTo>
                <a:lnTo>
                  <a:pt x="2312699" y="121265"/>
                </a:lnTo>
                <a:lnTo>
                  <a:pt x="2312699" y="121265"/>
                </a:lnTo>
                <a:lnTo>
                  <a:pt x="2312699" y="303163"/>
                </a:lnTo>
                <a:lnTo>
                  <a:pt x="2312699" y="727590"/>
                </a:lnTo>
                <a:lnTo>
                  <a:pt x="1927249" y="727590"/>
                </a:lnTo>
                <a:lnTo>
                  <a:pt x="1349074" y="727590"/>
                </a:lnTo>
                <a:lnTo>
                  <a:pt x="1349074" y="727590"/>
                </a:lnTo>
                <a:lnTo>
                  <a:pt x="0" y="727590"/>
                </a:lnTo>
                <a:lnTo>
                  <a:pt x="0" y="303163"/>
                </a:lnTo>
                <a:lnTo>
                  <a:pt x="0" y="121265"/>
                </a:lnTo>
                <a:lnTo>
                  <a:pt x="0" y="12126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Equipment Safety/ Machine Guarding</a:t>
            </a:r>
            <a:endParaRPr lang="es-MX" sz="2000" kern="1200" dirty="0"/>
          </a:p>
        </p:txBody>
      </p:sp>
      <p:sp>
        <p:nvSpPr>
          <p:cNvPr id="9" name="Rectangle 8" title="Photo of workers wearing personal protective equipment"/>
          <p:cNvSpPr/>
          <p:nvPr/>
        </p:nvSpPr>
        <p:spPr>
          <a:xfrm>
            <a:off x="6131123" y="1399033"/>
            <a:ext cx="2598539" cy="2078831"/>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6364991" y="3269982"/>
            <a:ext cx="2312699" cy="727590"/>
          </a:xfrm>
          <a:custGeom>
            <a:avLst/>
            <a:gdLst>
              <a:gd name="connsiteX0" fmla="*/ 0 w 2312699"/>
              <a:gd name="connsiteY0" fmla="*/ 0 h 727590"/>
              <a:gd name="connsiteX1" fmla="*/ 1349074 w 2312699"/>
              <a:gd name="connsiteY1" fmla="*/ 0 h 727590"/>
              <a:gd name="connsiteX2" fmla="*/ 1624671 w 2312699"/>
              <a:gd name="connsiteY2" fmla="*/ -77852 h 727590"/>
              <a:gd name="connsiteX3" fmla="*/ 1927249 w 2312699"/>
              <a:gd name="connsiteY3" fmla="*/ 0 h 727590"/>
              <a:gd name="connsiteX4" fmla="*/ 2312699 w 2312699"/>
              <a:gd name="connsiteY4" fmla="*/ 0 h 727590"/>
              <a:gd name="connsiteX5" fmla="*/ 2312699 w 2312699"/>
              <a:gd name="connsiteY5" fmla="*/ 121265 h 727590"/>
              <a:gd name="connsiteX6" fmla="*/ 2312699 w 2312699"/>
              <a:gd name="connsiteY6" fmla="*/ 121265 h 727590"/>
              <a:gd name="connsiteX7" fmla="*/ 2312699 w 2312699"/>
              <a:gd name="connsiteY7" fmla="*/ 303163 h 727590"/>
              <a:gd name="connsiteX8" fmla="*/ 2312699 w 2312699"/>
              <a:gd name="connsiteY8" fmla="*/ 727590 h 727590"/>
              <a:gd name="connsiteX9" fmla="*/ 1927249 w 2312699"/>
              <a:gd name="connsiteY9" fmla="*/ 727590 h 727590"/>
              <a:gd name="connsiteX10" fmla="*/ 1349074 w 2312699"/>
              <a:gd name="connsiteY10" fmla="*/ 727590 h 727590"/>
              <a:gd name="connsiteX11" fmla="*/ 1349074 w 2312699"/>
              <a:gd name="connsiteY11" fmla="*/ 727590 h 727590"/>
              <a:gd name="connsiteX12" fmla="*/ 0 w 2312699"/>
              <a:gd name="connsiteY12" fmla="*/ 727590 h 727590"/>
              <a:gd name="connsiteX13" fmla="*/ 0 w 2312699"/>
              <a:gd name="connsiteY13" fmla="*/ 303163 h 727590"/>
              <a:gd name="connsiteX14" fmla="*/ 0 w 2312699"/>
              <a:gd name="connsiteY14" fmla="*/ 121265 h 727590"/>
              <a:gd name="connsiteX15" fmla="*/ 0 w 2312699"/>
              <a:gd name="connsiteY15" fmla="*/ 121265 h 727590"/>
              <a:gd name="connsiteX16" fmla="*/ 0 w 2312699"/>
              <a:gd name="connsiteY16" fmla="*/ 0 h 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2699" h="727590">
                <a:moveTo>
                  <a:pt x="0" y="0"/>
                </a:moveTo>
                <a:lnTo>
                  <a:pt x="1349074" y="0"/>
                </a:lnTo>
                <a:lnTo>
                  <a:pt x="1624671" y="-77852"/>
                </a:lnTo>
                <a:lnTo>
                  <a:pt x="1927249" y="0"/>
                </a:lnTo>
                <a:lnTo>
                  <a:pt x="2312699" y="0"/>
                </a:lnTo>
                <a:lnTo>
                  <a:pt x="2312699" y="121265"/>
                </a:lnTo>
                <a:lnTo>
                  <a:pt x="2312699" y="121265"/>
                </a:lnTo>
                <a:lnTo>
                  <a:pt x="2312699" y="303163"/>
                </a:lnTo>
                <a:lnTo>
                  <a:pt x="2312699" y="727590"/>
                </a:lnTo>
                <a:lnTo>
                  <a:pt x="1927249" y="727590"/>
                </a:lnTo>
                <a:lnTo>
                  <a:pt x="1349074" y="727590"/>
                </a:lnTo>
                <a:lnTo>
                  <a:pt x="1349074" y="727590"/>
                </a:lnTo>
                <a:lnTo>
                  <a:pt x="0" y="727590"/>
                </a:lnTo>
                <a:lnTo>
                  <a:pt x="0" y="303163"/>
                </a:lnTo>
                <a:lnTo>
                  <a:pt x="0" y="121265"/>
                </a:lnTo>
                <a:lnTo>
                  <a:pt x="0" y="12126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Personal Protective Equipment</a:t>
            </a:r>
            <a:endParaRPr lang="es-MX" sz="2000" kern="1200" dirty="0"/>
          </a:p>
        </p:txBody>
      </p:sp>
      <p:sp>
        <p:nvSpPr>
          <p:cNvPr id="12" name="Rectangle 11" title="Photo of landscaping work trucks"/>
          <p:cNvSpPr/>
          <p:nvPr/>
        </p:nvSpPr>
        <p:spPr>
          <a:xfrm>
            <a:off x="1843533" y="4257426"/>
            <a:ext cx="2598539" cy="2078831"/>
          </a:xfrm>
          <a:prstGeom prst="rect">
            <a:avLst/>
          </a:prstGeom>
          <a:blipFill>
            <a:blip r:embed="rId6" cstate="email">
              <a:extLst>
                <a:ext uri="{28A0092B-C50C-407E-A947-70E740481C1C}">
                  <a14:useLocalDpi xmlns:a14="http://schemas.microsoft.com/office/drawing/2010/main"/>
                </a:ext>
              </a:extLst>
            </a:blip>
            <a:stretch>
              <a:fillRect r="15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2077402" y="6128375"/>
            <a:ext cx="2312699" cy="727590"/>
          </a:xfrm>
          <a:custGeom>
            <a:avLst/>
            <a:gdLst>
              <a:gd name="connsiteX0" fmla="*/ 0 w 2312699"/>
              <a:gd name="connsiteY0" fmla="*/ 0 h 727590"/>
              <a:gd name="connsiteX1" fmla="*/ 1349074 w 2312699"/>
              <a:gd name="connsiteY1" fmla="*/ 0 h 727590"/>
              <a:gd name="connsiteX2" fmla="*/ 1624671 w 2312699"/>
              <a:gd name="connsiteY2" fmla="*/ -77852 h 727590"/>
              <a:gd name="connsiteX3" fmla="*/ 1927249 w 2312699"/>
              <a:gd name="connsiteY3" fmla="*/ 0 h 727590"/>
              <a:gd name="connsiteX4" fmla="*/ 2312699 w 2312699"/>
              <a:gd name="connsiteY4" fmla="*/ 0 h 727590"/>
              <a:gd name="connsiteX5" fmla="*/ 2312699 w 2312699"/>
              <a:gd name="connsiteY5" fmla="*/ 121265 h 727590"/>
              <a:gd name="connsiteX6" fmla="*/ 2312699 w 2312699"/>
              <a:gd name="connsiteY6" fmla="*/ 121265 h 727590"/>
              <a:gd name="connsiteX7" fmla="*/ 2312699 w 2312699"/>
              <a:gd name="connsiteY7" fmla="*/ 303163 h 727590"/>
              <a:gd name="connsiteX8" fmla="*/ 2312699 w 2312699"/>
              <a:gd name="connsiteY8" fmla="*/ 727590 h 727590"/>
              <a:gd name="connsiteX9" fmla="*/ 1927249 w 2312699"/>
              <a:gd name="connsiteY9" fmla="*/ 727590 h 727590"/>
              <a:gd name="connsiteX10" fmla="*/ 1349074 w 2312699"/>
              <a:gd name="connsiteY10" fmla="*/ 727590 h 727590"/>
              <a:gd name="connsiteX11" fmla="*/ 1349074 w 2312699"/>
              <a:gd name="connsiteY11" fmla="*/ 727590 h 727590"/>
              <a:gd name="connsiteX12" fmla="*/ 0 w 2312699"/>
              <a:gd name="connsiteY12" fmla="*/ 727590 h 727590"/>
              <a:gd name="connsiteX13" fmla="*/ 0 w 2312699"/>
              <a:gd name="connsiteY13" fmla="*/ 303163 h 727590"/>
              <a:gd name="connsiteX14" fmla="*/ 0 w 2312699"/>
              <a:gd name="connsiteY14" fmla="*/ 121265 h 727590"/>
              <a:gd name="connsiteX15" fmla="*/ 0 w 2312699"/>
              <a:gd name="connsiteY15" fmla="*/ 121265 h 727590"/>
              <a:gd name="connsiteX16" fmla="*/ 0 w 2312699"/>
              <a:gd name="connsiteY16" fmla="*/ 0 h 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2699" h="727590">
                <a:moveTo>
                  <a:pt x="0" y="0"/>
                </a:moveTo>
                <a:lnTo>
                  <a:pt x="1349074" y="0"/>
                </a:lnTo>
                <a:lnTo>
                  <a:pt x="1624671" y="-77852"/>
                </a:lnTo>
                <a:lnTo>
                  <a:pt x="1927249" y="0"/>
                </a:lnTo>
                <a:lnTo>
                  <a:pt x="2312699" y="0"/>
                </a:lnTo>
                <a:lnTo>
                  <a:pt x="2312699" y="121265"/>
                </a:lnTo>
                <a:lnTo>
                  <a:pt x="2312699" y="121265"/>
                </a:lnTo>
                <a:lnTo>
                  <a:pt x="2312699" y="303163"/>
                </a:lnTo>
                <a:lnTo>
                  <a:pt x="2312699" y="727590"/>
                </a:lnTo>
                <a:lnTo>
                  <a:pt x="1927249" y="727590"/>
                </a:lnTo>
                <a:lnTo>
                  <a:pt x="1349074" y="727590"/>
                </a:lnTo>
                <a:lnTo>
                  <a:pt x="1349074" y="727590"/>
                </a:lnTo>
                <a:lnTo>
                  <a:pt x="0" y="727590"/>
                </a:lnTo>
                <a:lnTo>
                  <a:pt x="0" y="303163"/>
                </a:lnTo>
                <a:lnTo>
                  <a:pt x="0" y="121265"/>
                </a:lnTo>
                <a:lnTo>
                  <a:pt x="0" y="12126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Transportation</a:t>
            </a:r>
            <a:endParaRPr lang="es-MX" sz="2000" kern="1200" dirty="0"/>
          </a:p>
        </p:txBody>
      </p:sp>
      <p:sp>
        <p:nvSpPr>
          <p:cNvPr id="14" name="Rectangle 13" title="Photo of a worker in hot weather"/>
          <p:cNvSpPr/>
          <p:nvPr/>
        </p:nvSpPr>
        <p:spPr>
          <a:xfrm>
            <a:off x="4701926" y="4257426"/>
            <a:ext cx="2598539" cy="2078831"/>
          </a:xfrm>
          <a:prstGeom prst="rect">
            <a:avLst/>
          </a:prstGeom>
          <a:blipFill>
            <a:blip r:embed="rId7" cstate="email">
              <a:extLst>
                <a:ext uri="{28A0092B-C50C-407E-A947-70E740481C1C}">
                  <a14:useLocalDpi xmlns:a14="http://schemas.microsoft.com/office/drawing/2010/main"/>
                </a:ext>
              </a:extLst>
            </a:blip>
            <a:stretch>
              <a:fillRect r="15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4935795" y="6128375"/>
            <a:ext cx="2312699" cy="727590"/>
          </a:xfrm>
          <a:custGeom>
            <a:avLst/>
            <a:gdLst>
              <a:gd name="connsiteX0" fmla="*/ 0 w 2312699"/>
              <a:gd name="connsiteY0" fmla="*/ 0 h 727590"/>
              <a:gd name="connsiteX1" fmla="*/ 1349074 w 2312699"/>
              <a:gd name="connsiteY1" fmla="*/ 0 h 727590"/>
              <a:gd name="connsiteX2" fmla="*/ 1624671 w 2312699"/>
              <a:gd name="connsiteY2" fmla="*/ -77852 h 727590"/>
              <a:gd name="connsiteX3" fmla="*/ 1927249 w 2312699"/>
              <a:gd name="connsiteY3" fmla="*/ 0 h 727590"/>
              <a:gd name="connsiteX4" fmla="*/ 2312699 w 2312699"/>
              <a:gd name="connsiteY4" fmla="*/ 0 h 727590"/>
              <a:gd name="connsiteX5" fmla="*/ 2312699 w 2312699"/>
              <a:gd name="connsiteY5" fmla="*/ 121265 h 727590"/>
              <a:gd name="connsiteX6" fmla="*/ 2312699 w 2312699"/>
              <a:gd name="connsiteY6" fmla="*/ 121265 h 727590"/>
              <a:gd name="connsiteX7" fmla="*/ 2312699 w 2312699"/>
              <a:gd name="connsiteY7" fmla="*/ 303163 h 727590"/>
              <a:gd name="connsiteX8" fmla="*/ 2312699 w 2312699"/>
              <a:gd name="connsiteY8" fmla="*/ 727590 h 727590"/>
              <a:gd name="connsiteX9" fmla="*/ 1927249 w 2312699"/>
              <a:gd name="connsiteY9" fmla="*/ 727590 h 727590"/>
              <a:gd name="connsiteX10" fmla="*/ 1349074 w 2312699"/>
              <a:gd name="connsiteY10" fmla="*/ 727590 h 727590"/>
              <a:gd name="connsiteX11" fmla="*/ 1349074 w 2312699"/>
              <a:gd name="connsiteY11" fmla="*/ 727590 h 727590"/>
              <a:gd name="connsiteX12" fmla="*/ 0 w 2312699"/>
              <a:gd name="connsiteY12" fmla="*/ 727590 h 727590"/>
              <a:gd name="connsiteX13" fmla="*/ 0 w 2312699"/>
              <a:gd name="connsiteY13" fmla="*/ 303163 h 727590"/>
              <a:gd name="connsiteX14" fmla="*/ 0 w 2312699"/>
              <a:gd name="connsiteY14" fmla="*/ 121265 h 727590"/>
              <a:gd name="connsiteX15" fmla="*/ 0 w 2312699"/>
              <a:gd name="connsiteY15" fmla="*/ 121265 h 727590"/>
              <a:gd name="connsiteX16" fmla="*/ 0 w 2312699"/>
              <a:gd name="connsiteY16" fmla="*/ 0 h 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2699" h="727590">
                <a:moveTo>
                  <a:pt x="0" y="0"/>
                </a:moveTo>
                <a:lnTo>
                  <a:pt x="1349074" y="0"/>
                </a:lnTo>
                <a:lnTo>
                  <a:pt x="1624671" y="-77852"/>
                </a:lnTo>
                <a:lnTo>
                  <a:pt x="1927249" y="0"/>
                </a:lnTo>
                <a:lnTo>
                  <a:pt x="2312699" y="0"/>
                </a:lnTo>
                <a:lnTo>
                  <a:pt x="2312699" y="121265"/>
                </a:lnTo>
                <a:lnTo>
                  <a:pt x="2312699" y="121265"/>
                </a:lnTo>
                <a:lnTo>
                  <a:pt x="2312699" y="303163"/>
                </a:lnTo>
                <a:lnTo>
                  <a:pt x="2312699" y="727590"/>
                </a:lnTo>
                <a:lnTo>
                  <a:pt x="1927249" y="727590"/>
                </a:lnTo>
                <a:lnTo>
                  <a:pt x="1349074" y="727590"/>
                </a:lnTo>
                <a:lnTo>
                  <a:pt x="1349074" y="727590"/>
                </a:lnTo>
                <a:lnTo>
                  <a:pt x="0" y="727590"/>
                </a:lnTo>
                <a:lnTo>
                  <a:pt x="0" y="303163"/>
                </a:lnTo>
                <a:lnTo>
                  <a:pt x="0" y="121265"/>
                </a:lnTo>
                <a:lnTo>
                  <a:pt x="0" y="12126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First Aid</a:t>
            </a:r>
            <a:endParaRPr lang="es-MX" sz="2000" kern="1200" dirty="0"/>
          </a:p>
        </p:txBody>
      </p:sp>
    </p:spTree>
    <p:extLst>
      <p:ext uri="{BB962C8B-B14F-4D97-AF65-F5344CB8AC3E}">
        <p14:creationId xmlns:p14="http://schemas.microsoft.com/office/powerpoint/2010/main" val="1804821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ood f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1744" y="838200"/>
            <a:ext cx="3616115" cy="495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 Box 2"/>
          <p:cNvSpPr txBox="1">
            <a:spLocks noChangeArrowheads="1"/>
          </p:cNvSpPr>
          <p:nvPr/>
        </p:nvSpPr>
        <p:spPr bwMode="auto">
          <a:xfrm>
            <a:off x="533400" y="228600"/>
            <a:ext cx="4800600" cy="26336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Safety and Health Training for</a:t>
            </a:r>
            <a:b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b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Tree Care and Landscape Workers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FALL</a:t>
            </a:r>
            <a:b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b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PROTECTION:</a:t>
            </a: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sz="4400" b="1" dirty="0">
              <a:solidFill>
                <a:srgbClr val="000000"/>
              </a:solidFill>
              <a:latin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dirty="0" smtClean="0">
                <a:ln>
                  <a:noFill/>
                </a:ln>
                <a:solidFill>
                  <a:srgbClr val="000000"/>
                </a:solidFill>
                <a:effectLst/>
                <a:latin typeface="Times New Roman" pitchFamily="18" charset="0"/>
                <a:cs typeface="Arial" pitchFamily="34" charset="0"/>
              </a:rPr>
              <a:t>   </a:t>
            </a:r>
            <a:r>
              <a:rPr kumimoji="0" lang="en-US" altLang="en-US" sz="3100" b="1" i="0" u="none" strike="noStrike" cap="none" normalizeH="0" baseline="0" dirty="0" smtClean="0">
                <a:ln>
                  <a:noFill/>
                </a:ln>
                <a:solidFill>
                  <a:srgbClr val="000000"/>
                </a:solidFill>
                <a:effectLst/>
                <a:latin typeface="Times New Roman" pitchFamily="18" charset="0"/>
                <a:cs typeface="Arial" pitchFamily="34" charset="0"/>
              </a:rPr>
              <a:t>Tree Care</a:t>
            </a:r>
            <a:br>
              <a:rPr kumimoji="0" lang="en-US" altLang="en-US" sz="3100" b="1" i="0" u="none" strike="noStrike" cap="none" normalizeH="0" baseline="0" dirty="0" smtClean="0">
                <a:ln>
                  <a:noFill/>
                </a:ln>
                <a:solidFill>
                  <a:srgbClr val="000000"/>
                </a:solidFill>
                <a:effectLst/>
                <a:latin typeface="Times New Roman" pitchFamily="18" charset="0"/>
                <a:cs typeface="Arial" pitchFamily="34" charset="0"/>
              </a:rPr>
            </a:br>
            <a:r>
              <a:rPr kumimoji="0" lang="en-US" altLang="en-US" sz="3100" b="1" i="0" u="none" strike="noStrike" cap="none" normalizeH="0" baseline="0" dirty="0" smtClean="0">
                <a:ln>
                  <a:noFill/>
                </a:ln>
                <a:solidFill>
                  <a:srgbClr val="000000"/>
                </a:solidFill>
                <a:effectLst/>
                <a:latin typeface="Times New Roman" pitchFamily="18" charset="0"/>
                <a:cs typeface="Arial" pitchFamily="34" charset="0"/>
              </a:rPr>
              <a:t>     and  Ladder Safety</a:t>
            </a:r>
            <a:endParaRPr kumimoji="0" lang="en-US" altLang="en-US" sz="31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idx="4294967295"/>
          </p:nvPr>
        </p:nvSpPr>
        <p:spPr>
          <a:xfrm>
            <a:off x="628650" y="365125"/>
            <a:ext cx="7886700" cy="1325563"/>
          </a:xfrm>
          <a:prstGeom prst="rect">
            <a:avLst/>
          </a:prstGeom>
        </p:spPr>
        <p:txBody>
          <a:bodyPr/>
          <a:lstStyle/>
          <a:p>
            <a:r>
              <a:rPr lang="en-US" dirty="0" smtClean="0"/>
              <a:t>Fall Protection</a:t>
            </a:r>
            <a:endParaRPr lang="en-US" dirty="0"/>
          </a:p>
        </p:txBody>
      </p:sp>
    </p:spTree>
    <p:extLst>
      <p:ext uri="{BB962C8B-B14F-4D97-AF65-F5344CB8AC3E}">
        <p14:creationId xmlns:p14="http://schemas.microsoft.com/office/powerpoint/2010/main" val="145033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a:solidFill>
                  <a:prstClr val="white"/>
                </a:solidFill>
                <a:latin typeface="Times New Roman" panose="02020603050405020304" pitchFamily="18" charset="0"/>
                <a:cs typeface="Times New Roman" panose="02020603050405020304" pitchFamily="18" charset="0"/>
              </a:rPr>
              <a:t>Fall protection </a:t>
            </a:r>
            <a:endParaRPr lang="es-MX" dirty="0"/>
          </a:p>
        </p:txBody>
      </p:sp>
      <p:sp>
        <p:nvSpPr>
          <p:cNvPr id="4" name="Content Placeholder 3"/>
          <p:cNvSpPr>
            <a:spLocks noGrp="1"/>
          </p:cNvSpPr>
          <p:nvPr>
            <p:ph idx="1"/>
          </p:nvPr>
        </p:nvSpPr>
        <p:spPr>
          <a:xfrm>
            <a:off x="628650" y="905259"/>
            <a:ext cx="3028950" cy="5271704"/>
          </a:xfrm>
        </p:spPr>
        <p:txBody>
          <a:bodyPr>
            <a:normAutofit/>
          </a:bodyPr>
          <a:lstStyle/>
          <a:p>
            <a:pPr marL="0" indent="0">
              <a:buNone/>
            </a:pPr>
            <a:r>
              <a:rPr lang="en-US" sz="3000" dirty="0" smtClean="0"/>
              <a:t>What is wrong with this picture?</a:t>
            </a:r>
            <a:endParaRPr lang="es-MX" sz="3000" dirty="0"/>
          </a:p>
        </p:txBody>
      </p:sp>
      <p:pic>
        <p:nvPicPr>
          <p:cNvPr id="3" name="Picture 2" title="Photo of a worker on a ladder holding a chainsaw"/>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574662" y="0"/>
            <a:ext cx="6609882" cy="6583680"/>
          </a:xfrm>
          <a:prstGeom prst="rect">
            <a:avLst/>
          </a:prstGeom>
        </p:spPr>
      </p:pic>
      <p:sp>
        <p:nvSpPr>
          <p:cNvPr id="5" name="Oval 4"/>
          <p:cNvSpPr/>
          <p:nvPr/>
        </p:nvSpPr>
        <p:spPr>
          <a:xfrm>
            <a:off x="762000" y="2438400"/>
            <a:ext cx="1447800" cy="1219200"/>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 1</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82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1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Fall protection  </a:t>
            </a:r>
            <a:endParaRPr lang="es-MX" dirty="0"/>
          </a:p>
        </p:txBody>
      </p:sp>
      <p:sp>
        <p:nvSpPr>
          <p:cNvPr id="2" name="Content Placeholder 1"/>
          <p:cNvSpPr>
            <a:spLocks noGrp="1"/>
          </p:cNvSpPr>
          <p:nvPr>
            <p:ph idx="1"/>
          </p:nvPr>
        </p:nvSpPr>
        <p:spPr>
          <a:xfrm>
            <a:off x="628650" y="1057659"/>
            <a:ext cx="2724150" cy="4123941"/>
          </a:xfrm>
        </p:spPr>
        <p:txBody>
          <a:bodyPr>
            <a:normAutofit/>
          </a:bodyPr>
          <a:lstStyle/>
          <a:p>
            <a:pPr marL="0" indent="0">
              <a:buNone/>
            </a:pPr>
            <a:r>
              <a:rPr lang="en-US" dirty="0">
                <a:solidFill>
                  <a:srgbClr val="FF0000"/>
                </a:solidFill>
              </a:rPr>
              <a:t>Always maintain </a:t>
            </a:r>
            <a:r>
              <a:rPr lang="en-US" b="1" dirty="0">
                <a:solidFill>
                  <a:srgbClr val="FF0000"/>
                </a:solidFill>
                <a:effectLst>
                  <a:outerShdw blurRad="38100" dist="38100" dir="2700000" algn="tl">
                    <a:srgbClr val="000000">
                      <a:alpha val="43137"/>
                    </a:srgbClr>
                  </a:outerShdw>
                </a:effectLst>
              </a:rPr>
              <a:t>3-points</a:t>
            </a:r>
            <a:r>
              <a:rPr lang="en-US" dirty="0">
                <a:solidFill>
                  <a:srgbClr val="FF0000"/>
                </a:solidFill>
              </a:rPr>
              <a:t> </a:t>
            </a:r>
            <a:r>
              <a:rPr lang="en-US" b="1" dirty="0">
                <a:solidFill>
                  <a:srgbClr val="FF0000"/>
                </a:solidFill>
                <a:effectLst>
                  <a:outerShdw blurRad="38100" dist="38100" dir="2700000" algn="tl">
                    <a:srgbClr val="000000">
                      <a:alpha val="43137"/>
                    </a:srgbClr>
                  </a:outerShdw>
                </a:effectLst>
              </a:rPr>
              <a:t>of contact</a:t>
            </a:r>
            <a:r>
              <a:rPr lang="en-US" dirty="0">
                <a:solidFill>
                  <a:srgbClr val="FF0000"/>
                </a:solidFill>
              </a:rPr>
              <a:t> </a:t>
            </a:r>
            <a:r>
              <a:rPr lang="en-US" dirty="0" smtClean="0">
                <a:solidFill>
                  <a:srgbClr val="FF0000"/>
                </a:solidFill>
              </a:rPr>
              <a:t>with the </a:t>
            </a:r>
            <a:r>
              <a:rPr lang="en-US" dirty="0">
                <a:solidFill>
                  <a:srgbClr val="FF0000"/>
                </a:solidFill>
              </a:rPr>
              <a:t>ladder when climbing</a:t>
            </a:r>
          </a:p>
          <a:p>
            <a:r>
              <a:rPr lang="en-US" dirty="0" smtClean="0">
                <a:solidFill>
                  <a:srgbClr val="FF0000"/>
                </a:solidFill>
              </a:rPr>
              <a:t>Two </a:t>
            </a:r>
            <a:r>
              <a:rPr lang="en-US" dirty="0">
                <a:solidFill>
                  <a:srgbClr val="FF0000"/>
                </a:solidFill>
              </a:rPr>
              <a:t>hands and a </a:t>
            </a:r>
            <a:r>
              <a:rPr lang="en-US" dirty="0" smtClean="0">
                <a:solidFill>
                  <a:srgbClr val="FF0000"/>
                </a:solidFill>
              </a:rPr>
              <a:t>foot </a:t>
            </a:r>
          </a:p>
          <a:p>
            <a:r>
              <a:rPr lang="en-US" dirty="0" smtClean="0">
                <a:solidFill>
                  <a:srgbClr val="FF0000"/>
                </a:solidFill>
              </a:rPr>
              <a:t>Or </a:t>
            </a:r>
            <a:r>
              <a:rPr lang="en-US" dirty="0">
                <a:solidFill>
                  <a:srgbClr val="FF0000"/>
                </a:solidFill>
              </a:rPr>
              <a:t>two feet and a hand</a:t>
            </a:r>
          </a:p>
          <a:p>
            <a:pPr marL="0" indent="0">
              <a:buNone/>
            </a:pPr>
            <a:endParaRPr lang="en-US" sz="2400" dirty="0" smtClean="0">
              <a:solidFill>
                <a:srgbClr val="FF0000"/>
              </a:solidFill>
            </a:endParaRPr>
          </a:p>
        </p:txBody>
      </p:sp>
      <p:pic>
        <p:nvPicPr>
          <p:cNvPr id="7" name="Picture 6" title="Image of a worker climbing a ladder with a chainsaw attached to his belt wearing PPE "/>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371600" y="817703"/>
            <a:ext cx="8720806" cy="5659297"/>
          </a:xfrm>
          <a:prstGeom prst="rect">
            <a:avLst/>
          </a:prstGeom>
        </p:spPr>
      </p:pic>
      <p:sp>
        <p:nvSpPr>
          <p:cNvPr id="5" name="Oval 4" title="Image of the first point of contact"/>
          <p:cNvSpPr/>
          <p:nvPr/>
        </p:nvSpPr>
        <p:spPr>
          <a:xfrm>
            <a:off x="5410200" y="817703"/>
            <a:ext cx="548640" cy="548640"/>
          </a:xfrm>
          <a:prstGeom prst="ellipse">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p>
        </p:txBody>
      </p:sp>
      <p:sp>
        <p:nvSpPr>
          <p:cNvPr id="9" name="Oval 8" title="Image of the second point of contact"/>
          <p:cNvSpPr/>
          <p:nvPr/>
        </p:nvSpPr>
        <p:spPr>
          <a:xfrm>
            <a:off x="5958840" y="2479322"/>
            <a:ext cx="548640" cy="548640"/>
          </a:xfrm>
          <a:prstGeom prst="ellipse">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p>
        </p:txBody>
      </p:sp>
      <p:sp>
        <p:nvSpPr>
          <p:cNvPr id="11" name="Oval 10" title="Image of the third point of contact"/>
          <p:cNvSpPr/>
          <p:nvPr/>
        </p:nvSpPr>
        <p:spPr>
          <a:xfrm>
            <a:off x="3794147" y="5652386"/>
            <a:ext cx="548640" cy="548640"/>
          </a:xfrm>
          <a:prstGeom prst="ellipse">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999622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1000">
              <a:schemeClr val="bg1">
                <a:lumMod val="65000"/>
              </a:schemeClr>
            </a:gs>
          </a:gsLst>
          <a:lin ang="5400000" scaled="0"/>
        </a:gradFill>
        <a:effectLst/>
      </p:bgPr>
    </p:bg>
    <p:spTree>
      <p:nvGrpSpPr>
        <p:cNvPr id="1" name=""/>
        <p:cNvGrpSpPr/>
        <p:nvPr/>
      </p:nvGrpSpPr>
      <p:grpSpPr>
        <a:xfrm>
          <a:off x="0" y="0"/>
          <a:ext cx="0" cy="0"/>
          <a:chOff x="0" y="0"/>
          <a:chExt cx="0" cy="0"/>
        </a:xfrm>
      </p:grpSpPr>
      <p:pic>
        <p:nvPicPr>
          <p:cNvPr id="6" name="Picture 5" title="Image of a worker on a ladder holding a chainsaw"/>
          <p:cNvPicPr preferRelativeResize="0">
            <a:picLocks noChangeAspect="1"/>
          </p:cNvPicPr>
          <p:nvPr/>
        </p:nvPicPr>
        <p:blipFill rotWithShape="1">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55283" y="884017"/>
            <a:ext cx="8407717" cy="5562600"/>
          </a:xfrm>
          <a:prstGeom prst="rect">
            <a:avLst/>
          </a:prstGeom>
        </p:spPr>
      </p:pic>
      <p:sp>
        <p:nvSpPr>
          <p:cNvPr id="3" name="Title 2"/>
          <p:cNvSpPr>
            <a:spLocks noGrp="1"/>
          </p:cNvSpPr>
          <p:nvPr>
            <p:ph type="title"/>
          </p:nvPr>
        </p:nvSpPr>
        <p:spPr/>
        <p:txBody>
          <a:bodyPr/>
          <a:lstStyle/>
          <a:p>
            <a:r>
              <a:rPr lang="en-US" dirty="0" smtClean="0"/>
              <a:t>Fall protection   </a:t>
            </a:r>
            <a:endParaRPr lang="es-MX" dirty="0"/>
          </a:p>
        </p:txBody>
      </p:sp>
      <p:sp>
        <p:nvSpPr>
          <p:cNvPr id="2" name="Content Placeholder 1"/>
          <p:cNvSpPr>
            <a:spLocks noGrp="1"/>
          </p:cNvSpPr>
          <p:nvPr>
            <p:ph idx="1"/>
          </p:nvPr>
        </p:nvSpPr>
        <p:spPr>
          <a:xfrm>
            <a:off x="628651" y="1057154"/>
            <a:ext cx="2400300" cy="4048246"/>
          </a:xfrm>
        </p:spPr>
        <p:txBody>
          <a:bodyPr>
            <a:normAutofit/>
          </a:bodyPr>
          <a:lstStyle/>
          <a:p>
            <a:pPr marL="0" indent="0">
              <a:buNone/>
            </a:pPr>
            <a:r>
              <a:rPr lang="en-US" dirty="0" smtClean="0">
                <a:solidFill>
                  <a:srgbClr val="FF0000"/>
                </a:solidFill>
              </a:rPr>
              <a:t>Maintain three points of contact </a:t>
            </a:r>
          </a:p>
          <a:p>
            <a:r>
              <a:rPr lang="en-US" dirty="0" smtClean="0">
                <a:solidFill>
                  <a:srgbClr val="FF0000"/>
                </a:solidFill>
              </a:rPr>
              <a:t>Do </a:t>
            </a:r>
            <a:r>
              <a:rPr lang="en-US" dirty="0">
                <a:solidFill>
                  <a:srgbClr val="FF0000"/>
                </a:solidFill>
              </a:rPr>
              <a:t>not carry equipment / objects in your hands while climbing</a:t>
            </a:r>
            <a:endParaRPr lang="es-MX" dirty="0">
              <a:solidFill>
                <a:srgbClr val="FF0000"/>
              </a:solidFill>
            </a:endParaRPr>
          </a:p>
        </p:txBody>
      </p:sp>
      <p:pic>
        <p:nvPicPr>
          <p:cNvPr id="14" name="Picture 13" title="Image of a worker on a ladder holding a chainsaw"/>
          <p:cNvPicPr preferRelativeResize="0">
            <a:picLocks noChangeAspect="1"/>
          </p:cNvPicPr>
          <p:nvPr/>
        </p:nvPicPr>
        <p:blipFill rotWithShape="1">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574662" y="0"/>
            <a:ext cx="6609882" cy="6583680"/>
          </a:xfrm>
          <a:prstGeom prst="rect">
            <a:avLst/>
          </a:prstGeom>
        </p:spPr>
      </p:pic>
    </p:spTree>
    <p:extLst>
      <p:ext uri="{BB962C8B-B14F-4D97-AF65-F5344CB8AC3E}">
        <p14:creationId xmlns:p14="http://schemas.microsoft.com/office/powerpoint/2010/main" val="3417160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2</a:t>
            </a:fld>
            <a:endParaRPr lang="en-GB" dirty="0"/>
          </a:p>
        </p:txBody>
      </p:sp>
      <p:sp>
        <p:nvSpPr>
          <p:cNvPr id="4" name="Rectangle 3"/>
          <p:cNvSpPr/>
          <p:nvPr/>
        </p:nvSpPr>
        <p:spPr>
          <a:xfrm>
            <a:off x="381000" y="1219200"/>
            <a:ext cx="8458200" cy="1138773"/>
          </a:xfrm>
          <a:prstGeom prst="rect">
            <a:avLst/>
          </a:prstGeom>
        </p:spPr>
        <p:txBody>
          <a:bodyPr wrap="square">
            <a:spAutoFit/>
          </a:bodyPr>
          <a:lstStyle/>
          <a:p>
            <a:pPr algn="ctr"/>
            <a:r>
              <a:rPr lang="en-US" sz="1700" b="1" dirty="0" smtClean="0">
                <a:solidFill>
                  <a:srgbClr val="002060"/>
                </a:solidFill>
                <a:latin typeface="Arial Narrow" panose="020B0606020202030204" pitchFamily="34" charset="0"/>
              </a:rPr>
              <a:t>This material was produced under grant number SH-27622-SH5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700" b="1" dirty="0">
              <a:solidFill>
                <a:srgbClr val="002060"/>
              </a:solidFill>
              <a:latin typeface="Arial Narrow" panose="020B0606020202030204" pitchFamily="34" charset="0"/>
            </a:endParaRPr>
          </a:p>
        </p:txBody>
      </p:sp>
      <p:sp>
        <p:nvSpPr>
          <p:cNvPr id="5" name="Title 4"/>
          <p:cNvSpPr>
            <a:spLocks noGrp="1"/>
          </p:cNvSpPr>
          <p:nvPr>
            <p:ph type="title" idx="4294967295"/>
          </p:nvPr>
        </p:nvSpPr>
        <p:spPr>
          <a:xfrm>
            <a:off x="152400" y="23648"/>
            <a:ext cx="7886700" cy="1325563"/>
          </a:xfrm>
          <a:prstGeom prst="rect">
            <a:avLst/>
          </a:prstGeom>
        </p:spPr>
        <p:txBody>
          <a:bodyPr/>
          <a:lstStyle/>
          <a:p>
            <a:pPr algn="l"/>
            <a:r>
              <a:rPr lang="en-US" cap="all" dirty="0" smtClean="0">
                <a:solidFill>
                  <a:schemeClr val="bg1"/>
                </a:solidFill>
              </a:rPr>
              <a:t>Susan</a:t>
            </a:r>
            <a:r>
              <a:rPr lang="en-US" cap="all" baseline="0" dirty="0" smtClean="0">
                <a:solidFill>
                  <a:schemeClr val="bg1"/>
                </a:solidFill>
              </a:rPr>
              <a:t> Harwood Training Grant</a:t>
            </a:r>
            <a:endParaRPr lang="en-US" cap="all" dirty="0">
              <a:solidFill>
                <a:schemeClr val="bg1"/>
              </a:solidFill>
            </a:endParaRPr>
          </a:p>
        </p:txBody>
      </p:sp>
    </p:spTree>
    <p:extLst>
      <p:ext uri="{BB962C8B-B14F-4D97-AF65-F5344CB8AC3E}">
        <p14:creationId xmlns:p14="http://schemas.microsoft.com/office/powerpoint/2010/main" val="55146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1000">
              <a:schemeClr val="bg1">
                <a:lumMod val="65000"/>
              </a:schemeClr>
            </a:gs>
          </a:gsLst>
          <a:lin ang="5400000" scaled="0"/>
        </a:gradFill>
        <a:effectLst/>
      </p:bgPr>
    </p:bg>
    <p:spTree>
      <p:nvGrpSpPr>
        <p:cNvPr id="1" name=""/>
        <p:cNvGrpSpPr/>
        <p:nvPr/>
      </p:nvGrpSpPr>
      <p:grpSpPr>
        <a:xfrm>
          <a:off x="0" y="0"/>
          <a:ext cx="0" cy="0"/>
          <a:chOff x="0" y="0"/>
          <a:chExt cx="0" cy="0"/>
        </a:xfrm>
      </p:grpSpPr>
      <p:pic>
        <p:nvPicPr>
          <p:cNvPr id="5" name="Picture 4" title="Image of a worker on a ladder holding a chainsaw"/>
          <p:cNvPicPr>
            <a:picLocks noChangeAspect="1"/>
          </p:cNvPicPr>
          <p:nvPr/>
        </p:nvPicPr>
        <p:blipFill rotWithShape="1">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28600" y="882068"/>
            <a:ext cx="8569121" cy="5594932"/>
          </a:xfrm>
          <a:prstGeom prst="rect">
            <a:avLst/>
          </a:prstGeom>
        </p:spPr>
      </p:pic>
      <p:sp>
        <p:nvSpPr>
          <p:cNvPr id="3" name="Title 2"/>
          <p:cNvSpPr>
            <a:spLocks noGrp="1"/>
          </p:cNvSpPr>
          <p:nvPr>
            <p:ph type="title"/>
          </p:nvPr>
        </p:nvSpPr>
        <p:spPr/>
        <p:txBody>
          <a:bodyPr/>
          <a:lstStyle/>
          <a:p>
            <a:r>
              <a:rPr lang="en-US" dirty="0" smtClean="0"/>
              <a:t>Fall protection    </a:t>
            </a:r>
            <a:endParaRPr lang="es-MX" dirty="0"/>
          </a:p>
        </p:txBody>
      </p:sp>
      <p:sp>
        <p:nvSpPr>
          <p:cNvPr id="2" name="Content Placeholder 1"/>
          <p:cNvSpPr>
            <a:spLocks noGrp="1"/>
          </p:cNvSpPr>
          <p:nvPr>
            <p:ph idx="1"/>
          </p:nvPr>
        </p:nvSpPr>
        <p:spPr>
          <a:xfrm>
            <a:off x="704850" y="1133859"/>
            <a:ext cx="2571750" cy="3590541"/>
          </a:xfrm>
        </p:spPr>
        <p:txBody>
          <a:bodyPr>
            <a:normAutofit/>
          </a:bodyPr>
          <a:lstStyle/>
          <a:p>
            <a:pPr marL="0" indent="0">
              <a:buNone/>
            </a:pPr>
            <a:r>
              <a:rPr lang="en-US" dirty="0">
                <a:solidFill>
                  <a:srgbClr val="FF0000"/>
                </a:solidFill>
              </a:rPr>
              <a:t>Do not </a:t>
            </a:r>
            <a:r>
              <a:rPr lang="en-US" b="1" dirty="0" smtClean="0">
                <a:solidFill>
                  <a:srgbClr val="FF0000"/>
                </a:solidFill>
              </a:rPr>
              <a:t>exceed</a:t>
            </a:r>
            <a:r>
              <a:rPr lang="en-US" dirty="0" smtClean="0">
                <a:solidFill>
                  <a:srgbClr val="FF0000"/>
                </a:solidFill>
              </a:rPr>
              <a:t> the maximum load rating of the ladder</a:t>
            </a:r>
            <a:r>
              <a:rPr lang="es-MX" dirty="0">
                <a:solidFill>
                  <a:srgbClr val="FF0000"/>
                </a:solidFill>
              </a:rPr>
              <a:t> </a:t>
            </a:r>
            <a:r>
              <a:rPr lang="es-MX" sz="2400" dirty="0" smtClean="0">
                <a:solidFill>
                  <a:srgbClr val="FF0000"/>
                </a:solidFill>
              </a:rPr>
              <a:t>(including weight of any tools or equipment)</a:t>
            </a:r>
            <a:endParaRPr lang="en-US" sz="2400" dirty="0" smtClean="0">
              <a:solidFill>
                <a:srgbClr val="FF0000"/>
              </a:solidFill>
            </a:endParaRPr>
          </a:p>
        </p:txBody>
      </p:sp>
      <p:pic>
        <p:nvPicPr>
          <p:cNvPr id="4" name="Picture 3" title="Image of text that says weight limit 150"/>
          <p:cNvPicPr preferRelativeResize="0">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75862">
            <a:off x="6413642" y="835647"/>
            <a:ext cx="938235" cy="5669359"/>
          </a:xfrm>
          <a:prstGeom prst="rect">
            <a:avLst/>
          </a:prstGeom>
        </p:spPr>
      </p:pic>
    </p:spTree>
    <p:extLst>
      <p:ext uri="{BB962C8B-B14F-4D97-AF65-F5344CB8AC3E}">
        <p14:creationId xmlns:p14="http://schemas.microsoft.com/office/powerpoint/2010/main" val="1071238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1000">
              <a:schemeClr val="bg1">
                <a:lumMod val="65000"/>
              </a:schemeClr>
            </a:gs>
          </a:gsLst>
          <a:lin ang="5400000" scaled="0"/>
        </a:gradFill>
        <a:effectLst/>
      </p:bgPr>
    </p:bg>
    <p:spTree>
      <p:nvGrpSpPr>
        <p:cNvPr id="1" name=""/>
        <p:cNvGrpSpPr/>
        <p:nvPr/>
      </p:nvGrpSpPr>
      <p:grpSpPr>
        <a:xfrm>
          <a:off x="0" y="0"/>
          <a:ext cx="0" cy="0"/>
          <a:chOff x="0" y="0"/>
          <a:chExt cx="0" cy="0"/>
        </a:xfrm>
      </p:grpSpPr>
      <p:pic>
        <p:nvPicPr>
          <p:cNvPr id="10" name="Picture 9" title="Image of a disorganized work area"/>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l="28753"/>
          <a:stretch/>
        </p:blipFill>
        <p:spPr>
          <a:xfrm>
            <a:off x="1219200" y="1981200"/>
            <a:ext cx="7639626" cy="4111080"/>
          </a:xfrm>
          <a:prstGeom prst="rect">
            <a:avLst/>
          </a:prstGeom>
        </p:spPr>
      </p:pic>
      <p:pic>
        <p:nvPicPr>
          <p:cNvPr id="6" name="Picture 5" title="Image of a disorganized work area"/>
          <p:cNvPicPr preferRelativeResize="0">
            <a:picLocks noChangeAspect="1"/>
          </p:cNvPicPr>
          <p:nvPr/>
        </p:nvPicPr>
        <p:blipFill rotWithShape="1">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81000" y="914400"/>
            <a:ext cx="8305800" cy="5262562"/>
          </a:xfrm>
          <a:prstGeom prst="rect">
            <a:avLst/>
          </a:prstGeom>
        </p:spPr>
      </p:pic>
      <p:pic>
        <p:nvPicPr>
          <p:cNvPr id="11" name="Picture 10" title="Image of a disorganized work area"/>
          <p:cNvPicPr>
            <a:picLocks noChangeAspect="1"/>
          </p:cNvPicPr>
          <p:nvPr/>
        </p:nvPicPr>
        <p:blipFill rotWithShape="1">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574662" y="0"/>
            <a:ext cx="6609882" cy="6583680"/>
          </a:xfrm>
          <a:prstGeom prst="rect">
            <a:avLst/>
          </a:prstGeom>
        </p:spPr>
      </p:pic>
      <p:sp>
        <p:nvSpPr>
          <p:cNvPr id="3" name="Title 2"/>
          <p:cNvSpPr>
            <a:spLocks noGrp="1"/>
          </p:cNvSpPr>
          <p:nvPr>
            <p:ph type="title"/>
          </p:nvPr>
        </p:nvSpPr>
        <p:spPr/>
        <p:txBody>
          <a:bodyPr/>
          <a:lstStyle/>
          <a:p>
            <a:r>
              <a:rPr lang="en-US" dirty="0" smtClean="0"/>
              <a:t>Fall protection     </a:t>
            </a:r>
            <a:endParaRPr lang="es-MX" dirty="0"/>
          </a:p>
        </p:txBody>
      </p:sp>
      <p:sp>
        <p:nvSpPr>
          <p:cNvPr id="2" name="Content Placeholder 1"/>
          <p:cNvSpPr>
            <a:spLocks noGrp="1"/>
          </p:cNvSpPr>
          <p:nvPr>
            <p:ph idx="1"/>
          </p:nvPr>
        </p:nvSpPr>
        <p:spPr>
          <a:xfrm>
            <a:off x="4343400" y="5334000"/>
            <a:ext cx="4038600" cy="1147763"/>
          </a:xfrm>
        </p:spPr>
        <p:txBody>
          <a:bodyPr>
            <a:normAutofit/>
          </a:bodyPr>
          <a:lstStyle/>
          <a:p>
            <a:pPr marL="0" indent="0" algn="ctr">
              <a:buNone/>
            </a:pPr>
            <a:r>
              <a:rPr lang="en-US" b="1" dirty="0" smtClean="0">
                <a:solidFill>
                  <a:srgbClr val="FF0000"/>
                </a:solidFill>
              </a:rPr>
              <a:t>Keep work </a:t>
            </a:r>
            <a:r>
              <a:rPr lang="en-US" b="1" dirty="0">
                <a:solidFill>
                  <a:srgbClr val="FF0000"/>
                </a:solidFill>
              </a:rPr>
              <a:t>area clean </a:t>
            </a:r>
            <a:endParaRPr lang="en-US" b="1" dirty="0" smtClean="0">
              <a:solidFill>
                <a:srgbClr val="FF0000"/>
              </a:solidFill>
            </a:endParaRPr>
          </a:p>
          <a:p>
            <a:pPr marL="0" indent="0" algn="ctr">
              <a:buNone/>
            </a:pPr>
            <a:r>
              <a:rPr lang="en-US" b="1" dirty="0" smtClean="0">
                <a:solidFill>
                  <a:srgbClr val="FF0000"/>
                </a:solidFill>
              </a:rPr>
              <a:t>and </a:t>
            </a:r>
            <a:r>
              <a:rPr lang="en-US" b="1" dirty="0">
                <a:solidFill>
                  <a:srgbClr val="FF0000"/>
                </a:solidFill>
              </a:rPr>
              <a:t>organized </a:t>
            </a:r>
          </a:p>
          <a:p>
            <a:pPr marL="0" indent="0" algn="ctr">
              <a:buNone/>
            </a:pPr>
            <a:endParaRPr lang="en-US" sz="2400" b="1" dirty="0" smtClean="0">
              <a:solidFill>
                <a:srgbClr val="FF0000"/>
              </a:solidFill>
            </a:endParaRPr>
          </a:p>
        </p:txBody>
      </p:sp>
    </p:spTree>
    <p:extLst>
      <p:ext uri="{BB962C8B-B14F-4D97-AF65-F5344CB8AC3E}">
        <p14:creationId xmlns:p14="http://schemas.microsoft.com/office/powerpoint/2010/main" val="1595153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a:solidFill>
                  <a:prstClr val="white"/>
                </a:solidFill>
                <a:latin typeface="Times New Roman" panose="02020603050405020304" pitchFamily="18" charset="0"/>
                <a:cs typeface="Times New Roman" panose="02020603050405020304" pitchFamily="18" charset="0"/>
              </a:rPr>
              <a:t>Fall </a:t>
            </a:r>
            <a:r>
              <a:rPr lang="en-US" spc="600" dirty="0" smtClean="0">
                <a:solidFill>
                  <a:prstClr val="white"/>
                </a:solidFill>
                <a:latin typeface="Times New Roman" panose="02020603050405020304" pitchFamily="18" charset="0"/>
                <a:cs typeface="Times New Roman" panose="02020603050405020304" pitchFamily="18" charset="0"/>
              </a:rPr>
              <a:t>protection      </a:t>
            </a:r>
            <a:endParaRPr lang="es-MX" dirty="0"/>
          </a:p>
        </p:txBody>
      </p:sp>
      <p:sp>
        <p:nvSpPr>
          <p:cNvPr id="4" name="Content Placeholder 3"/>
          <p:cNvSpPr>
            <a:spLocks noGrp="1"/>
          </p:cNvSpPr>
          <p:nvPr>
            <p:ph idx="1"/>
          </p:nvPr>
        </p:nvSpPr>
        <p:spPr>
          <a:xfrm>
            <a:off x="628650" y="1303942"/>
            <a:ext cx="3028950" cy="2810858"/>
          </a:xfrm>
        </p:spPr>
        <p:txBody>
          <a:bodyPr>
            <a:normAutofit/>
          </a:bodyPr>
          <a:lstStyle/>
          <a:p>
            <a:pPr marL="0" indent="0">
              <a:buNone/>
            </a:pPr>
            <a:r>
              <a:rPr lang="en-US" dirty="0" smtClean="0">
                <a:solidFill>
                  <a:srgbClr val="FF0000"/>
                </a:solidFill>
              </a:rPr>
              <a:t>Maintain proper ladder </a:t>
            </a:r>
            <a:r>
              <a:rPr lang="en-US" dirty="0" smtClean="0">
                <a:solidFill>
                  <a:srgbClr val="FF0000"/>
                </a:solidFill>
                <a:effectLst>
                  <a:outerShdw blurRad="38100" dist="38100" dir="2700000" algn="tl">
                    <a:srgbClr val="000000">
                      <a:alpha val="43137"/>
                    </a:srgbClr>
                  </a:outerShdw>
                </a:effectLst>
              </a:rPr>
              <a:t>angle</a:t>
            </a:r>
          </a:p>
          <a:p>
            <a:r>
              <a:rPr lang="en-US" sz="2400" dirty="0" smtClean="0">
                <a:solidFill>
                  <a:srgbClr val="FF0000"/>
                </a:solidFill>
              </a:rPr>
              <a:t>Place base of ladder a quarter (¼) of the working length of the ladder from the wall</a:t>
            </a:r>
            <a:endParaRPr lang="es-MX" sz="2400" dirty="0">
              <a:solidFill>
                <a:srgbClr val="FF0000"/>
              </a:solidFill>
            </a:endParaRPr>
          </a:p>
        </p:txBody>
      </p:sp>
      <p:pic>
        <p:nvPicPr>
          <p:cNvPr id="3" name="Picture 2" title="Image of a proper ladder angle"/>
          <p:cNvPicPr>
            <a:picLocks noChangeAspect="1"/>
          </p:cNvPicPr>
          <p:nvPr/>
        </p:nvPicPr>
        <p:blipFill rotWithShape="1">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574662" y="0"/>
            <a:ext cx="6609882" cy="6583680"/>
          </a:xfrm>
          <a:prstGeom prst="rect">
            <a:avLst/>
          </a:prstGeom>
        </p:spPr>
      </p:pic>
      <p:sp>
        <p:nvSpPr>
          <p:cNvPr id="16" name="Freeform 15" title="Image of a proper ladder angle"/>
          <p:cNvSpPr/>
          <p:nvPr/>
        </p:nvSpPr>
        <p:spPr>
          <a:xfrm>
            <a:off x="4819124" y="2115917"/>
            <a:ext cx="895876" cy="3200401"/>
          </a:xfrm>
          <a:custGeom>
            <a:avLst/>
            <a:gdLst>
              <a:gd name="connsiteX0" fmla="*/ 876300 w 876300"/>
              <a:gd name="connsiteY0" fmla="*/ 0 h 3048000"/>
              <a:gd name="connsiteX1" fmla="*/ 876300 w 876300"/>
              <a:gd name="connsiteY1" fmla="*/ 3048000 h 3048000"/>
              <a:gd name="connsiteX2" fmla="*/ 0 w 876300"/>
              <a:gd name="connsiteY2" fmla="*/ 3048000 h 3048000"/>
            </a:gdLst>
            <a:ahLst/>
            <a:cxnLst>
              <a:cxn ang="0">
                <a:pos x="connsiteX0" y="connsiteY0"/>
              </a:cxn>
              <a:cxn ang="0">
                <a:pos x="connsiteX1" y="connsiteY1"/>
              </a:cxn>
              <a:cxn ang="0">
                <a:pos x="connsiteX2" y="connsiteY2"/>
              </a:cxn>
            </a:cxnLst>
            <a:rect l="l" t="t" r="r" b="b"/>
            <a:pathLst>
              <a:path w="876300" h="3048000">
                <a:moveTo>
                  <a:pt x="876300" y="0"/>
                </a:moveTo>
                <a:lnTo>
                  <a:pt x="876300" y="3048000"/>
                </a:lnTo>
                <a:lnTo>
                  <a:pt x="0" y="304800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07420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1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Fall protection       </a:t>
            </a:r>
            <a:endParaRPr lang="es-MX" dirty="0"/>
          </a:p>
        </p:txBody>
      </p:sp>
      <p:sp>
        <p:nvSpPr>
          <p:cNvPr id="2" name="Content Placeholder 1"/>
          <p:cNvSpPr>
            <a:spLocks noGrp="1"/>
          </p:cNvSpPr>
          <p:nvPr>
            <p:ph idx="1"/>
          </p:nvPr>
        </p:nvSpPr>
        <p:spPr>
          <a:xfrm>
            <a:off x="628650" y="1219199"/>
            <a:ext cx="2724150" cy="2819401"/>
          </a:xfrm>
        </p:spPr>
        <p:txBody>
          <a:bodyPr>
            <a:normAutofit/>
          </a:bodyPr>
          <a:lstStyle/>
          <a:p>
            <a:pPr marL="0" indent="0">
              <a:buNone/>
            </a:pPr>
            <a:r>
              <a:rPr lang="en-US" b="1" dirty="0" smtClean="0">
                <a:solidFill>
                  <a:srgbClr val="FF0000"/>
                </a:solidFill>
              </a:rPr>
              <a:t>Face</a:t>
            </a:r>
            <a:r>
              <a:rPr lang="en-US" dirty="0" smtClean="0">
                <a:solidFill>
                  <a:srgbClr val="FF0000"/>
                </a:solidFill>
              </a:rPr>
              <a:t> the ladder when climbing up and climbing down.</a:t>
            </a:r>
            <a:endParaRPr lang="en-US" dirty="0">
              <a:solidFill>
                <a:srgbClr val="FF0000"/>
              </a:solidFill>
            </a:endParaRPr>
          </a:p>
          <a:p>
            <a:pPr marL="0" indent="0">
              <a:buNone/>
            </a:pPr>
            <a:endParaRPr lang="en-US" sz="2400" dirty="0" smtClean="0">
              <a:solidFill>
                <a:srgbClr val="FF0000"/>
              </a:solidFill>
            </a:endParaRPr>
          </a:p>
        </p:txBody>
      </p:sp>
      <p:pic>
        <p:nvPicPr>
          <p:cNvPr id="7" name="Picture 6" title="Image of a worker climbing a ladder and facing the ladde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33599" y="838200"/>
            <a:ext cx="6629401" cy="5638801"/>
          </a:xfrm>
          <a:prstGeom prst="rect">
            <a:avLst/>
          </a:prstGeom>
        </p:spPr>
      </p:pic>
      <p:sp>
        <p:nvSpPr>
          <p:cNvPr id="6" name="Oval 5" title="Image of a white oval redacting information from the image"/>
          <p:cNvSpPr/>
          <p:nvPr/>
        </p:nvSpPr>
        <p:spPr>
          <a:xfrm>
            <a:off x="6248400" y="990600"/>
            <a:ext cx="64008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Oval 9" title="Image of a white oval redacting information from the image"/>
          <p:cNvSpPr/>
          <p:nvPr/>
        </p:nvSpPr>
        <p:spPr>
          <a:xfrm>
            <a:off x="7239000" y="41910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38793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a:solidFill>
                  <a:prstClr val="white"/>
                </a:solidFill>
                <a:latin typeface="Times New Roman" panose="02020603050405020304" pitchFamily="18" charset="0"/>
                <a:cs typeface="Times New Roman" panose="02020603050405020304" pitchFamily="18" charset="0"/>
              </a:rPr>
              <a:t>Fall </a:t>
            </a:r>
            <a:r>
              <a:rPr lang="en-US" spc="600" dirty="0" smtClean="0">
                <a:solidFill>
                  <a:prstClr val="white"/>
                </a:solidFill>
                <a:latin typeface="Times New Roman" panose="02020603050405020304" pitchFamily="18" charset="0"/>
                <a:cs typeface="Times New Roman" panose="02020603050405020304" pitchFamily="18" charset="0"/>
              </a:rPr>
              <a:t>protection        </a:t>
            </a:r>
            <a:endParaRPr lang="es-MX" dirty="0"/>
          </a:p>
        </p:txBody>
      </p:sp>
      <p:sp>
        <p:nvSpPr>
          <p:cNvPr id="4" name="Content Placeholder 3"/>
          <p:cNvSpPr>
            <a:spLocks noGrp="1"/>
          </p:cNvSpPr>
          <p:nvPr>
            <p:ph idx="1"/>
          </p:nvPr>
        </p:nvSpPr>
        <p:spPr>
          <a:xfrm>
            <a:off x="628650" y="1133859"/>
            <a:ext cx="3257550" cy="4123941"/>
          </a:xfrm>
        </p:spPr>
        <p:txBody>
          <a:bodyPr>
            <a:normAutofit/>
          </a:bodyPr>
          <a:lstStyle/>
          <a:p>
            <a:pPr marL="0" indent="0">
              <a:buNone/>
            </a:pPr>
            <a:r>
              <a:rPr lang="en-US" sz="3000" dirty="0" smtClean="0"/>
              <a:t>OTHER PROBLEMS?</a:t>
            </a:r>
            <a:endParaRPr lang="es-MX" sz="3000" dirty="0"/>
          </a:p>
        </p:txBody>
      </p:sp>
      <p:pic>
        <p:nvPicPr>
          <p:cNvPr id="3" name="Picture 2" title="Image of a broken rungs on a ladde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574662" y="0"/>
            <a:ext cx="6609882" cy="6583680"/>
          </a:xfrm>
          <a:prstGeom prst="rect">
            <a:avLst/>
          </a:prstGeom>
        </p:spPr>
      </p:pic>
      <p:sp>
        <p:nvSpPr>
          <p:cNvPr id="6" name="TextBox 5"/>
          <p:cNvSpPr txBox="1"/>
          <p:nvPr/>
        </p:nvSpPr>
        <p:spPr>
          <a:xfrm>
            <a:off x="533400" y="2501205"/>
            <a:ext cx="2971799"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FF0000"/>
                </a:solidFill>
              </a:rPr>
              <a:t>Keep the ladder in </a:t>
            </a:r>
            <a:r>
              <a:rPr lang="en-US" sz="2800" b="1" dirty="0" smtClean="0">
                <a:solidFill>
                  <a:srgbClr val="FF0000"/>
                </a:solidFill>
              </a:rPr>
              <a:t>good condition</a:t>
            </a:r>
            <a:r>
              <a:rPr lang="en-US" sz="2800" dirty="0" smtClean="0">
                <a:solidFill>
                  <a:srgbClr val="FF0000"/>
                </a:solidFill>
              </a:rPr>
              <a:t>.</a:t>
            </a:r>
            <a:endParaRPr lang="en-US" sz="2800" dirty="0">
              <a:solidFill>
                <a:srgbClr val="FF0000"/>
              </a:solidFill>
            </a:endParaRPr>
          </a:p>
        </p:txBody>
      </p:sp>
      <p:sp>
        <p:nvSpPr>
          <p:cNvPr id="7" name="Oval 6" title="Image of a broken rung on a ladder"/>
          <p:cNvSpPr/>
          <p:nvPr/>
        </p:nvSpPr>
        <p:spPr>
          <a:xfrm>
            <a:off x="4953000" y="1828800"/>
            <a:ext cx="838200" cy="685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title="Image of a broken rung on a ladder"/>
          <p:cNvSpPr/>
          <p:nvPr/>
        </p:nvSpPr>
        <p:spPr>
          <a:xfrm>
            <a:off x="4191000" y="4191000"/>
            <a:ext cx="838200" cy="685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9401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905000" y="1097756"/>
            <a:ext cx="5181600" cy="52268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Course:</a:t>
            </a:r>
            <a:r>
              <a:rPr kumimoji="0" lang="en-US" altLang="en-US" b="1" i="0" u="sng" strike="noStrike" cap="none" normalizeH="0" baseline="0" dirty="0" smtClean="0">
                <a:ln>
                  <a:noFill/>
                </a:ln>
                <a:solidFill>
                  <a:srgbClr val="000000"/>
                </a:solidFill>
                <a:effectLst/>
                <a:latin typeface="Calibri" pitchFamily="34" charset="0"/>
                <a:cs typeface="Arial" pitchFamily="34" charset="0"/>
              </a:rPr>
              <a:t>      </a:t>
            </a:r>
            <a:r>
              <a:rPr kumimoji="0" lang="en-US" altLang="en-US" b="0" i="0" u="sng" strike="noStrike" cap="none" normalizeH="0" baseline="0" dirty="0" smtClean="0">
                <a:ln>
                  <a:noFill/>
                </a:ln>
                <a:solidFill>
                  <a:srgbClr val="000000"/>
                </a:solidFill>
                <a:effectLst/>
                <a:latin typeface="Calibri" pitchFamily="34" charset="0"/>
                <a:cs typeface="Arial" pitchFamily="34" charset="0"/>
              </a:rPr>
              <a:t>FALL PROTECTION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 Date: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 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Company: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Your Name: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Calibri" pitchFamily="34" charset="0"/>
                <a:cs typeface="Arial" pitchFamily="34" charset="0"/>
              </a:rPr>
              <a:t>Read the statement, determine if it is true or false.  Circle the correct answer.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1"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Always maintain 3-points of contact with the ladder when climbing.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Ladders do not have a weight limit.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Face away from the ladder when climbing down.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Do not carry equipment in your hands while climbing.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It is OK to place cut branches at the base of the ladder.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title="Image of an oval around the word true"/>
          <p:cNvSpPr/>
          <p:nvPr/>
        </p:nvSpPr>
        <p:spPr>
          <a:xfrm>
            <a:off x="1828800" y="27432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title="Image of an oval around the word false"/>
          <p:cNvSpPr/>
          <p:nvPr/>
        </p:nvSpPr>
        <p:spPr>
          <a:xfrm>
            <a:off x="2514600" y="34290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title="Image of an oval around the word false"/>
          <p:cNvSpPr/>
          <p:nvPr/>
        </p:nvSpPr>
        <p:spPr>
          <a:xfrm>
            <a:off x="2514600" y="41910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title="Image of an oval around the word true"/>
          <p:cNvSpPr/>
          <p:nvPr/>
        </p:nvSpPr>
        <p:spPr>
          <a:xfrm>
            <a:off x="1781175" y="4876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title="Image of an oval around the word false"/>
          <p:cNvSpPr/>
          <p:nvPr/>
        </p:nvSpPr>
        <p:spPr>
          <a:xfrm>
            <a:off x="2514600" y="5638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p:txBody>
          <a:bodyPr/>
          <a:lstStyle/>
          <a:p>
            <a:r>
              <a:rPr lang="en-US" dirty="0" smtClean="0"/>
              <a:t>Final Test</a:t>
            </a:r>
            <a:endParaRPr lang="en-US" dirty="0"/>
          </a:p>
        </p:txBody>
      </p:sp>
    </p:spTree>
    <p:extLst>
      <p:ext uri="{BB962C8B-B14F-4D97-AF65-F5344CB8AC3E}">
        <p14:creationId xmlns:p14="http://schemas.microsoft.com/office/powerpoint/2010/main" val="321694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26</a:t>
            </a:fld>
            <a:endParaRPr lang="en-GB" dirty="0"/>
          </a:p>
        </p:txBody>
      </p:sp>
      <p:pic>
        <p:nvPicPr>
          <p:cNvPr id="5123" name="Picture 3" title="Image of mahine guarding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24950"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title="Image of a worker using a chainsaw"/>
          <p:cNvSpPr/>
          <p:nvPr/>
        </p:nvSpPr>
        <p:spPr>
          <a:xfrm>
            <a:off x="5143656" y="990600"/>
            <a:ext cx="3420532" cy="463070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4" name="Picture 4" descr="ZOOM proper chainsa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3656" y="1066800"/>
            <a:ext cx="3420532" cy="4554503"/>
          </a:xfrm>
          <a:prstGeom prst="rect">
            <a:avLst/>
          </a:prstGeom>
          <a:solidFill>
            <a:schemeClr val="bg1"/>
          </a:solidFill>
          <a:ln>
            <a:noFill/>
          </a:ln>
          <a:effectLst/>
        </p:spPr>
      </p:pic>
      <p:sp>
        <p:nvSpPr>
          <p:cNvPr id="5" name="Text Box 5"/>
          <p:cNvSpPr txBox="1">
            <a:spLocks noChangeArrowheads="1"/>
          </p:cNvSpPr>
          <p:nvPr/>
        </p:nvSpPr>
        <p:spPr bwMode="auto">
          <a:xfrm>
            <a:off x="533400" y="381000"/>
            <a:ext cx="4800600" cy="4114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Safety and Health Training for</a:t>
            </a:r>
            <a:b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b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Tree Care and Landscape Workers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EQUIPMENT</a:t>
            </a:r>
            <a:b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b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SAFETY: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0000"/>
                </a:solidFill>
                <a:effectLst/>
                <a:latin typeface="Times New Roman" pitchFamily="18" charset="0"/>
                <a:cs typeface="Arial" pitchFamily="34" charset="0"/>
              </a:rPr>
              <a:t/>
            </a:r>
            <a:br>
              <a:rPr kumimoji="0" lang="en-US" altLang="en-US" sz="3200" b="1" i="0" u="none" strike="noStrike" cap="none" normalizeH="0" baseline="0" dirty="0" smtClean="0">
                <a:ln>
                  <a:noFill/>
                </a:ln>
                <a:solidFill>
                  <a:srgbClr val="000000"/>
                </a:solidFill>
                <a:effectLst/>
                <a:latin typeface="Times New Roman" pitchFamily="18" charset="0"/>
                <a:cs typeface="Arial" pitchFamily="34" charset="0"/>
              </a:rPr>
            </a:br>
            <a:r>
              <a:rPr kumimoji="0" lang="en-US" altLang="en-US" sz="3200" b="1" i="0" u="none" strike="noStrike" cap="none" normalizeH="0" baseline="0" dirty="0" smtClean="0">
                <a:ln>
                  <a:noFill/>
                </a:ln>
                <a:solidFill>
                  <a:srgbClr val="000000"/>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0000"/>
                </a:solidFill>
                <a:effectLst/>
                <a:latin typeface="Times New Roman" pitchFamily="18" charset="0"/>
                <a:cs typeface="Arial" pitchFamily="34" charset="0"/>
              </a:rPr>
              <a:t>     Machine Guarding</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itle 3"/>
          <p:cNvSpPr>
            <a:spLocks noGrp="1"/>
          </p:cNvSpPr>
          <p:nvPr>
            <p:ph type="title" idx="4294967295"/>
          </p:nvPr>
        </p:nvSpPr>
        <p:spPr>
          <a:xfrm>
            <a:off x="533400" y="0"/>
            <a:ext cx="7353300" cy="381000"/>
          </a:xfrm>
        </p:spPr>
        <p:txBody>
          <a:bodyPr>
            <a:noAutofit/>
          </a:bodyPr>
          <a:lstStyle/>
          <a:p>
            <a:r>
              <a:rPr lang="en-US" sz="1800" dirty="0" smtClean="0"/>
              <a:t>Equipment Safety</a:t>
            </a:r>
            <a:endParaRPr lang="en-US" sz="1800" dirty="0"/>
          </a:p>
        </p:txBody>
      </p:sp>
    </p:spTree>
    <p:extLst>
      <p:ext uri="{BB962C8B-B14F-4D97-AF65-F5344CB8AC3E}">
        <p14:creationId xmlns:p14="http://schemas.microsoft.com/office/powerpoint/2010/main" val="2769324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EQUIPMENT SAFETY </a:t>
            </a:r>
            <a:endParaRPr lang="es-MX" dirty="0"/>
          </a:p>
        </p:txBody>
      </p:sp>
      <p:sp>
        <p:nvSpPr>
          <p:cNvPr id="4" name="Content Placeholder 3"/>
          <p:cNvSpPr>
            <a:spLocks noGrp="1"/>
          </p:cNvSpPr>
          <p:nvPr>
            <p:ph idx="1"/>
          </p:nvPr>
        </p:nvSpPr>
        <p:spPr>
          <a:xfrm>
            <a:off x="628650" y="905259"/>
            <a:ext cx="7258050" cy="5271704"/>
          </a:xfrm>
        </p:spPr>
        <p:txBody>
          <a:bodyPr>
            <a:normAutofit/>
          </a:bodyPr>
          <a:lstStyle/>
          <a:p>
            <a:pPr marL="0" indent="0">
              <a:buNone/>
            </a:pPr>
            <a:r>
              <a:rPr lang="en-US" sz="3000" dirty="0"/>
              <a:t>What is wrong with this picture?</a:t>
            </a:r>
            <a:endParaRPr lang="es-MX" sz="3000" dirty="0"/>
          </a:p>
        </p:txBody>
      </p:sp>
      <p:pic>
        <p:nvPicPr>
          <p:cNvPr id="5" name="Picture 4" title="Image of a worker using a wood chipper "/>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66673"/>
            <a:ext cx="9144000" cy="6546775"/>
          </a:xfrm>
          <a:prstGeom prst="rect">
            <a:avLst/>
          </a:prstGeom>
        </p:spPr>
      </p:pic>
      <p:sp>
        <p:nvSpPr>
          <p:cNvPr id="6" name="Oval 5"/>
          <p:cNvSpPr/>
          <p:nvPr/>
        </p:nvSpPr>
        <p:spPr>
          <a:xfrm>
            <a:off x="6553200" y="1447800"/>
            <a:ext cx="1447800" cy="1219200"/>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 2</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965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EQUIPMENT </a:t>
            </a:r>
            <a:r>
              <a:rPr lang="en-US" dirty="0" smtClean="0">
                <a:solidFill>
                  <a:prstClr val="white"/>
                </a:solidFill>
              </a:rPr>
              <a:t>SAFETY  </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3728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Image of a discharge chute on a wood chipper pointed away from worke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92012"/>
            <a:ext cx="9144000" cy="6546775"/>
          </a:xfrm>
          <a:prstGeom prst="rect">
            <a:avLst/>
          </a:prstGeom>
        </p:spPr>
      </p:pic>
      <p:sp>
        <p:nvSpPr>
          <p:cNvPr id="4" name="Content Placeholder 3"/>
          <p:cNvSpPr>
            <a:spLocks noGrp="1"/>
          </p:cNvSpPr>
          <p:nvPr>
            <p:ph idx="1"/>
          </p:nvPr>
        </p:nvSpPr>
        <p:spPr>
          <a:xfrm>
            <a:off x="304800" y="905259"/>
            <a:ext cx="8534400" cy="5271704"/>
          </a:xfrm>
        </p:spPr>
        <p:txBody>
          <a:bodyPr>
            <a:normAutofit/>
          </a:bodyPr>
          <a:lstStyle/>
          <a:p>
            <a:pPr marL="0" indent="0">
              <a:buNone/>
            </a:pPr>
            <a:r>
              <a:rPr lang="en-US" dirty="0" smtClean="0">
                <a:solidFill>
                  <a:srgbClr val="FF0000"/>
                </a:solidFill>
              </a:rPr>
              <a:t>Aim discharge chute away from workers and work area</a:t>
            </a:r>
            <a:endParaRPr lang="es-MX" dirty="0">
              <a:solidFill>
                <a:srgbClr val="FF0000"/>
              </a:solidFill>
            </a:endParaRPr>
          </a:p>
        </p:txBody>
      </p:sp>
      <p:sp>
        <p:nvSpPr>
          <p:cNvPr id="2" name="Title 1"/>
          <p:cNvSpPr>
            <a:spLocks noGrp="1"/>
          </p:cNvSpPr>
          <p:nvPr>
            <p:ph type="title"/>
          </p:nvPr>
        </p:nvSpPr>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EQUIPMENT SAFETY   </a:t>
            </a:r>
            <a:endParaRPr lang="es-MX" dirty="0"/>
          </a:p>
        </p:txBody>
      </p:sp>
      <p:pic>
        <p:nvPicPr>
          <p:cNvPr id="9" name="Picture 8" title="Image of a discharge chute on a wood chipper pointed away from worke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92012"/>
            <a:ext cx="9144000" cy="6546775"/>
          </a:xfrm>
          <a:prstGeom prst="rect">
            <a:avLst/>
          </a:prstGeom>
        </p:spPr>
      </p:pic>
    </p:spTree>
    <p:extLst>
      <p:ext uri="{BB962C8B-B14F-4D97-AF65-F5344CB8AC3E}">
        <p14:creationId xmlns:p14="http://schemas.microsoft.com/office/powerpoint/2010/main" val="2691136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3"/>
          <p:cNvSpPr>
            <a:spLocks noGrp="1"/>
          </p:cNvSpPr>
          <p:nvPr>
            <p:ph idx="1"/>
          </p:nvPr>
        </p:nvSpPr>
        <p:spPr>
          <a:xfrm>
            <a:off x="1066800" y="1600200"/>
            <a:ext cx="7315200" cy="4343400"/>
          </a:xfrm>
          <a:effectLst>
            <a:innerShdw>
              <a:prstClr val="black"/>
            </a:innerShdw>
          </a:effectLst>
        </p:spPr>
        <p:txBody>
          <a:bodyPr>
            <a:noAutofit/>
          </a:bodyPr>
          <a:lstStyle/>
          <a:p>
            <a:pPr marL="228600" indent="-228600">
              <a:buClr>
                <a:schemeClr val="tx1"/>
              </a:buClr>
            </a:pPr>
            <a:r>
              <a:rPr lang="en-US" sz="3200" dirty="0" smtClean="0"/>
              <a:t>provides </a:t>
            </a:r>
            <a:r>
              <a:rPr lang="en-US" sz="3200" b="1" dirty="0" smtClean="0"/>
              <a:t>funds </a:t>
            </a:r>
            <a:r>
              <a:rPr lang="en-US" sz="3200" dirty="0" smtClean="0"/>
              <a:t>for developing training materials </a:t>
            </a:r>
          </a:p>
          <a:p>
            <a:pPr marL="228600" indent="-228600">
              <a:buClr>
                <a:schemeClr val="tx1"/>
              </a:buClr>
            </a:pPr>
            <a:endParaRPr lang="en-US" sz="3200" dirty="0" smtClean="0"/>
          </a:p>
          <a:p>
            <a:pPr marL="228600" indent="-228600">
              <a:buClr>
                <a:schemeClr val="tx1"/>
              </a:buClr>
            </a:pPr>
            <a:r>
              <a:rPr lang="en-US" sz="3200" dirty="0" smtClean="0"/>
              <a:t>provide </a:t>
            </a:r>
            <a:r>
              <a:rPr lang="en-US" sz="3200" b="1" dirty="0" smtClean="0"/>
              <a:t>training</a:t>
            </a:r>
            <a:r>
              <a:rPr lang="en-US" sz="3200" dirty="0" smtClean="0"/>
              <a:t> to workers and/or employees to </a:t>
            </a:r>
            <a:r>
              <a:rPr lang="en-US" sz="3200" b="1" dirty="0" smtClean="0"/>
              <a:t>recognize</a:t>
            </a:r>
            <a:r>
              <a:rPr lang="en-US" sz="3200" dirty="0" smtClean="0"/>
              <a:t>, avoid, abate, and </a:t>
            </a:r>
            <a:r>
              <a:rPr lang="en-US" sz="3200" b="1" dirty="0" smtClean="0"/>
              <a:t>prevent </a:t>
            </a:r>
            <a:r>
              <a:rPr lang="en-US" sz="3200" dirty="0" smtClean="0"/>
              <a:t>safety and health </a:t>
            </a:r>
            <a:r>
              <a:rPr lang="en-US" sz="3200" b="1" dirty="0" smtClean="0"/>
              <a:t>hazards</a:t>
            </a:r>
            <a:r>
              <a:rPr lang="en-US" sz="3200" dirty="0" smtClean="0"/>
              <a:t> in their workplace.</a:t>
            </a:r>
            <a:endParaRPr lang="en-US" sz="3200" dirty="0"/>
          </a:p>
        </p:txBody>
      </p:sp>
      <p:sp>
        <p:nvSpPr>
          <p:cNvPr id="4" name="Slide Number Placeholder 3"/>
          <p:cNvSpPr>
            <a:spLocks noGrp="1"/>
          </p:cNvSpPr>
          <p:nvPr>
            <p:ph type="sldNum" sz="quarter" idx="4"/>
          </p:nvPr>
        </p:nvSpPr>
        <p:spPr/>
        <p:txBody>
          <a:bodyPr/>
          <a:lstStyle/>
          <a:p>
            <a:fld id="{AB2EEB42-3695-4CC8-9EB9-6441E8027B8F}" type="slidenum">
              <a:rPr lang="en-US" smtClean="0"/>
              <a:pPr/>
              <a:t>3</a:t>
            </a:fld>
            <a:endParaRPr lang="en-US" dirty="0"/>
          </a:p>
        </p:txBody>
      </p:sp>
      <p:sp>
        <p:nvSpPr>
          <p:cNvPr id="2" name="Title 1"/>
          <p:cNvSpPr>
            <a:spLocks noGrp="1"/>
          </p:cNvSpPr>
          <p:nvPr>
            <p:ph type="title"/>
          </p:nvPr>
        </p:nvSpPr>
        <p:spPr>
          <a:xfrm>
            <a:off x="13741" y="271990"/>
            <a:ext cx="7162800" cy="1143000"/>
          </a:xfrm>
        </p:spPr>
        <p:txBody>
          <a:bodyPr/>
          <a:lstStyle/>
          <a:p>
            <a:pPr rtl="0" eaLnBrk="1" latinLnBrk="0" hangingPunct="1"/>
            <a:r>
              <a:rPr lang="en-US" sz="3200" b="1" kern="1200" dirty="0" smtClean="0">
                <a:solidFill>
                  <a:srgbClr val="FFFFFF"/>
                </a:solidFill>
                <a:effectLst/>
                <a:latin typeface="Calibri" panose="020F0502020204030204" pitchFamily="34" charset="0"/>
                <a:ea typeface="+mn-ea"/>
                <a:cs typeface="+mn-cs"/>
              </a:rPr>
              <a:t>PURPOSE OF SUSAN Harwood </a:t>
            </a:r>
            <a:br>
              <a:rPr lang="en-US" sz="3200" b="1" kern="1200" dirty="0" smtClean="0">
                <a:solidFill>
                  <a:srgbClr val="FFFFFF"/>
                </a:solidFill>
                <a:effectLst/>
                <a:latin typeface="Calibri" panose="020F0502020204030204" pitchFamily="34" charset="0"/>
                <a:ea typeface="+mn-ea"/>
                <a:cs typeface="+mn-cs"/>
              </a:rPr>
            </a:br>
            <a:r>
              <a:rPr lang="en-US" sz="3200" b="1" kern="1200" dirty="0" smtClean="0">
                <a:solidFill>
                  <a:srgbClr val="FFFFFF"/>
                </a:solidFill>
                <a:effectLst/>
                <a:latin typeface="Calibri" panose="020F0502020204030204" pitchFamily="34" charset="0"/>
                <a:ea typeface="+mn-ea"/>
                <a:cs typeface="+mn-cs"/>
              </a:rPr>
              <a:t>TRAINING GRANT</a:t>
            </a:r>
            <a:endParaRPr lang="en-US" dirty="0" smtClean="0">
              <a:effectLst/>
            </a:endParaRPr>
          </a:p>
          <a:p>
            <a:endParaRPr lang="en-US" dirty="0"/>
          </a:p>
        </p:txBody>
      </p:sp>
    </p:spTree>
    <p:extLst>
      <p:ext uri="{BB962C8B-B14F-4D97-AF65-F5344CB8AC3E}">
        <p14:creationId xmlns:p14="http://schemas.microsoft.com/office/powerpoint/2010/main" val="263431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of a disorganized work area"/>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66673"/>
            <a:ext cx="9144000" cy="6546775"/>
          </a:xfrm>
          <a:prstGeom prst="rect">
            <a:avLst/>
          </a:prstGeom>
        </p:spPr>
      </p:pic>
      <p:sp>
        <p:nvSpPr>
          <p:cNvPr id="4" name="Content Placeholder 3"/>
          <p:cNvSpPr>
            <a:spLocks noGrp="1"/>
          </p:cNvSpPr>
          <p:nvPr>
            <p:ph idx="1"/>
          </p:nvPr>
        </p:nvSpPr>
        <p:spPr>
          <a:xfrm>
            <a:off x="1047750" y="1066800"/>
            <a:ext cx="7258050" cy="618741"/>
          </a:xfrm>
        </p:spPr>
        <p:txBody>
          <a:bodyPr>
            <a:normAutofit/>
          </a:bodyPr>
          <a:lstStyle/>
          <a:p>
            <a:pPr marL="0" indent="0" algn="ctr">
              <a:buNone/>
            </a:pPr>
            <a:r>
              <a:rPr lang="en-US" sz="3000" dirty="0" smtClean="0">
                <a:solidFill>
                  <a:srgbClr val="FF0000"/>
                </a:solidFill>
              </a:rPr>
              <a:t>Ensure work area is </a:t>
            </a:r>
            <a:r>
              <a:rPr lang="en-US" sz="3000" b="1" dirty="0" smtClean="0">
                <a:solidFill>
                  <a:srgbClr val="FF0000"/>
                </a:solidFill>
                <a:effectLst>
                  <a:outerShdw blurRad="38100" dist="38100" dir="2700000" algn="tl">
                    <a:srgbClr val="000000">
                      <a:alpha val="43137"/>
                    </a:srgbClr>
                  </a:outerShdw>
                </a:effectLst>
              </a:rPr>
              <a:t>clean </a:t>
            </a:r>
            <a:r>
              <a:rPr lang="en-US" i="1" dirty="0" smtClean="0">
                <a:solidFill>
                  <a:srgbClr val="FF0000"/>
                </a:solidFill>
              </a:rPr>
              <a:t>and</a:t>
            </a:r>
            <a:r>
              <a:rPr lang="en-US" sz="3000" b="1" dirty="0" smtClean="0">
                <a:solidFill>
                  <a:srgbClr val="FF0000"/>
                </a:solidFill>
                <a:effectLst>
                  <a:outerShdw blurRad="38100" dist="38100" dir="2700000" algn="tl">
                    <a:srgbClr val="000000">
                      <a:alpha val="43137"/>
                    </a:srgbClr>
                  </a:outerShdw>
                </a:effectLst>
              </a:rPr>
              <a:t> organized</a:t>
            </a:r>
            <a:endParaRPr lang="es-MX" sz="3000" b="1" dirty="0">
              <a:solidFill>
                <a:srgbClr val="FF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EQUIPMENT SAFETY    </a:t>
            </a:r>
            <a:endParaRPr lang="es-MX" dirty="0"/>
          </a:p>
        </p:txBody>
      </p:sp>
      <p:pic>
        <p:nvPicPr>
          <p:cNvPr id="6" name="Picture 5" title="Image of a disorganized work area"/>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7200" y="2509551"/>
            <a:ext cx="8229600" cy="27413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3980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of a worker wearing gloves "/>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66673"/>
            <a:ext cx="9144000" cy="6546775"/>
          </a:xfrm>
          <a:prstGeom prst="rect">
            <a:avLst/>
          </a:prstGeom>
        </p:spPr>
      </p:pic>
      <p:sp>
        <p:nvSpPr>
          <p:cNvPr id="2" name="Title 1"/>
          <p:cNvSpPr>
            <a:spLocks noGrp="1"/>
          </p:cNvSpPr>
          <p:nvPr>
            <p:ph type="title"/>
          </p:nvPr>
        </p:nvSpPr>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EQUIPMENT SAFETY     </a:t>
            </a:r>
            <a:endParaRPr lang="es-MX" dirty="0"/>
          </a:p>
        </p:txBody>
      </p:sp>
      <p:sp>
        <p:nvSpPr>
          <p:cNvPr id="4" name="Content Placeholder 3"/>
          <p:cNvSpPr>
            <a:spLocks noGrp="1"/>
          </p:cNvSpPr>
          <p:nvPr>
            <p:ph idx="1"/>
          </p:nvPr>
        </p:nvSpPr>
        <p:spPr>
          <a:xfrm>
            <a:off x="819150" y="1057659"/>
            <a:ext cx="7258050" cy="618741"/>
          </a:xfrm>
        </p:spPr>
        <p:txBody>
          <a:bodyPr>
            <a:normAutofit/>
          </a:bodyPr>
          <a:lstStyle/>
          <a:p>
            <a:pPr marL="0" indent="0" algn="ctr">
              <a:buNone/>
            </a:pPr>
            <a:r>
              <a:rPr lang="en-US" sz="3000" dirty="0" smtClean="0">
                <a:solidFill>
                  <a:srgbClr val="FF0000"/>
                </a:solidFill>
              </a:rPr>
              <a:t>Do not wear </a:t>
            </a:r>
            <a:r>
              <a:rPr lang="en-US" sz="3000" b="1" dirty="0" smtClean="0">
                <a:solidFill>
                  <a:srgbClr val="FF0000"/>
                </a:solidFill>
                <a:effectLst>
                  <a:outerShdw blurRad="38100" dist="38100" dir="2700000" algn="tl">
                    <a:srgbClr val="000000">
                      <a:alpha val="43137"/>
                    </a:srgbClr>
                  </a:outerShdw>
                </a:effectLst>
              </a:rPr>
              <a:t>loose clothing</a:t>
            </a:r>
          </a:p>
        </p:txBody>
      </p:sp>
      <p:sp>
        <p:nvSpPr>
          <p:cNvPr id="3" name="Oval 2" title="Image of an oval showing a worker wearing gloves "/>
          <p:cNvSpPr/>
          <p:nvPr/>
        </p:nvSpPr>
        <p:spPr>
          <a:xfrm>
            <a:off x="4267200" y="3733800"/>
            <a:ext cx="838200" cy="1066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angle 5"/>
          <p:cNvSpPr/>
          <p:nvPr/>
        </p:nvSpPr>
        <p:spPr>
          <a:xfrm>
            <a:off x="5562600" y="2133600"/>
            <a:ext cx="3048000" cy="1292662"/>
          </a:xfrm>
          <a:prstGeom prst="rect">
            <a:avLst/>
          </a:prstGeom>
        </p:spPr>
        <p:txBody>
          <a:bodyPr wrap="square">
            <a:spAutoFit/>
          </a:bodyPr>
          <a:lstStyle/>
          <a:p>
            <a:pPr lvl="1" algn="ctr"/>
            <a:r>
              <a:rPr lang="en-US" sz="2600" dirty="0">
                <a:solidFill>
                  <a:srgbClr val="FF0000"/>
                </a:solidFill>
              </a:rPr>
              <a:t>-</a:t>
            </a:r>
            <a:r>
              <a:rPr lang="en-US" sz="2600" dirty="0">
                <a:solidFill>
                  <a:srgbClr val="FF0000"/>
                </a:solidFill>
                <a:effectLst>
                  <a:outerShdw blurRad="38100" dist="38100" dir="2700000" algn="tl">
                    <a:srgbClr val="000000">
                      <a:alpha val="43137"/>
                    </a:srgbClr>
                  </a:outerShdw>
                </a:effectLst>
              </a:rPr>
              <a:t>DO NOT </a:t>
            </a:r>
            <a:r>
              <a:rPr lang="en-US" sz="2600" dirty="0">
                <a:solidFill>
                  <a:srgbClr val="FF0000"/>
                </a:solidFill>
              </a:rPr>
              <a:t>wear </a:t>
            </a:r>
            <a:r>
              <a:rPr lang="en-US" sz="2600" b="1" dirty="0">
                <a:solidFill>
                  <a:srgbClr val="FF0000"/>
                </a:solidFill>
                <a:effectLst>
                  <a:outerShdw blurRad="38100" dist="38100" dir="2700000" algn="tl">
                    <a:srgbClr val="000000">
                      <a:alpha val="43137"/>
                    </a:srgbClr>
                  </a:outerShdw>
                </a:effectLst>
              </a:rPr>
              <a:t>gauntlet</a:t>
            </a:r>
            <a:r>
              <a:rPr lang="en-US" sz="2600" dirty="0">
                <a:solidFill>
                  <a:srgbClr val="FF0000"/>
                </a:solidFill>
              </a:rPr>
              <a:t> style gloves</a:t>
            </a:r>
            <a:endParaRPr lang="es-MX" sz="2600" dirty="0">
              <a:solidFill>
                <a:srgbClr val="FF0000"/>
              </a:solidFill>
            </a:endParaRPr>
          </a:p>
        </p:txBody>
      </p:sp>
    </p:spTree>
    <p:extLst>
      <p:ext uri="{BB962C8B-B14F-4D97-AF65-F5344CB8AC3E}">
        <p14:creationId xmlns:p14="http://schemas.microsoft.com/office/powerpoint/2010/main" val="1418913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of a worker wearing PP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65261"/>
            <a:ext cx="9144000" cy="6546775"/>
          </a:xfrm>
          <a:prstGeom prst="rect">
            <a:avLst/>
          </a:prstGeom>
        </p:spPr>
      </p:pic>
      <p:pic>
        <p:nvPicPr>
          <p:cNvPr id="6" name="Picture 5" title="Image of a worker wearing PP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0" y="904564"/>
            <a:ext cx="2590800" cy="5613399"/>
          </a:xfrm>
          <a:prstGeom prst="rect">
            <a:avLst/>
          </a:prstGeom>
        </p:spPr>
      </p:pic>
      <p:sp>
        <p:nvSpPr>
          <p:cNvPr id="2" name="Title 1"/>
          <p:cNvSpPr>
            <a:spLocks noGrp="1"/>
          </p:cNvSpPr>
          <p:nvPr>
            <p:ph type="title"/>
          </p:nvPr>
        </p:nvSpPr>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EQUIPMENT SAFETY      </a:t>
            </a:r>
            <a:endParaRPr lang="es-MX" dirty="0"/>
          </a:p>
        </p:txBody>
      </p:sp>
      <p:sp>
        <p:nvSpPr>
          <p:cNvPr id="4" name="Content Placeholder 3"/>
          <p:cNvSpPr>
            <a:spLocks noGrp="1"/>
          </p:cNvSpPr>
          <p:nvPr>
            <p:ph idx="1"/>
          </p:nvPr>
        </p:nvSpPr>
        <p:spPr>
          <a:xfrm>
            <a:off x="628650" y="905259"/>
            <a:ext cx="7258050" cy="5271704"/>
          </a:xfrm>
        </p:spPr>
        <p:txBody>
          <a:bodyPr>
            <a:normAutofit/>
          </a:bodyPr>
          <a:lstStyle/>
          <a:p>
            <a:pPr marL="0" indent="0" algn="ctr">
              <a:buNone/>
            </a:pPr>
            <a:r>
              <a:rPr lang="en-US" sz="3000" dirty="0" smtClean="0">
                <a:solidFill>
                  <a:srgbClr val="FF0000"/>
                </a:solidFill>
              </a:rPr>
              <a:t>Wear appropriate PPE</a:t>
            </a:r>
            <a:endParaRPr lang="es-MX" sz="2600" dirty="0">
              <a:solidFill>
                <a:srgbClr val="FF0000"/>
              </a:solidFill>
            </a:endParaRPr>
          </a:p>
        </p:txBody>
      </p:sp>
    </p:spTree>
    <p:extLst>
      <p:ext uri="{BB962C8B-B14F-4D97-AF65-F5344CB8AC3E}">
        <p14:creationId xmlns:p14="http://schemas.microsoft.com/office/powerpoint/2010/main" val="946554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of a safety tray on a wood chippe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66673"/>
            <a:ext cx="9144000" cy="6546775"/>
          </a:xfrm>
          <a:prstGeom prst="rect">
            <a:avLst/>
          </a:prstGeom>
        </p:spPr>
      </p:pic>
      <p:sp>
        <p:nvSpPr>
          <p:cNvPr id="2" name="Title 1"/>
          <p:cNvSpPr>
            <a:spLocks noGrp="1"/>
          </p:cNvSpPr>
          <p:nvPr>
            <p:ph type="title"/>
          </p:nvPr>
        </p:nvSpPr>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EQUIPMENT SAFETY       </a:t>
            </a:r>
            <a:endParaRPr lang="es-MX" dirty="0"/>
          </a:p>
        </p:txBody>
      </p:sp>
      <p:sp>
        <p:nvSpPr>
          <p:cNvPr id="4" name="Content Placeholder 3"/>
          <p:cNvSpPr>
            <a:spLocks noGrp="1"/>
          </p:cNvSpPr>
          <p:nvPr>
            <p:ph idx="1"/>
          </p:nvPr>
        </p:nvSpPr>
        <p:spPr>
          <a:xfrm>
            <a:off x="628650" y="905259"/>
            <a:ext cx="7258050" cy="5271704"/>
          </a:xfrm>
        </p:spPr>
        <p:txBody>
          <a:bodyPr>
            <a:normAutofit/>
          </a:bodyPr>
          <a:lstStyle/>
          <a:p>
            <a:pPr marL="0" indent="0">
              <a:buNone/>
            </a:pPr>
            <a:r>
              <a:rPr lang="en-US" sz="3000" dirty="0" smtClean="0"/>
              <a:t>OTHER PROBLEMS?</a:t>
            </a:r>
            <a:endParaRPr lang="es-MX" sz="3000" dirty="0"/>
          </a:p>
        </p:txBody>
      </p:sp>
      <p:sp>
        <p:nvSpPr>
          <p:cNvPr id="3" name="Freeform 2" title="Image of a safety tray on a wood chipper"/>
          <p:cNvSpPr/>
          <p:nvPr/>
        </p:nvSpPr>
        <p:spPr>
          <a:xfrm>
            <a:off x="3124200" y="4362450"/>
            <a:ext cx="2495550" cy="885825"/>
          </a:xfrm>
          <a:custGeom>
            <a:avLst/>
            <a:gdLst>
              <a:gd name="connsiteX0" fmla="*/ 0 w 2495550"/>
              <a:gd name="connsiteY0" fmla="*/ 142875 h 885825"/>
              <a:gd name="connsiteX1" fmla="*/ 1371600 w 2495550"/>
              <a:gd name="connsiteY1" fmla="*/ 885825 h 885825"/>
              <a:gd name="connsiteX2" fmla="*/ 2495550 w 2495550"/>
              <a:gd name="connsiteY2" fmla="*/ 466725 h 885825"/>
              <a:gd name="connsiteX3" fmla="*/ 1838325 w 2495550"/>
              <a:gd name="connsiteY3" fmla="*/ 0 h 885825"/>
              <a:gd name="connsiteX4" fmla="*/ 0 w 2495550"/>
              <a:gd name="connsiteY4" fmla="*/ 142875 h 88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50" h="885825">
                <a:moveTo>
                  <a:pt x="0" y="142875"/>
                </a:moveTo>
                <a:lnTo>
                  <a:pt x="1371600" y="885825"/>
                </a:lnTo>
                <a:lnTo>
                  <a:pt x="2495550" y="466725"/>
                </a:lnTo>
                <a:lnTo>
                  <a:pt x="1838325" y="0"/>
                </a:lnTo>
                <a:lnTo>
                  <a:pt x="0" y="142875"/>
                </a:lnTo>
                <a:close/>
              </a:path>
            </a:pathLst>
          </a:cu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715000" y="1371600"/>
            <a:ext cx="198120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FF0000"/>
                </a:solidFill>
              </a:rPr>
              <a:t>Safety tray</a:t>
            </a:r>
            <a:endParaRPr lang="en-US" sz="2400" b="1" dirty="0">
              <a:solidFill>
                <a:srgbClr val="FF0000"/>
              </a:solidFill>
            </a:endParaRPr>
          </a:p>
        </p:txBody>
      </p:sp>
    </p:spTree>
    <p:extLst>
      <p:ext uri="{BB962C8B-B14F-4D97-AF65-F5344CB8AC3E}">
        <p14:creationId xmlns:p14="http://schemas.microsoft.com/office/powerpoint/2010/main" val="2427673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1246"/>
            <a:ext cx="7886700" cy="746954"/>
          </a:xfrm>
        </p:spPr>
        <p:txBody>
          <a:bodyPr/>
          <a:lstStyle/>
          <a:p>
            <a:r>
              <a:rPr lang="en-US" dirty="0" smtClean="0">
                <a:latin typeface="+mn-lt"/>
              </a:rPr>
              <a:t> Final Test</a:t>
            </a:r>
            <a:endParaRPr lang="en-US" dirty="0">
              <a:latin typeface="+mn-lt"/>
            </a:endParaRPr>
          </a:p>
        </p:txBody>
      </p:sp>
      <p:sp>
        <p:nvSpPr>
          <p:cNvPr id="4" name="Text Box 2"/>
          <p:cNvSpPr txBox="1">
            <a:spLocks noChangeArrowheads="1"/>
          </p:cNvSpPr>
          <p:nvPr/>
        </p:nvSpPr>
        <p:spPr bwMode="auto">
          <a:xfrm>
            <a:off x="1981200" y="1219199"/>
            <a:ext cx="5181600" cy="3494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Course:</a:t>
            </a:r>
            <a:r>
              <a:rPr kumimoji="0" lang="en-US" altLang="en-US" b="1" i="0" u="sng" strike="noStrike" cap="none" normalizeH="0" baseline="0" dirty="0" smtClean="0">
                <a:ln>
                  <a:noFill/>
                </a:ln>
                <a:solidFill>
                  <a:srgbClr val="000000"/>
                </a:solidFill>
                <a:effectLst/>
                <a:latin typeface="Calibri" pitchFamily="34" charset="0"/>
                <a:cs typeface="Arial" pitchFamily="34" charset="0"/>
              </a:rPr>
              <a:t>      </a:t>
            </a:r>
            <a:r>
              <a:rPr kumimoji="0" lang="en-US" altLang="en-US" b="0" i="0" u="sng" strike="noStrike" cap="none" normalizeH="0" baseline="0" dirty="0" smtClean="0">
                <a:ln>
                  <a:noFill/>
                </a:ln>
                <a:solidFill>
                  <a:srgbClr val="000000"/>
                </a:solidFill>
                <a:effectLst/>
                <a:latin typeface="Calibri" pitchFamily="34" charset="0"/>
                <a:cs typeface="Arial" pitchFamily="34" charset="0"/>
              </a:rPr>
              <a:t>SAFETY EQUIPMENT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 Date: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 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Company: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Your Name: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rgbClr val="000000"/>
                </a:solidFill>
                <a:effectLst/>
                <a:latin typeface="Calibri" pitchFamily="34" charset="0"/>
                <a:cs typeface="Arial" pitchFamily="34" charset="0"/>
              </a:rPr>
              <a:t>Read the statement, determine if it is true or false.  Circle the correct answer.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1"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Machine may be operated when guards are missing.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Discharge chute should be aimed away from workers.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Loose fitting clothes is allowed in the work place.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Work area should be kept clean and organized.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lvl="0" fontAlgn="base">
              <a:spcBef>
                <a:spcPct val="0"/>
              </a:spcBef>
              <a:spcAft>
                <a:spcPts val="1400"/>
              </a:spcAft>
            </a:pPr>
            <a:r>
              <a:rPr lang="en-US" altLang="en-US" dirty="0">
                <a:solidFill>
                  <a:srgbClr val="000000"/>
                </a:solidFill>
                <a:latin typeface="Calibri" pitchFamily="34" charset="0"/>
                <a:cs typeface="Arial" pitchFamily="34" charset="0"/>
              </a:rPr>
              <a:t>Gauntlet style gloves may be </a:t>
            </a:r>
            <a:r>
              <a:rPr lang="en-US" altLang="en-US" dirty="0" smtClean="0">
                <a:solidFill>
                  <a:srgbClr val="000000"/>
                </a:solidFill>
                <a:latin typeface="Calibri" pitchFamily="34" charset="0"/>
                <a:cs typeface="Arial" pitchFamily="34" charset="0"/>
              </a:rPr>
              <a:t>worn</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Oval 4" title="Image of an oval around the word false"/>
          <p:cNvSpPr/>
          <p:nvPr/>
        </p:nvSpPr>
        <p:spPr>
          <a:xfrm>
            <a:off x="2590800" y="30480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title="Image of an oval around the word true"/>
          <p:cNvSpPr/>
          <p:nvPr/>
        </p:nvSpPr>
        <p:spPr>
          <a:xfrm>
            <a:off x="1905000" y="3733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title="Image of an oval around the word false"/>
          <p:cNvSpPr/>
          <p:nvPr/>
        </p:nvSpPr>
        <p:spPr>
          <a:xfrm>
            <a:off x="2590800" y="4495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title="Image of an oval around the word true"/>
          <p:cNvSpPr/>
          <p:nvPr/>
        </p:nvSpPr>
        <p:spPr>
          <a:xfrm>
            <a:off x="1905000" y="51816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title="Image of an oval around the word false"/>
          <p:cNvSpPr/>
          <p:nvPr/>
        </p:nvSpPr>
        <p:spPr>
          <a:xfrm>
            <a:off x="5943600" y="5638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6889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35</a:t>
            </a:fld>
            <a:endParaRPr lang="en-GB" dirty="0"/>
          </a:p>
        </p:txBody>
      </p:sp>
      <p:pic>
        <p:nvPicPr>
          <p:cNvPr id="5123" name="Picture 3" title="Image of a personal protective equipment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24950"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title="Image of of a worker wearing P P E"/>
          <p:cNvSpPr/>
          <p:nvPr/>
        </p:nvSpPr>
        <p:spPr>
          <a:xfrm>
            <a:off x="4810125" y="1524000"/>
            <a:ext cx="3886200" cy="38055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proper chainsaw"/>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00600" y="1600200"/>
            <a:ext cx="3886200" cy="37232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3"/>
          <p:cNvSpPr txBox="1">
            <a:spLocks noChangeArrowheads="1"/>
          </p:cNvSpPr>
          <p:nvPr/>
        </p:nvSpPr>
        <p:spPr bwMode="auto">
          <a:xfrm>
            <a:off x="457200" y="381000"/>
            <a:ext cx="4953000" cy="2360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Safety and Health Training for</a:t>
            </a:r>
            <a:b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b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Tree Care and Landscape Workers</a:t>
            </a: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altLang="en-US" sz="1600" b="1" dirty="0">
              <a:solidFill>
                <a:srgbClr val="00000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PERSONAL</a:t>
            </a:r>
            <a:b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b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PROTECTIVE</a:t>
            </a:r>
            <a:b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b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EQUIPMENT</a:t>
            </a:r>
            <a:endParaRPr kumimoji="0" lang="en-US" alt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itle 4"/>
          <p:cNvSpPr>
            <a:spLocks noGrp="1"/>
          </p:cNvSpPr>
          <p:nvPr>
            <p:ph type="title" idx="4294967295"/>
          </p:nvPr>
        </p:nvSpPr>
        <p:spPr/>
        <p:txBody>
          <a:bodyPr>
            <a:normAutofit/>
          </a:bodyPr>
          <a:lstStyle/>
          <a:p>
            <a:r>
              <a:rPr lang="en-US" sz="1800" dirty="0" smtClean="0"/>
              <a:t>PPE</a:t>
            </a:r>
            <a:endParaRPr lang="en-US" sz="1800" dirty="0"/>
          </a:p>
        </p:txBody>
      </p:sp>
    </p:spTree>
    <p:extLst>
      <p:ext uri="{BB962C8B-B14F-4D97-AF65-F5344CB8AC3E}">
        <p14:creationId xmlns:p14="http://schemas.microsoft.com/office/powerpoint/2010/main" val="798797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err="1" smtClean="0">
                <a:solidFill>
                  <a:prstClr val="white"/>
                </a:solidFill>
                <a:latin typeface="Times New Roman" panose="02020603050405020304" pitchFamily="18" charset="0"/>
                <a:cs typeface="Times New Roman" panose="02020603050405020304" pitchFamily="18" charset="0"/>
              </a:rPr>
              <a:t>pPE</a:t>
            </a:r>
            <a:r>
              <a:rPr lang="en-US" spc="600" dirty="0" smtClean="0">
                <a:solidFill>
                  <a:prstClr val="white"/>
                </a:solidFill>
                <a:latin typeface="Times New Roman" panose="02020603050405020304" pitchFamily="18" charset="0"/>
                <a:cs typeface="Times New Roman" panose="02020603050405020304" pitchFamily="18" charset="0"/>
              </a:rPr>
              <a:t> </a:t>
            </a:r>
            <a:endParaRPr lang="es-MX" dirty="0"/>
          </a:p>
        </p:txBody>
      </p:sp>
      <p:pic>
        <p:nvPicPr>
          <p:cNvPr id="3" name="Picture 2" title="Image of a worker mowing a lawn with out P P E"/>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1000" y="838200"/>
            <a:ext cx="5701112" cy="5638800"/>
          </a:xfrm>
          <a:prstGeom prst="rect">
            <a:avLst/>
          </a:prstGeom>
        </p:spPr>
      </p:pic>
      <p:sp>
        <p:nvSpPr>
          <p:cNvPr id="6" name="TextBox 5"/>
          <p:cNvSpPr txBox="1"/>
          <p:nvPr/>
        </p:nvSpPr>
        <p:spPr>
          <a:xfrm>
            <a:off x="4876800" y="838200"/>
            <a:ext cx="3886200" cy="1077218"/>
          </a:xfrm>
          <a:prstGeom prst="rect">
            <a:avLst/>
          </a:prstGeom>
          <a:noFill/>
        </p:spPr>
        <p:txBody>
          <a:bodyPr wrap="square" rtlCol="0">
            <a:spAutoFit/>
          </a:bodyPr>
          <a:lstStyle/>
          <a:p>
            <a:pPr algn="ctr"/>
            <a:r>
              <a:rPr lang="en-US" sz="3200" dirty="0" smtClean="0"/>
              <a:t>What is wrong with this picture?</a:t>
            </a:r>
            <a:endParaRPr lang="es-MX" sz="3200" dirty="0"/>
          </a:p>
        </p:txBody>
      </p:sp>
      <p:sp>
        <p:nvSpPr>
          <p:cNvPr id="5" name="Oval 4"/>
          <p:cNvSpPr/>
          <p:nvPr/>
        </p:nvSpPr>
        <p:spPr>
          <a:xfrm>
            <a:off x="6400800" y="2438400"/>
            <a:ext cx="1447800" cy="1219200"/>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 3</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2818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err="1" smtClean="0">
                <a:solidFill>
                  <a:prstClr val="white"/>
                </a:solidFill>
                <a:latin typeface="Times New Roman" panose="02020603050405020304" pitchFamily="18" charset="0"/>
                <a:cs typeface="Times New Roman" panose="02020603050405020304" pitchFamily="18" charset="0"/>
              </a:rPr>
              <a:t>pPE</a:t>
            </a:r>
            <a:r>
              <a:rPr lang="en-US" spc="600" dirty="0" smtClean="0">
                <a:solidFill>
                  <a:prstClr val="white"/>
                </a:solidFill>
                <a:latin typeface="Times New Roman" panose="02020603050405020304" pitchFamily="18" charset="0"/>
                <a:cs typeface="Times New Roman" panose="02020603050405020304" pitchFamily="18" charset="0"/>
              </a:rPr>
              <a:t>  </a:t>
            </a:r>
            <a:endParaRPr lang="es-MX" dirty="0"/>
          </a:p>
        </p:txBody>
      </p:sp>
      <p:pic>
        <p:nvPicPr>
          <p:cNvPr id="3" name="Picture 2" title="Image of a worker mowing a lawn with out P P E"/>
          <p:cNvPicPr>
            <a:picLocks noChangeAspect="1"/>
          </p:cNvPicPr>
          <p:nvPr/>
        </p:nvPicPr>
        <p:blipFill rotWithShape="1">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81000" y="838200"/>
            <a:ext cx="5701112" cy="5638800"/>
          </a:xfrm>
          <a:prstGeom prst="rect">
            <a:avLst/>
          </a:prstGeom>
        </p:spPr>
      </p:pic>
      <p:sp>
        <p:nvSpPr>
          <p:cNvPr id="6" name="TextBox 5"/>
          <p:cNvSpPr txBox="1"/>
          <p:nvPr/>
        </p:nvSpPr>
        <p:spPr>
          <a:xfrm>
            <a:off x="4800600" y="838200"/>
            <a:ext cx="3962400" cy="1077218"/>
          </a:xfrm>
          <a:prstGeom prst="rect">
            <a:avLst/>
          </a:prstGeom>
          <a:noFill/>
        </p:spPr>
        <p:txBody>
          <a:bodyPr wrap="square" rtlCol="0">
            <a:spAutoFit/>
          </a:bodyPr>
          <a:lstStyle/>
          <a:p>
            <a:pPr algn="ctr"/>
            <a:r>
              <a:rPr lang="en-US" sz="3200" dirty="0" smtClean="0">
                <a:solidFill>
                  <a:srgbClr val="FF0000"/>
                </a:solidFill>
              </a:rPr>
              <a:t>Wear appropriate PPE:</a:t>
            </a:r>
          </a:p>
          <a:p>
            <a:pPr marL="179388" indent="-179388" algn="ctr">
              <a:buFont typeface="Arial" panose="020B0604020202020204" pitchFamily="34" charset="0"/>
              <a:buChar char="•"/>
            </a:pPr>
            <a:r>
              <a:rPr lang="en-US" sz="3200" dirty="0" smtClean="0">
                <a:solidFill>
                  <a:srgbClr val="FF0000"/>
                </a:solidFill>
              </a:rPr>
              <a:t>Safety goggles</a:t>
            </a:r>
            <a:endParaRPr lang="es-MX" sz="3200" dirty="0">
              <a:solidFill>
                <a:srgbClr val="FF0000"/>
              </a:solidFill>
            </a:endParaRPr>
          </a:p>
        </p:txBody>
      </p:sp>
      <p:pic>
        <p:nvPicPr>
          <p:cNvPr id="5" name="Picture 4" title="Image of a worker not wearing safety goggles"/>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67400" y="2565543"/>
            <a:ext cx="2184113" cy="2184113"/>
          </a:xfrm>
          <a:prstGeom prst="ellipse">
            <a:avLst/>
          </a:prstGeom>
        </p:spPr>
      </p:pic>
    </p:spTree>
    <p:extLst>
      <p:ext uri="{BB962C8B-B14F-4D97-AF65-F5344CB8AC3E}">
        <p14:creationId xmlns:p14="http://schemas.microsoft.com/office/powerpoint/2010/main" val="2373043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err="1" smtClean="0">
                <a:solidFill>
                  <a:prstClr val="white"/>
                </a:solidFill>
                <a:latin typeface="Times New Roman" panose="02020603050405020304" pitchFamily="18" charset="0"/>
                <a:cs typeface="Times New Roman" panose="02020603050405020304" pitchFamily="18" charset="0"/>
              </a:rPr>
              <a:t>pPE</a:t>
            </a:r>
            <a:r>
              <a:rPr lang="en-US" spc="600" dirty="0" smtClean="0">
                <a:solidFill>
                  <a:prstClr val="white"/>
                </a:solidFill>
                <a:latin typeface="Times New Roman" panose="02020603050405020304" pitchFamily="18" charset="0"/>
                <a:cs typeface="Times New Roman" panose="02020603050405020304" pitchFamily="18" charset="0"/>
              </a:rPr>
              <a:t>   </a:t>
            </a:r>
            <a:endParaRPr lang="es-MX" dirty="0"/>
          </a:p>
        </p:txBody>
      </p:sp>
      <p:pic>
        <p:nvPicPr>
          <p:cNvPr id="3" name="Picture 2" title="Image of a worker mowing a lawn with out P P E"/>
          <p:cNvPicPr>
            <a:picLocks noChangeAspect="1"/>
          </p:cNvPicPr>
          <p:nvPr/>
        </p:nvPicPr>
        <p:blipFill rotWithShape="1">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81000" y="838200"/>
            <a:ext cx="5701112" cy="5638800"/>
          </a:xfrm>
          <a:prstGeom prst="rect">
            <a:avLst/>
          </a:prstGeom>
        </p:spPr>
      </p:pic>
      <p:sp>
        <p:nvSpPr>
          <p:cNvPr id="6" name="TextBox 5"/>
          <p:cNvSpPr txBox="1"/>
          <p:nvPr/>
        </p:nvSpPr>
        <p:spPr>
          <a:xfrm>
            <a:off x="4800600" y="838200"/>
            <a:ext cx="3962400" cy="1077218"/>
          </a:xfrm>
          <a:prstGeom prst="rect">
            <a:avLst/>
          </a:prstGeom>
          <a:noFill/>
        </p:spPr>
        <p:txBody>
          <a:bodyPr wrap="square" rtlCol="0">
            <a:spAutoFit/>
          </a:bodyPr>
          <a:lstStyle/>
          <a:p>
            <a:pPr algn="ctr"/>
            <a:r>
              <a:rPr lang="en-US" sz="3200" dirty="0" smtClean="0">
                <a:solidFill>
                  <a:srgbClr val="FF0000"/>
                </a:solidFill>
              </a:rPr>
              <a:t>Wear appropriate PPE:</a:t>
            </a:r>
          </a:p>
          <a:p>
            <a:pPr marL="179388" indent="-179388" algn="ctr">
              <a:buFont typeface="Arial" panose="020B0604020202020204" pitchFamily="34" charset="0"/>
              <a:buChar char="•"/>
            </a:pPr>
            <a:r>
              <a:rPr lang="en-US" sz="3200" dirty="0" smtClean="0">
                <a:solidFill>
                  <a:srgbClr val="FF0000"/>
                </a:solidFill>
              </a:rPr>
              <a:t>Ear protection</a:t>
            </a:r>
            <a:endParaRPr lang="es-MX" sz="3200" dirty="0">
              <a:solidFill>
                <a:srgbClr val="FF0000"/>
              </a:solidFill>
            </a:endParaRPr>
          </a:p>
        </p:txBody>
      </p:sp>
      <p:pic>
        <p:nvPicPr>
          <p:cNvPr id="5" name="Picture 4" title="Image of a worker not wearing proper ear protection"/>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67400" y="2565543"/>
            <a:ext cx="2184113" cy="2184113"/>
          </a:xfrm>
          <a:prstGeom prst="ellipse">
            <a:avLst/>
          </a:prstGeom>
        </p:spPr>
      </p:pic>
    </p:spTree>
    <p:extLst>
      <p:ext uri="{BB962C8B-B14F-4D97-AF65-F5344CB8AC3E}">
        <p14:creationId xmlns:p14="http://schemas.microsoft.com/office/powerpoint/2010/main" val="843038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err="1" smtClean="0">
                <a:solidFill>
                  <a:prstClr val="white"/>
                </a:solidFill>
                <a:latin typeface="Times New Roman" panose="02020603050405020304" pitchFamily="18" charset="0"/>
                <a:cs typeface="Times New Roman" panose="02020603050405020304" pitchFamily="18" charset="0"/>
              </a:rPr>
              <a:t>pPE</a:t>
            </a:r>
            <a:r>
              <a:rPr lang="en-US" spc="600" dirty="0" smtClean="0">
                <a:solidFill>
                  <a:prstClr val="white"/>
                </a:solidFill>
                <a:latin typeface="Times New Roman" panose="02020603050405020304" pitchFamily="18" charset="0"/>
                <a:cs typeface="Times New Roman" panose="02020603050405020304" pitchFamily="18" charset="0"/>
              </a:rPr>
              <a:t>    </a:t>
            </a:r>
            <a:endParaRPr lang="es-MX" dirty="0"/>
          </a:p>
        </p:txBody>
      </p:sp>
      <p:pic>
        <p:nvPicPr>
          <p:cNvPr id="3" name="Picture 2" title="Image of a worker mowing a lawn with out P P E"/>
          <p:cNvPicPr>
            <a:picLocks noChangeAspect="1"/>
          </p:cNvPicPr>
          <p:nvPr/>
        </p:nvPicPr>
        <p:blipFill rotWithShape="1">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81000" y="838200"/>
            <a:ext cx="5701112" cy="5638800"/>
          </a:xfrm>
          <a:prstGeom prst="rect">
            <a:avLst/>
          </a:prstGeom>
        </p:spPr>
      </p:pic>
      <p:sp>
        <p:nvSpPr>
          <p:cNvPr id="6" name="TextBox 5"/>
          <p:cNvSpPr txBox="1"/>
          <p:nvPr/>
        </p:nvSpPr>
        <p:spPr>
          <a:xfrm>
            <a:off x="4800600" y="838200"/>
            <a:ext cx="3962400" cy="1077218"/>
          </a:xfrm>
          <a:prstGeom prst="rect">
            <a:avLst/>
          </a:prstGeom>
          <a:noFill/>
        </p:spPr>
        <p:txBody>
          <a:bodyPr wrap="square" rtlCol="0">
            <a:spAutoFit/>
          </a:bodyPr>
          <a:lstStyle/>
          <a:p>
            <a:pPr algn="ctr"/>
            <a:r>
              <a:rPr lang="en-US" sz="3200" dirty="0" smtClean="0">
                <a:solidFill>
                  <a:srgbClr val="FF0000"/>
                </a:solidFill>
              </a:rPr>
              <a:t>Wear appropriate PPE:</a:t>
            </a:r>
          </a:p>
          <a:p>
            <a:pPr marL="179388" indent="-179388" algn="ctr">
              <a:buFont typeface="Arial" panose="020B0604020202020204" pitchFamily="34" charset="0"/>
              <a:buChar char="•"/>
            </a:pPr>
            <a:r>
              <a:rPr lang="en-US" sz="3200" dirty="0" smtClean="0">
                <a:solidFill>
                  <a:srgbClr val="FF0000"/>
                </a:solidFill>
              </a:rPr>
              <a:t>Safety shoes</a:t>
            </a:r>
            <a:endParaRPr lang="es-MX" sz="3200" dirty="0">
              <a:solidFill>
                <a:srgbClr val="FF0000"/>
              </a:solidFill>
            </a:endParaRPr>
          </a:p>
        </p:txBody>
      </p:sp>
      <p:pic>
        <p:nvPicPr>
          <p:cNvPr id="7" name="Picture 6" title="Image of a worker not wearing safety shoes"/>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05400" y="2533650"/>
            <a:ext cx="2607564" cy="2247900"/>
          </a:xfrm>
          <a:prstGeom prst="rect">
            <a:avLst/>
          </a:prstGeom>
        </p:spPr>
      </p:pic>
    </p:spTree>
    <p:extLst>
      <p:ext uri="{BB962C8B-B14F-4D97-AF65-F5344CB8AC3E}">
        <p14:creationId xmlns:p14="http://schemas.microsoft.com/office/powerpoint/2010/main" val="1665764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ounded Rectangle 123"/>
          <p:cNvSpPr/>
          <p:nvPr/>
        </p:nvSpPr>
        <p:spPr>
          <a:xfrm>
            <a:off x="1280160" y="5537203"/>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Train workers and employers on new OSHA standards</a:t>
            </a:r>
            <a:endParaRPr lang="en-US" sz="3200" b="1" dirty="0">
              <a:solidFill>
                <a:schemeClr val="bg1"/>
              </a:solidFill>
            </a:endParaRPr>
          </a:p>
        </p:txBody>
      </p:sp>
      <p:sp>
        <p:nvSpPr>
          <p:cNvPr id="123" name="Rounded Rectangle 122"/>
          <p:cNvSpPr/>
          <p:nvPr/>
        </p:nvSpPr>
        <p:spPr>
          <a:xfrm>
            <a:off x="1280160" y="3634210"/>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Educate small business employers and workers</a:t>
            </a:r>
            <a:endParaRPr lang="en-US" sz="3200" b="1" dirty="0">
              <a:solidFill>
                <a:schemeClr val="bg1"/>
              </a:solidFill>
            </a:endParaRPr>
          </a:p>
        </p:txBody>
      </p:sp>
      <p:sp>
        <p:nvSpPr>
          <p:cNvPr id="4" name="Slide Number Placeholder 3"/>
          <p:cNvSpPr>
            <a:spLocks noGrp="1"/>
          </p:cNvSpPr>
          <p:nvPr>
            <p:ph type="sldNum" sz="quarter" idx="4"/>
          </p:nvPr>
        </p:nvSpPr>
        <p:spPr/>
        <p:txBody>
          <a:bodyPr/>
          <a:lstStyle/>
          <a:p>
            <a:fld id="{AB2EEB42-3695-4CC8-9EB9-6441E8027B8F}" type="slidenum">
              <a:rPr lang="en-US" smtClean="0"/>
              <a:pPr/>
              <a:t>4</a:t>
            </a:fld>
            <a:endParaRPr lang="en-US" dirty="0"/>
          </a:p>
        </p:txBody>
      </p:sp>
      <p:sp>
        <p:nvSpPr>
          <p:cNvPr id="11" name="Rounded Rectangle 10"/>
          <p:cNvSpPr/>
          <p:nvPr/>
        </p:nvSpPr>
        <p:spPr>
          <a:xfrm>
            <a:off x="1280160" y="1694735"/>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Educate workers on their rights and employers on their responsibilities</a:t>
            </a:r>
            <a:endParaRPr lang="en-US" sz="3200" b="1" dirty="0">
              <a:solidFill>
                <a:schemeClr val="bg1"/>
              </a:solidFill>
            </a:endParaRPr>
          </a:p>
        </p:txBody>
      </p:sp>
      <p:grpSp>
        <p:nvGrpSpPr>
          <p:cNvPr id="15" name="Group 61" title="Image of number 1"/>
          <p:cNvGrpSpPr/>
          <p:nvPr/>
        </p:nvGrpSpPr>
        <p:grpSpPr>
          <a:xfrm>
            <a:off x="228600" y="1502617"/>
            <a:ext cx="1371600" cy="1371600"/>
            <a:chOff x="1086022" y="1524000"/>
            <a:chExt cx="1076482" cy="1076482"/>
          </a:xfrm>
        </p:grpSpPr>
        <p:grpSp>
          <p:nvGrpSpPr>
            <p:cNvPr id="37" name="Group 19"/>
            <p:cNvGrpSpPr/>
            <p:nvPr/>
          </p:nvGrpSpPr>
          <p:grpSpPr>
            <a:xfrm>
              <a:off x="1086022" y="1524000"/>
              <a:ext cx="1076482" cy="1076482"/>
              <a:chOff x="1831699" y="2812774"/>
              <a:chExt cx="1600200" cy="1600200"/>
            </a:xfrm>
          </p:grpSpPr>
          <p:sp>
            <p:nvSpPr>
              <p:cNvPr id="39" name="Oval 38"/>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0" name="Oval 39"/>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1" name="Oval 40"/>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Oval 41"/>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p:cNvSpPr txBox="1"/>
            <p:nvPr/>
          </p:nvSpPr>
          <p:spPr>
            <a:xfrm>
              <a:off x="1295400" y="1828800"/>
              <a:ext cx="685800" cy="461665"/>
            </a:xfrm>
            <a:prstGeom prst="rect">
              <a:avLst/>
            </a:prstGeom>
            <a:noFill/>
          </p:spPr>
          <p:txBody>
            <a:bodyPr wrap="square" rtlCol="0">
              <a:spAutoFit/>
            </a:bodyPr>
            <a:lstStyle/>
            <a:p>
              <a:pPr algn="ctr"/>
              <a:r>
                <a:rPr lang="en-US" sz="3200" dirty="0"/>
                <a:t>1</a:t>
              </a:r>
            </a:p>
          </p:txBody>
        </p:sp>
      </p:grpSp>
      <p:grpSp>
        <p:nvGrpSpPr>
          <p:cNvPr id="102" name="Group 61" title="Image of number 2"/>
          <p:cNvGrpSpPr/>
          <p:nvPr/>
        </p:nvGrpSpPr>
        <p:grpSpPr>
          <a:xfrm>
            <a:off x="221450" y="3447844"/>
            <a:ext cx="1371600" cy="1371600"/>
            <a:chOff x="1086022" y="1524000"/>
            <a:chExt cx="1076482" cy="1076482"/>
          </a:xfrm>
        </p:grpSpPr>
        <p:grpSp>
          <p:nvGrpSpPr>
            <p:cNvPr id="103" name="Group 19"/>
            <p:cNvGrpSpPr/>
            <p:nvPr/>
          </p:nvGrpSpPr>
          <p:grpSpPr>
            <a:xfrm>
              <a:off x="1086022" y="1524000"/>
              <a:ext cx="1076482" cy="1076482"/>
              <a:chOff x="1831699" y="2812774"/>
              <a:chExt cx="1600200" cy="1600200"/>
            </a:xfrm>
          </p:grpSpPr>
          <p:sp>
            <p:nvSpPr>
              <p:cNvPr id="105" name="Oval 104"/>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6" name="Oval 105"/>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7" name="Oval 106"/>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8" name="Oval 107"/>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04" name="TextBox 103"/>
            <p:cNvSpPr txBox="1"/>
            <p:nvPr/>
          </p:nvSpPr>
          <p:spPr>
            <a:xfrm>
              <a:off x="1295400" y="1828800"/>
              <a:ext cx="685800" cy="461665"/>
            </a:xfrm>
            <a:prstGeom prst="rect">
              <a:avLst/>
            </a:prstGeom>
            <a:noFill/>
          </p:spPr>
          <p:txBody>
            <a:bodyPr wrap="square" rtlCol="0">
              <a:spAutoFit/>
            </a:bodyPr>
            <a:lstStyle/>
            <a:p>
              <a:pPr algn="ctr"/>
              <a:r>
                <a:rPr lang="en-US" sz="3200" dirty="0" smtClean="0"/>
                <a:t>2</a:t>
              </a:r>
              <a:endParaRPr lang="en-US" sz="3200" dirty="0"/>
            </a:p>
          </p:txBody>
        </p:sp>
      </p:grpSp>
      <p:grpSp>
        <p:nvGrpSpPr>
          <p:cNvPr id="109" name="Group 61" title="Image of number 3"/>
          <p:cNvGrpSpPr/>
          <p:nvPr/>
        </p:nvGrpSpPr>
        <p:grpSpPr>
          <a:xfrm>
            <a:off x="228600" y="5308603"/>
            <a:ext cx="1371600" cy="1371600"/>
            <a:chOff x="1086022" y="1524000"/>
            <a:chExt cx="1076482" cy="1076482"/>
          </a:xfrm>
        </p:grpSpPr>
        <p:grpSp>
          <p:nvGrpSpPr>
            <p:cNvPr id="110" name="Group 19"/>
            <p:cNvGrpSpPr/>
            <p:nvPr/>
          </p:nvGrpSpPr>
          <p:grpSpPr>
            <a:xfrm>
              <a:off x="1086022" y="1524000"/>
              <a:ext cx="1076482" cy="1076482"/>
              <a:chOff x="1831699" y="2812774"/>
              <a:chExt cx="1600200" cy="1600200"/>
            </a:xfrm>
          </p:grpSpPr>
          <p:sp>
            <p:nvSpPr>
              <p:cNvPr id="112" name="Oval 111"/>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3" name="Oval 112"/>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4" name="Oval 113"/>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5" name="Oval 114"/>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1" name="TextBox 110"/>
            <p:cNvSpPr txBox="1"/>
            <p:nvPr/>
          </p:nvSpPr>
          <p:spPr>
            <a:xfrm>
              <a:off x="1295400" y="1828800"/>
              <a:ext cx="685800" cy="461665"/>
            </a:xfrm>
            <a:prstGeom prst="rect">
              <a:avLst/>
            </a:prstGeom>
            <a:noFill/>
          </p:spPr>
          <p:txBody>
            <a:bodyPr wrap="square" rtlCol="0">
              <a:spAutoFit/>
            </a:bodyPr>
            <a:lstStyle/>
            <a:p>
              <a:pPr algn="ctr"/>
              <a:r>
                <a:rPr lang="en-US" sz="3200" dirty="0" smtClean="0"/>
                <a:t>3</a:t>
              </a:r>
              <a:endParaRPr lang="en-US" sz="3200" dirty="0"/>
            </a:p>
          </p:txBody>
        </p:sp>
      </p:grpSp>
      <p:sp>
        <p:nvSpPr>
          <p:cNvPr id="2" name="Title 1"/>
          <p:cNvSpPr>
            <a:spLocks noGrp="1"/>
          </p:cNvSpPr>
          <p:nvPr>
            <p:ph type="title"/>
          </p:nvPr>
        </p:nvSpPr>
        <p:spPr>
          <a:xfrm>
            <a:off x="0" y="240328"/>
            <a:ext cx="7162800" cy="1143000"/>
          </a:xfrm>
        </p:spPr>
        <p:txBody>
          <a:bodyPr/>
          <a:lstStyle/>
          <a:p>
            <a:pPr rtl="0" eaLnBrk="1" latinLnBrk="0" hangingPunct="1"/>
            <a:r>
              <a:rPr lang="en-US" sz="3200" b="1" kern="1200" cap="all" baseline="0" dirty="0" smtClean="0">
                <a:solidFill>
                  <a:srgbClr val="FFFFFF"/>
                </a:solidFill>
                <a:effectLst/>
                <a:latin typeface="Calibri" panose="020F0502020204030204" pitchFamily="34" charset="0"/>
                <a:ea typeface="+mj-ea"/>
                <a:cs typeface="+mj-cs"/>
              </a:rPr>
              <a:t>PURPOSE OF SUSAN Harwood </a:t>
            </a:r>
            <a:br>
              <a:rPr lang="en-US" sz="3200" b="1" kern="1200" cap="all" baseline="0" dirty="0" smtClean="0">
                <a:solidFill>
                  <a:srgbClr val="FFFFFF"/>
                </a:solidFill>
                <a:effectLst/>
                <a:latin typeface="Calibri" panose="020F0502020204030204" pitchFamily="34" charset="0"/>
                <a:ea typeface="+mj-ea"/>
                <a:cs typeface="+mj-cs"/>
              </a:rPr>
            </a:br>
            <a:r>
              <a:rPr lang="en-US" sz="3200" b="1" kern="1200" cap="all" baseline="0" dirty="0" smtClean="0">
                <a:solidFill>
                  <a:srgbClr val="FFFFFF"/>
                </a:solidFill>
                <a:effectLst/>
                <a:latin typeface="Calibri" panose="020F0502020204030204" pitchFamily="34" charset="0"/>
                <a:ea typeface="+mj-ea"/>
                <a:cs typeface="+mj-cs"/>
              </a:rPr>
              <a:t>TRAINING GRANT </a:t>
            </a:r>
          </a:p>
          <a:p>
            <a:endParaRPr lang="en-US" dirty="0"/>
          </a:p>
        </p:txBody>
      </p:sp>
    </p:spTree>
    <p:extLst>
      <p:ext uri="{BB962C8B-B14F-4D97-AF65-F5344CB8AC3E}">
        <p14:creationId xmlns:p14="http://schemas.microsoft.com/office/powerpoint/2010/main" val="315472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err="1" smtClean="0">
                <a:solidFill>
                  <a:prstClr val="white"/>
                </a:solidFill>
                <a:latin typeface="Times New Roman" panose="02020603050405020304" pitchFamily="18" charset="0"/>
                <a:cs typeface="Times New Roman" panose="02020603050405020304" pitchFamily="18" charset="0"/>
              </a:rPr>
              <a:t>pPE</a:t>
            </a:r>
            <a:r>
              <a:rPr lang="en-US" spc="600" dirty="0" smtClean="0">
                <a:solidFill>
                  <a:prstClr val="white"/>
                </a:solidFill>
                <a:latin typeface="Times New Roman" panose="02020603050405020304" pitchFamily="18" charset="0"/>
                <a:cs typeface="Times New Roman" panose="02020603050405020304" pitchFamily="18" charset="0"/>
              </a:rPr>
              <a:t>     </a:t>
            </a:r>
            <a:endParaRPr lang="es-MX" dirty="0"/>
          </a:p>
        </p:txBody>
      </p:sp>
      <p:pic>
        <p:nvPicPr>
          <p:cNvPr id="3" name="Picture 2" title="Image of a worker mowing a lawn with out P P E"/>
          <p:cNvPicPr>
            <a:picLocks noChangeAspect="1"/>
          </p:cNvPicPr>
          <p:nvPr/>
        </p:nvPicPr>
        <p:blipFill rotWithShape="1">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81000" y="838200"/>
            <a:ext cx="5701112" cy="5638800"/>
          </a:xfrm>
          <a:prstGeom prst="rect">
            <a:avLst/>
          </a:prstGeom>
        </p:spPr>
      </p:pic>
      <p:sp>
        <p:nvSpPr>
          <p:cNvPr id="6" name="TextBox 5"/>
          <p:cNvSpPr txBox="1"/>
          <p:nvPr/>
        </p:nvSpPr>
        <p:spPr>
          <a:xfrm>
            <a:off x="4800600" y="838200"/>
            <a:ext cx="3962400" cy="1077218"/>
          </a:xfrm>
          <a:prstGeom prst="rect">
            <a:avLst/>
          </a:prstGeom>
          <a:noFill/>
        </p:spPr>
        <p:txBody>
          <a:bodyPr wrap="square" rtlCol="0">
            <a:spAutoFit/>
          </a:bodyPr>
          <a:lstStyle/>
          <a:p>
            <a:pPr algn="ctr"/>
            <a:r>
              <a:rPr lang="en-US" sz="3200" dirty="0" smtClean="0">
                <a:solidFill>
                  <a:srgbClr val="FF0000"/>
                </a:solidFill>
              </a:rPr>
              <a:t>Wear appropriate PPE:</a:t>
            </a:r>
          </a:p>
          <a:p>
            <a:pPr marL="179388" indent="-179388" algn="ctr">
              <a:buFont typeface="Arial" panose="020B0604020202020204" pitchFamily="34" charset="0"/>
              <a:buChar char="•"/>
            </a:pPr>
            <a:r>
              <a:rPr lang="en-US" sz="3200" dirty="0" smtClean="0">
                <a:solidFill>
                  <a:srgbClr val="FF0000"/>
                </a:solidFill>
              </a:rPr>
              <a:t>Long pants</a:t>
            </a:r>
            <a:endParaRPr lang="es-MX" sz="3200" dirty="0">
              <a:solidFill>
                <a:srgbClr val="FF0000"/>
              </a:solidFill>
            </a:endParaRPr>
          </a:p>
        </p:txBody>
      </p:sp>
      <p:pic>
        <p:nvPicPr>
          <p:cNvPr id="8" name="Picture 7" title="Image of a worker not wearing long pants"/>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51071" y="2209800"/>
            <a:ext cx="2057400" cy="3050629"/>
          </a:xfrm>
          <a:prstGeom prst="rect">
            <a:avLst/>
          </a:prstGeom>
          <a:effectLst>
            <a:softEdge rad="12700"/>
          </a:effectLst>
        </p:spPr>
      </p:pic>
    </p:spTree>
    <p:extLst>
      <p:ext uri="{BB962C8B-B14F-4D97-AF65-F5344CB8AC3E}">
        <p14:creationId xmlns:p14="http://schemas.microsoft.com/office/powerpoint/2010/main" val="2992491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err="1" smtClean="0">
                <a:solidFill>
                  <a:prstClr val="white"/>
                </a:solidFill>
                <a:latin typeface="Times New Roman" panose="02020603050405020304" pitchFamily="18" charset="0"/>
                <a:cs typeface="Times New Roman" panose="02020603050405020304" pitchFamily="18" charset="0"/>
              </a:rPr>
              <a:t>pPE</a:t>
            </a:r>
            <a:r>
              <a:rPr lang="en-US" spc="600" dirty="0" smtClean="0">
                <a:solidFill>
                  <a:prstClr val="white"/>
                </a:solidFill>
                <a:latin typeface="Times New Roman" panose="02020603050405020304" pitchFamily="18" charset="0"/>
                <a:cs typeface="Times New Roman" panose="02020603050405020304" pitchFamily="18" charset="0"/>
              </a:rPr>
              <a:t>      </a:t>
            </a:r>
            <a:endParaRPr lang="es-MX" dirty="0"/>
          </a:p>
        </p:txBody>
      </p:sp>
      <p:pic>
        <p:nvPicPr>
          <p:cNvPr id="3" name="Picture 2" title="Image of a worker mowing a lawn with out P P E"/>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1000" y="838200"/>
            <a:ext cx="5701112" cy="5638800"/>
          </a:xfrm>
          <a:prstGeom prst="rect">
            <a:avLst/>
          </a:prstGeom>
        </p:spPr>
      </p:pic>
      <p:sp>
        <p:nvSpPr>
          <p:cNvPr id="6" name="TextBox 5"/>
          <p:cNvSpPr txBox="1"/>
          <p:nvPr/>
        </p:nvSpPr>
        <p:spPr>
          <a:xfrm>
            <a:off x="4876800" y="838200"/>
            <a:ext cx="3886200" cy="584775"/>
          </a:xfrm>
          <a:prstGeom prst="rect">
            <a:avLst/>
          </a:prstGeom>
          <a:noFill/>
        </p:spPr>
        <p:txBody>
          <a:bodyPr wrap="square" rtlCol="0">
            <a:spAutoFit/>
          </a:bodyPr>
          <a:lstStyle/>
          <a:p>
            <a:pPr algn="ctr"/>
            <a:r>
              <a:rPr lang="en-US" sz="3200" dirty="0" smtClean="0"/>
              <a:t>OTHER PROBLEMS?</a:t>
            </a:r>
            <a:endParaRPr lang="es-MX" sz="3200" dirty="0"/>
          </a:p>
        </p:txBody>
      </p:sp>
    </p:spTree>
    <p:extLst>
      <p:ext uri="{BB962C8B-B14F-4D97-AF65-F5344CB8AC3E}">
        <p14:creationId xmlns:p14="http://schemas.microsoft.com/office/powerpoint/2010/main" val="4222034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of a worker wearing P P E while using a chainsaw"/>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5712" y="-919337"/>
            <a:ext cx="6310712" cy="8925275"/>
          </a:xfrm>
          <a:prstGeom prst="rect">
            <a:avLst/>
          </a:prstGeom>
        </p:spPr>
      </p:pic>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PPE - FOR  CHAINSAw </a:t>
            </a:r>
            <a:endParaRPr lang="es-MX"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5524500" y="1600200"/>
            <a:ext cx="3390900" cy="4800599"/>
          </a:xfrm>
        </p:spPr>
        <p:txBody>
          <a:bodyPr/>
          <a:lstStyle/>
          <a:p>
            <a:r>
              <a:rPr lang="en-US" sz="3000" dirty="0" smtClean="0"/>
              <a:t>Wear </a:t>
            </a:r>
            <a:r>
              <a:rPr lang="en-US" sz="3000" b="1" dirty="0" smtClean="0"/>
              <a:t>chaps</a:t>
            </a:r>
            <a:r>
              <a:rPr lang="en-US" sz="3000" dirty="0" smtClean="0"/>
              <a:t>, hearing protection, and face guard</a:t>
            </a:r>
          </a:p>
          <a:p>
            <a:r>
              <a:rPr lang="en-US" sz="3000" dirty="0" smtClean="0"/>
              <a:t>Use </a:t>
            </a:r>
            <a:r>
              <a:rPr lang="en-US" sz="3000" b="1" dirty="0" smtClean="0"/>
              <a:t>2 hands</a:t>
            </a:r>
          </a:p>
          <a:p>
            <a:r>
              <a:rPr lang="en-US" sz="3000" dirty="0" smtClean="0"/>
              <a:t>Cut over a </a:t>
            </a:r>
            <a:r>
              <a:rPr lang="en-US" sz="3000" b="1" dirty="0" smtClean="0"/>
              <a:t>firm</a:t>
            </a:r>
            <a:r>
              <a:rPr lang="en-US" sz="3000" dirty="0" smtClean="0"/>
              <a:t> support</a:t>
            </a:r>
          </a:p>
          <a:p>
            <a:r>
              <a:rPr lang="en-US" sz="3000" b="1" dirty="0" smtClean="0"/>
              <a:t>Protect</a:t>
            </a:r>
            <a:r>
              <a:rPr lang="en-US" sz="3000" dirty="0" smtClean="0"/>
              <a:t> chain when walking</a:t>
            </a:r>
            <a:endParaRPr lang="es-MX" sz="3000" dirty="0"/>
          </a:p>
        </p:txBody>
      </p:sp>
    </p:spTree>
    <p:extLst>
      <p:ext uri="{BB962C8B-B14F-4D97-AF65-F5344CB8AC3E}">
        <p14:creationId xmlns:p14="http://schemas.microsoft.com/office/powerpoint/2010/main" val="400103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Final Test </a:t>
            </a:r>
            <a:endParaRPr lang="en-US" dirty="0"/>
          </a:p>
        </p:txBody>
      </p:sp>
      <p:sp>
        <p:nvSpPr>
          <p:cNvPr id="4" name="Slide Number Placeholder 3"/>
          <p:cNvSpPr>
            <a:spLocks noGrp="1"/>
          </p:cNvSpPr>
          <p:nvPr>
            <p:ph type="sldNum" sz="quarter" idx="4"/>
          </p:nvPr>
        </p:nvSpPr>
        <p:spPr/>
        <p:txBody>
          <a:bodyPr/>
          <a:lstStyle/>
          <a:p>
            <a:fld id="{AB2EEB42-3695-4CC8-9EB9-6441E8027B8F}" type="slidenum">
              <a:rPr lang="en-US" smtClean="0"/>
              <a:pPr/>
              <a:t>43</a:t>
            </a:fld>
            <a:endParaRPr lang="en-US" dirty="0"/>
          </a:p>
        </p:txBody>
      </p:sp>
      <p:sp>
        <p:nvSpPr>
          <p:cNvPr id="5" name="Text Box 2"/>
          <p:cNvSpPr txBox="1">
            <a:spLocks noChangeArrowheads="1"/>
          </p:cNvSpPr>
          <p:nvPr/>
        </p:nvSpPr>
        <p:spPr bwMode="auto">
          <a:xfrm>
            <a:off x="1981200" y="1371600"/>
            <a:ext cx="6324600" cy="43910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Course:</a:t>
            </a:r>
            <a:r>
              <a:rPr kumimoji="0" lang="en-US" altLang="en-US" b="1" i="0" u="sng" strike="noStrike" cap="none" normalizeH="0" baseline="0" dirty="0" smtClean="0">
                <a:ln>
                  <a:noFill/>
                </a:ln>
                <a:solidFill>
                  <a:srgbClr val="000000"/>
                </a:solidFill>
                <a:effectLst/>
                <a:latin typeface="Calibri" pitchFamily="34" charset="0"/>
                <a:cs typeface="Arial" pitchFamily="34" charset="0"/>
              </a:rPr>
              <a:t>            </a:t>
            </a:r>
            <a:r>
              <a:rPr kumimoji="0" lang="en-US" altLang="en-US" b="0" i="0" u="sng" strike="noStrike" cap="none" normalizeH="0" baseline="0" dirty="0" smtClean="0">
                <a:ln>
                  <a:noFill/>
                </a:ln>
                <a:solidFill>
                  <a:srgbClr val="000000"/>
                </a:solidFill>
                <a:effectLst/>
                <a:latin typeface="Calibri" pitchFamily="34" charset="0"/>
                <a:cs typeface="Arial" pitchFamily="34" charset="0"/>
              </a:rPr>
              <a:t>PPE__   ___</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 Date: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 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Company: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Your Name: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000000"/>
                </a:solidFill>
                <a:effectLst/>
                <a:latin typeface="Calibri" pitchFamily="34" charset="0"/>
                <a:cs typeface="Arial" pitchFamily="34" charset="0"/>
              </a:rPr>
              <a:t>Read the statement, determine if it is true or false.  Circle the correct answer.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1"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You should wear a face guard when using a chainsaw.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PPE includes long pants.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Headphones are good ear protection.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When walking, the chainsaw should be covered.</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You must wear chaps when using a chainsaw.</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
            </a:r>
            <a:br>
              <a:rPr kumimoji="0" lang="en-US" altLang="en-US" b="1"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5" title="Image of an oval around the word true"/>
          <p:cNvSpPr/>
          <p:nvPr/>
        </p:nvSpPr>
        <p:spPr>
          <a:xfrm>
            <a:off x="1905000" y="31242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title="Image of an oval around the word true"/>
          <p:cNvSpPr/>
          <p:nvPr/>
        </p:nvSpPr>
        <p:spPr>
          <a:xfrm>
            <a:off x="1905000" y="38862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title="Image of an oval around the word false"/>
          <p:cNvSpPr/>
          <p:nvPr/>
        </p:nvSpPr>
        <p:spPr>
          <a:xfrm>
            <a:off x="2590800" y="45720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title="Image of an oval around the word true"/>
          <p:cNvSpPr/>
          <p:nvPr/>
        </p:nvSpPr>
        <p:spPr>
          <a:xfrm>
            <a:off x="1905000" y="5257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title="Image of an oval around the word true"/>
          <p:cNvSpPr/>
          <p:nvPr/>
        </p:nvSpPr>
        <p:spPr>
          <a:xfrm>
            <a:off x="1905000" y="6019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87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44</a:t>
            </a:fld>
            <a:endParaRPr lang="en-GB" dirty="0"/>
          </a:p>
        </p:txBody>
      </p:sp>
      <p:pic>
        <p:nvPicPr>
          <p:cNvPr id="5123" name="Picture 3" title="Image of a work zone safety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24950"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3"/>
          <p:cNvSpPr txBox="1">
            <a:spLocks noChangeArrowheads="1"/>
          </p:cNvSpPr>
          <p:nvPr/>
        </p:nvSpPr>
        <p:spPr bwMode="auto">
          <a:xfrm>
            <a:off x="457200" y="381000"/>
            <a:ext cx="4953000" cy="2360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Safety and Health Training for</a:t>
            </a:r>
            <a:b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b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Tree Care and Landscape Workers</a:t>
            </a: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altLang="en-US" sz="1600" b="1" dirty="0">
              <a:solidFill>
                <a:srgbClr val="00000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WORK</a:t>
            </a:r>
          </a:p>
          <a:p>
            <a:pPr marL="0" marR="0" lvl="0" indent="0" defTabSz="914400" rtl="0" eaLnBrk="1" fontAlgn="base" latinLnBrk="0" hangingPunct="1">
              <a:lnSpc>
                <a:spcPct val="100000"/>
              </a:lnSpc>
              <a:spcBef>
                <a:spcPct val="0"/>
              </a:spcBef>
              <a:spcAft>
                <a:spcPct val="0"/>
              </a:spcAft>
              <a:buClrTx/>
              <a:buSzTx/>
              <a:buFontTx/>
              <a:buNone/>
              <a:tabLst/>
            </a:pPr>
            <a:r>
              <a:rPr lang="en-US" altLang="en-US" sz="3600" b="1" dirty="0" smtClean="0">
                <a:solidFill>
                  <a:srgbClr val="000000"/>
                </a:solidFill>
                <a:effectLst>
                  <a:outerShdw blurRad="38100" dist="38100" dir="2700000" algn="tl">
                    <a:srgbClr val="000000">
                      <a:alpha val="43137"/>
                    </a:srgbClr>
                  </a:outerShdw>
                </a:effectLst>
                <a:latin typeface="Times New Roman" pitchFamily="18" charset="0"/>
                <a:cs typeface="Arial" pitchFamily="34" charset="0"/>
              </a:rPr>
              <a:t>    ZONE</a:t>
            </a:r>
          </a:p>
          <a:p>
            <a:pPr marL="0" marR="0" lvl="0" indent="0" defTabSz="914400" rtl="0" eaLnBrk="1" fontAlgn="base" latinLnBrk="0" hangingPunct="1">
              <a:lnSpc>
                <a:spcPct val="100000"/>
              </a:lnSpc>
              <a:spcBef>
                <a:spcPct val="0"/>
              </a:spcBef>
              <a:spcAft>
                <a:spcPct val="0"/>
              </a:spcAft>
              <a:buClrTx/>
              <a:buSzTx/>
              <a:buFontTx/>
              <a:buNone/>
              <a:tabLst/>
            </a:pPr>
            <a:r>
              <a:rPr lang="en-US" altLang="en-US" sz="3600" b="1" dirty="0" smtClean="0">
                <a:solidFill>
                  <a:srgbClr val="000000"/>
                </a:solidFill>
                <a:effectLst>
                  <a:outerShdw blurRad="38100" dist="38100" dir="2700000" algn="tl">
                    <a:srgbClr val="000000">
                      <a:alpha val="43137"/>
                    </a:srgbClr>
                  </a:outerShdw>
                </a:effectLst>
                <a:latin typeface="Times New Roman" pitchFamily="18" charset="0"/>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r>
              <a:rPr lang="en-US" altLang="en-US" sz="3600" b="1" dirty="0">
                <a:solidFill>
                  <a:srgbClr val="000000"/>
                </a:solidFill>
                <a:effectLst>
                  <a:outerShdw blurRad="38100" dist="38100" dir="2700000" algn="tl">
                    <a:srgbClr val="000000">
                      <a:alpha val="43137"/>
                    </a:srgbClr>
                  </a:outerShdw>
                </a:effectLst>
                <a:latin typeface="Times New Roman" pitchFamily="18" charset="0"/>
                <a:cs typeface="Arial" pitchFamily="34" charset="0"/>
              </a:rPr>
              <a:t> </a:t>
            </a:r>
            <a:r>
              <a:rPr lang="en-US" altLang="en-US" sz="3600" b="1" dirty="0" smtClean="0">
                <a:solidFill>
                  <a:srgbClr val="000000"/>
                </a:solidFill>
                <a:effectLst>
                  <a:outerShdw blurRad="38100" dist="38100" dir="2700000" algn="tl">
                    <a:srgbClr val="000000">
                      <a:alpha val="43137"/>
                    </a:srgbClr>
                  </a:outerShdw>
                </a:effectLst>
                <a:latin typeface="Times New Roman" pitchFamily="18" charset="0"/>
                <a:cs typeface="Arial" pitchFamily="34" charset="0"/>
              </a:rPr>
              <a:t>      </a:t>
            </a:r>
            <a:r>
              <a:rPr lang="en-US" altLang="en-US" sz="3200" b="1" dirty="0" smtClean="0">
                <a:solidFill>
                  <a:srgbClr val="000000"/>
                </a:solidFill>
                <a:effectLst>
                  <a:outerShdw blurRad="38100" dist="38100" dir="2700000" algn="tl">
                    <a:srgbClr val="000000">
                      <a:alpha val="43137"/>
                    </a:srgbClr>
                  </a:outerShdw>
                </a:effectLst>
                <a:latin typeface="Times New Roman" pitchFamily="18" charset="0"/>
                <a:cs typeface="Arial" pitchFamily="34" charset="0"/>
              </a:rPr>
              <a:t>S</a:t>
            </a:r>
            <a:r>
              <a:rPr kumimoji="0" lang="en-US" altLang="en-US" sz="32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AFETY</a:t>
            </a:r>
            <a:endParaRPr kumimoji="0" lang="en-US" alt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7170" name="Picture 2" descr="Illustration 7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1752600"/>
            <a:ext cx="4267802" cy="3124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itle 2"/>
          <p:cNvSpPr>
            <a:spLocks noGrp="1"/>
          </p:cNvSpPr>
          <p:nvPr>
            <p:ph type="title" idx="4294967295"/>
          </p:nvPr>
        </p:nvSpPr>
        <p:spPr>
          <a:xfrm>
            <a:off x="628650" y="365125"/>
            <a:ext cx="7886700" cy="1325563"/>
          </a:xfrm>
          <a:prstGeom prst="rect">
            <a:avLst/>
          </a:prstGeom>
        </p:spPr>
        <p:txBody>
          <a:bodyPr/>
          <a:lstStyle/>
          <a:p>
            <a:r>
              <a:rPr lang="en-US" sz="2000" dirty="0" smtClean="0">
                <a:solidFill>
                  <a:schemeClr val="bg1"/>
                </a:solidFill>
              </a:rPr>
              <a:t>Work Zone</a:t>
            </a:r>
            <a:endParaRPr lang="en-US" sz="2000" dirty="0">
              <a:solidFill>
                <a:schemeClr val="bg1"/>
              </a:solidFill>
            </a:endParaRPr>
          </a:p>
        </p:txBody>
      </p:sp>
    </p:spTree>
    <p:extLst>
      <p:ext uri="{BB962C8B-B14F-4D97-AF65-F5344CB8AC3E}">
        <p14:creationId xmlns:p14="http://schemas.microsoft.com/office/powerpoint/2010/main" val="578523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Work zone</a:t>
            </a:r>
            <a:endParaRPr lang="es-MX" dirty="0"/>
          </a:p>
        </p:txBody>
      </p:sp>
      <p:pic>
        <p:nvPicPr>
          <p:cNvPr id="3" name="Picture 2" title="Image of an unsafe work zon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00200" y="914400"/>
            <a:ext cx="6400800" cy="5553725"/>
          </a:xfrm>
          <a:prstGeom prst="rect">
            <a:avLst/>
          </a:prstGeom>
        </p:spPr>
      </p:pic>
      <p:sp>
        <p:nvSpPr>
          <p:cNvPr id="4" name="Rectangle 3"/>
          <p:cNvSpPr/>
          <p:nvPr/>
        </p:nvSpPr>
        <p:spPr>
          <a:xfrm rot="16200000">
            <a:off x="-1727260" y="3378140"/>
            <a:ext cx="4912499" cy="523220"/>
          </a:xfrm>
          <a:prstGeom prst="rect">
            <a:avLst/>
          </a:prstGeom>
        </p:spPr>
        <p:txBody>
          <a:bodyPr wrap="none">
            <a:spAutoFit/>
          </a:bodyPr>
          <a:lstStyle/>
          <a:p>
            <a:pPr algn="ctr"/>
            <a:r>
              <a:rPr lang="en-US" sz="2700" b="1" dirty="0"/>
              <a:t>What is wrong with this picture?</a:t>
            </a:r>
            <a:endParaRPr lang="es-MX" sz="2700" b="1" dirty="0"/>
          </a:p>
        </p:txBody>
      </p:sp>
      <p:sp>
        <p:nvSpPr>
          <p:cNvPr id="5" name="Oval 4"/>
          <p:cNvSpPr/>
          <p:nvPr/>
        </p:nvSpPr>
        <p:spPr>
          <a:xfrm>
            <a:off x="7162800" y="2514600"/>
            <a:ext cx="1447800" cy="1219200"/>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 4</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0382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work zone</a:t>
            </a:r>
            <a:endParaRPr lang="es-MX" dirty="0"/>
          </a:p>
        </p:txBody>
      </p:sp>
      <p:pic>
        <p:nvPicPr>
          <p:cNvPr id="3" name="Picture 2" title="Image of an unsafe work zon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4800" y="838200"/>
            <a:ext cx="12820650" cy="11123979"/>
          </a:xfrm>
          <a:prstGeom prst="rect">
            <a:avLst/>
          </a:prstGeom>
        </p:spPr>
      </p:pic>
    </p:spTree>
    <p:extLst>
      <p:ext uri="{BB962C8B-B14F-4D97-AF65-F5344CB8AC3E}">
        <p14:creationId xmlns:p14="http://schemas.microsoft.com/office/powerpoint/2010/main" val="765451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46"/>
            <a:ext cx="7886700" cy="746954"/>
          </a:xfrm>
        </p:spPr>
        <p:txBody>
          <a:bodyPr>
            <a:normAutofit/>
          </a:bodyPr>
          <a:lstStyle/>
          <a:p>
            <a:r>
              <a:rPr lang="en-US" sz="3900" dirty="0" smtClean="0"/>
              <a:t> work zone </a:t>
            </a:r>
            <a:endParaRPr lang="es-MX" sz="3900" dirty="0"/>
          </a:p>
        </p:txBody>
      </p:sp>
      <p:pic>
        <p:nvPicPr>
          <p:cNvPr id="6" name="Picture 5" title="Image of an unsafe work zone"/>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04800" y="753050"/>
            <a:ext cx="8487911" cy="5764430"/>
          </a:xfrm>
          <a:prstGeom prst="rect">
            <a:avLst/>
          </a:prstGeom>
        </p:spPr>
      </p:pic>
    </p:spTree>
    <p:extLst>
      <p:ext uri="{BB962C8B-B14F-4D97-AF65-F5344CB8AC3E}">
        <p14:creationId xmlns:p14="http://schemas.microsoft.com/office/powerpoint/2010/main" val="833256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Image of a clearly identified work zon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000" y="782598"/>
            <a:ext cx="8382000" cy="5749586"/>
          </a:xfrm>
          <a:prstGeom prst="rect">
            <a:avLst/>
          </a:prstGeom>
        </p:spPr>
      </p:pic>
      <p:sp>
        <p:nvSpPr>
          <p:cNvPr id="7" name="TextBox 6"/>
          <p:cNvSpPr txBox="1"/>
          <p:nvPr/>
        </p:nvSpPr>
        <p:spPr>
          <a:xfrm>
            <a:off x="1001486" y="3272135"/>
            <a:ext cx="4789714" cy="461665"/>
          </a:xfrm>
          <a:prstGeom prst="rect">
            <a:avLst/>
          </a:prstGeom>
          <a:noFill/>
        </p:spPr>
        <p:txBody>
          <a:bodyPr wrap="square" rtlCol="0">
            <a:spAutoFit/>
          </a:bodyPr>
          <a:lstStyle/>
          <a:p>
            <a:pPr algn="ctr"/>
            <a:r>
              <a:rPr lang="en-US" sz="2400" b="1" dirty="0" smtClean="0">
                <a:solidFill>
                  <a:srgbClr val="FF0000"/>
                </a:solidFill>
              </a:rPr>
              <a:t>Clearly identify the work zone</a:t>
            </a:r>
            <a:endParaRPr lang="es-MX" sz="2400" b="1" dirty="0">
              <a:solidFill>
                <a:srgbClr val="FF0000"/>
              </a:solidFill>
            </a:endParaRPr>
          </a:p>
        </p:txBody>
      </p:sp>
      <p:sp>
        <p:nvSpPr>
          <p:cNvPr id="4" name="Title 1" title="Image of a text box that says work zone"/>
          <p:cNvSpPr txBox="1">
            <a:spLocks/>
          </p:cNvSpPr>
          <p:nvPr/>
        </p:nvSpPr>
        <p:spPr>
          <a:xfrm>
            <a:off x="685800" y="0"/>
            <a:ext cx="5676900" cy="782598"/>
          </a:xfrm>
          <a:prstGeom prst="rect">
            <a:avLst/>
          </a:prstGeom>
        </p:spPr>
        <p:txBody>
          <a:bodyPr>
            <a:normAutofit/>
          </a:bodyPr>
          <a:lstStyle>
            <a:lvl1pPr algn="l" defTabSz="914400" rtl="0" eaLnBrk="1" latinLnBrk="0" hangingPunct="1">
              <a:lnSpc>
                <a:spcPct val="90000"/>
              </a:lnSpc>
              <a:spcBef>
                <a:spcPct val="0"/>
              </a:spcBef>
              <a:buNone/>
              <a:defRPr sz="4000" b="1" kern="1200" cap="all" spc="600" baseline="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stStyle>
          <a:p>
            <a:r>
              <a:rPr lang="en-US" sz="3900" dirty="0" smtClean="0"/>
              <a:t> </a:t>
            </a:r>
            <a:endParaRPr lang="es-MX" sz="3900" dirty="0"/>
          </a:p>
        </p:txBody>
      </p:sp>
      <p:sp>
        <p:nvSpPr>
          <p:cNvPr id="2" name="Title 1"/>
          <p:cNvSpPr>
            <a:spLocks noGrp="1"/>
          </p:cNvSpPr>
          <p:nvPr>
            <p:ph type="title" idx="4294967295"/>
          </p:nvPr>
        </p:nvSpPr>
        <p:spPr>
          <a:xfrm>
            <a:off x="876300" y="114427"/>
            <a:ext cx="7886700" cy="746954"/>
          </a:xfrm>
        </p:spPr>
        <p:txBody>
          <a:bodyPr/>
          <a:lstStyle/>
          <a:p>
            <a:r>
              <a:rPr lang="en-US" dirty="0" smtClean="0"/>
              <a:t>Work Zone </a:t>
            </a:r>
            <a:endParaRPr lang="en-US" dirty="0"/>
          </a:p>
        </p:txBody>
      </p:sp>
    </p:spTree>
    <p:extLst>
      <p:ext uri="{BB962C8B-B14F-4D97-AF65-F5344CB8AC3E}">
        <p14:creationId xmlns:p14="http://schemas.microsoft.com/office/powerpoint/2010/main" val="2668150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Image of safely guiding motorist in a road work zon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000" y="782598"/>
            <a:ext cx="8382000" cy="5749586"/>
          </a:xfrm>
          <a:prstGeom prst="rect">
            <a:avLst/>
          </a:prstGeom>
        </p:spPr>
      </p:pic>
      <p:sp>
        <p:nvSpPr>
          <p:cNvPr id="4" name="Slide Number Placeholder 3"/>
          <p:cNvSpPr>
            <a:spLocks noGrp="1"/>
          </p:cNvSpPr>
          <p:nvPr>
            <p:ph type="sldNum" sz="quarter" idx="12"/>
          </p:nvPr>
        </p:nvSpPr>
        <p:spPr/>
        <p:txBody>
          <a:bodyPr/>
          <a:lstStyle/>
          <a:p>
            <a:fld id="{AB2EEB42-3695-4CC8-9EB9-6441E8027B8F}" type="slidenum">
              <a:rPr lang="en-US" smtClean="0"/>
              <a:pPr/>
              <a:t>49</a:t>
            </a:fld>
            <a:endParaRPr lang="en-US" dirty="0"/>
          </a:p>
        </p:txBody>
      </p:sp>
      <p:sp>
        <p:nvSpPr>
          <p:cNvPr id="7" name="TextBox 6"/>
          <p:cNvSpPr txBox="1"/>
          <p:nvPr/>
        </p:nvSpPr>
        <p:spPr>
          <a:xfrm>
            <a:off x="6324600" y="4157008"/>
            <a:ext cx="2514600" cy="1938992"/>
          </a:xfrm>
          <a:prstGeom prst="rect">
            <a:avLst/>
          </a:prstGeom>
          <a:noFill/>
        </p:spPr>
        <p:txBody>
          <a:bodyPr wrap="square" rtlCol="0">
            <a:spAutoFit/>
          </a:bodyPr>
          <a:lstStyle/>
          <a:p>
            <a:pPr algn="ctr"/>
            <a:r>
              <a:rPr lang="en-US" sz="2400" b="1" dirty="0" smtClean="0">
                <a:solidFill>
                  <a:srgbClr val="FF0000"/>
                </a:solidFill>
              </a:rPr>
              <a:t>Safely guide motorist when working </a:t>
            </a:r>
            <a:br>
              <a:rPr lang="en-US" sz="2400" b="1" dirty="0" smtClean="0">
                <a:solidFill>
                  <a:srgbClr val="FF0000"/>
                </a:solidFill>
              </a:rPr>
            </a:br>
            <a:r>
              <a:rPr lang="en-US" sz="2400" b="1" dirty="0" smtClean="0">
                <a:solidFill>
                  <a:srgbClr val="FF0000"/>
                </a:solidFill>
              </a:rPr>
              <a:t>on the side of the road</a:t>
            </a:r>
            <a:endParaRPr lang="es-MX" sz="2400" b="1" dirty="0">
              <a:solidFill>
                <a:srgbClr val="FF0000"/>
              </a:solidFill>
            </a:endParaRPr>
          </a:p>
        </p:txBody>
      </p:sp>
      <p:sp>
        <p:nvSpPr>
          <p:cNvPr id="5" name="Title 1" title="Image of a text box that says work zone"/>
          <p:cNvSpPr txBox="1">
            <a:spLocks/>
          </p:cNvSpPr>
          <p:nvPr/>
        </p:nvSpPr>
        <p:spPr>
          <a:xfrm>
            <a:off x="0" y="91246"/>
            <a:ext cx="7886700" cy="746954"/>
          </a:xfrm>
          <a:prstGeom prst="rect">
            <a:avLst/>
          </a:prstGeom>
        </p:spPr>
        <p:txBody>
          <a:bodyPr>
            <a:normAutofit/>
          </a:bodyPr>
          <a:lstStyle>
            <a:lvl1pPr algn="l" defTabSz="914400" rtl="0" eaLnBrk="1" latinLnBrk="0" hangingPunct="1">
              <a:lnSpc>
                <a:spcPct val="90000"/>
              </a:lnSpc>
              <a:spcBef>
                <a:spcPct val="0"/>
              </a:spcBef>
              <a:buNone/>
              <a:defRPr sz="4000" b="1" kern="1200" cap="all" spc="600" baseline="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stStyle>
          <a:p>
            <a:r>
              <a:rPr lang="en-US" sz="3900" dirty="0" smtClean="0"/>
              <a:t> </a:t>
            </a:r>
            <a:endParaRPr lang="es-MX" sz="3900" dirty="0"/>
          </a:p>
        </p:txBody>
      </p:sp>
      <p:sp>
        <p:nvSpPr>
          <p:cNvPr id="2" name="Title 1"/>
          <p:cNvSpPr>
            <a:spLocks noGrp="1"/>
          </p:cNvSpPr>
          <p:nvPr>
            <p:ph type="title" idx="4294967295"/>
          </p:nvPr>
        </p:nvSpPr>
        <p:spPr>
          <a:xfrm>
            <a:off x="232011" y="19920"/>
            <a:ext cx="7886700" cy="746954"/>
          </a:xfrm>
        </p:spPr>
        <p:txBody>
          <a:bodyPr/>
          <a:lstStyle/>
          <a:p>
            <a:r>
              <a:rPr lang="en-US" dirty="0" smtClean="0"/>
              <a:t>Work Zone  </a:t>
            </a:r>
            <a:endParaRPr lang="en-US" dirty="0"/>
          </a:p>
        </p:txBody>
      </p:sp>
    </p:spTree>
    <p:extLst>
      <p:ext uri="{BB962C8B-B14F-4D97-AF65-F5344CB8AC3E}">
        <p14:creationId xmlns:p14="http://schemas.microsoft.com/office/powerpoint/2010/main" val="335769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ounded Rectangle 123"/>
          <p:cNvSpPr/>
          <p:nvPr/>
        </p:nvSpPr>
        <p:spPr>
          <a:xfrm>
            <a:off x="1280160" y="5537203"/>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Provide technical assistance</a:t>
            </a:r>
            <a:endParaRPr lang="en-US" sz="3200" b="1" dirty="0">
              <a:solidFill>
                <a:schemeClr val="bg1"/>
              </a:solidFill>
            </a:endParaRPr>
          </a:p>
        </p:txBody>
      </p:sp>
      <p:sp>
        <p:nvSpPr>
          <p:cNvPr id="123" name="Rounded Rectangle 122"/>
          <p:cNvSpPr/>
          <p:nvPr/>
        </p:nvSpPr>
        <p:spPr>
          <a:xfrm>
            <a:off x="1280160" y="3634210"/>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Train workers and employers about high-risk activities or hazards</a:t>
            </a:r>
            <a:endParaRPr lang="en-US" sz="3200" b="1" dirty="0">
              <a:solidFill>
                <a:schemeClr val="bg1"/>
              </a:solidFill>
            </a:endParaRPr>
          </a:p>
        </p:txBody>
      </p:sp>
      <p:sp>
        <p:nvSpPr>
          <p:cNvPr id="4" name="Slide Number Placeholder 3"/>
          <p:cNvSpPr>
            <a:spLocks noGrp="1"/>
          </p:cNvSpPr>
          <p:nvPr>
            <p:ph type="sldNum" sz="quarter" idx="4"/>
          </p:nvPr>
        </p:nvSpPr>
        <p:spPr/>
        <p:txBody>
          <a:bodyPr/>
          <a:lstStyle/>
          <a:p>
            <a:fld id="{AB2EEB42-3695-4CC8-9EB9-6441E8027B8F}" type="slidenum">
              <a:rPr lang="en-US" smtClean="0"/>
              <a:pPr/>
              <a:t>5</a:t>
            </a:fld>
            <a:endParaRPr lang="en-US" dirty="0"/>
          </a:p>
        </p:txBody>
      </p:sp>
      <p:sp>
        <p:nvSpPr>
          <p:cNvPr id="11" name="Rounded Rectangle 10"/>
          <p:cNvSpPr/>
          <p:nvPr/>
        </p:nvSpPr>
        <p:spPr>
          <a:xfrm>
            <a:off x="1280160" y="1694735"/>
            <a:ext cx="6949440" cy="914400"/>
          </a:xfrm>
          <a:prstGeom prst="roundRect">
            <a:avLst/>
          </a:prstGeom>
          <a:solidFill>
            <a:schemeClr val="accent1"/>
          </a:solidFill>
          <a:ln>
            <a:noFill/>
            <a:prstDash val="sys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3200" b="1" dirty="0" smtClean="0">
                <a:solidFill>
                  <a:schemeClr val="bg1"/>
                </a:solidFill>
              </a:rPr>
              <a:t>Train at-risk populations</a:t>
            </a:r>
            <a:endParaRPr lang="en-US" sz="3200" b="1" dirty="0">
              <a:solidFill>
                <a:schemeClr val="bg1"/>
              </a:solidFill>
            </a:endParaRPr>
          </a:p>
        </p:txBody>
      </p:sp>
      <p:grpSp>
        <p:nvGrpSpPr>
          <p:cNvPr id="15" name="Group 61" title="Image of number 4"/>
          <p:cNvGrpSpPr/>
          <p:nvPr/>
        </p:nvGrpSpPr>
        <p:grpSpPr>
          <a:xfrm>
            <a:off x="228600" y="1502617"/>
            <a:ext cx="1371600" cy="1371600"/>
            <a:chOff x="1086022" y="1524000"/>
            <a:chExt cx="1076482" cy="1076482"/>
          </a:xfrm>
        </p:grpSpPr>
        <p:grpSp>
          <p:nvGrpSpPr>
            <p:cNvPr id="37" name="Group 19"/>
            <p:cNvGrpSpPr/>
            <p:nvPr/>
          </p:nvGrpSpPr>
          <p:grpSpPr>
            <a:xfrm>
              <a:off x="1086022" y="1524000"/>
              <a:ext cx="1076482" cy="1076482"/>
              <a:chOff x="1831699" y="2812774"/>
              <a:chExt cx="1600200" cy="1600200"/>
            </a:xfrm>
          </p:grpSpPr>
          <p:sp>
            <p:nvSpPr>
              <p:cNvPr id="39" name="Oval 38"/>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0" name="Oval 39"/>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1" name="Oval 40"/>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Oval 41"/>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p:cNvSpPr txBox="1"/>
            <p:nvPr/>
          </p:nvSpPr>
          <p:spPr>
            <a:xfrm>
              <a:off x="1295400" y="1828800"/>
              <a:ext cx="685800" cy="461665"/>
            </a:xfrm>
            <a:prstGeom prst="rect">
              <a:avLst/>
            </a:prstGeom>
            <a:noFill/>
          </p:spPr>
          <p:txBody>
            <a:bodyPr wrap="square" rtlCol="0">
              <a:spAutoFit/>
            </a:bodyPr>
            <a:lstStyle/>
            <a:p>
              <a:pPr algn="ctr"/>
              <a:r>
                <a:rPr lang="en-US" sz="3200" dirty="0" smtClean="0"/>
                <a:t>4</a:t>
              </a:r>
              <a:endParaRPr lang="en-US" sz="3200" dirty="0"/>
            </a:p>
          </p:txBody>
        </p:sp>
      </p:grpSp>
      <p:grpSp>
        <p:nvGrpSpPr>
          <p:cNvPr id="102" name="Group 61" title="Image of number 5"/>
          <p:cNvGrpSpPr/>
          <p:nvPr/>
        </p:nvGrpSpPr>
        <p:grpSpPr>
          <a:xfrm>
            <a:off x="221450" y="3447844"/>
            <a:ext cx="1371600" cy="1371600"/>
            <a:chOff x="1086022" y="1524000"/>
            <a:chExt cx="1076482" cy="1076482"/>
          </a:xfrm>
        </p:grpSpPr>
        <p:grpSp>
          <p:nvGrpSpPr>
            <p:cNvPr id="103" name="Group 19"/>
            <p:cNvGrpSpPr/>
            <p:nvPr/>
          </p:nvGrpSpPr>
          <p:grpSpPr>
            <a:xfrm>
              <a:off x="1086022" y="1524000"/>
              <a:ext cx="1076482" cy="1076482"/>
              <a:chOff x="1831699" y="2812774"/>
              <a:chExt cx="1600200" cy="1600200"/>
            </a:xfrm>
          </p:grpSpPr>
          <p:sp>
            <p:nvSpPr>
              <p:cNvPr id="105" name="Oval 104"/>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6" name="Oval 105"/>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7" name="Oval 106"/>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8" name="Oval 107"/>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04" name="TextBox 103"/>
            <p:cNvSpPr txBox="1"/>
            <p:nvPr/>
          </p:nvSpPr>
          <p:spPr>
            <a:xfrm>
              <a:off x="1295400" y="1828800"/>
              <a:ext cx="685800" cy="461665"/>
            </a:xfrm>
            <a:prstGeom prst="rect">
              <a:avLst/>
            </a:prstGeom>
            <a:noFill/>
          </p:spPr>
          <p:txBody>
            <a:bodyPr wrap="square" rtlCol="0">
              <a:spAutoFit/>
            </a:bodyPr>
            <a:lstStyle/>
            <a:p>
              <a:pPr algn="ctr"/>
              <a:r>
                <a:rPr lang="en-US" sz="3200" dirty="0" smtClean="0"/>
                <a:t>5</a:t>
              </a:r>
              <a:endParaRPr lang="en-US" sz="3200" dirty="0"/>
            </a:p>
          </p:txBody>
        </p:sp>
      </p:grpSp>
      <p:grpSp>
        <p:nvGrpSpPr>
          <p:cNvPr id="109" name="Group 61" title="Image of number 6"/>
          <p:cNvGrpSpPr/>
          <p:nvPr/>
        </p:nvGrpSpPr>
        <p:grpSpPr>
          <a:xfrm>
            <a:off x="228600" y="5308603"/>
            <a:ext cx="1371600" cy="1371600"/>
            <a:chOff x="1086022" y="1524000"/>
            <a:chExt cx="1076482" cy="1076482"/>
          </a:xfrm>
        </p:grpSpPr>
        <p:grpSp>
          <p:nvGrpSpPr>
            <p:cNvPr id="110" name="Group 19"/>
            <p:cNvGrpSpPr/>
            <p:nvPr/>
          </p:nvGrpSpPr>
          <p:grpSpPr>
            <a:xfrm>
              <a:off x="1086022" y="1524000"/>
              <a:ext cx="1076482" cy="1076482"/>
              <a:chOff x="1831699" y="2812774"/>
              <a:chExt cx="1600200" cy="1600200"/>
            </a:xfrm>
          </p:grpSpPr>
          <p:sp>
            <p:nvSpPr>
              <p:cNvPr id="112" name="Oval 111"/>
              <p:cNvSpPr/>
              <p:nvPr/>
            </p:nvSpPr>
            <p:spPr>
              <a:xfrm>
                <a:off x="1831699" y="2812774"/>
                <a:ext cx="1600200" cy="1600200"/>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3" name="Oval 112"/>
              <p:cNvSpPr/>
              <p:nvPr/>
            </p:nvSpPr>
            <p:spPr>
              <a:xfrm>
                <a:off x="1970314" y="2952353"/>
                <a:ext cx="1306286" cy="1306286"/>
              </a:xfrm>
              <a:prstGeom prst="ellipse">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4" name="Oval 113"/>
              <p:cNvSpPr/>
              <p:nvPr/>
            </p:nvSpPr>
            <p:spPr>
              <a:xfrm>
                <a:off x="2060675" y="3003294"/>
                <a:ext cx="1128841" cy="112884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5" name="Oval 114"/>
              <p:cNvSpPr/>
              <p:nvPr/>
            </p:nvSpPr>
            <p:spPr>
              <a:xfrm>
                <a:off x="2154829" y="3009303"/>
                <a:ext cx="937518" cy="713806"/>
              </a:xfrm>
              <a:prstGeom prst="ellipse">
                <a:avLst/>
              </a:prstGeom>
              <a:gradFill>
                <a:gsLst>
                  <a:gs pos="0">
                    <a:schemeClr val="bg1"/>
                  </a:gs>
                  <a:gs pos="35000">
                    <a:schemeClr val="bg1"/>
                  </a:gs>
                  <a:gs pos="100000">
                    <a:schemeClr val="bg1">
                      <a:lumMod val="95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1" name="TextBox 110"/>
            <p:cNvSpPr txBox="1"/>
            <p:nvPr/>
          </p:nvSpPr>
          <p:spPr>
            <a:xfrm>
              <a:off x="1295400" y="1828800"/>
              <a:ext cx="685800" cy="461665"/>
            </a:xfrm>
            <a:prstGeom prst="rect">
              <a:avLst/>
            </a:prstGeom>
            <a:noFill/>
          </p:spPr>
          <p:txBody>
            <a:bodyPr wrap="square" rtlCol="0">
              <a:spAutoFit/>
            </a:bodyPr>
            <a:lstStyle/>
            <a:p>
              <a:pPr algn="ctr"/>
              <a:r>
                <a:rPr lang="en-US" sz="3200" dirty="0" smtClean="0"/>
                <a:t>6</a:t>
              </a:r>
              <a:endParaRPr lang="en-US" sz="3200" dirty="0"/>
            </a:p>
          </p:txBody>
        </p:sp>
      </p:grpSp>
      <p:sp>
        <p:nvSpPr>
          <p:cNvPr id="2" name="Title 1"/>
          <p:cNvSpPr>
            <a:spLocks noGrp="1"/>
          </p:cNvSpPr>
          <p:nvPr>
            <p:ph type="title"/>
          </p:nvPr>
        </p:nvSpPr>
        <p:spPr>
          <a:xfrm>
            <a:off x="0" y="241257"/>
            <a:ext cx="7162800" cy="1143000"/>
          </a:xfrm>
        </p:spPr>
        <p:txBody>
          <a:bodyPr/>
          <a:lstStyle/>
          <a:p>
            <a:pPr rtl="0" eaLnBrk="1" latinLnBrk="0" hangingPunct="1"/>
            <a:r>
              <a:rPr lang="en-US" sz="3200" b="1" kern="1200" cap="all" baseline="0" dirty="0" smtClean="0">
                <a:solidFill>
                  <a:srgbClr val="FFFFFF"/>
                </a:solidFill>
                <a:effectLst/>
                <a:latin typeface="Calibri" panose="020F0502020204030204" pitchFamily="34" charset="0"/>
                <a:ea typeface="+mj-ea"/>
                <a:cs typeface="+mj-cs"/>
              </a:rPr>
              <a:t>PURPOSE OF SUSAN Harwood </a:t>
            </a:r>
            <a:br>
              <a:rPr lang="en-US" sz="3200" b="1" kern="1200" cap="all" baseline="0" dirty="0" smtClean="0">
                <a:solidFill>
                  <a:srgbClr val="FFFFFF"/>
                </a:solidFill>
                <a:effectLst/>
                <a:latin typeface="Calibri" panose="020F0502020204030204" pitchFamily="34" charset="0"/>
                <a:ea typeface="+mj-ea"/>
                <a:cs typeface="+mj-cs"/>
              </a:rPr>
            </a:br>
            <a:r>
              <a:rPr lang="en-US" sz="3200" b="1" kern="1200" cap="all" baseline="0" dirty="0" smtClean="0">
                <a:solidFill>
                  <a:srgbClr val="FFFFFF"/>
                </a:solidFill>
                <a:effectLst/>
                <a:latin typeface="Calibri" panose="020F0502020204030204" pitchFamily="34" charset="0"/>
                <a:ea typeface="+mj-ea"/>
                <a:cs typeface="+mj-cs"/>
              </a:rPr>
              <a:t>TRAINING GRANT  </a:t>
            </a:r>
            <a:endParaRPr lang="en-US" dirty="0" smtClean="0">
              <a:effectLst/>
            </a:endParaRPr>
          </a:p>
          <a:p>
            <a:endParaRPr lang="en-US" dirty="0"/>
          </a:p>
        </p:txBody>
      </p:sp>
    </p:spTree>
    <p:extLst>
      <p:ext uri="{BB962C8B-B14F-4D97-AF65-F5344CB8AC3E}">
        <p14:creationId xmlns:p14="http://schemas.microsoft.com/office/powerpoint/2010/main" val="112144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Image of traffic control devices being used in a road work zon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914400"/>
            <a:ext cx="8229600" cy="5488241"/>
          </a:xfrm>
          <a:prstGeom prst="rect">
            <a:avLst/>
          </a:prstGeom>
        </p:spPr>
      </p:pic>
      <p:sp>
        <p:nvSpPr>
          <p:cNvPr id="4" name="Slide Number Placeholder 3"/>
          <p:cNvSpPr>
            <a:spLocks noGrp="1"/>
          </p:cNvSpPr>
          <p:nvPr>
            <p:ph type="sldNum" sz="quarter" idx="12"/>
          </p:nvPr>
        </p:nvSpPr>
        <p:spPr/>
        <p:txBody>
          <a:bodyPr/>
          <a:lstStyle/>
          <a:p>
            <a:fld id="{AB2EEB42-3695-4CC8-9EB9-6441E8027B8F}" type="slidenum">
              <a:rPr lang="en-US" smtClean="0"/>
              <a:pPr/>
              <a:t>50</a:t>
            </a:fld>
            <a:endParaRPr lang="en-US" dirty="0"/>
          </a:p>
        </p:txBody>
      </p:sp>
      <p:sp>
        <p:nvSpPr>
          <p:cNvPr id="7" name="TextBox 6"/>
          <p:cNvSpPr txBox="1"/>
          <p:nvPr/>
        </p:nvSpPr>
        <p:spPr>
          <a:xfrm>
            <a:off x="1828800" y="3019961"/>
            <a:ext cx="3191256" cy="1015663"/>
          </a:xfrm>
          <a:prstGeom prst="rect">
            <a:avLst/>
          </a:prstGeom>
          <a:noFill/>
        </p:spPr>
        <p:txBody>
          <a:bodyPr wrap="square" rtlCol="0">
            <a:spAutoFit/>
          </a:bodyPr>
          <a:lstStyle/>
          <a:p>
            <a:pPr algn="ctr"/>
            <a:r>
              <a:rPr lang="en-US" sz="2000" b="1" dirty="0">
                <a:solidFill>
                  <a:srgbClr val="FF0000"/>
                </a:solidFill>
              </a:rPr>
              <a:t>Use </a:t>
            </a:r>
            <a:r>
              <a:rPr lang="en-US" sz="2000" b="1" dirty="0" smtClean="0">
                <a:solidFill>
                  <a:srgbClr val="FF0000"/>
                </a:solidFill>
              </a:rPr>
              <a:t>traffic </a:t>
            </a:r>
            <a:r>
              <a:rPr lang="en-US" sz="2000" b="1" dirty="0">
                <a:solidFill>
                  <a:srgbClr val="FF0000"/>
                </a:solidFill>
              </a:rPr>
              <a:t>control devices </a:t>
            </a:r>
            <a:r>
              <a:rPr lang="en-US" sz="2000" b="1" dirty="0" smtClean="0">
                <a:solidFill>
                  <a:srgbClr val="FF0000"/>
                </a:solidFill>
              </a:rPr>
              <a:t>(cones &amp; signs) that meet MUTCD standards</a:t>
            </a:r>
            <a:endParaRPr lang="es-MX" sz="2000" b="1" dirty="0">
              <a:solidFill>
                <a:srgbClr val="FF0000"/>
              </a:solidFill>
            </a:endParaRPr>
          </a:p>
        </p:txBody>
      </p:sp>
      <p:sp>
        <p:nvSpPr>
          <p:cNvPr id="3" name="Title 2"/>
          <p:cNvSpPr>
            <a:spLocks noGrp="1"/>
          </p:cNvSpPr>
          <p:nvPr>
            <p:ph type="title" idx="4294967295"/>
          </p:nvPr>
        </p:nvSpPr>
        <p:spPr/>
        <p:txBody>
          <a:bodyPr/>
          <a:lstStyle/>
          <a:p>
            <a:r>
              <a:rPr lang="en-US" dirty="0" smtClean="0"/>
              <a:t>Work Zone   </a:t>
            </a:r>
            <a:endParaRPr lang="en-US" dirty="0"/>
          </a:p>
        </p:txBody>
      </p:sp>
    </p:spTree>
    <p:extLst>
      <p:ext uri="{BB962C8B-B14F-4D97-AF65-F5344CB8AC3E}">
        <p14:creationId xmlns:p14="http://schemas.microsoft.com/office/powerpoint/2010/main" val="2293558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2EEB42-3695-4CC8-9EB9-6441E8027B8F}" type="slidenum">
              <a:rPr lang="en-US" smtClean="0"/>
              <a:pPr/>
              <a:t>51</a:t>
            </a:fld>
            <a:endParaRPr lang="en-US" dirty="0"/>
          </a:p>
        </p:txBody>
      </p:sp>
      <p:pic>
        <p:nvPicPr>
          <p:cNvPr id="6" name="Picture 5" title="Image of traffic control devices in clean and working condition"/>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990600"/>
            <a:ext cx="8153400" cy="5331434"/>
          </a:xfrm>
          <a:prstGeom prst="rect">
            <a:avLst/>
          </a:prstGeom>
        </p:spPr>
      </p:pic>
      <p:sp>
        <p:nvSpPr>
          <p:cNvPr id="5" name="TextBox 4"/>
          <p:cNvSpPr txBox="1"/>
          <p:nvPr/>
        </p:nvSpPr>
        <p:spPr>
          <a:xfrm>
            <a:off x="1828800" y="3019961"/>
            <a:ext cx="3191256" cy="1015663"/>
          </a:xfrm>
          <a:prstGeom prst="rect">
            <a:avLst/>
          </a:prstGeom>
          <a:noFill/>
        </p:spPr>
        <p:txBody>
          <a:bodyPr wrap="square" rtlCol="0">
            <a:spAutoFit/>
          </a:bodyPr>
          <a:lstStyle/>
          <a:p>
            <a:pPr algn="ctr"/>
            <a:r>
              <a:rPr lang="en-US" sz="2000" b="1" dirty="0" smtClean="0">
                <a:solidFill>
                  <a:srgbClr val="FF0000"/>
                </a:solidFill>
              </a:rPr>
              <a:t>Keep traffic </a:t>
            </a:r>
            <a:r>
              <a:rPr lang="en-US" sz="2000" b="1" dirty="0">
                <a:solidFill>
                  <a:srgbClr val="FF0000"/>
                </a:solidFill>
              </a:rPr>
              <a:t>control devices </a:t>
            </a:r>
            <a:r>
              <a:rPr lang="en-US" sz="2000" b="1" dirty="0" smtClean="0">
                <a:solidFill>
                  <a:srgbClr val="FF0000"/>
                </a:solidFill>
              </a:rPr>
              <a:t>(cones &amp; signs) in clean &amp; working condition</a:t>
            </a:r>
            <a:endParaRPr lang="es-MX" sz="2000" b="1" dirty="0">
              <a:solidFill>
                <a:srgbClr val="FF0000"/>
              </a:solidFill>
            </a:endParaRPr>
          </a:p>
        </p:txBody>
      </p:sp>
      <p:sp>
        <p:nvSpPr>
          <p:cNvPr id="2" name="Title 1"/>
          <p:cNvSpPr>
            <a:spLocks noGrp="1"/>
          </p:cNvSpPr>
          <p:nvPr>
            <p:ph type="title" idx="4294967295"/>
          </p:nvPr>
        </p:nvSpPr>
        <p:spPr>
          <a:xfrm>
            <a:off x="74495" y="101545"/>
            <a:ext cx="7886700" cy="746954"/>
          </a:xfrm>
        </p:spPr>
        <p:txBody>
          <a:bodyPr/>
          <a:lstStyle/>
          <a:p>
            <a:r>
              <a:rPr lang="en-US" dirty="0" smtClean="0"/>
              <a:t>Work Zone    </a:t>
            </a:r>
            <a:endParaRPr lang="en-US" dirty="0"/>
          </a:p>
        </p:txBody>
      </p:sp>
    </p:spTree>
    <p:extLst>
      <p:ext uri="{BB962C8B-B14F-4D97-AF65-F5344CB8AC3E}">
        <p14:creationId xmlns:p14="http://schemas.microsoft.com/office/powerpoint/2010/main" val="2502984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2EEB42-3695-4CC8-9EB9-6441E8027B8F}" type="slidenum">
              <a:rPr lang="en-US" smtClean="0"/>
              <a:pPr/>
              <a:t>52</a:t>
            </a:fld>
            <a:endParaRPr lang="en-US" dirty="0"/>
          </a:p>
        </p:txBody>
      </p:sp>
      <p:sp>
        <p:nvSpPr>
          <p:cNvPr id="7" name="TextBox 6"/>
          <p:cNvSpPr txBox="1"/>
          <p:nvPr/>
        </p:nvSpPr>
        <p:spPr>
          <a:xfrm>
            <a:off x="1905000" y="3055203"/>
            <a:ext cx="3352800" cy="830997"/>
          </a:xfrm>
          <a:prstGeom prst="rect">
            <a:avLst/>
          </a:prstGeom>
          <a:noFill/>
        </p:spPr>
        <p:txBody>
          <a:bodyPr wrap="square" rtlCol="0">
            <a:spAutoFit/>
          </a:bodyPr>
          <a:lstStyle/>
          <a:p>
            <a:pPr algn="ctr"/>
            <a:r>
              <a:rPr lang="en-US" sz="2400" b="1" dirty="0" smtClean="0">
                <a:solidFill>
                  <a:srgbClr val="FF0000"/>
                </a:solidFill>
              </a:rPr>
              <a:t>Wear class 3 high-visibility safety vest</a:t>
            </a:r>
            <a:endParaRPr lang="es-MX" sz="2400" b="1" dirty="0">
              <a:solidFill>
                <a:srgbClr val="FF0000"/>
              </a:solidFill>
            </a:endParaRPr>
          </a:p>
        </p:txBody>
      </p:sp>
      <p:pic>
        <p:nvPicPr>
          <p:cNvPr id="6" name="Picture 5" title="Image of workers wearing class 3 high visibility safety vest"/>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000" y="782598"/>
            <a:ext cx="8382000" cy="5749586"/>
          </a:xfrm>
          <a:prstGeom prst="rect">
            <a:avLst/>
          </a:prstGeom>
        </p:spPr>
      </p:pic>
      <p:sp>
        <p:nvSpPr>
          <p:cNvPr id="2" name="Title 1"/>
          <p:cNvSpPr>
            <a:spLocks noGrp="1"/>
          </p:cNvSpPr>
          <p:nvPr>
            <p:ph type="title" idx="4294967295"/>
          </p:nvPr>
        </p:nvSpPr>
        <p:spPr>
          <a:xfrm>
            <a:off x="-24075" y="35742"/>
            <a:ext cx="7886700" cy="746954"/>
          </a:xfrm>
        </p:spPr>
        <p:txBody>
          <a:bodyPr/>
          <a:lstStyle/>
          <a:p>
            <a:r>
              <a:rPr lang="en-US" dirty="0" smtClean="0"/>
              <a:t>Work Zone     </a:t>
            </a:r>
            <a:endParaRPr lang="en-US" dirty="0"/>
          </a:p>
        </p:txBody>
      </p:sp>
    </p:spTree>
    <p:extLst>
      <p:ext uri="{BB962C8B-B14F-4D97-AF65-F5344CB8AC3E}">
        <p14:creationId xmlns:p14="http://schemas.microsoft.com/office/powerpoint/2010/main" val="2944371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76200"/>
            <a:ext cx="7886700" cy="746954"/>
          </a:xfrm>
        </p:spPr>
        <p:txBody>
          <a:bodyPr/>
          <a:lstStyle/>
          <a:p>
            <a:r>
              <a:rPr lang="en-US" dirty="0" smtClean="0">
                <a:latin typeface="+mn-lt"/>
              </a:rPr>
              <a:t> Final Test  </a:t>
            </a:r>
            <a:endParaRPr lang="en-US" dirty="0">
              <a:latin typeface="+mn-lt"/>
            </a:endParaRPr>
          </a:p>
        </p:txBody>
      </p:sp>
      <p:sp>
        <p:nvSpPr>
          <p:cNvPr id="3" name="Text Box 2"/>
          <p:cNvSpPr txBox="1">
            <a:spLocks noChangeArrowheads="1"/>
          </p:cNvSpPr>
          <p:nvPr/>
        </p:nvSpPr>
        <p:spPr bwMode="auto">
          <a:xfrm>
            <a:off x="2214562" y="1066800"/>
            <a:ext cx="5405438" cy="3494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Course:</a:t>
            </a:r>
            <a:r>
              <a:rPr kumimoji="0" lang="en-US" altLang="en-US" b="1" i="0" u="sng" strike="noStrike" cap="none" normalizeH="0" baseline="0" dirty="0" smtClean="0">
                <a:ln>
                  <a:noFill/>
                </a:ln>
                <a:solidFill>
                  <a:srgbClr val="000000"/>
                </a:solidFill>
                <a:effectLst/>
                <a:latin typeface="Calibri" pitchFamily="34" charset="0"/>
                <a:cs typeface="Arial" pitchFamily="34" charset="0"/>
              </a:rPr>
              <a:t>      </a:t>
            </a:r>
            <a:r>
              <a:rPr lang="en-US" altLang="en-US" u="sng" dirty="0" smtClean="0">
                <a:solidFill>
                  <a:srgbClr val="000000"/>
                </a:solidFill>
                <a:latin typeface="Calibri" pitchFamily="34" charset="0"/>
                <a:cs typeface="Arial" pitchFamily="34" charset="0"/>
              </a:rPr>
              <a:t>WORK ZONE</a:t>
            </a:r>
            <a:r>
              <a:rPr kumimoji="0" lang="en-US" altLang="en-US" b="0" i="0" u="sng" strike="noStrike" cap="none" normalizeH="0" baseline="0" dirty="0" smtClean="0">
                <a:ln>
                  <a:noFill/>
                </a:ln>
                <a:solidFill>
                  <a:srgbClr val="000000"/>
                </a:solidFill>
                <a:effectLst/>
                <a:latin typeface="Calibri" pitchFamily="34" charset="0"/>
                <a:cs typeface="Arial" pitchFamily="34" charset="0"/>
              </a:rPr>
              <a:t>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 Date: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 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Company: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Your Name: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000000"/>
                </a:solidFill>
                <a:effectLst/>
                <a:latin typeface="Calibri" pitchFamily="34" charset="0"/>
                <a:cs typeface="Arial" pitchFamily="34" charset="0"/>
              </a:rPr>
              <a:t>Read the statement, determine if it is true or false.  Circle the correct answer.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1"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The work zone should be clearly identified.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Cones and signs do not need to meet any standard.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Cones in any condition can be used.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Workers are not required to wear safety vests.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Branches should be kept off of the road.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3" title="Image of an oval around the word true"/>
          <p:cNvSpPr/>
          <p:nvPr/>
        </p:nvSpPr>
        <p:spPr>
          <a:xfrm>
            <a:off x="2133600" y="27432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title="Image of an oval around the word false"/>
          <p:cNvSpPr/>
          <p:nvPr/>
        </p:nvSpPr>
        <p:spPr>
          <a:xfrm>
            <a:off x="2819400" y="35052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title="Image of an oval around the word false"/>
          <p:cNvSpPr/>
          <p:nvPr/>
        </p:nvSpPr>
        <p:spPr>
          <a:xfrm>
            <a:off x="6248400" y="39624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title="Image of an oval around the word false"/>
          <p:cNvSpPr/>
          <p:nvPr/>
        </p:nvSpPr>
        <p:spPr>
          <a:xfrm>
            <a:off x="2819400" y="47244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title="Image of an oval around the word true"/>
          <p:cNvSpPr/>
          <p:nvPr/>
        </p:nvSpPr>
        <p:spPr>
          <a:xfrm>
            <a:off x="6019800" y="51816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996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54</a:t>
            </a:fld>
            <a:endParaRPr lang="en-GB" dirty="0"/>
          </a:p>
        </p:txBody>
      </p:sp>
      <p:pic>
        <p:nvPicPr>
          <p:cNvPr id="5123" name="Picture 3" title="Image of a first aid heat stress and ergonomics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24950"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3"/>
          <p:cNvSpPr txBox="1">
            <a:spLocks noChangeArrowheads="1"/>
          </p:cNvSpPr>
          <p:nvPr/>
        </p:nvSpPr>
        <p:spPr bwMode="auto">
          <a:xfrm>
            <a:off x="457200" y="304800"/>
            <a:ext cx="4953000" cy="2360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Safety and Health Training for</a:t>
            </a:r>
            <a:b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b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Tree Care and Landscape Workers</a:t>
            </a: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altLang="en-US" sz="1600" b="1" dirty="0">
              <a:solidFill>
                <a:srgbClr val="00000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FIRST AID</a:t>
            </a: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altLang="en-US" sz="3200" dirty="0">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Heat Stress </a:t>
            </a:r>
            <a:r>
              <a:rPr lang="en-US" alt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Ergonomics</a:t>
            </a:r>
          </a:p>
        </p:txBody>
      </p:sp>
      <p:pic>
        <p:nvPicPr>
          <p:cNvPr id="8194" name="Picture 2" descr="ergonomic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52975" y="1676400"/>
            <a:ext cx="3857625" cy="35059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itle 2"/>
          <p:cNvSpPr>
            <a:spLocks noGrp="1"/>
          </p:cNvSpPr>
          <p:nvPr>
            <p:ph type="title" idx="4294967295"/>
          </p:nvPr>
        </p:nvSpPr>
        <p:spPr/>
        <p:txBody>
          <a:bodyPr>
            <a:normAutofit/>
          </a:bodyPr>
          <a:lstStyle/>
          <a:p>
            <a:r>
              <a:rPr lang="en-US" sz="1400" dirty="0" smtClean="0"/>
              <a:t>First Aid</a:t>
            </a:r>
            <a:endParaRPr lang="en-US" sz="1400" dirty="0"/>
          </a:p>
        </p:txBody>
      </p:sp>
    </p:spTree>
    <p:extLst>
      <p:ext uri="{BB962C8B-B14F-4D97-AF65-F5344CB8AC3E}">
        <p14:creationId xmlns:p14="http://schemas.microsoft.com/office/powerpoint/2010/main" val="2021418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title="Image of a worker taking a break drinking coca cola in hot weath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8342" y="876300"/>
            <a:ext cx="6474058" cy="556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First aid  </a:t>
            </a:r>
            <a:endParaRPr lang="es-MX" dirty="0"/>
          </a:p>
        </p:txBody>
      </p:sp>
      <p:sp>
        <p:nvSpPr>
          <p:cNvPr id="15" name="Content Placeholder 1"/>
          <p:cNvSpPr txBox="1">
            <a:spLocks/>
          </p:cNvSpPr>
          <p:nvPr/>
        </p:nvSpPr>
        <p:spPr>
          <a:xfrm>
            <a:off x="628650" y="1066799"/>
            <a:ext cx="2724150" cy="511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t>What is wrong with this picture?</a:t>
            </a:r>
          </a:p>
          <a:p>
            <a:pPr marL="0" indent="0">
              <a:buFont typeface="Arial" panose="020B0604020202020204" pitchFamily="34" charset="0"/>
              <a:buNone/>
            </a:pPr>
            <a:endParaRPr lang="en-US" dirty="0" smtClean="0">
              <a:solidFill>
                <a:srgbClr val="FF0000"/>
              </a:solidFill>
            </a:endParaRPr>
          </a:p>
        </p:txBody>
      </p:sp>
    </p:spTree>
    <p:extLst>
      <p:ext uri="{BB962C8B-B14F-4D97-AF65-F5344CB8AC3E}">
        <p14:creationId xmlns:p14="http://schemas.microsoft.com/office/powerpoint/2010/main" val="2756224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title="Image of ovals around a coca cola bottle and water contai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8342" y="876300"/>
            <a:ext cx="6474058" cy="556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First aid </a:t>
            </a:r>
            <a:endParaRPr lang="es-MX" dirty="0"/>
          </a:p>
        </p:txBody>
      </p:sp>
      <p:sp>
        <p:nvSpPr>
          <p:cNvPr id="13" name="Oval 12" title="Image of an oval around a coca cola bottle "/>
          <p:cNvSpPr/>
          <p:nvPr/>
        </p:nvSpPr>
        <p:spPr>
          <a:xfrm>
            <a:off x="4495800" y="2804654"/>
            <a:ext cx="1066800" cy="16149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Content Placeholder 1"/>
          <p:cNvSpPr txBox="1">
            <a:spLocks/>
          </p:cNvSpPr>
          <p:nvPr/>
        </p:nvSpPr>
        <p:spPr>
          <a:xfrm>
            <a:off x="628650" y="1066799"/>
            <a:ext cx="2114550" cy="511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srgbClr val="FF0000"/>
                </a:solidFill>
              </a:rPr>
              <a:t>Drink </a:t>
            </a:r>
            <a:r>
              <a:rPr lang="en-US" sz="3000" b="1" dirty="0" smtClean="0">
                <a:solidFill>
                  <a:srgbClr val="FF0000"/>
                </a:solidFill>
                <a:effectLst>
                  <a:outerShdw blurRad="38100" dist="38100" dir="2700000" algn="tl">
                    <a:srgbClr val="000000">
                      <a:alpha val="43137"/>
                    </a:srgbClr>
                  </a:outerShdw>
                </a:effectLst>
              </a:rPr>
              <a:t>plenty of water </a:t>
            </a:r>
            <a:r>
              <a:rPr lang="en-US" sz="3000" dirty="0" smtClean="0">
                <a:solidFill>
                  <a:srgbClr val="FF0000"/>
                </a:solidFill>
              </a:rPr>
              <a:t>to avoid dehydration</a:t>
            </a:r>
          </a:p>
          <a:p>
            <a:pPr marL="341313" lvl="1" indent="-111125"/>
            <a:r>
              <a:rPr lang="en-US" sz="2600" dirty="0" smtClean="0">
                <a:solidFill>
                  <a:srgbClr val="FF0000"/>
                </a:solidFill>
              </a:rPr>
              <a:t>Avoid drinks with </a:t>
            </a:r>
            <a:r>
              <a:rPr lang="en-US" sz="2600" b="1" dirty="0">
                <a:solidFill>
                  <a:srgbClr val="FF0000"/>
                </a:solidFill>
                <a:effectLst>
                  <a:outerShdw blurRad="38100" dist="38100" dir="2700000" algn="tl">
                    <a:srgbClr val="000000">
                      <a:alpha val="43137"/>
                    </a:srgbClr>
                  </a:outerShdw>
                </a:effectLst>
              </a:rPr>
              <a:t>caffeine</a:t>
            </a:r>
          </a:p>
          <a:p>
            <a:pPr marL="0" indent="0">
              <a:buFont typeface="Arial" panose="020B0604020202020204" pitchFamily="34" charset="0"/>
              <a:buNone/>
            </a:pPr>
            <a:endParaRPr lang="en-US" sz="3000" dirty="0" smtClean="0">
              <a:solidFill>
                <a:srgbClr val="FF0000"/>
              </a:solidFill>
            </a:endParaRPr>
          </a:p>
          <a:p>
            <a:pPr marL="0" indent="0">
              <a:buFont typeface="Arial" panose="020B0604020202020204" pitchFamily="34" charset="0"/>
              <a:buNone/>
            </a:pPr>
            <a:endParaRPr lang="en-US" dirty="0" smtClean="0">
              <a:solidFill>
                <a:srgbClr val="FF0000"/>
              </a:solidFill>
            </a:endParaRPr>
          </a:p>
        </p:txBody>
      </p:sp>
      <p:sp>
        <p:nvSpPr>
          <p:cNvPr id="17" name="Oval 16" title="Image of an oval around a water container"/>
          <p:cNvSpPr/>
          <p:nvPr/>
        </p:nvSpPr>
        <p:spPr>
          <a:xfrm>
            <a:off x="5181600" y="4267200"/>
            <a:ext cx="1066800" cy="1066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087195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title="Image of sun scre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8342" y="876300"/>
            <a:ext cx="6474058" cy="556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First aid   </a:t>
            </a:r>
            <a:endParaRPr lang="es-MX" dirty="0"/>
          </a:p>
        </p:txBody>
      </p:sp>
      <p:sp>
        <p:nvSpPr>
          <p:cNvPr id="15" name="Content Placeholder 1"/>
          <p:cNvSpPr txBox="1">
            <a:spLocks/>
          </p:cNvSpPr>
          <p:nvPr/>
        </p:nvSpPr>
        <p:spPr>
          <a:xfrm>
            <a:off x="628650" y="1066799"/>
            <a:ext cx="2724150" cy="511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srgbClr val="FF0000"/>
                </a:solidFill>
              </a:rPr>
              <a:t>Use </a:t>
            </a:r>
            <a:r>
              <a:rPr lang="en-US" sz="3000" b="1" dirty="0" smtClean="0">
                <a:solidFill>
                  <a:srgbClr val="FF0000"/>
                </a:solidFill>
              </a:rPr>
              <a:t>sun screen</a:t>
            </a:r>
          </a:p>
          <a:p>
            <a:pPr marL="0" indent="0">
              <a:buFont typeface="Arial" panose="020B0604020202020204" pitchFamily="34" charset="0"/>
              <a:buNone/>
            </a:pPr>
            <a:endParaRPr lang="en-US" dirty="0" smtClean="0">
              <a:solidFill>
                <a:srgbClr val="FF0000"/>
              </a:solidFill>
            </a:endParaRPr>
          </a:p>
        </p:txBody>
      </p:sp>
      <p:sp>
        <p:nvSpPr>
          <p:cNvPr id="17" name="Oval 16" title="Image of an oval around a sun screen bottle"/>
          <p:cNvSpPr/>
          <p:nvPr/>
        </p:nvSpPr>
        <p:spPr>
          <a:xfrm>
            <a:off x="5959803" y="4343400"/>
            <a:ext cx="440997" cy="1066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363344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title="Image of an umbrell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8342" y="876300"/>
            <a:ext cx="6474058" cy="556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First aid    </a:t>
            </a:r>
            <a:endParaRPr lang="es-MX" dirty="0"/>
          </a:p>
        </p:txBody>
      </p:sp>
      <p:sp>
        <p:nvSpPr>
          <p:cNvPr id="15" name="Content Placeholder 1"/>
          <p:cNvSpPr txBox="1">
            <a:spLocks/>
          </p:cNvSpPr>
          <p:nvPr/>
        </p:nvSpPr>
        <p:spPr>
          <a:xfrm>
            <a:off x="628650" y="1066799"/>
            <a:ext cx="2724150" cy="511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srgbClr val="FF0000"/>
                </a:solidFill>
              </a:rPr>
              <a:t>Take frequent </a:t>
            </a:r>
            <a:r>
              <a:rPr lang="en-US" sz="3000" b="1" dirty="0" smtClean="0">
                <a:solidFill>
                  <a:srgbClr val="FF0000"/>
                </a:solidFill>
                <a:effectLst>
                  <a:outerShdw blurRad="38100" dist="38100" dir="2700000" algn="tl">
                    <a:srgbClr val="000000">
                      <a:alpha val="43137"/>
                    </a:srgbClr>
                  </a:outerShdw>
                </a:effectLst>
              </a:rPr>
              <a:t>breaks</a:t>
            </a:r>
            <a:r>
              <a:rPr lang="en-US" sz="3000" dirty="0" smtClean="0">
                <a:solidFill>
                  <a:srgbClr val="FF0000"/>
                </a:solidFill>
              </a:rPr>
              <a:t> in a </a:t>
            </a:r>
            <a:r>
              <a:rPr lang="en-US" sz="3000" b="1" dirty="0" smtClean="0">
                <a:solidFill>
                  <a:srgbClr val="FF0000"/>
                </a:solidFill>
              </a:rPr>
              <a:t>shaded</a:t>
            </a:r>
            <a:r>
              <a:rPr lang="en-US" sz="3000" dirty="0" smtClean="0">
                <a:solidFill>
                  <a:srgbClr val="FF0000"/>
                </a:solidFill>
              </a:rPr>
              <a:t> area</a:t>
            </a:r>
          </a:p>
          <a:p>
            <a:pPr marL="0" indent="0">
              <a:buFont typeface="Arial" panose="020B0604020202020204" pitchFamily="34" charset="0"/>
              <a:buNone/>
            </a:pPr>
            <a:endParaRPr lang="en-US" dirty="0" smtClean="0">
              <a:solidFill>
                <a:srgbClr val="FF0000"/>
              </a:solidFill>
            </a:endParaRPr>
          </a:p>
        </p:txBody>
      </p:sp>
      <p:sp>
        <p:nvSpPr>
          <p:cNvPr id="3" name="Freeform 2" title="Image of an outline around an umbrella"/>
          <p:cNvSpPr/>
          <p:nvPr/>
        </p:nvSpPr>
        <p:spPr>
          <a:xfrm>
            <a:off x="3114047" y="1056791"/>
            <a:ext cx="4534596" cy="1384394"/>
          </a:xfrm>
          <a:custGeom>
            <a:avLst/>
            <a:gdLst>
              <a:gd name="connsiteX0" fmla="*/ 2143753 w 4534596"/>
              <a:gd name="connsiteY0" fmla="*/ 10009 h 1384394"/>
              <a:gd name="connsiteX1" fmla="*/ 1343653 w 4534596"/>
              <a:gd name="connsiteY1" fmla="*/ 238609 h 1384394"/>
              <a:gd name="connsiteX2" fmla="*/ 400678 w 4534596"/>
              <a:gd name="connsiteY2" fmla="*/ 629134 h 1384394"/>
              <a:gd name="connsiteX3" fmla="*/ 38728 w 4534596"/>
              <a:gd name="connsiteY3" fmla="*/ 876784 h 1384394"/>
              <a:gd name="connsiteX4" fmla="*/ 76828 w 4534596"/>
              <a:gd name="connsiteY4" fmla="*/ 1181584 h 1384394"/>
              <a:gd name="connsiteX5" fmla="*/ 629278 w 4534596"/>
              <a:gd name="connsiteY5" fmla="*/ 1295884 h 1384394"/>
              <a:gd name="connsiteX6" fmla="*/ 1791328 w 4534596"/>
              <a:gd name="connsiteY6" fmla="*/ 1381609 h 1384394"/>
              <a:gd name="connsiteX7" fmla="*/ 2162803 w 4534596"/>
              <a:gd name="connsiteY7" fmla="*/ 1362559 h 1384394"/>
              <a:gd name="connsiteX8" fmla="*/ 2972428 w 4534596"/>
              <a:gd name="connsiteY8" fmla="*/ 1353034 h 1384394"/>
              <a:gd name="connsiteX9" fmla="*/ 3724903 w 4534596"/>
              <a:gd name="connsiteY9" fmla="*/ 1286359 h 1384394"/>
              <a:gd name="connsiteX10" fmla="*/ 4201153 w 4534596"/>
              <a:gd name="connsiteY10" fmla="*/ 1238734 h 1384394"/>
              <a:gd name="connsiteX11" fmla="*/ 4467853 w 4534596"/>
              <a:gd name="connsiteY11" fmla="*/ 1153009 h 1384394"/>
              <a:gd name="connsiteX12" fmla="*/ 4486903 w 4534596"/>
              <a:gd name="connsiteY12" fmla="*/ 781534 h 1384394"/>
              <a:gd name="connsiteX13" fmla="*/ 3905878 w 4534596"/>
              <a:gd name="connsiteY13" fmla="*/ 495784 h 1384394"/>
              <a:gd name="connsiteX14" fmla="*/ 3134353 w 4534596"/>
              <a:gd name="connsiteY14" fmla="*/ 248134 h 1384394"/>
              <a:gd name="connsiteX15" fmla="*/ 2629528 w 4534596"/>
              <a:gd name="connsiteY15" fmla="*/ 143359 h 1384394"/>
              <a:gd name="connsiteX16" fmla="*/ 2210428 w 4534596"/>
              <a:gd name="connsiteY16" fmla="*/ 48109 h 1384394"/>
              <a:gd name="connsiteX17" fmla="*/ 2143753 w 4534596"/>
              <a:gd name="connsiteY17" fmla="*/ 10009 h 138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34596" h="1384394">
                <a:moveTo>
                  <a:pt x="2143753" y="10009"/>
                </a:moveTo>
                <a:cubicBezTo>
                  <a:pt x="1999290" y="41759"/>
                  <a:pt x="1634165" y="135422"/>
                  <a:pt x="1343653" y="238609"/>
                </a:cubicBezTo>
                <a:cubicBezTo>
                  <a:pt x="1053141" y="341796"/>
                  <a:pt x="618165" y="522772"/>
                  <a:pt x="400678" y="629134"/>
                </a:cubicBezTo>
                <a:cubicBezTo>
                  <a:pt x="183190" y="735497"/>
                  <a:pt x="92703" y="784709"/>
                  <a:pt x="38728" y="876784"/>
                </a:cubicBezTo>
                <a:cubicBezTo>
                  <a:pt x="-15247" y="968859"/>
                  <a:pt x="-21597" y="1111734"/>
                  <a:pt x="76828" y="1181584"/>
                </a:cubicBezTo>
                <a:cubicBezTo>
                  <a:pt x="175253" y="1251434"/>
                  <a:pt x="343528" y="1262547"/>
                  <a:pt x="629278" y="1295884"/>
                </a:cubicBezTo>
                <a:cubicBezTo>
                  <a:pt x="915028" y="1329221"/>
                  <a:pt x="1535741" y="1370497"/>
                  <a:pt x="1791328" y="1381609"/>
                </a:cubicBezTo>
                <a:cubicBezTo>
                  <a:pt x="2046915" y="1392721"/>
                  <a:pt x="1965953" y="1367321"/>
                  <a:pt x="2162803" y="1362559"/>
                </a:cubicBezTo>
                <a:cubicBezTo>
                  <a:pt x="2359653" y="1357797"/>
                  <a:pt x="2712078" y="1365734"/>
                  <a:pt x="2972428" y="1353034"/>
                </a:cubicBezTo>
                <a:cubicBezTo>
                  <a:pt x="3232778" y="1340334"/>
                  <a:pt x="3724903" y="1286359"/>
                  <a:pt x="3724903" y="1286359"/>
                </a:cubicBezTo>
                <a:cubicBezTo>
                  <a:pt x="3929690" y="1267309"/>
                  <a:pt x="4077328" y="1260959"/>
                  <a:pt x="4201153" y="1238734"/>
                </a:cubicBezTo>
                <a:cubicBezTo>
                  <a:pt x="4324978" y="1216509"/>
                  <a:pt x="4420228" y="1229209"/>
                  <a:pt x="4467853" y="1153009"/>
                </a:cubicBezTo>
                <a:cubicBezTo>
                  <a:pt x="4515478" y="1076809"/>
                  <a:pt x="4580566" y="891072"/>
                  <a:pt x="4486903" y="781534"/>
                </a:cubicBezTo>
                <a:cubicBezTo>
                  <a:pt x="4393241" y="671997"/>
                  <a:pt x="4131303" y="584684"/>
                  <a:pt x="3905878" y="495784"/>
                </a:cubicBezTo>
                <a:cubicBezTo>
                  <a:pt x="3680453" y="406884"/>
                  <a:pt x="3347078" y="306872"/>
                  <a:pt x="3134353" y="248134"/>
                </a:cubicBezTo>
                <a:cubicBezTo>
                  <a:pt x="2921628" y="189397"/>
                  <a:pt x="2783515" y="176696"/>
                  <a:pt x="2629528" y="143359"/>
                </a:cubicBezTo>
                <a:cubicBezTo>
                  <a:pt x="2475541" y="110022"/>
                  <a:pt x="2294565" y="65571"/>
                  <a:pt x="2210428" y="48109"/>
                </a:cubicBezTo>
                <a:cubicBezTo>
                  <a:pt x="2126291" y="30647"/>
                  <a:pt x="2288216" y="-21741"/>
                  <a:pt x="2143753" y="10009"/>
                </a:cubicBez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488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title="Image of liquid and food item with out labe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02891" y="841485"/>
            <a:ext cx="6474058" cy="556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First aid     </a:t>
            </a:r>
            <a:endParaRPr lang="es-MX" dirty="0"/>
          </a:p>
        </p:txBody>
      </p:sp>
      <p:sp>
        <p:nvSpPr>
          <p:cNvPr id="15" name="Content Placeholder 1"/>
          <p:cNvSpPr txBox="1">
            <a:spLocks/>
          </p:cNvSpPr>
          <p:nvPr/>
        </p:nvSpPr>
        <p:spPr>
          <a:xfrm>
            <a:off x="628650" y="1066799"/>
            <a:ext cx="2724150" cy="511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t>OTHER PROBLEMS?</a:t>
            </a:r>
          </a:p>
          <a:p>
            <a:pPr marL="0" indent="0">
              <a:buFont typeface="Arial" panose="020B0604020202020204" pitchFamily="34" charset="0"/>
              <a:buNone/>
            </a:pPr>
            <a:endParaRPr lang="en-US" dirty="0" smtClean="0">
              <a:solidFill>
                <a:srgbClr val="FF0000"/>
              </a:solidFill>
            </a:endParaRPr>
          </a:p>
        </p:txBody>
      </p:sp>
      <p:sp>
        <p:nvSpPr>
          <p:cNvPr id="8" name="Oval 7" title="Image of an oval around a liquid item without a label"/>
          <p:cNvSpPr/>
          <p:nvPr/>
        </p:nvSpPr>
        <p:spPr>
          <a:xfrm rot="16200000">
            <a:off x="1790700" y="4000500"/>
            <a:ext cx="12954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09600" y="2743200"/>
            <a:ext cx="2724150"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FF0000"/>
                </a:solidFill>
              </a:rPr>
              <a:t>Original </a:t>
            </a:r>
            <a:r>
              <a:rPr lang="en-US" sz="2400" b="1" dirty="0" smtClean="0">
                <a:solidFill>
                  <a:srgbClr val="FF0000"/>
                </a:solidFill>
                <a:effectLst>
                  <a:outerShdw blurRad="38100" dist="38100" dir="2700000" algn="tl">
                    <a:srgbClr val="000000">
                      <a:alpha val="43137"/>
                    </a:srgbClr>
                  </a:outerShdw>
                </a:effectLst>
              </a:rPr>
              <a:t>Labels</a:t>
            </a:r>
            <a:r>
              <a:rPr lang="en-US" sz="2400" b="1" dirty="0" smtClean="0">
                <a:solidFill>
                  <a:srgbClr val="FF0000"/>
                </a:solidFill>
              </a:rPr>
              <a:t> (SDS)</a:t>
            </a:r>
            <a:endParaRPr lang="en-US" sz="2400" b="1" dirty="0">
              <a:solidFill>
                <a:srgbClr val="FF0000"/>
              </a:solidFill>
            </a:endParaRPr>
          </a:p>
        </p:txBody>
      </p:sp>
      <p:sp>
        <p:nvSpPr>
          <p:cNvPr id="10" name="Oval 9" title="Image of an oval around a food item without a label"/>
          <p:cNvSpPr/>
          <p:nvPr/>
        </p:nvSpPr>
        <p:spPr>
          <a:xfrm rot="16200000">
            <a:off x="5295900" y="4991100"/>
            <a:ext cx="8382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620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6</a:t>
            </a:fld>
            <a:endParaRPr lang="en-GB" dirty="0"/>
          </a:p>
        </p:txBody>
      </p:sp>
      <p:sp>
        <p:nvSpPr>
          <p:cNvPr id="5" name="Title 4"/>
          <p:cNvSpPr>
            <a:spLocks noGrp="1"/>
          </p:cNvSpPr>
          <p:nvPr>
            <p:ph type="title" idx="4294967295"/>
          </p:nvPr>
        </p:nvSpPr>
        <p:spPr>
          <a:xfrm>
            <a:off x="628650" y="365125"/>
            <a:ext cx="4248150" cy="3902075"/>
          </a:xfrm>
          <a:prstGeom prst="rect">
            <a:avLst/>
          </a:prstGeom>
        </p:spPr>
        <p:txBody>
          <a:bodyPr/>
          <a:lstStyle/>
          <a:p>
            <a:pPr algn="l" rtl="0" eaLnBrk="1" latinLnBrk="0" hangingPunct="1"/>
            <a:r>
              <a:rPr lang="en-US" sz="4000" b="1" kern="1200" cap="all" dirty="0" smtClean="0">
                <a:solidFill>
                  <a:srgbClr val="FFFFFF"/>
                </a:solidFill>
                <a:effectLst/>
                <a:latin typeface="Calibri" panose="020F0502020204030204" pitchFamily="34" charset="0"/>
                <a:ea typeface="+mn-ea"/>
                <a:cs typeface="+mn-cs"/>
              </a:rPr>
              <a:t>Safety and </a:t>
            </a:r>
            <a:br>
              <a:rPr lang="en-US" sz="4000" b="1" kern="1200" cap="all" dirty="0" smtClean="0">
                <a:solidFill>
                  <a:srgbClr val="FFFFFF"/>
                </a:solidFill>
                <a:effectLst/>
                <a:latin typeface="Calibri" panose="020F0502020204030204" pitchFamily="34" charset="0"/>
                <a:ea typeface="+mn-ea"/>
                <a:cs typeface="+mn-cs"/>
              </a:rPr>
            </a:br>
            <a:r>
              <a:rPr lang="en-US" sz="4000" b="1" kern="1200" cap="all" dirty="0" smtClean="0">
                <a:solidFill>
                  <a:srgbClr val="FFFFFF"/>
                </a:solidFill>
                <a:effectLst/>
                <a:latin typeface="Calibri" panose="020F0502020204030204" pitchFamily="34" charset="0"/>
                <a:ea typeface="+mn-ea"/>
                <a:cs typeface="+mn-cs"/>
              </a:rPr>
              <a:t>Health </a:t>
            </a:r>
            <a:br>
              <a:rPr lang="en-US" sz="4000" b="1" kern="1200" cap="all" dirty="0" smtClean="0">
                <a:solidFill>
                  <a:srgbClr val="FFFFFF"/>
                </a:solidFill>
                <a:effectLst/>
                <a:latin typeface="Calibri" panose="020F0502020204030204" pitchFamily="34" charset="0"/>
                <a:ea typeface="+mn-ea"/>
                <a:cs typeface="+mn-cs"/>
              </a:rPr>
            </a:br>
            <a:r>
              <a:rPr lang="en-US" sz="4000" b="1" kern="1200" cap="all" dirty="0" smtClean="0">
                <a:solidFill>
                  <a:srgbClr val="FFFFFF"/>
                </a:solidFill>
                <a:effectLst/>
                <a:latin typeface="Calibri" panose="020F0502020204030204" pitchFamily="34" charset="0"/>
                <a:ea typeface="+mn-ea"/>
                <a:cs typeface="+mn-cs"/>
              </a:rPr>
              <a:t>Training </a:t>
            </a:r>
            <a:br>
              <a:rPr lang="en-US" sz="4000" b="1" kern="1200" cap="all" dirty="0" smtClean="0">
                <a:solidFill>
                  <a:srgbClr val="FFFFFF"/>
                </a:solidFill>
                <a:effectLst/>
                <a:latin typeface="Calibri" panose="020F0502020204030204" pitchFamily="34" charset="0"/>
                <a:ea typeface="+mn-ea"/>
                <a:cs typeface="+mn-cs"/>
              </a:rPr>
            </a:br>
            <a:r>
              <a:rPr lang="en-US" sz="4000" b="1" kern="1200" cap="all" dirty="0" smtClean="0">
                <a:solidFill>
                  <a:srgbClr val="FFFFFF"/>
                </a:solidFill>
                <a:effectLst/>
                <a:latin typeface="Calibri" panose="020F0502020204030204" pitchFamily="34" charset="0"/>
                <a:ea typeface="+mn-ea"/>
                <a:cs typeface="+mn-cs"/>
              </a:rPr>
              <a:t>for </a:t>
            </a:r>
            <a:br>
              <a:rPr lang="en-US" sz="4000" b="1" kern="1200" cap="all" dirty="0" smtClean="0">
                <a:solidFill>
                  <a:srgbClr val="FFFFFF"/>
                </a:solidFill>
                <a:effectLst/>
                <a:latin typeface="Calibri" panose="020F0502020204030204" pitchFamily="34" charset="0"/>
                <a:ea typeface="+mn-ea"/>
                <a:cs typeface="+mn-cs"/>
              </a:rPr>
            </a:br>
            <a:r>
              <a:rPr lang="en-US" sz="4000" b="1" kern="1200" cap="all" dirty="0" smtClean="0">
                <a:solidFill>
                  <a:srgbClr val="FFFFFF"/>
                </a:solidFill>
                <a:effectLst/>
                <a:latin typeface="Calibri" panose="020F0502020204030204" pitchFamily="34" charset="0"/>
                <a:ea typeface="+mn-ea"/>
                <a:cs typeface="+mn-cs"/>
              </a:rPr>
              <a:t>Tree Care </a:t>
            </a:r>
            <a:br>
              <a:rPr lang="en-US" sz="4000" b="1" kern="1200" cap="all" dirty="0" smtClean="0">
                <a:solidFill>
                  <a:srgbClr val="FFFFFF"/>
                </a:solidFill>
                <a:effectLst/>
                <a:latin typeface="Calibri" panose="020F0502020204030204" pitchFamily="34" charset="0"/>
                <a:ea typeface="+mn-ea"/>
                <a:cs typeface="+mn-cs"/>
              </a:rPr>
            </a:br>
            <a:r>
              <a:rPr lang="en-US" sz="4000" b="1" kern="1200" cap="all" dirty="0" smtClean="0">
                <a:solidFill>
                  <a:srgbClr val="FFFFFF"/>
                </a:solidFill>
                <a:effectLst/>
                <a:latin typeface="Calibri" panose="020F0502020204030204" pitchFamily="34" charset="0"/>
                <a:ea typeface="+mn-ea"/>
                <a:cs typeface="+mn-cs"/>
              </a:rPr>
              <a:t>and Landscape Workers </a:t>
            </a:r>
            <a:endParaRPr lang="en-US" dirty="0" smtClean="0">
              <a:effectLst/>
            </a:endParaRPr>
          </a:p>
          <a:p>
            <a:pPr algn="l"/>
            <a:endParaRPr lang="en-US" dirty="0"/>
          </a:p>
        </p:txBody>
      </p:sp>
    </p:spTree>
    <p:extLst>
      <p:ext uri="{BB962C8B-B14F-4D97-AF65-F5344CB8AC3E}">
        <p14:creationId xmlns:p14="http://schemas.microsoft.com/office/powerpoint/2010/main" val="2217814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0"/>
            <a:ext cx="6743700" cy="1143000"/>
          </a:xfrm>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ERGONOMICS</a:t>
            </a:r>
            <a:endParaRPr lang="es-MX" dirty="0"/>
          </a:p>
        </p:txBody>
      </p:sp>
      <p:pic>
        <p:nvPicPr>
          <p:cNvPr id="4" name="Picture 3" title="Image of proper and improper lifting techniques"/>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9100" y="1905000"/>
            <a:ext cx="8305800" cy="5271027"/>
          </a:xfrm>
          <a:prstGeom prst="rect">
            <a:avLst/>
          </a:prstGeom>
        </p:spPr>
      </p:pic>
      <p:sp>
        <p:nvSpPr>
          <p:cNvPr id="5" name="TextBox 4"/>
          <p:cNvSpPr txBox="1"/>
          <p:nvPr/>
        </p:nvSpPr>
        <p:spPr>
          <a:xfrm>
            <a:off x="152400" y="1295400"/>
            <a:ext cx="8763000" cy="553998"/>
          </a:xfrm>
          <a:prstGeom prst="rect">
            <a:avLst/>
          </a:prstGeom>
          <a:noFill/>
        </p:spPr>
        <p:txBody>
          <a:bodyPr wrap="square" rtlCol="0">
            <a:spAutoFit/>
          </a:bodyPr>
          <a:lstStyle/>
          <a:p>
            <a:pPr algn="ctr"/>
            <a:r>
              <a:rPr lang="en-US" sz="3000" dirty="0" smtClean="0">
                <a:solidFill>
                  <a:srgbClr val="FF0000"/>
                </a:solidFill>
              </a:rPr>
              <a:t>Use the proper </a:t>
            </a:r>
            <a:r>
              <a:rPr lang="en-US" sz="3000" b="1" dirty="0" smtClean="0">
                <a:solidFill>
                  <a:srgbClr val="FF0000"/>
                </a:solidFill>
                <a:effectLst>
                  <a:outerShdw blurRad="38100" dist="38100" dir="2700000" algn="tl">
                    <a:srgbClr val="000000">
                      <a:alpha val="43137"/>
                    </a:srgbClr>
                  </a:outerShdw>
                </a:effectLst>
              </a:rPr>
              <a:t>lifting</a:t>
            </a:r>
            <a:r>
              <a:rPr lang="en-US" sz="3000" dirty="0" smtClean="0">
                <a:solidFill>
                  <a:srgbClr val="FF0000"/>
                </a:solidFill>
              </a:rPr>
              <a:t> technique </a:t>
            </a:r>
            <a:endParaRPr lang="es-MX" sz="3000" dirty="0">
              <a:solidFill>
                <a:srgbClr val="FF0000"/>
              </a:solidFill>
            </a:endParaRPr>
          </a:p>
        </p:txBody>
      </p:sp>
      <p:sp>
        <p:nvSpPr>
          <p:cNvPr id="6" name="Explosion 1 5" title="Image of an explosion symbol on the lower back of a worker using improper lifting techniques"/>
          <p:cNvSpPr/>
          <p:nvPr/>
        </p:nvSpPr>
        <p:spPr>
          <a:xfrm>
            <a:off x="5105400" y="2286000"/>
            <a:ext cx="838200" cy="457200"/>
          </a:xfrm>
          <a:prstGeom prst="irregularSeal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025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6858000" cy="1143000"/>
          </a:xfrm>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ERGONOMICS </a:t>
            </a:r>
            <a:endParaRPr lang="es-MX" dirty="0"/>
          </a:p>
        </p:txBody>
      </p:sp>
      <p:pic>
        <p:nvPicPr>
          <p:cNvPr id="4" name="Picture 3" title="Image of proper and improper lifting techniques"/>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9100" y="1905000"/>
            <a:ext cx="8305800" cy="5271027"/>
          </a:xfrm>
          <a:prstGeom prst="rect">
            <a:avLst/>
          </a:prstGeom>
        </p:spPr>
      </p:pic>
      <p:sp>
        <p:nvSpPr>
          <p:cNvPr id="5" name="TextBox 4"/>
          <p:cNvSpPr txBox="1"/>
          <p:nvPr/>
        </p:nvSpPr>
        <p:spPr>
          <a:xfrm>
            <a:off x="152400" y="1295400"/>
            <a:ext cx="8763000" cy="553998"/>
          </a:xfrm>
          <a:prstGeom prst="rect">
            <a:avLst/>
          </a:prstGeom>
          <a:noFill/>
        </p:spPr>
        <p:txBody>
          <a:bodyPr wrap="square" rtlCol="0">
            <a:spAutoFit/>
          </a:bodyPr>
          <a:lstStyle/>
          <a:p>
            <a:pPr algn="ctr"/>
            <a:r>
              <a:rPr lang="en-US" sz="3000" dirty="0" smtClean="0">
                <a:solidFill>
                  <a:srgbClr val="FF0000"/>
                </a:solidFill>
              </a:rPr>
              <a:t>Ask for </a:t>
            </a:r>
            <a:r>
              <a:rPr lang="en-US" sz="3000" b="1" dirty="0" smtClean="0">
                <a:solidFill>
                  <a:srgbClr val="FF0000"/>
                </a:solidFill>
                <a:effectLst>
                  <a:outerShdw blurRad="38100" dist="38100" dir="2700000" algn="tl">
                    <a:srgbClr val="000000">
                      <a:alpha val="43137"/>
                    </a:srgbClr>
                  </a:outerShdw>
                </a:effectLst>
              </a:rPr>
              <a:t>help</a:t>
            </a:r>
            <a:r>
              <a:rPr lang="en-US" sz="3000" dirty="0" smtClean="0">
                <a:solidFill>
                  <a:srgbClr val="FF0000"/>
                </a:solidFill>
              </a:rPr>
              <a:t> when needed </a:t>
            </a:r>
            <a:endParaRPr lang="es-MX" sz="3000" dirty="0">
              <a:solidFill>
                <a:srgbClr val="FF0000"/>
              </a:solidFill>
            </a:endParaRPr>
          </a:p>
        </p:txBody>
      </p:sp>
    </p:spTree>
    <p:extLst>
      <p:ext uri="{BB962C8B-B14F-4D97-AF65-F5344CB8AC3E}">
        <p14:creationId xmlns:p14="http://schemas.microsoft.com/office/powerpoint/2010/main" val="173754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582" y="0"/>
            <a:ext cx="6925218" cy="1143000"/>
          </a:xfrm>
        </p:spPr>
        <p:txBody>
          <a:bodyPr/>
          <a:lstStyle/>
          <a:p>
            <a:r>
              <a:rPr lang="en-US" spc="600" dirty="0" smtClean="0">
                <a:solidFill>
                  <a:prstClr val="white"/>
                </a:solidFill>
                <a:latin typeface="Times New Roman" panose="02020603050405020304" pitchFamily="18" charset="0"/>
                <a:cs typeface="Times New Roman" panose="02020603050405020304" pitchFamily="18" charset="0"/>
              </a:rPr>
              <a:t>ERGONOMICS  </a:t>
            </a:r>
            <a:endParaRPr lang="es-MX" dirty="0"/>
          </a:p>
        </p:txBody>
      </p:sp>
      <p:pic>
        <p:nvPicPr>
          <p:cNvPr id="4" name="Picture 3" title="Image of proper lifting techniques"/>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7582" y="2226129"/>
            <a:ext cx="4191000" cy="5271027"/>
          </a:xfrm>
          <a:prstGeom prst="rect">
            <a:avLst/>
          </a:prstGeom>
        </p:spPr>
      </p:pic>
      <p:sp>
        <p:nvSpPr>
          <p:cNvPr id="2" name="Left Arrow 1"/>
          <p:cNvSpPr/>
          <p:nvPr/>
        </p:nvSpPr>
        <p:spPr>
          <a:xfrm rot="19259055">
            <a:off x="2535389" y="3456454"/>
            <a:ext cx="2057400" cy="137160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Bend the knees</a:t>
            </a:r>
            <a:endParaRPr lang="es-MX" sz="2400" dirty="0"/>
          </a:p>
        </p:txBody>
      </p:sp>
      <p:pic>
        <p:nvPicPr>
          <p:cNvPr id="6" name="Picture 5" title="Image of improper lifting techniques"/>
          <p:cNvPicPr>
            <a:picLocks noChangeAspect="1"/>
          </p:cNvPicPr>
          <p:nvPr/>
        </p:nvPicPr>
        <p:blipFill rotWithShape="1">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334000" y="1828800"/>
            <a:ext cx="4114800" cy="5271027"/>
          </a:xfrm>
          <a:prstGeom prst="rect">
            <a:avLst/>
          </a:prstGeom>
        </p:spPr>
      </p:pic>
      <p:sp>
        <p:nvSpPr>
          <p:cNvPr id="7" name="Up Arrow 6"/>
          <p:cNvSpPr/>
          <p:nvPr/>
        </p:nvSpPr>
        <p:spPr>
          <a:xfrm>
            <a:off x="78248" y="1197429"/>
            <a:ext cx="1326293" cy="22098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2400" dirty="0" smtClean="0"/>
              <a:t>Keep your back straight</a:t>
            </a:r>
            <a:endParaRPr lang="es-MX" sz="2400" dirty="0"/>
          </a:p>
        </p:txBody>
      </p:sp>
      <p:sp>
        <p:nvSpPr>
          <p:cNvPr id="5" name="TextBox 4"/>
          <p:cNvSpPr txBox="1"/>
          <p:nvPr/>
        </p:nvSpPr>
        <p:spPr>
          <a:xfrm>
            <a:off x="6705600" y="6096000"/>
            <a:ext cx="2286000" cy="369332"/>
          </a:xfrm>
          <a:prstGeom prst="rect">
            <a:avLst/>
          </a:prstGeom>
          <a:noFill/>
        </p:spPr>
        <p:txBody>
          <a:bodyPr wrap="square" rtlCol="0">
            <a:spAutoFit/>
          </a:bodyPr>
          <a:lstStyle/>
          <a:p>
            <a:pPr algn="ctr"/>
            <a:r>
              <a:rPr lang="en-US" b="1" dirty="0" smtClean="0">
                <a:solidFill>
                  <a:srgbClr val="C00000"/>
                </a:solidFill>
                <a:effectLst>
                  <a:outerShdw blurRad="38100" dist="38100" dir="2700000" algn="tl">
                    <a:srgbClr val="000000">
                      <a:alpha val="43137"/>
                    </a:srgbClr>
                  </a:outerShdw>
                </a:effectLst>
              </a:rPr>
              <a:t>Exercise with a CFR…</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4156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FINAL TEST   </a:t>
            </a:r>
            <a:endParaRPr lang="en-US" dirty="0"/>
          </a:p>
        </p:txBody>
      </p:sp>
      <p:sp>
        <p:nvSpPr>
          <p:cNvPr id="3" name="Text Box 2"/>
          <p:cNvSpPr txBox="1">
            <a:spLocks noChangeArrowheads="1"/>
          </p:cNvSpPr>
          <p:nvPr/>
        </p:nvSpPr>
        <p:spPr bwMode="auto">
          <a:xfrm>
            <a:off x="1828800" y="1295400"/>
            <a:ext cx="5638800" cy="46624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Course:</a:t>
            </a:r>
            <a:r>
              <a:rPr kumimoji="0" lang="en-US" altLang="en-US" b="1" i="0" u="sng" strike="noStrike" cap="none" normalizeH="0" baseline="0" dirty="0" smtClean="0">
                <a:ln>
                  <a:noFill/>
                </a:ln>
                <a:solidFill>
                  <a:srgbClr val="000000"/>
                </a:solidFill>
                <a:effectLst/>
                <a:latin typeface="Calibri" pitchFamily="34" charset="0"/>
                <a:cs typeface="Arial" pitchFamily="34" charset="0"/>
              </a:rPr>
              <a:t>         </a:t>
            </a:r>
            <a:r>
              <a:rPr kumimoji="0" lang="en-US" altLang="en-US" b="0" i="0" u="sng" strike="noStrike" cap="none" normalizeH="0" baseline="0" dirty="0" smtClean="0">
                <a:ln>
                  <a:noFill/>
                </a:ln>
                <a:solidFill>
                  <a:srgbClr val="000000"/>
                </a:solidFill>
                <a:effectLst/>
                <a:latin typeface="Calibri" pitchFamily="34" charset="0"/>
                <a:cs typeface="Arial" pitchFamily="34" charset="0"/>
              </a:rPr>
              <a:t>FIRST AID      </a:t>
            </a:r>
            <a:r>
              <a:rPr kumimoji="0" lang="en-US" altLang="en-US" b="1" i="0" u="none" strike="noStrike" cap="none" normalizeH="0" baseline="0" dirty="0" smtClean="0">
                <a:ln>
                  <a:noFill/>
                </a:ln>
                <a:solidFill>
                  <a:srgbClr val="000000"/>
                </a:solidFill>
                <a:effectLst/>
                <a:latin typeface="Calibri" pitchFamily="34" charset="0"/>
                <a:cs typeface="Arial" pitchFamily="34" charset="0"/>
              </a:rPr>
              <a:t> Date: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 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Company: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Your Name: </a:t>
            </a:r>
            <a:r>
              <a:rPr kumimoji="0" lang="en-US" altLang="en-US" b="0" i="0" u="none" strike="noStrike" cap="none" normalizeH="0" baseline="0" dirty="0" smtClean="0">
                <a:ln>
                  <a:noFill/>
                </a:ln>
                <a:solidFill>
                  <a:srgbClr val="000000"/>
                </a:solidFill>
                <a:effectLst/>
                <a:latin typeface="Calibri" pitchFamily="34" charset="0"/>
                <a:cs typeface="Arial" pitchFamily="34" charset="0"/>
              </a:rPr>
              <a:t>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000000"/>
                </a:solidFill>
                <a:effectLst/>
                <a:latin typeface="Calibri" pitchFamily="34" charset="0"/>
                <a:cs typeface="Arial" pitchFamily="34" charset="0"/>
              </a:rPr>
              <a:t>Read the statement, determine if it is true or false.   Circle the correct answer.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1"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Drinking caffeine will help you stay hydrated.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You should take frequent breaks in shaded areas.</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When lifting heavy objects, ask for help.</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Keep your knees straight when lifting.</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b="0" i="0" u="none" strike="noStrike" cap="none" normalizeH="0" baseline="0" dirty="0" smtClean="0">
                <a:ln>
                  <a:noFill/>
                </a:ln>
                <a:solidFill>
                  <a:srgbClr val="000000"/>
                </a:solidFill>
                <a:effectLst/>
                <a:latin typeface="Calibri" pitchFamily="34" charset="0"/>
                <a:cs typeface="Arial" pitchFamily="34" charset="0"/>
              </a:rPr>
              <a:t>Keep your back straight when lifting. </a:t>
            </a:r>
            <a:br>
              <a:rPr kumimoji="0" lang="en-US" altLang="en-US" b="0" i="0" u="none" strike="noStrike" cap="none" normalizeH="0" baseline="0" dirty="0" smtClean="0">
                <a:ln>
                  <a:noFill/>
                </a:ln>
                <a:solidFill>
                  <a:srgbClr val="000000"/>
                </a:solidFill>
                <a:effectLst/>
                <a:latin typeface="Calibri" pitchFamily="34" charset="0"/>
                <a:cs typeface="Arial" pitchFamily="34" charset="0"/>
              </a:rPr>
            </a:br>
            <a:r>
              <a:rPr kumimoji="0" lang="en-US" altLang="en-US" b="1" i="0" u="none" strike="noStrike" cap="none" normalizeH="0" baseline="0" dirty="0" smtClean="0">
                <a:ln>
                  <a:noFill/>
                </a:ln>
                <a:solidFill>
                  <a:srgbClr val="000000"/>
                </a:solidFill>
                <a:effectLst/>
                <a:latin typeface="Calibri" pitchFamily="34" charset="0"/>
                <a:cs typeface="Arial" pitchFamily="34" charset="0"/>
              </a:rPr>
              <a:t>TRUE / FALSE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3" title="Image of an oval around the word false"/>
          <p:cNvSpPr/>
          <p:nvPr/>
        </p:nvSpPr>
        <p:spPr>
          <a:xfrm>
            <a:off x="2438400" y="30480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title="Image of an oval around the word true"/>
          <p:cNvSpPr/>
          <p:nvPr/>
        </p:nvSpPr>
        <p:spPr>
          <a:xfrm>
            <a:off x="1752600" y="3733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title="Image of an oval around the word true"/>
          <p:cNvSpPr/>
          <p:nvPr/>
        </p:nvSpPr>
        <p:spPr>
          <a:xfrm>
            <a:off x="1752600" y="4495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title="Image of an oval around the word false"/>
          <p:cNvSpPr/>
          <p:nvPr/>
        </p:nvSpPr>
        <p:spPr>
          <a:xfrm>
            <a:off x="2438400" y="52578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title="Image of an oval around the word true"/>
          <p:cNvSpPr/>
          <p:nvPr/>
        </p:nvSpPr>
        <p:spPr>
          <a:xfrm>
            <a:off x="1752600" y="5943600"/>
            <a:ext cx="8382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4489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64</a:t>
            </a:fld>
            <a:endParaRPr lang="en-GB" dirty="0"/>
          </a:p>
        </p:txBody>
      </p:sp>
      <p:pic>
        <p:nvPicPr>
          <p:cNvPr id="5123" name="Picture 3" title="Image of rights and responsabilities of the employees and employers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24950"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3"/>
          <p:cNvSpPr txBox="1">
            <a:spLocks noChangeArrowheads="1"/>
          </p:cNvSpPr>
          <p:nvPr/>
        </p:nvSpPr>
        <p:spPr bwMode="auto">
          <a:xfrm>
            <a:off x="457200" y="304800"/>
            <a:ext cx="4953000" cy="2360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Safety and Health Training for</a:t>
            </a:r>
            <a:b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br>
            <a:r>
              <a:rPr kumimoji="0" lang="en-US" altLang="en-US" sz="2400" b="1" i="0" u="none" strike="noStrike" cap="none" normalizeH="0" baseline="0" dirty="0" smtClean="0">
                <a:ln>
                  <a:noFill/>
                </a:ln>
                <a:solidFill>
                  <a:srgbClr val="000000"/>
                </a:solidFill>
                <a:effectLst/>
                <a:latin typeface="Calibri" pitchFamily="34" charset="0"/>
                <a:cs typeface="Arial" pitchFamily="34" charset="0"/>
              </a:rPr>
              <a:t>Tree Care and Landscape Workers</a:t>
            </a: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altLang="en-US" sz="1600" b="1" dirty="0">
              <a:solidFill>
                <a:srgbClr val="000000"/>
              </a:solidFill>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a:t>
            </a:r>
            <a:r>
              <a:rPr kumimoji="0" lang="en-US" altLang="en-US" sz="33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RIGHTS</a:t>
            </a:r>
            <a:r>
              <a:rPr kumimoji="0" lang="en-US" altLang="en-US" sz="3300" b="1" i="0" u="none" strike="noStrike" cap="none" normalizeH="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rPr>
              <a:t> &amp;</a:t>
            </a:r>
          </a:p>
          <a:p>
            <a:pPr marL="0" marR="0" lvl="0" indent="0" defTabSz="914400" rtl="0" eaLnBrk="1" fontAlgn="base" latinLnBrk="0" hangingPunct="1">
              <a:lnSpc>
                <a:spcPct val="100000"/>
              </a:lnSpc>
              <a:spcBef>
                <a:spcPct val="0"/>
              </a:spcBef>
              <a:spcAft>
                <a:spcPct val="0"/>
              </a:spcAft>
              <a:buClrTx/>
              <a:buSzTx/>
              <a:buFontTx/>
              <a:buNone/>
              <a:tabLst/>
            </a:pPr>
            <a:r>
              <a:rPr lang="en-US" altLang="en-US" sz="3300" b="1" baseline="0" dirty="0" smtClean="0">
                <a:solidFill>
                  <a:srgbClr val="000000"/>
                </a:solidFill>
                <a:effectLst>
                  <a:outerShdw blurRad="38100" dist="38100" dir="2700000" algn="tl">
                    <a:srgbClr val="000000">
                      <a:alpha val="43137"/>
                    </a:srgbClr>
                  </a:outerShdw>
                </a:effectLst>
                <a:latin typeface="Times New Roman" pitchFamily="18" charset="0"/>
                <a:cs typeface="Arial" pitchFamily="34" charset="0"/>
              </a:rPr>
              <a:t>RESPONSABILITIES</a:t>
            </a:r>
            <a:endParaRPr kumimoji="0" lang="en-US" altLang="en-US" sz="33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altLang="en-US" sz="3200" dirty="0">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a:t>
            </a:r>
          </a:p>
          <a:p>
            <a:pPr marL="0" marR="0" lvl="0" indent="0" defTabSz="914400" rtl="0" eaLnBrk="1" fontAlgn="base" latinLnBrk="0" hangingPunct="1">
              <a:lnSpc>
                <a:spcPct val="100000"/>
              </a:lnSpc>
              <a:spcBef>
                <a:spcPct val="0"/>
              </a:spcBef>
              <a:spcAft>
                <a:spcPct val="0"/>
              </a:spcAft>
              <a:buClrTx/>
              <a:buSzTx/>
              <a:buFontTx/>
              <a:buNone/>
              <a:tabLst/>
            </a:pPr>
            <a:r>
              <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Employees </a:t>
            </a:r>
            <a:r>
              <a:rPr lang="en-US" alt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Employers</a:t>
            </a:r>
          </a:p>
        </p:txBody>
      </p:sp>
      <p:pic>
        <p:nvPicPr>
          <p:cNvPr id="2050" name="Picture 2" title="Image of a worker mowing a lawn without P P 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447675"/>
            <a:ext cx="2209800" cy="2398058"/>
          </a:xfrm>
          <a:prstGeom prst="rect">
            <a:avLst/>
          </a:prstGeom>
          <a:ln>
            <a:noFill/>
          </a:ln>
          <a:effectLst>
            <a:softEdge rad="112500"/>
          </a:effectLst>
          <a:extLst>
            <a:ext uri="{909E8E84-426E-40DD-AFC4-6F175D3DCCD1}">
              <a14:hiddenFill xmlns:a14="http://schemas.microsoft.com/office/drawing/2010/main">
                <a:solidFill>
                  <a:srgbClr val="5B9BD5"/>
                </a:solidFill>
              </a14:hiddenFill>
            </a:ext>
          </a:extLst>
        </p:spPr>
      </p:pic>
      <p:pic>
        <p:nvPicPr>
          <p:cNvPr id="2051" name="Picture 3" descr="Foto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19826" y="2505075"/>
            <a:ext cx="5243224" cy="3097629"/>
          </a:xfrm>
          <a:prstGeom prst="rect">
            <a:avLst/>
          </a:prstGeom>
          <a:ln>
            <a:noFill/>
          </a:ln>
          <a:effectLst>
            <a:softEdge rad="1125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itle 2"/>
          <p:cNvSpPr>
            <a:spLocks noGrp="1"/>
          </p:cNvSpPr>
          <p:nvPr>
            <p:ph type="title" idx="4294967295"/>
          </p:nvPr>
        </p:nvSpPr>
        <p:spPr>
          <a:xfrm>
            <a:off x="628650" y="365125"/>
            <a:ext cx="7886700" cy="1325563"/>
          </a:xfrm>
          <a:prstGeom prst="rect">
            <a:avLst/>
          </a:prstGeom>
        </p:spPr>
        <p:txBody>
          <a:bodyPr/>
          <a:lstStyle/>
          <a:p>
            <a:r>
              <a:rPr lang="en-US" sz="1050" dirty="0" smtClean="0">
                <a:solidFill>
                  <a:schemeClr val="bg1"/>
                </a:solidFill>
              </a:rPr>
              <a:t>Rights</a:t>
            </a:r>
            <a:r>
              <a:rPr lang="en-US" sz="1050" baseline="0" dirty="0" smtClean="0">
                <a:solidFill>
                  <a:schemeClr val="bg1"/>
                </a:solidFill>
              </a:rPr>
              <a:t> and Responsibilities</a:t>
            </a:r>
            <a:endParaRPr lang="en-US" dirty="0">
              <a:solidFill>
                <a:schemeClr val="bg1"/>
              </a:solidFill>
            </a:endParaRPr>
          </a:p>
        </p:txBody>
      </p:sp>
    </p:spTree>
    <p:extLst>
      <p:ext uri="{BB962C8B-B14F-4D97-AF65-F5344CB8AC3E}">
        <p14:creationId xmlns:p14="http://schemas.microsoft.com/office/powerpoint/2010/main" val="2484714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6858000" cy="1143000"/>
          </a:xfrm>
        </p:spPr>
        <p:txBody>
          <a:bodyPr/>
          <a:lstStyle/>
          <a:p>
            <a:r>
              <a:rPr lang="en-US" sz="3600" spc="600" dirty="0" smtClean="0">
                <a:solidFill>
                  <a:prstClr val="white"/>
                </a:solidFill>
                <a:latin typeface="Times New Roman" panose="02020603050405020304" pitchFamily="18" charset="0"/>
                <a:cs typeface="Times New Roman" panose="02020603050405020304" pitchFamily="18" charset="0"/>
              </a:rPr>
              <a:t>Employees Rights </a:t>
            </a:r>
            <a:endParaRPr lang="es-MX" sz="3600" dirty="0"/>
          </a:p>
        </p:txBody>
      </p:sp>
      <p:sp>
        <p:nvSpPr>
          <p:cNvPr id="6" name="Rectangle 5"/>
          <p:cNvSpPr/>
          <p:nvPr/>
        </p:nvSpPr>
        <p:spPr>
          <a:xfrm>
            <a:off x="381000" y="2133600"/>
            <a:ext cx="6553200" cy="5238422"/>
          </a:xfrm>
          <a:prstGeom prst="rect">
            <a:avLst/>
          </a:prstGeom>
        </p:spPr>
        <p:txBody>
          <a:bodyPr wrap="square">
            <a:spAutoFit/>
          </a:bodyPr>
          <a:lstStyle/>
          <a:p>
            <a:pPr marL="342900" indent="-342900">
              <a:lnSpc>
                <a:spcPct val="119000"/>
              </a:lnSpc>
              <a:spcAft>
                <a:spcPts val="600"/>
              </a:spcAft>
              <a:buFont typeface="Arial" panose="020B0604020202020204" pitchFamily="34" charset="0"/>
              <a:buChar char="•"/>
            </a:pPr>
            <a:r>
              <a:rPr lang="en-US" sz="2800" kern="1400" dirty="0">
                <a:solidFill>
                  <a:srgbClr val="000000"/>
                </a:solidFill>
              </a:rPr>
              <a:t>A </a:t>
            </a:r>
            <a:r>
              <a:rPr lang="en-US" sz="2800" b="1" kern="1400" dirty="0">
                <a:solidFill>
                  <a:srgbClr val="000000"/>
                </a:solidFill>
              </a:rPr>
              <a:t>safe</a:t>
            </a:r>
            <a:r>
              <a:rPr lang="en-US" sz="2800" kern="1400" dirty="0">
                <a:solidFill>
                  <a:srgbClr val="000000"/>
                </a:solidFill>
              </a:rPr>
              <a:t> </a:t>
            </a:r>
            <a:r>
              <a:rPr lang="en-US" sz="2800" kern="1400" dirty="0" smtClean="0">
                <a:solidFill>
                  <a:srgbClr val="000000"/>
                </a:solidFill>
              </a:rPr>
              <a:t>workplace. </a:t>
            </a:r>
          </a:p>
          <a:p>
            <a:pPr>
              <a:lnSpc>
                <a:spcPct val="119000"/>
              </a:lnSpc>
              <a:spcAft>
                <a:spcPts val="600"/>
              </a:spcAft>
            </a:pPr>
            <a:endParaRPr lang="en-US" sz="400" kern="1400" dirty="0">
              <a:solidFill>
                <a:srgbClr val="000000"/>
              </a:solidFill>
            </a:endParaRPr>
          </a:p>
          <a:p>
            <a:pPr marL="342900" indent="-342900">
              <a:lnSpc>
                <a:spcPct val="119000"/>
              </a:lnSpc>
              <a:spcAft>
                <a:spcPts val="600"/>
              </a:spcAft>
              <a:buFont typeface="Arial" panose="020B0604020202020204" pitchFamily="34" charset="0"/>
              <a:buChar char="•"/>
            </a:pPr>
            <a:r>
              <a:rPr lang="en-US" sz="2800" kern="1400" dirty="0">
                <a:solidFill>
                  <a:srgbClr val="000000"/>
                </a:solidFill>
              </a:rPr>
              <a:t>Raise a safety or health </a:t>
            </a:r>
            <a:r>
              <a:rPr lang="en-US" sz="2800" b="1" kern="1400" dirty="0">
                <a:solidFill>
                  <a:srgbClr val="000000"/>
                </a:solidFill>
              </a:rPr>
              <a:t>concern</a:t>
            </a:r>
            <a:r>
              <a:rPr lang="en-US" sz="2800" kern="1400" dirty="0">
                <a:solidFill>
                  <a:srgbClr val="000000"/>
                </a:solidFill>
              </a:rPr>
              <a:t> with your employer or OSHA, or report a work related injury or illness, without being retaliated against. </a:t>
            </a:r>
            <a:endParaRPr lang="en-US" sz="2800" kern="1400" dirty="0" smtClean="0">
              <a:solidFill>
                <a:srgbClr val="000000"/>
              </a:solidFill>
            </a:endParaRPr>
          </a:p>
          <a:p>
            <a:pPr marL="342900" indent="-342900">
              <a:lnSpc>
                <a:spcPct val="119000"/>
              </a:lnSpc>
              <a:spcAft>
                <a:spcPts val="600"/>
              </a:spcAft>
              <a:buFont typeface="Arial" panose="020B0604020202020204" pitchFamily="34" charset="0"/>
              <a:buChar char="•"/>
            </a:pPr>
            <a:endParaRPr lang="en-US" sz="400" kern="1400" dirty="0">
              <a:solidFill>
                <a:srgbClr val="000000"/>
              </a:solidFill>
            </a:endParaRPr>
          </a:p>
          <a:p>
            <a:pPr marL="342900" indent="-342900">
              <a:lnSpc>
                <a:spcPct val="119000"/>
              </a:lnSpc>
              <a:spcAft>
                <a:spcPts val="600"/>
              </a:spcAft>
              <a:buFont typeface="Arial" panose="020B0604020202020204" pitchFamily="34" charset="0"/>
              <a:buChar char="•"/>
            </a:pPr>
            <a:r>
              <a:rPr lang="en-US" sz="2800" kern="1400" dirty="0">
                <a:solidFill>
                  <a:srgbClr val="000000"/>
                </a:solidFill>
              </a:rPr>
              <a:t>Receive information and </a:t>
            </a:r>
            <a:r>
              <a:rPr lang="en-US" sz="2800" b="1" kern="1400" dirty="0">
                <a:solidFill>
                  <a:srgbClr val="000000"/>
                </a:solidFill>
              </a:rPr>
              <a:t>training</a:t>
            </a:r>
            <a:r>
              <a:rPr lang="en-US" sz="2800" kern="1400" dirty="0">
                <a:solidFill>
                  <a:srgbClr val="000000"/>
                </a:solidFill>
              </a:rPr>
              <a:t> on job hazards, including all hazardous substances in your workplace</a:t>
            </a:r>
            <a:r>
              <a:rPr lang="en-US" sz="2800" kern="1400" dirty="0" smtClean="0">
                <a:solidFill>
                  <a:srgbClr val="000000"/>
                </a:solidFill>
              </a:rPr>
              <a:t>.</a:t>
            </a:r>
          </a:p>
          <a:p>
            <a:pPr>
              <a:lnSpc>
                <a:spcPct val="119000"/>
              </a:lnSpc>
              <a:spcAft>
                <a:spcPts val="600"/>
              </a:spcAft>
            </a:pPr>
            <a:endParaRPr lang="en-US" sz="2800" kern="1400" dirty="0">
              <a:solidFill>
                <a:srgbClr val="000000"/>
              </a:solidFill>
            </a:endParaRPr>
          </a:p>
        </p:txBody>
      </p:sp>
      <p:sp>
        <p:nvSpPr>
          <p:cNvPr id="9" name="Rectangle 8"/>
          <p:cNvSpPr/>
          <p:nvPr/>
        </p:nvSpPr>
        <p:spPr>
          <a:xfrm>
            <a:off x="2667000" y="1447800"/>
            <a:ext cx="4591000" cy="523220"/>
          </a:xfrm>
          <a:prstGeom prst="rect">
            <a:avLst/>
          </a:prstGeom>
        </p:spPr>
        <p:txBody>
          <a:bodyPr wrap="none">
            <a:spAutoFit/>
          </a:bodyPr>
          <a:lstStyle/>
          <a:p>
            <a:r>
              <a:rPr lang="en-US" sz="2800" b="1" dirty="0">
                <a:solidFill>
                  <a:srgbClr val="C00000"/>
                </a:solidFill>
                <a:effectLst>
                  <a:outerShdw blurRad="38100" dist="38100" dir="2700000" algn="tl">
                    <a:srgbClr val="000000">
                      <a:alpha val="43137"/>
                    </a:srgbClr>
                  </a:outerShdw>
                </a:effectLst>
              </a:rPr>
              <a:t>All </a:t>
            </a:r>
            <a:r>
              <a:rPr lang="en-US" sz="2800" b="1" u="sng" dirty="0">
                <a:solidFill>
                  <a:srgbClr val="C00000"/>
                </a:solidFill>
                <a:effectLst>
                  <a:outerShdw blurRad="38100" dist="38100" dir="2700000" algn="tl">
                    <a:srgbClr val="000000">
                      <a:alpha val="43137"/>
                    </a:srgbClr>
                  </a:outerShdw>
                </a:effectLst>
              </a:rPr>
              <a:t>workers</a:t>
            </a:r>
            <a:r>
              <a:rPr lang="en-US" sz="2800" b="1" dirty="0">
                <a:solidFill>
                  <a:srgbClr val="C00000"/>
                </a:solidFill>
                <a:effectLst>
                  <a:outerShdw blurRad="38100" dist="38100" dir="2700000" algn="tl">
                    <a:srgbClr val="000000">
                      <a:alpha val="43137"/>
                    </a:srgbClr>
                  </a:outerShdw>
                </a:effectLst>
              </a:rPr>
              <a:t> have the right to: </a:t>
            </a:r>
            <a:endParaRPr lang="en-US" sz="2800" dirty="0">
              <a:solidFill>
                <a:srgbClr val="C00000"/>
              </a:solidFill>
              <a:effectLst>
                <a:outerShdw blurRad="38100" dist="38100" dir="2700000" algn="tl">
                  <a:srgbClr val="000000">
                    <a:alpha val="43137"/>
                  </a:srgbClr>
                </a:outerShdw>
              </a:effectLst>
            </a:endParaRPr>
          </a:p>
        </p:txBody>
      </p:sp>
      <p:pic>
        <p:nvPicPr>
          <p:cNvPr id="2050" name="Picture 2" title="Image of a job safety and health fly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58851" y="2339699"/>
            <a:ext cx="1956549" cy="25371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34841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6858000" cy="1143000"/>
          </a:xfrm>
        </p:spPr>
        <p:txBody>
          <a:bodyPr/>
          <a:lstStyle/>
          <a:p>
            <a:r>
              <a:rPr lang="en-US" sz="3600" spc="600" dirty="0" smtClean="0">
                <a:solidFill>
                  <a:prstClr val="white"/>
                </a:solidFill>
                <a:latin typeface="Times New Roman" panose="02020603050405020304" pitchFamily="18" charset="0"/>
                <a:cs typeface="Times New Roman" panose="02020603050405020304" pitchFamily="18" charset="0"/>
              </a:rPr>
              <a:t>Employees Rights  </a:t>
            </a:r>
            <a:endParaRPr lang="es-MX" sz="3600" dirty="0"/>
          </a:p>
        </p:txBody>
      </p:sp>
      <p:sp>
        <p:nvSpPr>
          <p:cNvPr id="6" name="Rectangle 5"/>
          <p:cNvSpPr/>
          <p:nvPr/>
        </p:nvSpPr>
        <p:spPr>
          <a:xfrm>
            <a:off x="381000" y="2057400"/>
            <a:ext cx="6858000" cy="5311775"/>
          </a:xfrm>
          <a:prstGeom prst="rect">
            <a:avLst/>
          </a:prstGeom>
        </p:spPr>
        <p:txBody>
          <a:bodyPr wrap="square">
            <a:spAutoFit/>
          </a:bodyPr>
          <a:lstStyle/>
          <a:p>
            <a:pPr marL="342900" indent="-342900">
              <a:lnSpc>
                <a:spcPct val="119000"/>
              </a:lnSpc>
              <a:spcAft>
                <a:spcPts val="600"/>
              </a:spcAft>
              <a:buFont typeface="Arial" panose="020B0604020202020204" pitchFamily="34" charset="0"/>
              <a:buChar char="•"/>
            </a:pPr>
            <a:r>
              <a:rPr lang="en-US" sz="2800" kern="1400" dirty="0" smtClean="0">
                <a:solidFill>
                  <a:srgbClr val="000000"/>
                </a:solidFill>
              </a:rPr>
              <a:t>Request </a:t>
            </a:r>
            <a:r>
              <a:rPr lang="en-US" sz="2800" kern="1400" dirty="0">
                <a:solidFill>
                  <a:srgbClr val="000000"/>
                </a:solidFill>
              </a:rPr>
              <a:t>an OSHA inspection of your workplace if you believe there are unsafe </a:t>
            </a:r>
            <a:r>
              <a:rPr lang="en-US" sz="2800" kern="1400" dirty="0" smtClean="0">
                <a:solidFill>
                  <a:srgbClr val="000000"/>
                </a:solidFill>
              </a:rPr>
              <a:t> or </a:t>
            </a:r>
            <a:r>
              <a:rPr lang="en-US" sz="2800" kern="1400" dirty="0">
                <a:solidFill>
                  <a:srgbClr val="000000"/>
                </a:solidFill>
              </a:rPr>
              <a:t>unhealthy conditions</a:t>
            </a:r>
            <a:r>
              <a:rPr lang="en-US" sz="2800" kern="1400" dirty="0" smtClean="0">
                <a:solidFill>
                  <a:srgbClr val="000000"/>
                </a:solidFill>
              </a:rPr>
              <a:t>.</a:t>
            </a:r>
          </a:p>
          <a:p>
            <a:pPr marL="342900" indent="-342900">
              <a:lnSpc>
                <a:spcPct val="119000"/>
              </a:lnSpc>
              <a:spcAft>
                <a:spcPts val="600"/>
              </a:spcAft>
              <a:buFont typeface="Arial" panose="020B0604020202020204" pitchFamily="34" charset="0"/>
              <a:buChar char="•"/>
            </a:pPr>
            <a:endParaRPr lang="en-US" sz="600" kern="1400" dirty="0">
              <a:solidFill>
                <a:srgbClr val="000000"/>
              </a:solidFill>
            </a:endParaRPr>
          </a:p>
          <a:p>
            <a:pPr marL="342900" indent="-342900">
              <a:lnSpc>
                <a:spcPct val="119000"/>
              </a:lnSpc>
              <a:spcAft>
                <a:spcPts val="600"/>
              </a:spcAft>
              <a:buFont typeface="Arial" panose="020B0604020202020204" pitchFamily="34" charset="0"/>
              <a:buChar char="•"/>
            </a:pPr>
            <a:r>
              <a:rPr lang="en-US" sz="2800" kern="1400" dirty="0">
                <a:solidFill>
                  <a:srgbClr val="000000"/>
                </a:solidFill>
              </a:rPr>
              <a:t>Participate in an OSHA inspection and speak in private to the inspector</a:t>
            </a:r>
            <a:r>
              <a:rPr lang="en-US" sz="2800" kern="1400" dirty="0" smtClean="0">
                <a:solidFill>
                  <a:srgbClr val="000000"/>
                </a:solidFill>
              </a:rPr>
              <a:t>.</a:t>
            </a:r>
          </a:p>
          <a:p>
            <a:pPr marL="342900" indent="-342900">
              <a:lnSpc>
                <a:spcPct val="119000"/>
              </a:lnSpc>
              <a:spcAft>
                <a:spcPts val="600"/>
              </a:spcAft>
              <a:buFont typeface="Arial" panose="020B0604020202020204" pitchFamily="34" charset="0"/>
              <a:buChar char="•"/>
            </a:pPr>
            <a:endParaRPr lang="en-US" sz="500" kern="1400" dirty="0">
              <a:solidFill>
                <a:srgbClr val="000000"/>
              </a:solidFill>
            </a:endParaRPr>
          </a:p>
          <a:p>
            <a:pPr marL="342900" indent="-342900">
              <a:lnSpc>
                <a:spcPct val="119000"/>
              </a:lnSpc>
              <a:spcAft>
                <a:spcPts val="600"/>
              </a:spcAft>
              <a:buFont typeface="Arial" panose="020B0604020202020204" pitchFamily="34" charset="0"/>
              <a:buChar char="•"/>
            </a:pPr>
            <a:r>
              <a:rPr lang="en-US" sz="2800" kern="1400" dirty="0">
                <a:solidFill>
                  <a:srgbClr val="000000"/>
                </a:solidFill>
              </a:rPr>
              <a:t>File a complaint with OSHA within 30 days </a:t>
            </a:r>
            <a:r>
              <a:rPr lang="en-US" sz="2800" kern="1400" dirty="0" smtClean="0">
                <a:solidFill>
                  <a:srgbClr val="000000"/>
                </a:solidFill>
              </a:rPr>
              <a:t>if </a:t>
            </a:r>
            <a:r>
              <a:rPr lang="en-US" sz="2800" kern="1400" dirty="0">
                <a:solidFill>
                  <a:srgbClr val="000000"/>
                </a:solidFill>
              </a:rPr>
              <a:t>you have been retaliated against for using your rights</a:t>
            </a:r>
            <a:r>
              <a:rPr lang="en-US" sz="2800" kern="1400" dirty="0" smtClean="0">
                <a:solidFill>
                  <a:srgbClr val="000000"/>
                </a:solidFill>
              </a:rPr>
              <a:t>.</a:t>
            </a:r>
          </a:p>
          <a:p>
            <a:pPr>
              <a:lnSpc>
                <a:spcPct val="119000"/>
              </a:lnSpc>
              <a:spcAft>
                <a:spcPts val="600"/>
              </a:spcAft>
            </a:pPr>
            <a:endParaRPr lang="en-US" sz="2800" kern="1400" dirty="0">
              <a:solidFill>
                <a:srgbClr val="000000"/>
              </a:solidFill>
            </a:endParaRPr>
          </a:p>
        </p:txBody>
      </p:sp>
      <p:sp>
        <p:nvSpPr>
          <p:cNvPr id="9" name="Rectangle 8"/>
          <p:cNvSpPr/>
          <p:nvPr/>
        </p:nvSpPr>
        <p:spPr>
          <a:xfrm>
            <a:off x="2286000" y="1381780"/>
            <a:ext cx="4591000" cy="523220"/>
          </a:xfrm>
          <a:prstGeom prst="rect">
            <a:avLst/>
          </a:prstGeom>
        </p:spPr>
        <p:txBody>
          <a:bodyPr wrap="none">
            <a:spAutoFit/>
          </a:bodyPr>
          <a:lstStyle/>
          <a:p>
            <a:r>
              <a:rPr lang="en-US" sz="2800" b="1" dirty="0">
                <a:solidFill>
                  <a:srgbClr val="C00000"/>
                </a:solidFill>
                <a:effectLst>
                  <a:outerShdw blurRad="38100" dist="38100" dir="2700000" algn="tl">
                    <a:srgbClr val="000000">
                      <a:alpha val="43137"/>
                    </a:srgbClr>
                  </a:outerShdw>
                </a:effectLst>
              </a:rPr>
              <a:t>All </a:t>
            </a:r>
            <a:r>
              <a:rPr lang="en-US" sz="2800" b="1" u="sng" dirty="0">
                <a:solidFill>
                  <a:srgbClr val="C00000"/>
                </a:solidFill>
                <a:effectLst>
                  <a:outerShdw blurRad="38100" dist="38100" dir="2700000" algn="tl">
                    <a:srgbClr val="000000">
                      <a:alpha val="43137"/>
                    </a:srgbClr>
                  </a:outerShdw>
                </a:effectLst>
              </a:rPr>
              <a:t>workers</a:t>
            </a:r>
            <a:r>
              <a:rPr lang="en-US" sz="2800" b="1" dirty="0">
                <a:solidFill>
                  <a:srgbClr val="C00000"/>
                </a:solidFill>
                <a:effectLst>
                  <a:outerShdw blurRad="38100" dist="38100" dir="2700000" algn="tl">
                    <a:srgbClr val="000000">
                      <a:alpha val="43137"/>
                    </a:srgbClr>
                  </a:outerShdw>
                </a:effectLst>
              </a:rPr>
              <a:t> have the right to: </a:t>
            </a:r>
            <a:endParaRPr lang="en-US" sz="2800" dirty="0">
              <a:solidFill>
                <a:srgbClr val="C00000"/>
              </a:solidFill>
              <a:effectLst>
                <a:outerShdw blurRad="38100" dist="38100" dir="2700000" algn="tl">
                  <a:srgbClr val="000000">
                    <a:alpha val="43137"/>
                  </a:srgbClr>
                </a:outerShdw>
              </a:effectLst>
            </a:endParaRPr>
          </a:p>
        </p:txBody>
      </p:sp>
      <p:pic>
        <p:nvPicPr>
          <p:cNvPr id="5" name="Picture 2" title="Image of a job safety and health fly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2339699"/>
            <a:ext cx="1956549" cy="25371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1742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6019800" cy="1143000"/>
          </a:xfrm>
        </p:spPr>
        <p:txBody>
          <a:bodyPr/>
          <a:lstStyle/>
          <a:p>
            <a:r>
              <a:rPr lang="en-US" sz="3200" spc="600" dirty="0" smtClean="0">
                <a:solidFill>
                  <a:prstClr val="white"/>
                </a:solidFill>
                <a:latin typeface="Times New Roman" panose="02020603050405020304" pitchFamily="18" charset="0"/>
                <a:cs typeface="Times New Roman" panose="02020603050405020304" pitchFamily="18" charset="0"/>
              </a:rPr>
              <a:t>Responsibilities</a:t>
            </a:r>
            <a:endParaRPr lang="es-MX" sz="3200" dirty="0"/>
          </a:p>
        </p:txBody>
      </p:sp>
      <p:sp>
        <p:nvSpPr>
          <p:cNvPr id="6" name="Rectangle 5"/>
          <p:cNvSpPr/>
          <p:nvPr/>
        </p:nvSpPr>
        <p:spPr>
          <a:xfrm>
            <a:off x="304800" y="2428250"/>
            <a:ext cx="6781800" cy="3908762"/>
          </a:xfrm>
          <a:prstGeom prst="rect">
            <a:avLst/>
          </a:prstGeom>
        </p:spPr>
        <p:txBody>
          <a:bodyPr wrap="square">
            <a:spAutoFit/>
          </a:bodyPr>
          <a:lstStyle/>
          <a:p>
            <a:pPr marL="342900" indent="-342900">
              <a:buFont typeface="Arial" panose="020B0604020202020204" pitchFamily="34" charset="0"/>
              <a:buChar char="•"/>
            </a:pPr>
            <a:r>
              <a:rPr lang="en-US" sz="2700" dirty="0"/>
              <a:t>Provide employees a workplace </a:t>
            </a:r>
            <a:r>
              <a:rPr lang="en-US" sz="2700" b="1" dirty="0"/>
              <a:t>free</a:t>
            </a:r>
            <a:r>
              <a:rPr lang="en-US" sz="2700" dirty="0"/>
              <a:t> from recognized </a:t>
            </a:r>
            <a:r>
              <a:rPr lang="en-US" sz="2700" b="1" dirty="0"/>
              <a:t>hazards. </a:t>
            </a:r>
            <a:endParaRPr lang="en-US" sz="2700" b="1" dirty="0" smtClean="0"/>
          </a:p>
          <a:p>
            <a:pPr marL="342900" indent="-342900">
              <a:buFont typeface="Arial" panose="020B0604020202020204" pitchFamily="34" charset="0"/>
              <a:buChar char="•"/>
            </a:pPr>
            <a:endParaRPr lang="en-US" sz="2700" dirty="0"/>
          </a:p>
          <a:p>
            <a:pPr marL="342900" indent="-342900">
              <a:buFont typeface="Arial" panose="020B0604020202020204" pitchFamily="34" charset="0"/>
              <a:buChar char="•"/>
            </a:pPr>
            <a:r>
              <a:rPr lang="en-US" sz="2800" dirty="0"/>
              <a:t>It is illegal </a:t>
            </a:r>
            <a:r>
              <a:rPr lang="en-US" sz="2800" b="1" dirty="0"/>
              <a:t>to retaliate </a:t>
            </a:r>
            <a:r>
              <a:rPr lang="en-US" sz="2800" dirty="0"/>
              <a:t>against an employee for using any of their rights under the law, including raising a health and safety concern with you or with OSHA, or reporting a work-related injury or </a:t>
            </a:r>
            <a:r>
              <a:rPr lang="en-US" sz="2800" dirty="0" smtClean="0"/>
              <a:t>illness.</a:t>
            </a:r>
            <a:r>
              <a:rPr lang="en-US" sz="2700" dirty="0" smtClean="0"/>
              <a:t> </a:t>
            </a:r>
          </a:p>
          <a:p>
            <a:r>
              <a:rPr lang="en-US" sz="2700" dirty="0" smtClean="0"/>
              <a:t> </a:t>
            </a:r>
            <a:endParaRPr lang="en-US" sz="2700" dirty="0"/>
          </a:p>
        </p:txBody>
      </p:sp>
      <p:sp>
        <p:nvSpPr>
          <p:cNvPr id="9" name="Rectangle 8"/>
          <p:cNvSpPr/>
          <p:nvPr/>
        </p:nvSpPr>
        <p:spPr>
          <a:xfrm>
            <a:off x="2895600" y="1443335"/>
            <a:ext cx="3222229" cy="523220"/>
          </a:xfrm>
          <a:prstGeom prst="rect">
            <a:avLst/>
          </a:prstGeom>
        </p:spPr>
        <p:txBody>
          <a:bodyPr wrap="none">
            <a:spAutoFit/>
          </a:bodyPr>
          <a:lstStyle/>
          <a:p>
            <a:r>
              <a:rPr lang="en-US" sz="2800" b="1" dirty="0">
                <a:solidFill>
                  <a:srgbClr val="C00000"/>
                </a:solidFill>
                <a:effectLst>
                  <a:outerShdw blurRad="38100" dist="38100" dir="2700000" algn="tl">
                    <a:srgbClr val="000000">
                      <a:alpha val="43137"/>
                    </a:srgbClr>
                  </a:outerShdw>
                </a:effectLst>
              </a:rPr>
              <a:t>All </a:t>
            </a:r>
            <a:r>
              <a:rPr lang="en-US" sz="2800" b="1" u="sng" dirty="0" smtClean="0">
                <a:solidFill>
                  <a:srgbClr val="C00000"/>
                </a:solidFill>
                <a:effectLst>
                  <a:outerShdw blurRad="38100" dist="38100" dir="2700000" algn="tl">
                    <a:srgbClr val="000000">
                      <a:alpha val="43137"/>
                    </a:srgbClr>
                  </a:outerShdw>
                </a:effectLst>
              </a:rPr>
              <a:t>Employers</a:t>
            </a:r>
            <a:r>
              <a:rPr lang="en-US" sz="2800" b="1" dirty="0" smtClean="0">
                <a:solidFill>
                  <a:srgbClr val="C00000"/>
                </a:solidFill>
                <a:effectLst>
                  <a:outerShdw blurRad="38100" dist="38100" dir="2700000" algn="tl">
                    <a:srgbClr val="000000">
                      <a:alpha val="43137"/>
                    </a:srgbClr>
                  </a:outerShdw>
                </a:effectLst>
              </a:rPr>
              <a:t> must: </a:t>
            </a:r>
            <a:endParaRPr lang="en-US" sz="2800" dirty="0">
              <a:solidFill>
                <a:srgbClr val="C00000"/>
              </a:solidFill>
              <a:effectLst>
                <a:outerShdw blurRad="38100" dist="38100" dir="2700000" algn="tl">
                  <a:srgbClr val="000000">
                    <a:alpha val="43137"/>
                  </a:srgbClr>
                </a:outerShdw>
              </a:effectLst>
            </a:endParaRPr>
          </a:p>
        </p:txBody>
      </p:sp>
      <p:pic>
        <p:nvPicPr>
          <p:cNvPr id="5" name="Picture 2" title="Image of a job safety and health fly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58851" y="2339699"/>
            <a:ext cx="1956549" cy="25371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28699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6019800" cy="1143000"/>
          </a:xfrm>
        </p:spPr>
        <p:txBody>
          <a:bodyPr/>
          <a:lstStyle/>
          <a:p>
            <a:r>
              <a:rPr lang="en-US" sz="3200" spc="600" dirty="0" smtClean="0">
                <a:solidFill>
                  <a:prstClr val="white"/>
                </a:solidFill>
                <a:latin typeface="Times New Roman" panose="02020603050405020304" pitchFamily="18" charset="0"/>
                <a:cs typeface="Times New Roman" panose="02020603050405020304" pitchFamily="18" charset="0"/>
              </a:rPr>
              <a:t>Responsibilities </a:t>
            </a:r>
            <a:endParaRPr lang="es-MX" sz="3200" dirty="0"/>
          </a:p>
        </p:txBody>
      </p:sp>
      <p:sp>
        <p:nvSpPr>
          <p:cNvPr id="6" name="Rectangle 5"/>
          <p:cNvSpPr/>
          <p:nvPr/>
        </p:nvSpPr>
        <p:spPr>
          <a:xfrm>
            <a:off x="533400" y="2116753"/>
            <a:ext cx="6553200" cy="4462760"/>
          </a:xfrm>
          <a:prstGeom prst="rect">
            <a:avLst/>
          </a:prstGeom>
        </p:spPr>
        <p:txBody>
          <a:bodyPr wrap="square">
            <a:spAutoFit/>
          </a:bodyPr>
          <a:lstStyle/>
          <a:p>
            <a:pPr marL="342900" indent="-342900">
              <a:buFont typeface="Arial" panose="020B0604020202020204" pitchFamily="34" charset="0"/>
              <a:buChar char="•"/>
            </a:pPr>
            <a:r>
              <a:rPr lang="en-US" sz="2400" b="1" dirty="0" smtClean="0"/>
              <a:t>Report</a:t>
            </a:r>
            <a:r>
              <a:rPr lang="en-US" sz="2400" dirty="0" smtClean="0"/>
              <a:t> </a:t>
            </a:r>
            <a:r>
              <a:rPr lang="en-US" sz="2400" dirty="0"/>
              <a:t>to OSHA all work-related fatalities within </a:t>
            </a:r>
            <a:r>
              <a:rPr lang="en-US" sz="2400" dirty="0" smtClean="0"/>
              <a:t>  </a:t>
            </a:r>
            <a:r>
              <a:rPr lang="en-US" sz="2400" b="1" dirty="0" smtClean="0"/>
              <a:t>8 </a:t>
            </a:r>
            <a:r>
              <a:rPr lang="en-US" sz="2400" b="1" dirty="0"/>
              <a:t>hours</a:t>
            </a:r>
            <a:r>
              <a:rPr lang="en-US" sz="2400" dirty="0"/>
              <a:t>, and all inpatient hospitalizations, amputations and losses of an eye within 24 hours</a:t>
            </a:r>
            <a:r>
              <a:rPr lang="en-US" sz="2400" dirty="0" smtClean="0"/>
              <a:t>.</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Provide required </a:t>
            </a:r>
            <a:r>
              <a:rPr lang="en-US" sz="2400" b="1" dirty="0"/>
              <a:t>training</a:t>
            </a:r>
            <a:r>
              <a:rPr lang="en-US" sz="2400" dirty="0"/>
              <a:t> to all workers in a </a:t>
            </a:r>
            <a:r>
              <a:rPr lang="en-US" sz="2400" b="1" dirty="0"/>
              <a:t>language</a:t>
            </a:r>
            <a:r>
              <a:rPr lang="en-US" sz="2400" dirty="0"/>
              <a:t> and vocabulary they can understand</a:t>
            </a:r>
            <a:r>
              <a:rPr lang="en-US" sz="2400" dirty="0" smtClean="0"/>
              <a:t>.</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400" dirty="0"/>
              <a:t>Prominently display this </a:t>
            </a:r>
            <a:r>
              <a:rPr lang="en-US" sz="2400" b="1" dirty="0"/>
              <a:t>poster </a:t>
            </a:r>
            <a:r>
              <a:rPr lang="en-US" sz="2400" dirty="0"/>
              <a:t>in the workplace</a:t>
            </a:r>
            <a:r>
              <a:rPr lang="en-US" sz="2400" dirty="0" smtClean="0"/>
              <a:t>.</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400" dirty="0"/>
              <a:t>Post OSHA </a:t>
            </a:r>
            <a:r>
              <a:rPr lang="en-US" sz="2400" b="1" dirty="0"/>
              <a:t>citations</a:t>
            </a:r>
            <a:r>
              <a:rPr lang="en-US" sz="2400" dirty="0"/>
              <a:t> at or near the place of the alleged violations.</a:t>
            </a:r>
          </a:p>
        </p:txBody>
      </p:sp>
      <p:sp>
        <p:nvSpPr>
          <p:cNvPr id="9" name="Rectangle 8"/>
          <p:cNvSpPr/>
          <p:nvPr/>
        </p:nvSpPr>
        <p:spPr>
          <a:xfrm>
            <a:off x="2971800" y="1443335"/>
            <a:ext cx="3222229" cy="523220"/>
          </a:xfrm>
          <a:prstGeom prst="rect">
            <a:avLst/>
          </a:prstGeom>
        </p:spPr>
        <p:txBody>
          <a:bodyPr wrap="none">
            <a:spAutoFit/>
          </a:bodyPr>
          <a:lstStyle/>
          <a:p>
            <a:r>
              <a:rPr lang="en-US" sz="2800" b="1" dirty="0">
                <a:solidFill>
                  <a:srgbClr val="C00000"/>
                </a:solidFill>
                <a:effectLst>
                  <a:outerShdw blurRad="38100" dist="38100" dir="2700000" algn="tl">
                    <a:srgbClr val="000000">
                      <a:alpha val="43137"/>
                    </a:srgbClr>
                  </a:outerShdw>
                </a:effectLst>
              </a:rPr>
              <a:t>All </a:t>
            </a:r>
            <a:r>
              <a:rPr lang="en-US" sz="2800" b="1" u="sng" dirty="0" smtClean="0">
                <a:solidFill>
                  <a:srgbClr val="C00000"/>
                </a:solidFill>
                <a:effectLst>
                  <a:outerShdw blurRad="38100" dist="38100" dir="2700000" algn="tl">
                    <a:srgbClr val="000000">
                      <a:alpha val="43137"/>
                    </a:srgbClr>
                  </a:outerShdw>
                </a:effectLst>
              </a:rPr>
              <a:t>Employers</a:t>
            </a:r>
            <a:r>
              <a:rPr lang="en-US" sz="2800" b="1" dirty="0" smtClean="0">
                <a:solidFill>
                  <a:srgbClr val="C00000"/>
                </a:solidFill>
                <a:effectLst>
                  <a:outerShdw blurRad="38100" dist="38100" dir="2700000" algn="tl">
                    <a:srgbClr val="000000">
                      <a:alpha val="43137"/>
                    </a:srgbClr>
                  </a:outerShdw>
                </a:effectLst>
              </a:rPr>
              <a:t> must: </a:t>
            </a:r>
            <a:endParaRPr lang="en-US" sz="2800" dirty="0">
              <a:solidFill>
                <a:srgbClr val="C00000"/>
              </a:solidFill>
              <a:effectLst>
                <a:outerShdw blurRad="38100" dist="38100" dir="2700000" algn="tl">
                  <a:srgbClr val="000000">
                    <a:alpha val="43137"/>
                  </a:srgbClr>
                </a:outerShdw>
              </a:effectLst>
            </a:endParaRPr>
          </a:p>
        </p:txBody>
      </p:sp>
      <p:pic>
        <p:nvPicPr>
          <p:cNvPr id="5" name="Picture 2" title="Image of a job safety and health fly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2644498"/>
            <a:ext cx="1956549" cy="25371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15352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C3C437F-050E-445F-8204-8D09ECBC1F8A}" type="slidenum">
              <a:rPr lang="en-GB" smtClean="0"/>
              <a:pPr/>
              <a:t>69</a:t>
            </a:fld>
            <a:endParaRPr lang="en-GB" dirty="0"/>
          </a:p>
        </p:txBody>
      </p:sp>
      <p:sp>
        <p:nvSpPr>
          <p:cNvPr id="3" name="TextBox 2"/>
          <p:cNvSpPr txBox="1"/>
          <p:nvPr/>
        </p:nvSpPr>
        <p:spPr>
          <a:xfrm rot="20454088">
            <a:off x="431484" y="951794"/>
            <a:ext cx="4572000" cy="1015663"/>
          </a:xfrm>
          <a:prstGeom prst="rect">
            <a:avLst/>
          </a:prstGeom>
          <a:noFill/>
        </p:spPr>
        <p:txBody>
          <a:bodyPr wrap="square" rtlCol="0">
            <a:spAutoFit/>
          </a:bodyPr>
          <a:lstStyle/>
          <a:p>
            <a:r>
              <a:rPr lang="en-US" sz="6000" b="1" dirty="0" smtClean="0">
                <a:solidFill>
                  <a:schemeClr val="bg1">
                    <a:lumMod val="95000"/>
                  </a:schemeClr>
                </a:solidFill>
                <a:effectLst>
                  <a:outerShdw blurRad="38100" dist="38100" dir="2700000" algn="tl">
                    <a:srgbClr val="000000">
                      <a:alpha val="43137"/>
                    </a:srgbClr>
                  </a:outerShdw>
                </a:effectLst>
              </a:rPr>
              <a:t>Thank you…!</a:t>
            </a:r>
            <a:endParaRPr lang="en-US" sz="6000" b="1" dirty="0">
              <a:solidFill>
                <a:schemeClr val="bg1">
                  <a:lumMod val="95000"/>
                </a:schemeClr>
              </a:solidFill>
              <a:effectLst>
                <a:outerShdw blurRad="38100" dist="38100" dir="2700000" algn="tl">
                  <a:srgbClr val="000000">
                    <a:alpha val="43137"/>
                  </a:srgbClr>
                </a:outerShdw>
              </a:effectLst>
            </a:endParaRPr>
          </a:p>
        </p:txBody>
      </p:sp>
      <p:sp>
        <p:nvSpPr>
          <p:cNvPr id="4" name="Title 3"/>
          <p:cNvSpPr>
            <a:spLocks noGrp="1"/>
          </p:cNvSpPr>
          <p:nvPr>
            <p:ph type="title" idx="4294967295"/>
          </p:nvPr>
        </p:nvSpPr>
        <p:spPr>
          <a:xfrm>
            <a:off x="628650" y="365125"/>
            <a:ext cx="7886700" cy="1325563"/>
          </a:xfrm>
          <a:prstGeom prst="rect">
            <a:avLst/>
          </a:prstGeom>
        </p:spPr>
        <p:txBody>
          <a:bodyPr/>
          <a:lstStyle/>
          <a:p>
            <a:r>
              <a:rPr lang="en-US" sz="1050" dirty="0" smtClean="0">
                <a:solidFill>
                  <a:schemeClr val="bg1"/>
                </a:solidFill>
              </a:rPr>
              <a:t>End</a:t>
            </a:r>
            <a:endParaRPr lang="en-US" sz="1050" dirty="0">
              <a:solidFill>
                <a:schemeClr val="bg1"/>
              </a:solidFill>
            </a:endParaRPr>
          </a:p>
        </p:txBody>
      </p:sp>
    </p:spTree>
    <p:extLst>
      <p:ext uri="{BB962C8B-B14F-4D97-AF65-F5344CB8AC3E}">
        <p14:creationId xmlns:p14="http://schemas.microsoft.com/office/powerpoint/2010/main" val="2712971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Slide Number Placeholder 2"/>
          <p:cNvSpPr>
            <a:spLocks noGrp="1"/>
          </p:cNvSpPr>
          <p:nvPr>
            <p:ph type="sldNum" sz="quarter" idx="10"/>
          </p:nvPr>
        </p:nvSpPr>
        <p:spPr/>
        <p:txBody>
          <a:bodyPr/>
          <a:lstStyle/>
          <a:p>
            <a:fld id="{AB2EEB42-3695-4CC8-9EB9-6441E8027B8F}" type="slidenum">
              <a:rPr lang="en-US" smtClean="0"/>
              <a:pPr/>
              <a:t>7</a:t>
            </a:fld>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603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Slide Number Placeholder 2"/>
          <p:cNvSpPr>
            <a:spLocks noGrp="1"/>
          </p:cNvSpPr>
          <p:nvPr>
            <p:ph type="sldNum" sz="quarter" idx="10"/>
          </p:nvPr>
        </p:nvSpPr>
        <p:spPr/>
        <p:txBody>
          <a:bodyPr/>
          <a:lstStyle/>
          <a:p>
            <a:fld id="{AB2EEB42-3695-4CC8-9EB9-6441E8027B8F}" type="slidenum">
              <a:rPr lang="en-US" smtClean="0"/>
              <a:pPr/>
              <a:t>8</a:t>
            </a:fld>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3202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r>
              <a:rPr lang="en-US" sz="2400" dirty="0" smtClean="0"/>
              <a:t> </a:t>
            </a:r>
            <a:br>
              <a:rPr lang="en-US" sz="2400" dirty="0" smtClean="0"/>
            </a:br>
            <a:r>
              <a:rPr lang="en-US" sz="2400" dirty="0" smtClean="0"/>
              <a:t>need for Spanish training</a:t>
            </a:r>
            <a:endParaRPr lang="es-MX" sz="2400" dirty="0"/>
          </a:p>
        </p:txBody>
      </p:sp>
      <p:sp>
        <p:nvSpPr>
          <p:cNvPr id="4" name="Slide Number Placeholder 3"/>
          <p:cNvSpPr>
            <a:spLocks noGrp="1"/>
          </p:cNvSpPr>
          <p:nvPr>
            <p:ph type="sldNum" sz="quarter" idx="4"/>
          </p:nvPr>
        </p:nvSpPr>
        <p:spPr/>
        <p:txBody>
          <a:bodyPr/>
          <a:lstStyle/>
          <a:p>
            <a:fld id="{AB2EEB42-3695-4CC8-9EB9-6441E8027B8F}" type="slidenum">
              <a:rPr lang="en-US" smtClean="0"/>
              <a:pPr/>
              <a:t>9</a:t>
            </a:fld>
            <a:endParaRPr lang="en-US" dirty="0"/>
          </a:p>
        </p:txBody>
      </p:sp>
      <p:pic>
        <p:nvPicPr>
          <p:cNvPr id="9218" name="Picture 2" descr="https://www.raconline.org/rural-maps/mapfiles/hispanic.jpg" title="Image of hispanic or latino population map of America"/>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28700" y="1143001"/>
            <a:ext cx="7086600" cy="569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712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2dcde2927ffcca6ad40e5ae920c7e82b457729"/>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172B4B"/>
      </a:dk2>
      <a:lt2>
        <a:srgbClr val="E4E9EF"/>
      </a:lt2>
      <a:accent1>
        <a:srgbClr val="2C395D"/>
      </a:accent1>
      <a:accent2>
        <a:srgbClr val="4E2929"/>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2029</Words>
  <Application>Microsoft Office PowerPoint</Application>
  <PresentationFormat>On-screen Show (4:3)</PresentationFormat>
  <Paragraphs>425</Paragraphs>
  <Slides>69</Slides>
  <Notes>68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69</vt:i4>
      </vt:variant>
    </vt:vector>
  </HeadingPairs>
  <TitlesOfParts>
    <vt:vector size="76" baseType="lpstr">
      <vt:lpstr>Arial</vt:lpstr>
      <vt:lpstr>Arial Narrow</vt:lpstr>
      <vt:lpstr>Calibri</vt:lpstr>
      <vt:lpstr>Segoe Script</vt:lpstr>
      <vt:lpstr>Times New Roman</vt:lpstr>
      <vt:lpstr>1_Office Theme</vt:lpstr>
      <vt:lpstr>Custom Design</vt:lpstr>
      <vt:lpstr>Safety and Health Training for Tree Care and Landscape Workers</vt:lpstr>
      <vt:lpstr>Susan Harwood Training Grant</vt:lpstr>
      <vt:lpstr>PURPOSE OF SUSAN Harwood  TRAINING GRANT </vt:lpstr>
      <vt:lpstr>PURPOSE OF SUSAN Harwood  TRAINING GRANT  </vt:lpstr>
      <vt:lpstr>PURPOSE OF SUSAN Harwood  TRAINING GRANT   </vt:lpstr>
      <vt:lpstr>Safety and  Health  Training  for  Tree Care  and Landscape Workers  </vt:lpstr>
      <vt:lpstr>BACKGROUND</vt:lpstr>
      <vt:lpstr>Background </vt:lpstr>
      <vt:lpstr>Background –  need for Spanish training</vt:lpstr>
      <vt:lpstr>Background –  need for Spanish training </vt:lpstr>
      <vt:lpstr>Background –  need for low literacy training</vt:lpstr>
      <vt:lpstr>Training goal</vt:lpstr>
      <vt:lpstr>TRAINING MOTTO  </vt:lpstr>
      <vt:lpstr>Training format</vt:lpstr>
      <vt:lpstr>TRAINING TOPICS</vt:lpstr>
      <vt:lpstr>Fall Protection</vt:lpstr>
      <vt:lpstr>Fall protection </vt:lpstr>
      <vt:lpstr>Fall protection  </vt:lpstr>
      <vt:lpstr>Fall protection   </vt:lpstr>
      <vt:lpstr>Fall protection    </vt:lpstr>
      <vt:lpstr>Fall protection     </vt:lpstr>
      <vt:lpstr>Fall protection      </vt:lpstr>
      <vt:lpstr>Fall protection       </vt:lpstr>
      <vt:lpstr>Fall protection        </vt:lpstr>
      <vt:lpstr>Final Test</vt:lpstr>
      <vt:lpstr>Equipment Safety</vt:lpstr>
      <vt:lpstr>EQUIPMENT SAFETY </vt:lpstr>
      <vt:lpstr>EQUIPMENT SAFETY  </vt:lpstr>
      <vt:lpstr>EQUIPMENT SAFETY   </vt:lpstr>
      <vt:lpstr>EQUIPMENT SAFETY    </vt:lpstr>
      <vt:lpstr>EQUIPMENT SAFETY     </vt:lpstr>
      <vt:lpstr>EQUIPMENT SAFETY      </vt:lpstr>
      <vt:lpstr>EQUIPMENT SAFETY       </vt:lpstr>
      <vt:lpstr> Final Test</vt:lpstr>
      <vt:lpstr>PPE</vt:lpstr>
      <vt:lpstr>pPE </vt:lpstr>
      <vt:lpstr>pPE  </vt:lpstr>
      <vt:lpstr>pPE   </vt:lpstr>
      <vt:lpstr>pPE    </vt:lpstr>
      <vt:lpstr>pPE     </vt:lpstr>
      <vt:lpstr>pPE      </vt:lpstr>
      <vt:lpstr>PPE - FOR  CHAINSAw </vt:lpstr>
      <vt:lpstr> Final Test </vt:lpstr>
      <vt:lpstr>Work Zone</vt:lpstr>
      <vt:lpstr> Work zone</vt:lpstr>
      <vt:lpstr>  work zone</vt:lpstr>
      <vt:lpstr> work zone </vt:lpstr>
      <vt:lpstr>Work Zone </vt:lpstr>
      <vt:lpstr>Work Zone  </vt:lpstr>
      <vt:lpstr>Work Zone   </vt:lpstr>
      <vt:lpstr>Work Zone    </vt:lpstr>
      <vt:lpstr>Work Zone     </vt:lpstr>
      <vt:lpstr> Final Test  </vt:lpstr>
      <vt:lpstr>First Aid</vt:lpstr>
      <vt:lpstr>First aid  </vt:lpstr>
      <vt:lpstr>First aid </vt:lpstr>
      <vt:lpstr>First aid   </vt:lpstr>
      <vt:lpstr>First aid    </vt:lpstr>
      <vt:lpstr>First aid     </vt:lpstr>
      <vt:lpstr>ERGONOMICS</vt:lpstr>
      <vt:lpstr>ERGONOMICS </vt:lpstr>
      <vt:lpstr>ERGONOMICS  </vt:lpstr>
      <vt:lpstr> FINAL TEST   </vt:lpstr>
      <vt:lpstr>Rights and Responsibilities</vt:lpstr>
      <vt:lpstr>Employees Rights </vt:lpstr>
      <vt:lpstr>Employees Rights  </vt:lpstr>
      <vt:lpstr>Responsibilities</vt:lpstr>
      <vt:lpstr>Responsibilities </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2019-12-05T15:45:38Z</dcterms:created>
  <dcterms:modified xsi:type="dcterms:W3CDTF">2019-12-05T21:25:35Z</dcterms:modified>
</cp:coreProperties>
</file>