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  <p:sldMasterId id="2147483672" r:id="rId2"/>
  </p:sldMasterIdLst>
  <p:notesMasterIdLst>
    <p:notesMasterId r:id="rId75"/>
  </p:notesMasterIdLst>
  <p:handoutMasterIdLst>
    <p:handoutMasterId r:id="rId76"/>
  </p:handoutMasterIdLst>
  <p:sldIdLst>
    <p:sldId id="287" r:id="rId3"/>
    <p:sldId id="293" r:id="rId4"/>
    <p:sldId id="259" r:id="rId5"/>
    <p:sldId id="260" r:id="rId6"/>
    <p:sldId id="291" r:id="rId7"/>
    <p:sldId id="365" r:id="rId8"/>
    <p:sldId id="295" r:id="rId9"/>
    <p:sldId id="296" r:id="rId10"/>
    <p:sldId id="297" r:id="rId11"/>
    <p:sldId id="298" r:id="rId12"/>
    <p:sldId id="299" r:id="rId13"/>
    <p:sldId id="294" r:id="rId14"/>
    <p:sldId id="261" r:id="rId15"/>
    <p:sldId id="302" r:id="rId16"/>
    <p:sldId id="300" r:id="rId17"/>
    <p:sldId id="375" r:id="rId18"/>
    <p:sldId id="321" r:id="rId19"/>
    <p:sldId id="320" r:id="rId20"/>
    <p:sldId id="317" r:id="rId21"/>
    <p:sldId id="318" r:id="rId22"/>
    <p:sldId id="319" r:id="rId23"/>
    <p:sldId id="323" r:id="rId24"/>
    <p:sldId id="322" r:id="rId25"/>
    <p:sldId id="324" r:id="rId26"/>
    <p:sldId id="366" r:id="rId27"/>
    <p:sldId id="376" r:id="rId28"/>
    <p:sldId id="325" r:id="rId29"/>
    <p:sldId id="327" r:id="rId30"/>
    <p:sldId id="326" r:id="rId31"/>
    <p:sldId id="328" r:id="rId32"/>
    <p:sldId id="329" r:id="rId33"/>
    <p:sldId id="330" r:id="rId34"/>
    <p:sldId id="331" r:id="rId35"/>
    <p:sldId id="369" r:id="rId36"/>
    <p:sldId id="379" r:id="rId37"/>
    <p:sldId id="332" r:id="rId38"/>
    <p:sldId id="333" r:id="rId39"/>
    <p:sldId id="334" r:id="rId40"/>
    <p:sldId id="335" r:id="rId41"/>
    <p:sldId id="336" r:id="rId42"/>
    <p:sldId id="339" r:id="rId43"/>
    <p:sldId id="337" r:id="rId44"/>
    <p:sldId id="368" r:id="rId45"/>
    <p:sldId id="380" r:id="rId46"/>
    <p:sldId id="338" r:id="rId47"/>
    <p:sldId id="343" r:id="rId48"/>
    <p:sldId id="344" r:id="rId49"/>
    <p:sldId id="345" r:id="rId50"/>
    <p:sldId id="350" r:id="rId51"/>
    <p:sldId id="346" r:id="rId52"/>
    <p:sldId id="348" r:id="rId53"/>
    <p:sldId id="347" r:id="rId54"/>
    <p:sldId id="371" r:id="rId55"/>
    <p:sldId id="381" r:id="rId56"/>
    <p:sldId id="354" r:id="rId57"/>
    <p:sldId id="349" r:id="rId58"/>
    <p:sldId id="351" r:id="rId59"/>
    <p:sldId id="352" r:id="rId60"/>
    <p:sldId id="353" r:id="rId61"/>
    <p:sldId id="355" r:id="rId62"/>
    <p:sldId id="357" r:id="rId63"/>
    <p:sldId id="356" r:id="rId64"/>
    <p:sldId id="372" r:id="rId65"/>
    <p:sldId id="382" r:id="rId66"/>
    <p:sldId id="383" r:id="rId67"/>
    <p:sldId id="384" r:id="rId68"/>
    <p:sldId id="385" r:id="rId69"/>
    <p:sldId id="386" r:id="rId70"/>
    <p:sldId id="359" r:id="rId71"/>
    <p:sldId id="361" r:id="rId72"/>
    <p:sldId id="362" r:id="rId73"/>
    <p:sldId id="364" r:id="rId74"/>
  </p:sldIdLst>
  <p:sldSz cx="9144000" cy="6858000" type="screen4x3"/>
  <p:notesSz cx="7010400" cy="9296400"/>
  <p:custDataLst>
    <p:tags r:id="rId7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0160" autoAdjust="0"/>
  </p:normalViewPr>
  <p:slideViewPr>
    <p:cSldViewPr>
      <p:cViewPr varScale="1">
        <p:scale>
          <a:sx n="100" d="100"/>
          <a:sy n="100" d="100"/>
        </p:scale>
        <p:origin x="202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B1589-F79A-4D2C-BC2B-13E371752B2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DD123-CB42-42ED-B306-D99CFAD5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88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97AFE5-0863-4ADB-8E7F-9FACF3626EC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EB4479-C75D-41B8-9475-373B28B4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9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84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http://www.bls.gov/iif/oshwc/cfoi/cfch0013.pdf</a:t>
            </a:r>
          </a:p>
          <a:p>
            <a:endParaRPr lang="es-MX" dirty="0" smtClean="0"/>
          </a:p>
          <a:p>
            <a:r>
              <a:rPr lang="es-ES" dirty="0" smtClean="0"/>
              <a:t>Un artículo de Daniel </a:t>
            </a:r>
            <a:r>
              <a:rPr lang="es-ES" dirty="0" err="1" smtClean="0"/>
              <a:t>Hays</a:t>
            </a:r>
            <a:r>
              <a:rPr lang="es-ES" dirty="0" smtClean="0"/>
              <a:t> en una edición de septiembre 2002 de la Entidad Aseguradora Nacional de la Propiedad Informal y afirmó que las muertes van en aumento entre los trabajadores hispanos y OSHA "encuentra que barreras lingüísticas tienen un impacto significativo como causa de los accidentes laborales"</a:t>
            </a:r>
          </a:p>
          <a:p>
            <a:endParaRPr lang="es-ES" dirty="0" smtClean="0"/>
          </a:p>
          <a:p>
            <a:r>
              <a:rPr lang="es-ES" dirty="0" smtClean="0"/>
              <a:t>OSHA Región VI encabeza en la nación de los accidentes laborales en el que, en promedio, 40% eran trabajadores hispanos, de 2012 a 2014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17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1992 el Centro Nacional de Estadísticas de Educación del Departamento de Educación de Estados Unidos llevó a cabo una Encuesta Nacional de Alfabetización de Adultos para evaluar la profundidad y amplitud de los problemas de alfabetización en los Estados Unidos. La encuesta sugiere que el 20 por ciento o más de los adultos estadounidenses tienen nada mejor que una capacidad de lectura de quinto grado.</a:t>
            </a:r>
          </a:p>
          <a:p>
            <a:endParaRPr lang="es-ES" dirty="0" smtClean="0"/>
          </a:p>
          <a:p>
            <a:r>
              <a:rPr lang="es-ES" dirty="0" smtClean="0"/>
              <a:t>Esto haría casi imposible de leer los manuales requeridos de seguridad, etiquetas de productos, y las señales de advertencia, incluso por escrito.</a:t>
            </a:r>
          </a:p>
          <a:p>
            <a:endParaRPr lang="en-US" dirty="0"/>
          </a:p>
          <a:p>
            <a:r>
              <a:rPr lang="es-ES" dirty="0"/>
              <a:t>Se puede suponer que las tasas de analfabetismo son más altas entre los trabajadores empleados en la ocupación requieren poca o ninguna educación formal, como los puestos de trabajo de cuello azul que sostienen la industria del paisajismo.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image data from:  https://nces.ed.gov/naal/estimates/StateEstimates.aspx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1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valor de Capacitación en Seguridad y Salud:</a:t>
            </a:r>
          </a:p>
          <a:p>
            <a:r>
              <a:rPr lang="es-ES" dirty="0" smtClean="0"/>
              <a:t>La seguridad de calidad y capacitación en salud proporciona las herramientas necesarias para proteger la salud y la vida de los trabajadores, y para evitar cualquier lesión o enfermedad relacionada con el trabajo, la capacitación efectiva desarrolla trabajadores que son educados y capacitados para mejorar las condiciones de trabajo en sus lugares de trabajo.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70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96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5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4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 sección proporciona una visión general de la Susan </a:t>
            </a:r>
            <a:r>
              <a:rPr lang="es-ES" dirty="0" err="1" smtClean="0"/>
              <a:t>Harwood</a:t>
            </a:r>
            <a:r>
              <a:rPr lang="es-ES" dirty="0" smtClean="0"/>
              <a:t> Training.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73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0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59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8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46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2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73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programa Susan </a:t>
            </a:r>
            <a:r>
              <a:rPr lang="es-ES" dirty="0" smtClean="0"/>
              <a:t>Harwood </a:t>
            </a:r>
            <a:r>
              <a:rPr lang="es-ES" dirty="0" smtClean="0"/>
              <a:t>Formación proporciona fondos para el desarrollo de materiales de capacitación y la formación de los trabajadores y / o empleados para reconocer, evitar, reducir, y prevenir los riesgos de seguridad y salud en sus lugares de trabajo.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17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66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4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362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2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40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61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67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31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4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programa Susan </a:t>
            </a:r>
            <a:r>
              <a:rPr lang="es-ES" dirty="0" smtClean="0"/>
              <a:t>Harwood </a:t>
            </a:r>
            <a:r>
              <a:rPr lang="es-ES" dirty="0" smtClean="0"/>
              <a:t>Formación enfatiza:</a:t>
            </a:r>
          </a:p>
          <a:p>
            <a:pPr marL="232943" indent="-232943">
              <a:buFont typeface="+mj-lt"/>
              <a:buAutoNum type="arabicPeriod"/>
            </a:pPr>
            <a:r>
              <a:rPr lang="es-ES" dirty="0" smtClean="0"/>
              <a:t>Educar a los trabajadores sobre sus derechos y educar a los empleadores sobre sus responsabilidades en virtud de la Ley de Salud y Seguridad Ocupacional.</a:t>
            </a:r>
          </a:p>
          <a:p>
            <a:pPr marL="232943" indent="-232943">
              <a:buFont typeface="+mj-lt"/>
              <a:buAutoNum type="arabicPeriod"/>
            </a:pPr>
            <a:r>
              <a:rPr lang="es-ES" dirty="0" smtClean="0"/>
              <a:t>Educar a los trabajadores y los empleadores en las pequeñas empresas. (Para los fines de este programa de becas, una pequeña empresa es uno con 250 empleados o menos.)</a:t>
            </a:r>
          </a:p>
          <a:p>
            <a:pPr marL="232943" indent="-232943">
              <a:buFont typeface="+mj-lt"/>
              <a:buAutoNum type="arabicPeriod"/>
            </a:pPr>
            <a:r>
              <a:rPr lang="es-ES" dirty="0" smtClean="0"/>
              <a:t>El entrenamiento de los trabajadores y empleadores sobre los nuevos estándares de OSHA.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03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27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98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49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554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378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51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77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1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programa Susan </a:t>
            </a:r>
            <a:r>
              <a:rPr lang="es-ES" dirty="0" smtClean="0"/>
              <a:t>Harwood </a:t>
            </a:r>
            <a:r>
              <a:rPr lang="es-ES" dirty="0" smtClean="0"/>
              <a:t>Formación enfatiza:</a:t>
            </a:r>
          </a:p>
          <a:p>
            <a:pPr marL="232943" indent="-232943">
              <a:buFont typeface="+mj-lt"/>
              <a:buAutoNum type="arabicPeriod" startAt="4"/>
            </a:pPr>
            <a:r>
              <a:rPr lang="es-ES" dirty="0" smtClean="0"/>
              <a:t>Formación poblaciones de trabajadores en situación de riesgo.</a:t>
            </a:r>
          </a:p>
          <a:p>
            <a:pPr marL="232943" indent="-232943">
              <a:buFont typeface="+mj-lt"/>
              <a:buAutoNum type="arabicPeriod" startAt="4"/>
            </a:pPr>
            <a:r>
              <a:rPr lang="es-ES" dirty="0" smtClean="0"/>
              <a:t>El entrenamiento de los trabajadores y los empleadores acerca de las actividades de alto riesgo o riesgos identificados por la OSHA a través del Departamento del Plan Estratégico de Trabajo, como parte de un programa especial énfasis OSHA u otras prioridades de OSHA.</a:t>
            </a:r>
          </a:p>
          <a:p>
            <a:pPr marL="232943" indent="-232943">
              <a:buFont typeface="+mj-lt"/>
              <a:buAutoNum type="arabicPeriod" startAt="4"/>
            </a:pPr>
            <a:r>
              <a:rPr lang="es-ES" dirty="0" smtClean="0"/>
              <a:t>La prestación de asistencia técnica a los empleadores y trabajadores.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538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583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98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96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78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41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03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742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72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37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886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76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796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section</a:t>
            </a:r>
            <a:r>
              <a:rPr lang="en-US" baseline="0" dirty="0" smtClean="0"/>
              <a:t> provides gives background information on how the topic for the grant was decided upon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3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289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19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845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85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ES" dirty="0" smtClean="0"/>
              <a:t>En 2014, Texas empleó el tercer número más alto de trabajadores de</a:t>
            </a:r>
            <a:r>
              <a:rPr lang="es-ES" baseline="0" dirty="0" smtClean="0"/>
              <a:t> mantenimiento de jardines</a:t>
            </a:r>
            <a:r>
              <a:rPr lang="es-ES" dirty="0" smtClean="0"/>
              <a:t> en la nación según la Oficina de Estadísticas Laborales de datos  </a:t>
            </a:r>
            <a:r>
              <a:rPr lang="es-MX" dirty="0" smtClean="0"/>
              <a:t>http://www.bls.gov/oes/current/oes373011.htm</a:t>
            </a:r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s-ES" dirty="0" smtClean="0"/>
              <a:t>Proyectado para crecer otro 12% en 2022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378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941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369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favor tome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minutos</a:t>
            </a:r>
            <a:r>
              <a:rPr lang="en-US" dirty="0" smtClean="0"/>
              <a:t> para </a:t>
            </a:r>
            <a:r>
              <a:rPr lang="en-US" dirty="0" err="1" smtClean="0"/>
              <a:t>evaluar</a:t>
            </a:r>
            <a:r>
              <a:rPr lang="en-US" dirty="0" smtClean="0"/>
              <a:t> el </a:t>
            </a:r>
            <a:r>
              <a:rPr lang="en-US" dirty="0" err="1" smtClean="0"/>
              <a:t>curso</a:t>
            </a:r>
            <a:r>
              <a:rPr lang="en-US" dirty="0" smtClean="0"/>
              <a:t>. 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21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 smtClean="0"/>
              <a:t>http://www.bls.gov/iif/oshcfoi1.htm</a:t>
            </a:r>
          </a:p>
          <a:p>
            <a:endParaRPr lang="en-US" dirty="0" smtClean="0"/>
          </a:p>
          <a:p>
            <a:pPr defTabSz="931774">
              <a:defRPr/>
            </a:pPr>
            <a:r>
              <a:rPr lang="es-ES" dirty="0" smtClean="0"/>
              <a:t>Caídas y el</a:t>
            </a:r>
            <a:r>
              <a:rPr lang="es-ES" baseline="0" dirty="0" smtClean="0"/>
              <a:t> </a:t>
            </a:r>
            <a:r>
              <a:rPr lang="es-ES" dirty="0" smtClean="0"/>
              <a:t>contacto con objetos / equipos son las dos principales causas de muertes entre los trabajadores</a:t>
            </a:r>
          </a:p>
          <a:p>
            <a:r>
              <a:rPr lang="es-ES" dirty="0" smtClean="0"/>
              <a:t>del paisajismo y los motivos de mantenimiento de ser Golpeado por / contra / atrapado en / entre los incidentes causados en promedio el 50% de todas las muertes en 2014.</a:t>
            </a:r>
          </a:p>
          <a:p>
            <a:endParaRPr lang="es-ES" dirty="0" smtClean="0"/>
          </a:p>
          <a:p>
            <a:r>
              <a:rPr lang="es-ES" dirty="0" smtClean="0"/>
              <a:t>Estas cifras no incluyen las muertes de los supervisores de primera línea / gerentes de jardinería, servicio de jardinería, y trabajadores </a:t>
            </a:r>
            <a:r>
              <a:rPr lang="es-ES" dirty="0" err="1" smtClean="0"/>
              <a:t>groundskeeping</a:t>
            </a:r>
            <a:r>
              <a:rPr lang="es-ES" dirty="0" smtClean="0"/>
              <a:t> o podadores de árboles y podadoras</a:t>
            </a:r>
            <a:endParaRPr lang="en-US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Latinos o hispanos constituyen la minoría étnica más grande en los Estados Unidos, según el Censo Burea estadounidense.</a:t>
            </a:r>
          </a:p>
          <a:p>
            <a:endParaRPr lang="es-ES" dirty="0"/>
          </a:p>
          <a:p>
            <a:r>
              <a:rPr lang="es-ES" dirty="0"/>
              <a:t>En la industria del paisaje solo, los hispanos representan más de una quinta parte de toda la plantilla, de acuerdo con la American </a:t>
            </a:r>
            <a:r>
              <a:rPr lang="es-ES" dirty="0" err="1"/>
              <a:t>Immigration</a:t>
            </a:r>
            <a:r>
              <a:rPr lang="es-ES" dirty="0"/>
              <a:t> </a:t>
            </a:r>
            <a:r>
              <a:rPr lang="es-ES" dirty="0" err="1"/>
              <a:t>Law</a:t>
            </a:r>
            <a:r>
              <a:rPr lang="es-ES" dirty="0"/>
              <a:t> </a:t>
            </a:r>
            <a:r>
              <a:rPr lang="es-ES" dirty="0" err="1"/>
              <a:t>Foundation</a:t>
            </a:r>
            <a:r>
              <a:rPr lang="es-E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4479-C75D-41B8-9475-373B28B4BE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Bigstock_15990509.pn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600200" y="-31388"/>
            <a:ext cx="7543800" cy="705025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4371145"/>
            <a:ext cx="9142414" cy="2639255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475888 h 2617668"/>
              <a:gd name="connsiteX1" fmla="*/ 3155094 w 9133383"/>
              <a:gd name="connsiteY1" fmla="*/ 565974 h 2617668"/>
              <a:gd name="connsiteX2" fmla="*/ 9133383 w 9133383"/>
              <a:gd name="connsiteY2" fmla="*/ 1131820 h 2617668"/>
              <a:gd name="connsiteX3" fmla="*/ 9109666 w 9133383"/>
              <a:gd name="connsiteY3" fmla="*/ 2583303 h 2617668"/>
              <a:gd name="connsiteX4" fmla="*/ 456519 w 9133383"/>
              <a:gd name="connsiteY4" fmla="*/ 2605906 h 2617668"/>
              <a:gd name="connsiteX5" fmla="*/ 0 w 9133383"/>
              <a:gd name="connsiteY5" fmla="*/ 2605907 h 2617668"/>
              <a:gd name="connsiteX6" fmla="*/ 3399 w 9133383"/>
              <a:gd name="connsiteY6" fmla="*/ 475888 h 26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617668">
                <a:moveTo>
                  <a:pt x="3399" y="475888"/>
                </a:moveTo>
                <a:cubicBezTo>
                  <a:pt x="1151176" y="0"/>
                  <a:pt x="2177778" y="245555"/>
                  <a:pt x="3155094" y="565974"/>
                </a:cubicBezTo>
                <a:cubicBezTo>
                  <a:pt x="5376358" y="1389897"/>
                  <a:pt x="7281277" y="2493769"/>
                  <a:pt x="9133383" y="1131820"/>
                </a:cubicBezTo>
                <a:cubicBezTo>
                  <a:pt x="9121498" y="1906370"/>
                  <a:pt x="9132895" y="1270823"/>
                  <a:pt x="9109666" y="2583303"/>
                </a:cubicBezTo>
                <a:cubicBezTo>
                  <a:pt x="7785407" y="2617668"/>
                  <a:pt x="1893816" y="2556064"/>
                  <a:pt x="456519" y="2605906"/>
                </a:cubicBezTo>
                <a:lnTo>
                  <a:pt x="0" y="2605907"/>
                </a:lnTo>
                <a:lnTo>
                  <a:pt x="3399" y="4758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0" y="4881717"/>
            <a:ext cx="9142414" cy="2585883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880974"/>
              <a:gd name="connsiteX1" fmla="*/ 3155094 w 9133383"/>
              <a:gd name="connsiteY1" fmla="*/ 320419 h 2880974"/>
              <a:gd name="connsiteX2" fmla="*/ 9133383 w 9133383"/>
              <a:gd name="connsiteY2" fmla="*/ 1519025 h 2880974"/>
              <a:gd name="connsiteX3" fmla="*/ 9109666 w 9133383"/>
              <a:gd name="connsiteY3" fmla="*/ 2337748 h 2880974"/>
              <a:gd name="connsiteX4" fmla="*/ 456519 w 9133383"/>
              <a:gd name="connsiteY4" fmla="*/ 2360351 h 2880974"/>
              <a:gd name="connsiteX5" fmla="*/ 0 w 9133383"/>
              <a:gd name="connsiteY5" fmla="*/ 2360352 h 2880974"/>
              <a:gd name="connsiteX6" fmla="*/ 3399 w 9133383"/>
              <a:gd name="connsiteY6" fmla="*/ 562230 h 28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880974">
                <a:moveTo>
                  <a:pt x="3399" y="562230"/>
                </a:moveTo>
                <a:cubicBezTo>
                  <a:pt x="1151176" y="86342"/>
                  <a:pt x="2177778" y="0"/>
                  <a:pt x="3155094" y="320419"/>
                </a:cubicBezTo>
                <a:cubicBezTo>
                  <a:pt x="5376358" y="1144342"/>
                  <a:pt x="7281277" y="2880974"/>
                  <a:pt x="9133383" y="1519025"/>
                </a:cubicBezTo>
                <a:cubicBezTo>
                  <a:pt x="9121498" y="2293575"/>
                  <a:pt x="9132895" y="1025268"/>
                  <a:pt x="9109666" y="2337748"/>
                </a:cubicBezTo>
                <a:cubicBezTo>
                  <a:pt x="7785407" y="2372113"/>
                  <a:pt x="1893816" y="2310509"/>
                  <a:pt x="456519" y="2360351"/>
                </a:cubicBezTo>
                <a:lnTo>
                  <a:pt x="0" y="2360352"/>
                </a:lnTo>
                <a:lnTo>
                  <a:pt x="3399" y="56223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7" y="6464136"/>
            <a:ext cx="4663440" cy="1495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61" y="6228203"/>
            <a:ext cx="702226" cy="621424"/>
          </a:xfrm>
          <a:prstGeom prst="rect">
            <a:avLst/>
          </a:prstGeom>
        </p:spPr>
      </p:pic>
      <p:pic>
        <p:nvPicPr>
          <p:cNvPr id="19" name="Picture 4" descr="https://upload.wikimedia.org/wikipedia/commons/thumb/4/44/US-OSHA-Logo.svg/2000px-US-OSHA-Logo.svg.png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587" y="5375633"/>
            <a:ext cx="2057400" cy="5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30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904754"/>
            <a:ext cx="2400300" cy="52717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26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749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5876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70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72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924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195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91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15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6E45-EC3D-4C2E-BF75-35F3E0FE4E41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14020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YOUR COMPANY NAME</a:t>
            </a:r>
            <a:endParaRPr lang="en-US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68" y="137648"/>
            <a:ext cx="1610096" cy="5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87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Bigstock_15990509.pn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600200" y="-31388"/>
            <a:ext cx="7543800" cy="705025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4371145"/>
            <a:ext cx="9142414" cy="2639255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475888 h 2617668"/>
              <a:gd name="connsiteX1" fmla="*/ 3155094 w 9133383"/>
              <a:gd name="connsiteY1" fmla="*/ 565974 h 2617668"/>
              <a:gd name="connsiteX2" fmla="*/ 9133383 w 9133383"/>
              <a:gd name="connsiteY2" fmla="*/ 1131820 h 2617668"/>
              <a:gd name="connsiteX3" fmla="*/ 9109666 w 9133383"/>
              <a:gd name="connsiteY3" fmla="*/ 2583303 h 2617668"/>
              <a:gd name="connsiteX4" fmla="*/ 456519 w 9133383"/>
              <a:gd name="connsiteY4" fmla="*/ 2605906 h 2617668"/>
              <a:gd name="connsiteX5" fmla="*/ 0 w 9133383"/>
              <a:gd name="connsiteY5" fmla="*/ 2605907 h 2617668"/>
              <a:gd name="connsiteX6" fmla="*/ 3399 w 9133383"/>
              <a:gd name="connsiteY6" fmla="*/ 475888 h 26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617668">
                <a:moveTo>
                  <a:pt x="3399" y="475888"/>
                </a:moveTo>
                <a:cubicBezTo>
                  <a:pt x="1151176" y="0"/>
                  <a:pt x="2177778" y="245555"/>
                  <a:pt x="3155094" y="565974"/>
                </a:cubicBezTo>
                <a:cubicBezTo>
                  <a:pt x="5376358" y="1389897"/>
                  <a:pt x="7281277" y="2493769"/>
                  <a:pt x="9133383" y="1131820"/>
                </a:cubicBezTo>
                <a:cubicBezTo>
                  <a:pt x="9121498" y="1906370"/>
                  <a:pt x="9132895" y="1270823"/>
                  <a:pt x="9109666" y="2583303"/>
                </a:cubicBezTo>
                <a:cubicBezTo>
                  <a:pt x="7785407" y="2617668"/>
                  <a:pt x="1893816" y="2556064"/>
                  <a:pt x="456519" y="2605906"/>
                </a:cubicBezTo>
                <a:lnTo>
                  <a:pt x="0" y="2605907"/>
                </a:lnTo>
                <a:lnTo>
                  <a:pt x="3399" y="4758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0" y="4881717"/>
            <a:ext cx="9142414" cy="2585883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880974"/>
              <a:gd name="connsiteX1" fmla="*/ 3155094 w 9133383"/>
              <a:gd name="connsiteY1" fmla="*/ 320419 h 2880974"/>
              <a:gd name="connsiteX2" fmla="*/ 9133383 w 9133383"/>
              <a:gd name="connsiteY2" fmla="*/ 1519025 h 2880974"/>
              <a:gd name="connsiteX3" fmla="*/ 9109666 w 9133383"/>
              <a:gd name="connsiteY3" fmla="*/ 2337748 h 2880974"/>
              <a:gd name="connsiteX4" fmla="*/ 456519 w 9133383"/>
              <a:gd name="connsiteY4" fmla="*/ 2360351 h 2880974"/>
              <a:gd name="connsiteX5" fmla="*/ 0 w 9133383"/>
              <a:gd name="connsiteY5" fmla="*/ 2360352 h 2880974"/>
              <a:gd name="connsiteX6" fmla="*/ 3399 w 9133383"/>
              <a:gd name="connsiteY6" fmla="*/ 562230 h 28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880974">
                <a:moveTo>
                  <a:pt x="3399" y="562230"/>
                </a:moveTo>
                <a:cubicBezTo>
                  <a:pt x="1151176" y="86342"/>
                  <a:pt x="2177778" y="0"/>
                  <a:pt x="3155094" y="320419"/>
                </a:cubicBezTo>
                <a:cubicBezTo>
                  <a:pt x="5376358" y="1144342"/>
                  <a:pt x="7281277" y="2880974"/>
                  <a:pt x="9133383" y="1519025"/>
                </a:cubicBezTo>
                <a:cubicBezTo>
                  <a:pt x="9121498" y="2293575"/>
                  <a:pt x="9132895" y="1025268"/>
                  <a:pt x="9109666" y="2337748"/>
                </a:cubicBezTo>
                <a:cubicBezTo>
                  <a:pt x="7785407" y="2372113"/>
                  <a:pt x="1893816" y="2310509"/>
                  <a:pt x="456519" y="2360351"/>
                </a:cubicBezTo>
                <a:lnTo>
                  <a:pt x="0" y="2360352"/>
                </a:lnTo>
                <a:lnTo>
                  <a:pt x="3399" y="56223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7" y="6464136"/>
            <a:ext cx="4663440" cy="1495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61" y="6228203"/>
            <a:ext cx="702226" cy="621424"/>
          </a:xfrm>
          <a:prstGeom prst="rect">
            <a:avLst/>
          </a:prstGeom>
        </p:spPr>
      </p:pic>
      <p:pic>
        <p:nvPicPr>
          <p:cNvPr id="19" name="Picture 4" descr="https://upload.wikimedia.org/wikipedia/commons/thumb/4/44/US-OSHA-Logo.svg/2000px-US-OSHA-Logo.svg.png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587" y="5375633"/>
            <a:ext cx="2057400" cy="5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143000"/>
            <a:ext cx="4629150" cy="57150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68" y="137648"/>
            <a:ext cx="1610096" cy="5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68" y="137648"/>
            <a:ext cx="1610096" cy="5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/>
          <a:lstStyle/>
          <a:p>
            <a:fld id="{E0B26ED2-1658-49DB-935F-9644BB5A08DC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20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828800"/>
            <a:ext cx="1447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2514600"/>
            <a:ext cx="1828800" cy="266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52796" y="1828800"/>
            <a:ext cx="1447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2396" y="2514600"/>
            <a:ext cx="1828800" cy="266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19800" y="1828800"/>
            <a:ext cx="1447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629400" y="2514600"/>
            <a:ext cx="1828800" cy="266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68" y="137648"/>
            <a:ext cx="1610096" cy="5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/>
          <a:lstStyle/>
          <a:p>
            <a:fld id="{1D895698-5D19-4067-AC93-0BC973BDB0DB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20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752600"/>
            <a:ext cx="2514600" cy="106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800" y="3048000"/>
            <a:ext cx="2514600" cy="106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5800" y="4372708"/>
            <a:ext cx="2514600" cy="106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00400" y="1869831"/>
            <a:ext cx="5181600" cy="838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00400" y="3124200"/>
            <a:ext cx="5181600" cy="838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0400" y="4484077"/>
            <a:ext cx="5181600" cy="838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68" y="137648"/>
            <a:ext cx="1610096" cy="51457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" y="-990600"/>
            <a:ext cx="7885171" cy="93726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44000 w 9144000"/>
              <a:gd name="connsiteY2" fmla="*/ 541020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44000 w 9144000"/>
              <a:gd name="connsiteY2" fmla="*/ 541020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291153 h 7149153"/>
              <a:gd name="connsiteX1" fmla="*/ 2362200 w 9144000"/>
              <a:gd name="connsiteY1" fmla="*/ 1662753 h 7149153"/>
              <a:gd name="connsiteX2" fmla="*/ 9144000 w 9144000"/>
              <a:gd name="connsiteY2" fmla="*/ 5701353 h 7149153"/>
              <a:gd name="connsiteX3" fmla="*/ 9144000 w 9144000"/>
              <a:gd name="connsiteY3" fmla="*/ 7149153 h 7149153"/>
              <a:gd name="connsiteX4" fmla="*/ 0 w 9144000"/>
              <a:gd name="connsiteY4" fmla="*/ 7149153 h 7149153"/>
              <a:gd name="connsiteX5" fmla="*/ 0 w 9144000"/>
              <a:gd name="connsiteY5" fmla="*/ 291153 h 7149153"/>
              <a:gd name="connsiteX0" fmla="*/ 0 w 9144000"/>
              <a:gd name="connsiteY0" fmla="*/ 777242 h 7149153"/>
              <a:gd name="connsiteX1" fmla="*/ 2362200 w 9144000"/>
              <a:gd name="connsiteY1" fmla="*/ 1662753 h 7149153"/>
              <a:gd name="connsiteX2" fmla="*/ 9144000 w 9144000"/>
              <a:gd name="connsiteY2" fmla="*/ 5701353 h 7149153"/>
              <a:gd name="connsiteX3" fmla="*/ 9144000 w 9144000"/>
              <a:gd name="connsiteY3" fmla="*/ 7149153 h 7149153"/>
              <a:gd name="connsiteX4" fmla="*/ 0 w 9144000"/>
              <a:gd name="connsiteY4" fmla="*/ 7149153 h 7149153"/>
              <a:gd name="connsiteX5" fmla="*/ 0 w 9144000"/>
              <a:gd name="connsiteY5" fmla="*/ 777242 h 71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7149153">
                <a:moveTo>
                  <a:pt x="0" y="777242"/>
                </a:moveTo>
                <a:cubicBezTo>
                  <a:pt x="298355" y="1841767"/>
                  <a:pt x="2963459" y="0"/>
                  <a:pt x="2362200" y="1662753"/>
                </a:cubicBezTo>
                <a:cubicBezTo>
                  <a:pt x="1223750" y="5787789"/>
                  <a:pt x="1361364" y="6772701"/>
                  <a:pt x="9144000" y="5701353"/>
                </a:cubicBezTo>
                <a:lnTo>
                  <a:pt x="9144000" y="7149153"/>
                </a:lnTo>
                <a:lnTo>
                  <a:pt x="0" y="7149153"/>
                </a:lnTo>
                <a:lnTo>
                  <a:pt x="0" y="7772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 userDrawn="1"/>
        </p:nvSpPr>
        <p:spPr>
          <a:xfrm>
            <a:off x="-7274" y="-762000"/>
            <a:ext cx="7893974" cy="92964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30352 w 9144000"/>
              <a:gd name="connsiteY2" fmla="*/ 562287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44000 w 9144000"/>
              <a:gd name="connsiteY2" fmla="*/ 541020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2362200 w 9144000"/>
              <a:gd name="connsiteY1" fmla="*/ 1371600 h 6858000"/>
              <a:gd name="connsiteX2" fmla="*/ 9144000 w 9144000"/>
              <a:gd name="connsiteY2" fmla="*/ 541020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291153 h 7149153"/>
              <a:gd name="connsiteX1" fmla="*/ 2362200 w 9144000"/>
              <a:gd name="connsiteY1" fmla="*/ 1662753 h 7149153"/>
              <a:gd name="connsiteX2" fmla="*/ 9144000 w 9144000"/>
              <a:gd name="connsiteY2" fmla="*/ 5701353 h 7149153"/>
              <a:gd name="connsiteX3" fmla="*/ 9144000 w 9144000"/>
              <a:gd name="connsiteY3" fmla="*/ 7149153 h 7149153"/>
              <a:gd name="connsiteX4" fmla="*/ 0 w 9144000"/>
              <a:gd name="connsiteY4" fmla="*/ 7149153 h 7149153"/>
              <a:gd name="connsiteX5" fmla="*/ 0 w 9144000"/>
              <a:gd name="connsiteY5" fmla="*/ 291153 h 7149153"/>
              <a:gd name="connsiteX0" fmla="*/ 0 w 9144000"/>
              <a:gd name="connsiteY0" fmla="*/ 777242 h 7149153"/>
              <a:gd name="connsiteX1" fmla="*/ 2362200 w 9144000"/>
              <a:gd name="connsiteY1" fmla="*/ 1662753 h 7149153"/>
              <a:gd name="connsiteX2" fmla="*/ 9144000 w 9144000"/>
              <a:gd name="connsiteY2" fmla="*/ 5701353 h 7149153"/>
              <a:gd name="connsiteX3" fmla="*/ 9144000 w 9144000"/>
              <a:gd name="connsiteY3" fmla="*/ 7149153 h 7149153"/>
              <a:gd name="connsiteX4" fmla="*/ 0 w 9144000"/>
              <a:gd name="connsiteY4" fmla="*/ 7149153 h 7149153"/>
              <a:gd name="connsiteX5" fmla="*/ 0 w 9144000"/>
              <a:gd name="connsiteY5" fmla="*/ 777242 h 71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7149153">
                <a:moveTo>
                  <a:pt x="0" y="777242"/>
                </a:moveTo>
                <a:cubicBezTo>
                  <a:pt x="298355" y="1841767"/>
                  <a:pt x="2963459" y="0"/>
                  <a:pt x="2362200" y="1662753"/>
                </a:cubicBezTo>
                <a:cubicBezTo>
                  <a:pt x="1223750" y="5787789"/>
                  <a:pt x="1361364" y="6772701"/>
                  <a:pt x="9144000" y="5701353"/>
                </a:cubicBezTo>
                <a:lnTo>
                  <a:pt x="9144000" y="7149153"/>
                </a:lnTo>
                <a:lnTo>
                  <a:pt x="0" y="7149153"/>
                </a:lnTo>
                <a:lnTo>
                  <a:pt x="0" y="777242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135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6E45-EC3D-4C2E-BF75-35F3E0FE4E41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14020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YOUR COMPANY NAME</a:t>
            </a:r>
            <a:endParaRPr lang="en-US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68" y="137648"/>
            <a:ext cx="1610096" cy="5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Bigstock_15990509.pn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600200" y="-31388"/>
            <a:ext cx="7543800" cy="705025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4371145"/>
            <a:ext cx="9142414" cy="2639255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475888 h 2617668"/>
              <a:gd name="connsiteX1" fmla="*/ 3155094 w 9133383"/>
              <a:gd name="connsiteY1" fmla="*/ 565974 h 2617668"/>
              <a:gd name="connsiteX2" fmla="*/ 9133383 w 9133383"/>
              <a:gd name="connsiteY2" fmla="*/ 1131820 h 2617668"/>
              <a:gd name="connsiteX3" fmla="*/ 9109666 w 9133383"/>
              <a:gd name="connsiteY3" fmla="*/ 2583303 h 2617668"/>
              <a:gd name="connsiteX4" fmla="*/ 456519 w 9133383"/>
              <a:gd name="connsiteY4" fmla="*/ 2605906 h 2617668"/>
              <a:gd name="connsiteX5" fmla="*/ 0 w 9133383"/>
              <a:gd name="connsiteY5" fmla="*/ 2605907 h 2617668"/>
              <a:gd name="connsiteX6" fmla="*/ 3399 w 9133383"/>
              <a:gd name="connsiteY6" fmla="*/ 475888 h 26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617668">
                <a:moveTo>
                  <a:pt x="3399" y="475888"/>
                </a:moveTo>
                <a:cubicBezTo>
                  <a:pt x="1151176" y="0"/>
                  <a:pt x="2177778" y="245555"/>
                  <a:pt x="3155094" y="565974"/>
                </a:cubicBezTo>
                <a:cubicBezTo>
                  <a:pt x="5376358" y="1389897"/>
                  <a:pt x="7281277" y="2493769"/>
                  <a:pt x="9133383" y="1131820"/>
                </a:cubicBezTo>
                <a:cubicBezTo>
                  <a:pt x="9121498" y="1906370"/>
                  <a:pt x="9132895" y="1270823"/>
                  <a:pt x="9109666" y="2583303"/>
                </a:cubicBezTo>
                <a:cubicBezTo>
                  <a:pt x="7785407" y="2617668"/>
                  <a:pt x="1893816" y="2556064"/>
                  <a:pt x="456519" y="2605906"/>
                </a:cubicBezTo>
                <a:lnTo>
                  <a:pt x="0" y="2605907"/>
                </a:lnTo>
                <a:lnTo>
                  <a:pt x="3399" y="4758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0" y="4881717"/>
            <a:ext cx="9142414" cy="2585883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  <a:gd name="connsiteX0" fmla="*/ 3399 w 9133382"/>
              <a:gd name="connsiteY0" fmla="*/ 60251 h 1965251"/>
              <a:gd name="connsiteX1" fmla="*/ 3471665 w 9133382"/>
              <a:gd name="connsiteY1" fmla="*/ 1146544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3471665 w 9133382"/>
              <a:gd name="connsiteY1" fmla="*/ 742506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834662 w 9133382"/>
              <a:gd name="connsiteY1" fmla="*/ 976423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3399 w 9133382"/>
              <a:gd name="connsiteY0" fmla="*/ 60251 h 1965251"/>
              <a:gd name="connsiteX1" fmla="*/ 2325060 w 9133382"/>
              <a:gd name="connsiteY1" fmla="*/ 1231605 h 1965251"/>
              <a:gd name="connsiteX2" fmla="*/ 9133382 w 9133382"/>
              <a:gd name="connsiteY2" fmla="*/ 289285 h 1965251"/>
              <a:gd name="connsiteX3" fmla="*/ 9133382 w 9133382"/>
              <a:gd name="connsiteY3" fmla="*/ 1889485 h 1965251"/>
              <a:gd name="connsiteX4" fmla="*/ 456519 w 9133382"/>
              <a:gd name="connsiteY4" fmla="*/ 1965251 h 1965251"/>
              <a:gd name="connsiteX5" fmla="*/ 0 w 9133382"/>
              <a:gd name="connsiteY5" fmla="*/ 1508051 h 1965251"/>
              <a:gd name="connsiteX6" fmla="*/ 3399 w 9133382"/>
              <a:gd name="connsiteY6" fmla="*/ 60251 h 1965251"/>
              <a:gd name="connsiteX0" fmla="*/ 0 w 9129983"/>
              <a:gd name="connsiteY0" fmla="*/ 60251 h 1965251"/>
              <a:gd name="connsiteX1" fmla="*/ 2321661 w 9129983"/>
              <a:gd name="connsiteY1" fmla="*/ 1231605 h 1965251"/>
              <a:gd name="connsiteX2" fmla="*/ 9129983 w 9129983"/>
              <a:gd name="connsiteY2" fmla="*/ 289285 h 1965251"/>
              <a:gd name="connsiteX3" fmla="*/ 9129983 w 9129983"/>
              <a:gd name="connsiteY3" fmla="*/ 1889485 h 1965251"/>
              <a:gd name="connsiteX4" fmla="*/ 453120 w 9129983"/>
              <a:gd name="connsiteY4" fmla="*/ 1965251 h 1965251"/>
              <a:gd name="connsiteX5" fmla="*/ 0 w 9129983"/>
              <a:gd name="connsiteY5" fmla="*/ 60251 h 1965251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9109139 w 9133382"/>
              <a:gd name="connsiteY4" fmla="*/ 1869558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9133382 w 9133382"/>
              <a:gd name="connsiteY3" fmla="*/ 1889485 h 1965252"/>
              <a:gd name="connsiteX4" fmla="*/ 7994383 w 9133382"/>
              <a:gd name="connsiteY4" fmla="*/ 1635642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2168813"/>
              <a:gd name="connsiteX1" fmla="*/ 2325060 w 9133382"/>
              <a:gd name="connsiteY1" fmla="*/ 1231605 h 2168813"/>
              <a:gd name="connsiteX2" fmla="*/ 9133382 w 9133382"/>
              <a:gd name="connsiteY2" fmla="*/ 289285 h 2168813"/>
              <a:gd name="connsiteX3" fmla="*/ 9133382 w 9133382"/>
              <a:gd name="connsiteY3" fmla="*/ 1889485 h 2168813"/>
              <a:gd name="connsiteX4" fmla="*/ 456519 w 9133382"/>
              <a:gd name="connsiteY4" fmla="*/ 1965251 h 2168813"/>
              <a:gd name="connsiteX5" fmla="*/ 0 w 9133382"/>
              <a:gd name="connsiteY5" fmla="*/ 1965252 h 2168813"/>
              <a:gd name="connsiteX6" fmla="*/ 3399 w 9133382"/>
              <a:gd name="connsiteY6" fmla="*/ 60251 h 2168813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6794"/>
              <a:gd name="connsiteX1" fmla="*/ 2325060 w 9133382"/>
              <a:gd name="connsiteY1" fmla="*/ 1231605 h 1966794"/>
              <a:gd name="connsiteX2" fmla="*/ 9133382 w 9133382"/>
              <a:gd name="connsiteY2" fmla="*/ 289285 h 1966794"/>
              <a:gd name="connsiteX3" fmla="*/ 9133382 w 9133382"/>
              <a:gd name="connsiteY3" fmla="*/ 1889485 h 1966794"/>
              <a:gd name="connsiteX4" fmla="*/ 456519 w 9133382"/>
              <a:gd name="connsiteY4" fmla="*/ 1965251 h 1966794"/>
              <a:gd name="connsiteX5" fmla="*/ 0 w 9133382"/>
              <a:gd name="connsiteY5" fmla="*/ 1965252 h 1966794"/>
              <a:gd name="connsiteX6" fmla="*/ 3399 w 9133382"/>
              <a:gd name="connsiteY6" fmla="*/ 60251 h 1966794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7378615 w 9133382"/>
              <a:gd name="connsiteY5" fmla="*/ 1465521 h 1965252"/>
              <a:gd name="connsiteX6" fmla="*/ 456519 w 9133382"/>
              <a:gd name="connsiteY6" fmla="*/ 1965251 h 1965252"/>
              <a:gd name="connsiteX7" fmla="*/ 0 w 9133382"/>
              <a:gd name="connsiteY7" fmla="*/ 1965252 h 1965252"/>
              <a:gd name="connsiteX8" fmla="*/ 3399 w 9133382"/>
              <a:gd name="connsiteY8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7389231 w 9133382"/>
              <a:gd name="connsiteY4" fmla="*/ 1476153 h 1965252"/>
              <a:gd name="connsiteX5" fmla="*/ 456519 w 9133382"/>
              <a:gd name="connsiteY5" fmla="*/ 1965251 h 1965252"/>
              <a:gd name="connsiteX6" fmla="*/ 0 w 9133382"/>
              <a:gd name="connsiteY6" fmla="*/ 1965252 h 1965252"/>
              <a:gd name="connsiteX7" fmla="*/ 3399 w 9133382"/>
              <a:gd name="connsiteY7" fmla="*/ 60251 h 1965252"/>
              <a:gd name="connsiteX0" fmla="*/ 3399 w 9133382"/>
              <a:gd name="connsiteY0" fmla="*/ 60251 h 1965252"/>
              <a:gd name="connsiteX1" fmla="*/ 2325060 w 9133382"/>
              <a:gd name="connsiteY1" fmla="*/ 1231605 h 1965252"/>
              <a:gd name="connsiteX2" fmla="*/ 9133382 w 9133382"/>
              <a:gd name="connsiteY2" fmla="*/ 289285 h 1965252"/>
              <a:gd name="connsiteX3" fmla="*/ 8623780 w 9133382"/>
              <a:gd name="connsiteY3" fmla="*/ 1666201 h 1965252"/>
              <a:gd name="connsiteX4" fmla="*/ 456519 w 9133382"/>
              <a:gd name="connsiteY4" fmla="*/ 1965251 h 1965252"/>
              <a:gd name="connsiteX5" fmla="*/ 0 w 9133382"/>
              <a:gd name="connsiteY5" fmla="*/ 1965252 h 1965252"/>
              <a:gd name="connsiteX6" fmla="*/ 3399 w 9133382"/>
              <a:gd name="connsiteY6" fmla="*/ 60251 h 1965252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33382"/>
              <a:gd name="connsiteY0" fmla="*/ 60251 h 2221976"/>
              <a:gd name="connsiteX1" fmla="*/ 2325060 w 9133382"/>
              <a:gd name="connsiteY1" fmla="*/ 1231605 h 2221976"/>
              <a:gd name="connsiteX2" fmla="*/ 9133382 w 9133382"/>
              <a:gd name="connsiteY2" fmla="*/ 289285 h 2221976"/>
              <a:gd name="connsiteX3" fmla="*/ 9133382 w 9133382"/>
              <a:gd name="connsiteY3" fmla="*/ 1942648 h 2221976"/>
              <a:gd name="connsiteX4" fmla="*/ 456519 w 9133382"/>
              <a:gd name="connsiteY4" fmla="*/ 1965251 h 2221976"/>
              <a:gd name="connsiteX5" fmla="*/ 0 w 9133382"/>
              <a:gd name="connsiteY5" fmla="*/ 1965252 h 2221976"/>
              <a:gd name="connsiteX6" fmla="*/ 3399 w 9133382"/>
              <a:gd name="connsiteY6" fmla="*/ 60251 h 2221976"/>
              <a:gd name="connsiteX0" fmla="*/ 3399 w 9165231"/>
              <a:gd name="connsiteY0" fmla="*/ 60251 h 2221976"/>
              <a:gd name="connsiteX1" fmla="*/ 2325060 w 9165231"/>
              <a:gd name="connsiteY1" fmla="*/ 1231605 h 2221976"/>
              <a:gd name="connsiteX2" fmla="*/ 9133382 w 9165231"/>
              <a:gd name="connsiteY2" fmla="*/ 289285 h 2221976"/>
              <a:gd name="connsiteX3" fmla="*/ 9133382 w 9165231"/>
              <a:gd name="connsiteY3" fmla="*/ 1942648 h 2221976"/>
              <a:gd name="connsiteX4" fmla="*/ 456519 w 9165231"/>
              <a:gd name="connsiteY4" fmla="*/ 1965251 h 2221976"/>
              <a:gd name="connsiteX5" fmla="*/ 0 w 9165231"/>
              <a:gd name="connsiteY5" fmla="*/ 1965252 h 2221976"/>
              <a:gd name="connsiteX6" fmla="*/ 3399 w 9165231"/>
              <a:gd name="connsiteY6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60251 h 2221976"/>
              <a:gd name="connsiteX1" fmla="*/ 2325060 w 10579024"/>
              <a:gd name="connsiteY1" fmla="*/ 1231605 h 2221976"/>
              <a:gd name="connsiteX2" fmla="*/ 9133382 w 10579024"/>
              <a:gd name="connsiteY2" fmla="*/ 289285 h 2221976"/>
              <a:gd name="connsiteX3" fmla="*/ 9130372 w 10579024"/>
              <a:gd name="connsiteY3" fmla="*/ 295939 h 2221976"/>
              <a:gd name="connsiteX4" fmla="*/ 9133382 w 10579024"/>
              <a:gd name="connsiteY4" fmla="*/ 1942648 h 2221976"/>
              <a:gd name="connsiteX5" fmla="*/ 456519 w 10579024"/>
              <a:gd name="connsiteY5" fmla="*/ 1965251 h 2221976"/>
              <a:gd name="connsiteX6" fmla="*/ 0 w 10579024"/>
              <a:gd name="connsiteY6" fmla="*/ 1965252 h 2221976"/>
              <a:gd name="connsiteX7" fmla="*/ 3399 w 10579024"/>
              <a:gd name="connsiteY7" fmla="*/ 60251 h 2221976"/>
              <a:gd name="connsiteX0" fmla="*/ 3399 w 10579024"/>
              <a:gd name="connsiteY0" fmla="*/ 796556 h 2958281"/>
              <a:gd name="connsiteX1" fmla="*/ 2325060 w 10579024"/>
              <a:gd name="connsiteY1" fmla="*/ 1967910 h 2958281"/>
              <a:gd name="connsiteX2" fmla="*/ 9133382 w 10579024"/>
              <a:gd name="connsiteY2" fmla="*/ 1025590 h 2958281"/>
              <a:gd name="connsiteX3" fmla="*/ 9130372 w 10579024"/>
              <a:gd name="connsiteY3" fmla="*/ 1032244 h 2958281"/>
              <a:gd name="connsiteX4" fmla="*/ 9133382 w 10579024"/>
              <a:gd name="connsiteY4" fmla="*/ 2678953 h 2958281"/>
              <a:gd name="connsiteX5" fmla="*/ 456519 w 10579024"/>
              <a:gd name="connsiteY5" fmla="*/ 2701556 h 2958281"/>
              <a:gd name="connsiteX6" fmla="*/ 0 w 10579024"/>
              <a:gd name="connsiteY6" fmla="*/ 2701557 h 2958281"/>
              <a:gd name="connsiteX7" fmla="*/ 3399 w 10579024"/>
              <a:gd name="connsiteY7" fmla="*/ 796556 h 2958281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21976"/>
              <a:gd name="connsiteX1" fmla="*/ 2325060 w 10579526"/>
              <a:gd name="connsiteY1" fmla="*/ 1231605 h 2221976"/>
              <a:gd name="connsiteX2" fmla="*/ 9133382 w 10579526"/>
              <a:gd name="connsiteY2" fmla="*/ 289285 h 2221976"/>
              <a:gd name="connsiteX3" fmla="*/ 9133382 w 10579526"/>
              <a:gd name="connsiteY3" fmla="*/ 1942648 h 2221976"/>
              <a:gd name="connsiteX4" fmla="*/ 456519 w 10579526"/>
              <a:gd name="connsiteY4" fmla="*/ 1965251 h 2221976"/>
              <a:gd name="connsiteX5" fmla="*/ 0 w 10579526"/>
              <a:gd name="connsiteY5" fmla="*/ 1965252 h 2221976"/>
              <a:gd name="connsiteX6" fmla="*/ 3399 w 10579526"/>
              <a:gd name="connsiteY6" fmla="*/ 60251 h 2221976"/>
              <a:gd name="connsiteX0" fmla="*/ 3399 w 10579526"/>
              <a:gd name="connsiteY0" fmla="*/ 60251 h 2285771"/>
              <a:gd name="connsiteX1" fmla="*/ 2325060 w 10579526"/>
              <a:gd name="connsiteY1" fmla="*/ 1231605 h 2285771"/>
              <a:gd name="connsiteX2" fmla="*/ 9133382 w 10579526"/>
              <a:gd name="connsiteY2" fmla="*/ 289285 h 2285771"/>
              <a:gd name="connsiteX3" fmla="*/ 9133382 w 10579526"/>
              <a:gd name="connsiteY3" fmla="*/ 1942648 h 2285771"/>
              <a:gd name="connsiteX4" fmla="*/ 456519 w 10579526"/>
              <a:gd name="connsiteY4" fmla="*/ 1965251 h 2285771"/>
              <a:gd name="connsiteX5" fmla="*/ 0 w 10579526"/>
              <a:gd name="connsiteY5" fmla="*/ 1965252 h 2285771"/>
              <a:gd name="connsiteX6" fmla="*/ 3399 w 10579526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2285771"/>
              <a:gd name="connsiteX1" fmla="*/ 2325060 w 9156611"/>
              <a:gd name="connsiteY1" fmla="*/ 1231605 h 2285771"/>
              <a:gd name="connsiteX2" fmla="*/ 9133382 w 9156611"/>
              <a:gd name="connsiteY2" fmla="*/ 289285 h 2285771"/>
              <a:gd name="connsiteX3" fmla="*/ 9133382 w 9156611"/>
              <a:gd name="connsiteY3" fmla="*/ 1942648 h 2285771"/>
              <a:gd name="connsiteX4" fmla="*/ 456519 w 9156611"/>
              <a:gd name="connsiteY4" fmla="*/ 1965251 h 2285771"/>
              <a:gd name="connsiteX5" fmla="*/ 0 w 9156611"/>
              <a:gd name="connsiteY5" fmla="*/ 1965252 h 2285771"/>
              <a:gd name="connsiteX6" fmla="*/ 3399 w 9156611"/>
              <a:gd name="connsiteY6" fmla="*/ 60251 h 2285771"/>
              <a:gd name="connsiteX0" fmla="*/ 3399 w 9156611"/>
              <a:gd name="connsiteY0" fmla="*/ 60251 h 1977013"/>
              <a:gd name="connsiteX1" fmla="*/ 2325060 w 9156611"/>
              <a:gd name="connsiteY1" fmla="*/ 123160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657074 w 9156611"/>
              <a:gd name="connsiteY1" fmla="*/ 970348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63464 h 1980226"/>
              <a:gd name="connsiteX1" fmla="*/ 2657074 w 9156611"/>
              <a:gd name="connsiteY1" fmla="*/ 973561 h 1980226"/>
              <a:gd name="connsiteX2" fmla="*/ 9133382 w 9156611"/>
              <a:gd name="connsiteY2" fmla="*/ 292498 h 1980226"/>
              <a:gd name="connsiteX3" fmla="*/ 9133382 w 9156611"/>
              <a:gd name="connsiteY3" fmla="*/ 1945861 h 1980226"/>
              <a:gd name="connsiteX4" fmla="*/ 456519 w 9156611"/>
              <a:gd name="connsiteY4" fmla="*/ 1968464 h 1980226"/>
              <a:gd name="connsiteX5" fmla="*/ 0 w 9156611"/>
              <a:gd name="connsiteY5" fmla="*/ 1968465 h 1980226"/>
              <a:gd name="connsiteX6" fmla="*/ 3399 w 9156611"/>
              <a:gd name="connsiteY6" fmla="*/ 63464 h 1980226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229719 h 2146481"/>
              <a:gd name="connsiteX1" fmla="*/ 2336918 w 9156611"/>
              <a:gd name="connsiteY1" fmla="*/ 973561 h 2146481"/>
              <a:gd name="connsiteX2" fmla="*/ 9133382 w 9156611"/>
              <a:gd name="connsiteY2" fmla="*/ 458753 h 2146481"/>
              <a:gd name="connsiteX3" fmla="*/ 9133382 w 9156611"/>
              <a:gd name="connsiteY3" fmla="*/ 2112116 h 2146481"/>
              <a:gd name="connsiteX4" fmla="*/ 456519 w 9156611"/>
              <a:gd name="connsiteY4" fmla="*/ 2134719 h 2146481"/>
              <a:gd name="connsiteX5" fmla="*/ 0 w 9156611"/>
              <a:gd name="connsiteY5" fmla="*/ 2134720 h 2146481"/>
              <a:gd name="connsiteX6" fmla="*/ 3399 w 9156611"/>
              <a:gd name="connsiteY6" fmla="*/ 229719 h 2146481"/>
              <a:gd name="connsiteX0" fmla="*/ 3399 w 9156611"/>
              <a:gd name="connsiteY0" fmla="*/ 60251 h 1977013"/>
              <a:gd name="connsiteX1" fmla="*/ 2336918 w 9156611"/>
              <a:gd name="connsiteY1" fmla="*/ 804093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1017849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60251 h 1977013"/>
              <a:gd name="connsiteX1" fmla="*/ 2550354 w 9156611"/>
              <a:gd name="connsiteY1" fmla="*/ 673465 h 1977013"/>
              <a:gd name="connsiteX2" fmla="*/ 9133382 w 9156611"/>
              <a:gd name="connsiteY2" fmla="*/ 289285 h 1977013"/>
              <a:gd name="connsiteX3" fmla="*/ 9133382 w 9156611"/>
              <a:gd name="connsiteY3" fmla="*/ 1942648 h 1977013"/>
              <a:gd name="connsiteX4" fmla="*/ 456519 w 9156611"/>
              <a:gd name="connsiteY4" fmla="*/ 1965251 h 1977013"/>
              <a:gd name="connsiteX5" fmla="*/ 0 w 9156611"/>
              <a:gd name="connsiteY5" fmla="*/ 1965252 h 1977013"/>
              <a:gd name="connsiteX6" fmla="*/ 3399 w 9156611"/>
              <a:gd name="connsiteY6" fmla="*/ 60251 h 1977013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309633 h 1882010"/>
              <a:gd name="connsiteX1" fmla="*/ 2550354 w 9156611"/>
              <a:gd name="connsiteY1" fmla="*/ 578462 h 1882010"/>
              <a:gd name="connsiteX2" fmla="*/ 9133382 w 9156611"/>
              <a:gd name="connsiteY2" fmla="*/ 194282 h 1882010"/>
              <a:gd name="connsiteX3" fmla="*/ 9133382 w 9156611"/>
              <a:gd name="connsiteY3" fmla="*/ 1847645 h 1882010"/>
              <a:gd name="connsiteX4" fmla="*/ 456519 w 9156611"/>
              <a:gd name="connsiteY4" fmla="*/ 1870248 h 1882010"/>
              <a:gd name="connsiteX5" fmla="*/ 0 w 9156611"/>
              <a:gd name="connsiteY5" fmla="*/ 1870249 h 1882010"/>
              <a:gd name="connsiteX6" fmla="*/ 3399 w 9156611"/>
              <a:gd name="connsiteY6" fmla="*/ 309633 h 1882010"/>
              <a:gd name="connsiteX0" fmla="*/ 3399 w 9156611"/>
              <a:gd name="connsiteY0" fmla="*/ 239174 h 1811551"/>
              <a:gd name="connsiteX1" fmla="*/ 2550354 w 9156611"/>
              <a:gd name="connsiteY1" fmla="*/ 508003 h 1811551"/>
              <a:gd name="connsiteX2" fmla="*/ 9133382 w 9156611"/>
              <a:gd name="connsiteY2" fmla="*/ 123823 h 1811551"/>
              <a:gd name="connsiteX3" fmla="*/ 9133382 w 9156611"/>
              <a:gd name="connsiteY3" fmla="*/ 1777186 h 1811551"/>
              <a:gd name="connsiteX4" fmla="*/ 456519 w 9156611"/>
              <a:gd name="connsiteY4" fmla="*/ 1799789 h 1811551"/>
              <a:gd name="connsiteX5" fmla="*/ 0 w 9156611"/>
              <a:gd name="connsiteY5" fmla="*/ 1799790 h 1811551"/>
              <a:gd name="connsiteX6" fmla="*/ 3399 w 9156611"/>
              <a:gd name="connsiteY6" fmla="*/ 239174 h 1811551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77221 h 1849598"/>
              <a:gd name="connsiteX1" fmla="*/ 2550354 w 9156611"/>
              <a:gd name="connsiteY1" fmla="*/ 546050 h 1849598"/>
              <a:gd name="connsiteX2" fmla="*/ 9133382 w 9156611"/>
              <a:gd name="connsiteY2" fmla="*/ 161870 h 1849598"/>
              <a:gd name="connsiteX3" fmla="*/ 9133382 w 9156611"/>
              <a:gd name="connsiteY3" fmla="*/ 1815233 h 1849598"/>
              <a:gd name="connsiteX4" fmla="*/ 456519 w 9156611"/>
              <a:gd name="connsiteY4" fmla="*/ 1837836 h 1849598"/>
              <a:gd name="connsiteX5" fmla="*/ 0 w 9156611"/>
              <a:gd name="connsiteY5" fmla="*/ 1837837 h 1849598"/>
              <a:gd name="connsiteX6" fmla="*/ 3399 w 9156611"/>
              <a:gd name="connsiteY6" fmla="*/ 277221 h 1849598"/>
              <a:gd name="connsiteX0" fmla="*/ 3399 w 9156611"/>
              <a:gd name="connsiteY0" fmla="*/ 214630 h 1787007"/>
              <a:gd name="connsiteX1" fmla="*/ 2550354 w 9156611"/>
              <a:gd name="connsiteY1" fmla="*/ 483459 h 1787007"/>
              <a:gd name="connsiteX2" fmla="*/ 9133382 w 9156611"/>
              <a:gd name="connsiteY2" fmla="*/ 99279 h 1787007"/>
              <a:gd name="connsiteX3" fmla="*/ 9133382 w 9156611"/>
              <a:gd name="connsiteY3" fmla="*/ 1752642 h 1787007"/>
              <a:gd name="connsiteX4" fmla="*/ 456519 w 9156611"/>
              <a:gd name="connsiteY4" fmla="*/ 1775245 h 1787007"/>
              <a:gd name="connsiteX5" fmla="*/ 0 w 9156611"/>
              <a:gd name="connsiteY5" fmla="*/ 1775246 h 1787007"/>
              <a:gd name="connsiteX6" fmla="*/ 3399 w 9156611"/>
              <a:gd name="connsiteY6" fmla="*/ 214630 h 1787007"/>
              <a:gd name="connsiteX0" fmla="*/ 3399 w 9156611"/>
              <a:gd name="connsiteY0" fmla="*/ 217845 h 1790222"/>
              <a:gd name="connsiteX1" fmla="*/ 2550354 w 9156611"/>
              <a:gd name="connsiteY1" fmla="*/ 320419 h 1790222"/>
              <a:gd name="connsiteX2" fmla="*/ 9133382 w 9156611"/>
              <a:gd name="connsiteY2" fmla="*/ 102494 h 1790222"/>
              <a:gd name="connsiteX3" fmla="*/ 9133382 w 9156611"/>
              <a:gd name="connsiteY3" fmla="*/ 1755857 h 1790222"/>
              <a:gd name="connsiteX4" fmla="*/ 456519 w 9156611"/>
              <a:gd name="connsiteY4" fmla="*/ 1778460 h 1790222"/>
              <a:gd name="connsiteX5" fmla="*/ 0 w 9156611"/>
              <a:gd name="connsiteY5" fmla="*/ 1778461 h 1790222"/>
              <a:gd name="connsiteX6" fmla="*/ 3399 w 9156611"/>
              <a:gd name="connsiteY6" fmla="*/ 217845 h 1790222"/>
              <a:gd name="connsiteX0" fmla="*/ 3399 w 9156611"/>
              <a:gd name="connsiteY0" fmla="*/ 384099 h 1956476"/>
              <a:gd name="connsiteX1" fmla="*/ 2811223 w 9156611"/>
              <a:gd name="connsiteY1" fmla="*/ 320419 h 1956476"/>
              <a:gd name="connsiteX2" fmla="*/ 9133382 w 9156611"/>
              <a:gd name="connsiteY2" fmla="*/ 268748 h 1956476"/>
              <a:gd name="connsiteX3" fmla="*/ 9133382 w 9156611"/>
              <a:gd name="connsiteY3" fmla="*/ 1922111 h 1956476"/>
              <a:gd name="connsiteX4" fmla="*/ 456519 w 9156611"/>
              <a:gd name="connsiteY4" fmla="*/ 1944714 h 1956476"/>
              <a:gd name="connsiteX5" fmla="*/ 0 w 9156611"/>
              <a:gd name="connsiteY5" fmla="*/ 1944715 h 1956476"/>
              <a:gd name="connsiteX6" fmla="*/ 3399 w 9156611"/>
              <a:gd name="connsiteY6" fmla="*/ 384099 h 1956476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29720 h 1802097"/>
              <a:gd name="connsiteX1" fmla="*/ 2574070 w 9156611"/>
              <a:gd name="connsiteY1" fmla="*/ 320419 h 1802097"/>
              <a:gd name="connsiteX2" fmla="*/ 9133382 w 9156611"/>
              <a:gd name="connsiteY2" fmla="*/ 114369 h 1802097"/>
              <a:gd name="connsiteX3" fmla="*/ 9133382 w 9156611"/>
              <a:gd name="connsiteY3" fmla="*/ 1767732 h 1802097"/>
              <a:gd name="connsiteX4" fmla="*/ 456519 w 9156611"/>
              <a:gd name="connsiteY4" fmla="*/ 1790335 h 1802097"/>
              <a:gd name="connsiteX5" fmla="*/ 0 w 9156611"/>
              <a:gd name="connsiteY5" fmla="*/ 1790336 h 1802097"/>
              <a:gd name="connsiteX6" fmla="*/ 3399 w 9156611"/>
              <a:gd name="connsiteY6" fmla="*/ 229720 h 1802097"/>
              <a:gd name="connsiteX0" fmla="*/ 3399 w 9156611"/>
              <a:gd name="connsiteY0" fmla="*/ 274007 h 1846384"/>
              <a:gd name="connsiteX1" fmla="*/ 2574070 w 9156611"/>
              <a:gd name="connsiteY1" fmla="*/ 364706 h 1846384"/>
              <a:gd name="connsiteX2" fmla="*/ 9133382 w 9156611"/>
              <a:gd name="connsiteY2" fmla="*/ 158656 h 1846384"/>
              <a:gd name="connsiteX3" fmla="*/ 9133382 w 9156611"/>
              <a:gd name="connsiteY3" fmla="*/ 1812019 h 1846384"/>
              <a:gd name="connsiteX4" fmla="*/ 456519 w 9156611"/>
              <a:gd name="connsiteY4" fmla="*/ 1834622 h 1846384"/>
              <a:gd name="connsiteX5" fmla="*/ 0 w 9156611"/>
              <a:gd name="connsiteY5" fmla="*/ 1834623 h 1846384"/>
              <a:gd name="connsiteX6" fmla="*/ 3399 w 9156611"/>
              <a:gd name="connsiteY6" fmla="*/ 274007 h 184638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4057 h 1926434"/>
              <a:gd name="connsiteX1" fmla="*/ 2574070 w 9156611"/>
              <a:gd name="connsiteY1" fmla="*/ 444756 h 1926434"/>
              <a:gd name="connsiteX2" fmla="*/ 3308278 w 9156611"/>
              <a:gd name="connsiteY2" fmla="*/ 732964 h 1926434"/>
              <a:gd name="connsiteX3" fmla="*/ 9133382 w 9156611"/>
              <a:gd name="connsiteY3" fmla="*/ 238706 h 1926434"/>
              <a:gd name="connsiteX4" fmla="*/ 9133382 w 9156611"/>
              <a:gd name="connsiteY4" fmla="*/ 1892069 h 1926434"/>
              <a:gd name="connsiteX5" fmla="*/ 456519 w 9156611"/>
              <a:gd name="connsiteY5" fmla="*/ 1914672 h 1926434"/>
              <a:gd name="connsiteX6" fmla="*/ 0 w 9156611"/>
              <a:gd name="connsiteY6" fmla="*/ 1914673 h 1926434"/>
              <a:gd name="connsiteX7" fmla="*/ 3399 w 9156611"/>
              <a:gd name="connsiteY7" fmla="*/ 354057 h 1926434"/>
              <a:gd name="connsiteX0" fmla="*/ 3399 w 9156611"/>
              <a:gd name="connsiteY0" fmla="*/ 356570 h 1928947"/>
              <a:gd name="connsiteX1" fmla="*/ 2574070 w 9156611"/>
              <a:gd name="connsiteY1" fmla="*/ 447269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356570 h 1928947"/>
              <a:gd name="connsiteX1" fmla="*/ 3155094 w 9156611"/>
              <a:gd name="connsiteY1" fmla="*/ 744152 h 1928947"/>
              <a:gd name="connsiteX2" fmla="*/ 9133382 w 9156611"/>
              <a:gd name="connsiteY2" fmla="*/ 241219 h 1928947"/>
              <a:gd name="connsiteX3" fmla="*/ 9133382 w 9156611"/>
              <a:gd name="connsiteY3" fmla="*/ 1894582 h 1928947"/>
              <a:gd name="connsiteX4" fmla="*/ 456519 w 9156611"/>
              <a:gd name="connsiteY4" fmla="*/ 1917185 h 1928947"/>
              <a:gd name="connsiteX5" fmla="*/ 0 w 9156611"/>
              <a:gd name="connsiteY5" fmla="*/ 1917186 h 1928947"/>
              <a:gd name="connsiteX6" fmla="*/ 3399 w 9156611"/>
              <a:gd name="connsiteY6" fmla="*/ 356570 h 1928947"/>
              <a:gd name="connsiteX0" fmla="*/ 3399 w 9156611"/>
              <a:gd name="connsiteY0" fmla="*/ 274007 h 2748908"/>
              <a:gd name="connsiteX1" fmla="*/ 3155094 w 9156611"/>
              <a:gd name="connsiteY1" fmla="*/ 1564113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274007 h 2748908"/>
              <a:gd name="connsiteX1" fmla="*/ 3155094 w 9156611"/>
              <a:gd name="connsiteY1" fmla="*/ 697214 h 2748908"/>
              <a:gd name="connsiteX2" fmla="*/ 9133382 w 9156611"/>
              <a:gd name="connsiteY2" fmla="*/ 1061180 h 2748908"/>
              <a:gd name="connsiteX3" fmla="*/ 9133382 w 9156611"/>
              <a:gd name="connsiteY3" fmla="*/ 2714543 h 2748908"/>
              <a:gd name="connsiteX4" fmla="*/ 456519 w 9156611"/>
              <a:gd name="connsiteY4" fmla="*/ 2737146 h 2748908"/>
              <a:gd name="connsiteX5" fmla="*/ 0 w 9156611"/>
              <a:gd name="connsiteY5" fmla="*/ 2737147 h 2748908"/>
              <a:gd name="connsiteX6" fmla="*/ 3399 w 9156611"/>
              <a:gd name="connsiteY6" fmla="*/ 274007 h 2748908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2 w 9156611"/>
              <a:gd name="connsiteY2" fmla="*/ 68438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56611"/>
              <a:gd name="connsiteY0" fmla="*/ 562230 h 2372113"/>
              <a:gd name="connsiteX1" fmla="*/ 3155094 w 9156611"/>
              <a:gd name="connsiteY1" fmla="*/ 320419 h 2372113"/>
              <a:gd name="connsiteX2" fmla="*/ 9133383 w 9156611"/>
              <a:gd name="connsiteY2" fmla="*/ 886265 h 2372113"/>
              <a:gd name="connsiteX3" fmla="*/ 9133382 w 9156611"/>
              <a:gd name="connsiteY3" fmla="*/ 2337748 h 2372113"/>
              <a:gd name="connsiteX4" fmla="*/ 456519 w 9156611"/>
              <a:gd name="connsiteY4" fmla="*/ 2360351 h 2372113"/>
              <a:gd name="connsiteX5" fmla="*/ 0 w 9156611"/>
              <a:gd name="connsiteY5" fmla="*/ 2360352 h 2372113"/>
              <a:gd name="connsiteX6" fmla="*/ 3399 w 9156611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8836942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372113"/>
              <a:gd name="connsiteX1" fmla="*/ 3155094 w 9133383"/>
              <a:gd name="connsiteY1" fmla="*/ 320419 h 2372113"/>
              <a:gd name="connsiteX2" fmla="*/ 9133383 w 9133383"/>
              <a:gd name="connsiteY2" fmla="*/ 886265 h 2372113"/>
              <a:gd name="connsiteX3" fmla="*/ 9109666 w 9133383"/>
              <a:gd name="connsiteY3" fmla="*/ 2337748 h 2372113"/>
              <a:gd name="connsiteX4" fmla="*/ 456519 w 9133383"/>
              <a:gd name="connsiteY4" fmla="*/ 2360351 h 2372113"/>
              <a:gd name="connsiteX5" fmla="*/ 0 w 9133383"/>
              <a:gd name="connsiteY5" fmla="*/ 2360352 h 2372113"/>
              <a:gd name="connsiteX6" fmla="*/ 3399 w 9133383"/>
              <a:gd name="connsiteY6" fmla="*/ 562230 h 2372113"/>
              <a:gd name="connsiteX0" fmla="*/ 3399 w 9133383"/>
              <a:gd name="connsiteY0" fmla="*/ 562230 h 2880974"/>
              <a:gd name="connsiteX1" fmla="*/ 3155094 w 9133383"/>
              <a:gd name="connsiteY1" fmla="*/ 320419 h 2880974"/>
              <a:gd name="connsiteX2" fmla="*/ 9133383 w 9133383"/>
              <a:gd name="connsiteY2" fmla="*/ 1519025 h 2880974"/>
              <a:gd name="connsiteX3" fmla="*/ 9109666 w 9133383"/>
              <a:gd name="connsiteY3" fmla="*/ 2337748 h 2880974"/>
              <a:gd name="connsiteX4" fmla="*/ 456519 w 9133383"/>
              <a:gd name="connsiteY4" fmla="*/ 2360351 h 2880974"/>
              <a:gd name="connsiteX5" fmla="*/ 0 w 9133383"/>
              <a:gd name="connsiteY5" fmla="*/ 2360352 h 2880974"/>
              <a:gd name="connsiteX6" fmla="*/ 3399 w 9133383"/>
              <a:gd name="connsiteY6" fmla="*/ 562230 h 28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3383" h="2880974">
                <a:moveTo>
                  <a:pt x="3399" y="562230"/>
                </a:moveTo>
                <a:cubicBezTo>
                  <a:pt x="1151176" y="86342"/>
                  <a:pt x="2177778" y="0"/>
                  <a:pt x="3155094" y="320419"/>
                </a:cubicBezTo>
                <a:cubicBezTo>
                  <a:pt x="5376358" y="1144342"/>
                  <a:pt x="7281277" y="2880974"/>
                  <a:pt x="9133383" y="1519025"/>
                </a:cubicBezTo>
                <a:cubicBezTo>
                  <a:pt x="9121498" y="2293575"/>
                  <a:pt x="9132895" y="1025268"/>
                  <a:pt x="9109666" y="2337748"/>
                </a:cubicBezTo>
                <a:cubicBezTo>
                  <a:pt x="7785407" y="2372113"/>
                  <a:pt x="1893816" y="2310509"/>
                  <a:pt x="456519" y="2360351"/>
                </a:cubicBezTo>
                <a:lnTo>
                  <a:pt x="0" y="2360352"/>
                </a:lnTo>
                <a:lnTo>
                  <a:pt x="3399" y="56223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7" y="6464136"/>
            <a:ext cx="4663440" cy="1495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61" y="6228203"/>
            <a:ext cx="702226" cy="621424"/>
          </a:xfrm>
          <a:prstGeom prst="rect">
            <a:avLst/>
          </a:prstGeom>
        </p:spPr>
      </p:pic>
      <p:pic>
        <p:nvPicPr>
          <p:cNvPr id="19" name="Picture 4" descr="https://upload.wikimedia.org/wikipedia/commons/thumb/4/44/US-OSHA-Logo.svg/2000px-US-OSHA-Logo.svg.png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587" y="5375633"/>
            <a:ext cx="2057400" cy="5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control" Target="../activeX/activeX1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37000">
                <a:schemeClr val="accent1">
                  <a:tint val="44500"/>
                  <a:satMod val="160000"/>
                  <a:alpha val="57000"/>
                </a:schemeClr>
              </a:gs>
              <a:gs pos="100000">
                <a:schemeClr val="accent1">
                  <a:tint val="23500"/>
                  <a:satMod val="160000"/>
                  <a:alpha val="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2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0" y="-13647"/>
            <a:ext cx="9157648" cy="1074759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81534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87355"/>
              <a:gd name="connsiteX1" fmla="*/ 7543800 w 9144000"/>
              <a:gd name="connsiteY1" fmla="*/ 0 h 1187355"/>
              <a:gd name="connsiteX2" fmla="*/ 9130352 w 9144000"/>
              <a:gd name="connsiteY2" fmla="*/ 805218 h 1187355"/>
              <a:gd name="connsiteX3" fmla="*/ 9144000 w 9144000"/>
              <a:gd name="connsiteY3" fmla="*/ 1143000 h 1187355"/>
              <a:gd name="connsiteX4" fmla="*/ 0 w 9144000"/>
              <a:gd name="connsiteY4" fmla="*/ 1143000 h 1187355"/>
              <a:gd name="connsiteX5" fmla="*/ 0 w 9144000"/>
              <a:gd name="connsiteY5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187355">
                <a:moveTo>
                  <a:pt x="0" y="0"/>
                </a:moveTo>
                <a:lnTo>
                  <a:pt x="7543800" y="0"/>
                </a:lnTo>
                <a:cubicBezTo>
                  <a:pt x="7037696" y="667603"/>
                  <a:pt x="7254921" y="1187355"/>
                  <a:pt x="9130352" y="805218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 userDrawn="1"/>
        </p:nvSpPr>
        <p:spPr>
          <a:xfrm>
            <a:off x="0" y="-9099"/>
            <a:ext cx="9157648" cy="1187355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81534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87355"/>
              <a:gd name="connsiteX1" fmla="*/ 7543800 w 9144000"/>
              <a:gd name="connsiteY1" fmla="*/ 0 h 1187355"/>
              <a:gd name="connsiteX2" fmla="*/ 9130352 w 9144000"/>
              <a:gd name="connsiteY2" fmla="*/ 805218 h 1187355"/>
              <a:gd name="connsiteX3" fmla="*/ 9144000 w 9144000"/>
              <a:gd name="connsiteY3" fmla="*/ 1143000 h 1187355"/>
              <a:gd name="connsiteX4" fmla="*/ 0 w 9144000"/>
              <a:gd name="connsiteY4" fmla="*/ 1143000 h 1187355"/>
              <a:gd name="connsiteX5" fmla="*/ 0 w 9144000"/>
              <a:gd name="connsiteY5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187355">
                <a:moveTo>
                  <a:pt x="0" y="0"/>
                </a:moveTo>
                <a:lnTo>
                  <a:pt x="7543800" y="0"/>
                </a:lnTo>
                <a:cubicBezTo>
                  <a:pt x="7037696" y="667603"/>
                  <a:pt x="7254921" y="1187355"/>
                  <a:pt x="9130352" y="805218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064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0" r:id="rId3"/>
    <p:sldLayoutId id="2147483671" r:id="rId4"/>
    <p:sldLayoutId id="2147483666" r:id="rId5"/>
    <p:sldLayoutId id="2147483667" r:id="rId6"/>
    <p:sldLayoutId id="2147483661" r:id="rId7"/>
    <p:sldLayoutId id="2147483662" r:id="rId8"/>
    <p:sldLayoutId id="214748368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">
              <a:schemeClr val="bg1"/>
            </a:gs>
            <a:gs pos="11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28600" y="678062"/>
            <a:ext cx="8710684" cy="59513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341195" y="678062"/>
            <a:ext cx="8461612" cy="581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793148"/>
            <a:ext cx="7886700" cy="527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707" y="6244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1A041-FF57-4232-835C-D4B314B0B44F}" type="datetimeFigureOut">
              <a:rPr lang="es-MX" smtClean="0"/>
              <a:t>05/12/2019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98" y="621812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4589" y="62311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EC88B-4E24-4395-87A9-1FD37250A53E}" type="slidenum">
              <a:rPr lang="es-MX" smtClean="0"/>
              <a:t>‹#›</a:t>
            </a:fld>
            <a:endParaRPr lang="es-MX"/>
          </a:p>
        </p:txBody>
      </p:sp>
      <p:sp>
        <p:nvSpPr>
          <p:cNvPr id="9" name="Freeform 8"/>
          <p:cNvSpPr/>
          <p:nvPr userDrawn="1"/>
        </p:nvSpPr>
        <p:spPr>
          <a:xfrm>
            <a:off x="0" y="-13647"/>
            <a:ext cx="9157648" cy="76695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81534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87355"/>
              <a:gd name="connsiteX1" fmla="*/ 7543800 w 9144000"/>
              <a:gd name="connsiteY1" fmla="*/ 0 h 1187355"/>
              <a:gd name="connsiteX2" fmla="*/ 9130352 w 9144000"/>
              <a:gd name="connsiteY2" fmla="*/ 805218 h 1187355"/>
              <a:gd name="connsiteX3" fmla="*/ 9144000 w 9144000"/>
              <a:gd name="connsiteY3" fmla="*/ 1143000 h 1187355"/>
              <a:gd name="connsiteX4" fmla="*/ 0 w 9144000"/>
              <a:gd name="connsiteY4" fmla="*/ 1143000 h 1187355"/>
              <a:gd name="connsiteX5" fmla="*/ 0 w 9144000"/>
              <a:gd name="connsiteY5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187355">
                <a:moveTo>
                  <a:pt x="0" y="0"/>
                </a:moveTo>
                <a:lnTo>
                  <a:pt x="7543800" y="0"/>
                </a:lnTo>
                <a:cubicBezTo>
                  <a:pt x="7037696" y="667603"/>
                  <a:pt x="7254921" y="1187355"/>
                  <a:pt x="9130352" y="805218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-9098"/>
            <a:ext cx="9157648" cy="847298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81534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43000"/>
              <a:gd name="connsiteX1" fmla="*/ 7543800 w 9144000"/>
              <a:gd name="connsiteY1" fmla="*/ 0 h 1143000"/>
              <a:gd name="connsiteX2" fmla="*/ 9130352 w 9144000"/>
              <a:gd name="connsiteY2" fmla="*/ 805218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187355"/>
              <a:gd name="connsiteX1" fmla="*/ 7543800 w 9144000"/>
              <a:gd name="connsiteY1" fmla="*/ 0 h 1187355"/>
              <a:gd name="connsiteX2" fmla="*/ 9130352 w 9144000"/>
              <a:gd name="connsiteY2" fmla="*/ 805218 h 1187355"/>
              <a:gd name="connsiteX3" fmla="*/ 9144000 w 9144000"/>
              <a:gd name="connsiteY3" fmla="*/ 1143000 h 1187355"/>
              <a:gd name="connsiteX4" fmla="*/ 0 w 9144000"/>
              <a:gd name="connsiteY4" fmla="*/ 1143000 h 1187355"/>
              <a:gd name="connsiteX5" fmla="*/ 0 w 9144000"/>
              <a:gd name="connsiteY5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187355">
                <a:moveTo>
                  <a:pt x="0" y="0"/>
                </a:moveTo>
                <a:lnTo>
                  <a:pt x="7543800" y="0"/>
                </a:lnTo>
                <a:cubicBezTo>
                  <a:pt x="7037696" y="667603"/>
                  <a:pt x="7254921" y="1187355"/>
                  <a:pt x="9130352" y="805218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50000">
                <a:srgbClr val="2C395D">
                  <a:lumMod val="60000"/>
                  <a:lumOff val="40000"/>
                </a:srgbClr>
              </a:gs>
              <a:gs pos="100000">
                <a:srgbClr val="2C395D">
                  <a:lumMod val="7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688" y="73409"/>
            <a:ext cx="1330658" cy="4252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74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MX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03" name="Image1" r:id="rId15" imgW="5619600" imgH="361800"/>
        </mc:Choice>
        <mc:Fallback>
          <p:control name="Image1" r:id="rId15" imgW="5619600" imgH="361800">
            <p:pic>
              <p:nvPicPr>
                <p:cNvPr id="7" name="Image1" hidden="1"/>
                <p:cNvPicPr>
                  <a:picLocks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2895600" y="3886200"/>
                  <a:ext cx="5619750" cy="365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445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spc="6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4419600" cy="2357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CAPACITACION EN </a:t>
            </a:r>
            <a:r>
              <a:rPr lang="en-US" sz="3000" b="1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3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3000" b="1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r>
              <a:rPr lang="en-US" sz="3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3000" b="1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</a:t>
            </a:r>
            <a:r>
              <a:rPr lang="en-US" sz="3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</a:t>
            </a:r>
            <a:r>
              <a:rPr lang="en-US" sz="3000" b="1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arboles</a:t>
            </a:r>
            <a:r>
              <a:rPr lang="en-US" sz="3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3000" b="1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jardineria</a:t>
            </a:r>
            <a:r>
              <a:rPr lang="en-US" sz="3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971800"/>
            <a:ext cx="3733800" cy="1447800"/>
          </a:xfrm>
        </p:spPr>
        <p:txBody>
          <a:bodyPr/>
          <a:lstStyle/>
          <a:p>
            <a:pPr algn="ctr"/>
            <a:r>
              <a:rPr lang="en-US" sz="4400" cap="all" dirty="0">
                <a:solidFill>
                  <a:schemeClr val="bg1"/>
                </a:solidFill>
              </a:rPr>
              <a:t>ENTRENAR AL ENTRENADOR</a:t>
            </a:r>
            <a:br>
              <a:rPr lang="en-US" sz="4400" cap="all" dirty="0">
                <a:solidFill>
                  <a:schemeClr val="bg1"/>
                </a:solidFill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99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r>
              <a:rPr lang="en-US" dirty="0" err="1" smtClean="0"/>
              <a:t>AnTECEDENTES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neCESIDAD</a:t>
            </a:r>
            <a:r>
              <a:rPr lang="en-US" sz="2400" dirty="0" smtClean="0"/>
              <a:t> DE ENTRENAR EN </a:t>
            </a:r>
            <a:r>
              <a:rPr lang="en-US" sz="2400" dirty="0" err="1" smtClean="0"/>
              <a:t>ESPAñOL</a:t>
            </a:r>
            <a:r>
              <a:rPr lang="en-US" sz="2400" dirty="0" smtClean="0"/>
              <a:t> </a:t>
            </a:r>
            <a:endParaRPr lang="es-MX" sz="2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6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/>
          <a:lstStyle/>
          <a:p>
            <a:r>
              <a:rPr lang="en-US" dirty="0" smtClean="0"/>
              <a:t> ANTECEDENTES </a:t>
            </a:r>
            <a:br>
              <a:rPr lang="en-US" dirty="0" smtClean="0"/>
            </a:br>
            <a:r>
              <a:rPr lang="en-US" sz="2300" dirty="0" err="1" smtClean="0"/>
              <a:t>neCESIDAD</a:t>
            </a:r>
            <a:r>
              <a:rPr lang="en-US" sz="2300" dirty="0" smtClean="0"/>
              <a:t> DE ENTRENAMIENTO EN BAJA ALFABETIZACION</a:t>
            </a:r>
            <a:endParaRPr lang="es-MX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90678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Porcentaje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Adultos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promedio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Alfabetización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Básica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9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1143000"/>
          </a:xfrm>
        </p:spPr>
        <p:txBody>
          <a:bodyPr/>
          <a:lstStyle/>
          <a:p>
            <a:r>
              <a:rPr lang="en-US" sz="3600" dirty="0" smtClean="0"/>
              <a:t>  </a:t>
            </a:r>
            <a:r>
              <a:rPr lang="en-US" sz="3600" dirty="0" err="1" smtClean="0"/>
              <a:t>Objetivo</a:t>
            </a:r>
            <a:r>
              <a:rPr lang="en-US" sz="3600" dirty="0" smtClean="0"/>
              <a:t> </a:t>
            </a:r>
            <a:r>
              <a:rPr lang="en-US" sz="3200" dirty="0" smtClean="0"/>
              <a:t>de la </a:t>
            </a:r>
            <a:r>
              <a:rPr lang="en-US" sz="3600" dirty="0" err="1" smtClean="0"/>
              <a:t>Capacitacion</a:t>
            </a:r>
            <a:endParaRPr lang="es-MX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3200" dirty="0"/>
              <a:t>Construir una </a:t>
            </a:r>
            <a:r>
              <a:rPr lang="es-ES" sz="3200" b="1" dirty="0"/>
              <a:t>solución</a:t>
            </a:r>
            <a:r>
              <a:rPr lang="es-ES" sz="3200" dirty="0"/>
              <a:t> innovadora para satisfacer las necesidades inmediatas de </a:t>
            </a:r>
            <a:r>
              <a:rPr lang="es-ES" sz="3200" b="1" dirty="0"/>
              <a:t>seguridad</a:t>
            </a:r>
            <a:r>
              <a:rPr lang="es-ES" sz="3200" dirty="0"/>
              <a:t> de </a:t>
            </a:r>
            <a:r>
              <a:rPr lang="es-ES" sz="3200" dirty="0" smtClean="0"/>
              <a:t>los trabajadores.</a:t>
            </a:r>
            <a:endParaRPr lang="es-ES" sz="3200" dirty="0"/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r>
              <a:rPr lang="es-ES" sz="3200" dirty="0"/>
              <a:t>Centrar los esfuerzos de capacitación sobre la </a:t>
            </a:r>
            <a:r>
              <a:rPr lang="es-ES" sz="3200" b="1" dirty="0"/>
              <a:t>población marginada </a:t>
            </a:r>
            <a:r>
              <a:rPr lang="es-ES" sz="3200" dirty="0" smtClean="0"/>
              <a:t>de </a:t>
            </a:r>
            <a:r>
              <a:rPr lang="es-ES" sz="3200" dirty="0"/>
              <a:t>difícil </a:t>
            </a:r>
            <a:r>
              <a:rPr lang="es-ES" sz="3200" dirty="0" smtClean="0"/>
              <a:t>alcance y trabajadores </a:t>
            </a:r>
            <a:r>
              <a:rPr lang="es-ES" sz="3200" dirty="0"/>
              <a:t>de bajo nivel de </a:t>
            </a:r>
            <a:r>
              <a:rPr lang="es-ES" sz="3200" b="1" dirty="0"/>
              <a:t>alfabetización</a:t>
            </a:r>
            <a:r>
              <a:rPr lang="es-ES" sz="3200" dirty="0"/>
              <a:t> </a:t>
            </a:r>
            <a:r>
              <a:rPr lang="es-ES" sz="3200" dirty="0" smtClean="0"/>
              <a:t>que hablan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Inglés </a:t>
            </a:r>
            <a:r>
              <a:rPr lang="es-ES" sz="3200" dirty="0" smtClean="0"/>
              <a:t>y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Español</a:t>
            </a:r>
            <a:r>
              <a:rPr lang="es-ES" sz="3200" dirty="0" smtClean="0"/>
              <a:t> y trabajan en </a:t>
            </a:r>
            <a:r>
              <a:rPr lang="es-ES" sz="3200" b="1" dirty="0" smtClean="0"/>
              <a:t>pequeñas empresas</a:t>
            </a:r>
            <a:r>
              <a:rPr lang="es-ES" sz="3200" dirty="0" smtClean="0"/>
              <a:t>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1375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13488"/>
            <a:ext cx="2133600" cy="366712"/>
          </a:xfrm>
        </p:spPr>
        <p:txBody>
          <a:bodyPr/>
          <a:lstStyle/>
          <a:p>
            <a:fld id="{AB2EEB42-3695-4CC8-9EB9-6441E8027B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3074436"/>
            <a:ext cx="3981451" cy="31739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/>
              <a:t>Identificar los peligros de seguridad y salud.</a:t>
            </a:r>
          </a:p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/>
              <a:t>Analizar la causa de estos peligros.</a:t>
            </a:r>
          </a:p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/>
              <a:t>Lograr un lugar de trabajo más seguro y saludable.</a:t>
            </a:r>
          </a:p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/>
              <a:t>Involucrar a los compañeros de </a:t>
            </a:r>
            <a:r>
              <a:rPr lang="es-ES" sz="2400" dirty="0" smtClean="0"/>
              <a:t>trabajo.</a:t>
            </a:r>
            <a:endParaRPr lang="en-US" sz="3000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1746" y="2286001"/>
            <a:ext cx="3949254" cy="808654"/>
          </a:xfrm>
          <a:prstGeom prst="rect">
            <a:avLst/>
          </a:prstGeom>
          <a:ln w="6350">
            <a:noFill/>
            <a:prstDash val="lgDashDotDot"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PREVENCIóN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62526" y="3067545"/>
            <a:ext cx="3952874" cy="31462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endParaRPr lang="en-US" dirty="0"/>
          </a:p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000" dirty="0" err="1" smtClean="0"/>
              <a:t>Respuesta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85506" y="2286001"/>
            <a:ext cx="3920908" cy="801585"/>
          </a:xfrm>
          <a:prstGeom prst="rect">
            <a:avLst/>
          </a:prstGeom>
          <a:ln w="6350">
            <a:noFill/>
            <a:prstDash val="lgDashDotDot"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REACCIóN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746" y="1508734"/>
            <a:ext cx="8663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err="1" smtClean="0">
                <a:latin typeface="Segoe Script" panose="020B0504020000000003" pitchFamily="34" charset="0"/>
              </a:rPr>
              <a:t>REACCIóN</a:t>
            </a:r>
            <a:r>
              <a:rPr lang="en-US" sz="3200" b="1" spc="300" dirty="0" smtClean="0">
                <a:latin typeface="Segoe Script" panose="020B0504020000000003" pitchFamily="34" charset="0"/>
              </a:rPr>
              <a:t> NO ES </a:t>
            </a:r>
            <a:r>
              <a:rPr lang="en-US" sz="3200" b="1" spc="300" dirty="0" err="1" smtClean="0">
                <a:latin typeface="Segoe Script" panose="020B0504020000000003" pitchFamily="34" charset="0"/>
              </a:rPr>
              <a:t>PREVENCIóN</a:t>
            </a:r>
            <a:r>
              <a:rPr lang="en-US" sz="3200" b="1" spc="300" dirty="0" smtClean="0">
                <a:latin typeface="Segoe Script" panose="020B0504020000000003" pitchFamily="34" charset="0"/>
              </a:rPr>
              <a:t> </a:t>
            </a:r>
            <a:endParaRPr lang="es-MX" sz="3200" b="1" spc="300" dirty="0">
              <a:latin typeface="Segoe Script" panose="020B0504020000000003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76200"/>
            <a:ext cx="7162800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cap="none" dirty="0">
                <a:solidFill>
                  <a:prstClr val="white"/>
                </a:solidFill>
                <a:effectLst/>
                <a:ea typeface="+mn-ea"/>
                <a:cs typeface="+mn-cs"/>
              </a:rPr>
              <a:t> LEMA </a:t>
            </a:r>
            <a:r>
              <a:rPr lang="en-US" sz="36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  <a:t>DEL</a:t>
            </a:r>
            <a:r>
              <a:rPr lang="en-US" cap="none" dirty="0">
                <a:solidFill>
                  <a:prstClr val="white"/>
                </a:solidFill>
                <a:effectLst/>
                <a:ea typeface="+mn-ea"/>
                <a:cs typeface="+mn-cs"/>
              </a:rPr>
              <a:t> </a:t>
            </a:r>
            <a:r>
              <a:rPr lang="en-US" cap="none" dirty="0" smtClean="0">
                <a:solidFill>
                  <a:prstClr val="white"/>
                </a:solidFill>
                <a:effectLst/>
                <a:ea typeface="+mn-ea"/>
                <a:cs typeface="+mn-cs"/>
              </a:rPr>
              <a:t>ENTRENAMIENTO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1143000"/>
          </a:xfrm>
        </p:spPr>
        <p:txBody>
          <a:bodyPr/>
          <a:lstStyle/>
          <a:p>
            <a:r>
              <a:rPr lang="en-US" sz="3600" dirty="0" smtClean="0"/>
              <a:t>  </a:t>
            </a:r>
            <a:r>
              <a:rPr lang="en-US" sz="3600" dirty="0" err="1" smtClean="0"/>
              <a:t>formatO</a:t>
            </a:r>
            <a:r>
              <a:rPr lang="en-US" sz="3600" dirty="0" smtClean="0"/>
              <a:t> DE ENTRENAMIENTO</a:t>
            </a:r>
            <a:endParaRPr lang="es-MX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9398"/>
            <a:ext cx="5029200" cy="5080002"/>
          </a:xfrm>
        </p:spPr>
        <p:txBody>
          <a:bodyPr/>
          <a:lstStyle/>
          <a:p>
            <a:r>
              <a:rPr lang="es-ES" sz="3200" dirty="0"/>
              <a:t>Entrenamiento </a:t>
            </a:r>
            <a:r>
              <a:rPr lang="es-ES" sz="3200" b="1" dirty="0">
                <a:solidFill>
                  <a:srgbClr val="C00000"/>
                </a:solidFill>
              </a:rPr>
              <a:t>5</a:t>
            </a:r>
            <a:r>
              <a:rPr lang="es-ES" sz="3200" b="1" dirty="0"/>
              <a:t> minutos </a:t>
            </a:r>
            <a:r>
              <a:rPr lang="es-ES" sz="3200" dirty="0" smtClean="0"/>
              <a:t>‘</a:t>
            </a:r>
            <a:r>
              <a:rPr lang="es-E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Tailgate</a:t>
            </a:r>
            <a:r>
              <a:rPr lang="es-ES" sz="3200" dirty="0" smtClean="0"/>
              <a:t>'</a:t>
            </a:r>
            <a:endParaRPr lang="es-ES" sz="3200" dirty="0"/>
          </a:p>
          <a:p>
            <a:r>
              <a:rPr lang="es-ES" sz="3200" dirty="0"/>
              <a:t>"¿Qué hay de </a:t>
            </a:r>
            <a:r>
              <a:rPr lang="es-ES" sz="3200" dirty="0" smtClean="0"/>
              <a:t>malo en los Escenarios”</a:t>
            </a:r>
            <a:endParaRPr lang="es-ES" sz="3200" dirty="0"/>
          </a:p>
          <a:p>
            <a:r>
              <a:rPr lang="es-ES" sz="3200" b="1" dirty="0"/>
              <a:t>Folletos</a:t>
            </a:r>
            <a:r>
              <a:rPr lang="es-ES" sz="3200" dirty="0"/>
              <a:t> </a:t>
            </a:r>
            <a:r>
              <a:rPr lang="es-ES" sz="3200" dirty="0" smtClean="0"/>
              <a:t>de        Información</a:t>
            </a:r>
            <a:endParaRPr lang="es-ES" sz="3200" dirty="0"/>
          </a:p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</a:t>
            </a:r>
            <a:r>
              <a:rPr lang="es-ES" sz="3200" dirty="0"/>
              <a:t> </a:t>
            </a:r>
            <a:r>
              <a:rPr lang="es-ES" sz="3200" b="1" dirty="0">
                <a:solidFill>
                  <a:srgbClr val="C00000"/>
                </a:solidFill>
              </a:rPr>
              <a:t>Rápida</a:t>
            </a:r>
            <a:r>
              <a:rPr lang="es-ES" sz="3200" dirty="0"/>
              <a:t> </a:t>
            </a:r>
            <a:r>
              <a:rPr lang="es-ES" sz="3200" dirty="0" smtClean="0"/>
              <a:t> </a:t>
            </a:r>
            <a:r>
              <a:rPr lang="es-ES" sz="2800" dirty="0" smtClean="0"/>
              <a:t>(</a:t>
            </a:r>
            <a:r>
              <a:rPr lang="es-ES" sz="2800" i="1" dirty="0"/>
              <a:t>funciona como la verificación de la asistencia</a:t>
            </a:r>
            <a:r>
              <a:rPr lang="es-ES" sz="2800" dirty="0"/>
              <a:t>)</a:t>
            </a:r>
            <a:endParaRPr lang="en-US" sz="2000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title="Image of fall protection tree care and ladder safety handou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598270"/>
            <a:ext cx="3712065" cy="480253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27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r>
              <a:rPr lang="en-US" dirty="0" smtClean="0"/>
              <a:t> TEMAS </a:t>
            </a:r>
            <a:r>
              <a:rPr lang="en-US" sz="3600" dirty="0" smtClean="0"/>
              <a:t>DE</a:t>
            </a:r>
            <a:r>
              <a:rPr lang="en-US" dirty="0" smtClean="0"/>
              <a:t> CAPACITACION</a:t>
            </a:r>
            <a:endParaRPr lang="es-MX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 title="Photo of a worker on a ladder"/>
          <p:cNvSpPr/>
          <p:nvPr/>
        </p:nvSpPr>
        <p:spPr>
          <a:xfrm>
            <a:off x="414337" y="1399033"/>
            <a:ext cx="2598539" cy="207883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48206" y="3269982"/>
            <a:ext cx="2312699" cy="727590"/>
          </a:xfrm>
          <a:custGeom>
            <a:avLst/>
            <a:gdLst>
              <a:gd name="connsiteX0" fmla="*/ 0 w 2312699"/>
              <a:gd name="connsiteY0" fmla="*/ 0 h 727590"/>
              <a:gd name="connsiteX1" fmla="*/ 1349074 w 2312699"/>
              <a:gd name="connsiteY1" fmla="*/ 0 h 727590"/>
              <a:gd name="connsiteX2" fmla="*/ 1624671 w 2312699"/>
              <a:gd name="connsiteY2" fmla="*/ -77852 h 727590"/>
              <a:gd name="connsiteX3" fmla="*/ 1927249 w 2312699"/>
              <a:gd name="connsiteY3" fmla="*/ 0 h 727590"/>
              <a:gd name="connsiteX4" fmla="*/ 2312699 w 2312699"/>
              <a:gd name="connsiteY4" fmla="*/ 0 h 727590"/>
              <a:gd name="connsiteX5" fmla="*/ 2312699 w 2312699"/>
              <a:gd name="connsiteY5" fmla="*/ 121265 h 727590"/>
              <a:gd name="connsiteX6" fmla="*/ 2312699 w 2312699"/>
              <a:gd name="connsiteY6" fmla="*/ 121265 h 727590"/>
              <a:gd name="connsiteX7" fmla="*/ 2312699 w 2312699"/>
              <a:gd name="connsiteY7" fmla="*/ 303163 h 727590"/>
              <a:gd name="connsiteX8" fmla="*/ 2312699 w 2312699"/>
              <a:gd name="connsiteY8" fmla="*/ 727590 h 727590"/>
              <a:gd name="connsiteX9" fmla="*/ 1927249 w 2312699"/>
              <a:gd name="connsiteY9" fmla="*/ 727590 h 727590"/>
              <a:gd name="connsiteX10" fmla="*/ 1349074 w 2312699"/>
              <a:gd name="connsiteY10" fmla="*/ 727590 h 727590"/>
              <a:gd name="connsiteX11" fmla="*/ 1349074 w 2312699"/>
              <a:gd name="connsiteY11" fmla="*/ 727590 h 727590"/>
              <a:gd name="connsiteX12" fmla="*/ 0 w 2312699"/>
              <a:gd name="connsiteY12" fmla="*/ 727590 h 727590"/>
              <a:gd name="connsiteX13" fmla="*/ 0 w 2312699"/>
              <a:gd name="connsiteY13" fmla="*/ 303163 h 727590"/>
              <a:gd name="connsiteX14" fmla="*/ 0 w 2312699"/>
              <a:gd name="connsiteY14" fmla="*/ 121265 h 727590"/>
              <a:gd name="connsiteX15" fmla="*/ 0 w 2312699"/>
              <a:gd name="connsiteY15" fmla="*/ 121265 h 727590"/>
              <a:gd name="connsiteX16" fmla="*/ 0 w 2312699"/>
              <a:gd name="connsiteY16" fmla="*/ 0 h 7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2699" h="727590">
                <a:moveTo>
                  <a:pt x="0" y="0"/>
                </a:moveTo>
                <a:lnTo>
                  <a:pt x="1349074" y="0"/>
                </a:lnTo>
                <a:lnTo>
                  <a:pt x="1624671" y="-77852"/>
                </a:lnTo>
                <a:lnTo>
                  <a:pt x="1927249" y="0"/>
                </a:lnTo>
                <a:lnTo>
                  <a:pt x="2312699" y="0"/>
                </a:lnTo>
                <a:lnTo>
                  <a:pt x="2312699" y="121265"/>
                </a:lnTo>
                <a:lnTo>
                  <a:pt x="2312699" y="121265"/>
                </a:lnTo>
                <a:lnTo>
                  <a:pt x="2312699" y="303163"/>
                </a:lnTo>
                <a:lnTo>
                  <a:pt x="2312699" y="727590"/>
                </a:lnTo>
                <a:lnTo>
                  <a:pt x="1927249" y="727590"/>
                </a:lnTo>
                <a:lnTo>
                  <a:pt x="1349074" y="727590"/>
                </a:lnTo>
                <a:lnTo>
                  <a:pt x="1349074" y="727590"/>
                </a:lnTo>
                <a:lnTo>
                  <a:pt x="0" y="727590"/>
                </a:lnTo>
                <a:lnTo>
                  <a:pt x="0" y="303163"/>
                </a:lnTo>
                <a:lnTo>
                  <a:pt x="0" y="121265"/>
                </a:lnTo>
                <a:lnTo>
                  <a:pt x="0" y="1212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/>
              <a:t>Protección</a:t>
            </a:r>
            <a:r>
              <a:rPr lang="en-US" sz="1800" b="1" kern="1200" dirty="0" smtClean="0"/>
              <a:t> vs. </a:t>
            </a:r>
            <a:r>
              <a:rPr lang="en-US" sz="1800" b="1" kern="1200" dirty="0" err="1" smtClean="0"/>
              <a:t>Caídas</a:t>
            </a:r>
            <a:endParaRPr lang="es-MX" sz="1800" b="1" kern="1200" dirty="0"/>
          </a:p>
        </p:txBody>
      </p:sp>
      <p:sp>
        <p:nvSpPr>
          <p:cNvPr id="7" name="Rectangle 6" title="Photo of a worker fixing a lawn mower"/>
          <p:cNvSpPr/>
          <p:nvPr/>
        </p:nvSpPr>
        <p:spPr>
          <a:xfrm>
            <a:off x="3272730" y="1399033"/>
            <a:ext cx="2598539" cy="207883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5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506598" y="3269982"/>
            <a:ext cx="2312699" cy="727590"/>
          </a:xfrm>
          <a:custGeom>
            <a:avLst/>
            <a:gdLst>
              <a:gd name="connsiteX0" fmla="*/ 0 w 2312699"/>
              <a:gd name="connsiteY0" fmla="*/ 0 h 727590"/>
              <a:gd name="connsiteX1" fmla="*/ 1349074 w 2312699"/>
              <a:gd name="connsiteY1" fmla="*/ 0 h 727590"/>
              <a:gd name="connsiteX2" fmla="*/ 1624671 w 2312699"/>
              <a:gd name="connsiteY2" fmla="*/ -77852 h 727590"/>
              <a:gd name="connsiteX3" fmla="*/ 1927249 w 2312699"/>
              <a:gd name="connsiteY3" fmla="*/ 0 h 727590"/>
              <a:gd name="connsiteX4" fmla="*/ 2312699 w 2312699"/>
              <a:gd name="connsiteY4" fmla="*/ 0 h 727590"/>
              <a:gd name="connsiteX5" fmla="*/ 2312699 w 2312699"/>
              <a:gd name="connsiteY5" fmla="*/ 121265 h 727590"/>
              <a:gd name="connsiteX6" fmla="*/ 2312699 w 2312699"/>
              <a:gd name="connsiteY6" fmla="*/ 121265 h 727590"/>
              <a:gd name="connsiteX7" fmla="*/ 2312699 w 2312699"/>
              <a:gd name="connsiteY7" fmla="*/ 303163 h 727590"/>
              <a:gd name="connsiteX8" fmla="*/ 2312699 w 2312699"/>
              <a:gd name="connsiteY8" fmla="*/ 727590 h 727590"/>
              <a:gd name="connsiteX9" fmla="*/ 1927249 w 2312699"/>
              <a:gd name="connsiteY9" fmla="*/ 727590 h 727590"/>
              <a:gd name="connsiteX10" fmla="*/ 1349074 w 2312699"/>
              <a:gd name="connsiteY10" fmla="*/ 727590 h 727590"/>
              <a:gd name="connsiteX11" fmla="*/ 1349074 w 2312699"/>
              <a:gd name="connsiteY11" fmla="*/ 727590 h 727590"/>
              <a:gd name="connsiteX12" fmla="*/ 0 w 2312699"/>
              <a:gd name="connsiteY12" fmla="*/ 727590 h 727590"/>
              <a:gd name="connsiteX13" fmla="*/ 0 w 2312699"/>
              <a:gd name="connsiteY13" fmla="*/ 303163 h 727590"/>
              <a:gd name="connsiteX14" fmla="*/ 0 w 2312699"/>
              <a:gd name="connsiteY14" fmla="*/ 121265 h 727590"/>
              <a:gd name="connsiteX15" fmla="*/ 0 w 2312699"/>
              <a:gd name="connsiteY15" fmla="*/ 121265 h 727590"/>
              <a:gd name="connsiteX16" fmla="*/ 0 w 2312699"/>
              <a:gd name="connsiteY16" fmla="*/ 0 h 7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2699" h="727590">
                <a:moveTo>
                  <a:pt x="0" y="0"/>
                </a:moveTo>
                <a:lnTo>
                  <a:pt x="1349074" y="0"/>
                </a:lnTo>
                <a:lnTo>
                  <a:pt x="1624671" y="-77852"/>
                </a:lnTo>
                <a:lnTo>
                  <a:pt x="1927249" y="0"/>
                </a:lnTo>
                <a:lnTo>
                  <a:pt x="2312699" y="0"/>
                </a:lnTo>
                <a:lnTo>
                  <a:pt x="2312699" y="121265"/>
                </a:lnTo>
                <a:lnTo>
                  <a:pt x="2312699" y="121265"/>
                </a:lnTo>
                <a:lnTo>
                  <a:pt x="2312699" y="303163"/>
                </a:lnTo>
                <a:lnTo>
                  <a:pt x="2312699" y="727590"/>
                </a:lnTo>
                <a:lnTo>
                  <a:pt x="1927249" y="727590"/>
                </a:lnTo>
                <a:lnTo>
                  <a:pt x="1349074" y="727590"/>
                </a:lnTo>
                <a:lnTo>
                  <a:pt x="1349074" y="727590"/>
                </a:lnTo>
                <a:lnTo>
                  <a:pt x="0" y="727590"/>
                </a:lnTo>
                <a:lnTo>
                  <a:pt x="0" y="303163"/>
                </a:lnTo>
                <a:lnTo>
                  <a:pt x="0" y="121265"/>
                </a:lnTo>
                <a:lnTo>
                  <a:pt x="0" y="1212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/>
              <a:t>Equipo</a:t>
            </a:r>
            <a:r>
              <a:rPr lang="en-US" sz="1800" b="1" kern="1200" dirty="0" smtClean="0"/>
              <a:t> de </a:t>
            </a:r>
            <a:r>
              <a:rPr lang="en-US" sz="1800" b="1" kern="1200" dirty="0" err="1" smtClean="0"/>
              <a:t>Seguridad</a:t>
            </a:r>
            <a:r>
              <a:rPr lang="en-US" sz="1800" b="1" kern="1200" dirty="0" smtClean="0"/>
              <a:t>/ </a:t>
            </a:r>
            <a:r>
              <a:rPr lang="en-US" sz="1800" b="1" kern="1200" dirty="0" err="1" smtClean="0"/>
              <a:t>Protección</a:t>
            </a:r>
            <a:r>
              <a:rPr lang="en-US" sz="1800" b="1" kern="1200" dirty="0" smtClean="0"/>
              <a:t> de </a:t>
            </a:r>
            <a:r>
              <a:rPr lang="en-US" sz="1800" b="1" kern="1200" dirty="0" err="1" smtClean="0"/>
              <a:t>Maquinaria</a:t>
            </a:r>
            <a:endParaRPr lang="es-MX" sz="1800" b="1" kern="1200" dirty="0"/>
          </a:p>
        </p:txBody>
      </p:sp>
      <p:sp>
        <p:nvSpPr>
          <p:cNvPr id="9" name="Rectangle 8" title="Photo of workers wearing personal protective equipment"/>
          <p:cNvSpPr/>
          <p:nvPr/>
        </p:nvSpPr>
        <p:spPr>
          <a:xfrm>
            <a:off x="6131123" y="1399033"/>
            <a:ext cx="2598539" cy="2078831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6364991" y="3269982"/>
            <a:ext cx="2312699" cy="727590"/>
          </a:xfrm>
          <a:custGeom>
            <a:avLst/>
            <a:gdLst>
              <a:gd name="connsiteX0" fmla="*/ 0 w 2312699"/>
              <a:gd name="connsiteY0" fmla="*/ 0 h 727590"/>
              <a:gd name="connsiteX1" fmla="*/ 1349074 w 2312699"/>
              <a:gd name="connsiteY1" fmla="*/ 0 h 727590"/>
              <a:gd name="connsiteX2" fmla="*/ 1624671 w 2312699"/>
              <a:gd name="connsiteY2" fmla="*/ -77852 h 727590"/>
              <a:gd name="connsiteX3" fmla="*/ 1927249 w 2312699"/>
              <a:gd name="connsiteY3" fmla="*/ 0 h 727590"/>
              <a:gd name="connsiteX4" fmla="*/ 2312699 w 2312699"/>
              <a:gd name="connsiteY4" fmla="*/ 0 h 727590"/>
              <a:gd name="connsiteX5" fmla="*/ 2312699 w 2312699"/>
              <a:gd name="connsiteY5" fmla="*/ 121265 h 727590"/>
              <a:gd name="connsiteX6" fmla="*/ 2312699 w 2312699"/>
              <a:gd name="connsiteY6" fmla="*/ 121265 h 727590"/>
              <a:gd name="connsiteX7" fmla="*/ 2312699 w 2312699"/>
              <a:gd name="connsiteY7" fmla="*/ 303163 h 727590"/>
              <a:gd name="connsiteX8" fmla="*/ 2312699 w 2312699"/>
              <a:gd name="connsiteY8" fmla="*/ 727590 h 727590"/>
              <a:gd name="connsiteX9" fmla="*/ 1927249 w 2312699"/>
              <a:gd name="connsiteY9" fmla="*/ 727590 h 727590"/>
              <a:gd name="connsiteX10" fmla="*/ 1349074 w 2312699"/>
              <a:gd name="connsiteY10" fmla="*/ 727590 h 727590"/>
              <a:gd name="connsiteX11" fmla="*/ 1349074 w 2312699"/>
              <a:gd name="connsiteY11" fmla="*/ 727590 h 727590"/>
              <a:gd name="connsiteX12" fmla="*/ 0 w 2312699"/>
              <a:gd name="connsiteY12" fmla="*/ 727590 h 727590"/>
              <a:gd name="connsiteX13" fmla="*/ 0 w 2312699"/>
              <a:gd name="connsiteY13" fmla="*/ 303163 h 727590"/>
              <a:gd name="connsiteX14" fmla="*/ 0 w 2312699"/>
              <a:gd name="connsiteY14" fmla="*/ 121265 h 727590"/>
              <a:gd name="connsiteX15" fmla="*/ 0 w 2312699"/>
              <a:gd name="connsiteY15" fmla="*/ 121265 h 727590"/>
              <a:gd name="connsiteX16" fmla="*/ 0 w 2312699"/>
              <a:gd name="connsiteY16" fmla="*/ 0 h 7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2699" h="727590">
                <a:moveTo>
                  <a:pt x="0" y="0"/>
                </a:moveTo>
                <a:lnTo>
                  <a:pt x="1349074" y="0"/>
                </a:lnTo>
                <a:lnTo>
                  <a:pt x="1624671" y="-77852"/>
                </a:lnTo>
                <a:lnTo>
                  <a:pt x="1927249" y="0"/>
                </a:lnTo>
                <a:lnTo>
                  <a:pt x="2312699" y="0"/>
                </a:lnTo>
                <a:lnTo>
                  <a:pt x="2312699" y="121265"/>
                </a:lnTo>
                <a:lnTo>
                  <a:pt x="2312699" y="121265"/>
                </a:lnTo>
                <a:lnTo>
                  <a:pt x="2312699" y="303163"/>
                </a:lnTo>
                <a:lnTo>
                  <a:pt x="2312699" y="727590"/>
                </a:lnTo>
                <a:lnTo>
                  <a:pt x="1927249" y="727590"/>
                </a:lnTo>
                <a:lnTo>
                  <a:pt x="1349074" y="727590"/>
                </a:lnTo>
                <a:lnTo>
                  <a:pt x="1349074" y="727590"/>
                </a:lnTo>
                <a:lnTo>
                  <a:pt x="0" y="727590"/>
                </a:lnTo>
                <a:lnTo>
                  <a:pt x="0" y="303163"/>
                </a:lnTo>
                <a:lnTo>
                  <a:pt x="0" y="121265"/>
                </a:lnTo>
                <a:lnTo>
                  <a:pt x="0" y="1212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/>
              <a:t>Equipo</a:t>
            </a:r>
            <a:r>
              <a:rPr lang="en-US" sz="1800" b="1" kern="1200" dirty="0" smtClean="0"/>
              <a:t> de </a:t>
            </a:r>
            <a:r>
              <a:rPr lang="en-US" sz="1800" b="1" kern="1200" dirty="0" err="1" smtClean="0"/>
              <a:t>Protección</a:t>
            </a:r>
            <a:r>
              <a:rPr lang="en-US" sz="1800" b="1" kern="1200" dirty="0" smtClean="0"/>
              <a:t> Personal</a:t>
            </a:r>
            <a:endParaRPr lang="es-MX" sz="1800" b="1" kern="1200" dirty="0"/>
          </a:p>
        </p:txBody>
      </p:sp>
      <p:sp>
        <p:nvSpPr>
          <p:cNvPr id="12" name="Rectangle 11" title="Photo of landscaping work trucks"/>
          <p:cNvSpPr/>
          <p:nvPr/>
        </p:nvSpPr>
        <p:spPr>
          <a:xfrm>
            <a:off x="1843533" y="4257426"/>
            <a:ext cx="2598539" cy="207883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5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077402" y="6128375"/>
            <a:ext cx="2312699" cy="727590"/>
          </a:xfrm>
          <a:custGeom>
            <a:avLst/>
            <a:gdLst>
              <a:gd name="connsiteX0" fmla="*/ 0 w 2312699"/>
              <a:gd name="connsiteY0" fmla="*/ 0 h 727590"/>
              <a:gd name="connsiteX1" fmla="*/ 1349074 w 2312699"/>
              <a:gd name="connsiteY1" fmla="*/ 0 h 727590"/>
              <a:gd name="connsiteX2" fmla="*/ 1624671 w 2312699"/>
              <a:gd name="connsiteY2" fmla="*/ -77852 h 727590"/>
              <a:gd name="connsiteX3" fmla="*/ 1927249 w 2312699"/>
              <a:gd name="connsiteY3" fmla="*/ 0 h 727590"/>
              <a:gd name="connsiteX4" fmla="*/ 2312699 w 2312699"/>
              <a:gd name="connsiteY4" fmla="*/ 0 h 727590"/>
              <a:gd name="connsiteX5" fmla="*/ 2312699 w 2312699"/>
              <a:gd name="connsiteY5" fmla="*/ 121265 h 727590"/>
              <a:gd name="connsiteX6" fmla="*/ 2312699 w 2312699"/>
              <a:gd name="connsiteY6" fmla="*/ 121265 h 727590"/>
              <a:gd name="connsiteX7" fmla="*/ 2312699 w 2312699"/>
              <a:gd name="connsiteY7" fmla="*/ 303163 h 727590"/>
              <a:gd name="connsiteX8" fmla="*/ 2312699 w 2312699"/>
              <a:gd name="connsiteY8" fmla="*/ 727590 h 727590"/>
              <a:gd name="connsiteX9" fmla="*/ 1927249 w 2312699"/>
              <a:gd name="connsiteY9" fmla="*/ 727590 h 727590"/>
              <a:gd name="connsiteX10" fmla="*/ 1349074 w 2312699"/>
              <a:gd name="connsiteY10" fmla="*/ 727590 h 727590"/>
              <a:gd name="connsiteX11" fmla="*/ 1349074 w 2312699"/>
              <a:gd name="connsiteY11" fmla="*/ 727590 h 727590"/>
              <a:gd name="connsiteX12" fmla="*/ 0 w 2312699"/>
              <a:gd name="connsiteY12" fmla="*/ 727590 h 727590"/>
              <a:gd name="connsiteX13" fmla="*/ 0 w 2312699"/>
              <a:gd name="connsiteY13" fmla="*/ 303163 h 727590"/>
              <a:gd name="connsiteX14" fmla="*/ 0 w 2312699"/>
              <a:gd name="connsiteY14" fmla="*/ 121265 h 727590"/>
              <a:gd name="connsiteX15" fmla="*/ 0 w 2312699"/>
              <a:gd name="connsiteY15" fmla="*/ 121265 h 727590"/>
              <a:gd name="connsiteX16" fmla="*/ 0 w 2312699"/>
              <a:gd name="connsiteY16" fmla="*/ 0 h 7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2699" h="727590">
                <a:moveTo>
                  <a:pt x="0" y="0"/>
                </a:moveTo>
                <a:lnTo>
                  <a:pt x="1349074" y="0"/>
                </a:lnTo>
                <a:lnTo>
                  <a:pt x="1624671" y="-77852"/>
                </a:lnTo>
                <a:lnTo>
                  <a:pt x="1927249" y="0"/>
                </a:lnTo>
                <a:lnTo>
                  <a:pt x="2312699" y="0"/>
                </a:lnTo>
                <a:lnTo>
                  <a:pt x="2312699" y="121265"/>
                </a:lnTo>
                <a:lnTo>
                  <a:pt x="2312699" y="121265"/>
                </a:lnTo>
                <a:lnTo>
                  <a:pt x="2312699" y="303163"/>
                </a:lnTo>
                <a:lnTo>
                  <a:pt x="2312699" y="727590"/>
                </a:lnTo>
                <a:lnTo>
                  <a:pt x="1927249" y="727590"/>
                </a:lnTo>
                <a:lnTo>
                  <a:pt x="1349074" y="727590"/>
                </a:lnTo>
                <a:lnTo>
                  <a:pt x="1349074" y="727590"/>
                </a:lnTo>
                <a:lnTo>
                  <a:pt x="0" y="727590"/>
                </a:lnTo>
                <a:lnTo>
                  <a:pt x="0" y="303163"/>
                </a:lnTo>
                <a:lnTo>
                  <a:pt x="0" y="121265"/>
                </a:lnTo>
                <a:lnTo>
                  <a:pt x="0" y="1212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Work Zone Safety</a:t>
            </a:r>
            <a:endParaRPr lang="es-MX" sz="1800" b="1" kern="1200" dirty="0"/>
          </a:p>
        </p:txBody>
      </p:sp>
      <p:sp>
        <p:nvSpPr>
          <p:cNvPr id="14" name="Rectangle 13" title="Photo of a worker in hot weather"/>
          <p:cNvSpPr/>
          <p:nvPr/>
        </p:nvSpPr>
        <p:spPr>
          <a:xfrm>
            <a:off x="4701926" y="4257426"/>
            <a:ext cx="2598539" cy="207883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5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4935795" y="6128375"/>
            <a:ext cx="2312699" cy="727590"/>
          </a:xfrm>
          <a:custGeom>
            <a:avLst/>
            <a:gdLst>
              <a:gd name="connsiteX0" fmla="*/ 0 w 2312699"/>
              <a:gd name="connsiteY0" fmla="*/ 0 h 727590"/>
              <a:gd name="connsiteX1" fmla="*/ 1349074 w 2312699"/>
              <a:gd name="connsiteY1" fmla="*/ 0 h 727590"/>
              <a:gd name="connsiteX2" fmla="*/ 1624671 w 2312699"/>
              <a:gd name="connsiteY2" fmla="*/ -77852 h 727590"/>
              <a:gd name="connsiteX3" fmla="*/ 1927249 w 2312699"/>
              <a:gd name="connsiteY3" fmla="*/ 0 h 727590"/>
              <a:gd name="connsiteX4" fmla="*/ 2312699 w 2312699"/>
              <a:gd name="connsiteY4" fmla="*/ 0 h 727590"/>
              <a:gd name="connsiteX5" fmla="*/ 2312699 w 2312699"/>
              <a:gd name="connsiteY5" fmla="*/ 121265 h 727590"/>
              <a:gd name="connsiteX6" fmla="*/ 2312699 w 2312699"/>
              <a:gd name="connsiteY6" fmla="*/ 121265 h 727590"/>
              <a:gd name="connsiteX7" fmla="*/ 2312699 w 2312699"/>
              <a:gd name="connsiteY7" fmla="*/ 303163 h 727590"/>
              <a:gd name="connsiteX8" fmla="*/ 2312699 w 2312699"/>
              <a:gd name="connsiteY8" fmla="*/ 727590 h 727590"/>
              <a:gd name="connsiteX9" fmla="*/ 1927249 w 2312699"/>
              <a:gd name="connsiteY9" fmla="*/ 727590 h 727590"/>
              <a:gd name="connsiteX10" fmla="*/ 1349074 w 2312699"/>
              <a:gd name="connsiteY10" fmla="*/ 727590 h 727590"/>
              <a:gd name="connsiteX11" fmla="*/ 1349074 w 2312699"/>
              <a:gd name="connsiteY11" fmla="*/ 727590 h 727590"/>
              <a:gd name="connsiteX12" fmla="*/ 0 w 2312699"/>
              <a:gd name="connsiteY12" fmla="*/ 727590 h 727590"/>
              <a:gd name="connsiteX13" fmla="*/ 0 w 2312699"/>
              <a:gd name="connsiteY13" fmla="*/ 303163 h 727590"/>
              <a:gd name="connsiteX14" fmla="*/ 0 w 2312699"/>
              <a:gd name="connsiteY14" fmla="*/ 121265 h 727590"/>
              <a:gd name="connsiteX15" fmla="*/ 0 w 2312699"/>
              <a:gd name="connsiteY15" fmla="*/ 121265 h 727590"/>
              <a:gd name="connsiteX16" fmla="*/ 0 w 2312699"/>
              <a:gd name="connsiteY16" fmla="*/ 0 h 7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2699" h="727590">
                <a:moveTo>
                  <a:pt x="0" y="0"/>
                </a:moveTo>
                <a:lnTo>
                  <a:pt x="1349074" y="0"/>
                </a:lnTo>
                <a:lnTo>
                  <a:pt x="1624671" y="-77852"/>
                </a:lnTo>
                <a:lnTo>
                  <a:pt x="1927249" y="0"/>
                </a:lnTo>
                <a:lnTo>
                  <a:pt x="2312699" y="0"/>
                </a:lnTo>
                <a:lnTo>
                  <a:pt x="2312699" y="121265"/>
                </a:lnTo>
                <a:lnTo>
                  <a:pt x="2312699" y="121265"/>
                </a:lnTo>
                <a:lnTo>
                  <a:pt x="2312699" y="303163"/>
                </a:lnTo>
                <a:lnTo>
                  <a:pt x="2312699" y="727590"/>
                </a:lnTo>
                <a:lnTo>
                  <a:pt x="1927249" y="727590"/>
                </a:lnTo>
                <a:lnTo>
                  <a:pt x="1349074" y="727590"/>
                </a:lnTo>
                <a:lnTo>
                  <a:pt x="1349074" y="727590"/>
                </a:lnTo>
                <a:lnTo>
                  <a:pt x="0" y="727590"/>
                </a:lnTo>
                <a:lnTo>
                  <a:pt x="0" y="303163"/>
                </a:lnTo>
                <a:lnTo>
                  <a:pt x="0" y="121265"/>
                </a:lnTo>
                <a:lnTo>
                  <a:pt x="0" y="1212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/>
              <a:t>Primeros</a:t>
            </a:r>
            <a:r>
              <a:rPr lang="en-US" sz="1800" b="1" kern="1200" dirty="0" smtClean="0"/>
              <a:t> </a:t>
            </a:r>
            <a:r>
              <a:rPr lang="en-US" sz="1800" b="1" kern="1200" dirty="0" err="1" smtClean="0"/>
              <a:t>Auxilios</a:t>
            </a:r>
            <a:endParaRPr lang="es-MX" sz="1800" b="1" kern="1200" dirty="0"/>
          </a:p>
        </p:txBody>
      </p:sp>
    </p:spTree>
    <p:extLst>
      <p:ext uri="{BB962C8B-B14F-4D97-AF65-F5344CB8AC3E}">
        <p14:creationId xmlns:p14="http://schemas.microsoft.com/office/powerpoint/2010/main" val="18048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ood f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744" y="838200"/>
            <a:ext cx="3616115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4114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PROTECCIóN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vs.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CAIDAS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en-US" altLang="en-US" sz="36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Seguridad</a:t>
            </a:r>
            <a:r>
              <a:rPr lang="en-US" altLang="en-US" sz="31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las </a:t>
            </a:r>
            <a:endParaRPr lang="en-US" altLang="en-US" sz="31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1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31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Escaleras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4724400" cy="1143000"/>
          </a:xfrm>
        </p:spPr>
        <p:txBody>
          <a:bodyPr/>
          <a:lstStyle/>
          <a:p>
            <a:pPr lvl="0" algn="l"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>Safety and Health Training for</a:t>
            </a:r>
            <a:b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>Tree Care and Landscape Workers</a:t>
            </a:r>
            <a:b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</a:t>
            </a:r>
            <a:endParaRPr lang="es-MX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210059"/>
            <a:ext cx="3028950" cy="1304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ésta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fotografía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..?</a:t>
            </a:r>
            <a:endParaRPr lang="es-MX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title="Photo of a worker on a ladder holding a chainsaw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662" y="0"/>
            <a:ext cx="6609882" cy="65836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2000" y="2667000"/>
            <a:ext cx="1447800" cy="12192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1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2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1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Image of a worker climbing a ladder with a chainsaw attached to his belt wearing PPE 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817703"/>
            <a:ext cx="8720806" cy="5659297"/>
          </a:xfrm>
          <a:prstGeom prst="rect">
            <a:avLst/>
          </a:prstGeom>
        </p:spPr>
      </p:pic>
      <p:sp>
        <p:nvSpPr>
          <p:cNvPr id="5" name="Oval 4" title="Image of the first point of contact"/>
          <p:cNvSpPr/>
          <p:nvPr/>
        </p:nvSpPr>
        <p:spPr>
          <a:xfrm>
            <a:off x="5410200" y="817703"/>
            <a:ext cx="548640" cy="548640"/>
          </a:xfrm>
          <a:prstGeom prst="ellipse">
            <a:avLst/>
          </a:prstGeom>
          <a:solidFill>
            <a:schemeClr val="accent4">
              <a:alpha val="4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Oval 8" title="Image of the second point of contact"/>
          <p:cNvSpPr/>
          <p:nvPr/>
        </p:nvSpPr>
        <p:spPr>
          <a:xfrm>
            <a:off x="5958840" y="2479322"/>
            <a:ext cx="548640" cy="548640"/>
          </a:xfrm>
          <a:prstGeom prst="ellipse">
            <a:avLst/>
          </a:prstGeom>
          <a:solidFill>
            <a:schemeClr val="accent4">
              <a:alpha val="4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Oval 10" title="Image of the third point of contact"/>
          <p:cNvSpPr/>
          <p:nvPr/>
        </p:nvSpPr>
        <p:spPr>
          <a:xfrm>
            <a:off x="3794147" y="5652386"/>
            <a:ext cx="548640" cy="548640"/>
          </a:xfrm>
          <a:prstGeom prst="ellipse">
            <a:avLst/>
          </a:prstGeom>
          <a:solidFill>
            <a:schemeClr val="accent4">
              <a:alpha val="4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</a:t>
            </a:r>
            <a:endParaRPr lang="es-MX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2819400" cy="4123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Mantenga siempre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puntos </a:t>
            </a:r>
            <a:r>
              <a:rPr lang="es-ES" dirty="0">
                <a:solidFill>
                  <a:srgbClr val="FF0000"/>
                </a:solidFill>
              </a:rPr>
              <a:t>de contacto con la escalera al </a:t>
            </a:r>
            <a:r>
              <a:rPr lang="es-ES" b="1" dirty="0" smtClean="0">
                <a:solidFill>
                  <a:srgbClr val="FF0000"/>
                </a:solidFill>
              </a:rPr>
              <a:t>subir </a:t>
            </a:r>
            <a:r>
              <a:rPr lang="es-ES" dirty="0" smtClean="0">
                <a:solidFill>
                  <a:srgbClr val="FF0000"/>
                </a:solidFill>
              </a:rPr>
              <a:t>o</a:t>
            </a:r>
            <a:r>
              <a:rPr lang="es-ES" b="1" dirty="0" smtClean="0">
                <a:solidFill>
                  <a:srgbClr val="FF0000"/>
                </a:solidFill>
              </a:rPr>
              <a:t> bajar</a:t>
            </a:r>
            <a:r>
              <a:rPr lang="es-ES" dirty="0" smtClean="0">
                <a:solidFill>
                  <a:srgbClr val="FF0000"/>
                </a:solidFill>
              </a:rPr>
              <a:t>;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sz="2400" dirty="0">
                <a:solidFill>
                  <a:srgbClr val="FF0000"/>
                </a:solidFill>
              </a:rPr>
              <a:t>Dos manos y un pie</a:t>
            </a:r>
          </a:p>
          <a:p>
            <a:r>
              <a:rPr lang="es-ES" sz="2400" dirty="0">
                <a:solidFill>
                  <a:srgbClr val="FF0000"/>
                </a:solidFill>
              </a:rPr>
              <a:t>O dos pies y una mano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1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Image of a worker on a ladder holding a chainsaw"/>
          <p:cNvPicPr preferRelativeResize="0"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83" y="884017"/>
            <a:ext cx="8407717" cy="5562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4850" y="1133354"/>
            <a:ext cx="3181350" cy="2752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Mantener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s-ES" dirty="0">
                <a:solidFill>
                  <a:srgbClr val="FF0000"/>
                </a:solidFill>
              </a:rPr>
              <a:t>puntos de contacto</a:t>
            </a:r>
          </a:p>
          <a:p>
            <a:r>
              <a:rPr lang="es-ES" dirty="0">
                <a:solidFill>
                  <a:srgbClr val="FF0000"/>
                </a:solidFill>
              </a:rPr>
              <a:t>No </a:t>
            </a:r>
            <a:r>
              <a:rPr lang="es-ES" dirty="0" smtClean="0">
                <a:solidFill>
                  <a:srgbClr val="FF0000"/>
                </a:solidFill>
              </a:rPr>
              <a:t>llevar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 </a:t>
            </a:r>
            <a:r>
              <a:rPr lang="es-ES" dirty="0" smtClean="0">
                <a:solidFill>
                  <a:srgbClr val="FF0000"/>
                </a:solidFill>
              </a:rPr>
              <a:t>en las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manos </a:t>
            </a:r>
            <a:r>
              <a:rPr lang="es-ES" dirty="0">
                <a:solidFill>
                  <a:srgbClr val="FF0000"/>
                </a:solidFill>
              </a:rPr>
              <a:t>mientras que </a:t>
            </a:r>
            <a:r>
              <a:rPr lang="es-ES" dirty="0" smtClean="0">
                <a:solidFill>
                  <a:srgbClr val="FF0000"/>
                </a:solidFill>
              </a:rPr>
              <a:t>sube una escalera.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14" name="Picture 13" title="Image of a worker on a ladder holding a chainsaw"/>
          <p:cNvPicPr preferRelativeResize="0"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662" y="0"/>
            <a:ext cx="6609882" cy="65836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4171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838200" y="2286000"/>
            <a:ext cx="5562600" cy="1828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Becas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192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Este material fue producido bajo el subsidio número </a:t>
            </a:r>
            <a:r>
              <a:rPr lang="es-E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SH-27622-SH5 </a:t>
            </a:r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 la Administración Ocupacional de Salud y Seguridad, Departamento del Trabajo De Estados Unidos. No refleja necesariamente la visión o las políticas del Departamento del trabajo de Estados Unidos, ni menciona nombres de negocios, productos comerciales u organizaciones implicadas por el Gobierno de Estados Unidos en la aprobación.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SUSAN </a:t>
            </a:r>
            <a:r>
              <a:rPr lang="en-US" dirty="0" smtClean="0">
                <a:solidFill>
                  <a:schemeClr val="bg1"/>
                </a:solidFill>
              </a:rPr>
              <a:t>HARWOOD </a:t>
            </a:r>
            <a:r>
              <a:rPr lang="en-US" dirty="0" err="1">
                <a:solidFill>
                  <a:schemeClr val="bg1"/>
                </a:solidFill>
              </a:rPr>
              <a:t>Becas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Capacitación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1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worker on a ladder holding a chainsaw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882068"/>
            <a:ext cx="8569121" cy="559493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49733"/>
            <a:ext cx="3333750" cy="2536467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No exceda el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límite</a:t>
            </a:r>
            <a:r>
              <a:rPr lang="es-ES" dirty="0">
                <a:solidFill>
                  <a:srgbClr val="FF0000"/>
                </a:solidFill>
              </a:rPr>
              <a:t> de carga máxima de la </a:t>
            </a:r>
            <a:r>
              <a:rPr lang="es-ES" dirty="0" smtClean="0">
                <a:solidFill>
                  <a:srgbClr val="FF0000"/>
                </a:solidFill>
              </a:rPr>
              <a:t>escalera </a:t>
            </a:r>
          </a:p>
          <a:p>
            <a:endParaRPr lang="es-ES" sz="1000" dirty="0" smtClean="0">
              <a:solidFill>
                <a:srgbClr val="FF0000"/>
              </a:solidFill>
            </a:endParaRPr>
          </a:p>
          <a:p>
            <a:r>
              <a:rPr lang="es-ES" sz="2400" dirty="0" smtClean="0">
                <a:solidFill>
                  <a:srgbClr val="FF0000"/>
                </a:solidFill>
              </a:rPr>
              <a:t>(</a:t>
            </a:r>
            <a:r>
              <a:rPr lang="es-ES" sz="2400" dirty="0">
                <a:solidFill>
                  <a:srgbClr val="FF0000"/>
                </a:solidFill>
              </a:rPr>
              <a:t>incluyendo el peso </a:t>
            </a:r>
            <a:r>
              <a:rPr lang="es-ES" sz="2400" dirty="0" smtClean="0">
                <a:solidFill>
                  <a:srgbClr val="FF0000"/>
                </a:solidFill>
              </a:rPr>
              <a:t>   de la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</a:t>
            </a:r>
            <a:r>
              <a:rPr lang="es-ES" sz="2400" dirty="0">
                <a:solidFill>
                  <a:srgbClr val="FF0000"/>
                </a:solidFill>
              </a:rPr>
              <a:t> o equipo</a:t>
            </a:r>
            <a:r>
              <a:rPr lang="es-ES" sz="2400" dirty="0" smtClean="0">
                <a:solidFill>
                  <a:srgbClr val="FF0000"/>
                </a:solidFill>
              </a:rPr>
              <a:t>).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title="Image of text that says weight limit 150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5862">
            <a:off x="6413642" y="835647"/>
            <a:ext cx="938235" cy="566935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0712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1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Image of a disorganized work area"/>
          <p:cNvPicPr preferRelativeResize="0"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53"/>
          <a:stretch/>
        </p:blipFill>
        <p:spPr>
          <a:xfrm>
            <a:off x="1219200" y="1981200"/>
            <a:ext cx="7639626" cy="4111080"/>
          </a:xfrm>
          <a:prstGeom prst="rect">
            <a:avLst/>
          </a:prstGeom>
        </p:spPr>
      </p:pic>
      <p:pic>
        <p:nvPicPr>
          <p:cNvPr id="6" name="Picture 5" title="Image of a disorganized work area"/>
          <p:cNvPicPr preferRelativeResize="0"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914400"/>
            <a:ext cx="8305800" cy="5262562"/>
          </a:xfrm>
          <a:prstGeom prst="rect">
            <a:avLst/>
          </a:prstGeom>
        </p:spPr>
      </p:pic>
      <p:pic>
        <p:nvPicPr>
          <p:cNvPr id="11" name="Picture 10" title="Image of a disorganized work area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662" y="0"/>
            <a:ext cx="6609882" cy="6583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1508760"/>
            <a:ext cx="2057400" cy="9448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Mantener</a:t>
            </a:r>
            <a:r>
              <a:rPr lang="en-US" b="1" dirty="0" smtClean="0">
                <a:solidFill>
                  <a:srgbClr val="FF0000"/>
                </a:solidFill>
              </a:rPr>
              <a:t> el </a:t>
            </a:r>
            <a:r>
              <a:rPr lang="en-US" b="1" dirty="0" err="1" smtClean="0">
                <a:solidFill>
                  <a:srgbClr val="FF0000"/>
                </a:solidFill>
              </a:rPr>
              <a:t>área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 </a:t>
            </a:r>
            <a:r>
              <a:rPr lang="en-US" b="1" dirty="0" err="1" smtClean="0">
                <a:solidFill>
                  <a:srgbClr val="FF0000"/>
                </a:solidFill>
              </a:rPr>
              <a:t>Trabajo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   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1823387" y="5811321"/>
            <a:ext cx="265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limpia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organizada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1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95400"/>
            <a:ext cx="2724150" cy="28108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dirty="0">
                <a:solidFill>
                  <a:srgbClr val="FF0000"/>
                </a:solidFill>
              </a:rPr>
              <a:t>Mantener </a:t>
            </a:r>
            <a:r>
              <a:rPr lang="es-ES" dirty="0" smtClean="0">
                <a:solidFill>
                  <a:srgbClr val="FF0000"/>
                </a:solidFill>
              </a:rPr>
              <a:t>el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ángulo</a:t>
            </a:r>
            <a:r>
              <a:rPr lang="es-ES" dirty="0" smtClean="0">
                <a:solidFill>
                  <a:srgbClr val="FF0000"/>
                </a:solidFill>
              </a:rPr>
              <a:t> adecuado de la escalera.</a:t>
            </a:r>
            <a:endParaRPr lang="es-ES" dirty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r>
              <a:rPr lang="es-ES" sz="2400" dirty="0" smtClean="0">
                <a:solidFill>
                  <a:srgbClr val="FF0000"/>
                </a:solidFill>
              </a:rPr>
              <a:t>Coloque </a:t>
            </a:r>
            <a:r>
              <a:rPr lang="es-ES" sz="2400" dirty="0">
                <a:solidFill>
                  <a:srgbClr val="FF0000"/>
                </a:solidFill>
              </a:rPr>
              <a:t>la base de la escalera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cuarto</a:t>
            </a:r>
            <a:r>
              <a:rPr lang="es-ES" sz="2400" dirty="0">
                <a:solidFill>
                  <a:srgbClr val="FF0000"/>
                </a:solidFill>
              </a:rPr>
              <a:t> (¼) de la longitud </a:t>
            </a:r>
            <a:r>
              <a:rPr lang="es-ES" sz="2400" dirty="0" smtClean="0">
                <a:solidFill>
                  <a:srgbClr val="FF0000"/>
                </a:solidFill>
              </a:rPr>
              <a:t>de la altura de la pared de trabajo.</a:t>
            </a:r>
            <a:endParaRPr lang="es-MX" sz="2000" dirty="0">
              <a:solidFill>
                <a:srgbClr val="FF0000"/>
              </a:solidFill>
            </a:endParaRPr>
          </a:p>
        </p:txBody>
      </p:sp>
      <p:pic>
        <p:nvPicPr>
          <p:cNvPr id="3" name="Picture 2" title="Image of a proper ladder angl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662" y="0"/>
            <a:ext cx="6609882" cy="6583680"/>
          </a:xfrm>
          <a:prstGeom prst="rect">
            <a:avLst/>
          </a:prstGeom>
        </p:spPr>
      </p:pic>
      <p:sp>
        <p:nvSpPr>
          <p:cNvPr id="16" name="Freeform 15" title="Image of a proper ladder angle"/>
          <p:cNvSpPr/>
          <p:nvPr/>
        </p:nvSpPr>
        <p:spPr>
          <a:xfrm>
            <a:off x="4819124" y="2115917"/>
            <a:ext cx="895876" cy="3200401"/>
          </a:xfrm>
          <a:custGeom>
            <a:avLst/>
            <a:gdLst>
              <a:gd name="connsiteX0" fmla="*/ 876300 w 876300"/>
              <a:gd name="connsiteY0" fmla="*/ 0 h 3048000"/>
              <a:gd name="connsiteX1" fmla="*/ 876300 w 876300"/>
              <a:gd name="connsiteY1" fmla="*/ 3048000 h 3048000"/>
              <a:gd name="connsiteX2" fmla="*/ 0 w 876300"/>
              <a:gd name="connsiteY2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3048000">
                <a:moveTo>
                  <a:pt x="876300" y="0"/>
                </a:moveTo>
                <a:lnTo>
                  <a:pt x="876300" y="3048000"/>
                </a:lnTo>
                <a:lnTo>
                  <a:pt x="0" y="30480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  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742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1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4850" y="1371599"/>
            <a:ext cx="2343150" cy="1524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Siempre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subir</a:t>
            </a:r>
            <a:r>
              <a:rPr lang="en-US" dirty="0" smtClean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bajar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frente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escalera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title="Image of a worker climbing a ladder and facing the ladder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599" y="838200"/>
            <a:ext cx="6629401" cy="5638801"/>
          </a:xfrm>
          <a:prstGeom prst="rect">
            <a:avLst/>
          </a:prstGeom>
        </p:spPr>
      </p:pic>
      <p:sp>
        <p:nvSpPr>
          <p:cNvPr id="6" name="Oval 5" title="Image of a white oval redacting information from the image"/>
          <p:cNvSpPr/>
          <p:nvPr/>
        </p:nvSpPr>
        <p:spPr>
          <a:xfrm>
            <a:off x="6248400" y="990600"/>
            <a:ext cx="64008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Oval 9" title="Image of a white oval redacting information from the image"/>
          <p:cNvSpPr/>
          <p:nvPr/>
        </p:nvSpPr>
        <p:spPr>
          <a:xfrm>
            <a:off x="7239000" y="4191000"/>
            <a:ext cx="731520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   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3879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133859"/>
            <a:ext cx="3257550" cy="4123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OTROS PROBLEMAS?</a:t>
            </a:r>
            <a:endParaRPr lang="es-MX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title="Image of a broken rungs on a ladder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662" y="0"/>
            <a:ext cx="6609882" cy="6583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501205"/>
            <a:ext cx="2971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Mantener</a:t>
            </a:r>
            <a:r>
              <a:rPr lang="en-US" sz="2800" dirty="0" smtClean="0">
                <a:solidFill>
                  <a:srgbClr val="FF0000"/>
                </a:solidFill>
              </a:rPr>
              <a:t> las </a:t>
            </a:r>
            <a:r>
              <a:rPr lang="en-US" sz="2800" dirty="0" err="1" smtClean="0">
                <a:solidFill>
                  <a:srgbClr val="FF0000"/>
                </a:solidFill>
              </a:rPr>
              <a:t>escaleras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siempre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buenas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condiciones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Oval 6" title="Image of a broken rung on a ladder"/>
          <p:cNvSpPr/>
          <p:nvPr/>
        </p:nvSpPr>
        <p:spPr>
          <a:xfrm>
            <a:off x="4953000" y="1828800"/>
            <a:ext cx="838200" cy="685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Image of a broken rung on a ladder"/>
          <p:cNvSpPr/>
          <p:nvPr/>
        </p:nvSpPr>
        <p:spPr>
          <a:xfrm>
            <a:off x="4191000" y="4191000"/>
            <a:ext cx="838200" cy="685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2800" spc="600" dirty="0" smtClean="0">
                <a:solidFill>
                  <a:prstClr val="white"/>
                </a:solidFill>
              </a:rPr>
              <a:t> PROTECCION vs. CAIDAS      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994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5000" y="1097756"/>
            <a:ext cx="5181600" cy="522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Curso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en-US" alt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PROTECCION vs. CAIDAS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Fecha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Compañía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Nombre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Leer</a:t>
            </a:r>
            <a:r>
              <a:rPr kumimoji="0" lang="en-US" altLang="en-US" sz="12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la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pregunta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 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Colocar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un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círculo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en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la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respuesta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correcta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Siempre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mantener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3 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puntos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de 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contacto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con la 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escalera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al </a:t>
            </a:r>
            <a:r>
              <a:rPr lang="en-US" alt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subir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     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CIERTO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Las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escaleras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no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tienen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límite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peso.   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CIERTO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correcto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bajar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dando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la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espalda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a la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escalera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   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CIERTO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llevar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nada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las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manos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mientras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sube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la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escalera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.   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CIERTO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Mantener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limpia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el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área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alrededor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la base de la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escalera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, para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evitar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caídas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CIERTO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/ FALSO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 title="Image of an oval around the word true"/>
          <p:cNvSpPr/>
          <p:nvPr/>
        </p:nvSpPr>
        <p:spPr>
          <a:xfrm>
            <a:off x="1828800" y="27432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Image of an oval around the word false"/>
          <p:cNvSpPr/>
          <p:nvPr/>
        </p:nvSpPr>
        <p:spPr>
          <a:xfrm>
            <a:off x="2514600" y="34290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title="Image of an oval around the word false"/>
          <p:cNvSpPr/>
          <p:nvPr/>
        </p:nvSpPr>
        <p:spPr>
          <a:xfrm>
            <a:off x="2514600" y="41910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title="Image of an oval around the word true"/>
          <p:cNvSpPr/>
          <p:nvPr/>
        </p:nvSpPr>
        <p:spPr>
          <a:xfrm>
            <a:off x="1781175" y="48768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title="Image of an oval around the word true"/>
          <p:cNvSpPr/>
          <p:nvPr/>
        </p:nvSpPr>
        <p:spPr>
          <a:xfrm>
            <a:off x="4610100" y="56388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8100"/>
            <a:ext cx="7924800" cy="746954"/>
          </a:xfrm>
        </p:spPr>
        <p:txBody>
          <a:bodyPr>
            <a:noAutofit/>
          </a:bodyPr>
          <a:lstStyle/>
          <a:p>
            <a:r>
              <a:rPr lang="en-US" sz="5400" dirty="0"/>
              <a:t> EXAMEN Final </a:t>
            </a:r>
          </a:p>
        </p:txBody>
      </p:sp>
    </p:spTree>
    <p:extLst>
      <p:ext uri="{BB962C8B-B14F-4D97-AF65-F5344CB8AC3E}">
        <p14:creationId xmlns:p14="http://schemas.microsoft.com/office/powerpoint/2010/main" val="32169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5123" name="Picture 3" title="Image of mahine guarding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title="Image of a worker using a chainsaw"/>
          <p:cNvSpPr/>
          <p:nvPr/>
        </p:nvSpPr>
        <p:spPr>
          <a:xfrm>
            <a:off x="5143656" y="990600"/>
            <a:ext cx="3420532" cy="46307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ZOOM proper chainsa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656" y="1066800"/>
            <a:ext cx="3420532" cy="4554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52400"/>
            <a:ext cx="4572000" cy="4343400"/>
          </a:xfrm>
        </p:spPr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>Safety and Health Training for</a:t>
            </a:r>
            <a:b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>Tree Care and Landscape Workers</a:t>
            </a:r>
            <a:b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SEGURIDAD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en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 las MAQUINAS y el EQUIPO:</a:t>
            </a:r>
            <a:b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worker using a wood chipper 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673"/>
            <a:ext cx="9144000" cy="6546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</a:t>
            </a:r>
            <a:endParaRPr lang="es-MX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2950" y="990600"/>
            <a:ext cx="7258050" cy="618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fotografía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..?</a:t>
            </a:r>
            <a:endParaRPr lang="es-MX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553200" y="1447800"/>
            <a:ext cx="1447800" cy="12192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9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81459"/>
            <a:ext cx="8362950" cy="4663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Operar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solamente</a:t>
            </a:r>
            <a:r>
              <a:rPr lang="en-US" sz="2000" dirty="0" smtClean="0">
                <a:solidFill>
                  <a:srgbClr val="FF0000"/>
                </a:solidFill>
              </a:rPr>
              <a:t> las </a:t>
            </a:r>
            <a:r>
              <a:rPr lang="en-US" sz="2000" dirty="0" err="1" smtClean="0">
                <a:solidFill>
                  <a:srgbClr val="FF0000"/>
                </a:solidFill>
              </a:rPr>
              <a:t>máquinas</a:t>
            </a:r>
            <a:r>
              <a:rPr lang="en-US" sz="2000" dirty="0" smtClean="0">
                <a:solidFill>
                  <a:srgbClr val="FF0000"/>
                </a:solidFill>
              </a:rPr>
              <a:t> con las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protecciones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de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lugar</a:t>
            </a:r>
            <a:endParaRPr lang="es-MX" sz="2000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 </a:t>
            </a:r>
            <a:endParaRPr lang="es-MX" sz="3200" dirty="0"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929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Image of a discharge chute on a wood chipper pointed away from worker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012"/>
            <a:ext cx="9144000" cy="6546775"/>
          </a:xfrm>
          <a:prstGeom prst="rect">
            <a:avLst/>
          </a:prstGeom>
        </p:spPr>
      </p:pic>
      <p:pic>
        <p:nvPicPr>
          <p:cNvPr id="7" name="Picture 6" title="Image of a discharge chute on a wood chipper pointed away from worker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012"/>
            <a:ext cx="9144000" cy="65467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057659"/>
            <a:ext cx="8534400" cy="542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Dirigir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tubo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descarga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lejos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los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trabajadores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6911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3"/>
          <p:cNvSpPr>
            <a:spLocks noGrp="1"/>
          </p:cNvSpPr>
          <p:nvPr>
            <p:ph idx="4294967295"/>
          </p:nvPr>
        </p:nvSpPr>
        <p:spPr>
          <a:xfrm>
            <a:off x="1524000" y="1600200"/>
            <a:ext cx="7620000" cy="4343400"/>
          </a:xfrm>
          <a:prstGeom prst="rect">
            <a:avLst/>
          </a:prstGeom>
          <a:effectLst>
            <a:innerShdw>
              <a:prstClr val="black"/>
            </a:innerShdw>
          </a:effectLst>
        </p:spPr>
        <p:txBody>
          <a:bodyPr>
            <a:noAutofit/>
          </a:bodyPr>
          <a:lstStyle/>
          <a:p>
            <a:pPr marL="228600" indent="-228600">
              <a:buClr>
                <a:schemeClr val="tx1"/>
              </a:buClr>
            </a:pPr>
            <a:endParaRPr lang="en-US" sz="3200" dirty="0" smtClean="0"/>
          </a:p>
          <a:p>
            <a:pPr marL="228600" indent="-228600">
              <a:buClr>
                <a:schemeClr val="tx1"/>
              </a:buClr>
            </a:pPr>
            <a:r>
              <a:rPr lang="es-ES" sz="3200" dirty="0"/>
              <a:t>proporciona </a:t>
            </a:r>
            <a:r>
              <a:rPr lang="es-ES" sz="3200" b="1" dirty="0"/>
              <a:t>fondos</a:t>
            </a:r>
            <a:r>
              <a:rPr lang="es-ES" sz="3200" dirty="0"/>
              <a:t> para el desarrollo de </a:t>
            </a:r>
            <a:r>
              <a:rPr lang="es-ES" sz="3200" b="1" dirty="0"/>
              <a:t>materiales</a:t>
            </a:r>
            <a:r>
              <a:rPr lang="es-ES" sz="3200" dirty="0"/>
              <a:t> de </a:t>
            </a:r>
            <a:r>
              <a:rPr lang="es-ES" sz="3200" dirty="0" smtClean="0"/>
              <a:t>capacitación.</a:t>
            </a:r>
          </a:p>
          <a:p>
            <a:pPr marL="228600" indent="-228600">
              <a:buClr>
                <a:schemeClr val="tx1"/>
              </a:buClr>
            </a:pPr>
            <a:endParaRPr lang="en-US" sz="3200" dirty="0" smtClean="0"/>
          </a:p>
          <a:p>
            <a:pPr marL="228600" indent="-228600">
              <a:buClr>
                <a:schemeClr val="tx1"/>
              </a:buClr>
            </a:pPr>
            <a:r>
              <a:rPr lang="es-ES" sz="3200" dirty="0"/>
              <a:t>proporcionar </a:t>
            </a:r>
            <a:r>
              <a:rPr lang="es-ES" sz="3200" dirty="0" smtClean="0"/>
              <a:t>capacitación </a:t>
            </a:r>
            <a:r>
              <a:rPr lang="es-ES" sz="3200" dirty="0"/>
              <a:t>a los trabajadores y </a:t>
            </a:r>
            <a:r>
              <a:rPr lang="es-ES" sz="3200" dirty="0" smtClean="0"/>
              <a:t>/o </a:t>
            </a:r>
            <a:r>
              <a:rPr lang="es-ES" sz="3200" dirty="0"/>
              <a:t>empleados para </a:t>
            </a:r>
            <a:r>
              <a:rPr lang="es-ES" sz="3200" b="1" dirty="0"/>
              <a:t>reconocer</a:t>
            </a:r>
            <a:r>
              <a:rPr lang="es-ES" sz="3200" dirty="0"/>
              <a:t>, evitar, reducir, y </a:t>
            </a:r>
            <a:r>
              <a:rPr lang="es-ES" sz="3200" b="1" dirty="0"/>
              <a:t>prevenir</a:t>
            </a:r>
            <a:r>
              <a:rPr lang="es-ES" sz="3200" dirty="0"/>
              <a:t> los </a:t>
            </a:r>
            <a:r>
              <a:rPr lang="es-ES" sz="3200" b="1" dirty="0"/>
              <a:t>riesgos</a:t>
            </a:r>
            <a:r>
              <a:rPr lang="es-ES" sz="3200" dirty="0"/>
              <a:t> de seguridad y salud en su lugar de trabajo.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13488"/>
            <a:ext cx="2133600" cy="366712"/>
          </a:xfrm>
        </p:spPr>
        <p:txBody>
          <a:bodyPr/>
          <a:lstStyle/>
          <a:p>
            <a:fld id="{AB2EEB42-3695-4CC8-9EB9-6441E8027B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525"/>
            <a:ext cx="7162800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2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  <a:t>PROPOSITO DE SUSAN </a:t>
            </a:r>
            <a:r>
              <a:rPr lang="en-US" sz="3200" cap="none" dirty="0" smtClean="0">
                <a:solidFill>
                  <a:prstClr val="white"/>
                </a:solidFill>
                <a:effectLst/>
                <a:ea typeface="+mn-ea"/>
                <a:cs typeface="+mn-cs"/>
              </a:rPr>
              <a:t>HARWOOD </a:t>
            </a:r>
            <a:r>
              <a:rPr lang="en-US" sz="32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en-US" sz="32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32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  <a:t>BECAS DE </a:t>
            </a:r>
            <a:r>
              <a:rPr lang="en-US" sz="3200" cap="none" dirty="0" smtClean="0">
                <a:solidFill>
                  <a:prstClr val="white"/>
                </a:solidFill>
                <a:effectLst/>
                <a:ea typeface="+mn-ea"/>
                <a:cs typeface="+mn-cs"/>
              </a:rPr>
              <a:t>ENTRENAMIENTO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disorganized work area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673"/>
            <a:ext cx="9144000" cy="65467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7750" y="1066800"/>
            <a:ext cx="7486650" cy="6187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000" dirty="0" err="1" smtClean="0">
                <a:solidFill>
                  <a:srgbClr val="FF0000"/>
                </a:solidFill>
              </a:rPr>
              <a:t>Mantener</a:t>
            </a:r>
            <a:r>
              <a:rPr lang="en-US" sz="3000" dirty="0" smtClean="0">
                <a:solidFill>
                  <a:srgbClr val="FF0000"/>
                </a:solidFill>
              </a:rPr>
              <a:t> el </a:t>
            </a:r>
            <a:r>
              <a:rPr lang="en-US" sz="3000" dirty="0" err="1" smtClean="0">
                <a:solidFill>
                  <a:srgbClr val="FF0000"/>
                </a:solidFill>
              </a:rPr>
              <a:t>área</a:t>
            </a:r>
            <a:r>
              <a:rPr lang="en-US" sz="3000" dirty="0" smtClean="0">
                <a:solidFill>
                  <a:srgbClr val="FF0000"/>
                </a:solidFill>
              </a:rPr>
              <a:t> de </a:t>
            </a:r>
            <a:r>
              <a:rPr lang="en-US" sz="3000" dirty="0" err="1" smtClean="0">
                <a:solidFill>
                  <a:srgbClr val="FF0000"/>
                </a:solidFill>
              </a:rPr>
              <a:t>trabajo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limpia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y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ordenada</a:t>
            </a:r>
            <a:r>
              <a:rPr lang="en-US" sz="3000" dirty="0" smtClean="0">
                <a:solidFill>
                  <a:srgbClr val="FF0000"/>
                </a:solidFill>
              </a:rPr>
              <a:t>, </a:t>
            </a:r>
            <a:endParaRPr lang="es-MX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title="Image of a disorganized work area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509551"/>
            <a:ext cx="8229600" cy="2741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   </a:t>
            </a:r>
            <a:endParaRPr lang="es-MX" sz="3200" dirty="0"/>
          </a:p>
        </p:txBody>
      </p:sp>
      <p:sp>
        <p:nvSpPr>
          <p:cNvPr id="8" name="Rectangle 7"/>
          <p:cNvSpPr/>
          <p:nvPr/>
        </p:nvSpPr>
        <p:spPr>
          <a:xfrm>
            <a:off x="5154796" y="1828800"/>
            <a:ext cx="3461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para </a:t>
            </a:r>
            <a:r>
              <a:rPr lang="en-US" sz="2400" dirty="0" err="1">
                <a:solidFill>
                  <a:srgbClr val="FF0000"/>
                </a:solidFill>
              </a:rPr>
              <a:t>evitar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tropezar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caer</a:t>
            </a:r>
            <a:endParaRPr lang="es-MX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9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worker wearing gloves 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673"/>
            <a:ext cx="9144000" cy="65467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9150" y="1057659"/>
            <a:ext cx="7258050" cy="618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usar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ropa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floja</a:t>
            </a:r>
            <a:r>
              <a:rPr lang="en-US" sz="3000" dirty="0" smtClean="0">
                <a:solidFill>
                  <a:srgbClr val="FF0000"/>
                </a:solidFill>
              </a:rPr>
              <a:t> o </a:t>
            </a:r>
            <a:r>
              <a:rPr lang="en-US" sz="3000" dirty="0" err="1" smtClean="0">
                <a:solidFill>
                  <a:srgbClr val="FF0000"/>
                </a:solidFill>
              </a:rPr>
              <a:t>suelta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 title="Image of an oval showing a worker wearing gloves "/>
          <p:cNvSpPr/>
          <p:nvPr/>
        </p:nvSpPr>
        <p:spPr>
          <a:xfrm>
            <a:off x="4267200" y="3733800"/>
            <a:ext cx="8382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angle 5"/>
          <p:cNvSpPr/>
          <p:nvPr/>
        </p:nvSpPr>
        <p:spPr>
          <a:xfrm>
            <a:off x="5562600" y="2133600"/>
            <a:ext cx="304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600" dirty="0" smtClean="0">
                <a:solidFill>
                  <a:srgbClr val="FF0000"/>
                </a:solidFill>
              </a:rPr>
              <a:t>-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usar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guantes</a:t>
            </a:r>
            <a:r>
              <a:rPr lang="en-US" sz="2600" dirty="0" smtClean="0">
                <a:solidFill>
                  <a:srgbClr val="FF0000"/>
                </a:solidFill>
              </a:rPr>
              <a:t> de </a:t>
            </a:r>
            <a:r>
              <a:rPr lang="en-US" sz="2600" dirty="0" err="1" smtClean="0">
                <a:solidFill>
                  <a:srgbClr val="FF0000"/>
                </a:solidFill>
              </a:rPr>
              <a:t>tipo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manopla</a:t>
            </a:r>
            <a:endParaRPr lang="es-MX" sz="26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  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4189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worker wearing P P 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261"/>
            <a:ext cx="9144000" cy="6546775"/>
          </a:xfrm>
          <a:prstGeom prst="rect">
            <a:avLst/>
          </a:prstGeom>
        </p:spPr>
      </p:pic>
      <p:pic>
        <p:nvPicPr>
          <p:cNvPr id="6" name="Picture 5" title="Image of a worker wearing P P 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04564"/>
            <a:ext cx="2590800" cy="561339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905259"/>
            <a:ext cx="5010150" cy="923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Utilizar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Equipo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Protección</a:t>
            </a:r>
            <a:r>
              <a:rPr lang="en-US" dirty="0" smtClean="0">
                <a:solidFill>
                  <a:srgbClr val="FF0000"/>
                </a:solidFill>
              </a:rPr>
              <a:t> Personal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Adecuado</a:t>
            </a:r>
            <a:endParaRPr lang="es-MX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   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9465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safety tray on a wood chipper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673"/>
            <a:ext cx="9144000" cy="65467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057659"/>
            <a:ext cx="6896100" cy="542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OTROS PROBLEMAS?</a:t>
            </a:r>
            <a:endParaRPr lang="es-MX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eform 2" title="Image of a safety tray on a wood chipper"/>
          <p:cNvSpPr/>
          <p:nvPr/>
        </p:nvSpPr>
        <p:spPr>
          <a:xfrm>
            <a:off x="3124200" y="4362450"/>
            <a:ext cx="2495550" cy="885825"/>
          </a:xfrm>
          <a:custGeom>
            <a:avLst/>
            <a:gdLst>
              <a:gd name="connsiteX0" fmla="*/ 0 w 2495550"/>
              <a:gd name="connsiteY0" fmla="*/ 142875 h 885825"/>
              <a:gd name="connsiteX1" fmla="*/ 1371600 w 2495550"/>
              <a:gd name="connsiteY1" fmla="*/ 885825 h 885825"/>
              <a:gd name="connsiteX2" fmla="*/ 2495550 w 2495550"/>
              <a:gd name="connsiteY2" fmla="*/ 466725 h 885825"/>
              <a:gd name="connsiteX3" fmla="*/ 1838325 w 2495550"/>
              <a:gd name="connsiteY3" fmla="*/ 0 h 885825"/>
              <a:gd name="connsiteX4" fmla="*/ 0 w 2495550"/>
              <a:gd name="connsiteY4" fmla="*/ 14287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5550" h="885825">
                <a:moveTo>
                  <a:pt x="0" y="142875"/>
                </a:moveTo>
                <a:lnTo>
                  <a:pt x="1371600" y="885825"/>
                </a:lnTo>
                <a:lnTo>
                  <a:pt x="2495550" y="466725"/>
                </a:lnTo>
                <a:lnTo>
                  <a:pt x="1838325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16764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Charola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Seguridad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</a:rPr>
              <a:t> EQUIPO DE SEGURIDAD    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4276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76400" y="1143000"/>
            <a:ext cx="6019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Curso:</a:t>
            </a:r>
            <a:r>
              <a:rPr kumimoji="0" lang="es-MX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</a:t>
            </a:r>
            <a:r>
              <a:rPr kumimoji="0" lang="es-MX" alt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EQUIPO DE SEGURIDAD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Fecha: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Compañía: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 nombre: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Lea la pregunta, colocar un círculo en la respuesta correcta.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La máquina se puede operar cuando le faltan protecciones de seguridad.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El tubo de descarga no debería estar dirigido a los trabajadores.   </a:t>
            </a:r>
            <a:b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La Ropa suelta es permitida.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El área de trabajo debe estar limpia y ordenada.        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Los Guantes ‘flojos’ se pueden usar sin riesgo.            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 title="Image of an oval around the word false"/>
          <p:cNvSpPr/>
          <p:nvPr/>
        </p:nvSpPr>
        <p:spPr>
          <a:xfrm>
            <a:off x="3486150" y="25908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title="Image of an oval around the word true"/>
          <p:cNvSpPr/>
          <p:nvPr/>
        </p:nvSpPr>
        <p:spPr>
          <a:xfrm>
            <a:off x="1676400" y="3457575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title="Image of an oval around the word false"/>
          <p:cNvSpPr/>
          <p:nvPr/>
        </p:nvSpPr>
        <p:spPr>
          <a:xfrm>
            <a:off x="5257800" y="3952875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Image of an oval around the word true"/>
          <p:cNvSpPr/>
          <p:nvPr/>
        </p:nvSpPr>
        <p:spPr>
          <a:xfrm>
            <a:off x="1600200" y="48006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title="Image of an oval around the word false"/>
          <p:cNvSpPr/>
          <p:nvPr/>
        </p:nvSpPr>
        <p:spPr>
          <a:xfrm>
            <a:off x="2438400" y="57912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7886700" cy="746954"/>
          </a:xfrm>
        </p:spPr>
        <p:txBody>
          <a:bodyPr/>
          <a:lstStyle/>
          <a:p>
            <a:r>
              <a:rPr lang="en-US" dirty="0"/>
              <a:t>EXAMEN Final </a:t>
            </a:r>
          </a:p>
        </p:txBody>
      </p:sp>
    </p:spTree>
    <p:extLst>
      <p:ext uri="{BB962C8B-B14F-4D97-AF65-F5344CB8AC3E}">
        <p14:creationId xmlns:p14="http://schemas.microsoft.com/office/powerpoint/2010/main" val="14868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5123" name="Picture 3" title="Image of a personal protective equipment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2495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title="Image of of a worker wearing P P E"/>
          <p:cNvSpPr/>
          <p:nvPr/>
        </p:nvSpPr>
        <p:spPr>
          <a:xfrm>
            <a:off x="4810125" y="1524000"/>
            <a:ext cx="3886200" cy="3805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roper chainsaw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886200" cy="372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575" y="76200"/>
            <a:ext cx="4495800" cy="3581400"/>
          </a:xfrm>
        </p:spPr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Safety and Health Training for</a:t>
            </a:r>
            <a:br>
              <a:rPr lang="en-US" altLang="en-US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Tree Care and Landscape </a:t>
            </a:r>
            <a:r>
              <a:rPr lang="en-US" altLang="en-US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Workers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n-US" alt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lang="en-US" altLang="en-US" sz="2000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lang="en-US" altLang="en-US" sz="2000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EQUIPO de</a:t>
            </a:r>
            <a:r>
              <a:rPr lang="en-US" altLang="en-US" sz="44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4400" dirty="0">
                <a:latin typeface="Arial" pitchFamily="34" charset="0"/>
                <a:cs typeface="Arial" pitchFamily="34" charset="0"/>
              </a:rPr>
            </a:br>
            <a:r>
              <a:rPr lang="en-US" altLang="en-US" sz="44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PROTECCIóN</a:t>
            </a:r>
            <a: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PERSONAL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endParaRPr lang="es-MX" dirty="0"/>
          </a:p>
        </p:txBody>
      </p:sp>
      <p:pic>
        <p:nvPicPr>
          <p:cNvPr id="3" name="Picture 2" title="Image of a worker mowing a lawn without P P 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838200"/>
            <a:ext cx="570111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98018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mal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ésta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fotografía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..?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6400800" y="2438400"/>
            <a:ext cx="1447800" cy="12192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3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8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dirty="0"/>
          </a:p>
        </p:txBody>
      </p:sp>
      <p:pic>
        <p:nvPicPr>
          <p:cNvPr id="3" name="Picture 2" title="Image of a worker mowing a lawn without P P 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838200"/>
            <a:ext cx="570111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056382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Utilizar</a:t>
            </a:r>
            <a:r>
              <a:rPr lang="en-US" sz="3200" dirty="0" smtClean="0">
                <a:solidFill>
                  <a:srgbClr val="FF0000"/>
                </a:solidFill>
              </a:rPr>
              <a:t> EPP </a:t>
            </a:r>
            <a:r>
              <a:rPr lang="en-US" sz="3200" dirty="0" err="1" smtClean="0">
                <a:solidFill>
                  <a:srgbClr val="FF0000"/>
                </a:solidFill>
              </a:rPr>
              <a:t>adecuado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pPr marL="179388" indent="-179388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Gogles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endParaRPr lang="es-MX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title="Image of a worker not wearing safety goggles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2565543"/>
            <a:ext cx="2184113" cy="21841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730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s-MX" dirty="0"/>
          </a:p>
        </p:txBody>
      </p:sp>
      <p:pic>
        <p:nvPicPr>
          <p:cNvPr id="3" name="Picture 2" title="Image of a worker mowing a lawn with out P P 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838200"/>
            <a:ext cx="570111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94494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Utilizar</a:t>
            </a:r>
            <a:r>
              <a:rPr lang="en-US" sz="3200" dirty="0">
                <a:solidFill>
                  <a:srgbClr val="FF0000"/>
                </a:solidFill>
              </a:rPr>
              <a:t> EPP </a:t>
            </a:r>
            <a:r>
              <a:rPr lang="en-US" sz="3200" dirty="0" err="1">
                <a:solidFill>
                  <a:srgbClr val="FF0000"/>
                </a:solidFill>
              </a:rPr>
              <a:t>adecuado</a:t>
            </a:r>
            <a:r>
              <a:rPr lang="en-US" sz="3200" dirty="0">
                <a:solidFill>
                  <a:srgbClr val="FF0000"/>
                </a:solidFill>
              </a:rPr>
              <a:t> :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79388" indent="-179388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Oídos</a:t>
            </a:r>
            <a:endParaRPr lang="es-MX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title="Image of a worker not wearing proper ear protection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2565543"/>
            <a:ext cx="2184113" cy="21841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430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s-MX" dirty="0"/>
          </a:p>
        </p:txBody>
      </p:sp>
      <p:pic>
        <p:nvPicPr>
          <p:cNvPr id="3" name="Picture 2" title="Image of a worker mowing a lawn with out P P 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838200"/>
            <a:ext cx="570111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903982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Utilizar</a:t>
            </a:r>
            <a:r>
              <a:rPr lang="en-US" sz="3200" dirty="0">
                <a:solidFill>
                  <a:srgbClr val="FF0000"/>
                </a:solidFill>
              </a:rPr>
              <a:t> EPP </a:t>
            </a:r>
            <a:r>
              <a:rPr lang="en-US" sz="3200" dirty="0" err="1">
                <a:solidFill>
                  <a:srgbClr val="FF0000"/>
                </a:solidFill>
              </a:rPr>
              <a:t>adecuado</a:t>
            </a:r>
            <a:r>
              <a:rPr lang="en-US" sz="3200" dirty="0">
                <a:solidFill>
                  <a:srgbClr val="FF0000"/>
                </a:solidFill>
              </a:rPr>
              <a:t> :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79388" indent="-179388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Zapatos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endParaRPr lang="es-MX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title="Image of a worker not wearing safety shoes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2533650"/>
            <a:ext cx="260756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le 123"/>
          <p:cNvSpPr/>
          <p:nvPr/>
        </p:nvSpPr>
        <p:spPr>
          <a:xfrm>
            <a:off x="1280160" y="5537203"/>
            <a:ext cx="7330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800" b="1" dirty="0" err="1" smtClean="0">
                <a:solidFill>
                  <a:schemeClr val="bg1"/>
                </a:solidFill>
              </a:rPr>
              <a:t>Capacitar</a:t>
            </a:r>
            <a:r>
              <a:rPr lang="en-US" sz="2800" b="1" dirty="0" smtClean="0">
                <a:solidFill>
                  <a:schemeClr val="bg1"/>
                </a:solidFill>
              </a:rPr>
              <a:t> a </a:t>
            </a:r>
            <a:r>
              <a:rPr lang="en-US" sz="2800" b="1" dirty="0" err="1" smtClean="0">
                <a:solidFill>
                  <a:schemeClr val="bg1"/>
                </a:solidFill>
              </a:rPr>
              <a:t>los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trabajadores</a:t>
            </a:r>
            <a:r>
              <a:rPr lang="en-US" sz="2800" b="1" dirty="0" smtClean="0">
                <a:solidFill>
                  <a:schemeClr val="bg1"/>
                </a:solidFill>
              </a:rPr>
              <a:t> y </a:t>
            </a:r>
            <a:r>
              <a:rPr lang="en-US" sz="2800" b="1" dirty="0" err="1" smtClean="0">
                <a:solidFill>
                  <a:schemeClr val="bg1"/>
                </a:solidFill>
              </a:rPr>
              <a:t>los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empleadores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sobre</a:t>
            </a:r>
            <a:r>
              <a:rPr lang="en-US" sz="2800" b="1" dirty="0" smtClean="0">
                <a:solidFill>
                  <a:schemeClr val="bg1"/>
                </a:solidFill>
              </a:rPr>
              <a:t> las </a:t>
            </a:r>
            <a:r>
              <a:rPr lang="en-US" sz="2800" b="1" dirty="0" err="1" smtClean="0">
                <a:solidFill>
                  <a:schemeClr val="bg1"/>
                </a:solidFill>
              </a:rPr>
              <a:t>nuevas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normas</a:t>
            </a:r>
            <a:r>
              <a:rPr lang="en-US" sz="2800" b="1" dirty="0" smtClean="0">
                <a:solidFill>
                  <a:schemeClr val="bg1"/>
                </a:solidFill>
              </a:rPr>
              <a:t> de OSHA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280160" y="3634210"/>
            <a:ext cx="6949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800" b="1" dirty="0" err="1" smtClean="0">
                <a:solidFill>
                  <a:schemeClr val="bg1"/>
                </a:solidFill>
              </a:rPr>
              <a:t>Educar</a:t>
            </a:r>
            <a:r>
              <a:rPr lang="en-US" sz="2800" b="1" dirty="0" smtClean="0">
                <a:solidFill>
                  <a:schemeClr val="bg1"/>
                </a:solidFill>
              </a:rPr>
              <a:t> a </a:t>
            </a:r>
            <a:r>
              <a:rPr lang="en-US" sz="2800" b="1" dirty="0" err="1" smtClean="0">
                <a:solidFill>
                  <a:schemeClr val="bg1"/>
                </a:solidFill>
              </a:rPr>
              <a:t>los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patrones</a:t>
            </a:r>
            <a:r>
              <a:rPr lang="en-US" sz="2800" b="1" dirty="0" smtClean="0">
                <a:solidFill>
                  <a:schemeClr val="bg1"/>
                </a:solidFill>
              </a:rPr>
              <a:t> y </a:t>
            </a:r>
            <a:r>
              <a:rPr lang="en-US" sz="2800" b="1" dirty="0" err="1" smtClean="0">
                <a:solidFill>
                  <a:schemeClr val="bg1"/>
                </a:solidFill>
              </a:rPr>
              <a:t>trabajadores</a:t>
            </a:r>
            <a:r>
              <a:rPr lang="en-US" sz="2800" b="1" dirty="0" smtClean="0">
                <a:solidFill>
                  <a:schemeClr val="bg1"/>
                </a:solidFill>
              </a:rPr>
              <a:t> de las </a:t>
            </a:r>
            <a:r>
              <a:rPr lang="en-US" sz="2800" b="1" dirty="0" err="1" smtClean="0">
                <a:solidFill>
                  <a:schemeClr val="bg1"/>
                </a:solidFill>
              </a:rPr>
              <a:t>pequeñas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empresas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13488"/>
            <a:ext cx="2133600" cy="366712"/>
          </a:xfrm>
        </p:spPr>
        <p:txBody>
          <a:bodyPr/>
          <a:lstStyle/>
          <a:p>
            <a:fld id="{AB2EEB42-3695-4CC8-9EB9-6441E8027B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09156" y="1694735"/>
            <a:ext cx="7377644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800" b="1" dirty="0" err="1" smtClean="0">
                <a:solidFill>
                  <a:schemeClr val="bg1"/>
                </a:solidFill>
              </a:rPr>
              <a:t>Educar</a:t>
            </a:r>
            <a:r>
              <a:rPr lang="en-US" sz="2800" b="1" dirty="0" smtClean="0">
                <a:solidFill>
                  <a:schemeClr val="bg1"/>
                </a:solidFill>
              </a:rPr>
              <a:t> a </a:t>
            </a:r>
            <a:r>
              <a:rPr lang="en-US" sz="2800" b="1" dirty="0" err="1" smtClean="0">
                <a:solidFill>
                  <a:schemeClr val="bg1"/>
                </a:solidFill>
              </a:rPr>
              <a:t>los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trabajadores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sobre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sus</a:t>
            </a:r>
            <a:r>
              <a:rPr lang="en-US" sz="2800" b="1" dirty="0" smtClean="0">
                <a:solidFill>
                  <a:schemeClr val="bg1"/>
                </a:solidFill>
              </a:rPr>
              <a:t> derechos y a </a:t>
            </a:r>
            <a:r>
              <a:rPr lang="en-US" sz="2800" b="1" dirty="0" err="1" smtClean="0">
                <a:solidFill>
                  <a:schemeClr val="bg1"/>
                </a:solidFill>
              </a:rPr>
              <a:t>los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patrones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sobre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sus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responsabilidades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5" name="Group 61" title="Image of number 1"/>
          <p:cNvGrpSpPr/>
          <p:nvPr/>
        </p:nvGrpSpPr>
        <p:grpSpPr>
          <a:xfrm>
            <a:off x="228600" y="1502617"/>
            <a:ext cx="1371600" cy="1371600"/>
            <a:chOff x="1086022" y="1524000"/>
            <a:chExt cx="1076482" cy="1076482"/>
          </a:xfrm>
        </p:grpSpPr>
        <p:grpSp>
          <p:nvGrpSpPr>
            <p:cNvPr id="37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</p:grpSp>
      <p:grpSp>
        <p:nvGrpSpPr>
          <p:cNvPr id="102" name="Group 61" title="Image of number 2"/>
          <p:cNvGrpSpPr/>
          <p:nvPr/>
        </p:nvGrpSpPr>
        <p:grpSpPr>
          <a:xfrm>
            <a:off x="221450" y="3447844"/>
            <a:ext cx="1371600" cy="1371600"/>
            <a:chOff x="1086022" y="1524000"/>
            <a:chExt cx="1076482" cy="1076482"/>
          </a:xfrm>
        </p:grpSpPr>
        <p:grpSp>
          <p:nvGrpSpPr>
            <p:cNvPr id="103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</p:grpSp>
      <p:grpSp>
        <p:nvGrpSpPr>
          <p:cNvPr id="109" name="Group 61" title="Image of number 3"/>
          <p:cNvGrpSpPr/>
          <p:nvPr/>
        </p:nvGrpSpPr>
        <p:grpSpPr>
          <a:xfrm>
            <a:off x="228600" y="5308603"/>
            <a:ext cx="1371600" cy="1371600"/>
            <a:chOff x="1086022" y="1524000"/>
            <a:chExt cx="1076482" cy="1076482"/>
          </a:xfrm>
        </p:grpSpPr>
        <p:grpSp>
          <p:nvGrpSpPr>
            <p:cNvPr id="110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3</a:t>
              </a:r>
              <a:endParaRPr lang="en-US" sz="3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7162800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2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  <a:t>PROPOSITO DE SUSAN </a:t>
            </a:r>
            <a:r>
              <a:rPr lang="en-US" sz="3200" cap="none" dirty="0" smtClean="0">
                <a:solidFill>
                  <a:prstClr val="white"/>
                </a:solidFill>
                <a:effectLst/>
                <a:ea typeface="+mn-ea"/>
                <a:cs typeface="+mn-cs"/>
              </a:rPr>
              <a:t>HARWOOD  </a:t>
            </a:r>
            <a:r>
              <a:rPr lang="en-US" sz="32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en-US" sz="32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32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  <a:t>BECAS DE </a:t>
            </a:r>
            <a:r>
              <a:rPr lang="en-US" sz="3200" cap="none" dirty="0" smtClean="0">
                <a:solidFill>
                  <a:prstClr val="white"/>
                </a:solidFill>
                <a:effectLst/>
                <a:ea typeface="+mn-ea"/>
                <a:cs typeface="+mn-cs"/>
              </a:rPr>
              <a:t>ENTRENAMIENTO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s-MX" dirty="0"/>
          </a:p>
        </p:txBody>
      </p:sp>
      <p:pic>
        <p:nvPicPr>
          <p:cNvPr id="3" name="Picture 2" title="Image of a worker mowing a lawn with out P P 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838200"/>
            <a:ext cx="570111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903982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Utilizar</a:t>
            </a:r>
            <a:r>
              <a:rPr lang="en-US" sz="3200" dirty="0">
                <a:solidFill>
                  <a:srgbClr val="FF0000"/>
                </a:solidFill>
              </a:rPr>
              <a:t> EPP </a:t>
            </a:r>
            <a:r>
              <a:rPr lang="en-US" sz="3200" dirty="0" err="1">
                <a:solidFill>
                  <a:srgbClr val="FF0000"/>
                </a:solidFill>
              </a:rPr>
              <a:t>adecuado</a:t>
            </a:r>
            <a:r>
              <a:rPr lang="en-US" sz="3200" dirty="0">
                <a:solidFill>
                  <a:srgbClr val="FF0000"/>
                </a:solidFill>
              </a:rPr>
              <a:t> :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79388" indent="-179388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Pantalón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Largo y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Camisa</a:t>
            </a:r>
            <a:endParaRPr lang="es-MX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title="Image of a worker not wearing long pants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1071" y="2209800"/>
            <a:ext cx="2057400" cy="305062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9924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r>
              <a:rPr lang="en-US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s-MX" dirty="0"/>
          </a:p>
        </p:txBody>
      </p:sp>
      <p:pic>
        <p:nvPicPr>
          <p:cNvPr id="3" name="Picture 2" title="Image of a worker mowing a lawn with out P P 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838200"/>
            <a:ext cx="570111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10576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OTROS PROBLEMAS?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0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Image of a worker wearing P P E while using a chainsaw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5712" y="-919337"/>
            <a:ext cx="6310712" cy="89252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EPP -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Sierra 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1600" y="1600200"/>
            <a:ext cx="3733800" cy="4800599"/>
          </a:xfrm>
        </p:spPr>
        <p:txBody>
          <a:bodyPr/>
          <a:lstStyle/>
          <a:p>
            <a:r>
              <a:rPr lang="en-US" sz="3000" dirty="0" err="1" smtClean="0"/>
              <a:t>Usar</a:t>
            </a:r>
            <a:r>
              <a:rPr lang="en-US" sz="3000" dirty="0" smtClean="0"/>
              <a:t> “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chaparreras</a:t>
            </a:r>
            <a:r>
              <a:rPr lang="en-US" sz="3000" b="1" dirty="0" smtClean="0"/>
              <a:t>”</a:t>
            </a:r>
            <a:r>
              <a:rPr lang="en-US" sz="3000" dirty="0" smtClean="0"/>
              <a:t>, </a:t>
            </a:r>
            <a:r>
              <a:rPr lang="en-US" sz="3000" dirty="0" err="1" smtClean="0"/>
              <a:t>protección</a:t>
            </a:r>
            <a:r>
              <a:rPr lang="en-US" sz="3000" dirty="0" smtClean="0"/>
              <a:t>, para </a:t>
            </a:r>
            <a:r>
              <a:rPr lang="en-US" sz="3000" dirty="0" err="1" smtClean="0"/>
              <a:t>los</a:t>
            </a:r>
            <a:r>
              <a:rPr lang="en-US" sz="3000" dirty="0" smtClean="0"/>
              <a:t> </a:t>
            </a:r>
            <a:r>
              <a:rPr lang="en-US" sz="3000" dirty="0" err="1" smtClean="0"/>
              <a:t>oídos</a:t>
            </a:r>
            <a:r>
              <a:rPr lang="en-US" sz="3000" dirty="0" smtClean="0"/>
              <a:t> y la </a:t>
            </a:r>
            <a:r>
              <a:rPr lang="en-US" sz="3000" dirty="0" err="1" smtClean="0"/>
              <a:t>cara</a:t>
            </a:r>
            <a:r>
              <a:rPr lang="en-US" sz="3000" dirty="0" smtClean="0"/>
              <a:t>.</a:t>
            </a:r>
          </a:p>
          <a:p>
            <a:r>
              <a:rPr lang="en-US" sz="3000" dirty="0" err="1" smtClean="0"/>
              <a:t>Usar</a:t>
            </a:r>
            <a:r>
              <a:rPr lang="en-US" sz="3000" dirty="0" smtClean="0"/>
              <a:t> las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manos</a:t>
            </a:r>
            <a:endParaRPr lang="en-US" sz="3000" b="1" dirty="0" smtClean="0"/>
          </a:p>
          <a:p>
            <a:r>
              <a:rPr lang="en-US" sz="3000" dirty="0" err="1" smtClean="0"/>
              <a:t>Cortar</a:t>
            </a:r>
            <a:r>
              <a:rPr lang="en-US" sz="3000" dirty="0" smtClean="0"/>
              <a:t> </a:t>
            </a:r>
            <a:r>
              <a:rPr lang="en-US" sz="3000" dirty="0" err="1" smtClean="0"/>
              <a:t>sobre</a:t>
            </a:r>
            <a:r>
              <a:rPr lang="en-US" sz="3000" dirty="0" smtClean="0"/>
              <a:t> </a:t>
            </a:r>
            <a:r>
              <a:rPr lang="en-US" sz="3000" dirty="0" err="1" smtClean="0"/>
              <a:t>una</a:t>
            </a:r>
            <a:r>
              <a:rPr lang="en-US" sz="3000" dirty="0" smtClean="0"/>
              <a:t> base </a:t>
            </a:r>
            <a:r>
              <a:rPr lang="en-US" sz="3000" b="1" dirty="0" err="1" smtClean="0"/>
              <a:t>firme</a:t>
            </a:r>
            <a:r>
              <a:rPr lang="en-US" sz="3000" b="1" dirty="0" smtClean="0"/>
              <a:t>.</a:t>
            </a:r>
            <a:endParaRPr lang="en-US" sz="3000" dirty="0" smtClean="0"/>
          </a:p>
          <a:p>
            <a:r>
              <a:rPr lang="en-US" sz="3000" b="1" dirty="0" err="1" smtClean="0"/>
              <a:t>Proteger</a:t>
            </a:r>
            <a:r>
              <a:rPr lang="en-US" sz="3000" dirty="0" smtClean="0"/>
              <a:t> la </a:t>
            </a:r>
            <a:r>
              <a:rPr lang="en-US" sz="3000" dirty="0" err="1" smtClean="0"/>
              <a:t>cadena</a:t>
            </a:r>
            <a:r>
              <a:rPr lang="en-US" sz="3000" dirty="0" smtClean="0"/>
              <a:t> </a:t>
            </a:r>
            <a:r>
              <a:rPr lang="en-US" sz="3000" dirty="0" err="1" smtClean="0"/>
              <a:t>cuando</a:t>
            </a:r>
            <a:r>
              <a:rPr lang="en-US" sz="3000" dirty="0" smtClean="0"/>
              <a:t> </a:t>
            </a:r>
            <a:r>
              <a:rPr lang="en-US" sz="3000" dirty="0" err="1" smtClean="0"/>
              <a:t>caminen</a:t>
            </a:r>
            <a:r>
              <a:rPr lang="en-US" sz="3000" dirty="0"/>
              <a:t> </a:t>
            </a:r>
            <a:r>
              <a:rPr lang="en-US" sz="3000" dirty="0" smtClean="0"/>
              <a:t>con la sierra.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40010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0" y="1371600"/>
            <a:ext cx="5715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Curso:</a:t>
            </a:r>
            <a:r>
              <a:rPr kumimoji="0" lang="es-MX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      </a:t>
            </a:r>
            <a:r>
              <a:rPr kumimoji="0" lang="es-MX" alt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EPP           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Fecha: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Compañía: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 nombre: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 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Lea la pregunta , colocar un círculo en la respuesta correcta.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Deben usar protección para la cara cuando usan una sierra.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Equipo de Protección Personal  incluye usar pantalón largo.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Pedazos de algodón  son buena protección para los oídos.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Al caminar con la sierra, la cadena debe estar cubierta.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Se debe usar “chaparreras” cuando usen una sierra.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EXAMEN Final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Oval 5" title="Image of an oval around the word true"/>
          <p:cNvSpPr/>
          <p:nvPr/>
        </p:nvSpPr>
        <p:spPr>
          <a:xfrm>
            <a:off x="1514475" y="28194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title="Image of an oval around the word true"/>
          <p:cNvSpPr/>
          <p:nvPr/>
        </p:nvSpPr>
        <p:spPr>
          <a:xfrm>
            <a:off x="1524000" y="36195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Image of an oval around the word false"/>
          <p:cNvSpPr/>
          <p:nvPr/>
        </p:nvSpPr>
        <p:spPr>
          <a:xfrm>
            <a:off x="2324100" y="44958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title="Image of an oval around the word true"/>
          <p:cNvSpPr/>
          <p:nvPr/>
        </p:nvSpPr>
        <p:spPr>
          <a:xfrm>
            <a:off x="1514475" y="5286375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title="Image of an oval around the word true"/>
          <p:cNvSpPr/>
          <p:nvPr/>
        </p:nvSpPr>
        <p:spPr>
          <a:xfrm>
            <a:off x="1485900" y="60960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44</a:t>
            </a:fld>
            <a:endParaRPr lang="en-GB"/>
          </a:p>
        </p:txBody>
      </p:sp>
      <p:pic>
        <p:nvPicPr>
          <p:cNvPr id="5123" name="Picture 3" title="Image of a work zone safety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38100"/>
            <a:ext cx="912495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Illustration 7 (1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267802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52400"/>
            <a:ext cx="4114800" cy="4267200"/>
          </a:xfrm>
        </p:spPr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>Safety and Health Training for</a:t>
            </a:r>
            <a:b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>Tree Care and Landscape Workers</a:t>
            </a:r>
            <a:br>
              <a:rPr lang="en-US" altLang="en-US" sz="24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   SEGURIDAD </a:t>
            </a:r>
            <a:b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</a:b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   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en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 la </a:t>
            </a:r>
            <a:b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</a:b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    ZONA de</a:t>
            </a:r>
            <a:b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</a:b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    TRABAJO</a:t>
            </a:r>
            <a:r>
              <a:rPr lang="en-US" altLang="en-US" b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altLang="en-US" b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zonA </a:t>
            </a:r>
            <a:r>
              <a:rPr lang="en-US" sz="3200" dirty="0" smtClean="0"/>
              <a:t>DE</a:t>
            </a:r>
            <a:r>
              <a:rPr lang="en-US" sz="3600" dirty="0" smtClean="0"/>
              <a:t> TRABAJO</a:t>
            </a:r>
            <a:endParaRPr lang="es-MX" sz="3600" dirty="0"/>
          </a:p>
        </p:txBody>
      </p:sp>
      <p:pic>
        <p:nvPicPr>
          <p:cNvPr id="3" name="Picture 2" title="Image of an unsafe work zon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914400"/>
            <a:ext cx="6400800" cy="5553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-1781919" y="3385834"/>
            <a:ext cx="50218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ésta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fotografía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..?</a:t>
            </a:r>
            <a:endParaRPr lang="es-MX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7162800" y="2514600"/>
            <a:ext cx="1447800" cy="12192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3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Image of an unsafe work zon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38200"/>
            <a:ext cx="12820650" cy="1112397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zonA </a:t>
            </a:r>
            <a:r>
              <a:rPr lang="en-US" sz="3200" dirty="0" smtClean="0"/>
              <a:t>DE</a:t>
            </a:r>
            <a:r>
              <a:rPr lang="en-US" sz="3600" dirty="0" smtClean="0"/>
              <a:t> TRABAJO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7654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Image of an unsafe work zone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753050"/>
            <a:ext cx="8487911" cy="576443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86700" cy="746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zonA </a:t>
            </a:r>
            <a:r>
              <a:rPr lang="en-US" sz="3200" dirty="0" smtClean="0"/>
              <a:t>DE</a:t>
            </a:r>
            <a:r>
              <a:rPr lang="en-US" sz="3600" dirty="0" smtClean="0"/>
              <a:t> TRABAJO 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8332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Image of a clearly identified work zon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82598"/>
            <a:ext cx="8382000" cy="5749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32076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Señalar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claramente</a:t>
            </a:r>
            <a:r>
              <a:rPr lang="en-US" sz="2400" b="1" dirty="0" smtClean="0">
                <a:solidFill>
                  <a:srgbClr val="FF0000"/>
                </a:solidFill>
              </a:rPr>
              <a:t> el </a:t>
            </a:r>
            <a:r>
              <a:rPr lang="en-US" sz="2400" b="1" dirty="0" err="1" smtClean="0">
                <a:solidFill>
                  <a:srgbClr val="FF0000"/>
                </a:solidFill>
              </a:rPr>
              <a:t>área</a:t>
            </a:r>
            <a:r>
              <a:rPr lang="en-US" sz="2400" b="1" dirty="0" smtClean="0">
                <a:solidFill>
                  <a:srgbClr val="FF0000"/>
                </a:solidFill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</a:rPr>
              <a:t>trabajo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9050"/>
            <a:ext cx="7886700" cy="746954"/>
          </a:xfrm>
        </p:spPr>
        <p:txBody>
          <a:bodyPr>
            <a:normAutofit/>
          </a:bodyPr>
          <a:lstStyle/>
          <a:p>
            <a:r>
              <a:rPr lang="en-US" dirty="0"/>
              <a:t>zonA </a:t>
            </a:r>
            <a:r>
              <a:rPr lang="en-US" sz="3600" dirty="0"/>
              <a:t>DE</a:t>
            </a:r>
            <a:r>
              <a:rPr lang="en-US" dirty="0"/>
              <a:t> </a:t>
            </a:r>
            <a:r>
              <a:rPr lang="en-US" dirty="0" smtClean="0"/>
              <a:t>TRABAJO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Image of safely guiding motorist in a road work zon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82598"/>
            <a:ext cx="8382000" cy="57495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zonA </a:t>
            </a:r>
            <a:r>
              <a:rPr lang="en-US" sz="3600" dirty="0"/>
              <a:t>DE</a:t>
            </a:r>
            <a:r>
              <a:rPr lang="en-US" dirty="0"/>
              <a:t> </a:t>
            </a:r>
            <a:r>
              <a:rPr lang="en-US" dirty="0" smtClean="0"/>
              <a:t>TRABAJO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39624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Guiar</a:t>
            </a:r>
            <a:r>
              <a:rPr lang="en-US" sz="2400" b="1" dirty="0" smtClean="0">
                <a:solidFill>
                  <a:srgbClr val="FF0000"/>
                </a:solidFill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</a:rPr>
              <a:t>seguridad</a:t>
            </a:r>
            <a:r>
              <a:rPr lang="en-US" sz="2400" b="1" dirty="0" smtClean="0">
                <a:solidFill>
                  <a:srgbClr val="FF0000"/>
                </a:solidFill>
              </a:rPr>
              <a:t> el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tráfico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cuando</a:t>
            </a:r>
            <a:r>
              <a:rPr lang="en-US" sz="2400" b="1" dirty="0" smtClean="0">
                <a:solidFill>
                  <a:srgbClr val="FF0000"/>
                </a:solidFill>
              </a:rPr>
              <a:t> se </a:t>
            </a:r>
            <a:r>
              <a:rPr lang="en-US" sz="2400" b="1" dirty="0" err="1" smtClean="0">
                <a:solidFill>
                  <a:srgbClr val="FF0000"/>
                </a:solidFill>
              </a:rPr>
              <a:t>trabaja</a:t>
            </a:r>
            <a:r>
              <a:rPr lang="en-US" sz="2400" b="1" dirty="0" smtClean="0">
                <a:solidFill>
                  <a:srgbClr val="FF0000"/>
                </a:solidFill>
              </a:rPr>
              <a:t> al </a:t>
            </a:r>
            <a:r>
              <a:rPr lang="en-US" sz="2400" b="1" dirty="0" err="1" smtClean="0">
                <a:solidFill>
                  <a:srgbClr val="FF0000"/>
                </a:solidFill>
              </a:rPr>
              <a:t>lado</a:t>
            </a:r>
            <a:r>
              <a:rPr lang="en-US" sz="2400" b="1" dirty="0" smtClean="0">
                <a:solidFill>
                  <a:srgbClr val="FF0000"/>
                </a:solidFill>
              </a:rPr>
              <a:t> de la </a:t>
            </a:r>
            <a:r>
              <a:rPr lang="en-US" sz="2400" b="1" dirty="0" err="1" smtClean="0">
                <a:solidFill>
                  <a:srgbClr val="FF0000"/>
                </a:solidFill>
              </a:rPr>
              <a:t>calle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le 123"/>
          <p:cNvSpPr/>
          <p:nvPr/>
        </p:nvSpPr>
        <p:spPr>
          <a:xfrm>
            <a:off x="1280160" y="5537203"/>
            <a:ext cx="6949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Proporcionar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asistencia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técnica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280160" y="3634210"/>
            <a:ext cx="71018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Capacitar</a:t>
            </a:r>
            <a:r>
              <a:rPr lang="en-US" sz="2400" b="1" dirty="0" smtClean="0">
                <a:solidFill>
                  <a:schemeClr val="bg1"/>
                </a:solidFill>
              </a:rPr>
              <a:t> a </a:t>
            </a:r>
            <a:r>
              <a:rPr lang="en-US" sz="2400" b="1" dirty="0" err="1" smtClean="0">
                <a:solidFill>
                  <a:schemeClr val="bg1"/>
                </a:solidFill>
              </a:rPr>
              <a:t>los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trabajadores</a:t>
            </a:r>
            <a:r>
              <a:rPr lang="en-US" sz="2400" b="1" dirty="0" smtClean="0">
                <a:solidFill>
                  <a:schemeClr val="bg1"/>
                </a:solidFill>
              </a:rPr>
              <a:t> y </a:t>
            </a:r>
            <a:r>
              <a:rPr lang="en-US" sz="2400" b="1" dirty="0" err="1" smtClean="0">
                <a:solidFill>
                  <a:schemeClr val="bg1"/>
                </a:solidFill>
              </a:rPr>
              <a:t>los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empleadores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</a:p>
          <a:p>
            <a:pPr marL="168275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acerca</a:t>
            </a:r>
            <a:r>
              <a:rPr lang="en-US" sz="2400" b="1" dirty="0" smtClean="0">
                <a:solidFill>
                  <a:schemeClr val="bg1"/>
                </a:solidFill>
              </a:rPr>
              <a:t> de las </a:t>
            </a:r>
            <a:r>
              <a:rPr lang="en-US" sz="2400" b="1" dirty="0" err="1" smtClean="0">
                <a:solidFill>
                  <a:schemeClr val="bg1"/>
                </a:solidFill>
              </a:rPr>
              <a:t>actividades</a:t>
            </a:r>
            <a:r>
              <a:rPr lang="en-US" sz="2400" b="1" dirty="0" smtClean="0">
                <a:solidFill>
                  <a:schemeClr val="bg1"/>
                </a:solidFill>
              </a:rPr>
              <a:t> de alto </a:t>
            </a:r>
            <a:r>
              <a:rPr lang="en-US" sz="2400" b="1" dirty="0" err="1" smtClean="0">
                <a:solidFill>
                  <a:schemeClr val="bg1"/>
                </a:solidFill>
              </a:rPr>
              <a:t>riesgo</a:t>
            </a:r>
            <a:r>
              <a:rPr lang="en-US" sz="2400" b="1" dirty="0" smtClean="0">
                <a:solidFill>
                  <a:schemeClr val="bg1"/>
                </a:solidFill>
              </a:rPr>
              <a:t> o </a:t>
            </a:r>
            <a:r>
              <a:rPr lang="en-US" sz="2400" b="1" dirty="0" err="1" smtClean="0">
                <a:solidFill>
                  <a:schemeClr val="bg1"/>
                </a:solidFill>
              </a:rPr>
              <a:t>riesgos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13488"/>
            <a:ext cx="2133600" cy="366712"/>
          </a:xfrm>
        </p:spPr>
        <p:txBody>
          <a:bodyPr/>
          <a:lstStyle/>
          <a:p>
            <a:fld id="{AB2EEB42-3695-4CC8-9EB9-6441E8027B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80160" y="1694735"/>
            <a:ext cx="6949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Capacitar</a:t>
            </a:r>
            <a:r>
              <a:rPr lang="en-US" sz="2800" b="1" dirty="0" smtClean="0">
                <a:solidFill>
                  <a:schemeClr val="bg1"/>
                </a:solidFill>
              </a:rPr>
              <a:t> a las </a:t>
            </a:r>
            <a:r>
              <a:rPr lang="en-US" sz="2800" b="1" dirty="0" err="1" smtClean="0">
                <a:solidFill>
                  <a:schemeClr val="bg1"/>
                </a:solidFill>
              </a:rPr>
              <a:t>poblaciones</a:t>
            </a:r>
            <a:r>
              <a:rPr lang="en-US" sz="2800" b="1" dirty="0" smtClean="0">
                <a:solidFill>
                  <a:schemeClr val="bg1"/>
                </a:solidFill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</a:rPr>
              <a:t>Riesgo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5" name="Group 61" title="Image of number 4"/>
          <p:cNvGrpSpPr/>
          <p:nvPr/>
        </p:nvGrpSpPr>
        <p:grpSpPr>
          <a:xfrm>
            <a:off x="228600" y="1502617"/>
            <a:ext cx="1371600" cy="1371600"/>
            <a:chOff x="1086022" y="1524000"/>
            <a:chExt cx="1076482" cy="1076482"/>
          </a:xfrm>
        </p:grpSpPr>
        <p:grpSp>
          <p:nvGrpSpPr>
            <p:cNvPr id="37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4</a:t>
              </a:r>
              <a:endParaRPr lang="en-US" sz="3200" dirty="0"/>
            </a:p>
          </p:txBody>
        </p:sp>
      </p:grpSp>
      <p:grpSp>
        <p:nvGrpSpPr>
          <p:cNvPr id="102" name="Group 61" title="Image of number 5"/>
          <p:cNvGrpSpPr/>
          <p:nvPr/>
        </p:nvGrpSpPr>
        <p:grpSpPr>
          <a:xfrm>
            <a:off x="221450" y="3447844"/>
            <a:ext cx="1371600" cy="1371600"/>
            <a:chOff x="1086022" y="1524000"/>
            <a:chExt cx="1076482" cy="1076482"/>
          </a:xfrm>
        </p:grpSpPr>
        <p:grpSp>
          <p:nvGrpSpPr>
            <p:cNvPr id="103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  <a:endParaRPr lang="en-US" sz="3200" dirty="0"/>
            </a:p>
          </p:txBody>
        </p:sp>
      </p:grpSp>
      <p:grpSp>
        <p:nvGrpSpPr>
          <p:cNvPr id="109" name="Group 61" title="Image of number 6"/>
          <p:cNvGrpSpPr/>
          <p:nvPr/>
        </p:nvGrpSpPr>
        <p:grpSpPr>
          <a:xfrm>
            <a:off x="228600" y="5308603"/>
            <a:ext cx="1371600" cy="1371600"/>
            <a:chOff x="1086022" y="1524000"/>
            <a:chExt cx="1076482" cy="1076482"/>
          </a:xfrm>
        </p:grpSpPr>
        <p:grpSp>
          <p:nvGrpSpPr>
            <p:cNvPr id="110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6</a:t>
              </a:r>
              <a:endParaRPr lang="en-US" sz="3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7162800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2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  <a:t>PROPOSITO DE SUSAN </a:t>
            </a:r>
            <a:r>
              <a:rPr lang="en-US" sz="3200" cap="none" dirty="0" smtClean="0">
                <a:solidFill>
                  <a:prstClr val="white"/>
                </a:solidFill>
                <a:effectLst/>
                <a:ea typeface="+mn-ea"/>
                <a:cs typeface="+mn-cs"/>
              </a:rPr>
              <a:t>HARWOOD </a:t>
            </a:r>
            <a:r>
              <a:rPr lang="en-US" sz="32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en-US" sz="32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3200" cap="none" dirty="0">
                <a:solidFill>
                  <a:prstClr val="white"/>
                </a:solidFill>
                <a:effectLst/>
                <a:ea typeface="+mn-ea"/>
                <a:cs typeface="+mn-cs"/>
              </a:rPr>
              <a:t>BECAS DE </a:t>
            </a:r>
            <a:r>
              <a:rPr lang="en-US" sz="3200" cap="none" dirty="0" smtClean="0">
                <a:solidFill>
                  <a:prstClr val="white"/>
                </a:solidFill>
                <a:effectLst/>
                <a:ea typeface="+mn-ea"/>
                <a:cs typeface="+mn-cs"/>
              </a:rPr>
              <a:t>ENTRENAMIENTO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Image of traffic control devices being used in a road work zon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82598"/>
            <a:ext cx="8382000" cy="57495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3149559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Utilizars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</a:t>
            </a:r>
            <a:r>
              <a:rPr lang="en-US" sz="2000" b="1" dirty="0" smtClean="0">
                <a:solidFill>
                  <a:srgbClr val="FF0000"/>
                </a:solidFill>
              </a:rPr>
              <a:t> y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señales</a:t>
            </a:r>
            <a:r>
              <a:rPr lang="en-US" sz="2000" b="1" dirty="0" smtClean="0">
                <a:solidFill>
                  <a:srgbClr val="FF0000"/>
                </a:solidFill>
              </a:rPr>
              <a:t> que </a:t>
            </a:r>
            <a:r>
              <a:rPr lang="en-US" sz="2000" b="1" dirty="0" err="1" smtClean="0">
                <a:solidFill>
                  <a:srgbClr val="FF0000"/>
                </a:solidFill>
              </a:rPr>
              <a:t>cumplan</a:t>
            </a:r>
            <a:r>
              <a:rPr lang="en-US" sz="2000" b="1" dirty="0" smtClean="0">
                <a:solidFill>
                  <a:srgbClr val="FF0000"/>
                </a:solidFill>
              </a:rPr>
              <a:t> las </a:t>
            </a:r>
            <a:r>
              <a:rPr lang="en-US" sz="2000" b="1" dirty="0" err="1" smtClean="0">
                <a:solidFill>
                  <a:srgbClr val="FF0000"/>
                </a:solidFill>
              </a:rPr>
              <a:t>normas</a:t>
            </a:r>
            <a:r>
              <a:rPr lang="en-US" sz="2000" b="1" dirty="0" smtClean="0">
                <a:solidFill>
                  <a:srgbClr val="FF0000"/>
                </a:solidFill>
              </a:rPr>
              <a:t> del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MUTCD </a:t>
            </a:r>
            <a:endParaRPr lang="es-MX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7886700" cy="746954"/>
          </a:xfrm>
        </p:spPr>
        <p:txBody>
          <a:bodyPr>
            <a:normAutofit/>
          </a:bodyPr>
          <a:lstStyle/>
          <a:p>
            <a:r>
              <a:rPr lang="en-US" dirty="0"/>
              <a:t>zonA </a:t>
            </a:r>
            <a:r>
              <a:rPr lang="en-US" sz="3600" dirty="0"/>
              <a:t>DE</a:t>
            </a:r>
            <a:r>
              <a:rPr lang="en-US" dirty="0"/>
              <a:t> </a:t>
            </a:r>
            <a:r>
              <a:rPr lang="en-US" dirty="0" smtClean="0"/>
              <a:t>TRABAJO</a:t>
            </a:r>
            <a:r>
              <a:rPr lang="es-MX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 title="Image of traffic control devices in clean and working condition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82598"/>
            <a:ext cx="8382000" cy="5749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3124199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Mantener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los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conos</a:t>
            </a:r>
            <a:r>
              <a:rPr lang="en-US" sz="2000" b="1" dirty="0" smtClean="0">
                <a:solidFill>
                  <a:srgbClr val="FF0000"/>
                </a:solidFill>
              </a:rPr>
              <a:t> y </a:t>
            </a:r>
            <a:r>
              <a:rPr lang="en-US" sz="2000" b="1" dirty="0" err="1" smtClean="0">
                <a:solidFill>
                  <a:srgbClr val="FF0000"/>
                </a:solidFill>
              </a:rPr>
              <a:t>señales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limpios</a:t>
            </a:r>
            <a:r>
              <a:rPr lang="en-US" sz="2000" b="1" dirty="0" smtClean="0">
                <a:solidFill>
                  <a:srgbClr val="FF0000"/>
                </a:solidFill>
              </a:rPr>
              <a:t> y </a:t>
            </a:r>
            <a:r>
              <a:rPr lang="en-US" sz="2000" b="1" dirty="0" err="1" smtClean="0">
                <a:solidFill>
                  <a:srgbClr val="FF0000"/>
                </a:solidFill>
              </a:rPr>
              <a:t>en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condiciones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endParaRPr lang="es-MX" sz="20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7581900" cy="746954"/>
          </a:xfrm>
        </p:spPr>
        <p:txBody>
          <a:bodyPr>
            <a:normAutofit/>
          </a:bodyPr>
          <a:lstStyle/>
          <a:p>
            <a:r>
              <a:rPr lang="en-US" dirty="0" smtClean="0"/>
              <a:t>  zonA </a:t>
            </a:r>
            <a:r>
              <a:rPr lang="en-US" sz="3600" dirty="0"/>
              <a:t>DE</a:t>
            </a:r>
            <a:r>
              <a:rPr lang="en-US" dirty="0"/>
              <a:t> </a:t>
            </a:r>
            <a:r>
              <a:rPr lang="en-US" dirty="0" smtClean="0"/>
              <a:t>TRABAJO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Image of workers wearing class 3 high visibility safety vest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82598"/>
            <a:ext cx="8382000" cy="57495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zonA </a:t>
            </a:r>
            <a:r>
              <a:rPr lang="en-US" sz="3600" dirty="0"/>
              <a:t>DE</a:t>
            </a:r>
            <a:r>
              <a:rPr lang="en-US" dirty="0"/>
              <a:t> </a:t>
            </a:r>
            <a:r>
              <a:rPr lang="en-US" dirty="0" smtClean="0"/>
              <a:t>TRABAJO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30552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Utilizar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chalecos</a:t>
            </a:r>
            <a:r>
              <a:rPr lang="en-US" sz="2400" b="1" dirty="0" smtClean="0">
                <a:solidFill>
                  <a:srgbClr val="FF0000"/>
                </a:solidFill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</a:rPr>
              <a:t>seguridad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MX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3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28800" y="1066800"/>
            <a:ext cx="55626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Curso:</a:t>
            </a:r>
            <a:r>
              <a:rPr kumimoji="0" lang="es-MX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  </a:t>
            </a:r>
            <a:r>
              <a:rPr kumimoji="0" lang="es-MX" alt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AREA  DE TRABAJO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Fecha: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Compañía: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 nombre: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sz="1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Lea la pregunta, colocar un círculo en la respuesta correcta.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s-MX" altLang="en-US" sz="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El área de trabajo debe ser claramente señalada.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 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Los conos y señales no necesitan cumplir con normas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 / FALSO</a:t>
            </a: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 pueden usarlos conos en cualquier condición.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 / FALSO</a:t>
            </a: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Los trabajadores no tienen que usar chalecos de seguridad.  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 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Las ramas deben mantenerse fuera de la calle.      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 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7886700" cy="746954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   </a:t>
            </a:r>
            <a:r>
              <a:rPr lang="en-US" dirty="0" err="1" smtClean="0">
                <a:latin typeface="+mn-lt"/>
              </a:rPr>
              <a:t>Examen</a:t>
            </a:r>
            <a:r>
              <a:rPr lang="en-US" dirty="0" smtClean="0">
                <a:latin typeface="+mn-lt"/>
              </a:rPr>
              <a:t> Final </a:t>
            </a:r>
            <a:endParaRPr lang="en-US" dirty="0">
              <a:latin typeface="+mn-lt"/>
            </a:endParaRPr>
          </a:p>
        </p:txBody>
      </p:sp>
      <p:sp>
        <p:nvSpPr>
          <p:cNvPr id="4" name="Oval 3" title="Image of an oval around the word true"/>
          <p:cNvSpPr/>
          <p:nvPr/>
        </p:nvSpPr>
        <p:spPr>
          <a:xfrm>
            <a:off x="1828800" y="2771775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title="Image of an oval around the word false"/>
          <p:cNvSpPr/>
          <p:nvPr/>
        </p:nvSpPr>
        <p:spPr>
          <a:xfrm>
            <a:off x="2667000" y="35052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title="Image of an oval around the word false"/>
          <p:cNvSpPr/>
          <p:nvPr/>
        </p:nvSpPr>
        <p:spPr>
          <a:xfrm>
            <a:off x="2667000" y="4238625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title="Image of an oval around the word false"/>
          <p:cNvSpPr/>
          <p:nvPr/>
        </p:nvSpPr>
        <p:spPr>
          <a:xfrm>
            <a:off x="4038600" y="49911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Image of an oval around the word true"/>
          <p:cNvSpPr/>
          <p:nvPr/>
        </p:nvSpPr>
        <p:spPr>
          <a:xfrm>
            <a:off x="1828800" y="57150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54</a:t>
            </a:fld>
            <a:endParaRPr lang="en-GB"/>
          </a:p>
        </p:txBody>
      </p:sp>
      <p:pic>
        <p:nvPicPr>
          <p:cNvPr id="5123" name="Picture 3" title="Image of a first aid heat stress and ergonomics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ergonomic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75" y="1371600"/>
            <a:ext cx="3857625" cy="3505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2286000"/>
            <a:ext cx="4953000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Prevenir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Deshidratación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  <a:r>
              <a:rPr kumimoji="0" lang="en-US" altLang="en-US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en-US" altLang="en-US" sz="3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Espalda</a:t>
            </a:r>
            <a:endParaRPr kumimoji="0" lang="en-US" altLang="en-US" sz="3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3810000" cy="2362200"/>
          </a:xfrm>
        </p:spPr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Safety and Health Training for</a:t>
            </a:r>
            <a:br>
              <a:rPr lang="en-US" altLang="en-US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Tree Care and Landscape Workers</a:t>
            </a:r>
            <a:br>
              <a:rPr lang="en-US" altLang="en-US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lang="en-US" altLang="en-US" sz="2000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sz="3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n-US" altLang="en-US" sz="3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lang="en-US" altLang="en-US" sz="2000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lang="en-US" altLang="en-US" sz="2000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PRIMEROS</a:t>
            </a:r>
            <a:b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AUXILIOS</a:t>
            </a:r>
            <a:b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title="Image of a worker taking a break drinking coca cola in hot weath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42" y="876300"/>
            <a:ext cx="6474058" cy="5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PRIMEROS AUXILIOS</a:t>
            </a:r>
            <a:endParaRPr lang="es-MX" sz="32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61975" y="1209675"/>
            <a:ext cx="2724150" cy="1447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 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ésta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fotografía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2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title="Image of ovals around a coca cola bottle and water contai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42" y="876300"/>
            <a:ext cx="6474058" cy="5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 title="Image of an oval around a coca cola bottle "/>
          <p:cNvSpPr/>
          <p:nvPr/>
        </p:nvSpPr>
        <p:spPr>
          <a:xfrm>
            <a:off x="4535371" y="2728454"/>
            <a:ext cx="1066800" cy="15387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09600" y="1066799"/>
            <a:ext cx="2647950" cy="5110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dirty="0" err="1" smtClean="0">
                <a:solidFill>
                  <a:srgbClr val="FF0000"/>
                </a:solidFill>
              </a:rPr>
              <a:t>Beber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suficiente</a:t>
            </a: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agua</a:t>
            </a:r>
            <a:r>
              <a:rPr lang="en-US" sz="2900" dirty="0" smtClean="0">
                <a:solidFill>
                  <a:srgbClr val="FF0000"/>
                </a:solidFill>
              </a:rPr>
              <a:t>, para </a:t>
            </a:r>
            <a:r>
              <a:rPr lang="en-US" sz="2900" dirty="0" err="1" smtClean="0">
                <a:solidFill>
                  <a:srgbClr val="FF0000"/>
                </a:solidFill>
              </a:rPr>
              <a:t>evitar</a:t>
            </a:r>
            <a:r>
              <a:rPr lang="en-US" sz="2900" dirty="0" smtClean="0">
                <a:solidFill>
                  <a:srgbClr val="FF0000"/>
                </a:solidFill>
              </a:rPr>
              <a:t> la </a:t>
            </a:r>
            <a:r>
              <a:rPr lang="en-US" sz="2900" dirty="0" err="1" smtClean="0">
                <a:solidFill>
                  <a:srgbClr val="FF0000"/>
                </a:solidFill>
              </a:rPr>
              <a:t>deshidratación</a:t>
            </a:r>
            <a:endParaRPr lang="en-US" sz="2900" dirty="0" smtClean="0">
              <a:solidFill>
                <a:srgbClr val="FF0000"/>
              </a:solidFill>
            </a:endParaRPr>
          </a:p>
          <a:p>
            <a:pPr marL="341313" lvl="1" indent="-111125"/>
            <a:endParaRPr lang="en-US" sz="1600" dirty="0" smtClean="0">
              <a:solidFill>
                <a:srgbClr val="FF0000"/>
              </a:solidFill>
            </a:endParaRPr>
          </a:p>
          <a:p>
            <a:pPr marL="341313" lvl="1" indent="-111125"/>
            <a:r>
              <a:rPr lang="en-US" sz="2600" dirty="0" err="1" smtClean="0">
                <a:solidFill>
                  <a:srgbClr val="FF0000"/>
                </a:solidFill>
              </a:rPr>
              <a:t>Evitar</a:t>
            </a:r>
            <a:r>
              <a:rPr lang="en-US" sz="2600" dirty="0" smtClean="0">
                <a:solidFill>
                  <a:srgbClr val="FF0000"/>
                </a:solidFill>
              </a:rPr>
              <a:t> las </a:t>
            </a:r>
            <a:r>
              <a:rPr lang="en-US" sz="2600" dirty="0" err="1" smtClean="0">
                <a:solidFill>
                  <a:srgbClr val="FF0000"/>
                </a:solidFill>
              </a:rPr>
              <a:t>bebidas</a:t>
            </a:r>
            <a:r>
              <a:rPr lang="en-US" sz="2600" dirty="0" smtClean="0">
                <a:solidFill>
                  <a:srgbClr val="FF0000"/>
                </a:solidFill>
              </a:rPr>
              <a:t> con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cafeína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7" name="Oval 16" title="Image of an oval around a water container"/>
          <p:cNvSpPr/>
          <p:nvPr/>
        </p:nvSpPr>
        <p:spPr>
          <a:xfrm>
            <a:off x="5257800" y="4267200"/>
            <a:ext cx="9906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PRIMEROS AUXILIOS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0871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title="Image of sun scre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42" y="876300"/>
            <a:ext cx="6474058" cy="5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628650" y="1219199"/>
            <a:ext cx="2724150" cy="1066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 smtClean="0">
                <a:solidFill>
                  <a:srgbClr val="FF0000"/>
                </a:solidFill>
              </a:rPr>
              <a:t>Usar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protector solar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7" name="Oval 16" title="Image of an oval around a sun screen bottle"/>
          <p:cNvSpPr/>
          <p:nvPr/>
        </p:nvSpPr>
        <p:spPr>
          <a:xfrm>
            <a:off x="5959803" y="4343400"/>
            <a:ext cx="440997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PRIMEROS AUXILIOS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3633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title="Image of an umbrell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42" y="876300"/>
            <a:ext cx="6474058" cy="5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609600" y="1142999"/>
            <a:ext cx="2724150" cy="1524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 smtClean="0">
                <a:solidFill>
                  <a:srgbClr val="FF0000"/>
                </a:solidFill>
              </a:rPr>
              <a:t>Tomar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descansos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frecuentes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en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áreas</a:t>
            </a:r>
            <a:r>
              <a:rPr lang="en-US" sz="3000" dirty="0" smtClean="0">
                <a:solidFill>
                  <a:srgbClr val="FF0000"/>
                </a:solidFill>
              </a:rPr>
              <a:t> con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sombra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PRIMEROS AUXILIOS   </a:t>
            </a:r>
            <a:endParaRPr lang="es-MX" sz="3200" dirty="0"/>
          </a:p>
        </p:txBody>
      </p:sp>
      <p:sp>
        <p:nvSpPr>
          <p:cNvPr id="6" name="Freeform 5" title="Image of an outline around an umbrella"/>
          <p:cNvSpPr/>
          <p:nvPr/>
        </p:nvSpPr>
        <p:spPr>
          <a:xfrm>
            <a:off x="3114047" y="1056791"/>
            <a:ext cx="4534596" cy="1384394"/>
          </a:xfrm>
          <a:custGeom>
            <a:avLst/>
            <a:gdLst>
              <a:gd name="connsiteX0" fmla="*/ 2143753 w 4534596"/>
              <a:gd name="connsiteY0" fmla="*/ 10009 h 1384394"/>
              <a:gd name="connsiteX1" fmla="*/ 1343653 w 4534596"/>
              <a:gd name="connsiteY1" fmla="*/ 238609 h 1384394"/>
              <a:gd name="connsiteX2" fmla="*/ 400678 w 4534596"/>
              <a:gd name="connsiteY2" fmla="*/ 629134 h 1384394"/>
              <a:gd name="connsiteX3" fmla="*/ 38728 w 4534596"/>
              <a:gd name="connsiteY3" fmla="*/ 876784 h 1384394"/>
              <a:gd name="connsiteX4" fmla="*/ 76828 w 4534596"/>
              <a:gd name="connsiteY4" fmla="*/ 1181584 h 1384394"/>
              <a:gd name="connsiteX5" fmla="*/ 629278 w 4534596"/>
              <a:gd name="connsiteY5" fmla="*/ 1295884 h 1384394"/>
              <a:gd name="connsiteX6" fmla="*/ 1791328 w 4534596"/>
              <a:gd name="connsiteY6" fmla="*/ 1381609 h 1384394"/>
              <a:gd name="connsiteX7" fmla="*/ 2162803 w 4534596"/>
              <a:gd name="connsiteY7" fmla="*/ 1362559 h 1384394"/>
              <a:gd name="connsiteX8" fmla="*/ 2972428 w 4534596"/>
              <a:gd name="connsiteY8" fmla="*/ 1353034 h 1384394"/>
              <a:gd name="connsiteX9" fmla="*/ 3724903 w 4534596"/>
              <a:gd name="connsiteY9" fmla="*/ 1286359 h 1384394"/>
              <a:gd name="connsiteX10" fmla="*/ 4201153 w 4534596"/>
              <a:gd name="connsiteY10" fmla="*/ 1238734 h 1384394"/>
              <a:gd name="connsiteX11" fmla="*/ 4467853 w 4534596"/>
              <a:gd name="connsiteY11" fmla="*/ 1153009 h 1384394"/>
              <a:gd name="connsiteX12" fmla="*/ 4486903 w 4534596"/>
              <a:gd name="connsiteY12" fmla="*/ 781534 h 1384394"/>
              <a:gd name="connsiteX13" fmla="*/ 3905878 w 4534596"/>
              <a:gd name="connsiteY13" fmla="*/ 495784 h 1384394"/>
              <a:gd name="connsiteX14" fmla="*/ 3134353 w 4534596"/>
              <a:gd name="connsiteY14" fmla="*/ 248134 h 1384394"/>
              <a:gd name="connsiteX15" fmla="*/ 2629528 w 4534596"/>
              <a:gd name="connsiteY15" fmla="*/ 143359 h 1384394"/>
              <a:gd name="connsiteX16" fmla="*/ 2210428 w 4534596"/>
              <a:gd name="connsiteY16" fmla="*/ 48109 h 1384394"/>
              <a:gd name="connsiteX17" fmla="*/ 2143753 w 4534596"/>
              <a:gd name="connsiteY17" fmla="*/ 10009 h 138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34596" h="1384394">
                <a:moveTo>
                  <a:pt x="2143753" y="10009"/>
                </a:moveTo>
                <a:cubicBezTo>
                  <a:pt x="1999290" y="41759"/>
                  <a:pt x="1634165" y="135422"/>
                  <a:pt x="1343653" y="238609"/>
                </a:cubicBezTo>
                <a:cubicBezTo>
                  <a:pt x="1053141" y="341796"/>
                  <a:pt x="618165" y="522772"/>
                  <a:pt x="400678" y="629134"/>
                </a:cubicBezTo>
                <a:cubicBezTo>
                  <a:pt x="183190" y="735497"/>
                  <a:pt x="92703" y="784709"/>
                  <a:pt x="38728" y="876784"/>
                </a:cubicBezTo>
                <a:cubicBezTo>
                  <a:pt x="-15247" y="968859"/>
                  <a:pt x="-21597" y="1111734"/>
                  <a:pt x="76828" y="1181584"/>
                </a:cubicBezTo>
                <a:cubicBezTo>
                  <a:pt x="175253" y="1251434"/>
                  <a:pt x="343528" y="1262547"/>
                  <a:pt x="629278" y="1295884"/>
                </a:cubicBezTo>
                <a:cubicBezTo>
                  <a:pt x="915028" y="1329221"/>
                  <a:pt x="1535741" y="1370497"/>
                  <a:pt x="1791328" y="1381609"/>
                </a:cubicBezTo>
                <a:cubicBezTo>
                  <a:pt x="2046915" y="1392721"/>
                  <a:pt x="1965953" y="1367321"/>
                  <a:pt x="2162803" y="1362559"/>
                </a:cubicBezTo>
                <a:cubicBezTo>
                  <a:pt x="2359653" y="1357797"/>
                  <a:pt x="2712078" y="1365734"/>
                  <a:pt x="2972428" y="1353034"/>
                </a:cubicBezTo>
                <a:cubicBezTo>
                  <a:pt x="3232778" y="1340334"/>
                  <a:pt x="3724903" y="1286359"/>
                  <a:pt x="3724903" y="1286359"/>
                </a:cubicBezTo>
                <a:cubicBezTo>
                  <a:pt x="3929690" y="1267309"/>
                  <a:pt x="4077328" y="1260959"/>
                  <a:pt x="4201153" y="1238734"/>
                </a:cubicBezTo>
                <a:cubicBezTo>
                  <a:pt x="4324978" y="1216509"/>
                  <a:pt x="4420228" y="1229209"/>
                  <a:pt x="4467853" y="1153009"/>
                </a:cubicBezTo>
                <a:cubicBezTo>
                  <a:pt x="4515478" y="1076809"/>
                  <a:pt x="4580566" y="891072"/>
                  <a:pt x="4486903" y="781534"/>
                </a:cubicBezTo>
                <a:cubicBezTo>
                  <a:pt x="4393241" y="671997"/>
                  <a:pt x="4131303" y="584684"/>
                  <a:pt x="3905878" y="495784"/>
                </a:cubicBezTo>
                <a:cubicBezTo>
                  <a:pt x="3680453" y="406884"/>
                  <a:pt x="3347078" y="306872"/>
                  <a:pt x="3134353" y="248134"/>
                </a:cubicBezTo>
                <a:cubicBezTo>
                  <a:pt x="2921628" y="189397"/>
                  <a:pt x="2783515" y="176696"/>
                  <a:pt x="2629528" y="143359"/>
                </a:cubicBezTo>
                <a:cubicBezTo>
                  <a:pt x="2475541" y="110022"/>
                  <a:pt x="2294565" y="65571"/>
                  <a:pt x="2210428" y="48109"/>
                </a:cubicBezTo>
                <a:cubicBezTo>
                  <a:pt x="2126291" y="30647"/>
                  <a:pt x="2288216" y="-21741"/>
                  <a:pt x="2143753" y="1000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title="Image of liquid and food item with out labe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42" y="876300"/>
            <a:ext cx="6474058" cy="5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628650" y="1066800"/>
            <a:ext cx="2724150" cy="1066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OTROS PROBLEMAS..?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Oval 7" title="Image of an oval around a liquid item without a label"/>
          <p:cNvSpPr/>
          <p:nvPr/>
        </p:nvSpPr>
        <p:spPr>
          <a:xfrm rot="16200000">
            <a:off x="1790700" y="4000500"/>
            <a:ext cx="12954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499" y="2590800"/>
            <a:ext cx="2724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Etiquetas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Originales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91246"/>
            <a:ext cx="7886700" cy="7469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PRIMEROS AUXILIOS  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9406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8575" y="685800"/>
            <a:ext cx="4676775" cy="3581400"/>
          </a:xfrm>
        </p:spPr>
        <p:txBody>
          <a:bodyPr/>
          <a:lstStyle/>
          <a:p>
            <a:pPr algn="ctr"/>
            <a:r>
              <a:rPr lang="en-US" sz="4000" cap="all" dirty="0">
                <a:solidFill>
                  <a:prstClr val="white"/>
                </a:solidFill>
                <a:ea typeface="+mn-ea"/>
                <a:cs typeface="+mn-cs"/>
              </a:rPr>
              <a:t>CAPACITACION EN SEGURIDAD Y </a:t>
            </a:r>
            <a:r>
              <a:rPr lang="en-US" sz="4000" cap="all" dirty="0" err="1">
                <a:solidFill>
                  <a:prstClr val="white"/>
                </a:solidFill>
                <a:ea typeface="+mn-ea"/>
                <a:cs typeface="+mn-cs"/>
              </a:rPr>
              <a:t>SaLUD</a:t>
            </a:r>
            <a:r>
              <a:rPr lang="en-US" sz="4000" cap="all" dirty="0">
                <a:solidFill>
                  <a:prstClr val="white"/>
                </a:solidFill>
                <a:ea typeface="+mn-ea"/>
                <a:cs typeface="+mn-cs"/>
              </a:rPr>
              <a:t> PARA LOS TRABAJADORES DE LOS </a:t>
            </a:r>
            <a:r>
              <a:rPr lang="en-US" sz="4000" cap="all" dirty="0" err="1">
                <a:solidFill>
                  <a:prstClr val="white"/>
                </a:solidFill>
                <a:ea typeface="+mn-ea"/>
                <a:cs typeface="+mn-cs"/>
              </a:rPr>
              <a:t>Arboles</a:t>
            </a:r>
            <a:r>
              <a:rPr lang="en-US" sz="4000" cap="all" dirty="0">
                <a:solidFill>
                  <a:prstClr val="white"/>
                </a:solidFill>
                <a:ea typeface="+mn-ea"/>
                <a:cs typeface="+mn-cs"/>
              </a:rPr>
              <a:t> y </a:t>
            </a:r>
            <a:r>
              <a:rPr lang="en-US" sz="4000" cap="all" dirty="0" err="1">
                <a:solidFill>
                  <a:prstClr val="white"/>
                </a:solidFill>
                <a:ea typeface="+mn-ea"/>
                <a:cs typeface="+mn-cs"/>
              </a:rPr>
              <a:t>jardineria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76200"/>
            <a:ext cx="6743700" cy="1143000"/>
          </a:xfrm>
        </p:spPr>
        <p:txBody>
          <a:bodyPr/>
          <a:lstStyle/>
          <a:p>
            <a:r>
              <a:rPr lang="en-US" sz="36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ERGONOMIA</a:t>
            </a:r>
            <a:endParaRPr lang="es-MX" sz="3600" dirty="0"/>
          </a:p>
        </p:txBody>
      </p:sp>
      <p:pic>
        <p:nvPicPr>
          <p:cNvPr id="4" name="Picture 3" title="Image of proper and improper lifting techniques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1905000"/>
            <a:ext cx="8305800" cy="5271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</a:rPr>
              <a:t>Utilizar</a:t>
            </a:r>
            <a:r>
              <a:rPr lang="en-US" sz="3000" dirty="0" smtClean="0">
                <a:solidFill>
                  <a:srgbClr val="FF0000"/>
                </a:solidFill>
              </a:rPr>
              <a:t> la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adecuada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para </a:t>
            </a:r>
            <a:r>
              <a:rPr lang="en-US" sz="3000" dirty="0" err="1" smtClean="0">
                <a:solidFill>
                  <a:srgbClr val="FF0000"/>
                </a:solidFill>
              </a:rPr>
              <a:t>levantar</a:t>
            </a:r>
            <a:r>
              <a:rPr lang="en-US" sz="3000" dirty="0" smtClean="0">
                <a:solidFill>
                  <a:srgbClr val="FF0000"/>
                </a:solidFill>
              </a:rPr>
              <a:t> peso</a:t>
            </a:r>
            <a:endParaRPr lang="es-MX" sz="3000" dirty="0">
              <a:solidFill>
                <a:srgbClr val="FF0000"/>
              </a:solidFill>
            </a:endParaRPr>
          </a:p>
        </p:txBody>
      </p:sp>
      <p:sp>
        <p:nvSpPr>
          <p:cNvPr id="6" name="Explosion 1 5" title="Image of an explosion symbol on the lower back of a worker using improper lifting techniques"/>
          <p:cNvSpPr/>
          <p:nvPr/>
        </p:nvSpPr>
        <p:spPr>
          <a:xfrm>
            <a:off x="5105400" y="2286000"/>
            <a:ext cx="838200" cy="457200"/>
          </a:xfrm>
          <a:prstGeom prst="irregularSeal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Image of proper and improper lifting techniques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1905000"/>
            <a:ext cx="8305800" cy="5271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</a:rPr>
              <a:t>Pedir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cuando</a:t>
            </a:r>
            <a:r>
              <a:rPr lang="en-US" sz="3000" dirty="0" smtClean="0">
                <a:solidFill>
                  <a:srgbClr val="FF0000"/>
                </a:solidFill>
              </a:rPr>
              <a:t> sea </a:t>
            </a:r>
            <a:r>
              <a:rPr lang="en-US" sz="3000" dirty="0" err="1" smtClean="0">
                <a:solidFill>
                  <a:srgbClr val="FF0000"/>
                </a:solidFill>
              </a:rPr>
              <a:t>necesario</a:t>
            </a:r>
            <a:endParaRPr lang="es-MX" sz="3000" dirty="0">
              <a:solidFill>
                <a:srgbClr val="FF0000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19100" y="76200"/>
            <a:ext cx="6743700" cy="1143000"/>
          </a:xfrm>
        </p:spPr>
        <p:txBody>
          <a:bodyPr/>
          <a:lstStyle/>
          <a:p>
            <a:r>
              <a:rPr lang="en-US" sz="36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ERGONOMIA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7375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Image of proper lifting techniques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82" y="2226129"/>
            <a:ext cx="4191000" cy="5271027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 rot="19259055">
            <a:off x="2535389" y="3456454"/>
            <a:ext cx="2057400" cy="1371600"/>
          </a:xfrm>
          <a:prstGeom prst="leftArrow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Doblar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Rodillas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title="Image of improper lifting techniques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1828800"/>
            <a:ext cx="4114800" cy="5271027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78248" y="1197429"/>
            <a:ext cx="1326293" cy="2209800"/>
          </a:xfrm>
          <a:prstGeom prst="upArrow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Mantener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Espalda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Recta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un CFR…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19100" y="76200"/>
            <a:ext cx="6743700" cy="1143000"/>
          </a:xfrm>
        </p:spPr>
        <p:txBody>
          <a:bodyPr/>
          <a:lstStyle/>
          <a:p>
            <a:r>
              <a:rPr lang="en-US" sz="36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ERGONOMIA 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6941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52600" y="1319213"/>
            <a:ext cx="5943600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Curso:</a:t>
            </a:r>
            <a:r>
              <a:rPr kumimoji="0" lang="es-MX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es-MX" alt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PRIMEROS AUXILIOS    </a:t>
            </a: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Fecha: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Compañía: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 nombre: </a:t>
            </a: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s-MX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Lea la pregunta, colocar un círculo en la respuesta correcta.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s-MX" altLang="en-US" sz="1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Tomar bebidas con cafeína le ayuda a mantenerse hidratado.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Deben tomar descansos frecuentes en áreas con sombra.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Cuándo levanten objetos muy pesados, pedir ayuda.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Mantener recta las rodillas al levantar objetos pesados.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Mantener la espalda recta al levantar objetos pesados.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CIERTO/ FALSO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examen</a:t>
            </a:r>
            <a:r>
              <a:rPr lang="en-US" dirty="0" smtClean="0"/>
              <a:t> FINAL  </a:t>
            </a:r>
            <a:endParaRPr lang="en-US" dirty="0"/>
          </a:p>
        </p:txBody>
      </p:sp>
      <p:sp>
        <p:nvSpPr>
          <p:cNvPr id="4" name="Oval 3" title="Image of an oval around the word false"/>
          <p:cNvSpPr/>
          <p:nvPr/>
        </p:nvSpPr>
        <p:spPr>
          <a:xfrm>
            <a:off x="2438400" y="29718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title="Image of an oval around the word true"/>
          <p:cNvSpPr/>
          <p:nvPr/>
        </p:nvSpPr>
        <p:spPr>
          <a:xfrm>
            <a:off x="1752600" y="37338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title="Image of an oval around the word true"/>
          <p:cNvSpPr/>
          <p:nvPr/>
        </p:nvSpPr>
        <p:spPr>
          <a:xfrm>
            <a:off x="1752600" y="45720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title="Image of an oval around the word false"/>
          <p:cNvSpPr/>
          <p:nvPr/>
        </p:nvSpPr>
        <p:spPr>
          <a:xfrm>
            <a:off x="2438400" y="53340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Image of an oval around the word true"/>
          <p:cNvSpPr/>
          <p:nvPr/>
        </p:nvSpPr>
        <p:spPr>
          <a:xfrm>
            <a:off x="1752600" y="6248400"/>
            <a:ext cx="8382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4495800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los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Empleados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3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Empleadores</a:t>
            </a:r>
            <a:endParaRPr kumimoji="0" lang="en-US" altLang="en-US" sz="3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title="Image of a worker mowing a lawn without P P 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47675"/>
            <a:ext cx="2209800" cy="2398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2051" name="Picture 3" descr="Foto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776" y="2438400"/>
            <a:ext cx="5243224" cy="3097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698" y="0"/>
            <a:ext cx="6682902" cy="1143000"/>
          </a:xfrm>
        </p:spPr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Safety and Health Training for</a:t>
            </a:r>
            <a:br>
              <a:rPr lang="en-US" altLang="en-US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Tree Care and Landscape Workers</a:t>
            </a:r>
            <a:br>
              <a:rPr lang="en-US" altLang="en-US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n-US" altLang="en-US" sz="4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DERECHOS &amp;</a:t>
            </a:r>
            <a:b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RESPONSABILIDADES</a:t>
            </a:r>
            <a:b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6858000" cy="1143000"/>
          </a:xfrm>
        </p:spPr>
        <p:txBody>
          <a:bodyPr/>
          <a:lstStyle/>
          <a:p>
            <a:r>
              <a:rPr lang="en-US" sz="32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</a:t>
            </a:r>
            <a:r>
              <a:rPr lang="en-US" sz="3200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empleados</a:t>
            </a:r>
            <a:r>
              <a:rPr lang="en-US" sz="32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2275139"/>
            <a:ext cx="6858000" cy="534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Un lugar de trabajo seguro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  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Decirle </a:t>
            </a:r>
            <a:r>
              <a:rPr lang="es-ES" sz="2800" dirty="0"/>
              <a:t>a su empleador o a OSHA sobre problemas de seguridad o salud, y/o reportar una lesión o enfermedad, sin sufrir represalias</a:t>
            </a:r>
            <a:r>
              <a:rPr lang="es-E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Recibir </a:t>
            </a:r>
            <a:r>
              <a:rPr lang="es-ES" sz="2800" dirty="0"/>
              <a:t>entrenamiento sobre los peligros del trabajo, incluyendo substancias toxicas en su trabajo. </a:t>
            </a: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457200" indent="-4572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2584" y="1471315"/>
            <a:ext cx="6371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los </a:t>
            </a:r>
            <a:r>
              <a:rPr lang="es-ES" sz="2400" b="1" u="sng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</a:t>
            </a:r>
            <a:r>
              <a:rPr lang="es-ES" sz="2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tienen derecho a</a:t>
            </a:r>
            <a:r>
              <a:rPr lang="es-ES" sz="2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title="Image of a job safety and health fly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742" y="2592486"/>
            <a:ext cx="1876658" cy="251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3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6858000" cy="1143000"/>
          </a:xfrm>
        </p:spPr>
        <p:txBody>
          <a:bodyPr/>
          <a:lstStyle/>
          <a:p>
            <a:r>
              <a:rPr lang="en-US" sz="3200" spc="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</a:t>
            </a:r>
            <a:r>
              <a:rPr lang="en-US" sz="3200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empleados</a:t>
            </a:r>
            <a:r>
              <a:rPr lang="en-US" sz="32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s-MX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2286000"/>
            <a:ext cx="7315200" cy="491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Pedirle a OSHA inspeccionar su lugar de trabajo si cree que hay condiciones peligrosas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 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Participar </a:t>
            </a:r>
            <a:r>
              <a:rPr lang="es-ES" sz="2800" dirty="0"/>
              <a:t>en la inspección de OSHA y </a:t>
            </a:r>
            <a:r>
              <a:rPr lang="es-ES" sz="2800" dirty="0" smtClean="0"/>
              <a:t>    hablar </a:t>
            </a:r>
            <a:r>
              <a:rPr lang="es-ES" sz="2800" dirty="0"/>
              <a:t>en    privado con el inspector</a:t>
            </a:r>
            <a:r>
              <a:rPr lang="es-E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Presentar </a:t>
            </a:r>
            <a:r>
              <a:rPr lang="es-ES" sz="2800" dirty="0"/>
              <a:t>una queja a OSHA dentro de 30 días, si usted a sufrido represalias por ejercer sus derechos.</a:t>
            </a:r>
          </a:p>
          <a:p>
            <a:pPr marL="457200" indent="-4572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584" y="1471315"/>
            <a:ext cx="6371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los </a:t>
            </a:r>
            <a:r>
              <a:rPr lang="es-ES" sz="2400" b="1" u="sng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</a:t>
            </a:r>
            <a:r>
              <a:rPr lang="es-ES" sz="2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tienen derecho a</a:t>
            </a:r>
            <a:r>
              <a:rPr lang="es-ES" sz="2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title="Image of a job safety and health fly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742" y="2592486"/>
            <a:ext cx="1876658" cy="251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0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6019800" cy="1143000"/>
          </a:xfrm>
        </p:spPr>
        <p:txBody>
          <a:bodyPr/>
          <a:lstStyle/>
          <a:p>
            <a:r>
              <a:rPr lang="en-US" sz="3200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Responsabilidades</a:t>
            </a:r>
            <a:endParaRPr lang="es-MX" sz="3200" dirty="0"/>
          </a:p>
        </p:txBody>
      </p:sp>
      <p:sp>
        <p:nvSpPr>
          <p:cNvPr id="6" name="Rectangle 5"/>
          <p:cNvSpPr/>
          <p:nvPr/>
        </p:nvSpPr>
        <p:spPr>
          <a:xfrm>
            <a:off x="228600" y="2700278"/>
            <a:ext cx="723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 smtClean="0"/>
              <a:t>Proveer </a:t>
            </a:r>
            <a:r>
              <a:rPr lang="es-ES" sz="3000" dirty="0"/>
              <a:t>a los trabajadores un lugar de trabajo libre de peligros reconocidos.   </a:t>
            </a:r>
            <a:endParaRPr lang="es-E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 smtClean="0"/>
              <a:t>Es </a:t>
            </a:r>
            <a:r>
              <a:rPr lang="es-ES" sz="3000" dirty="0"/>
              <a:t>ilegal discriminar a quien ha ejercido sus derechos sobre seguridad y salud, o por reportar una lesión o enfermedad</a:t>
            </a:r>
            <a:r>
              <a:rPr lang="es-ES" sz="3000" dirty="0" smtClean="0"/>
              <a:t>.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1905000" y="1466790"/>
            <a:ext cx="5381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sz="2800" b="1" u="sng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Empleadores</a:t>
            </a:r>
            <a:r>
              <a:rPr lang="en-US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deben</a:t>
            </a:r>
            <a:r>
              <a:rPr lang="en-US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title="Image of a job safety and health fly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742" y="2592486"/>
            <a:ext cx="1876658" cy="251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6019800" cy="1143000"/>
          </a:xfrm>
        </p:spPr>
        <p:txBody>
          <a:bodyPr/>
          <a:lstStyle/>
          <a:p>
            <a:r>
              <a:rPr lang="en-US" sz="3200" spc="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Responsabilidades</a:t>
            </a:r>
            <a:r>
              <a:rPr lang="en-US" sz="32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2438400"/>
            <a:ext cx="7239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/>
              <a:t>Reportar a OSHA todas las muertes relacionadas  con el trabajo dentro de </a:t>
            </a:r>
            <a:r>
              <a:rPr lang="es-ES" sz="3000" dirty="0" smtClean="0"/>
              <a:t>       8 </a:t>
            </a:r>
            <a:r>
              <a:rPr lang="es-ES" sz="3000" dirty="0"/>
              <a:t>horas, y todas las hospitalizaciones, amputaciones y pérdidas de un ojo </a:t>
            </a:r>
            <a:r>
              <a:rPr lang="es-ES" sz="3000" dirty="0" smtClean="0"/>
              <a:t> dentro </a:t>
            </a:r>
            <a:r>
              <a:rPr lang="es-ES" sz="3000" dirty="0"/>
              <a:t>de 24 horas</a:t>
            </a:r>
            <a:r>
              <a:rPr lang="es-ES" sz="3000" dirty="0" smtClean="0"/>
              <a:t>.</a:t>
            </a:r>
          </a:p>
          <a:p>
            <a:r>
              <a:rPr lang="es-ES" sz="3000" dirty="0" smtClean="0"/>
              <a:t> </a:t>
            </a:r>
            <a:endParaRPr lang="es-E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 smtClean="0"/>
              <a:t>Proporcionar </a:t>
            </a:r>
            <a:r>
              <a:rPr lang="es-ES" sz="3000" dirty="0"/>
              <a:t>entrenamiento de seguridad a todos los trabajadores en un idioma y vocabulario que puedan entender.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1466790"/>
            <a:ext cx="5381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sz="2800" b="1" u="sng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Empleadores</a:t>
            </a:r>
            <a:r>
              <a:rPr lang="en-US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deben</a:t>
            </a:r>
            <a:r>
              <a:rPr lang="en-US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title="Image of a job safety and health fly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742" y="2592486"/>
            <a:ext cx="1876658" cy="251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9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69</a:t>
            </a:fld>
            <a:endParaRPr lang="en-GB"/>
          </a:p>
        </p:txBody>
      </p:sp>
      <p:sp>
        <p:nvSpPr>
          <p:cNvPr id="3" name="TextBox 2" title="Green background for text"/>
          <p:cNvSpPr txBox="1"/>
          <p:nvPr/>
        </p:nvSpPr>
        <p:spPr>
          <a:xfrm rot="1093056">
            <a:off x="1157860" y="2098015"/>
            <a:ext cx="7084823" cy="1446550"/>
          </a:xfrm>
          <a:prstGeom prst="rect">
            <a:avLst/>
          </a:prstGeom>
          <a:solidFill>
            <a:srgbClr val="00763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132990">
            <a:off x="1462326" y="2368444"/>
            <a:ext cx="5718309" cy="1001137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Siguiente Paso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934200" cy="1143000"/>
          </a:xfrm>
        </p:spPr>
        <p:txBody>
          <a:bodyPr/>
          <a:lstStyle/>
          <a:p>
            <a:r>
              <a:rPr lang="en-US" dirty="0" smtClean="0"/>
              <a:t>ANTECEDENTES</a:t>
            </a:r>
            <a:endParaRPr lang="es-MX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60" y="1600201"/>
            <a:ext cx="9009870" cy="533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EMPLEADOS 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 </a:t>
            </a:r>
            <a:r>
              <a:rPr lang="en-US" sz="1800" b="1" dirty="0" smtClean="0"/>
              <a:t>DE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JARDINERIA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/>
              <a:t>POR ESTADO, Mayo 2014</a:t>
            </a:r>
            <a:endParaRPr lang="es-MX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le 123"/>
          <p:cNvSpPr/>
          <p:nvPr/>
        </p:nvSpPr>
        <p:spPr>
          <a:xfrm>
            <a:off x="1280160" y="5537203"/>
            <a:ext cx="6949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Realizar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los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Entrenamientos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280160" y="3634210"/>
            <a:ext cx="6949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Hacer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copias</a:t>
            </a:r>
            <a:r>
              <a:rPr lang="en-US" sz="3200" b="1" dirty="0" smtClean="0">
                <a:solidFill>
                  <a:schemeClr val="bg1"/>
                </a:solidFill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</a:rPr>
              <a:t>los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folletos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13488"/>
            <a:ext cx="2133600" cy="366712"/>
          </a:xfrm>
        </p:spPr>
        <p:txBody>
          <a:bodyPr/>
          <a:lstStyle/>
          <a:p>
            <a:fld id="{AB2EEB42-3695-4CC8-9EB9-6441E8027B8F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56360" y="1694735"/>
            <a:ext cx="6949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Programar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los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Entrenamientos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5" name="Group 61" title="Image of number 1"/>
          <p:cNvGrpSpPr/>
          <p:nvPr/>
        </p:nvGrpSpPr>
        <p:grpSpPr>
          <a:xfrm>
            <a:off x="228600" y="1502617"/>
            <a:ext cx="1371600" cy="1371600"/>
            <a:chOff x="1086022" y="1524000"/>
            <a:chExt cx="1076482" cy="1076482"/>
          </a:xfrm>
        </p:grpSpPr>
        <p:grpSp>
          <p:nvGrpSpPr>
            <p:cNvPr id="37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</p:grpSp>
      <p:grpSp>
        <p:nvGrpSpPr>
          <p:cNvPr id="102" name="Group 61" title="Image of number 2"/>
          <p:cNvGrpSpPr/>
          <p:nvPr/>
        </p:nvGrpSpPr>
        <p:grpSpPr>
          <a:xfrm>
            <a:off x="221450" y="3447844"/>
            <a:ext cx="1371600" cy="1371600"/>
            <a:chOff x="1086022" y="1524000"/>
            <a:chExt cx="1076482" cy="1076482"/>
          </a:xfrm>
        </p:grpSpPr>
        <p:grpSp>
          <p:nvGrpSpPr>
            <p:cNvPr id="103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</p:grpSp>
      <p:grpSp>
        <p:nvGrpSpPr>
          <p:cNvPr id="109" name="Group 61" title="Image of number 3"/>
          <p:cNvGrpSpPr/>
          <p:nvPr/>
        </p:nvGrpSpPr>
        <p:grpSpPr>
          <a:xfrm>
            <a:off x="228600" y="5308603"/>
            <a:ext cx="1371600" cy="1371600"/>
            <a:chOff x="1086022" y="1524000"/>
            <a:chExt cx="1076482" cy="1076482"/>
          </a:xfrm>
        </p:grpSpPr>
        <p:grpSp>
          <p:nvGrpSpPr>
            <p:cNvPr id="110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3</a:t>
              </a:r>
              <a:endParaRPr lang="en-US" sz="3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7162800" cy="685800"/>
          </a:xfrm>
        </p:spPr>
        <p:txBody>
          <a:bodyPr/>
          <a:lstStyle/>
          <a:p>
            <a:r>
              <a:rPr lang="en-US" dirty="0"/>
              <a:t>SIGUIENTES </a:t>
            </a:r>
            <a:r>
              <a:rPr lang="en-US" dirty="0" smtClean="0"/>
              <a:t>PASOS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unded Rectangle 122"/>
          <p:cNvSpPr/>
          <p:nvPr/>
        </p:nvSpPr>
        <p:spPr>
          <a:xfrm>
            <a:off x="1280160" y="3310566"/>
            <a:ext cx="6949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Completar</a:t>
            </a:r>
            <a:r>
              <a:rPr lang="en-US" sz="2800" b="1" dirty="0" smtClean="0">
                <a:solidFill>
                  <a:schemeClr val="bg1"/>
                </a:solidFill>
              </a:rPr>
              <a:t> la “Forma de </a:t>
            </a:r>
            <a:r>
              <a:rPr lang="en-US" sz="2800" b="1" dirty="0" err="1" smtClean="0">
                <a:solidFill>
                  <a:schemeClr val="bg1"/>
                </a:solidFill>
              </a:rPr>
              <a:t>Registro</a:t>
            </a:r>
            <a:r>
              <a:rPr lang="en-US" sz="2800" b="1" dirty="0" smtClean="0">
                <a:solidFill>
                  <a:schemeClr val="bg1"/>
                </a:solidFill>
              </a:rPr>
              <a:t> de      </a:t>
            </a:r>
          </a:p>
          <a:p>
            <a:pPr marL="168275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Asistencia</a:t>
            </a:r>
            <a:r>
              <a:rPr lang="en-US" sz="2800" b="1" dirty="0" smtClean="0">
                <a:solidFill>
                  <a:schemeClr val="bg1"/>
                </a:solidFill>
              </a:rPr>
              <a:t>” para </a:t>
            </a:r>
            <a:r>
              <a:rPr lang="en-US" sz="2800" b="1" dirty="0" err="1" smtClean="0">
                <a:solidFill>
                  <a:schemeClr val="bg1"/>
                </a:solidFill>
              </a:rPr>
              <a:t>cada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Capacitación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13488"/>
            <a:ext cx="2133600" cy="366712"/>
          </a:xfrm>
        </p:spPr>
        <p:txBody>
          <a:bodyPr/>
          <a:lstStyle/>
          <a:p>
            <a:fld id="{AB2EEB42-3695-4CC8-9EB9-6441E8027B8F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80160" y="1694735"/>
            <a:ext cx="6949440" cy="914400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Recoger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los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Exámenes</a:t>
            </a:r>
            <a:r>
              <a:rPr lang="en-US" sz="3200" b="1" dirty="0" smtClean="0">
                <a:solidFill>
                  <a:schemeClr val="bg1"/>
                </a:solidFill>
              </a:rPr>
              <a:t> Finales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5" name="Group 61" title="Image of number 4"/>
          <p:cNvGrpSpPr/>
          <p:nvPr/>
        </p:nvGrpSpPr>
        <p:grpSpPr>
          <a:xfrm>
            <a:off x="228600" y="1502617"/>
            <a:ext cx="1371600" cy="1371600"/>
            <a:chOff x="1086022" y="1524000"/>
            <a:chExt cx="1076482" cy="1076482"/>
          </a:xfrm>
        </p:grpSpPr>
        <p:grpSp>
          <p:nvGrpSpPr>
            <p:cNvPr id="37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4</a:t>
              </a:r>
              <a:endParaRPr lang="en-US" sz="3200" dirty="0"/>
            </a:p>
          </p:txBody>
        </p:sp>
      </p:grpSp>
      <p:grpSp>
        <p:nvGrpSpPr>
          <p:cNvPr id="102" name="Group 61" title="Image of number 5"/>
          <p:cNvGrpSpPr/>
          <p:nvPr/>
        </p:nvGrpSpPr>
        <p:grpSpPr>
          <a:xfrm>
            <a:off x="221450" y="3124200"/>
            <a:ext cx="1371600" cy="1371600"/>
            <a:chOff x="1086022" y="1524000"/>
            <a:chExt cx="1076482" cy="1076482"/>
          </a:xfrm>
        </p:grpSpPr>
        <p:grpSp>
          <p:nvGrpSpPr>
            <p:cNvPr id="103" name="Group 19"/>
            <p:cNvGrpSpPr/>
            <p:nvPr/>
          </p:nvGrpSpPr>
          <p:grpSpPr>
            <a:xfrm>
              <a:off x="1086022" y="1524000"/>
              <a:ext cx="1076482" cy="1076482"/>
              <a:chOff x="1831699" y="2812774"/>
              <a:chExt cx="1600200" cy="16002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831699" y="2812774"/>
                <a:ext cx="1600200" cy="16002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70314" y="2952353"/>
                <a:ext cx="1306286" cy="13062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060675" y="3003294"/>
                <a:ext cx="1128841" cy="11288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154829" y="3009303"/>
                <a:ext cx="937518" cy="71380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295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  <a:endParaRPr lang="en-US" sz="3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162800" cy="1143000"/>
          </a:xfrm>
        </p:spPr>
        <p:txBody>
          <a:bodyPr/>
          <a:lstStyle/>
          <a:p>
            <a:r>
              <a:rPr lang="en-US" dirty="0"/>
              <a:t>SIGUIENTES </a:t>
            </a:r>
            <a:r>
              <a:rPr lang="en-US" dirty="0" smtClean="0"/>
              <a:t>PASOS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437F-050E-445F-8204-8D09ECBC1F8A}" type="slidenum">
              <a:rPr lang="en-GB" smtClean="0"/>
              <a:pPr/>
              <a:t>72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20538664">
            <a:off x="141768" y="1048578"/>
            <a:ext cx="4572000" cy="1143000"/>
          </a:xfrm>
        </p:spPr>
        <p:txBody>
          <a:bodyPr/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Gracias</a:t>
            </a:r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</a:rPr>
              <a:t>…!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129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aNTECEDENTES</a:t>
            </a:r>
            <a:endParaRPr lang="es-MX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raconline.org/rural-maps/mapfiles/hispanic.jpg" title="Image of hispanic or latino population map of Americ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" y="1143001"/>
            <a:ext cx="7086600" cy="56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AnTECEDENTES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neCESIDAD</a:t>
            </a:r>
            <a:r>
              <a:rPr lang="en-US" sz="2400" dirty="0" smtClean="0"/>
              <a:t> DE ENTRENAR EN </a:t>
            </a:r>
            <a:r>
              <a:rPr lang="en-US" sz="2400" dirty="0" err="1" smtClean="0"/>
              <a:t>ESPAñOL</a:t>
            </a:r>
            <a:endParaRPr lang="es-MX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1295400"/>
            <a:ext cx="3581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Latina o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Hispana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7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dcde2927ffcca6ad40e5ae920c7e82b457729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72B4B"/>
      </a:dk2>
      <a:lt2>
        <a:srgbClr val="E4E9EF"/>
      </a:lt2>
      <a:accent1>
        <a:srgbClr val="2C395D"/>
      </a:accent1>
      <a:accent2>
        <a:srgbClr val="4E2929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2412</Words>
  <Application>Microsoft Office PowerPoint</Application>
  <PresentationFormat>On-screen Show (4:3)</PresentationFormat>
  <Paragraphs>429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Arial Black</vt:lpstr>
      <vt:lpstr>Arial Narrow</vt:lpstr>
      <vt:lpstr>Calibri</vt:lpstr>
      <vt:lpstr>Segoe Script</vt:lpstr>
      <vt:lpstr>Times New Roman</vt:lpstr>
      <vt:lpstr>1_Office Theme</vt:lpstr>
      <vt:lpstr>Custom Design</vt:lpstr>
      <vt:lpstr>ENTRENAR AL ENTRENADOR </vt:lpstr>
      <vt:lpstr>SUSAN HARWOOD Becas de Capacitación </vt:lpstr>
      <vt:lpstr>PROPOSITO DE SUSAN HARWOOD  BECAS DE ENTRENAMIENTO</vt:lpstr>
      <vt:lpstr>PROPOSITO DE SUSAN HARWOOD   BECAS DE ENTRENAMIENTO</vt:lpstr>
      <vt:lpstr>PROPOSITO DE SUSAN HARWOOD  BECAS DE ENTRENAMIENTO </vt:lpstr>
      <vt:lpstr>CAPACITACION EN SEGURIDAD Y SaLUD PARA LOS TRABAJADORES DE LOS Arboles y jardineria</vt:lpstr>
      <vt:lpstr>ANTECEDENTES</vt:lpstr>
      <vt:lpstr> aNTECEDENTES</vt:lpstr>
      <vt:lpstr>AnTECEDENTES  neCESIDAD DE ENTRENAR EN ESPAñOL</vt:lpstr>
      <vt:lpstr>AnTECEDENTES  neCESIDAD DE ENTRENAR EN ESPAñOL </vt:lpstr>
      <vt:lpstr> ANTECEDENTES  neCESIDAD DE ENTRENAMIENTO EN BAJA ALFABETIZACION</vt:lpstr>
      <vt:lpstr>  Objetivo de la Capacitacion</vt:lpstr>
      <vt:lpstr> LEMA DEL ENTRENAMIENTO</vt:lpstr>
      <vt:lpstr>  formatO DE ENTRENAMIENTO</vt:lpstr>
      <vt:lpstr> TEMAS DE CAPACITACION</vt:lpstr>
      <vt:lpstr>Safety and Health Training for Tree Care and Landscape Workers </vt:lpstr>
      <vt:lpstr> PROTECCION vs. CAIDAS </vt:lpstr>
      <vt:lpstr> PROTECCION vs. CAIDAS  </vt:lpstr>
      <vt:lpstr> PROTECCION vs. CAIDAS   </vt:lpstr>
      <vt:lpstr> PROTECCION vs. CAIDAS    </vt:lpstr>
      <vt:lpstr> PROTECCION vs. CAIDAS     </vt:lpstr>
      <vt:lpstr> PROTECCION vs. CAIDAS      </vt:lpstr>
      <vt:lpstr> PROTECCION vs. CAIDAS       </vt:lpstr>
      <vt:lpstr> PROTECCION vs. CAIDAS        </vt:lpstr>
      <vt:lpstr> EXAMEN Final </vt:lpstr>
      <vt:lpstr>Safety and Health Training for Tree Care and Landscape Workers    SEGURIDAD en las MAQUINAS y el EQUIPO: </vt:lpstr>
      <vt:lpstr> EQUIPO DE SEGURIDAD</vt:lpstr>
      <vt:lpstr> EQUIPO DE SEGURIDAD </vt:lpstr>
      <vt:lpstr> EQUIPO DE SEGURIDAD  </vt:lpstr>
      <vt:lpstr> EQUIPO DE SEGURIDAD   </vt:lpstr>
      <vt:lpstr> EQUIPO DE SEGURIDAD    </vt:lpstr>
      <vt:lpstr> EQUIPO DE SEGURIDAD     </vt:lpstr>
      <vt:lpstr> EQUIPO DE SEGURIDAD      </vt:lpstr>
      <vt:lpstr>EXAMEN Final </vt:lpstr>
      <vt:lpstr>Safety and Health Training for Tree Care and Landscape Workers   EQUIPO de PROTECCIóN PERSONAL</vt:lpstr>
      <vt:lpstr> EpP</vt:lpstr>
      <vt:lpstr> EpP </vt:lpstr>
      <vt:lpstr> EpP  </vt:lpstr>
      <vt:lpstr> EpP   </vt:lpstr>
      <vt:lpstr> EpP    </vt:lpstr>
      <vt:lpstr> EpP     </vt:lpstr>
      <vt:lpstr> EPP - para  Sierra </vt:lpstr>
      <vt:lpstr> EXAMEN Final</vt:lpstr>
      <vt:lpstr>Safety and Health Training for Tree Care and Landscape Workers       SEGURIDAD      en la      ZONA de     TRABAJO </vt:lpstr>
      <vt:lpstr> zonA DE TRABAJO</vt:lpstr>
      <vt:lpstr> zonA DE TRABAJO </vt:lpstr>
      <vt:lpstr> zonA DE TRABAJO  </vt:lpstr>
      <vt:lpstr>zonA DE TRABAJO</vt:lpstr>
      <vt:lpstr>  zonA DE TRABAJO </vt:lpstr>
      <vt:lpstr>zonA DE TRABAJO </vt:lpstr>
      <vt:lpstr>  zonA DE TRABAJO</vt:lpstr>
      <vt:lpstr>   zonA DE TRABAJO</vt:lpstr>
      <vt:lpstr>   Examen Final </vt:lpstr>
      <vt:lpstr>Safety and Health Training for Tree Care and Landscape Workers        PRIMEROS    AUXILIOS </vt:lpstr>
      <vt:lpstr> PRIMEROS AUXILIOS</vt:lpstr>
      <vt:lpstr> PRIMEROS AUXILIOS </vt:lpstr>
      <vt:lpstr> PRIMEROS AUXILIOS  </vt:lpstr>
      <vt:lpstr> PRIMEROS AUXILIOS   </vt:lpstr>
      <vt:lpstr> PRIMEROS AUXILIOS    </vt:lpstr>
      <vt:lpstr>ERGONOMIA</vt:lpstr>
      <vt:lpstr>ERGONOMIA </vt:lpstr>
      <vt:lpstr>ERGONOMIA  </vt:lpstr>
      <vt:lpstr> examen FINAL  </vt:lpstr>
      <vt:lpstr>Safety and Health Training for Tree Care and Landscape Workers    DERECHOS &amp; RESPONSABILIDADES </vt:lpstr>
      <vt:lpstr>Derechos empleados </vt:lpstr>
      <vt:lpstr>Derechos empleados  </vt:lpstr>
      <vt:lpstr>Responsabilidades</vt:lpstr>
      <vt:lpstr>Responsabilidades </vt:lpstr>
      <vt:lpstr>Siguiente Paso </vt:lpstr>
      <vt:lpstr>SIGUIENTES PASOS</vt:lpstr>
      <vt:lpstr>SIGUIENTES PASOS </vt:lpstr>
      <vt:lpstr>Gracias…!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2019-12-05T16:00:11Z</dcterms:created>
  <dcterms:modified xsi:type="dcterms:W3CDTF">2019-12-05T21:27:53Z</dcterms:modified>
</cp:coreProperties>
</file>