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91" r:id="rId3"/>
    <p:sldMasterId id="2147483705" r:id="rId4"/>
    <p:sldMasterId id="2147483719" r:id="rId5"/>
    <p:sldMasterId id="2147483732" r:id="rId6"/>
    <p:sldMasterId id="2147483745" r:id="rId7"/>
  </p:sldMasterIdLst>
  <p:notesMasterIdLst>
    <p:notesMasterId r:id="rId56"/>
  </p:notesMasterIdLst>
  <p:handoutMasterIdLst>
    <p:handoutMasterId r:id="rId57"/>
  </p:handoutMasterIdLst>
  <p:sldIdLst>
    <p:sldId id="412" r:id="rId8"/>
    <p:sldId id="413" r:id="rId9"/>
    <p:sldId id="414" r:id="rId10"/>
    <p:sldId id="415" r:id="rId11"/>
    <p:sldId id="416" r:id="rId12"/>
    <p:sldId id="417" r:id="rId13"/>
    <p:sldId id="418" r:id="rId14"/>
    <p:sldId id="419" r:id="rId15"/>
    <p:sldId id="440" r:id="rId16"/>
    <p:sldId id="420" r:id="rId17"/>
    <p:sldId id="451" r:id="rId18"/>
    <p:sldId id="300" r:id="rId19"/>
    <p:sldId id="421" r:id="rId20"/>
    <p:sldId id="422" r:id="rId21"/>
    <p:sldId id="309" r:id="rId22"/>
    <p:sldId id="457" r:id="rId23"/>
    <p:sldId id="466" r:id="rId24"/>
    <p:sldId id="452" r:id="rId25"/>
    <p:sldId id="454" r:id="rId26"/>
    <p:sldId id="320" r:id="rId27"/>
    <p:sldId id="458" r:id="rId28"/>
    <p:sldId id="446" r:id="rId29"/>
    <p:sldId id="316" r:id="rId30"/>
    <p:sldId id="447" r:id="rId31"/>
    <p:sldId id="448" r:id="rId32"/>
    <p:sldId id="455" r:id="rId33"/>
    <p:sldId id="459" r:id="rId34"/>
    <p:sldId id="460" r:id="rId35"/>
    <p:sldId id="449" r:id="rId36"/>
    <p:sldId id="372" r:id="rId37"/>
    <p:sldId id="442" r:id="rId38"/>
    <p:sldId id="461" r:id="rId39"/>
    <p:sldId id="389" r:id="rId40"/>
    <p:sldId id="408" r:id="rId41"/>
    <p:sldId id="391" r:id="rId42"/>
    <p:sldId id="462" r:id="rId43"/>
    <p:sldId id="463" r:id="rId44"/>
    <p:sldId id="464" r:id="rId45"/>
    <p:sldId id="444" r:id="rId46"/>
    <p:sldId id="465" r:id="rId47"/>
    <p:sldId id="338" r:id="rId48"/>
    <p:sldId id="467" r:id="rId49"/>
    <p:sldId id="445" r:id="rId50"/>
    <p:sldId id="341" r:id="rId51"/>
    <p:sldId id="342" r:id="rId52"/>
    <p:sldId id="343" r:id="rId53"/>
    <p:sldId id="441" r:id="rId54"/>
    <p:sldId id="369" r:id="rId55"/>
  </p:sldIdLst>
  <p:sldSz cx="9144000" cy="6858000" type="screen4x3"/>
  <p:notesSz cx="7102475" cy="9388475"/>
  <p:defaultText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Rademaker" initials="A" lastIdx="78" clrIdx="0"/>
  <p:cmAuthor id="1" name="Salzwedel, Marsha A" initials="SMA" lastIdx="38" clrIdx="1"/>
  <p:cmAuthor id="2" name="Andrew Jarrett" initials="AJ" lastIdx="5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637"/>
    <a:srgbClr val="1A4656"/>
    <a:srgbClr val="D9D9D9"/>
    <a:srgbClr val="DFDFDF"/>
    <a:srgbClr val="E6E6E6"/>
    <a:srgbClr val="EBEBEB"/>
    <a:srgbClr val="FFFFFF"/>
    <a:srgbClr val="14900A"/>
    <a:srgbClr val="55D731"/>
    <a:srgbClr val="3C903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4" autoAdjust="0"/>
    <p:restoredTop sz="90294" autoAdjust="0"/>
  </p:normalViewPr>
  <p:slideViewPr>
    <p:cSldViewPr showGuides="1">
      <p:cViewPr varScale="1">
        <p:scale>
          <a:sx n="76" d="100"/>
          <a:sy n="76" d="100"/>
        </p:scale>
        <p:origin x="102" y="144"/>
      </p:cViewPr>
      <p:guideLst>
        <p:guide orient="horz" pos="2160"/>
        <p:guide pos="2880"/>
      </p:guideLst>
    </p:cSldViewPr>
  </p:slideViewPr>
  <p:outlineViewPr>
    <p:cViewPr>
      <p:scale>
        <a:sx n="33" d="100"/>
        <a:sy n="33" d="100"/>
      </p:scale>
      <p:origin x="0" y="-35952"/>
    </p:cViewPr>
  </p:outlineViewPr>
  <p:notesTextViewPr>
    <p:cViewPr>
      <p:scale>
        <a:sx n="1" d="1"/>
        <a:sy n="1" d="1"/>
      </p:scale>
      <p:origin x="0" y="0"/>
    </p:cViewPr>
  </p:notesTextViewPr>
  <p:sorterViewPr>
    <p:cViewPr>
      <p:scale>
        <a:sx n="100" d="100"/>
        <a:sy n="100" d="100"/>
      </p:scale>
      <p:origin x="0" y="3312"/>
    </p:cViewPr>
  </p:sorterViewPr>
  <p:notesViewPr>
    <p:cSldViewPr>
      <p:cViewPr varScale="1">
        <p:scale>
          <a:sx n="68" d="100"/>
          <a:sy n="68" d="100"/>
        </p:scale>
        <p:origin x="3240" y="82"/>
      </p:cViewPr>
      <p:guideLst>
        <p:guide orient="horz" pos="2880"/>
        <p:guide pos="2160"/>
        <p:guide orient="horz" pos="2957"/>
        <p:guide pos="2237"/>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1" tIns="47104" rIns="94211" bIns="47104" rtlCol="0"/>
          <a:lstStyle>
            <a:lvl1pPr algn="l">
              <a:defRPr sz="1200"/>
            </a:lvl1pPr>
          </a:lstStyle>
          <a:p>
            <a:endParaRPr lang="en-US" dirty="0"/>
          </a:p>
        </p:txBody>
      </p:sp>
      <p:sp>
        <p:nvSpPr>
          <p:cNvPr id="3" name="Date Placeholder 2"/>
          <p:cNvSpPr>
            <a:spLocks noGrp="1"/>
          </p:cNvSpPr>
          <p:nvPr>
            <p:ph type="dt" sz="quarter" idx="1"/>
          </p:nvPr>
        </p:nvSpPr>
        <p:spPr>
          <a:xfrm>
            <a:off x="4023094" y="0"/>
            <a:ext cx="3077739" cy="469424"/>
          </a:xfrm>
          <a:prstGeom prst="rect">
            <a:avLst/>
          </a:prstGeom>
        </p:spPr>
        <p:txBody>
          <a:bodyPr vert="horz" lIns="94211" tIns="47104" rIns="94211" bIns="47104" rtlCol="0"/>
          <a:lstStyle>
            <a:lvl1pPr algn="r">
              <a:defRPr sz="1200"/>
            </a:lvl1pPr>
          </a:lstStyle>
          <a:p>
            <a:fld id="{7B85B90C-1141-49F0-BF2E-EEDAF164D27E}" type="datetimeFigureOut">
              <a:rPr lang="en-US" smtClean="0"/>
              <a:t>4/15/2019</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11" tIns="47104" rIns="94211" bIns="471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4" y="8917422"/>
            <a:ext cx="3077739" cy="469424"/>
          </a:xfrm>
          <a:prstGeom prst="rect">
            <a:avLst/>
          </a:prstGeom>
        </p:spPr>
        <p:txBody>
          <a:bodyPr vert="horz" lIns="94211" tIns="47104" rIns="94211" bIns="47104" rtlCol="0" anchor="b"/>
          <a:lstStyle>
            <a:lvl1pPr algn="r">
              <a:defRPr sz="1200"/>
            </a:lvl1pPr>
          </a:lstStyle>
          <a:p>
            <a:fld id="{0CBFDACE-0519-4915-881B-70628CD9B761}" type="slidenum">
              <a:rPr lang="en-US" smtClean="0"/>
              <a:t>‹#›</a:t>
            </a:fld>
            <a:endParaRPr lang="en-US" dirty="0"/>
          </a:p>
        </p:txBody>
      </p:sp>
    </p:spTree>
    <p:extLst>
      <p:ext uri="{BB962C8B-B14F-4D97-AF65-F5344CB8AC3E}">
        <p14:creationId xmlns:p14="http://schemas.microsoft.com/office/powerpoint/2010/main" val="21863796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8.xml"/><Relationship Id="rId5" Type="http://schemas.openxmlformats.org/officeDocument/2006/relationships/image" Target="../media/image8.pn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7977" y="3877092"/>
            <a:ext cx="4389120" cy="5394960"/>
          </a:xfrm>
          <a:prstGeom prst="rect">
            <a:avLst/>
          </a:prstGeom>
          <a:ln w="19050">
            <a:solidFill>
              <a:srgbClr val="88C540"/>
            </a:solidFill>
          </a:ln>
        </p:spPr>
        <p:txBody>
          <a:bodyPr vert="horz" lIns="45711" tIns="9142" rIns="45711" bIns="914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4523872" y="934217"/>
            <a:ext cx="2560320" cy="2377440"/>
          </a:xfrm>
          <a:prstGeom prst="rect">
            <a:avLst/>
          </a:prstGeom>
          <a:noFill/>
          <a:ln w="19050">
            <a:solidFill>
              <a:srgbClr val="F2B91D"/>
            </a:solidFill>
          </a:ln>
          <a:effectLst/>
        </p:spPr>
        <p:style>
          <a:lnRef idx="1">
            <a:schemeClr val="accent1"/>
          </a:lnRef>
          <a:fillRef idx="3">
            <a:schemeClr val="accent1"/>
          </a:fillRef>
          <a:effectRef idx="2">
            <a:schemeClr val="accent1"/>
          </a:effectRef>
          <a:fontRef idx="minor">
            <a:schemeClr val="lt1"/>
          </a:fontRef>
        </p:style>
        <p:txBody>
          <a:bodyPr lIns="94211" tIns="47104" rIns="94211" bIns="47104" rtlCol="0" anchor="ctr"/>
          <a:lstStyle/>
          <a:p>
            <a:pPr algn="ctr"/>
            <a:endParaRPr lang="en-US" sz="1100" dirty="0">
              <a:latin typeface="Humnst777 Cn BT" panose="020B0506030504020204" pitchFamily="34" charset="0"/>
            </a:endParaRPr>
          </a:p>
        </p:txBody>
      </p:sp>
      <p:sp>
        <p:nvSpPr>
          <p:cNvPr id="9" name="Rectangle 8"/>
          <p:cNvSpPr/>
          <p:nvPr/>
        </p:nvSpPr>
        <p:spPr>
          <a:xfrm>
            <a:off x="4523567" y="3876772"/>
            <a:ext cx="2560320" cy="2423160"/>
          </a:xfrm>
          <a:prstGeom prst="rect">
            <a:avLst/>
          </a:prstGeom>
          <a:noFill/>
          <a:ln w="19050">
            <a:solidFill>
              <a:srgbClr val="FAA41A"/>
            </a:solidFill>
          </a:ln>
          <a:effectLst/>
        </p:spPr>
        <p:style>
          <a:lnRef idx="1">
            <a:schemeClr val="accent1"/>
          </a:lnRef>
          <a:fillRef idx="3">
            <a:schemeClr val="accent1"/>
          </a:fillRef>
          <a:effectRef idx="2">
            <a:schemeClr val="accent1"/>
          </a:effectRef>
          <a:fontRef idx="minor">
            <a:schemeClr val="lt1"/>
          </a:fontRef>
        </p:style>
        <p:txBody>
          <a:bodyPr lIns="94211" tIns="47104" rIns="94211" bIns="47104" rtlCol="0" anchor="ctr"/>
          <a:lstStyle/>
          <a:p>
            <a:pPr algn="ctr"/>
            <a:endParaRPr lang="en-US" sz="1100" dirty="0">
              <a:latin typeface="Humnst777 Cn BT" panose="020B0506030504020204" pitchFamily="34" charset="0"/>
            </a:endParaRPr>
          </a:p>
        </p:txBody>
      </p:sp>
      <p:sp>
        <p:nvSpPr>
          <p:cNvPr id="11" name="Rectangle 10"/>
          <p:cNvSpPr/>
          <p:nvPr/>
        </p:nvSpPr>
        <p:spPr>
          <a:xfrm>
            <a:off x="4523567" y="6851787"/>
            <a:ext cx="2560320" cy="2423160"/>
          </a:xfrm>
          <a:prstGeom prst="rect">
            <a:avLst/>
          </a:prstGeom>
          <a:noFill/>
          <a:ln w="19050">
            <a:solidFill>
              <a:srgbClr val="4CB748"/>
            </a:solidFill>
          </a:ln>
          <a:effectLst/>
        </p:spPr>
        <p:style>
          <a:lnRef idx="1">
            <a:schemeClr val="accent1"/>
          </a:lnRef>
          <a:fillRef idx="3">
            <a:schemeClr val="accent1"/>
          </a:fillRef>
          <a:effectRef idx="2">
            <a:schemeClr val="accent1"/>
          </a:effectRef>
          <a:fontRef idx="minor">
            <a:schemeClr val="lt1"/>
          </a:fontRef>
        </p:style>
        <p:txBody>
          <a:bodyPr lIns="94211" tIns="47104" rIns="94211" bIns="47104" rtlCol="0" anchor="ctr"/>
          <a:lstStyle/>
          <a:p>
            <a:pPr algn="ctr"/>
            <a:endParaRPr lang="en-US" sz="1100" dirty="0">
              <a:latin typeface="Humnst777 Cn BT" panose="020B0506030504020204" pitchFamily="34" charset="0"/>
            </a:endParaRPr>
          </a:p>
        </p:txBody>
      </p:sp>
      <p:sp>
        <p:nvSpPr>
          <p:cNvPr id="2" name="Slide Number Placeholder 1"/>
          <p:cNvSpPr>
            <a:spLocks noGrp="1"/>
          </p:cNvSpPr>
          <p:nvPr>
            <p:ph type="sldNum" sz="quarter" idx="5"/>
          </p:nvPr>
        </p:nvSpPr>
        <p:spPr>
          <a:xfrm>
            <a:off x="4121549" y="8995597"/>
            <a:ext cx="3078163" cy="469900"/>
          </a:xfrm>
          <a:prstGeom prst="rect">
            <a:avLst/>
          </a:prstGeom>
        </p:spPr>
        <p:txBody>
          <a:bodyPr vert="horz" lIns="91433" tIns="45716" rIns="91433" bIns="45716" rtlCol="0" anchor="b"/>
          <a:lstStyle>
            <a:lvl1pPr algn="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A5E21A0C-D210-4678-852E-C341C81C2126}" type="slidenum">
              <a:rPr lang="en-US" smtClean="0"/>
              <a:pPr/>
              <a:t>‹#›</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717" y="6387717"/>
            <a:ext cx="457200" cy="45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338" y="16147"/>
            <a:ext cx="914400" cy="914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2" y="3415292"/>
            <a:ext cx="457200" cy="457200"/>
          </a:xfrm>
          <a:prstGeom prst="rect">
            <a:avLst/>
          </a:prstGeom>
        </p:spPr>
      </p:pic>
      <p:grpSp>
        <p:nvGrpSpPr>
          <p:cNvPr id="29" name="Group 28"/>
          <p:cNvGrpSpPr>
            <a:grpSpLocks noChangeAspect="1"/>
          </p:cNvGrpSpPr>
          <p:nvPr/>
        </p:nvGrpSpPr>
        <p:grpSpPr>
          <a:xfrm>
            <a:off x="4515022" y="3415292"/>
            <a:ext cx="457200" cy="457200"/>
            <a:chOff x="8106207" y="776926"/>
            <a:chExt cx="1828800" cy="1828800"/>
          </a:xfrm>
        </p:grpSpPr>
        <p:sp>
          <p:nvSpPr>
            <p:cNvPr id="27" name="Rectangle 26"/>
            <p:cNvSpPr/>
            <p:nvPr/>
          </p:nvSpPr>
          <p:spPr>
            <a:xfrm>
              <a:off x="8106207" y="776926"/>
              <a:ext cx="1828800" cy="1828800"/>
            </a:xfrm>
            <a:prstGeom prst="rect">
              <a:avLst/>
            </a:prstGeom>
            <a:solidFill>
              <a:srgbClr val="FAA4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507" y="891226"/>
              <a:ext cx="1600200" cy="1600200"/>
            </a:xfrm>
            <a:prstGeom prst="rect">
              <a:avLst/>
            </a:prstGeom>
          </p:spPr>
        </p:pic>
      </p:grpSp>
      <p:sp>
        <p:nvSpPr>
          <p:cNvPr id="10" name="Slide Image Placeholder 9"/>
          <p:cNvSpPr>
            <a:spLocks noGrp="1" noRot="1" noChangeAspect="1"/>
          </p:cNvSpPr>
          <p:nvPr>
            <p:ph type="sldImg" idx="2"/>
          </p:nvPr>
        </p:nvSpPr>
        <p:spPr>
          <a:xfrm>
            <a:off x="17977" y="19817"/>
            <a:ext cx="4389119" cy="3291840"/>
          </a:xfrm>
          <a:prstGeom prst="rect">
            <a:avLst/>
          </a:prstGeom>
          <a:noFill/>
          <a:ln w="19050">
            <a:solidFill>
              <a:schemeClr val="bg1">
                <a:lumMod val="75000"/>
              </a:schemeClr>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34017360"/>
      </p:ext>
    </p:extLst>
  </p:cSld>
  <p:clrMap bg1="lt1" tx1="dk1" bg2="lt2" tx2="dk2" accent1="accent1" accent2="accent2" accent3="accent3" accent4="accent4" accent5="accent5" accent6="accent6" hlink="hlink" folHlink="folHlink"/>
  <p:hf sldNum="0" hdr="0" ftr="0" dt="0"/>
  <p:notesStyle>
    <a:lvl1pPr marL="228567" indent="-228567" algn="l" defTabSz="457135" rtl="0" eaLnBrk="1" latinLnBrk="0" hangingPunct="1">
      <a:buFont typeface="+mj-lt"/>
      <a:buAutoNum type="arabicPeriod"/>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135" indent="-228567" algn="l" defTabSz="457135" rtl="0" eaLnBrk="1" latinLnBrk="0" hangingPunct="1">
      <a:buSzPct val="150000"/>
      <a:buFont typeface="Arial" panose="020B0604020202020204" pitchFamily="34" charset="0"/>
      <a:buChar char="•"/>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702" indent="-228567" algn="l" defTabSz="457135" rtl="0" eaLnBrk="1" latinLnBrk="0" hangingPunct="1">
      <a:buFont typeface="Courier New" panose="02070309020205020404" pitchFamily="49" charset="0"/>
      <a:buChar char="o"/>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14269" indent="-228567" algn="l" defTabSz="457135" rtl="0" eaLnBrk="1" latinLnBrk="0" hangingPunct="1">
      <a:buFont typeface="Wingdings" panose="05000000000000000000" pitchFamily="2" charset="2"/>
      <a:buChar char="§"/>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14270" indent="0" algn="l" defTabSz="457135" rtl="0" eaLnBrk="1" latinLnBrk="0" hangingPunct="1">
      <a:buFont typeface="+mj-lt"/>
      <a:buNone/>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5674" algn="l" defTabSz="457135" rtl="0" eaLnBrk="1" latinLnBrk="0" hangingPunct="1">
      <a:defRPr sz="1200" kern="1200">
        <a:solidFill>
          <a:schemeClr val="tx1"/>
        </a:solidFill>
        <a:latin typeface="+mn-lt"/>
        <a:ea typeface="+mn-ea"/>
        <a:cs typeface="+mn-cs"/>
      </a:defRPr>
    </a:lvl6pPr>
    <a:lvl7pPr marL="2742809" algn="l" defTabSz="457135" rtl="0" eaLnBrk="1" latinLnBrk="0" hangingPunct="1">
      <a:defRPr sz="1200" kern="1200">
        <a:solidFill>
          <a:schemeClr val="tx1"/>
        </a:solidFill>
        <a:latin typeface="+mn-lt"/>
        <a:ea typeface="+mn-ea"/>
        <a:cs typeface="+mn-cs"/>
      </a:defRPr>
    </a:lvl7pPr>
    <a:lvl8pPr marL="3199944" algn="l" defTabSz="457135" rtl="0" eaLnBrk="1" latinLnBrk="0" hangingPunct="1">
      <a:defRPr sz="1200" kern="1200">
        <a:solidFill>
          <a:schemeClr val="tx1"/>
        </a:solidFill>
        <a:latin typeface="+mn-lt"/>
        <a:ea typeface="+mn-ea"/>
        <a:cs typeface="+mn-cs"/>
      </a:defRPr>
    </a:lvl8pPr>
    <a:lvl9pPr marL="3657078" algn="l" defTabSz="4571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labor.com/osha/etta/indguide/ig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raherin@illinois.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v=DQSqWbn-3X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Angle_of_repos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grainsafety.or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osha.gov/SLTC/controlhazar"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hcplive.com/" TargetMode="External"/><Relationship Id="rId7" Type="http://schemas.openxmlformats.org/officeDocument/2006/relationships/image" Target="../media/image16.png"/><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hse.gov.uk/press/2010/coi-yh-24410.htm" TargetMode="External"/><Relationship Id="rId5" Type="http://schemas.openxmlformats.org/officeDocument/2006/relationships/hyperlink" Target="http://www.hcplive.com/publications/surgical-" TargetMode="External"/><Relationship Id="rId4" Type="http://schemas.openxmlformats.org/officeDocument/2006/relationships/hyperlink" Target="http://www.scienceblogs.com/"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ultivatesafety.org/work-guideline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image" Target="../media/image16.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marshfieldresearch.org/nccrahs/safety-guidelines-for-hired-adolescent-farm-workers-saghaf" TargetMode="External"/><Relationship Id="rId7" Type="http://schemas.openxmlformats.org/officeDocument/2006/relationships/hyperlink" Target="http://http/www.public-health.uiowa.edu/face/Reports/REPORT-016.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osha.gov/youngworkers/" TargetMode="External"/><Relationship Id="rId5" Type="http://schemas.openxmlformats.org/officeDocument/2006/relationships/hyperlink" Target="https://www.youthrules.gov/index.htm" TargetMode="External"/><Relationship Id="rId4" Type="http://schemas.openxmlformats.org/officeDocument/2006/relationships/hyperlink" Target="https://cultivatesafety.org/work-guidelines/"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em.org/safety-and-technical/safety/pictorial-database/"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http/www.public-health.uiowa.edu/face/Reports/REPORT-016.html"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youtube.com/watch?v=DQSqWbn-3X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dol.gov/whd/regs/compliance/childlabor101_text.htm" TargetMode="External"/><Relationship Id="rId7" Type="http://schemas.openxmlformats.org/officeDocument/2006/relationships/hyperlink" Target="http://grainsafety.org/young-worker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osha.gov/youngworkers/" TargetMode="External"/><Relationship Id="rId5" Type="http://schemas.openxmlformats.org/officeDocument/2006/relationships/hyperlink" Target="http://www.osha.gov/" TargetMode="External"/><Relationship Id="rId4" Type="http://schemas.openxmlformats.org/officeDocument/2006/relationships/hyperlink" Target="http://www.youthrules.gov/know-the-limits/agriculture/hazards.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istleblower.gov/" TargetMode="External"/><Relationship Id="rId7" Type="http://schemas.openxmlformats.org/officeDocument/2006/relationships/hyperlink" Target="https://www.dol.gov/wh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youthrules.dol.gov/" TargetMode="External"/><Relationship Id="rId5" Type="http://schemas.openxmlformats.org/officeDocument/2006/relationships/hyperlink" Target="http://www.osha.gov/youngworkers" TargetMode="External"/><Relationship Id="rId4" Type="http://schemas.openxmlformats.org/officeDocument/2006/relationships/hyperlink" Target="http://www.osha.gov/"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dep/leps/RegionV/reg5_fy2016_grain-handling_CPL_04-00-lep01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19050"/>
            <a:ext cx="4389438" cy="3292475"/>
          </a:xfrm>
          <a:prstGeom prst="rect">
            <a:avLst/>
          </a:prstGeom>
        </p:spPr>
      </p:sp>
      <p:sp>
        <p:nvSpPr>
          <p:cNvPr id="3" name="Notes Placeholder 2"/>
          <p:cNvSpPr>
            <a:spLocks noGrp="1"/>
          </p:cNvSpPr>
          <p:nvPr>
            <p:ph type="body" idx="1"/>
          </p:nvPr>
        </p:nvSpPr>
        <p:spPr/>
        <p:txBody>
          <a:bodyPr/>
          <a:lstStyle/>
          <a:p>
            <a:r>
              <a:rPr lang="en-US" dirty="0"/>
              <a:t>Have participants sign in on attendance sheets provided by GHSC.</a:t>
            </a:r>
          </a:p>
          <a:p>
            <a:pPr lvl="1"/>
            <a:r>
              <a:rPr lang="en-US" dirty="0"/>
              <a:t>GHSC sign-in sheets are necessary to verify attendance to the U.S. Dept. of Labor who provided grant funds.</a:t>
            </a:r>
          </a:p>
          <a:p>
            <a:pPr lvl="1"/>
            <a:r>
              <a:rPr lang="en-US" dirty="0"/>
              <a:t>Alternatively the instructor can verify attendance by providing date, course name, length of course, instructor name, and number of </a:t>
            </a:r>
            <a:r>
              <a:rPr lang="en-US" dirty="0" smtClean="0"/>
              <a:t>participants</a:t>
            </a:r>
            <a:r>
              <a:rPr lang="en-US" dirty="0"/>
              <a:t> </a:t>
            </a:r>
            <a:r>
              <a:rPr lang="en-US" dirty="0" smtClean="0"/>
              <a:t>or use the classroom attendance sheet.</a:t>
            </a:r>
            <a:endParaRPr lang="en-US" dirty="0"/>
          </a:p>
          <a:p>
            <a:r>
              <a:rPr lang="en-US" dirty="0"/>
              <a:t>Have students complete pre-tests.</a:t>
            </a:r>
          </a:p>
          <a:p>
            <a:pPr marL="0" indent="0">
              <a:buNone/>
            </a:pPr>
            <a:endParaRPr lang="en-US" dirty="0"/>
          </a:p>
        </p:txBody>
      </p:sp>
      <p:sp>
        <p:nvSpPr>
          <p:cNvPr id="5" name="TextBox 4"/>
          <p:cNvSpPr txBox="1"/>
          <p:nvPr/>
        </p:nvSpPr>
        <p:spPr>
          <a:xfrm>
            <a:off x="4539417" y="961909"/>
            <a:ext cx="2560320" cy="356556"/>
          </a:xfrm>
          <a:prstGeom prst="rect">
            <a:avLst/>
          </a:prstGeom>
          <a:noFill/>
        </p:spPr>
        <p:txBody>
          <a:bodyPr wrap="square" lIns="45885" tIns="8914" rIns="45885" bIns="8914" rtlCol="0">
            <a:spAutoFit/>
          </a:bodyPr>
          <a:lstStyle/>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Verify attendance.</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Administer pre-test to students.</a:t>
            </a:r>
          </a:p>
        </p:txBody>
      </p:sp>
    </p:spTree>
    <p:extLst>
      <p:ext uri="{BB962C8B-B14F-4D97-AF65-F5344CB8AC3E}">
        <p14:creationId xmlns:p14="http://schemas.microsoft.com/office/powerpoint/2010/main" val="349947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6513" y="19050"/>
            <a:ext cx="4389437" cy="3292475"/>
          </a:xfrm>
          <a:prstGeom prst="rect">
            <a:avLst/>
          </a:prstGeom>
          <a:noFill/>
          <a:ln>
            <a:solidFill>
              <a:schemeClr val="bg1">
                <a:lumMod val="65000"/>
              </a:schemeClr>
            </a:solidFill>
            <a:miter lim="800000"/>
            <a:headEnd/>
            <a:tailEnd/>
          </a:ln>
        </p:spPr>
      </p:sp>
      <p:sp>
        <p:nvSpPr>
          <p:cNvPr id="8" name="TextBox 7"/>
          <p:cNvSpPr txBox="1"/>
          <p:nvPr/>
        </p:nvSpPr>
        <p:spPr>
          <a:xfrm>
            <a:off x="4534853" y="950872"/>
            <a:ext cx="2559685" cy="864852"/>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hazard. </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risk.</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consequences.</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Relate concepts to students’ choices &amp; actions. </a:t>
            </a:r>
          </a:p>
        </p:txBody>
      </p:sp>
      <p:sp>
        <p:nvSpPr>
          <p:cNvPr id="9" name="TextBox 8"/>
          <p:cNvSpPr txBox="1"/>
          <p:nvPr/>
        </p:nvSpPr>
        <p:spPr>
          <a:xfrm>
            <a:off x="4534217" y="3899104"/>
            <a:ext cx="2560320" cy="526298"/>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Each orange title </a:t>
            </a:r>
            <a:r>
              <a:rPr lang="en-US" sz="1100" dirty="0" smtClean="0">
                <a:latin typeface="Tahoma" panose="020B0604030504040204" pitchFamily="34" charset="0"/>
                <a:ea typeface="Tahoma" panose="020B0604030504040204" pitchFamily="34" charset="0"/>
                <a:cs typeface="Tahoma" panose="020B0604030504040204" pitchFamily="34" charset="0"/>
              </a:rPr>
              <a:t>with definition </a:t>
            </a:r>
            <a:r>
              <a:rPr lang="en-US" sz="1100" dirty="0">
                <a:latin typeface="Tahoma" panose="020B0604030504040204" pitchFamily="34" charset="0"/>
                <a:ea typeface="Tahoma" panose="020B0604030504040204" pitchFamily="34" charset="0"/>
                <a:cs typeface="Tahoma" panose="020B0604030504040204" pitchFamily="34" charset="0"/>
              </a:rPr>
              <a:t>appear on mouse click – total </a:t>
            </a:r>
            <a:r>
              <a:rPr lang="en-US" sz="1100" dirty="0" smtClean="0">
                <a:latin typeface="Tahoma" panose="020B0604030504040204" pitchFamily="34" charset="0"/>
                <a:ea typeface="Tahoma" panose="020B0604030504040204" pitchFamily="34" charset="0"/>
                <a:cs typeface="Tahoma" panose="020B0604030504040204" pitchFamily="34" charset="0"/>
              </a:rPr>
              <a:t>2 </a:t>
            </a:r>
            <a:r>
              <a:rPr lang="en-US" sz="1100" dirty="0">
                <a:latin typeface="Tahoma" panose="020B0604030504040204" pitchFamily="34" charset="0"/>
                <a:ea typeface="Tahoma" panose="020B0604030504040204" pitchFamily="34" charset="0"/>
                <a:cs typeface="Tahoma" panose="020B0604030504040204" pitchFamily="34" charset="0"/>
              </a:rPr>
              <a:t>clicks.  </a:t>
            </a:r>
          </a:p>
        </p:txBody>
      </p:sp>
      <p:sp>
        <p:nvSpPr>
          <p:cNvPr id="10" name="TextBox 9"/>
          <p:cNvSpPr txBox="1"/>
          <p:nvPr/>
        </p:nvSpPr>
        <p:spPr>
          <a:xfrm>
            <a:off x="4524812" y="6855480"/>
            <a:ext cx="2559685" cy="1871282"/>
          </a:xfrm>
          <a:prstGeom prst="rect">
            <a:avLst/>
          </a:prstGeom>
          <a:noFill/>
        </p:spPr>
        <p:txBody>
          <a:bodyPr wrap="square" lIns="45720" tIns="9144" rIns="45720"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risk in the picture? </a:t>
            </a:r>
            <a:r>
              <a:rPr lang="en-US" sz="1100" i="1" dirty="0">
                <a:latin typeface="Tahoma" panose="020B0604030504040204" pitchFamily="34" charset="0"/>
                <a:ea typeface="Tahoma" panose="020B0604030504040204" pitchFamily="34" charset="0"/>
                <a:cs typeface="Tahoma" panose="020B0604030504040204" pitchFamily="34" charset="0"/>
              </a:rPr>
              <a:t>driving while drinking</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hazard? </a:t>
            </a:r>
            <a:r>
              <a:rPr lang="en-US" sz="1100" i="1" dirty="0">
                <a:latin typeface="Tahoma" panose="020B0604030504040204" pitchFamily="34" charset="0"/>
                <a:ea typeface="Tahoma" panose="020B0604030504040204" pitchFamily="34" charset="0"/>
                <a:cs typeface="Tahoma" panose="020B0604030504040204" pitchFamily="34" charset="0"/>
              </a:rPr>
              <a:t>alcohol, car</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potential consequences?  How can these be avoided?</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other examples of “risky behavior</a:t>
            </a:r>
            <a:r>
              <a:rPr lang="en-US" sz="1100" dirty="0" smtClean="0">
                <a:latin typeface="Tahoma" panose="020B0604030504040204" pitchFamily="34" charset="0"/>
                <a:ea typeface="Tahoma" panose="020B0604030504040204" pitchFamily="34" charset="0"/>
                <a:cs typeface="Tahoma" panose="020B0604030504040204" pitchFamily="34" charset="0"/>
              </a:rPr>
              <a:t>” that could affect safety?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understanding Risks &amp; Hazards important for working or helping in an agricultural environment?</a:t>
            </a:r>
          </a:p>
        </p:txBody>
      </p:sp>
      <p:sp>
        <p:nvSpPr>
          <p:cNvPr id="13" name="Notes Placeholder 2"/>
          <p:cNvSpPr>
            <a:spLocks noGrp="1"/>
          </p:cNvSpPr>
          <p:nvPr>
            <p:ph type="body" sz="quarter" idx="10"/>
          </p:nvPr>
        </p:nvSpPr>
        <p:spPr bwMode="auto">
          <a:noFill/>
        </p:spPr>
        <p:txBody>
          <a:bodyPr wrap="square" numCol="1" anchor="t" anchorCtr="0" compatLnSpc="1">
            <a:prstTxWarp prst="textNoShape">
              <a:avLst/>
            </a:prstTxWarp>
          </a:bodyPr>
          <a:lstStyle/>
          <a:p>
            <a:pPr marL="228556" indent="-228556"/>
            <a:r>
              <a:rPr lang="en-US" dirty="0" smtClean="0"/>
              <a:t>In life, people often see &amp; concentrate on the “reward” - such as peer acceptance; approval/acceptance from a superior such as a boss, coa</a:t>
            </a:r>
            <a:r>
              <a:rPr lang="en-US" dirty="0"/>
              <a:t>c</a:t>
            </a:r>
            <a:r>
              <a:rPr lang="en-US" dirty="0" smtClean="0"/>
              <a:t>h, teacher, parent; financial reward; recognition; status; etc. - for choosing to act a certain way.</a:t>
            </a:r>
          </a:p>
          <a:p>
            <a:pPr marL="228556" indent="-228556"/>
            <a:r>
              <a:rPr lang="en-US" dirty="0" smtClean="0"/>
              <a:t>To gain the perceived reward, people often </a:t>
            </a:r>
            <a:r>
              <a:rPr lang="en-US" dirty="0"/>
              <a:t>engage in risky </a:t>
            </a:r>
            <a:r>
              <a:rPr lang="en-US" dirty="0" smtClean="0"/>
              <a:t>behavior without </a:t>
            </a:r>
            <a:r>
              <a:rPr lang="en-US" dirty="0"/>
              <a:t>thinking about </a:t>
            </a:r>
            <a:r>
              <a:rPr lang="en-US" dirty="0" smtClean="0"/>
              <a:t>it – the dangers that could be encountered or possible negative consequences. </a:t>
            </a:r>
            <a:endParaRPr lang="en-US" dirty="0"/>
          </a:p>
          <a:p>
            <a:pPr marL="228556" indent="-228556"/>
            <a:r>
              <a:rPr lang="en-US" dirty="0" smtClean="0"/>
              <a:t>Define HAZARD (mouse click). What </a:t>
            </a:r>
            <a:r>
              <a:rPr lang="en-US" dirty="0"/>
              <a:t>is a Hazard? </a:t>
            </a:r>
            <a:r>
              <a:rPr lang="en-US" dirty="0" smtClean="0"/>
              <a:t>Something </a:t>
            </a:r>
            <a:r>
              <a:rPr lang="en-US" dirty="0"/>
              <a:t>with potential to cause harm</a:t>
            </a:r>
            <a:r>
              <a:rPr lang="en-US" dirty="0" smtClean="0"/>
              <a:t>.</a:t>
            </a:r>
          </a:p>
          <a:p>
            <a:pPr marL="228556" indent="-228556"/>
            <a:r>
              <a:rPr lang="en-US" dirty="0"/>
              <a:t>Define RISK (mouse click). What is risk? The potential a chosen action or activity could cause harm or loss.</a:t>
            </a:r>
          </a:p>
          <a:p>
            <a:pPr marL="228556" indent="-228556"/>
            <a:r>
              <a:rPr lang="en-US" dirty="0" smtClean="0"/>
              <a:t>Explain - Hazard is the noun (“thing”); risk </a:t>
            </a:r>
            <a:r>
              <a:rPr lang="en-US" dirty="0"/>
              <a:t>is the verb (action</a:t>
            </a:r>
            <a:r>
              <a:rPr lang="en-US" dirty="0" smtClean="0"/>
              <a:t>). </a:t>
            </a:r>
          </a:p>
          <a:p>
            <a:pPr marL="228556" indent="-228556"/>
            <a:r>
              <a:rPr lang="en-US" dirty="0" smtClean="0"/>
              <a:t>Consequence is the result of the action.</a:t>
            </a:r>
          </a:p>
          <a:p>
            <a:pPr marL="228556" indent="-228556"/>
            <a:r>
              <a:rPr lang="en-US" dirty="0" smtClean="0"/>
              <a:t>Safety involves looking at both the hazard (thing that is present that could cause harm) and the risk (action taken with the hazard present) and the potential consequences (results) of that risk.</a:t>
            </a:r>
          </a:p>
          <a:p>
            <a:pPr indent="-228556"/>
            <a:r>
              <a:rPr lang="en-US" dirty="0" smtClean="0"/>
              <a:t>To illustrate these concepts – Ask participants the questions on the right.  Have participants provide examples and relate these to identifying “Risk &amp; Hazard”. </a:t>
            </a:r>
          </a:p>
          <a:p>
            <a:pPr lvl="1" indent="-228556"/>
            <a:r>
              <a:rPr lang="en-US" dirty="0" smtClean="0"/>
              <a:t>Questions 1-3 relate to the picture on the slide</a:t>
            </a:r>
          </a:p>
          <a:p>
            <a:pPr lvl="1" indent="-228556"/>
            <a:r>
              <a:rPr lang="en-US" dirty="0" smtClean="0"/>
              <a:t>Question 4</a:t>
            </a:r>
          </a:p>
          <a:p>
            <a:pPr lvl="2" indent="-228556"/>
            <a:r>
              <a:rPr lang="en-US" dirty="0" smtClean="0"/>
              <a:t>Guide participants with familiar examples – texting &amp; driving, cheating on a test, lying to parents, etc.</a:t>
            </a:r>
          </a:p>
          <a:p>
            <a:pPr lvl="2" indent="-228556"/>
            <a:r>
              <a:rPr lang="en-US" dirty="0" smtClean="0"/>
              <a:t>Expand the concept with less obvious examples that puts a person’s safety at risk – driving with bald tires, taking an unknown medication from someone, using a tool they don’t know how to operate.</a:t>
            </a:r>
          </a:p>
          <a:p>
            <a:pPr lvl="1" indent="-228556"/>
            <a:r>
              <a:rPr lang="en-US" dirty="0" smtClean="0"/>
              <a:t>Question 5 - Being able to identify a risk &amp; hazard can prevent a negative consequence by knowing how to act if put in a dangerous situation.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a:p>
            <a:pPr marL="0"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14" name="Rectangle 13"/>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Thinkstock</a:t>
            </a:r>
          </a:p>
        </p:txBody>
      </p:sp>
    </p:spTree>
    <p:extLst>
      <p:ext uri="{BB962C8B-B14F-4D97-AF65-F5344CB8AC3E}">
        <p14:creationId xmlns:p14="http://schemas.microsoft.com/office/powerpoint/2010/main" val="406371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“I’d like to introduce you to Don and Dawn Twannadothis.”</a:t>
            </a:r>
          </a:p>
          <a:p>
            <a:r>
              <a:rPr lang="en-US" dirty="0" smtClean="0"/>
              <a:t>Don &amp; Dawn are the last surviving members in their family and they get themselves in to all sorts of unsafe situations.</a:t>
            </a:r>
          </a:p>
          <a:p>
            <a:r>
              <a:rPr lang="en-US" dirty="0" smtClean="0"/>
              <a:t>You might recognize some of the situations they get into and may have even done the same things.</a:t>
            </a:r>
          </a:p>
          <a:p>
            <a:endParaRPr lang="en-US" dirty="0" smtClean="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a:p>
            <a:pPr marL="0" indent="0" defTabSz="942053">
              <a:buNone/>
              <a:defRPr/>
            </a:pPr>
            <a:endParaRPr lang="en-US" baseline="0" dirty="0" smtClean="0"/>
          </a:p>
          <a:p>
            <a:pPr marL="0" indent="0" defTabSz="942053">
              <a:buNone/>
              <a:defRPr/>
            </a:pPr>
            <a:endParaRPr lang="en-US" dirty="0"/>
          </a:p>
        </p:txBody>
      </p:sp>
      <p:sp>
        <p:nvSpPr>
          <p:cNvPr id="5" name="TextBox 4"/>
          <p:cNvSpPr txBox="1"/>
          <p:nvPr/>
        </p:nvSpPr>
        <p:spPr>
          <a:xfrm>
            <a:off x="4524177" y="6871946"/>
            <a:ext cx="2560320" cy="357021"/>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Do you notice their t-shirts?  What does that symbol mean? </a:t>
            </a:r>
          </a:p>
        </p:txBody>
      </p:sp>
      <p:sp>
        <p:nvSpPr>
          <p:cNvPr id="6" name="TextBox 5"/>
          <p:cNvSpPr txBox="1"/>
          <p:nvPr/>
        </p:nvSpPr>
        <p:spPr>
          <a:xfrm>
            <a:off x="4524177" y="3899543"/>
            <a:ext cx="2560320" cy="357021"/>
          </a:xfrm>
          <a:prstGeom prst="rect">
            <a:avLst/>
          </a:prstGeom>
          <a:noFill/>
        </p:spPr>
        <p:txBody>
          <a:bodyPr wrap="square" lIns="45711" tIns="9144" rIns="45711" bIns="9144"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Students may not recognize the “dunce cap”  and may need explanation</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49767" y="953712"/>
            <a:ext cx="2560320" cy="187744"/>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characters.</a:t>
            </a:r>
          </a:p>
        </p:txBody>
      </p:sp>
      <p:sp>
        <p:nvSpPr>
          <p:cNvPr id="8" name="Rectangle 7"/>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622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6513" y="-7938"/>
            <a:ext cx="4381500" cy="3286126"/>
          </a:xfrm>
          <a:prstGeom prst="rect">
            <a:avLst/>
          </a:prstGeom>
          <a:noFill/>
          <a:ln>
            <a:solidFill>
              <a:schemeClr val="bg1">
                <a:lumMod val="65000"/>
              </a:schemeClr>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a few samples where the hazard &amp; risk can be easily identified. Participants may be familiar with these situations.</a:t>
            </a:r>
          </a:p>
          <a:p>
            <a:r>
              <a:rPr lang="en-US" dirty="0" smtClean="0"/>
              <a:t>There are many hazards &amp; risks in our daily lives most people have been taught</a:t>
            </a:r>
            <a:r>
              <a:rPr lang="en-US" baseline="0" dirty="0" smtClean="0"/>
              <a:t> about from a very young age. For</a:t>
            </a:r>
            <a:r>
              <a:rPr lang="en-US" dirty="0" smtClean="0"/>
              <a:t> example:</a:t>
            </a:r>
          </a:p>
          <a:p>
            <a:pPr lvl="1"/>
            <a:r>
              <a:rPr lang="en-US" baseline="0" dirty="0" smtClean="0"/>
              <a:t>Looking</a:t>
            </a:r>
            <a:r>
              <a:rPr lang="en-US" dirty="0" smtClean="0"/>
              <a:t> both ways before crossing a street</a:t>
            </a:r>
          </a:p>
          <a:p>
            <a:pPr lvl="1"/>
            <a:r>
              <a:rPr lang="en-US" baseline="0" dirty="0" smtClean="0"/>
              <a:t>Stopping</a:t>
            </a:r>
            <a:r>
              <a:rPr lang="en-US" dirty="0" smtClean="0"/>
              <a:t> at a stop sign or red light</a:t>
            </a:r>
          </a:p>
          <a:p>
            <a:pPr lvl="1"/>
            <a:r>
              <a:rPr lang="en-US" dirty="0" smtClean="0"/>
              <a:t>Not touching a hot stove, fire, etc.</a:t>
            </a:r>
            <a:endParaRPr lang="en-US" baseline="0" dirty="0" smtClean="0"/>
          </a:p>
          <a:p>
            <a:r>
              <a:rPr lang="en-US" dirty="0" smtClean="0"/>
              <a:t>Ask participants the discussion questions. Provide guidance such as “Tell me what’s wrong with the situation” to assist participants in </a:t>
            </a:r>
            <a:r>
              <a:rPr lang="en-US" dirty="0" err="1" smtClean="0"/>
              <a:t>identifing</a:t>
            </a:r>
            <a:r>
              <a:rPr lang="en-US" dirty="0" smtClean="0"/>
              <a:t> the hazard, risk &amp; consequence for each picture.</a:t>
            </a:r>
            <a:endParaRPr lang="en-US" dirty="0"/>
          </a:p>
          <a:p>
            <a:pPr lvl="1"/>
            <a:r>
              <a:rPr lang="en-US" dirty="0" smtClean="0"/>
              <a:t>ATV</a:t>
            </a:r>
          </a:p>
          <a:p>
            <a:pPr lvl="2"/>
            <a:r>
              <a:rPr lang="en-US" dirty="0" smtClean="0"/>
              <a:t>Hazard - 2 riders, no helmets or other personal protective equipment (PPE).</a:t>
            </a:r>
          </a:p>
          <a:p>
            <a:pPr lvl="2"/>
            <a:r>
              <a:rPr lang="en-US" dirty="0" smtClean="0"/>
              <a:t>Risk – Injury or death from an accident while riding with 2 people, not wearing a helmet or PPE.</a:t>
            </a:r>
          </a:p>
          <a:p>
            <a:pPr lvl="1"/>
            <a:r>
              <a:rPr lang="en-US" dirty="0" smtClean="0"/>
              <a:t>Ladder</a:t>
            </a:r>
          </a:p>
          <a:p>
            <a:pPr lvl="2"/>
            <a:r>
              <a:rPr lang="en-US" dirty="0" smtClean="0"/>
              <a:t>Hazard – broken ladder rung; height</a:t>
            </a:r>
          </a:p>
          <a:p>
            <a:pPr lvl="2"/>
            <a:r>
              <a:rPr lang="en-US" dirty="0" smtClean="0"/>
              <a:t>Risk –  Fall and/or injury from climbing and/or stepping on the broken rung. Consequence – fall and/or injury</a:t>
            </a:r>
          </a:p>
          <a:p>
            <a:pPr lvl="1"/>
            <a:r>
              <a:rPr lang="en-US" dirty="0" smtClean="0"/>
              <a:t>Kite</a:t>
            </a:r>
          </a:p>
          <a:p>
            <a:pPr lvl="2"/>
            <a:r>
              <a:rPr lang="en-US" dirty="0" smtClean="0"/>
              <a:t>Hazard – power lines</a:t>
            </a:r>
          </a:p>
          <a:p>
            <a:pPr lvl="2"/>
            <a:r>
              <a:rPr lang="en-US" dirty="0" smtClean="0"/>
              <a:t>Risk – electrocution from flying a kite near the power lines</a:t>
            </a:r>
          </a:p>
          <a:p>
            <a:r>
              <a:rPr lang="en-US" dirty="0" smtClean="0"/>
              <a:t>These examples of hazards &amp; risks are simple to identify AND there was time to think about them. </a:t>
            </a:r>
          </a:p>
          <a:p>
            <a:r>
              <a:rPr lang="en-US" dirty="0" smtClean="0"/>
              <a:t>A person may not have time to think about the potential</a:t>
            </a:r>
            <a:r>
              <a:rPr lang="en-US" baseline="0" dirty="0" smtClean="0"/>
              <a:t> hazards</a:t>
            </a:r>
            <a:r>
              <a:rPr lang="en-US" dirty="0" smtClean="0"/>
              <a:t> and </a:t>
            </a:r>
            <a:r>
              <a:rPr lang="en-US" baseline="0" dirty="0" smtClean="0"/>
              <a:t>risks and the appropriate </a:t>
            </a:r>
            <a:r>
              <a:rPr lang="en-US" dirty="0" smtClean="0"/>
              <a:t>response </a:t>
            </a:r>
            <a:r>
              <a:rPr lang="en-US" baseline="0" dirty="0" smtClean="0"/>
              <a:t>when </a:t>
            </a:r>
            <a:r>
              <a:rPr lang="en-US" dirty="0" smtClean="0"/>
              <a:t>in a dangerous situation or may not know the hazards/risks.</a:t>
            </a:r>
          </a:p>
          <a:p>
            <a:r>
              <a:rPr lang="en-US" dirty="0" smtClean="0"/>
              <a:t>When working with grain, many people may not know and understand the hazards/risks.</a:t>
            </a:r>
          </a:p>
          <a:p>
            <a:r>
              <a:rPr lang="en-US" dirty="0" smtClean="0"/>
              <a:t>The purpose of this program is to help you understand and identify the hazards/risks and how to respond appropriately.</a:t>
            </a:r>
            <a:endParaRPr lang="en-US" baseline="0" dirty="0" smtClean="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a:p>
            <a:pPr marL="0" indent="0" defTabSz="942053">
              <a:buNone/>
              <a:defRPr/>
            </a:pPr>
            <a:endParaRPr lang="en-US" sz="900" dirty="0"/>
          </a:p>
        </p:txBody>
      </p:sp>
      <p:sp>
        <p:nvSpPr>
          <p:cNvPr id="5" name="TextBox 4"/>
          <p:cNvSpPr txBox="1"/>
          <p:nvPr/>
        </p:nvSpPr>
        <p:spPr>
          <a:xfrm>
            <a:off x="4524177" y="6860157"/>
            <a:ext cx="2560320" cy="1738928"/>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hazard and risk in each picture?  </a:t>
            </a:r>
            <a:r>
              <a:rPr lang="en-US" sz="1100" i="1" dirty="0">
                <a:latin typeface="Tahoma" panose="020B0604030504040204" pitchFamily="34" charset="0"/>
                <a:ea typeface="Tahoma" panose="020B0604030504040204" pitchFamily="34" charset="0"/>
                <a:cs typeface="Tahoma" panose="020B0604030504040204" pitchFamily="34" charset="0"/>
              </a:rPr>
              <a:t>See discussion box for details.</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this behavior risky?  What are potential consequences?</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some other common risks &amp; hazards which you may do or have done without really thinking about the consequences?  </a:t>
            </a:r>
            <a:r>
              <a:rPr lang="en-US" sz="1100" i="1" dirty="0">
                <a:latin typeface="Tahoma" panose="020B0604030504040204" pitchFamily="34" charset="0"/>
                <a:ea typeface="Tahoma" panose="020B0604030504040204" pitchFamily="34" charset="0"/>
                <a:cs typeface="Tahoma" panose="020B0604030504040204" pitchFamily="34" charset="0"/>
              </a:rPr>
              <a:t>Example: texting while driving.</a:t>
            </a:r>
          </a:p>
        </p:txBody>
      </p:sp>
      <p:sp>
        <p:nvSpPr>
          <p:cNvPr id="6" name="TextBox 5"/>
          <p:cNvSpPr txBox="1"/>
          <p:nvPr/>
        </p:nvSpPr>
        <p:spPr>
          <a:xfrm>
            <a:off x="4524177" y="3884114"/>
            <a:ext cx="2560320" cy="1194173"/>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Each picture will  appear (left, middle, right) with a mouse click – total 3 clicks.</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b="1" dirty="0">
                <a:latin typeface="Tahoma" panose="020B0604030504040204" pitchFamily="34" charset="0"/>
                <a:ea typeface="Tahoma" panose="020B0604030504040204" pitchFamily="34" charset="0"/>
                <a:cs typeface="Tahoma" panose="020B0604030504040204" pitchFamily="34" charset="0"/>
              </a:rPr>
              <a:t>Note:  </a:t>
            </a:r>
            <a:r>
              <a:rPr lang="en-US" sz="1100" dirty="0">
                <a:latin typeface="Tahoma" panose="020B0604030504040204" pitchFamily="34" charset="0"/>
                <a:ea typeface="Tahoma" panose="020B0604030504040204" pitchFamily="34" charset="0"/>
                <a:cs typeface="Tahoma" panose="020B0604030504040204" pitchFamily="34" charset="0"/>
              </a:rPr>
              <a:t>If possible, write down the students answers to question #3  below to use as later examples. </a:t>
            </a:r>
          </a:p>
        </p:txBody>
      </p:sp>
      <p:sp>
        <p:nvSpPr>
          <p:cNvPr id="7" name="TextBox 6"/>
          <p:cNvSpPr txBox="1"/>
          <p:nvPr/>
        </p:nvSpPr>
        <p:spPr>
          <a:xfrm>
            <a:off x="4524177" y="945197"/>
            <a:ext cx="2560320" cy="120340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examples of hazards/risks</a:t>
            </a:r>
            <a:r>
              <a:rPr lang="en-US" sz="1100" dirty="0" smtClean="0">
                <a:latin typeface="Tahoma" panose="020B0604030504040204" pitchFamily="34" charset="0"/>
                <a:ea typeface="Tahoma" panose="020B0604030504040204" pitchFamily="34" charset="0"/>
                <a:cs typeface="Tahoma" panose="020B0604030504040204" pitchFamily="34" charset="0"/>
              </a:rPr>
              <a: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Identify hazards</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and risks. </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a:t>
            </a:r>
            <a:r>
              <a:rPr lang="en-US" sz="1100" dirty="0">
                <a:latin typeface="Tahoma" panose="020B0604030504040204" pitchFamily="34" charset="0"/>
                <a:ea typeface="Tahoma" panose="020B0604030504040204" pitchFamily="34" charset="0"/>
                <a:cs typeface="Tahoma" panose="020B0604030504040204" pitchFamily="34" charset="0"/>
              </a:rPr>
              <a:t>the importance of </a:t>
            </a:r>
            <a:r>
              <a:rPr lang="en-US" sz="1100" dirty="0" smtClean="0">
                <a:latin typeface="Tahoma" panose="020B0604030504040204" pitchFamily="34" charset="0"/>
                <a:ea typeface="Tahoma" panose="020B0604030504040204" pitchFamily="34" charset="0"/>
                <a:cs typeface="Tahoma" panose="020B0604030504040204" pitchFamily="34" charset="0"/>
              </a:rPr>
              <a:t>understanding hazards &amp; risks before acting.</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hazards/risks and how to appropriately respond. </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20638"/>
            <a:ext cx="914400" cy="914400"/>
          </a:xfrm>
          <a:prstGeom prst="rect">
            <a:avLst/>
          </a:prstGeom>
        </p:spPr>
      </p:pic>
      <p:sp>
        <p:nvSpPr>
          <p:cNvPr id="9" name="Rectangle 8"/>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70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6513" y="25400"/>
            <a:ext cx="4389437" cy="3292475"/>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lstStyle/>
          <a:p>
            <a:pPr>
              <a:defRPr/>
            </a:pPr>
            <a:r>
              <a:rPr lang="en-US" dirty="0" smtClean="0"/>
              <a:t>Three important steps to prevent or reduce risk: </a:t>
            </a:r>
          </a:p>
          <a:p>
            <a:pPr lvl="1">
              <a:buFont typeface="Arial" panose="020B0604020202020204" pitchFamily="34" charset="0"/>
              <a:buChar char="•"/>
              <a:defRPr/>
            </a:pPr>
            <a:r>
              <a:rPr lang="en-US" dirty="0" smtClean="0"/>
              <a:t>Know (identify) the hazard(s) involved.</a:t>
            </a:r>
          </a:p>
          <a:p>
            <a:pPr lvl="1">
              <a:buFont typeface="Arial" panose="020B0604020202020204" pitchFamily="34" charset="0"/>
              <a:buChar char="•"/>
              <a:defRPr/>
            </a:pPr>
            <a:r>
              <a:rPr lang="en-US" dirty="0" smtClean="0"/>
              <a:t>Understand the potential seriousness of the situation.</a:t>
            </a:r>
          </a:p>
          <a:p>
            <a:pPr lvl="1">
              <a:buFont typeface="Arial" panose="020B0604020202020204" pitchFamily="34" charset="0"/>
              <a:buChar char="•"/>
              <a:defRPr/>
            </a:pPr>
            <a:r>
              <a:rPr lang="en-US" dirty="0" smtClean="0"/>
              <a:t>Take the proper precautions/actions.</a:t>
            </a:r>
          </a:p>
          <a:p>
            <a:pPr>
              <a:defRPr/>
            </a:pPr>
            <a:r>
              <a:rPr lang="en-US" dirty="0" smtClean="0"/>
              <a:t>Determine how dangerous each hazard is and potential outcomes. </a:t>
            </a:r>
          </a:p>
          <a:p>
            <a:pPr>
              <a:defRPr/>
            </a:pPr>
            <a:r>
              <a:rPr lang="en-US" dirty="0" smtClean="0"/>
              <a:t>When there is more than one hazard, identify and deal with the most dangerous one first.</a:t>
            </a:r>
          </a:p>
          <a:p>
            <a:pPr>
              <a:defRPr/>
            </a:pPr>
            <a:r>
              <a:rPr lang="en-US" dirty="0" smtClean="0"/>
              <a:t>Discuss what kinds of precautions could be taken.</a:t>
            </a:r>
          </a:p>
          <a:p>
            <a:pPr>
              <a:defRPr/>
            </a:pPr>
            <a:r>
              <a:rPr lang="en-US" dirty="0" smtClean="0"/>
              <a:t>Understanding the concepts of hazards and risks and how it relates to one’s safety is essential to being safe while at work.</a:t>
            </a:r>
          </a:p>
          <a:p>
            <a:pPr>
              <a:defRPr/>
            </a:pPr>
            <a:r>
              <a:rPr lang="en-US" dirty="0" smtClean="0"/>
              <a:t>This </a:t>
            </a:r>
            <a:r>
              <a:rPr lang="en-US" dirty="0"/>
              <a:t>presentation will help </a:t>
            </a:r>
            <a:r>
              <a:rPr lang="en-US" dirty="0" smtClean="0"/>
              <a:t>participants learn to </a:t>
            </a:r>
            <a:r>
              <a:rPr lang="en-US" dirty="0"/>
              <a:t>identify </a:t>
            </a:r>
            <a:r>
              <a:rPr lang="en-US" dirty="0" smtClean="0"/>
              <a:t>hazards in the grain environment and the ways risks can be reduced.</a:t>
            </a:r>
            <a:endParaRPr lang="en-US" dirty="0"/>
          </a:p>
          <a:p>
            <a:pPr>
              <a:defRPr/>
            </a:pPr>
            <a:endParaRPr lang="en-US" dirty="0" smtClean="0"/>
          </a:p>
          <a:p>
            <a:pPr marL="0" indent="0">
              <a:buNone/>
              <a:defRPr/>
            </a:pPr>
            <a:endParaRPr lang="en-US" dirty="0" smtClean="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0" indent="0">
              <a:buNone/>
              <a:defRPr/>
            </a:pPr>
            <a:endParaRPr lang="en-US" sz="900" dirty="0"/>
          </a:p>
          <a:p>
            <a:pPr marL="176635" indent="-176635">
              <a:defRPr/>
            </a:pPr>
            <a:endParaRPr lang="en-US" dirty="0"/>
          </a:p>
        </p:txBody>
      </p:sp>
      <p:sp>
        <p:nvSpPr>
          <p:cNvPr id="5" name="TextBox 4"/>
          <p:cNvSpPr txBox="1"/>
          <p:nvPr/>
        </p:nvSpPr>
        <p:spPr>
          <a:xfrm>
            <a:off x="4511357" y="6840894"/>
            <a:ext cx="2560320" cy="2292917"/>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the risks/hazards associated with riding the ATV or climbing the ladder as shown in earlier slide?  </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How potentially serious are the risks/hazards?</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proper precautions or course of action could be taken?</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some other “risky” behaviors or situations?</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Can you identify the risk/hazard with these situations and the potential seriousness?</a:t>
            </a:r>
          </a:p>
        </p:txBody>
      </p:sp>
      <p:sp>
        <p:nvSpPr>
          <p:cNvPr id="6" name="TextBox 5"/>
          <p:cNvSpPr txBox="1"/>
          <p:nvPr/>
        </p:nvSpPr>
        <p:spPr>
          <a:xfrm>
            <a:off x="4511992" y="3887732"/>
            <a:ext cx="2560320" cy="1372683"/>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If </a:t>
            </a:r>
            <a:r>
              <a:rPr lang="en-US" sz="1100" dirty="0">
                <a:latin typeface="Tahoma" panose="020B0604030504040204" pitchFamily="34" charset="0"/>
                <a:ea typeface="Tahoma" panose="020B0604030504040204" pitchFamily="34" charset="0"/>
                <a:cs typeface="Tahoma" panose="020B0604030504040204" pitchFamily="34" charset="0"/>
              </a:rPr>
              <a:t>possible, use examples of risks/hazards students provided previously to illustrate the teaching </a:t>
            </a:r>
            <a:r>
              <a:rPr lang="en-US" sz="1100" dirty="0" smtClean="0">
                <a:latin typeface="Tahoma" panose="020B0604030504040204" pitchFamily="34" charset="0"/>
                <a:ea typeface="Tahoma" panose="020B0604030504040204" pitchFamily="34" charset="0"/>
                <a:cs typeface="Tahoma" panose="020B0604030504040204" pitchFamily="34" charset="0"/>
              </a:rPr>
              <a:t>points or use the examples on the previous slide.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Have </a:t>
            </a:r>
            <a:r>
              <a:rPr lang="en-US" sz="1100" dirty="0">
                <a:latin typeface="Tahoma" panose="020B0604030504040204" pitchFamily="34" charset="0"/>
                <a:ea typeface="Tahoma" panose="020B0604030504040204" pitchFamily="34" charset="0"/>
                <a:cs typeface="Tahoma" panose="020B0604030504040204" pitchFamily="34" charset="0"/>
              </a:rPr>
              <a:t>the class determine the seriousness of the hazard(s) and </a:t>
            </a:r>
            <a:r>
              <a:rPr lang="en-US" sz="1100" dirty="0" smtClean="0">
                <a:latin typeface="Tahoma" panose="020B0604030504040204" pitchFamily="34" charset="0"/>
                <a:ea typeface="Tahoma" panose="020B0604030504040204" pitchFamily="34" charset="0"/>
                <a:cs typeface="Tahoma" panose="020B0604030504040204" pitchFamily="34" charset="0"/>
              </a:rPr>
              <a:t>discuss possible precautions to take.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30547"/>
            <a:ext cx="2560320" cy="120340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Identifying hazards and determining how dangerous they are is the first step to reducing risk.</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the seriousness of potential outcomes for the identified hazard.</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Determine what precautions could be taken against the hazards.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586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6513" y="19050"/>
            <a:ext cx="4389437" cy="3292475"/>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lstStyle/>
          <a:p>
            <a:pPr>
              <a:defRPr/>
            </a:pPr>
            <a:r>
              <a:rPr lang="en-US" dirty="0" smtClean="0"/>
              <a:t>Know the types of actions to take when a hazard is present or potentially present.  </a:t>
            </a:r>
          </a:p>
          <a:p>
            <a:pPr>
              <a:defRPr/>
            </a:pPr>
            <a:r>
              <a:rPr lang="en-US" dirty="0" smtClean="0"/>
              <a:t>Remember risk is associated with an action - what a person does about the hazard or how a person reacts/responds to the hazard.</a:t>
            </a:r>
          </a:p>
          <a:p>
            <a:pPr>
              <a:defRPr/>
            </a:pPr>
            <a:r>
              <a:rPr lang="en-US" dirty="0" smtClean="0"/>
              <a:t>The following actions will reduce risk.</a:t>
            </a:r>
          </a:p>
          <a:p>
            <a:pPr lvl="1">
              <a:defRPr/>
            </a:pPr>
            <a:r>
              <a:rPr lang="en-US" b="1" dirty="0" smtClean="0"/>
              <a:t>Avoid the hazard </a:t>
            </a:r>
            <a:r>
              <a:rPr lang="en-US" dirty="0" smtClean="0"/>
              <a:t>– don’t be near or around the hazard. </a:t>
            </a:r>
          </a:p>
          <a:p>
            <a:pPr lvl="2">
              <a:defRPr/>
            </a:pPr>
            <a:r>
              <a:rPr lang="en-US" dirty="0" smtClean="0"/>
              <a:t>Flying a kite– </a:t>
            </a:r>
            <a:r>
              <a:rPr lang="en-US" dirty="0"/>
              <a:t>Don &amp; Dawn could avoid the risk of electrocution by not flying a kite near electrical wires.</a:t>
            </a:r>
          </a:p>
          <a:p>
            <a:pPr lvl="1">
              <a:defRPr/>
            </a:pPr>
            <a:r>
              <a:rPr lang="en-US" b="1" dirty="0" smtClean="0"/>
              <a:t>Remove the hazard </a:t>
            </a:r>
            <a:r>
              <a:rPr lang="en-US" dirty="0" smtClean="0"/>
              <a:t>–  completely take away a hazard.  Though not always feasible, it many circumstances a hazard can be removed. </a:t>
            </a:r>
          </a:p>
          <a:p>
            <a:pPr lvl="2">
              <a:defRPr/>
            </a:pPr>
            <a:r>
              <a:rPr lang="en-US" dirty="0" smtClean="0"/>
              <a:t>Climbing a ladder with a broken rung – Eliminate the risk completely by removing the ladder from the premises (and destroying it) so it cannot be used.</a:t>
            </a:r>
          </a:p>
          <a:p>
            <a:pPr lvl="1">
              <a:defRPr/>
            </a:pPr>
            <a:r>
              <a:rPr lang="en-US" b="1" dirty="0" smtClean="0"/>
              <a:t>Control the hazard – </a:t>
            </a:r>
            <a:r>
              <a:rPr lang="en-US" dirty="0" smtClean="0"/>
              <a:t>when a hazard can’t be avoided or removed using an engineering method to control the hazard and prevent/reduce a person’s exposure to the hazard is the next best option.  </a:t>
            </a:r>
          </a:p>
          <a:p>
            <a:pPr lvl="2">
              <a:defRPr/>
            </a:pPr>
            <a:r>
              <a:rPr lang="en-US" b="1" dirty="0" smtClean="0"/>
              <a:t>Guard Equipment </a:t>
            </a:r>
            <a:r>
              <a:rPr lang="en-US" dirty="0" smtClean="0"/>
              <a:t>– moving parts on equipment can be guarded so a person cannot come into contact with the hazard. For example, a chain guard on a bicycle prevents a person from coming in contact with the moving chain (getting a pant leg caught in it) and prevents injury.</a:t>
            </a:r>
          </a:p>
          <a:p>
            <a:pPr lvl="1">
              <a:defRPr/>
            </a:pPr>
            <a:r>
              <a:rPr lang="en-US" b="1" dirty="0" smtClean="0"/>
              <a:t>Receive training </a:t>
            </a:r>
            <a:r>
              <a:rPr lang="en-US" dirty="0" smtClean="0"/>
              <a:t>– on how to recognize a hazard &amp; specific actions to appropriately respond to the hazard to reduce risk.</a:t>
            </a:r>
          </a:p>
          <a:p>
            <a:pPr lvl="1">
              <a:defRPr/>
            </a:pPr>
            <a:r>
              <a:rPr lang="en-US" b="1" dirty="0" smtClean="0"/>
              <a:t>Use appropriate PPE (personal protective equipment) </a:t>
            </a:r>
            <a:r>
              <a:rPr lang="en-US" dirty="0" smtClean="0"/>
              <a:t>- use of PPE does not address the hazard itself, but provides protection against it.</a:t>
            </a:r>
          </a:p>
          <a:p>
            <a:pPr lvl="2">
              <a:defRPr/>
            </a:pPr>
            <a:r>
              <a:rPr lang="en-US" dirty="0" smtClean="0"/>
              <a:t>On an ATV, a helmet is PPE and protects against head injury.</a:t>
            </a:r>
          </a:p>
          <a:p>
            <a:pPr>
              <a:defRPr/>
            </a:pPr>
            <a:r>
              <a:rPr lang="en-US" dirty="0" smtClean="0"/>
              <a:t>The first choice should always be to avoid or remove the hazard. </a:t>
            </a:r>
          </a:p>
          <a:p>
            <a:pPr marL="0" indent="0" defTabSz="914220">
              <a:buNone/>
            </a:pPr>
            <a:endParaRPr lang="en-US" dirty="0" smtClean="0">
              <a:solidFill>
                <a:prstClr val="black"/>
              </a:solidFill>
            </a:endParaRPr>
          </a:p>
          <a:p>
            <a:pPr marL="0" indent="0" defTabSz="914220">
              <a:buNone/>
            </a:pPr>
            <a:endParaRPr lang="en-US" dirty="0" smtClean="0">
              <a:solidFill>
                <a:prstClr val="black"/>
              </a:solidFill>
            </a:endParaRPr>
          </a:p>
          <a:p>
            <a:pPr marL="0" indent="0" defTabSz="914220">
              <a:buNone/>
            </a:pPr>
            <a:endParaRPr lang="en-US" dirty="0">
              <a:solidFill>
                <a:prstClr val="black"/>
              </a:solidFill>
            </a:endParaRPr>
          </a:p>
          <a:p>
            <a:pPr marL="0" indent="0" defTabSz="914220">
              <a:buNone/>
            </a:pPr>
            <a:endParaRPr lang="en-US" dirty="0" smtClean="0">
              <a:solidFill>
                <a:prstClr val="black"/>
              </a:solidFill>
            </a:endParaRPr>
          </a:p>
          <a:p>
            <a:pPr marL="0" indent="0" defTabSz="914220">
              <a:buNone/>
            </a:pPr>
            <a:endParaRPr lang="en-US" dirty="0" smtClean="0">
              <a:solidFill>
                <a:prstClr val="black"/>
              </a:solidFill>
            </a:endParaRPr>
          </a:p>
          <a:p>
            <a:pPr marL="0" indent="0" defTabSz="914220">
              <a:buNone/>
            </a:pPr>
            <a:endParaRPr lang="en-US" dirty="0">
              <a:solidFill>
                <a:prstClr val="black"/>
              </a:solidFill>
            </a:endParaRPr>
          </a:p>
          <a:p>
            <a:pPr marL="0" indent="0" defTabSz="914220">
              <a:buNone/>
            </a:pPr>
            <a:endParaRPr lang="en-US" dirty="0" smtClean="0">
              <a:solidFill>
                <a:prstClr val="black"/>
              </a:solidFill>
            </a:endParaRPr>
          </a:p>
          <a:p>
            <a:pPr marL="0" indent="0" defTabSz="914220">
              <a:buNone/>
            </a:pPr>
            <a:endParaRPr lang="en-US" dirty="0">
              <a:solidFill>
                <a:prstClr val="black"/>
              </a:solidFill>
            </a:endParaRPr>
          </a:p>
          <a:p>
            <a:pPr marL="0" indent="0" defTabSz="914220">
              <a:buNone/>
            </a:pPr>
            <a:endParaRPr lang="en-US" dirty="0" smtClean="0">
              <a:solidFill>
                <a:prstClr val="black"/>
              </a:solidFill>
            </a:endParaRPr>
          </a:p>
          <a:p>
            <a:pPr marL="0" indent="0" defTabSz="914220">
              <a:buNone/>
            </a:pPr>
            <a:endParaRPr lang="en-US" dirty="0">
              <a:solidFill>
                <a:prstClr val="black"/>
              </a:solidFill>
            </a:endParaRPr>
          </a:p>
          <a:p>
            <a:pPr marL="0" indent="0" defTabSz="914220">
              <a:buNone/>
            </a:pPr>
            <a:endParaRPr lang="en-US" dirty="0">
              <a:solidFill>
                <a:prstClr val="black"/>
              </a:solidFill>
            </a:endParaRPr>
          </a:p>
          <a:p>
            <a:pPr marL="0" indent="0">
              <a:buNone/>
              <a:defRPr/>
            </a:pPr>
            <a:endParaRPr lang="en-US" dirty="0" smtClean="0"/>
          </a:p>
          <a:p>
            <a:pPr marL="0" indent="0">
              <a:buNone/>
              <a:defRPr/>
            </a:pPr>
            <a:endParaRPr lang="en-US" dirty="0"/>
          </a:p>
          <a:p>
            <a:pPr>
              <a:defRPr/>
            </a:pPr>
            <a:endParaRPr lang="en-US" dirty="0" smtClean="0"/>
          </a:p>
          <a:p>
            <a:pPr marL="0" indent="0">
              <a:buNone/>
              <a:defRPr/>
            </a:pPr>
            <a:endParaRPr lang="en-US" dirty="0" smtClean="0"/>
          </a:p>
          <a:p>
            <a:pPr marL="176635" indent="-176635">
              <a:defRPr/>
            </a:pPr>
            <a:endParaRPr lang="en-US" dirty="0"/>
          </a:p>
        </p:txBody>
      </p:sp>
      <p:sp>
        <p:nvSpPr>
          <p:cNvPr id="5" name="TextBox 4"/>
          <p:cNvSpPr txBox="1"/>
          <p:nvPr/>
        </p:nvSpPr>
        <p:spPr>
          <a:xfrm>
            <a:off x="4524177" y="6863380"/>
            <a:ext cx="2560320" cy="1034129"/>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other examples of hazards that can be avoided or removed?</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there is a choice between </a:t>
            </a:r>
            <a:r>
              <a:rPr lang="en-US" sz="1100" dirty="0" smtClean="0">
                <a:latin typeface="Tahoma" panose="020B0604030504040204" pitchFamily="34" charset="0"/>
                <a:ea typeface="Tahoma" panose="020B0604030504040204" pitchFamily="34" charset="0"/>
                <a:cs typeface="Tahoma" panose="020B0604030504040204" pitchFamily="34" charset="0"/>
              </a:rPr>
              <a:t>controlling a hazard or </a:t>
            </a:r>
            <a:r>
              <a:rPr lang="en-US" sz="1100" dirty="0">
                <a:latin typeface="Tahoma" panose="020B0604030504040204" pitchFamily="34" charset="0"/>
                <a:ea typeface="Tahoma" panose="020B0604030504040204" pitchFamily="34" charset="0"/>
                <a:cs typeface="Tahoma" panose="020B0604030504040204" pitchFamily="34" charset="0"/>
              </a:rPr>
              <a:t>removing the hazard – which action is best? </a:t>
            </a:r>
            <a:r>
              <a:rPr lang="en-US" sz="1100" i="1" dirty="0">
                <a:latin typeface="Tahoma" panose="020B0604030504040204" pitchFamily="34" charset="0"/>
                <a:ea typeface="Tahoma" panose="020B0604030504040204" pitchFamily="34" charset="0"/>
                <a:cs typeface="Tahoma" panose="020B0604030504040204" pitchFamily="34" charset="0"/>
              </a:rPr>
              <a:t>(remove)</a:t>
            </a:r>
            <a:r>
              <a:rPr lang="en-US" sz="1100" dirty="0">
                <a:latin typeface="Tahoma" panose="020B0604030504040204" pitchFamily="34" charset="0"/>
                <a:ea typeface="Tahoma" panose="020B0604030504040204" pitchFamily="34" charset="0"/>
                <a:cs typeface="Tahoma" panose="020B0604030504040204" pitchFamily="34" charset="0"/>
              </a:rPr>
              <a:t>  </a:t>
            </a:r>
          </a:p>
        </p:txBody>
      </p:sp>
      <p:sp>
        <p:nvSpPr>
          <p:cNvPr id="6" name="TextBox 5"/>
          <p:cNvSpPr txBox="1"/>
          <p:nvPr/>
        </p:nvSpPr>
        <p:spPr>
          <a:xfrm>
            <a:off x="4524177" y="3904719"/>
            <a:ext cx="2560320" cy="1711238"/>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 Each </a:t>
            </a:r>
            <a:r>
              <a:rPr lang="en-US" sz="1100" dirty="0">
                <a:latin typeface="Tahoma" panose="020B0604030504040204" pitchFamily="34" charset="0"/>
                <a:ea typeface="Tahoma" panose="020B0604030504040204" pitchFamily="34" charset="0"/>
                <a:cs typeface="Tahoma" panose="020B0604030504040204" pitchFamily="34" charset="0"/>
              </a:rPr>
              <a:t>bullet point appear with a mouse click – total </a:t>
            </a:r>
            <a:r>
              <a:rPr lang="en-US" sz="1100" dirty="0" smtClean="0">
                <a:latin typeface="Tahoma" panose="020B0604030504040204" pitchFamily="34" charset="0"/>
                <a:ea typeface="Tahoma" panose="020B0604030504040204" pitchFamily="34" charset="0"/>
                <a:cs typeface="Tahoma" panose="020B0604030504040204" pitchFamily="34" charset="0"/>
              </a:rPr>
              <a:t>5 clicks</a:t>
            </a:r>
            <a:r>
              <a:rPr lang="en-US" sz="1100" dirty="0">
                <a:latin typeface="Tahoma" panose="020B0604030504040204" pitchFamily="34" charset="0"/>
                <a:ea typeface="Tahoma" panose="020B0604030504040204" pitchFamily="34" charset="0"/>
                <a:cs typeface="Tahoma" panose="020B0604030504040204" pitchFamily="34" charset="0"/>
              </a:rPr>
              <a:t>.</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b="1" dirty="0">
                <a:latin typeface="Tahoma" panose="020B0604030504040204" pitchFamily="34" charset="0"/>
                <a:ea typeface="Tahoma" panose="020B0604030504040204" pitchFamily="34" charset="0"/>
                <a:cs typeface="Tahoma" panose="020B0604030504040204" pitchFamily="34" charset="0"/>
              </a:rPr>
              <a:t>Note:</a:t>
            </a:r>
            <a:r>
              <a:rPr lang="en-US" sz="1100" dirty="0">
                <a:latin typeface="Tahoma" panose="020B0604030504040204" pitchFamily="34" charset="0"/>
                <a:ea typeface="Tahoma" panose="020B0604030504040204" pitchFamily="34" charset="0"/>
                <a:cs typeface="Tahoma" panose="020B0604030504040204" pitchFamily="34" charset="0"/>
              </a:rPr>
              <a:t> Use the hazard/risk examples shown previously with the characters to point out the different types of risk reduction actions OR use the hazard/risk examples provided earlier by the students. </a:t>
            </a:r>
          </a:p>
        </p:txBody>
      </p:sp>
      <p:sp>
        <p:nvSpPr>
          <p:cNvPr id="7" name="TextBox 6"/>
          <p:cNvSpPr txBox="1"/>
          <p:nvPr/>
        </p:nvSpPr>
        <p:spPr>
          <a:xfrm>
            <a:off x="4524177" y="960437"/>
            <a:ext cx="2560320" cy="526298"/>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strategies to reduce risk. </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behavior choices to select the option with the best outcome.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20638"/>
            <a:ext cx="914400" cy="914400"/>
          </a:xfrm>
          <a:prstGeom prst="rect">
            <a:avLst/>
          </a:prstGeom>
        </p:spPr>
      </p:pic>
      <p:sp>
        <p:nvSpPr>
          <p:cNvPr id="9" name="Rectangle 8"/>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266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42053">
              <a:spcBef>
                <a:spcPct val="0"/>
              </a:spcBef>
              <a:defRPr/>
            </a:pPr>
            <a:r>
              <a:rPr lang="en-US" dirty="0" smtClean="0"/>
              <a:t>Transition slide. </a:t>
            </a:r>
          </a:p>
          <a:p>
            <a:pPr defTabSz="942053">
              <a:spcBef>
                <a:spcPct val="0"/>
              </a:spcBef>
              <a:defRPr/>
            </a:pPr>
            <a:r>
              <a:rPr lang="en-US" dirty="0" smtClean="0"/>
              <a:t>We will now begin our discussion on Entrapment/Engulfment.</a:t>
            </a:r>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p:txBody>
      </p:sp>
      <p:sp>
        <p:nvSpPr>
          <p:cNvPr id="6" name="TextBox 5"/>
          <p:cNvSpPr txBox="1"/>
          <p:nvPr/>
        </p:nvSpPr>
        <p:spPr>
          <a:xfrm>
            <a:off x="4524177" y="3887732"/>
            <a:ext cx="2560320" cy="1194173"/>
          </a:xfrm>
          <a:prstGeom prst="rect">
            <a:avLst/>
          </a:prstGeom>
          <a:noFill/>
        </p:spPr>
        <p:txBody>
          <a:bodyPr wrap="square" lIns="45711" tIns="9144" rIns="45711" bIns="9144"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Instructors </a:t>
            </a:r>
            <a:r>
              <a:rPr lang="en-US" sz="1100" dirty="0" smtClean="0">
                <a:latin typeface="Tahoma" panose="020B0604030504040204" pitchFamily="34" charset="0"/>
                <a:ea typeface="Tahoma" panose="020B0604030504040204" pitchFamily="34" charset="0"/>
                <a:cs typeface="Tahoma" panose="020B0604030504040204" pitchFamily="34" charset="0"/>
              </a:rPr>
              <a:t>may </a:t>
            </a:r>
            <a:r>
              <a:rPr lang="en-US" sz="1100" dirty="0">
                <a:latin typeface="Tahoma" panose="020B0604030504040204" pitchFamily="34" charset="0"/>
                <a:ea typeface="Tahoma" panose="020B0604030504040204" pitchFamily="34" charset="0"/>
                <a:cs typeface="Tahoma" panose="020B0604030504040204" pitchFamily="34" charset="0"/>
              </a:rPr>
              <a:t>use </a:t>
            </a:r>
            <a:r>
              <a:rPr lang="en-US" sz="1100" dirty="0" smtClean="0">
                <a:latin typeface="Tahoma" panose="020B0604030504040204" pitchFamily="34" charset="0"/>
                <a:ea typeface="Tahoma" panose="020B0604030504040204" pitchFamily="34" charset="0"/>
                <a:cs typeface="Tahoma" panose="020B0604030504040204" pitchFamily="34" charset="0"/>
              </a:rPr>
              <a:t>examples to illustrate </a:t>
            </a:r>
            <a:r>
              <a:rPr lang="en-US" sz="1100" dirty="0">
                <a:latin typeface="Tahoma" panose="020B0604030504040204" pitchFamily="34" charset="0"/>
                <a:ea typeface="Tahoma" panose="020B0604030504040204" pitchFamily="34" charset="0"/>
                <a:cs typeface="Tahoma" panose="020B0604030504040204" pitchFamily="34" charset="0"/>
              </a:rPr>
              <a:t>how an engulfment or entrapment  may “feel” such as covering up feet with sand, covering someone with leaves, the pressure from holding your breath, etc. </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57576"/>
            <a:ext cx="2560320" cy="357021"/>
          </a:xfrm>
          <a:prstGeom prst="rect">
            <a:avLst/>
          </a:prstGeom>
          <a:noFill/>
        </p:spPr>
        <p:txBody>
          <a:bodyPr wrap="square" lIns="45711" tIns="9144" rIns="45711" bIns="9144" rtlCol="0">
            <a:spAutoFit/>
          </a:bodyPr>
          <a:lstStyle/>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Provide transition into Entrapment/Engulfment section.</a:t>
            </a:r>
          </a:p>
        </p:txBody>
      </p:sp>
      <p:sp>
        <p:nvSpPr>
          <p:cNvPr id="8" name="Rectangle 7"/>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GHSC</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9850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 typeface="+mj-lt"/>
              <a:buAutoNum type="arabicPeriod"/>
            </a:pPr>
            <a:r>
              <a:rPr lang="en-US" dirty="0" smtClean="0"/>
              <a:t>Entrapment occurs when a portion of the body becomes submerged and is trapped by the pressure of the grain.  </a:t>
            </a:r>
          </a:p>
          <a:p>
            <a:pPr lvl="1">
              <a:spcBef>
                <a:spcPct val="0"/>
              </a:spcBef>
              <a:buFont typeface="Arial" panose="020B0604020202020204" pitchFamily="34" charset="0"/>
              <a:buChar char="•"/>
            </a:pPr>
            <a:r>
              <a:rPr lang="en-US" dirty="0" smtClean="0"/>
              <a:t>When grain reaches the knees you cannot free yourself.  This takes about 5 seconds with flowing grain.</a:t>
            </a:r>
          </a:p>
          <a:p>
            <a:pPr lvl="1">
              <a:spcBef>
                <a:spcPct val="0"/>
              </a:spcBef>
              <a:buFont typeface="Arial" panose="020B0604020202020204" pitchFamily="34" charset="0"/>
              <a:buChar char="•"/>
            </a:pPr>
            <a:r>
              <a:rPr lang="en-US" dirty="0" smtClean="0"/>
              <a:t>Rescue is possible with trained rescue personnel. </a:t>
            </a:r>
          </a:p>
          <a:p>
            <a:pPr lvl="0">
              <a:spcBef>
                <a:spcPct val="0"/>
              </a:spcBef>
            </a:pPr>
            <a:r>
              <a:rPr lang="en-US" dirty="0" smtClean="0">
                <a:solidFill>
                  <a:prstClr val="black"/>
                </a:solidFill>
              </a:rPr>
              <a:t>Engulfment occurs when a person is totally submerged in grain.</a:t>
            </a:r>
            <a:endParaRPr lang="en-US" dirty="0">
              <a:solidFill>
                <a:prstClr val="black"/>
              </a:solidFill>
            </a:endParaRPr>
          </a:p>
          <a:p>
            <a:pPr lvl="1">
              <a:spcBef>
                <a:spcPct val="0"/>
              </a:spcBef>
              <a:buFont typeface="Arial" panose="020B0604020202020204" pitchFamily="34" charset="0"/>
              <a:buChar char="•"/>
            </a:pPr>
            <a:r>
              <a:rPr lang="en-US" dirty="0" smtClean="0">
                <a:solidFill>
                  <a:prstClr val="black"/>
                </a:solidFill>
              </a:rPr>
              <a:t>Takes less </a:t>
            </a:r>
            <a:r>
              <a:rPr lang="en-US" dirty="0">
                <a:solidFill>
                  <a:prstClr val="black"/>
                </a:solidFill>
              </a:rPr>
              <a:t>than a minute if grain is flowing.</a:t>
            </a:r>
          </a:p>
          <a:p>
            <a:pPr lvl="1">
              <a:spcBef>
                <a:spcPct val="0"/>
              </a:spcBef>
              <a:buFont typeface="Arial" panose="020B0604020202020204" pitchFamily="34" charset="0"/>
              <a:buChar char="•"/>
            </a:pPr>
            <a:r>
              <a:rPr lang="en-US" dirty="0" smtClean="0">
                <a:solidFill>
                  <a:prstClr val="black"/>
                </a:solidFill>
              </a:rPr>
              <a:t>Usually leads </a:t>
            </a:r>
            <a:r>
              <a:rPr lang="en-US" dirty="0">
                <a:solidFill>
                  <a:prstClr val="black"/>
                </a:solidFill>
              </a:rPr>
              <a:t>to death and </a:t>
            </a:r>
            <a:r>
              <a:rPr lang="en-US" dirty="0" smtClean="0">
                <a:solidFill>
                  <a:prstClr val="black"/>
                </a:solidFill>
              </a:rPr>
              <a:t>recovery </a:t>
            </a:r>
            <a:r>
              <a:rPr lang="en-US" dirty="0">
                <a:solidFill>
                  <a:prstClr val="black"/>
                </a:solidFill>
              </a:rPr>
              <a:t>of a </a:t>
            </a:r>
            <a:r>
              <a:rPr lang="en-US" dirty="0" smtClean="0">
                <a:solidFill>
                  <a:prstClr val="black"/>
                </a:solidFill>
              </a:rPr>
              <a:t>body.</a:t>
            </a:r>
            <a:endParaRPr lang="en-US" dirty="0">
              <a:solidFill>
                <a:prstClr val="black"/>
              </a:solidFill>
            </a:endParaRPr>
          </a:p>
          <a:p>
            <a:pPr lvl="1">
              <a:spcBef>
                <a:spcPct val="0"/>
              </a:spcBef>
              <a:buFont typeface="Arial" panose="020B0604020202020204" pitchFamily="34" charset="0"/>
              <a:buChar char="•"/>
            </a:pPr>
            <a:r>
              <a:rPr lang="en-US" dirty="0" smtClean="0">
                <a:solidFill>
                  <a:prstClr val="black"/>
                </a:solidFill>
              </a:rPr>
              <a:t>Only trained </a:t>
            </a:r>
            <a:r>
              <a:rPr lang="en-US" dirty="0">
                <a:solidFill>
                  <a:prstClr val="black"/>
                </a:solidFill>
              </a:rPr>
              <a:t>rescue personnel </a:t>
            </a:r>
            <a:r>
              <a:rPr lang="en-US" dirty="0" smtClean="0">
                <a:solidFill>
                  <a:prstClr val="black"/>
                </a:solidFill>
              </a:rPr>
              <a:t>attempt rescue/recovery.</a:t>
            </a:r>
            <a:endParaRPr lang="en-US" dirty="0" smtClean="0"/>
          </a:p>
          <a:p>
            <a:pPr lvl="1">
              <a:spcBef>
                <a:spcPct val="0"/>
              </a:spcBef>
              <a:buFont typeface="Arial" panose="020B0604020202020204" pitchFamily="34" charset="0"/>
              <a:buChar char="•"/>
            </a:pPr>
            <a:r>
              <a:rPr lang="en-US" dirty="0" smtClean="0"/>
              <a:t>Suffocation is </a:t>
            </a:r>
            <a:r>
              <a:rPr lang="en-US" dirty="0"/>
              <a:t>a leading cause </a:t>
            </a:r>
            <a:r>
              <a:rPr lang="en-US" dirty="0" smtClean="0"/>
              <a:t>of death.  </a:t>
            </a:r>
          </a:p>
          <a:p>
            <a:pPr marL="235513" indent="-235513">
              <a:spcBef>
                <a:spcPct val="0"/>
              </a:spcBef>
            </a:pPr>
            <a:r>
              <a:rPr lang="en-US" dirty="0" smtClean="0"/>
              <a:t>Suffocation during entrapment or engulfment occurs because:</a:t>
            </a:r>
          </a:p>
          <a:p>
            <a:pPr marL="417431" lvl="1" indent="-188875">
              <a:spcBef>
                <a:spcPct val="0"/>
              </a:spcBef>
            </a:pPr>
            <a:r>
              <a:rPr lang="en-US" dirty="0" smtClean="0"/>
              <a:t>Inability to expand chest due to pressure of the grain. Each time you “breathe out” the chest contracts (gets smaller) &amp; the space is filled with grain.</a:t>
            </a:r>
          </a:p>
          <a:p>
            <a:pPr marL="417431" lvl="1" indent="-188875">
              <a:spcBef>
                <a:spcPct val="0"/>
              </a:spcBef>
            </a:pPr>
            <a:r>
              <a:rPr lang="en-US" dirty="0" smtClean="0"/>
              <a:t>Grain gets </a:t>
            </a:r>
            <a:r>
              <a:rPr lang="en-US" dirty="0"/>
              <a:t>into airways (nose, throat, mouth</a:t>
            </a:r>
            <a:r>
              <a:rPr lang="en-US" dirty="0" smtClean="0"/>
              <a:t>) and blocks airflow.</a:t>
            </a:r>
            <a:endParaRPr lang="en-US" dirty="0"/>
          </a:p>
          <a:p>
            <a:pPr marL="235513" indent="-235513">
              <a:spcBef>
                <a:spcPct val="0"/>
              </a:spcBef>
            </a:pPr>
            <a:r>
              <a:rPr lang="en-US" dirty="0" smtClean="0"/>
              <a:t>Suffocation in an entrapment does </a:t>
            </a:r>
            <a:r>
              <a:rPr lang="en-US" dirty="0"/>
              <a:t>NOT </a:t>
            </a:r>
            <a:r>
              <a:rPr lang="en-US" dirty="0" smtClean="0"/>
              <a:t>occur instantly </a:t>
            </a:r>
            <a:r>
              <a:rPr lang="en-US" dirty="0"/>
              <a:t>– a person is often conscious </a:t>
            </a:r>
            <a:r>
              <a:rPr lang="en-US" dirty="0" smtClean="0"/>
              <a:t>until </a:t>
            </a:r>
            <a:r>
              <a:rPr lang="en-US" dirty="0"/>
              <a:t>lack of oxygen forces unconsciousness and then death.  </a:t>
            </a:r>
            <a:endParaRPr lang="en-US" dirty="0" smtClean="0"/>
          </a:p>
          <a:p>
            <a:pPr marL="235513" indent="-235513">
              <a:spcBef>
                <a:spcPct val="0"/>
              </a:spcBef>
            </a:pPr>
            <a:r>
              <a:rPr lang="en-US" dirty="0"/>
              <a:t>Suffocation also occurs when grain bins develop hazardous atmospheres where the oxygen level not sufficient to support breathing and/or toxins affect the body’s ability to function</a:t>
            </a:r>
            <a:r>
              <a:rPr lang="en-US" dirty="0" smtClean="0"/>
              <a:t>. </a:t>
            </a:r>
            <a:endParaRPr lang="en-US" dirty="0"/>
          </a:p>
          <a:p>
            <a:pPr marL="235513" indent="-235513">
              <a:spcBef>
                <a:spcPct val="0"/>
              </a:spcBef>
            </a:pPr>
            <a:endParaRPr lang="en-US" dirty="0"/>
          </a:p>
        </p:txBody>
      </p:sp>
      <p:sp>
        <p:nvSpPr>
          <p:cNvPr id="6" name="TextBox 5"/>
          <p:cNvSpPr txBox="1"/>
          <p:nvPr/>
        </p:nvSpPr>
        <p:spPr>
          <a:xfrm>
            <a:off x="4524177" y="3875548"/>
            <a:ext cx="2560320" cy="1880515"/>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Activity: </a:t>
            </a:r>
            <a:r>
              <a:rPr lang="en-US" sz="1100" dirty="0" smtClean="0">
                <a:latin typeface="Tahoma" panose="020B0604030504040204" pitchFamily="34" charset="0"/>
                <a:ea typeface="Tahoma" panose="020B0604030504040204" pitchFamily="34" charset="0"/>
                <a:cs typeface="Tahoma" panose="020B0604030504040204" pitchFamily="34" charset="0"/>
              </a:rPr>
              <a:t>Shrinking Balloon Activity</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smtClean="0">
                <a:latin typeface="Tahoma" panose="020B0604030504040204" pitchFamily="34" charset="0"/>
                <a:ea typeface="Tahoma" panose="020B0604030504040204" pitchFamily="34" charset="0"/>
                <a:cs typeface="Tahoma" panose="020B0604030504040204" pitchFamily="34" charset="0"/>
              </a:rPr>
              <a:t>Instructions can be found in Chapter 4 Participant Materials of the Instructor Manual.</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Activities </a:t>
            </a:r>
            <a:r>
              <a:rPr lang="en-US" sz="1100" dirty="0">
                <a:latin typeface="Tahoma" panose="020B0604030504040204" pitchFamily="34" charset="0"/>
                <a:ea typeface="Tahoma" panose="020B0604030504040204" pitchFamily="34" charset="0"/>
                <a:cs typeface="Tahoma" panose="020B0604030504040204" pitchFamily="34" charset="0"/>
              </a:rPr>
              <a:t>may be conducted at this time or </a:t>
            </a:r>
            <a:r>
              <a:rPr lang="en-US" sz="1100" dirty="0" smtClean="0">
                <a:latin typeface="Tahoma" panose="020B0604030504040204" pitchFamily="34" charset="0"/>
                <a:ea typeface="Tahoma" panose="020B0604030504040204" pitchFamily="34" charset="0"/>
                <a:cs typeface="Tahoma" panose="020B0604030504040204" pitchFamily="34" charset="0"/>
              </a:rPr>
              <a:t>after the </a:t>
            </a:r>
            <a:r>
              <a:rPr lang="en-US" sz="1100" dirty="0">
                <a:latin typeface="Tahoma" panose="020B0604030504040204" pitchFamily="34" charset="0"/>
                <a:ea typeface="Tahoma" panose="020B0604030504040204" pitchFamily="34" charset="0"/>
                <a:cs typeface="Tahoma" panose="020B0604030504040204" pitchFamily="34" charset="0"/>
              </a:rPr>
              <a:t>presentation.</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For more information: </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http://www.nclabor.com/osha/etta/indguide/ig1.pdf</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30547"/>
            <a:ext cx="2560320" cy="1541961"/>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entrapment &amp; </a:t>
            </a:r>
            <a:r>
              <a:rPr lang="en-US" sz="1100" dirty="0" smtClean="0">
                <a:latin typeface="Tahoma" panose="020B0604030504040204" pitchFamily="34" charset="0"/>
                <a:ea typeface="Tahoma" panose="020B0604030504040204" pitchFamily="34" charset="0"/>
                <a:cs typeface="Tahoma" panose="020B0604030504040204" pitchFamily="34" charset="0"/>
              </a:rPr>
              <a:t>engulfment.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Emphasize the conditions &amp; time frames which make self-rescue difficult.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Emphasize the time frame a total engulfment can take.</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Demonstrate </a:t>
            </a:r>
            <a:r>
              <a:rPr lang="en-US" sz="1100" dirty="0">
                <a:latin typeface="Tahoma" panose="020B0604030504040204" pitchFamily="34" charset="0"/>
                <a:ea typeface="Tahoma" panose="020B0604030504040204" pitchFamily="34" charset="0"/>
                <a:cs typeface="Tahoma" panose="020B0604030504040204" pitchFamily="34" charset="0"/>
              </a:rPr>
              <a:t>airflow issues with grain. (Activity)</a:t>
            </a:r>
          </a:p>
          <a:p>
            <a:pPr marL="182844" indent="-182844">
              <a:buClr>
                <a:srgbClr val="3DBC1A"/>
              </a:buClr>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36513" y="-7938"/>
            <a:ext cx="4389437" cy="3292476"/>
          </a:xfrm>
          <a:prstGeom prst="rect">
            <a:avLst/>
          </a:prstGeo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30797" y="3877701"/>
            <a:ext cx="4389120" cy="5394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Highlight local impact by sharing data on the frequency of RECORDED entrapment/engulfment cases</a:t>
            </a:r>
            <a:r>
              <a:rPr lang="en-US" dirty="0"/>
              <a:t>. </a:t>
            </a:r>
            <a:r>
              <a:rPr lang="en-US" b="1" dirty="0"/>
              <a:t>Grain entrapment incidents continue to be a concern </a:t>
            </a:r>
            <a:r>
              <a:rPr lang="en-US" b="1" dirty="0" smtClean="0"/>
              <a:t>today.</a:t>
            </a:r>
          </a:p>
          <a:p>
            <a:pPr>
              <a:spcBef>
                <a:spcPct val="0"/>
              </a:spcBef>
            </a:pPr>
            <a:r>
              <a:rPr lang="en-US" dirty="0" smtClean="0"/>
              <a:t>2001- 2010 the number of entrapment cases rose 183%.</a:t>
            </a:r>
          </a:p>
          <a:p>
            <a:pPr>
              <a:spcBef>
                <a:spcPct val="0"/>
              </a:spcBef>
              <a:buFont typeface="+mj-lt"/>
              <a:buAutoNum type="arabicPeriod"/>
            </a:pPr>
            <a:r>
              <a:rPr lang="en-US" dirty="0" smtClean="0"/>
              <a:t>Over a 5 year period the average number of cases per year is 36.8.  </a:t>
            </a:r>
          </a:p>
          <a:p>
            <a:pPr lvl="1">
              <a:spcBef>
                <a:spcPct val="0"/>
              </a:spcBef>
            </a:pPr>
            <a:r>
              <a:rPr lang="en-US" dirty="0" smtClean="0"/>
              <a:t>The 5 year average climbed steadily throughout the 2000’s. The first significant decrease was in the 5 year period ending in 2015. </a:t>
            </a:r>
          </a:p>
          <a:p>
            <a:pPr lvl="2">
              <a:spcBef>
                <a:spcPct val="0"/>
              </a:spcBef>
            </a:pPr>
            <a:r>
              <a:rPr lang="en-US" dirty="0" smtClean="0"/>
              <a:t>However, 2015 saw the first time since 2010 the percent of fatality cases was higher than non-fatal.</a:t>
            </a:r>
          </a:p>
          <a:p>
            <a:pPr lvl="2">
              <a:spcBef>
                <a:spcPct val="0"/>
              </a:spcBef>
            </a:pPr>
            <a:r>
              <a:rPr lang="en-US" dirty="0" smtClean="0"/>
              <a:t>There was a significant drop in reported cases in 2015. </a:t>
            </a:r>
          </a:p>
          <a:p>
            <a:pPr marL="228522" indent="-228522" defTabSz="457046">
              <a:spcBef>
                <a:spcPct val="0"/>
              </a:spcBef>
              <a:defRPr/>
            </a:pPr>
            <a:r>
              <a:rPr lang="en-US" dirty="0" smtClean="0"/>
              <a:t>Many incidents go unreported, making the actual number of incidents higher than recorded. </a:t>
            </a:r>
          </a:p>
          <a:p>
            <a:pPr marL="457090" lvl="1" indent="-228522" defTabSz="457046">
              <a:spcBef>
                <a:spcPct val="0"/>
              </a:spcBef>
              <a:defRPr/>
            </a:pPr>
            <a:r>
              <a:rPr lang="en-US" dirty="0" smtClean="0"/>
              <a:t>There is no mandated reporting of entrapments/</a:t>
            </a:r>
            <a:r>
              <a:rPr lang="en-US" dirty="0" err="1" smtClean="0"/>
              <a:t>engulfments</a:t>
            </a:r>
            <a:r>
              <a:rPr lang="en-US" dirty="0" smtClean="0"/>
              <a:t>. </a:t>
            </a:r>
            <a:endParaRPr lang="en-US" dirty="0"/>
          </a:p>
          <a:p>
            <a:pPr marL="457090" lvl="1" indent="-228522" defTabSz="457046">
              <a:spcBef>
                <a:spcPct val="0"/>
              </a:spcBef>
              <a:defRPr/>
            </a:pPr>
            <a:r>
              <a:rPr lang="en-US" dirty="0" smtClean="0"/>
              <a:t>Data is based on voluntary reporting, and collection of news sources and OSHA data.</a:t>
            </a:r>
          </a:p>
          <a:p>
            <a:pPr>
              <a:spcBef>
                <a:spcPct val="0"/>
              </a:spcBef>
            </a:pPr>
            <a:r>
              <a:rPr lang="en-US" dirty="0" smtClean="0"/>
              <a:t>The 11-20 age group represents 18% of recorded entrapment cases from 1964 – 2013 with an 80% fatality rate (almost double the overall rate). </a:t>
            </a:r>
            <a:endParaRPr lang="en-US" dirty="0"/>
          </a:p>
          <a:p>
            <a:pPr>
              <a:spcBef>
                <a:spcPct val="0"/>
              </a:spcBef>
            </a:pPr>
            <a:r>
              <a:rPr lang="en-US" dirty="0" smtClean="0"/>
              <a:t>Majority of entrapments occur on farms.  </a:t>
            </a:r>
            <a:endParaRPr lang="en-US" dirty="0"/>
          </a:p>
          <a:p>
            <a:pPr>
              <a:spcBef>
                <a:spcPct val="0"/>
              </a:spcBef>
            </a:pPr>
            <a:r>
              <a:rPr lang="en-US" dirty="0" smtClean="0"/>
              <a:t>Corn is involved in majority of cases with soybeans second. </a:t>
            </a:r>
          </a:p>
          <a:p>
            <a:pPr marL="0" indent="0">
              <a:spcBef>
                <a:spcPct val="0"/>
              </a:spcBef>
              <a:buNone/>
            </a:pPr>
            <a:endParaRPr lang="en-US" dirty="0" smtClean="0"/>
          </a:p>
          <a:p>
            <a:pPr marL="0" indent="0">
              <a:spcBef>
                <a:spcPct val="0"/>
              </a:spcBef>
              <a:buNone/>
            </a:pPr>
            <a:endParaRPr lang="en-US" dirty="0" smtClean="0"/>
          </a:p>
          <a:p>
            <a:pPr marL="0" indent="0">
              <a:spcBef>
                <a:spcPct val="0"/>
              </a:spcBef>
              <a:buNone/>
            </a:pPr>
            <a:endParaRPr lang="en-US" dirty="0"/>
          </a:p>
          <a:p>
            <a:pPr marL="0" indent="0">
              <a:spcBef>
                <a:spcPct val="0"/>
              </a:spcBef>
              <a:buNone/>
            </a:pPr>
            <a:endParaRPr lang="en-US" dirty="0" smtClean="0"/>
          </a:p>
          <a:p>
            <a:pPr>
              <a:spcBef>
                <a:spcPct val="0"/>
              </a:spcBef>
            </a:pPr>
            <a:endParaRPr lang="en-US" dirty="0"/>
          </a:p>
        </p:txBody>
      </p:sp>
      <p:sp>
        <p:nvSpPr>
          <p:cNvPr id="5" name="TextBox 4"/>
          <p:cNvSpPr txBox="1"/>
          <p:nvPr/>
        </p:nvSpPr>
        <p:spPr>
          <a:xfrm>
            <a:off x="4524177" y="6844917"/>
            <a:ext cx="2560320" cy="1231097"/>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are these trends concerning?  (</a:t>
            </a:r>
            <a:r>
              <a:rPr lang="en-US" sz="1100" i="1" dirty="0">
                <a:latin typeface="Tahoma" panose="020B0604030504040204" pitchFamily="34" charset="0"/>
                <a:ea typeface="Tahoma" panose="020B0604030504040204" pitchFamily="34" charset="0"/>
                <a:cs typeface="Tahoma" panose="020B0604030504040204" pitchFamily="34" charset="0"/>
              </a:rPr>
              <a:t>Because the number of incidents are increasing.)</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factors contribute to these trends? (</a:t>
            </a:r>
            <a:r>
              <a:rPr lang="en-US" sz="1100" i="1" dirty="0">
                <a:latin typeface="Tahoma" panose="020B0604030504040204" pitchFamily="34" charset="0"/>
                <a:ea typeface="Tahoma" panose="020B0604030504040204" pitchFamily="34" charset="0"/>
                <a:cs typeface="Tahoma" panose="020B0604030504040204" pitchFamily="34" charset="0"/>
              </a:rPr>
              <a:t>Increase in production, unloading systems, storage capacity &amp; bin size.)</a:t>
            </a:r>
          </a:p>
        </p:txBody>
      </p:sp>
      <p:sp>
        <p:nvSpPr>
          <p:cNvPr id="6" name="TextBox 5"/>
          <p:cNvSpPr txBox="1"/>
          <p:nvPr/>
        </p:nvSpPr>
        <p:spPr>
          <a:xfrm>
            <a:off x="4524177" y="5611672"/>
            <a:ext cx="2560320" cy="695575"/>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Source</a:t>
            </a:r>
            <a:r>
              <a:rPr lang="en-US" sz="1100" dirty="0">
                <a:latin typeface="Tahoma" panose="020B0604030504040204" pitchFamily="34" charset="0"/>
                <a:ea typeface="Tahoma" panose="020B0604030504040204" pitchFamily="34" charset="0"/>
                <a:cs typeface="Tahoma" panose="020B0604030504040204" pitchFamily="34" charset="0"/>
              </a:rPr>
              <a:t>: Purdue University Agricultural Confined Space Incident Database (PACSID) – 2011, 2012, 2013, </a:t>
            </a:r>
            <a:r>
              <a:rPr lang="en-US" sz="1100" dirty="0" smtClean="0">
                <a:latin typeface="Tahoma" panose="020B0604030504040204" pitchFamily="34" charset="0"/>
                <a:ea typeface="Tahoma" panose="020B0604030504040204" pitchFamily="34" charset="0"/>
                <a:cs typeface="Tahoma" panose="020B0604030504040204" pitchFamily="34" charset="0"/>
              </a:rPr>
              <a:t>2014, 2015 annual </a:t>
            </a:r>
            <a:r>
              <a:rPr lang="en-US" sz="1100" dirty="0">
                <a:latin typeface="Tahoma" panose="020B0604030504040204" pitchFamily="34" charset="0"/>
                <a:ea typeface="Tahoma" panose="020B0604030504040204" pitchFamily="34" charset="0"/>
                <a:cs typeface="Tahoma" panose="020B0604030504040204" pitchFamily="34" charset="0"/>
              </a:rPr>
              <a:t>reports. </a:t>
            </a:r>
          </a:p>
        </p:txBody>
      </p:sp>
      <p:sp>
        <p:nvSpPr>
          <p:cNvPr id="7" name="TextBox 6"/>
          <p:cNvSpPr txBox="1"/>
          <p:nvPr/>
        </p:nvSpPr>
        <p:spPr>
          <a:xfrm>
            <a:off x="4524177" y="960438"/>
            <a:ext cx="2560320" cy="864852"/>
          </a:xfrm>
          <a:prstGeom prst="rect">
            <a:avLst/>
          </a:prstGeom>
          <a:noFill/>
        </p:spPr>
        <p:txBody>
          <a:bodyPr wrap="square" lIns="45711" tIns="9144" rIns="45711" bIns="9144" rtlCol="0">
            <a:spAutoFit/>
          </a:bodyPr>
          <a:lstStyle/>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frequency of  entrapments &amp; engulfments. </a:t>
            </a:r>
          </a:p>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the fatality rate  among young workers.</a:t>
            </a:r>
          </a:p>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weakness in the data.</a:t>
            </a:r>
          </a:p>
        </p:txBody>
      </p:sp>
    </p:spTree>
    <p:extLst>
      <p:ext uri="{BB962C8B-B14F-4D97-AF65-F5344CB8AC3E}">
        <p14:creationId xmlns:p14="http://schemas.microsoft.com/office/powerpoint/2010/main" val="202461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6513" y="-7938"/>
            <a:ext cx="4381500" cy="3286126"/>
          </a:xfrm>
          <a:prstGeom prst="rect">
            <a:avLst/>
          </a:prstGeom>
          <a:noFill/>
          <a:ln>
            <a:solidFill>
              <a:schemeClr val="bg1">
                <a:lumMod val="65000"/>
              </a:schemeClr>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there is normal/good grain it will create sinking to about 12 inches when walking/standing. That is about mid-calf deep.</a:t>
            </a:r>
          </a:p>
          <a:p>
            <a:r>
              <a:rPr lang="en-US" dirty="0" smtClean="0"/>
              <a:t>If a person does not sink,</a:t>
            </a:r>
            <a:r>
              <a:rPr lang="en-US" baseline="0" dirty="0" smtClean="0"/>
              <a:t> there is a crusting</a:t>
            </a:r>
            <a:r>
              <a:rPr lang="en-US" dirty="0" smtClean="0"/>
              <a:t> or bad </a:t>
            </a:r>
            <a:r>
              <a:rPr lang="en-US" baseline="0" dirty="0" smtClean="0"/>
              <a:t>grain condition hazard. </a:t>
            </a:r>
          </a:p>
          <a:p>
            <a:r>
              <a:rPr lang="en-US" b="1" baseline="0" dirty="0" smtClean="0"/>
              <a:t>A rule to remember:  </a:t>
            </a:r>
            <a:r>
              <a:rPr lang="en-US" b="1" i="1" baseline="0" dirty="0" smtClean="0"/>
              <a:t>For good condition grain, you never stand </a:t>
            </a:r>
            <a:r>
              <a:rPr lang="en-US" b="1" i="1" u="sng" baseline="0" dirty="0" smtClean="0"/>
              <a:t>ON</a:t>
            </a:r>
            <a:r>
              <a:rPr lang="en-US" b="1" i="1" baseline="0" dirty="0" smtClean="0"/>
              <a:t> </a:t>
            </a:r>
            <a:r>
              <a:rPr lang="en-US" b="1" i="1" dirty="0" smtClean="0"/>
              <a:t>grain</a:t>
            </a:r>
            <a:r>
              <a:rPr lang="en-US" b="1" i="1" baseline="0" dirty="0" smtClean="0"/>
              <a:t> you always stand </a:t>
            </a:r>
            <a:r>
              <a:rPr lang="en-US" b="1" i="1" u="sng" baseline="0" dirty="0" smtClean="0"/>
              <a:t>IN</a:t>
            </a:r>
            <a:r>
              <a:rPr lang="en-US" b="1" i="1" baseline="0" dirty="0" smtClean="0"/>
              <a:t> </a:t>
            </a:r>
            <a:r>
              <a:rPr lang="en-US" b="1" i="1" dirty="0" smtClean="0"/>
              <a:t>grain.</a:t>
            </a:r>
          </a:p>
          <a:p>
            <a:r>
              <a:rPr lang="en-US" baseline="0" dirty="0" smtClean="0"/>
              <a:t>A cubic foot of grain</a:t>
            </a:r>
            <a:r>
              <a:rPr lang="en-US" dirty="0" smtClean="0"/>
              <a:t> is approximately 50 pounds.  The average body volume is 5-7 cubic feet. Only the body volume of a person needs to be removed for the person to be completely engulfed – this takes about 5 seconds when grain is flowing. </a:t>
            </a:r>
          </a:p>
          <a:p>
            <a:r>
              <a:rPr lang="en-US" dirty="0"/>
              <a:t>The amount of effort needed to remove a victim increases with level of submersion. </a:t>
            </a:r>
          </a:p>
          <a:p>
            <a:pPr lvl="1"/>
            <a:r>
              <a:rPr lang="en-US" dirty="0"/>
              <a:t>The more of the body buried, the harder it is to get them out.</a:t>
            </a:r>
          </a:p>
          <a:p>
            <a:pPr lvl="1"/>
            <a:r>
              <a:rPr lang="en-US" dirty="0"/>
              <a:t>Removing a person means lifting the person’s weight PLUS the weight of the grain.  </a:t>
            </a:r>
          </a:p>
          <a:p>
            <a:pPr lvl="1"/>
            <a:r>
              <a:rPr lang="en-US" dirty="0"/>
              <a:t>For an average person completely buried that is 250-350 pounds of grain in </a:t>
            </a:r>
            <a:r>
              <a:rPr lang="en-US" dirty="0" smtClean="0"/>
              <a:t>addition (5-7 cubic feet X 50 pounds).</a:t>
            </a:r>
          </a:p>
          <a:p>
            <a:r>
              <a:rPr lang="en-US" dirty="0" smtClean="0"/>
              <a:t>Flowing grain acts like quicksand and flows to fill empty space. </a:t>
            </a:r>
          </a:p>
          <a:p>
            <a:pPr lvl="1">
              <a:buFont typeface="Arial" panose="020B0604020202020204" pitchFamily="34" charset="0"/>
              <a:buChar char="•"/>
            </a:pPr>
            <a:r>
              <a:rPr lang="en-US" dirty="0" smtClean="0"/>
              <a:t>With movement, grain flows to wherever the space was made. </a:t>
            </a:r>
          </a:p>
          <a:p>
            <a:pPr lvl="1"/>
            <a:r>
              <a:rPr lang="en-US" dirty="0"/>
              <a:t>Flowing grain creates a funnel. The sides collapse to fill the funnel. </a:t>
            </a:r>
          </a:p>
          <a:p>
            <a:pPr lvl="1"/>
            <a:r>
              <a:rPr lang="en-US" dirty="0"/>
              <a:t>This is especially dangerous when the unloading system is operating, as it continually creates a funnel the grain will fill.</a:t>
            </a:r>
          </a:p>
          <a:p>
            <a:pPr lvl="1">
              <a:buFont typeface="Arial" panose="020B0604020202020204" pitchFamily="34" charset="0"/>
              <a:buChar char="•"/>
            </a:pPr>
            <a:r>
              <a:rPr lang="en-US" dirty="0" smtClean="0"/>
              <a:t>The flowing grain acts like a suction pulling a person downward into the funnel. Gravity causes the sides to continue to collapse inward to the funnel.</a:t>
            </a:r>
          </a:p>
          <a:p>
            <a:pPr lvl="1">
              <a:buFont typeface="Arial" panose="020B0604020202020204" pitchFamily="34" charset="0"/>
              <a:buChar char="•"/>
            </a:pPr>
            <a:r>
              <a:rPr lang="en-US" dirty="0" smtClean="0"/>
              <a:t>The faster the grain flows, the quicker submersion happens.</a:t>
            </a:r>
          </a:p>
          <a:p>
            <a:r>
              <a:rPr lang="en-US" dirty="0" smtClean="0"/>
              <a:t>It is important to note OSHA standards require the use of a harness and lifeline whenever the depth of gain poses an engulfment hazard and it needs to prevent the worker from sinking more than waist deep in grain. </a:t>
            </a:r>
          </a:p>
          <a:p>
            <a:pPr marL="228523" lvl="1" indent="0">
              <a:buNone/>
            </a:pPr>
            <a:endParaRPr lang="en-US" i="1"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baseline="0" dirty="0" smtClean="0"/>
          </a:p>
          <a:p>
            <a:endParaRPr lang="en-US" i="1" baseline="0" dirty="0" smtClean="0"/>
          </a:p>
          <a:p>
            <a:endParaRPr lang="en-US" dirty="0" smtClean="0"/>
          </a:p>
        </p:txBody>
      </p:sp>
      <p:sp>
        <p:nvSpPr>
          <p:cNvPr id="7" name="TextBox 6"/>
          <p:cNvSpPr txBox="1"/>
          <p:nvPr/>
        </p:nvSpPr>
        <p:spPr>
          <a:xfrm>
            <a:off x="4511357" y="960438"/>
            <a:ext cx="2560320" cy="695575"/>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“sinking” characteristics of normal and out of condition grain.</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how the characteristics of grain relate to </a:t>
            </a:r>
            <a:r>
              <a:rPr lang="en-US" sz="1100" dirty="0" smtClean="0">
                <a:latin typeface="Tahoma" panose="020B0604030504040204" pitchFamily="34" charset="0"/>
                <a:ea typeface="Tahoma" panose="020B0604030504040204" pitchFamily="34" charset="0"/>
                <a:cs typeface="Tahoma" panose="020B0604030504040204" pitchFamily="34" charset="0"/>
              </a:rPr>
              <a:t>entrapment</a:t>
            </a:r>
            <a:r>
              <a:rPr lang="en-US" sz="1100" dirty="0">
                <a:latin typeface="Tahoma" panose="020B0604030504040204" pitchFamily="34" charset="0"/>
                <a:ea typeface="Tahoma" panose="020B0604030504040204" pitchFamily="34" charset="0"/>
                <a:cs typeface="Tahoma" panose="020B0604030504040204" pitchFamily="34" charset="0"/>
              </a:rPr>
              <a:t>.</a:t>
            </a:r>
          </a:p>
        </p:txBody>
      </p:sp>
      <p:sp>
        <p:nvSpPr>
          <p:cNvPr id="10" name="TextBox 9"/>
          <p:cNvSpPr txBox="1"/>
          <p:nvPr/>
        </p:nvSpPr>
        <p:spPr>
          <a:xfrm>
            <a:off x="4511357" y="6844917"/>
            <a:ext cx="2560320" cy="864852"/>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you can lift 250-350 pound, why is it still impossible to free yourself from the grain? (</a:t>
            </a:r>
            <a:r>
              <a:rPr lang="en-US" sz="1100" i="1" dirty="0">
                <a:latin typeface="Tahoma" panose="020B0604030504040204" pitchFamily="34" charset="0"/>
                <a:ea typeface="Tahoma" panose="020B0604030504040204" pitchFamily="34" charset="0"/>
                <a:cs typeface="Tahoma" panose="020B0604030504040204" pitchFamily="34" charset="0"/>
              </a:rPr>
              <a:t>Resistance of the grain against the body.)</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GHSC</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28162" y="3887732"/>
            <a:ext cx="2560320" cy="1202942"/>
          </a:xfrm>
          <a:prstGeom prst="rect">
            <a:avLst/>
          </a:prstGeom>
        </p:spPr>
        <p:txBody>
          <a:bodyPr wrap="square" lIns="44568" tIns="8914" rIns="44568" bIns="8914">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OSHA Grain Handling Standard – 1910.272 contains specific regulations regarding work in grain storage structures including those surrounding entry. 1910.272(g)(2) specifically addressed engulfment hazards and the use of a lifeline.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472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054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19050"/>
            <a:ext cx="4389438" cy="3292475"/>
          </a:xfrm>
          <a:prstGeom prst="rect">
            <a:avLst/>
          </a:prstGeom>
        </p:spPr>
      </p:sp>
      <p:sp>
        <p:nvSpPr>
          <p:cNvPr id="6" name="Notes Placeholder 4"/>
          <p:cNvSpPr txBox="1">
            <a:spLocks/>
          </p:cNvSpPr>
          <p:nvPr/>
        </p:nvSpPr>
        <p:spPr>
          <a:xfrm>
            <a:off x="4498234" y="5320136"/>
            <a:ext cx="5681980" cy="4224814"/>
          </a:xfrm>
          <a:prstGeom prst="rect">
            <a:avLst/>
          </a:prstGeom>
        </p:spPr>
        <p:txBody>
          <a:bodyPr vert="horz" lIns="94213" tIns="47107" rIns="94213" bIns="47107"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solidFill>
                <a:prstClr val="black"/>
              </a:solidFill>
              <a:latin typeface="Arial Narrow" pitchFamily="34" charset="0"/>
            </a:endParaRPr>
          </a:p>
          <a:p>
            <a:endParaRPr lang="en-US" dirty="0">
              <a:solidFill>
                <a:prstClr val="black"/>
              </a:solidFill>
            </a:endParaRPr>
          </a:p>
        </p:txBody>
      </p:sp>
      <p:sp>
        <p:nvSpPr>
          <p:cNvPr id="5" name="Notes Placeholder 2"/>
          <p:cNvSpPr>
            <a:spLocks noGrp="1"/>
          </p:cNvSpPr>
          <p:nvPr>
            <p:ph type="body" idx="3"/>
          </p:nvPr>
        </p:nvSpPr>
        <p:spPr>
          <a:xfrm>
            <a:off x="17977" y="3878335"/>
            <a:ext cx="4389120" cy="5394960"/>
          </a:xfrm>
        </p:spPr>
        <p:txBody>
          <a:bodyPr/>
          <a:lstStyle/>
          <a:p>
            <a:pPr marL="235534" indent="-235534"/>
            <a:r>
              <a:rPr lang="en-US" dirty="0"/>
              <a:t>GHSC received funding from Occupational Safety and Health Administration (OSHA), a federal government agency, to help in the development of this curriculum</a:t>
            </a:r>
          </a:p>
          <a:p>
            <a:pPr marL="235534" indent="-235534"/>
            <a:r>
              <a:rPr lang="en-US" dirty="0"/>
              <a:t>While funding was supplied and content reviewed by OSHA, these materials may not reflect their views or policies</a:t>
            </a:r>
          </a:p>
          <a:p>
            <a:pPr defTabSz="915286">
              <a:defRPr/>
            </a:pPr>
            <a:endParaRPr lang="en-US" dirty="0">
              <a:solidFill>
                <a:prstClr val="black"/>
              </a:solidFill>
              <a:latin typeface="Arial Narrow" pitchFamily="34" charset="0"/>
            </a:endParaRPr>
          </a:p>
          <a:p>
            <a:endParaRPr lang="en-US" dirty="0"/>
          </a:p>
        </p:txBody>
      </p:sp>
      <p:sp>
        <p:nvSpPr>
          <p:cNvPr id="8" name="TextBox 7"/>
          <p:cNvSpPr txBox="1"/>
          <p:nvPr/>
        </p:nvSpPr>
        <p:spPr>
          <a:xfrm>
            <a:off x="4529162" y="963315"/>
            <a:ext cx="2574647" cy="525833"/>
          </a:xfrm>
          <a:prstGeom prst="rect">
            <a:avLst/>
          </a:prstGeom>
          <a:noFill/>
        </p:spPr>
        <p:txBody>
          <a:bodyPr wrap="square" lIns="44568" tIns="8914" rIns="44568" bIns="8914" rtlCol="0">
            <a:spAutoFit/>
          </a:bodyPr>
          <a:lstStyle/>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 developed these materials with a grant from OSHA under the U.S. Department of Labor.</a:t>
            </a:r>
          </a:p>
        </p:txBody>
      </p:sp>
      <p:sp>
        <p:nvSpPr>
          <p:cNvPr id="7" name="TextBox 6"/>
          <p:cNvSpPr txBox="1"/>
          <p:nvPr/>
        </p:nvSpPr>
        <p:spPr>
          <a:xfrm>
            <a:off x="4529162" y="3906911"/>
            <a:ext cx="2560320" cy="2293269"/>
          </a:xfrm>
          <a:prstGeom prst="rect">
            <a:avLst/>
          </a:prstGeom>
          <a:noFill/>
        </p:spPr>
        <p:txBody>
          <a:bodyPr wrap="square" lIns="45885" tIns="45885" rIns="45885" bIns="45885" rtlCol="0">
            <a:spAutoFit/>
          </a:bodyPr>
          <a:lstStyle/>
          <a:p>
            <a:pPr marL="178271" indent="-178271" defTabSz="891357">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GHSC is required to keep certain records. Providing GHSC attendance sheets, evaluations, and pre/post test results assists us in meeting record keeping requirements for the grant.</a:t>
            </a:r>
          </a:p>
          <a:p>
            <a:pPr marL="178271" indent="-178271" defTabSz="891357">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Records can be sent (mail or electronic) to:</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Dr. Robert Aherin</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University of Illinois – ACES</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1304 Pennsylvania Avenue</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Urbana, IL 61801</a:t>
            </a:r>
          </a:p>
          <a:p>
            <a:pPr marL="174015" indent="-174015" defTabSz="229422">
              <a:tabLst>
                <a:tab pos="232020"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raherin@illinois.edu</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2156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7938"/>
            <a:ext cx="4389437" cy="3292476"/>
          </a:xfrm>
          <a:prstGeom prst="rect">
            <a:avLst/>
          </a:prstGeom>
        </p:spPr>
      </p:sp>
      <p:sp>
        <p:nvSpPr>
          <p:cNvPr id="3" name="Notes Placeholder 2"/>
          <p:cNvSpPr>
            <a:spLocks noGrp="1"/>
          </p:cNvSpPr>
          <p:nvPr>
            <p:ph type="body" idx="1"/>
          </p:nvPr>
        </p:nvSpPr>
        <p:spPr/>
        <p:txBody>
          <a:bodyPr/>
          <a:lstStyle/>
          <a:p>
            <a:pPr lvl="0"/>
            <a:r>
              <a:rPr lang="en-US" dirty="0"/>
              <a:t>Out of condition grain can make several noticeable formations - grain towers (previous slide); pyramids (and towers) as shown here, or cone down formations. Some people refer to this as “Dished Up” or “Dished Down”.</a:t>
            </a:r>
          </a:p>
          <a:p>
            <a:pPr lvl="0"/>
            <a:r>
              <a:rPr lang="en-US" dirty="0"/>
              <a:t>The presence of grain in formations indicates out of condition grain – signaling a hazard.</a:t>
            </a:r>
          </a:p>
          <a:p>
            <a:pPr lvl="0"/>
            <a:r>
              <a:rPr lang="en-US" dirty="0"/>
              <a:t>It may be easier to see some of these conditions (pyramids, clinging to the wall, etc.) from a side opening rather than the top opening. </a:t>
            </a:r>
            <a:r>
              <a:rPr lang="en-US" i="1" dirty="0"/>
              <a:t>See Questions</a:t>
            </a:r>
            <a:endParaRPr lang="en-US" dirty="0"/>
          </a:p>
          <a:p>
            <a:pPr lvl="0"/>
            <a:r>
              <a:rPr lang="en-US" dirty="0"/>
              <a:t>Before entering a bin, it should be checked and assessed for potential hazards.</a:t>
            </a:r>
          </a:p>
        </p:txBody>
      </p:sp>
      <p:sp>
        <p:nvSpPr>
          <p:cNvPr id="5" name="TextBox 4"/>
          <p:cNvSpPr txBox="1"/>
          <p:nvPr/>
        </p:nvSpPr>
        <p:spPr>
          <a:xfrm>
            <a:off x="4549767" y="6844917"/>
            <a:ext cx="2560320" cy="2462194"/>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might it be difficult to see these formations from the top opening</a:t>
            </a:r>
            <a:r>
              <a:rPr lang="en-US" sz="1100" i="1" dirty="0">
                <a:latin typeface="Tahoma" panose="020B0604030504040204" pitchFamily="34" charset="0"/>
                <a:ea typeface="Tahoma" panose="020B0604030504040204" pitchFamily="34" charset="0"/>
                <a:cs typeface="Tahoma" panose="020B0604030504040204" pitchFamily="34" charset="0"/>
              </a:rPr>
              <a:t>?  The may be covered by newly loaded grain; the top of the formation may appear to be part of the grain’s surface. </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Notice the dark “center” between formations.  Would it be safe to be in this area? </a:t>
            </a:r>
            <a:r>
              <a:rPr lang="en-US" sz="1100" i="1" dirty="0">
                <a:latin typeface="Tahoma" panose="020B0604030504040204" pitchFamily="34" charset="0"/>
                <a:ea typeface="Tahoma" panose="020B0604030504040204" pitchFamily="34" charset="0"/>
                <a:cs typeface="Tahoma" panose="020B0604030504040204" pitchFamily="34" charset="0"/>
              </a:rPr>
              <a:t>No.  Any of the formations could collapse and bury a worker.</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90538"/>
            <a:ext cx="2560320" cy="1034129"/>
          </a:xfrm>
          <a:prstGeom prst="rect">
            <a:avLst/>
          </a:prstGeom>
          <a:noFill/>
        </p:spPr>
        <p:txBody>
          <a:bodyPr wrap="square" lIns="45711" tIns="9144" rIns="45711" bIns="9144" rtlCol="0">
            <a:spAutoFit/>
          </a:bodyPr>
          <a:lstStyle/>
          <a:p>
            <a:pPr marL="182844" indent="-182844">
              <a:buFont typeface="+mj-lt"/>
              <a:buAutoNum type="arabicPeriod"/>
            </a:pPr>
            <a:r>
              <a:rPr lang="en-US" sz="1100" dirty="0" smtClean="0">
                <a:latin typeface="Tahoma" panose="020B0604030504040204" pitchFamily="34" charset="0"/>
                <a:ea typeface="Tahoma" panose="020B0604030504040204" pitchFamily="34" charset="0"/>
                <a:cs typeface="Tahoma" panose="020B0604030504040204" pitchFamily="34" charset="0"/>
              </a:rPr>
              <a:t>It </a:t>
            </a:r>
            <a:r>
              <a:rPr lang="en-US" sz="1100" dirty="0">
                <a:latin typeface="Tahoma" panose="020B0604030504040204" pitchFamily="34" charset="0"/>
                <a:ea typeface="Tahoma" panose="020B0604030504040204" pitchFamily="34" charset="0"/>
                <a:cs typeface="Tahoma" panose="020B0604030504040204" pitchFamily="34" charset="0"/>
              </a:rPr>
              <a:t>is difficult to obtain clear pictures of inside grain bins due to high levels of </a:t>
            </a:r>
            <a:r>
              <a:rPr lang="en-US" sz="1100" dirty="0" smtClean="0">
                <a:latin typeface="Tahoma" panose="020B0604030504040204" pitchFamily="34" charset="0"/>
                <a:ea typeface="Tahoma" panose="020B0604030504040204" pitchFamily="34" charset="0"/>
                <a:cs typeface="Tahoma" panose="020B0604030504040204" pitchFamily="34" charset="0"/>
              </a:rPr>
              <a:t>dust and </a:t>
            </a:r>
            <a:r>
              <a:rPr lang="en-US" sz="1100" dirty="0">
                <a:latin typeface="Tahoma" panose="020B0604030504040204" pitchFamily="34" charset="0"/>
                <a:ea typeface="Tahoma" panose="020B0604030504040204" pitchFamily="34" charset="0"/>
                <a:cs typeface="Tahoma" panose="020B0604030504040204" pitchFamily="34" charset="0"/>
              </a:rPr>
              <a:t>lack of light. The spots on the picture are dust. </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The line in the left part of the picture is a temperature cable. </a:t>
            </a:r>
          </a:p>
        </p:txBody>
      </p:sp>
      <p:sp>
        <p:nvSpPr>
          <p:cNvPr id="7" name="TextBox 6"/>
          <p:cNvSpPr txBox="1"/>
          <p:nvPr/>
        </p:nvSpPr>
        <p:spPr>
          <a:xfrm>
            <a:off x="4524177" y="930547"/>
            <a:ext cx="2560320" cy="695575"/>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various forms that out of condition grain may take.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significance of these formations.</a:t>
            </a:r>
          </a:p>
        </p:txBody>
      </p:sp>
      <p:sp>
        <p:nvSpPr>
          <p:cNvPr id="9" name="Rectangle 8"/>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and Feed Association of Illinois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594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22225" y="19050"/>
            <a:ext cx="4389438" cy="3292475"/>
          </a:xfrm>
          <a:prstGeom prst="rect">
            <a:avLst/>
          </a:prstGeom>
          <a:noFill/>
          <a:ln>
            <a:solidFill>
              <a:schemeClr val="bg1">
                <a:lumMod val="65000"/>
              </a:schemeClr>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235513" indent="-235513">
              <a:spcBef>
                <a:spcPct val="0"/>
              </a:spcBef>
            </a:pPr>
            <a:r>
              <a:rPr lang="en-US" dirty="0" smtClean="0"/>
              <a:t>There are three</a:t>
            </a:r>
            <a:r>
              <a:rPr lang="en-US" baseline="0" dirty="0" smtClean="0"/>
              <a:t> methods that people can become trapped in grain.</a:t>
            </a:r>
            <a:endParaRPr lang="en-US" dirty="0" smtClean="0"/>
          </a:p>
          <a:p>
            <a:pPr marL="464036" lvl="1" indent="-235513">
              <a:spcBef>
                <a:spcPct val="0"/>
              </a:spcBef>
            </a:pPr>
            <a:r>
              <a:rPr lang="en-US" dirty="0" smtClean="0"/>
              <a:t>Flowing Grain</a:t>
            </a:r>
          </a:p>
          <a:p>
            <a:pPr marL="464036" lvl="1" indent="-235513">
              <a:spcBef>
                <a:spcPct val="0"/>
              </a:spcBef>
            </a:pPr>
            <a:r>
              <a:rPr lang="en-US" dirty="0" smtClean="0"/>
              <a:t>Bridged (or Bridging) Grain.  </a:t>
            </a:r>
          </a:p>
          <a:p>
            <a:pPr marL="692603" lvl="2" indent="-235513">
              <a:spcBef>
                <a:spcPct val="0"/>
              </a:spcBef>
            </a:pPr>
            <a:r>
              <a:rPr lang="en-US" dirty="0" smtClean="0"/>
              <a:t>Sometimes called “</a:t>
            </a:r>
            <a:r>
              <a:rPr lang="en-US" dirty="0"/>
              <a:t>h</a:t>
            </a:r>
            <a:r>
              <a:rPr lang="en-US" dirty="0" smtClean="0"/>
              <a:t>orizontal </a:t>
            </a:r>
            <a:r>
              <a:rPr lang="en-US" dirty="0"/>
              <a:t>c</a:t>
            </a:r>
            <a:r>
              <a:rPr lang="en-US" dirty="0" smtClean="0"/>
              <a:t>rust </a:t>
            </a:r>
            <a:r>
              <a:rPr lang="en-US" dirty="0"/>
              <a:t>c</a:t>
            </a:r>
            <a:r>
              <a:rPr lang="en-US" dirty="0" smtClean="0"/>
              <a:t>ollapse”</a:t>
            </a:r>
          </a:p>
          <a:p>
            <a:pPr marL="464036" lvl="1" indent="-235513">
              <a:spcBef>
                <a:spcPct val="0"/>
              </a:spcBef>
            </a:pPr>
            <a:r>
              <a:rPr lang="en-US" dirty="0" smtClean="0"/>
              <a:t>Avalanche</a:t>
            </a:r>
          </a:p>
          <a:p>
            <a:pPr marL="692603" lvl="2" indent="-235513">
              <a:spcBef>
                <a:spcPct val="0"/>
              </a:spcBef>
            </a:pPr>
            <a:r>
              <a:rPr lang="en-US" dirty="0" smtClean="0"/>
              <a:t>Sometimes referred to as a “sidewall build-up” or “vertical collapse”</a:t>
            </a:r>
            <a:endParaRPr lang="en-US" dirty="0"/>
          </a:p>
          <a:p>
            <a:pPr>
              <a:spcBef>
                <a:spcPct val="0"/>
              </a:spcBef>
              <a:buFont typeface="+mj-lt"/>
              <a:buAutoNum type="arabicPeriod" startAt="2"/>
            </a:pPr>
            <a:r>
              <a:rPr lang="en-US" dirty="0" smtClean="0"/>
              <a:t>While entering a bin is strongly discouraged, and should only be done by a trained adult with proper PPE, the following are reasons this may be done.</a:t>
            </a:r>
          </a:p>
          <a:p>
            <a:pPr marL="399939" lvl="1" indent="-171416">
              <a:spcBef>
                <a:spcPct val="0"/>
              </a:spcBef>
            </a:pPr>
            <a:r>
              <a:rPr lang="en-US" dirty="0" smtClean="0"/>
              <a:t>Out of condition - grain not flowing</a:t>
            </a:r>
          </a:p>
          <a:p>
            <a:pPr marL="399939" lvl="1" indent="-171416">
              <a:spcBef>
                <a:spcPct val="0"/>
              </a:spcBef>
            </a:pPr>
            <a:r>
              <a:rPr lang="en-US" dirty="0" smtClean="0"/>
              <a:t>Equipment needing repair</a:t>
            </a:r>
          </a:p>
          <a:p>
            <a:pPr marL="399939" lvl="1" indent="-171416">
              <a:spcBef>
                <a:spcPct val="0"/>
              </a:spcBef>
            </a:pPr>
            <a:r>
              <a:rPr lang="en-US" dirty="0" smtClean="0"/>
              <a:t>Inspection and cleaning of bin</a:t>
            </a:r>
          </a:p>
          <a:p>
            <a:pPr marL="399939" lvl="1" indent="-171416">
              <a:spcBef>
                <a:spcPct val="0"/>
              </a:spcBef>
            </a:pPr>
            <a:r>
              <a:rPr lang="en-US" dirty="0" smtClean="0"/>
              <a:t>Youth should never enter a bin unless empty</a:t>
            </a:r>
          </a:p>
          <a:p>
            <a:pPr marL="171371" indent="-171416">
              <a:spcBef>
                <a:spcPct val="0"/>
              </a:spcBef>
              <a:buAutoNum type="arabicPeriod" startAt="2"/>
            </a:pPr>
            <a:r>
              <a:rPr lang="en-US" dirty="0" smtClean="0"/>
              <a:t>These 3 hazard conditions will be discussed further. </a:t>
            </a:r>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eaLnBrk="1" hangingPunct="1">
              <a:spcBef>
                <a:spcPct val="0"/>
              </a:spcBef>
            </a:pPr>
            <a:endParaRPr lang="en-US" dirty="0" smtClean="0"/>
          </a:p>
        </p:txBody>
      </p:sp>
      <p:sp>
        <p:nvSpPr>
          <p:cNvPr id="7" name="TextBox 6"/>
          <p:cNvSpPr txBox="1"/>
          <p:nvPr/>
        </p:nvSpPr>
        <p:spPr>
          <a:xfrm>
            <a:off x="4549767" y="949010"/>
            <a:ext cx="256032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three ways entrapments &amp; engulfments occur.</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the reasons adults may enter a grain bin.</a:t>
            </a:r>
          </a:p>
          <a:p>
            <a:pPr marL="182844" indent="-182844">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and Feed Association of Illinois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297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Typically grain storage structures empty by gravity. This is assisted with floor sump holes (gates) in the  bottom being opened/closed to direct the flow and mechanical unloading equipment that can help draw out grain and/or move it away. </a:t>
            </a:r>
          </a:p>
          <a:p>
            <a:pPr>
              <a:spcBef>
                <a:spcPct val="0"/>
              </a:spcBef>
            </a:pPr>
            <a:r>
              <a:rPr lang="en-US" dirty="0" smtClean="0"/>
              <a:t>Flowing </a:t>
            </a:r>
            <a:r>
              <a:rPr lang="en-US" dirty="0"/>
              <a:t>grain </a:t>
            </a:r>
            <a:r>
              <a:rPr lang="en-US" dirty="0" smtClean="0"/>
              <a:t>generally occurs when parts of the unloading mechanisms are operating. </a:t>
            </a:r>
            <a:endParaRPr lang="en-US" dirty="0"/>
          </a:p>
          <a:p>
            <a:pPr>
              <a:spcBef>
                <a:spcPct val="0"/>
              </a:spcBef>
            </a:pPr>
            <a:r>
              <a:rPr lang="en-US" dirty="0" smtClean="0"/>
              <a:t>Flowing grain can also occur </a:t>
            </a:r>
            <a:r>
              <a:rPr lang="en-US" dirty="0"/>
              <a:t>when a person enters a grain bin to get grain flowing that has stopped or </a:t>
            </a:r>
            <a:r>
              <a:rPr lang="en-US" dirty="0" smtClean="0"/>
              <a:t>slowed – “walking down the grain.” The flow is quickened if the unloading system is running.</a:t>
            </a:r>
          </a:p>
          <a:p>
            <a:pPr>
              <a:spcBef>
                <a:spcPct val="0"/>
              </a:spcBef>
            </a:pPr>
            <a:r>
              <a:rPr lang="en-US" dirty="0" smtClean="0"/>
              <a:t>The unloading </a:t>
            </a:r>
            <a:r>
              <a:rPr lang="en-US" dirty="0"/>
              <a:t>system </a:t>
            </a:r>
            <a:r>
              <a:rPr lang="en-US" dirty="0" smtClean="0"/>
              <a:t>causes grain to flow</a:t>
            </a:r>
            <a:r>
              <a:rPr lang="en-US" dirty="0"/>
              <a:t> </a:t>
            </a:r>
            <a:r>
              <a:rPr lang="en-US" dirty="0" smtClean="0"/>
              <a:t>at X number of bushels per second (depending on the size of bin and unloading system). The number of sump holes open also affect the speed.</a:t>
            </a:r>
          </a:p>
          <a:p>
            <a:pPr>
              <a:spcBef>
                <a:spcPct val="0"/>
              </a:spcBef>
            </a:pPr>
            <a:r>
              <a:rPr lang="en-US" b="1" dirty="0" smtClean="0"/>
              <a:t>The faster grain flows the quicker entrapment or engulfment occurs</a:t>
            </a:r>
            <a:r>
              <a:rPr lang="en-US" dirty="0" smtClean="0"/>
              <a:t>.</a:t>
            </a:r>
          </a:p>
          <a:p>
            <a:pPr lvl="1">
              <a:spcBef>
                <a:spcPct val="0"/>
              </a:spcBef>
              <a:buFont typeface="Arial" panose="020B0604020202020204" pitchFamily="34" charset="0"/>
              <a:buChar char="•"/>
            </a:pPr>
            <a:r>
              <a:rPr lang="en-US" dirty="0" smtClean="0"/>
              <a:t>Flowing grain creates an inverted cone or funnel. The surface of the grain becomes unstable for the worker.</a:t>
            </a:r>
          </a:p>
          <a:p>
            <a:pPr lvl="1">
              <a:spcBef>
                <a:spcPct val="0"/>
              </a:spcBef>
              <a:buFont typeface="Arial" panose="020B0604020202020204" pitchFamily="34" charset="0"/>
              <a:buChar char="•"/>
            </a:pPr>
            <a:r>
              <a:rPr lang="en-US" dirty="0" smtClean="0"/>
              <a:t>The flowing grain pulls a worker down – much like quicksand.</a:t>
            </a:r>
          </a:p>
          <a:p>
            <a:pPr lvl="1">
              <a:spcBef>
                <a:spcPct val="0"/>
              </a:spcBef>
              <a:buFont typeface="Arial" panose="020B0604020202020204" pitchFamily="34" charset="0"/>
              <a:buChar char="•"/>
            </a:pPr>
            <a:r>
              <a:rPr lang="en-US" dirty="0" smtClean="0"/>
              <a:t>As the sides continue to collapse, the worker quickly becomes entrapped/engulfed.</a:t>
            </a:r>
          </a:p>
          <a:p>
            <a:pPr lvl="1">
              <a:spcBef>
                <a:spcPct val="0"/>
              </a:spcBef>
              <a:buFont typeface="Arial" panose="020B0604020202020204" pitchFamily="34" charset="0"/>
              <a:buChar char="•"/>
            </a:pPr>
            <a:r>
              <a:rPr lang="en-US" dirty="0" smtClean="0"/>
              <a:t>This can happen in less than a minute.</a:t>
            </a:r>
          </a:p>
          <a:p>
            <a:pPr>
              <a:spcBef>
                <a:spcPct val="0"/>
              </a:spcBef>
            </a:pPr>
            <a:r>
              <a:rPr lang="en-US" dirty="0" smtClean="0"/>
              <a:t>Staying </a:t>
            </a:r>
            <a:r>
              <a:rPr lang="en-US" dirty="0"/>
              <a:t>away </a:t>
            </a:r>
            <a:r>
              <a:rPr lang="en-US" dirty="0" smtClean="0"/>
              <a:t>from open sumps or </a:t>
            </a:r>
            <a:r>
              <a:rPr lang="en-US" dirty="0"/>
              <a:t>the center of the bin </a:t>
            </a:r>
            <a:r>
              <a:rPr lang="en-US" dirty="0" smtClean="0"/>
              <a:t>with unloading equipment running is not </a:t>
            </a:r>
            <a:r>
              <a:rPr lang="en-US" dirty="0"/>
              <a:t>safe</a:t>
            </a:r>
            <a:r>
              <a:rPr lang="en-US" dirty="0" smtClean="0"/>
              <a:t>. </a:t>
            </a:r>
            <a:r>
              <a:rPr lang="en-US" dirty="0"/>
              <a:t>The surface of the grain, no matter where the person </a:t>
            </a:r>
            <a:r>
              <a:rPr lang="en-US" dirty="0" smtClean="0"/>
              <a:t>is located, is unstable</a:t>
            </a:r>
            <a:r>
              <a:rPr lang="en-US" dirty="0"/>
              <a:t>. </a:t>
            </a:r>
            <a:endParaRPr lang="en-US" dirty="0" smtClean="0"/>
          </a:p>
          <a:p>
            <a:pPr>
              <a:spcBef>
                <a:spcPct val="0"/>
              </a:spcBef>
            </a:pPr>
            <a:r>
              <a:rPr lang="en-US" dirty="0" smtClean="0"/>
              <a:t>The </a:t>
            </a:r>
            <a:r>
              <a:rPr lang="en-US" dirty="0"/>
              <a:t>force of the grain flow against the body is so great </a:t>
            </a:r>
            <a:r>
              <a:rPr lang="en-US" dirty="0" smtClean="0"/>
              <a:t>the </a:t>
            </a:r>
            <a:r>
              <a:rPr lang="en-US" dirty="0"/>
              <a:t>worker typically has no ability to pull themselves </a:t>
            </a:r>
            <a:r>
              <a:rPr lang="en-US" dirty="0" smtClean="0"/>
              <a:t>out.</a:t>
            </a:r>
          </a:p>
          <a:p>
            <a:pPr marL="235513" indent="-235513">
              <a:spcBef>
                <a:spcPct val="0"/>
              </a:spcBef>
            </a:pPr>
            <a:r>
              <a:rPr lang="en-US" dirty="0" smtClean="0"/>
              <a:t>There are other ways bins can be emptied (also causing flowing grain) including grain vacuums and cutting holes in sides. </a:t>
            </a:r>
          </a:p>
          <a:p>
            <a:pPr marL="235513" indent="-235513">
              <a:spcBef>
                <a:spcPct val="0"/>
              </a:spcBef>
            </a:pPr>
            <a:r>
              <a:rPr lang="en-US" dirty="0" smtClean="0">
                <a:solidFill>
                  <a:schemeClr val="tx1"/>
                </a:solidFill>
              </a:rPr>
              <a:t>There are no safe procedures to “walk down grain” &amp; get it flowing, especially with equipment running. Walking down grain or similar practice is prohibited by OSHA &amp; should never be done.</a:t>
            </a:r>
          </a:p>
          <a:p>
            <a:pPr marL="235513" indent="-235513">
              <a:spcBef>
                <a:spcPct val="0"/>
              </a:spcBef>
            </a:pPr>
            <a:r>
              <a:rPr lang="en-US" b="1" dirty="0" smtClean="0"/>
              <a:t>No one should enter a grain bin with unloading equipment running. </a:t>
            </a:r>
            <a:endParaRPr lang="en-US" b="1" dirty="0" smtClean="0">
              <a:solidFill>
                <a:schemeClr val="tx1"/>
              </a:solidFill>
            </a:endParaRPr>
          </a:p>
          <a:p>
            <a:pPr marL="235513" indent="-235513">
              <a:spcBef>
                <a:spcPct val="0"/>
              </a:spcBef>
            </a:pPr>
            <a:endParaRPr lang="en-US" dirty="0"/>
          </a:p>
          <a:p>
            <a:pPr marL="235513" indent="-235513">
              <a:spcBef>
                <a:spcPct val="0"/>
              </a:spcBef>
            </a:pPr>
            <a:endParaRPr lang="en-US" dirty="0" smtClean="0">
              <a:solidFill>
                <a:schemeClr val="tx1"/>
              </a:solidFill>
            </a:endParaRPr>
          </a:p>
          <a:p>
            <a:pPr marL="0" indent="0">
              <a:spcBef>
                <a:spcPct val="0"/>
              </a:spcBef>
              <a:buNone/>
            </a:pPr>
            <a:endParaRPr lang="en-US" dirty="0"/>
          </a:p>
          <a:p>
            <a:pPr marL="0" indent="0">
              <a:spcBef>
                <a:spcPct val="0"/>
              </a:spcBef>
              <a:buNone/>
            </a:pPr>
            <a:endParaRPr lang="en-US" dirty="0" smtClean="0">
              <a:solidFill>
                <a:schemeClr val="tx1"/>
              </a:solidFill>
            </a:endParaRPr>
          </a:p>
          <a:p>
            <a:pPr marL="0" indent="0">
              <a:spcBef>
                <a:spcPct val="0"/>
              </a:spcBef>
              <a:buNone/>
            </a:pPr>
            <a:endParaRPr lang="en-US" dirty="0" smtClean="0">
              <a:solidFill>
                <a:schemeClr val="tx1"/>
              </a:solidFill>
            </a:endParaRPr>
          </a:p>
          <a:p>
            <a:pPr marL="0" indent="0">
              <a:buNone/>
            </a:pPr>
            <a:endParaRPr lang="en-US" dirty="0" smtClean="0"/>
          </a:p>
          <a:p>
            <a:pPr marL="0" indent="0">
              <a:spcBef>
                <a:spcPct val="0"/>
              </a:spcBef>
              <a:buNone/>
            </a:pPr>
            <a:endParaRPr lang="en-US" dirty="0" smtClean="0">
              <a:solidFill>
                <a:schemeClr val="tx1"/>
              </a:solidFill>
            </a:endParaRPr>
          </a:p>
          <a:p>
            <a:pPr eaLnBrk="1" hangingPunct="1">
              <a:spcBef>
                <a:spcPct val="0"/>
              </a:spcBef>
            </a:pPr>
            <a:endParaRPr lang="en-US" dirty="0" smtClean="0">
              <a:solidFill>
                <a:schemeClr val="tx1"/>
              </a:solidFill>
            </a:endParaRPr>
          </a:p>
          <a:p>
            <a:pPr marL="0" indent="0">
              <a:spcBef>
                <a:spcPct val="0"/>
              </a:spcBef>
              <a:buNone/>
            </a:pPr>
            <a:endParaRPr lang="en-US" dirty="0" smtClean="0">
              <a:solidFill>
                <a:schemeClr val="tx1"/>
              </a:solidFill>
            </a:endParaRPr>
          </a:p>
        </p:txBody>
      </p:sp>
      <p:sp>
        <p:nvSpPr>
          <p:cNvPr id="5" name="TextBox 4"/>
          <p:cNvSpPr txBox="1"/>
          <p:nvPr/>
        </p:nvSpPr>
        <p:spPr>
          <a:xfrm>
            <a:off x="4524177" y="6864047"/>
            <a:ext cx="2560320" cy="1363450"/>
          </a:xfrm>
          <a:prstGeom prst="rect">
            <a:avLst/>
          </a:prstGeom>
          <a:noFill/>
        </p:spPr>
        <p:txBody>
          <a:bodyPr wrap="square" lIns="45720"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best way to eliminate or avoid this hazard?  </a:t>
            </a:r>
            <a:r>
              <a:rPr lang="en-US" sz="1100" i="1" dirty="0">
                <a:latin typeface="Tahoma" panose="020B0604030504040204" pitchFamily="34" charset="0"/>
                <a:ea typeface="Tahoma" panose="020B0604030504040204" pitchFamily="34" charset="0"/>
                <a:cs typeface="Tahoma" panose="020B0604030504040204" pitchFamily="34" charset="0"/>
              </a:rPr>
              <a:t>Adults never enter a bin with equipment running.</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the main sump is closed and only the outer ones open, does this eliminate the hazard?  </a:t>
            </a:r>
            <a:r>
              <a:rPr lang="en-US" sz="1100" i="1" dirty="0">
                <a:latin typeface="Tahoma" panose="020B0604030504040204" pitchFamily="34" charset="0"/>
                <a:ea typeface="Tahoma" panose="020B0604030504040204" pitchFamily="34" charset="0"/>
                <a:cs typeface="Tahoma" panose="020B0604030504040204" pitchFamily="34" charset="0"/>
              </a:rPr>
              <a:t>No, grain will still be flowing by gravity.</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31797" y="945787"/>
            <a:ext cx="2560320" cy="1541957"/>
          </a:xfrm>
          <a:prstGeom prst="rect">
            <a:avLst/>
          </a:prstGeom>
          <a:noFill/>
        </p:spPr>
        <p:txBody>
          <a:bodyPr wrap="square" lIns="45720" tIns="9142" rIns="45711" bIns="9142" rtlCol="0">
            <a:spAutoFit/>
          </a:bodyPr>
          <a:lstStyle/>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causes of flowing grain.</a:t>
            </a:r>
          </a:p>
          <a:p>
            <a:pPr marL="182844" indent="-1828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the process of entrapment/engulfment</a:t>
            </a:r>
            <a:r>
              <a:rPr lang="en-US" sz="1100" dirty="0" smtClean="0">
                <a:latin typeface="Tahoma" panose="020B0604030504040204" pitchFamily="34" charset="0"/>
                <a:ea typeface="Tahoma" panose="020B0604030504040204" pitchFamily="34" charset="0"/>
                <a:cs typeface="Tahoma" panose="020B0604030504040204" pitchFamily="34" charset="0"/>
              </a:rPr>
              <a:t>.</a:t>
            </a:r>
          </a:p>
          <a:p>
            <a:pPr marL="182844" indent="-182844">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Relate the hazard “flowing grain” to the risk of “walking down the grain”.</a:t>
            </a:r>
          </a:p>
          <a:p>
            <a:pPr marL="182844" indent="-182844">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why “walking down the grain” should never be done.</a:t>
            </a:r>
          </a:p>
          <a:p>
            <a:pPr marL="182844" indent="-182844">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a:p>
            <a:pPr>
              <a:buClr>
                <a:srgbClr val="3DBC1A"/>
              </a:buClr>
              <a:buSzPct val="150000"/>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541838" y="3868457"/>
            <a:ext cx="2560320" cy="695575"/>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Embedded Video </a:t>
            </a:r>
            <a:r>
              <a:rPr lang="en-US" sz="1100" b="1" dirty="0" smtClean="0">
                <a:latin typeface="Tahoma" panose="020B0604030504040204" pitchFamily="34" charset="0"/>
                <a:ea typeface="Tahoma" panose="020B0604030504040204" pitchFamily="34" charset="0"/>
                <a:cs typeface="Tahoma" panose="020B0604030504040204" pitchFamily="34" charset="0"/>
              </a:rPr>
              <a:t>–no audio</a:t>
            </a:r>
            <a:r>
              <a:rPr lang="en-US" sz="1100" b="1"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WMV file. Click once - text box disappears and video appears. Play -Click </a:t>
            </a:r>
            <a:r>
              <a:rPr lang="en-US" sz="1100" dirty="0">
                <a:latin typeface="Tahoma" panose="020B0604030504040204" pitchFamily="34" charset="0"/>
                <a:ea typeface="Tahoma" panose="020B0604030504040204" pitchFamily="34" charset="0"/>
                <a:cs typeface="Tahoma" panose="020B0604030504040204" pitchFamily="34" charset="0"/>
              </a:rPr>
              <a:t>on the arrow in the bottom left of the image.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4" name="Rectangle 3"/>
          <p:cNvSpPr/>
          <p:nvPr/>
        </p:nvSpPr>
        <p:spPr>
          <a:xfrm>
            <a:off x="4541838" y="5539147"/>
            <a:ext cx="2560320" cy="864852"/>
          </a:xfrm>
          <a:prstGeom prst="rect">
            <a:avLst/>
          </a:prstGeom>
        </p:spPr>
        <p:txBody>
          <a:bodyPr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Oklahoma State University Stored Products Research &amp; Education Center, “Grain Bin Rescue”</a:t>
            </a:r>
          </a:p>
          <a:p>
            <a:pPr lvl="0"/>
            <a:r>
              <a:rPr lang="en-US" sz="1000" dirty="0">
                <a:solidFill>
                  <a:srgbClr val="1155CC"/>
                </a:solidFill>
                <a:latin typeface="Tahoma" panose="020B0604030504040204" pitchFamily="34" charset="0"/>
                <a:ea typeface="Tahoma" panose="020B0604030504040204" pitchFamily="34" charset="0"/>
                <a:cs typeface="Tahoma" panose="020B0604030504040204" pitchFamily="34" charset="0"/>
                <a:hlinkClick r:id="rId4"/>
              </a:rPr>
              <a:t>https://www.youtube.com/watch?v=DQSqWbn-3X0</a:t>
            </a:r>
            <a:r>
              <a:rPr lang="en-US" sz="1100" dirty="0">
                <a:solidFill>
                  <a:srgbClr val="FF00FF"/>
                </a:solidFill>
                <a:latin typeface="Tahoma" panose="020B0604030504040204" pitchFamily="34" charset="0"/>
                <a:ea typeface="Tahoma" panose="020B0604030504040204" pitchFamily="34" charset="0"/>
                <a:cs typeface="Tahoma" panose="020B0604030504040204" pitchFamily="34" charset="0"/>
              </a:rPr>
              <a:t>​ .</a:t>
            </a:r>
          </a:p>
        </p:txBody>
      </p:sp>
      <p:sp>
        <p:nvSpPr>
          <p:cNvPr id="9" name="Rectangle 8"/>
          <p:cNvSpPr/>
          <p:nvPr/>
        </p:nvSpPr>
        <p:spPr>
          <a:xfrm>
            <a:off x="4542155" y="4540617"/>
            <a:ext cx="2560320" cy="1033665"/>
          </a:xfrm>
          <a:prstGeom prst="rect">
            <a:avLst/>
          </a:prstGeom>
        </p:spPr>
        <p:txBody>
          <a:bodyPr wrap="square" lIns="44568" tIns="8914" rIns="44568" bIns="8914">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Demonstrate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Use a clear container with bottom hole or a funnel. Plug the hole, fill with bird seed or other product and place an object on top. Unplug the hole. Watch how it empties &amp; what happens to the object.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720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p:spPr>
      </p:sp>
      <p:sp>
        <p:nvSpPr>
          <p:cNvPr id="73731" name="Notes Placeholder 2"/>
          <p:cNvSpPr>
            <a:spLocks noGrp="1"/>
          </p:cNvSpPr>
          <p:nvPr>
            <p:ph type="body" idx="1"/>
          </p:nvPr>
        </p:nvSpPr>
        <p:spPr bwMode="auto">
          <a:noFill/>
        </p:spPr>
        <p:txBody>
          <a:bodyPr wrap="square" tIns="9144" bIns="9144" numCol="1" anchor="t" anchorCtr="0" compatLnSpc="1">
            <a:prstTxWarp prst="textNoShape">
              <a:avLst/>
            </a:prstTxWarp>
          </a:bodyPr>
          <a:lstStyle/>
          <a:p>
            <a:r>
              <a:rPr lang="en-US" dirty="0" smtClean="0"/>
              <a:t>In an entrapment:  “you are in a race you can’t win.” It can happen in seconds.</a:t>
            </a:r>
          </a:p>
          <a:p>
            <a:pPr marL="228801" indent="-228801"/>
            <a:r>
              <a:rPr lang="en-US" dirty="0" smtClean="0"/>
              <a:t>The chart shows the extremely short time frame it takes for entrapment/engulfment to occur</a:t>
            </a:r>
            <a:r>
              <a:rPr lang="en-US" baseline="0" dirty="0" smtClean="0"/>
              <a:t>.</a:t>
            </a:r>
          </a:p>
          <a:p>
            <a:pPr marL="457324" lvl="1" indent="-228801"/>
            <a:r>
              <a:rPr lang="en-US" dirty="0" smtClean="0"/>
              <a:t>NOTE:  These rates will vary</a:t>
            </a:r>
            <a:r>
              <a:rPr lang="en-US" baseline="0" dirty="0" smtClean="0"/>
              <a:t> </a:t>
            </a:r>
            <a:r>
              <a:rPr lang="en-US" dirty="0" smtClean="0"/>
              <a:t>based depending on size of equipment and number of outlets.</a:t>
            </a:r>
          </a:p>
          <a:p>
            <a:pPr marL="457324" lvl="1" indent="-228801"/>
            <a:r>
              <a:rPr lang="en-US" baseline="0" dirty="0" smtClean="0"/>
              <a:t>Entrapment/engulfment will still occur too</a:t>
            </a:r>
            <a:r>
              <a:rPr lang="en-US" dirty="0" smtClean="0"/>
              <a:t> quickly to react, regardless of the size of equipment.</a:t>
            </a:r>
          </a:p>
          <a:p>
            <a:pPr marL="457324" lvl="1" indent="-228801"/>
            <a:r>
              <a:rPr lang="en-US" dirty="0" smtClean="0"/>
              <a:t>Typically, total </a:t>
            </a:r>
            <a:r>
              <a:rPr lang="en-US" dirty="0"/>
              <a:t>engulfment occurs in less than a minute. </a:t>
            </a:r>
          </a:p>
          <a:p>
            <a:pPr marL="228801" indent="-228801"/>
            <a:r>
              <a:rPr lang="en-US" dirty="0" smtClean="0"/>
              <a:t>Unloading systems are getting larger and faster, making entrapment/engulfment occur more rapidly.</a:t>
            </a:r>
          </a:p>
          <a:p>
            <a:pPr marL="228801" indent="-228801"/>
            <a:r>
              <a:rPr lang="en-US" dirty="0" smtClean="0"/>
              <a:t>Remind participants:  “Once you are submerged to your knees,</a:t>
            </a:r>
            <a:r>
              <a:rPr lang="en-US" baseline="0" dirty="0" smtClean="0"/>
              <a:t> you can no longer free yourself.”  This</a:t>
            </a:r>
            <a:r>
              <a:rPr lang="en-US" dirty="0" smtClean="0"/>
              <a:t> can happen in 5 seconds.</a:t>
            </a:r>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endParaRPr lang="en-US" dirty="0" smtClean="0"/>
          </a:p>
        </p:txBody>
      </p:sp>
      <p:sp>
        <p:nvSpPr>
          <p:cNvPr id="5" name="TextBox 4"/>
          <p:cNvSpPr txBox="1"/>
          <p:nvPr/>
        </p:nvSpPr>
        <p:spPr>
          <a:xfrm>
            <a:off x="4524177" y="6856300"/>
            <a:ext cx="2560320" cy="2292917"/>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How far are you from emergency services? </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would happen in the time between the call and their arrival?</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Once submerged to the knees a person cannot self rescue.  According to the chart, how long does it take to be submerged to knee level? </a:t>
            </a:r>
            <a:r>
              <a:rPr lang="en-US" sz="1100" i="1" dirty="0">
                <a:latin typeface="Tahoma" panose="020B0604030504040204" pitchFamily="34" charset="0"/>
                <a:ea typeface="Tahoma" panose="020B0604030504040204" pitchFamily="34" charset="0"/>
                <a:cs typeface="Tahoma" panose="020B0604030504040204" pitchFamily="34" charset="0"/>
              </a:rPr>
              <a:t>Approximately 5 seconds.</a:t>
            </a:r>
          </a:p>
          <a:p>
            <a:pPr marL="182844" indent="-182844">
              <a:buFont typeface="+mj-lt"/>
              <a:buAutoNum type="arabicPeriod"/>
            </a:pPr>
            <a:endParaRPr lang="en-US" sz="1100" i="1"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90650"/>
            <a:ext cx="2560320" cy="864852"/>
          </a:xfrm>
          <a:prstGeom prst="rect">
            <a:avLst/>
          </a:prstGeom>
          <a:noFill/>
        </p:spPr>
        <p:txBody>
          <a:bodyPr wrap="square" lIns="45711" tIns="9144" rIns="45711" bIns="9144"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The chart shows </a:t>
            </a:r>
            <a:r>
              <a:rPr lang="en-US" sz="1100" dirty="0" smtClean="0">
                <a:latin typeface="Tahoma" panose="020B0604030504040204" pitchFamily="34" charset="0"/>
                <a:ea typeface="Tahoma" panose="020B0604030504040204" pitchFamily="34" charset="0"/>
                <a:cs typeface="Tahoma" panose="020B0604030504040204" pitchFamily="34" charset="0"/>
              </a:rPr>
              <a:t>time </a:t>
            </a:r>
            <a:r>
              <a:rPr lang="en-US" sz="1100" dirty="0">
                <a:latin typeface="Tahoma" panose="020B0604030504040204" pitchFamily="34" charset="0"/>
                <a:ea typeface="Tahoma" panose="020B0604030504040204" pitchFamily="34" charset="0"/>
                <a:cs typeface="Tahoma" panose="020B0604030504040204" pitchFamily="34" charset="0"/>
              </a:rPr>
              <a:t>frame it would take for entrapment/engulfment in grain for an unloading rate of 3900 Bushels/hour or 65 bushel/minute (10 inch out auger</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45787"/>
            <a:ext cx="2560320" cy="695575"/>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speed and method of entrapment/engulfment.</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effect of equipment size on rate of entrapment/engulfment</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Penn State Ag Safety and Health Program</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0079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smtClean="0"/>
              <a:t>“Bridged or bridging grain” hazard may also be called </a:t>
            </a:r>
            <a:r>
              <a:rPr lang="en-US" dirty="0"/>
              <a:t>a “horizontal </a:t>
            </a:r>
            <a:r>
              <a:rPr lang="en-US" dirty="0" smtClean="0"/>
              <a:t>crust </a:t>
            </a:r>
            <a:r>
              <a:rPr lang="en-US" dirty="0"/>
              <a:t>collapse”.</a:t>
            </a:r>
          </a:p>
          <a:p>
            <a:pPr lvl="0"/>
            <a:r>
              <a:rPr lang="en-US" dirty="0" smtClean="0"/>
              <a:t>A </a:t>
            </a:r>
            <a:r>
              <a:rPr lang="en-US" dirty="0"/>
              <a:t>bridge occurs when a layer of crust forms on the top surface </a:t>
            </a:r>
            <a:r>
              <a:rPr lang="en-US" dirty="0" smtClean="0"/>
              <a:t>of the grain due to </a:t>
            </a:r>
            <a:r>
              <a:rPr lang="en-US" dirty="0"/>
              <a:t>clumping because of mold or moisture (the grain not dried properly).</a:t>
            </a:r>
          </a:p>
          <a:p>
            <a:pPr lvl="0"/>
            <a:r>
              <a:rPr lang="en-US" dirty="0"/>
              <a:t>The “bridge” forms when grain has been removed or settles from underneath the crust forming a cavity. This empty space is usually the result of grain having been unloaded – the gravity pulling grain from the center of the bin beneath the crusted surface where it flows easier.</a:t>
            </a:r>
          </a:p>
          <a:p>
            <a:pPr lvl="0"/>
            <a:r>
              <a:rPr lang="en-US" dirty="0"/>
              <a:t>The surface can appear to be hard enough to hold a person’s weight creating a false impression they can walk on it.</a:t>
            </a:r>
          </a:p>
          <a:p>
            <a:pPr lvl="0"/>
            <a:r>
              <a:rPr lang="en-US" dirty="0"/>
              <a:t>The weight and/or movement of a person can cause the bridge to collapse and the person will fall into the cavity with the grain swiftly filling in around them.</a:t>
            </a:r>
          </a:p>
          <a:p>
            <a:pPr lvl="0"/>
            <a:r>
              <a:rPr lang="en-US" dirty="0"/>
              <a:t>A good indication </a:t>
            </a:r>
            <a:r>
              <a:rPr lang="en-US" dirty="0" smtClean="0"/>
              <a:t>of crusted corn is </a:t>
            </a:r>
            <a:r>
              <a:rPr lang="en-US" dirty="0"/>
              <a:t>a person not sinking into grain a little bit. With good grain (corn), a person will sink about 12” (mid-calf). </a:t>
            </a:r>
            <a:r>
              <a:rPr lang="en-US" b="1" dirty="0"/>
              <a:t>If not sinking, there is a problem – GET OUT!</a:t>
            </a:r>
          </a:p>
          <a:p>
            <a:pPr lvl="0"/>
            <a:r>
              <a:rPr lang="en-US" dirty="0"/>
              <a:t>Other indicators of possible bridging:</a:t>
            </a:r>
          </a:p>
          <a:p>
            <a:pPr lvl="1"/>
            <a:r>
              <a:rPr lang="en-US" dirty="0"/>
              <a:t>Grain has been previously removed but the surface doesn’t reflect this.</a:t>
            </a:r>
          </a:p>
          <a:p>
            <a:pPr lvl="1"/>
            <a:r>
              <a:rPr lang="en-US" dirty="0"/>
              <a:t>Uneven slopes or grain </a:t>
            </a:r>
            <a:r>
              <a:rPr lang="en-US" dirty="0" smtClean="0"/>
              <a:t>is </a:t>
            </a:r>
            <a:r>
              <a:rPr lang="en-US" dirty="0"/>
              <a:t>not at </a:t>
            </a:r>
            <a:r>
              <a:rPr lang="en-US" dirty="0" smtClean="0"/>
              <a:t>a natural </a:t>
            </a:r>
            <a:r>
              <a:rPr lang="en-US" dirty="0"/>
              <a:t>angle, generally 22-28°.</a:t>
            </a:r>
          </a:p>
          <a:p>
            <a:pPr lvl="0"/>
            <a:r>
              <a:rPr lang="en-US" dirty="0"/>
              <a:t>Poking at grain before walking on it does not prevent entrapment or engulfment. Breaking the surface from:</a:t>
            </a:r>
          </a:p>
          <a:p>
            <a:pPr lvl="1"/>
            <a:r>
              <a:rPr lang="en-US" dirty="0"/>
              <a:t>Inside the bin – Can cause the area where the worker is standing to collapse</a:t>
            </a:r>
          </a:p>
          <a:p>
            <a:pPr lvl="1"/>
            <a:r>
              <a:rPr lang="en-US" dirty="0"/>
              <a:t>Outside the bin – May be misleading because cavities may not be within reach.</a:t>
            </a:r>
          </a:p>
          <a:p>
            <a:pPr lvl="0"/>
            <a:r>
              <a:rPr lang="en-US" dirty="0"/>
              <a:t>It is NOT possible to “see’ bridging conditions. Anticipate bridging conditions </a:t>
            </a:r>
            <a:r>
              <a:rPr lang="en-US" dirty="0" smtClean="0"/>
              <a:t>when </a:t>
            </a:r>
            <a:r>
              <a:rPr lang="en-US" dirty="0"/>
              <a:t>other indicators are present. (See question 1</a:t>
            </a:r>
            <a:r>
              <a:rPr lang="en-US" dirty="0" smtClean="0"/>
              <a:t>.)</a:t>
            </a:r>
          </a:p>
          <a:p>
            <a:pPr marL="0" indent="0">
              <a:buNone/>
            </a:pPr>
            <a:endParaRPr lang="en-US" dirty="0">
              <a:solidFill>
                <a:prstClr val="black"/>
              </a:solidFill>
              <a:latin typeface="Humnst777 Cn BT"/>
            </a:endParaRPr>
          </a:p>
          <a:p>
            <a:pPr marL="0" indent="0">
              <a:buNone/>
            </a:pPr>
            <a:endParaRPr lang="en-US" dirty="0" smtClean="0">
              <a:solidFill>
                <a:prstClr val="black"/>
              </a:solidFill>
              <a:latin typeface="Humnst777 Cn BT"/>
            </a:endParaRPr>
          </a:p>
          <a:p>
            <a:pPr marL="0" indent="0" defTabSz="940443">
              <a:spcBef>
                <a:spcPct val="0"/>
              </a:spcBef>
              <a:buNone/>
            </a:pPr>
            <a:endParaRPr lang="en-US" dirty="0">
              <a:solidFill>
                <a:prstClr val="black"/>
              </a:solidFill>
              <a:latin typeface="Humnst777 Cn BT"/>
            </a:endParaRPr>
          </a:p>
          <a:p>
            <a:pPr defTabSz="940443">
              <a:spcBef>
                <a:spcPct val="0"/>
              </a:spcBef>
            </a:pPr>
            <a:endParaRPr lang="en-US" dirty="0" smtClean="0">
              <a:latin typeface="Humnst777 Cn BT"/>
            </a:endParaRPr>
          </a:p>
        </p:txBody>
      </p:sp>
      <p:sp>
        <p:nvSpPr>
          <p:cNvPr id="5" name="TextBox 4"/>
          <p:cNvSpPr txBox="1"/>
          <p:nvPr/>
        </p:nvSpPr>
        <p:spPr>
          <a:xfrm>
            <a:off x="4524177" y="6852537"/>
            <a:ext cx="2560320" cy="1711238"/>
          </a:xfrm>
          <a:prstGeom prst="rect">
            <a:avLst/>
          </a:prstGeom>
          <a:noFill/>
        </p:spPr>
        <p:txBody>
          <a:bodyPr wrap="square" lIns="45720" tIns="9144" rIns="45720"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other indicators of out of condition grain which could signify a bridging condition? </a:t>
            </a:r>
            <a:r>
              <a:rPr lang="en-US" sz="1100" i="1" dirty="0" smtClean="0">
                <a:latin typeface="Tahoma" panose="020B0604030504040204" pitchFamily="34" charset="0"/>
                <a:ea typeface="Tahoma" panose="020B0604030504040204" pitchFamily="34" charset="0"/>
                <a:cs typeface="Tahoma" panose="020B0604030504040204" pitchFamily="34" charset="0"/>
              </a:rPr>
              <a:t>Moldy</a:t>
            </a:r>
            <a:r>
              <a:rPr lang="en-US" sz="1100" i="1" dirty="0">
                <a:latin typeface="Tahoma" panose="020B0604030504040204" pitchFamily="34" charset="0"/>
                <a:ea typeface="Tahoma" panose="020B0604030504040204" pitchFamily="34" charset="0"/>
                <a:cs typeface="Tahoma" panose="020B0604030504040204" pitchFamily="34" charset="0"/>
              </a:rPr>
              <a:t>, musty sour smell, warm to the touch, visible clumps/formations,  clogs,  towers/pyramids &amp; discolored.</a:t>
            </a:r>
          </a:p>
          <a:p>
            <a:pPr marL="182880" indent="-182880">
              <a:buFont typeface="+mj-lt"/>
              <a:buAutoNum type="arabicPeriod" startAt="2"/>
            </a:pPr>
            <a:r>
              <a:rPr lang="en-US" sz="1100" dirty="0">
                <a:latin typeface="Tahoma" panose="020B0604030504040204" pitchFamily="34" charset="0"/>
                <a:ea typeface="Tahoma" panose="020B0604030504040204" pitchFamily="34" charset="0"/>
                <a:cs typeface="Tahoma" panose="020B0604030504040204" pitchFamily="34" charset="0"/>
              </a:rPr>
              <a:t>What are some other hazards which could be present with bridged grain?  </a:t>
            </a:r>
            <a:r>
              <a:rPr lang="en-US" sz="1100" i="1" dirty="0" smtClean="0">
                <a:latin typeface="Tahoma" panose="020B0604030504040204" pitchFamily="34" charset="0"/>
                <a:ea typeface="Tahoma" panose="020B0604030504040204" pitchFamily="34" charset="0"/>
                <a:cs typeface="Tahoma" panose="020B0604030504040204" pitchFamily="34" charset="0"/>
              </a:rPr>
              <a:t>Respiratory </a:t>
            </a:r>
            <a:r>
              <a:rPr lang="en-US" sz="1100" i="1" dirty="0">
                <a:latin typeface="Tahoma" panose="020B0604030504040204" pitchFamily="34" charset="0"/>
                <a:ea typeface="Tahoma" panose="020B0604030504040204" pitchFamily="34" charset="0"/>
                <a:cs typeface="Tahoma" panose="020B0604030504040204" pitchFamily="34" charset="0"/>
              </a:rPr>
              <a:t>issues due to the molds and dust, hazardous atmosphere.</a:t>
            </a:r>
          </a:p>
        </p:txBody>
      </p:sp>
      <p:sp>
        <p:nvSpPr>
          <p:cNvPr id="7" name="TextBox 6"/>
          <p:cNvSpPr txBox="1"/>
          <p:nvPr/>
        </p:nvSpPr>
        <p:spPr>
          <a:xfrm>
            <a:off x="4524177" y="930547"/>
            <a:ext cx="256032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causes and formation of bridging conditions. </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Review </a:t>
            </a:r>
            <a:r>
              <a:rPr lang="en-US" sz="1100" dirty="0">
                <a:latin typeface="Tahoma" panose="020B0604030504040204" pitchFamily="34" charset="0"/>
                <a:ea typeface="Tahoma" panose="020B0604030504040204" pitchFamily="34" charset="0"/>
                <a:cs typeface="Tahoma" panose="020B0604030504040204" pitchFamily="34" charset="0"/>
              </a:rPr>
              <a:t>indicators of out of condition </a:t>
            </a:r>
            <a:r>
              <a:rPr lang="en-US" sz="1100" dirty="0" smtClean="0">
                <a:latin typeface="Tahoma" panose="020B0604030504040204" pitchFamily="34" charset="0"/>
                <a:ea typeface="Tahoma" panose="020B0604030504040204" pitchFamily="34" charset="0"/>
                <a:cs typeface="Tahoma" panose="020B0604030504040204" pitchFamily="34" charset="0"/>
              </a:rPr>
              <a:t>grain from previous slides</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Explore misconceptions </a:t>
            </a:r>
            <a:r>
              <a:rPr lang="en-US" sz="1100" dirty="0" smtClean="0">
                <a:latin typeface="Tahoma" panose="020B0604030504040204" pitchFamily="34" charset="0"/>
                <a:ea typeface="Tahoma" panose="020B0604030504040204" pitchFamily="34" charset="0"/>
                <a:cs typeface="Tahoma" panose="020B0604030504040204" pitchFamily="34" charset="0"/>
              </a:rPr>
              <a:t>about bridging/crusting.</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540275" y="3887732"/>
            <a:ext cx="2560320" cy="864852"/>
          </a:xfrm>
          <a:prstGeom prst="rect">
            <a:avLst/>
          </a:prstGeom>
        </p:spPr>
        <p:txBody>
          <a:bodyPr wrap="square"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Embedded Video without Audio: </a:t>
            </a:r>
            <a:r>
              <a:rPr lang="en-US" sz="1100" dirty="0">
                <a:latin typeface="Tahoma" panose="020B0604030504040204" pitchFamily="34" charset="0"/>
                <a:ea typeface="Tahoma" panose="020B0604030504040204" pitchFamily="34" charset="0"/>
                <a:cs typeface="Tahoma" panose="020B0604030504040204" pitchFamily="34" charset="0"/>
              </a:rPr>
              <a:t>This is a WMV </a:t>
            </a:r>
            <a:r>
              <a:rPr lang="en-US" sz="1100" dirty="0" smtClean="0">
                <a:latin typeface="Tahoma" panose="020B0604030504040204" pitchFamily="34" charset="0"/>
                <a:ea typeface="Tahoma" panose="020B0604030504040204" pitchFamily="34" charset="0"/>
                <a:cs typeface="Tahoma" panose="020B0604030504040204" pitchFamily="34" charset="0"/>
              </a:rPr>
              <a:t>file. Click once for text box to disappear and video to appear. Click on </a:t>
            </a:r>
            <a:r>
              <a:rPr lang="en-US" sz="1100" dirty="0">
                <a:latin typeface="Tahoma" panose="020B0604030504040204" pitchFamily="34" charset="0"/>
                <a:ea typeface="Tahoma" panose="020B0604030504040204" pitchFamily="34" charset="0"/>
                <a:cs typeface="Tahoma" panose="020B0604030504040204" pitchFamily="34" charset="0"/>
              </a:rPr>
              <a:t>the arrow in the bottom left of the </a:t>
            </a:r>
            <a:r>
              <a:rPr lang="en-US" sz="1100" dirty="0" smtClean="0">
                <a:latin typeface="Tahoma" panose="020B0604030504040204" pitchFamily="34" charset="0"/>
                <a:ea typeface="Tahoma" panose="020B0604030504040204" pitchFamily="34" charset="0"/>
                <a:cs typeface="Tahoma" panose="020B0604030504040204" pitchFamily="34" charset="0"/>
              </a:rPr>
              <a:t>image to play video.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9" name="Rectangle 8"/>
          <p:cNvSpPr/>
          <p:nvPr/>
        </p:nvSpPr>
        <p:spPr>
          <a:xfrm>
            <a:off x="4542155" y="5950691"/>
            <a:ext cx="2560320" cy="356556"/>
          </a:xfrm>
          <a:prstGeom prst="rect">
            <a:avLst/>
          </a:prstGeom>
        </p:spPr>
        <p:txBody>
          <a:bodyPr wrap="square" lIns="44568" tIns="8914" rIns="44568" bIns="8914">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Safety and Technical Rescue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Association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4706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25400" y="19050"/>
            <a:ext cx="4389438" cy="3292475"/>
          </a:xfrm>
          <a:prstGeom prst="rect">
            <a:avLst/>
          </a:prstGeom>
          <a:noFill/>
          <a:ln>
            <a:solidFill>
              <a:schemeClr val="bg1">
                <a:lumMod val="65000"/>
              </a:schemeClr>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a:t>Grain that is out of condition can also form </a:t>
            </a:r>
            <a:r>
              <a:rPr lang="en-US" dirty="0" smtClean="0"/>
              <a:t>pyramids, </a:t>
            </a:r>
            <a:r>
              <a:rPr lang="en-US" dirty="0"/>
              <a:t>towers, or build-up on the side of a grain bin.</a:t>
            </a:r>
          </a:p>
          <a:p>
            <a:pPr lvl="0"/>
            <a:r>
              <a:rPr lang="en-US" dirty="0"/>
              <a:t>Accidents can occur when a worker stands next to or underneath grain that is built up on the walls of the bin or grain that has formed into towers.</a:t>
            </a:r>
          </a:p>
          <a:p>
            <a:pPr lvl="0"/>
            <a:r>
              <a:rPr lang="en-US" dirty="0"/>
              <a:t>The grain pile can avalanche onto the worker unexpectedly or when the worker attempts to dislodge it resulting in full or partial entrapment in grain.</a:t>
            </a:r>
          </a:p>
          <a:p>
            <a:pPr lvl="0"/>
            <a:r>
              <a:rPr lang="en-US" dirty="0"/>
              <a:t>The avalanche can occur from the side or from a grain tower/pyramid or stalagmite (rises from the floor). Also called a “cone or dish up” formation.</a:t>
            </a:r>
          </a:p>
          <a:p>
            <a:pPr lvl="0"/>
            <a:r>
              <a:rPr lang="en-US" dirty="0"/>
              <a:t>Underneath the crusted portion of the mass, the grain may be drier and crumbly. When the solid crust which is holding the other grain in place is broken, the grain falls – creating the avalanche.</a:t>
            </a:r>
          </a:p>
          <a:p>
            <a:pPr lvl="0"/>
            <a:r>
              <a:rPr lang="en-US" dirty="0"/>
              <a:t>Piled-up grain a few feet high is enough to engulf a worker. Once the grain dislodges, the force is enough to knock a worker down and engulf them. </a:t>
            </a:r>
          </a:p>
          <a:p>
            <a:pPr lvl="0"/>
            <a:r>
              <a:rPr lang="en-US" dirty="0"/>
              <a:t>Alternative methods need to be used to clear build ups. </a:t>
            </a:r>
            <a:r>
              <a:rPr lang="en-US" i="1" dirty="0"/>
              <a:t>See Questions</a:t>
            </a:r>
            <a:endParaRPr lang="en-US" dirty="0"/>
          </a:p>
          <a:p>
            <a:pPr marL="0" indent="0">
              <a:buNone/>
            </a:pPr>
            <a:endParaRPr lang="en-US" sz="900" dirty="0">
              <a:solidFill>
                <a:prstClr val="black"/>
              </a:solidFill>
            </a:endParaRPr>
          </a:p>
          <a:p>
            <a:pPr marL="0" indent="0">
              <a:buNone/>
            </a:pPr>
            <a:endParaRPr lang="en-US" sz="900" dirty="0">
              <a:solidFill>
                <a:prstClr val="black"/>
              </a:solidFill>
            </a:endParaRPr>
          </a:p>
          <a:p>
            <a:pPr marL="0" indent="0" defTabSz="950229">
              <a:spcBef>
                <a:spcPct val="0"/>
              </a:spcBef>
              <a:buNone/>
              <a:defRPr/>
            </a:pPr>
            <a:endParaRPr lang="en-US" dirty="0" smtClean="0"/>
          </a:p>
          <a:p>
            <a:pPr defTabSz="950229">
              <a:spcBef>
                <a:spcPct val="0"/>
              </a:spcBef>
            </a:pPr>
            <a:endParaRPr lang="en-US" dirty="0" smtClean="0"/>
          </a:p>
        </p:txBody>
      </p:sp>
      <p:sp>
        <p:nvSpPr>
          <p:cNvPr id="5" name="TextBox 4"/>
          <p:cNvSpPr txBox="1"/>
          <p:nvPr/>
        </p:nvSpPr>
        <p:spPr>
          <a:xfrm>
            <a:off x="4524177" y="6844917"/>
            <a:ext cx="2560320" cy="2077483"/>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It is common to knock down grain and sometimes necessary – What are some alternatives?  </a:t>
            </a:r>
            <a:r>
              <a:rPr lang="en-US" sz="1100" i="1" dirty="0">
                <a:latin typeface="Tahoma" panose="020B0604030504040204" pitchFamily="34" charset="0"/>
                <a:ea typeface="Tahoma" panose="020B0604030504040204" pitchFamily="34" charset="0"/>
                <a:cs typeface="Tahoma" panose="020B0604030504040204" pitchFamily="34" charset="0"/>
              </a:rPr>
              <a:t>Wait for it to dislodge on its own, refill the bin above the level of build-up and empty, repeating as necessary.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grain clinging to the side of a bin deceptive?  </a:t>
            </a:r>
            <a:r>
              <a:rPr lang="en-US" sz="1100" i="1" dirty="0">
                <a:latin typeface="Tahoma" panose="020B0604030504040204" pitchFamily="34" charset="0"/>
                <a:ea typeface="Tahoma" panose="020B0604030504040204" pitchFamily="34" charset="0"/>
                <a:cs typeface="Tahoma" panose="020B0604030504040204" pitchFamily="34" charset="0"/>
              </a:rPr>
              <a:t>What looks like a small amount of build-up may actually be  several feet of grain with enough force to knock someone over.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6009" y="3900899"/>
            <a:ext cx="2560320" cy="2049792"/>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Embedded Video without Audio: </a:t>
            </a:r>
            <a:r>
              <a:rPr lang="en-US" sz="1100" dirty="0">
                <a:latin typeface="Tahoma" panose="020B0604030504040204" pitchFamily="34" charset="0"/>
                <a:ea typeface="Tahoma" panose="020B0604030504040204" pitchFamily="34" charset="0"/>
                <a:cs typeface="Tahoma" panose="020B0604030504040204" pitchFamily="34" charset="0"/>
              </a:rPr>
              <a:t>This is a WMV </a:t>
            </a:r>
            <a:r>
              <a:rPr lang="en-US" sz="1100" dirty="0" smtClean="0">
                <a:latin typeface="Tahoma" panose="020B0604030504040204" pitchFamily="34" charset="0"/>
                <a:ea typeface="Tahoma" panose="020B0604030504040204" pitchFamily="34" charset="0"/>
                <a:cs typeface="Tahoma" panose="020B0604030504040204" pitchFamily="34" charset="0"/>
              </a:rPr>
              <a:t>file. Click once for text box to disappear and video to appear. on </a:t>
            </a:r>
            <a:r>
              <a:rPr lang="en-US" sz="1100" dirty="0">
                <a:latin typeface="Tahoma" panose="020B0604030504040204" pitchFamily="34" charset="0"/>
                <a:ea typeface="Tahoma" panose="020B0604030504040204" pitchFamily="34" charset="0"/>
                <a:cs typeface="Tahoma" panose="020B0604030504040204" pitchFamily="34" charset="0"/>
              </a:rPr>
              <a:t>the arrow in the bottom left of the </a:t>
            </a:r>
            <a:r>
              <a:rPr lang="en-US" sz="1100" dirty="0" smtClean="0">
                <a:latin typeface="Tahoma" panose="020B0604030504040204" pitchFamily="34" charset="0"/>
                <a:ea typeface="Tahoma" panose="020B0604030504040204" pitchFamily="34" charset="0"/>
                <a:cs typeface="Tahoma" panose="020B0604030504040204" pitchFamily="34" charset="0"/>
              </a:rPr>
              <a:t>image to play video.</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b="1" dirty="0">
                <a:latin typeface="Tahoma" panose="020B0604030504040204" pitchFamily="34" charset="0"/>
                <a:ea typeface="Tahoma" panose="020B0604030504040204" pitchFamily="34" charset="0"/>
                <a:cs typeface="Tahoma" panose="020B0604030504040204" pitchFamily="34" charset="0"/>
              </a:rPr>
              <a:t>An analogy for avalanching grain </a:t>
            </a:r>
            <a:r>
              <a:rPr lang="en-US" sz="1100" dirty="0">
                <a:latin typeface="Tahoma" panose="020B0604030504040204" pitchFamily="34" charset="0"/>
                <a:ea typeface="Tahoma" panose="020B0604030504040204" pitchFamily="34" charset="0"/>
                <a:cs typeface="Tahoma" panose="020B0604030504040204" pitchFamily="34" charset="0"/>
              </a:rPr>
              <a:t>is a piñata. The first few hits may see only a few pieces of candy falling or may cause the piñata to break and release a bunch of candy. You never know which “hit” will cause the piñata to break open</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30547"/>
            <a:ext cx="2560320" cy="120340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causes and formation of grain towers or build-up on the side of the bin.</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proper an improper ways to address abnormal grain formations or build-up on the side of a bin.</a:t>
            </a:r>
          </a:p>
          <a:p>
            <a:pPr marL="137160" indent="-137160">
              <a:buClr>
                <a:srgbClr val="3DBC1A"/>
              </a:buClr>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9" name="Rectangle 8"/>
          <p:cNvSpPr/>
          <p:nvPr/>
        </p:nvSpPr>
        <p:spPr>
          <a:xfrm>
            <a:off x="4542155" y="5961602"/>
            <a:ext cx="2560320" cy="356556"/>
          </a:xfrm>
          <a:prstGeom prst="rect">
            <a:avLst/>
          </a:prstGeom>
        </p:spPr>
        <p:txBody>
          <a:bodyPr wrap="square" lIns="44568" tIns="8914" rIns="44568" bIns="8914">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Safety and Technical Rescue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Association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1764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19050"/>
            <a:ext cx="4389438" cy="3292475"/>
          </a:xfrm>
          <a:prstGeom prst="rect">
            <a:avLst/>
          </a:prstGeom>
        </p:spPr>
      </p:sp>
      <p:sp>
        <p:nvSpPr>
          <p:cNvPr id="3" name="Notes Placeholder 2"/>
          <p:cNvSpPr>
            <a:spLocks noGrp="1"/>
          </p:cNvSpPr>
          <p:nvPr>
            <p:ph type="body" idx="1"/>
          </p:nvPr>
        </p:nvSpPr>
        <p:spPr>
          <a:xfrm>
            <a:off x="23178" y="3880112"/>
            <a:ext cx="4389120" cy="5394960"/>
          </a:xfrm>
        </p:spPr>
        <p:txBody>
          <a:bodyPr/>
          <a:lstStyle/>
          <a:p>
            <a:pPr lvl="0"/>
            <a:r>
              <a:rPr lang="en-US" dirty="0"/>
              <a:t>Ground piles and flat storage are another type of grain storage. </a:t>
            </a:r>
          </a:p>
          <a:p>
            <a:pPr lvl="0"/>
            <a:r>
              <a:rPr lang="en-US" dirty="0"/>
              <a:t>They represent unique challenges and hazards.  </a:t>
            </a:r>
          </a:p>
          <a:p>
            <a:pPr lvl="0"/>
            <a:r>
              <a:rPr lang="en-US" dirty="0"/>
              <a:t>The same rules for bin entry apply to ground piles and flat storage.</a:t>
            </a:r>
          </a:p>
          <a:p>
            <a:pPr lvl="0"/>
            <a:r>
              <a:rPr lang="en-US" dirty="0"/>
              <a:t>Left Picture – This ground storage pile demonstrates a “fill hazard” as opposed to a emptying/loading out hazard. </a:t>
            </a:r>
          </a:p>
          <a:p>
            <a:pPr lvl="1">
              <a:buFont typeface="Arial" panose="020B0604020202020204" pitchFamily="34" charset="0"/>
              <a:buChar char="•"/>
            </a:pPr>
            <a:r>
              <a:rPr lang="en-US" dirty="0"/>
              <a:t>The same hazards of flowing grain are present in this filling operation as in bin emptying. </a:t>
            </a:r>
          </a:p>
          <a:p>
            <a:pPr lvl="1">
              <a:buFont typeface="Arial" panose="020B0604020202020204" pitchFamily="34" charset="0"/>
              <a:buChar char="•"/>
            </a:pPr>
            <a:r>
              <a:rPr lang="en-US" dirty="0"/>
              <a:t>The worker can be trapped if grain starts to flow.</a:t>
            </a:r>
          </a:p>
          <a:p>
            <a:pPr lvl="0"/>
            <a:r>
              <a:rPr lang="en-US" dirty="0"/>
              <a:t>Grain has a natural angle of repose, which is the steepest angle granular material can be piled and remain in place without sliding. This is measured in degrees. </a:t>
            </a:r>
            <a:r>
              <a:rPr lang="en-US" i="1" dirty="0"/>
              <a:t>See Notes</a:t>
            </a:r>
            <a:endParaRPr lang="en-US" dirty="0"/>
          </a:p>
          <a:p>
            <a:pPr lvl="1">
              <a:buFont typeface="Arial" panose="020B0604020202020204" pitchFamily="34" charset="0"/>
              <a:buChar char="•"/>
            </a:pPr>
            <a:r>
              <a:rPr lang="en-US" dirty="0"/>
              <a:t>In ground piles, when the grain is unloaded and reaches it maximum slope (angle of repose) it will begin to flow downward creating an engulfment hazard for a worker standing on the pile.</a:t>
            </a:r>
          </a:p>
          <a:p>
            <a:pPr lvl="1">
              <a:buFont typeface="Arial" panose="020B0604020202020204" pitchFamily="34" charset="0"/>
              <a:buChar char="•"/>
            </a:pPr>
            <a:r>
              <a:rPr lang="en-US" dirty="0"/>
              <a:t>The angle of repose for most grain is 22°-28° depending on the grain.</a:t>
            </a:r>
          </a:p>
          <a:p>
            <a:pPr lvl="0"/>
            <a:r>
              <a:rPr lang="en-US" dirty="0"/>
              <a:t>Right picture – demonstrates out of condition grain (notice the striations). This creates a pyramid or tower of grain which could cause large blocks of grain to fall unexpectedly. </a:t>
            </a:r>
          </a:p>
          <a:p>
            <a:pPr lvl="1">
              <a:buFont typeface="Arial" panose="020B0604020202020204" pitchFamily="34" charset="0"/>
              <a:buChar char="•"/>
            </a:pPr>
            <a:r>
              <a:rPr lang="en-US" dirty="0"/>
              <a:t>In this type of storage it is very common for the center loading tower to become clogged with material that can contribute to the grain going out of condition. </a:t>
            </a:r>
          </a:p>
          <a:p>
            <a:pPr lvl="1">
              <a:buFont typeface="Arial" panose="020B0604020202020204" pitchFamily="34" charset="0"/>
              <a:buChar char="•"/>
            </a:pPr>
            <a:r>
              <a:rPr lang="en-US" dirty="0"/>
              <a:t>As shown, the grain pile could be upwards of 80 feet tall - this is tall enough to engulf a tractor loader or semi-truck should the grain avalanche.</a:t>
            </a:r>
          </a:p>
          <a:p>
            <a:pPr marL="231111" lvl="1" indent="0">
              <a:buNone/>
            </a:pPr>
            <a:r>
              <a:rPr lang="en-US" dirty="0" smtClean="0"/>
              <a:t>.</a:t>
            </a:r>
            <a:endParaRPr lang="en-US" dirty="0"/>
          </a:p>
          <a:p>
            <a:pPr marL="0" indent="0" defTabSz="942053">
              <a:buNone/>
              <a:defRPr/>
            </a:pPr>
            <a:endParaRPr lang="en-US" dirty="0"/>
          </a:p>
          <a:p>
            <a:endParaRPr lang="en-US" baseline="0" dirty="0" smtClean="0"/>
          </a:p>
        </p:txBody>
      </p:sp>
      <p:sp>
        <p:nvSpPr>
          <p:cNvPr id="5" name="TextBox 4"/>
          <p:cNvSpPr txBox="1"/>
          <p:nvPr/>
        </p:nvSpPr>
        <p:spPr>
          <a:xfrm>
            <a:off x="4524177" y="930547"/>
            <a:ext cx="2560320" cy="1203406"/>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ground piles and flat storage.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hazards associated with this type of storage.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and/or demonstrate angle of</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repose.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importance of angle of repose in relation to “fill” hazards.</a:t>
            </a:r>
          </a:p>
        </p:txBody>
      </p:sp>
      <p:sp>
        <p:nvSpPr>
          <p:cNvPr id="6" name="TextBox 5"/>
          <p:cNvSpPr txBox="1"/>
          <p:nvPr/>
        </p:nvSpPr>
        <p:spPr>
          <a:xfrm>
            <a:off x="4524177" y="3890542"/>
            <a:ext cx="2560320" cy="1034125"/>
          </a:xfrm>
          <a:prstGeom prst="rect">
            <a:avLst/>
          </a:prstGeom>
          <a:noFill/>
        </p:spPr>
        <p:txBody>
          <a:bodyPr wrap="square" lIns="45720" tIns="9144" rIns="45720" bIns="9144" rtlCol="0">
            <a:spAutoFit/>
          </a:bodyPr>
          <a:lstStyle/>
          <a:p>
            <a:pPr lvl="0"/>
            <a:r>
              <a:rPr lang="en-US" sz="1100" dirty="0">
                <a:latin typeface="Tahoma" panose="020B0604030504040204" pitchFamily="34" charset="0"/>
                <a:ea typeface="Tahoma" panose="020B0604030504040204" pitchFamily="34" charset="0"/>
                <a:cs typeface="Tahoma" panose="020B0604030504040204" pitchFamily="34" charset="0"/>
              </a:rPr>
              <a:t>If time and interest allows, demonstration instructions on the Angle of Repose can be found at: </a:t>
            </a:r>
          </a:p>
          <a:p>
            <a:pPr lvl="0"/>
            <a:r>
              <a:rPr lang="en-US" sz="1100" u="sng" dirty="0">
                <a:latin typeface="Tahoma" panose="020B0604030504040204" pitchFamily="34" charset="0"/>
                <a:ea typeface="Tahoma" panose="020B0604030504040204" pitchFamily="34" charset="0"/>
                <a:cs typeface="Tahoma" panose="020B0604030504040204" pitchFamily="34" charset="0"/>
                <a:hlinkClick r:id="rId3"/>
              </a:rPr>
              <a:t>https://</a:t>
            </a:r>
            <a:r>
              <a:rPr lang="en-US" sz="1100" u="sng" dirty="0" smtClean="0">
                <a:latin typeface="Tahoma" panose="020B0604030504040204" pitchFamily="34" charset="0"/>
                <a:ea typeface="Tahoma" panose="020B0604030504040204" pitchFamily="34" charset="0"/>
                <a:cs typeface="Tahoma" panose="020B0604030504040204" pitchFamily="34" charset="0"/>
                <a:hlinkClick r:id="rId3"/>
              </a:rPr>
              <a:t>en.wikipedia.org/wiki/Angle_of_repose</a:t>
            </a:r>
            <a:r>
              <a:rPr lang="en-US" sz="1100" u="sng" dirty="0" smtClean="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 </a:t>
            </a:r>
          </a:p>
          <a:p>
            <a:pPr lvl="0"/>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6872225"/>
            <a:ext cx="2560320" cy="1969752"/>
          </a:xfrm>
          <a:prstGeom prst="rect">
            <a:avLst/>
          </a:prstGeom>
          <a:noFill/>
        </p:spPr>
        <p:txBody>
          <a:bodyPr wrap="square" lIns="45720" tIns="9144" rIns="45720"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Could there be other hazards in addition to flowing grain and avalanching? </a:t>
            </a:r>
            <a:r>
              <a:rPr lang="en-US" sz="1100" i="1" dirty="0">
                <a:latin typeface="Tahoma" panose="020B0604030504040204" pitchFamily="34" charset="0"/>
                <a:ea typeface="Tahoma" panose="020B0604030504040204" pitchFamily="34" charset="0"/>
                <a:cs typeface="Tahoma" panose="020B0604030504040204" pitchFamily="34" charset="0"/>
              </a:rPr>
              <a:t>Yes, bridging could occur.</a:t>
            </a:r>
          </a:p>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Could flowing grain occur during unloading of this type of storage?  </a:t>
            </a:r>
            <a:r>
              <a:rPr lang="en-US" sz="1100" i="1" dirty="0">
                <a:latin typeface="Tahoma" panose="020B0604030504040204" pitchFamily="34" charset="0"/>
                <a:ea typeface="Tahoma" panose="020B0604030504040204" pitchFamily="34" charset="0"/>
                <a:cs typeface="Tahoma" panose="020B0604030504040204" pitchFamily="34" charset="0"/>
              </a:rPr>
              <a:t>Yes, but it would more likely be the result of the pile being destabilized as a ground pile would not have not have sumps and unloading augers.</a:t>
            </a:r>
          </a:p>
          <a:p>
            <a:pPr marL="182844" indent="-182844">
              <a:buFont typeface="+mj-lt"/>
              <a:buAutoNum type="arabicPeriod"/>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and Feed Association of Illinois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2648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bwMode="auto">
          <a:xfrm>
            <a:off x="20638" y="19050"/>
            <a:ext cx="4389437" cy="3292475"/>
          </a:xfrm>
          <a:prstGeom prst="rect">
            <a:avLst/>
          </a:prstGeom>
          <a:noFill/>
          <a:ln>
            <a:solidFill>
              <a:schemeClr val="bg1">
                <a:lumMod val="65000"/>
              </a:schemeClr>
            </a:solidFill>
            <a:miter lim="800000"/>
            <a:headEnd/>
            <a:tailEnd/>
          </a:ln>
        </p:spPr>
      </p:sp>
      <p:sp>
        <p:nvSpPr>
          <p:cNvPr id="80900" name="Rectangle 3"/>
          <p:cNvSpPr>
            <a:spLocks noGrp="1" noChangeArrowheads="1"/>
          </p:cNvSpPr>
          <p:nvPr>
            <p:ph type="body" idx="1"/>
          </p:nvPr>
        </p:nvSpPr>
        <p:spPr bwMode="auto">
          <a:xfrm>
            <a:off x="24203" y="3880112"/>
            <a:ext cx="4389120" cy="5394960"/>
          </a:xfrm>
          <a:noFill/>
        </p:spPr>
        <p:txBody>
          <a:bodyPr wrap="square" numCol="1" anchor="t" anchorCtr="0" compatLnSpc="1">
            <a:prstTxWarp prst="textNoShape">
              <a:avLst/>
            </a:prstTxWarp>
          </a:bodyPr>
          <a:lstStyle/>
          <a:p>
            <a:pPr lvl="0"/>
            <a:r>
              <a:rPr lang="en-US" dirty="0"/>
              <a:t>Lock </a:t>
            </a:r>
            <a:r>
              <a:rPr lang="en-US" dirty="0" smtClean="0"/>
              <a:t>Out/Tag Out </a:t>
            </a:r>
            <a:r>
              <a:rPr lang="en-US" dirty="0"/>
              <a:t>(</a:t>
            </a:r>
            <a:r>
              <a:rPr lang="en-US" dirty="0" smtClean="0"/>
              <a:t>LOTO) </a:t>
            </a:r>
            <a:r>
              <a:rPr lang="en-US" dirty="0"/>
              <a:t>must </a:t>
            </a:r>
            <a:r>
              <a:rPr lang="en-US" dirty="0" smtClean="0"/>
              <a:t> be done before entry into any storage structure even if the level of grain is low. </a:t>
            </a:r>
            <a:endParaRPr lang="en-US" dirty="0"/>
          </a:p>
          <a:p>
            <a:pPr lvl="0"/>
            <a:r>
              <a:rPr lang="en-US" b="1" i="1" dirty="0"/>
              <a:t>Ask the students if they know about Lock-out/Tag out .</a:t>
            </a:r>
          </a:p>
          <a:p>
            <a:pPr lvl="0"/>
            <a:r>
              <a:rPr lang="en-US" dirty="0"/>
              <a:t>LOTO  </a:t>
            </a:r>
            <a:r>
              <a:rPr lang="en-US" dirty="0" smtClean="0"/>
              <a:t>controls potential hazardous energy by ensuring </a:t>
            </a:r>
            <a:r>
              <a:rPr lang="en-US" dirty="0"/>
              <a:t>all energy sources are disconnected and disabled </a:t>
            </a:r>
            <a:r>
              <a:rPr lang="en-US" dirty="0" smtClean="0"/>
              <a:t>so it cannot </a:t>
            </a:r>
            <a:r>
              <a:rPr lang="en-US" dirty="0"/>
              <a:t>be turned </a:t>
            </a:r>
            <a:r>
              <a:rPr lang="en-US" dirty="0" smtClean="0"/>
              <a:t>on</a:t>
            </a:r>
            <a:r>
              <a:rPr lang="en-US" dirty="0"/>
              <a:t> </a:t>
            </a:r>
            <a:r>
              <a:rPr lang="en-US" dirty="0" smtClean="0"/>
              <a:t>and all stored energy is dissipated.</a:t>
            </a:r>
          </a:p>
          <a:p>
            <a:pPr lvl="1"/>
            <a:r>
              <a:rPr lang="en-US" dirty="0"/>
              <a:t>Potential energy sources include: electrical, mechanical, hydraulic, pneumatic, kinetic, chemical, thermal and others.</a:t>
            </a:r>
          </a:p>
          <a:p>
            <a:pPr lvl="0"/>
            <a:r>
              <a:rPr lang="en-US" dirty="0" smtClean="0"/>
              <a:t>LOTO prevents the </a:t>
            </a:r>
            <a:r>
              <a:rPr lang="en-US" dirty="0"/>
              <a:t>unexpected start-up of equipment </a:t>
            </a:r>
            <a:r>
              <a:rPr lang="en-US" dirty="0" smtClean="0"/>
              <a:t>and stored </a:t>
            </a:r>
            <a:r>
              <a:rPr lang="en-US" dirty="0"/>
              <a:t>energy from </a:t>
            </a:r>
            <a:r>
              <a:rPr lang="en-US" dirty="0" smtClean="0"/>
              <a:t>escaping. </a:t>
            </a:r>
          </a:p>
          <a:p>
            <a:pPr lvl="0"/>
            <a:r>
              <a:rPr lang="en-US" dirty="0" smtClean="0"/>
              <a:t>LOTO protects against injury to workers by keeping others from turning on equipment and ensuring no stored energy is present during servicing/maintenance </a:t>
            </a:r>
            <a:r>
              <a:rPr lang="en-US" dirty="0"/>
              <a:t>of equipment or while performing tasks near </a:t>
            </a:r>
            <a:r>
              <a:rPr lang="en-US" dirty="0" smtClean="0"/>
              <a:t>equipment.</a:t>
            </a:r>
            <a:endParaRPr lang="en-US" dirty="0"/>
          </a:p>
          <a:p>
            <a:pPr lvl="1"/>
            <a:r>
              <a:rPr lang="en-US" dirty="0" smtClean="0"/>
              <a:t>Injuries include electrocution; burns, cuts, lacerations; crushing; fractures/amputation of body </a:t>
            </a:r>
            <a:r>
              <a:rPr lang="en-US" dirty="0"/>
              <a:t>parts, hematomas, and </a:t>
            </a:r>
            <a:r>
              <a:rPr lang="en-US" dirty="0" smtClean="0"/>
              <a:t>others.</a:t>
            </a:r>
            <a:endParaRPr lang="en-US" dirty="0"/>
          </a:p>
          <a:p>
            <a:pPr lvl="1"/>
            <a:r>
              <a:rPr lang="en-US" dirty="0" smtClean="0"/>
              <a:t>These injuries cause employees to lose days to weeks of work  for </a:t>
            </a:r>
            <a:r>
              <a:rPr lang="en-US" dirty="0"/>
              <a:t>recuperation. (Data from OSHA)</a:t>
            </a:r>
          </a:p>
          <a:p>
            <a:pPr lvl="0"/>
            <a:r>
              <a:rPr lang="en-US" dirty="0"/>
              <a:t>Before performing LOTO identify ALL energy sources. </a:t>
            </a:r>
            <a:r>
              <a:rPr lang="en-US" i="1" dirty="0"/>
              <a:t>Example: ALL </a:t>
            </a:r>
            <a:r>
              <a:rPr lang="en-US" dirty="0"/>
              <a:t>unloading </a:t>
            </a:r>
            <a:r>
              <a:rPr lang="en-US" dirty="0" smtClean="0"/>
              <a:t>equipment including </a:t>
            </a:r>
            <a:r>
              <a:rPr lang="en-US" dirty="0"/>
              <a:t>augers, sump gates, and conveying systems that go to a bin.</a:t>
            </a:r>
          </a:p>
          <a:p>
            <a:pPr lvl="0"/>
            <a:r>
              <a:rPr lang="en-US" dirty="0"/>
              <a:t>Perform </a:t>
            </a:r>
            <a:r>
              <a:rPr lang="en-US" dirty="0" smtClean="0"/>
              <a:t>Lock Out/Tag Out:</a:t>
            </a:r>
            <a:endParaRPr lang="en-US" dirty="0"/>
          </a:p>
          <a:p>
            <a:pPr lvl="1"/>
            <a:r>
              <a:rPr lang="en-US" dirty="0"/>
              <a:t>Lock </a:t>
            </a:r>
            <a:r>
              <a:rPr lang="en-US" dirty="0" smtClean="0"/>
              <a:t>Out </a:t>
            </a:r>
            <a:r>
              <a:rPr lang="en-US" dirty="0"/>
              <a:t>– disconnect and lock the energy source from being turned on.</a:t>
            </a:r>
          </a:p>
          <a:p>
            <a:pPr lvl="1"/>
            <a:r>
              <a:rPr lang="en-US" dirty="0"/>
              <a:t>Tag </a:t>
            </a:r>
            <a:r>
              <a:rPr lang="en-US" dirty="0" smtClean="0"/>
              <a:t>Out </a:t>
            </a:r>
            <a:r>
              <a:rPr lang="en-US" dirty="0"/>
              <a:t>– identify the energy source is locked and who did it.</a:t>
            </a:r>
          </a:p>
          <a:p>
            <a:pPr lvl="1"/>
            <a:r>
              <a:rPr lang="en-US" dirty="0"/>
              <a:t>Try </a:t>
            </a:r>
            <a:r>
              <a:rPr lang="en-US" dirty="0" smtClean="0"/>
              <a:t>Out </a:t>
            </a:r>
            <a:r>
              <a:rPr lang="en-US" dirty="0"/>
              <a:t>– safely try to turn it on to ensure </a:t>
            </a:r>
            <a:r>
              <a:rPr lang="en-US" dirty="0" smtClean="0"/>
              <a:t>energy </a:t>
            </a:r>
            <a:r>
              <a:rPr lang="en-US" dirty="0"/>
              <a:t>has been fully locked out.</a:t>
            </a:r>
          </a:p>
          <a:p>
            <a:pPr lvl="0"/>
            <a:r>
              <a:rPr lang="en-US" dirty="0"/>
              <a:t>LOTO must be completed by an experienced adult who knows where the power sources are located for all the </a:t>
            </a:r>
            <a:r>
              <a:rPr lang="en-US" dirty="0" smtClean="0"/>
              <a:t>equipment and how to properly shut equipment down, disconnect &amp; lock out power.</a:t>
            </a:r>
            <a:endParaRPr lang="en-US" dirty="0"/>
          </a:p>
          <a:p>
            <a:pPr marL="0" indent="0">
              <a:spcBef>
                <a:spcPct val="0"/>
              </a:spcBef>
              <a:buNone/>
            </a:pPr>
            <a:endParaRPr lang="en-US" dirty="0" smtClean="0"/>
          </a:p>
          <a:p>
            <a:pPr>
              <a:spcBef>
                <a:spcPct val="0"/>
              </a:spcBef>
            </a:pPr>
            <a:endParaRPr lang="en-US" dirty="0" smtClean="0"/>
          </a:p>
        </p:txBody>
      </p:sp>
      <p:sp>
        <p:nvSpPr>
          <p:cNvPr id="5" name="TextBox 4"/>
          <p:cNvSpPr txBox="1"/>
          <p:nvPr/>
        </p:nvSpPr>
        <p:spPr>
          <a:xfrm>
            <a:off x="4524177" y="930547"/>
            <a:ext cx="2560320" cy="120340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a:t>
            </a:r>
            <a:r>
              <a:rPr lang="en-US" sz="1100" dirty="0" smtClean="0">
                <a:latin typeface="Tahoma" panose="020B0604030504040204" pitchFamily="34" charset="0"/>
                <a:ea typeface="Tahoma" panose="020B0604030504040204" pitchFamily="34" charset="0"/>
                <a:cs typeface="Tahoma" panose="020B0604030504040204" pitchFamily="34" charset="0"/>
              </a:rPr>
              <a:t>Lock </a:t>
            </a:r>
            <a:r>
              <a:rPr lang="en-US" sz="1100" dirty="0">
                <a:latin typeface="Tahoma" panose="020B0604030504040204" pitchFamily="34" charset="0"/>
                <a:ea typeface="Tahoma" panose="020B0604030504040204" pitchFamily="34" charset="0"/>
                <a:cs typeface="Tahoma" panose="020B0604030504040204" pitchFamily="34" charset="0"/>
              </a:rPr>
              <a:t>Out/Tag Out </a:t>
            </a:r>
            <a:r>
              <a:rPr lang="en-US" sz="1100" dirty="0" smtClean="0">
                <a:latin typeface="Tahoma" panose="020B0604030504040204" pitchFamily="34" charset="0"/>
                <a:ea typeface="Tahoma" panose="020B0604030504040204" pitchFamily="34" charset="0"/>
                <a:cs typeface="Tahoma" panose="020B0604030504040204" pitchFamily="34" charset="0"/>
              </a:rPr>
              <a:t>and how it protects against injury.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when Lock Out/Tag Out is done.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various types of injuries that can result from the failure to properly use Lock Out/Tag Out</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89062"/>
            <a:ext cx="2560320" cy="1880515"/>
          </a:xfrm>
          <a:prstGeom prst="rect">
            <a:avLst/>
          </a:prstGeom>
          <a:noFill/>
        </p:spPr>
        <p:txBody>
          <a:bodyPr wrap="square" lIns="45711" tIns="9144" rIns="45711" bIns="9144" rtlCol="0">
            <a:spAutoFit/>
          </a:bodyPr>
          <a:lstStyle/>
          <a:p>
            <a:pPr marL="231144" indent="-2311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Grain Handling Safety Coalition video, “Lock Out/Tag Out – Each </a:t>
            </a:r>
            <a:r>
              <a:rPr lang="en-US" sz="1100" dirty="0" smtClean="0">
                <a:latin typeface="Tahoma" panose="020B0604030504040204" pitchFamily="34" charset="0"/>
                <a:ea typeface="Tahoma" panose="020B0604030504040204" pitchFamily="34" charset="0"/>
                <a:cs typeface="Tahoma" panose="020B0604030504040204" pitchFamily="34" charset="0"/>
              </a:rPr>
              <a:t>Time</a:t>
            </a:r>
            <a:r>
              <a:rPr lang="en-US" sz="1100" dirty="0">
                <a:latin typeface="Tahoma" panose="020B0604030504040204" pitchFamily="34" charset="0"/>
                <a:ea typeface="Tahoma" panose="020B0604030504040204" pitchFamily="34" charset="0"/>
                <a:cs typeface="Tahoma" panose="020B0604030504040204" pitchFamily="34" charset="0"/>
              </a:rPr>
              <a:t>, Every </a:t>
            </a:r>
            <a:r>
              <a:rPr lang="en-US" sz="1100" dirty="0" smtClean="0">
                <a:latin typeface="Tahoma" panose="020B0604030504040204" pitchFamily="34" charset="0"/>
                <a:ea typeface="Tahoma" panose="020B0604030504040204" pitchFamily="34" charset="0"/>
                <a:cs typeface="Tahoma" panose="020B0604030504040204" pitchFamily="34" charset="0"/>
              </a:rPr>
              <a:t>Time</a:t>
            </a:r>
            <a:r>
              <a:rPr lang="en-US" sz="1100" dirty="0">
                <a:latin typeface="Tahoma" panose="020B0604030504040204" pitchFamily="34" charset="0"/>
                <a:ea typeface="Tahoma" panose="020B0604030504040204" pitchFamily="34" charset="0"/>
                <a:cs typeface="Tahoma" panose="020B0604030504040204" pitchFamily="34" charset="0"/>
              </a:rPr>
              <a:t>, is a 7 minute video explaining the steps of LOTO. It can be viewed on the website </a:t>
            </a:r>
            <a:r>
              <a:rPr lang="en-US" sz="1100" u="sng" dirty="0">
                <a:latin typeface="Tahoma" panose="020B0604030504040204" pitchFamily="34" charset="0"/>
                <a:ea typeface="Tahoma" panose="020B0604030504040204" pitchFamily="34" charset="0"/>
                <a:cs typeface="Tahoma" panose="020B0604030504040204" pitchFamily="34" charset="0"/>
                <a:hlinkClick r:id="rId3"/>
              </a:rPr>
              <a:t>www.grainsafety.org </a:t>
            </a:r>
            <a:r>
              <a:rPr lang="en-US" sz="1100" dirty="0">
                <a:latin typeface="Tahoma" panose="020B0604030504040204" pitchFamily="34" charset="0"/>
                <a:ea typeface="Tahoma" panose="020B0604030504040204" pitchFamily="34" charset="0"/>
                <a:cs typeface="Tahoma" panose="020B0604030504040204" pitchFamily="34" charset="0"/>
              </a:rPr>
              <a:t>.</a:t>
            </a:r>
          </a:p>
          <a:p>
            <a:pPr marL="231144" indent="-2311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Additional information on LOTO can be found under the OSHA standard 1910.147 or from: </a:t>
            </a:r>
            <a:r>
              <a:rPr lang="en-US" sz="1100" u="sng" dirty="0">
                <a:latin typeface="Tahoma" panose="020B0604030504040204" pitchFamily="34" charset="0"/>
                <a:ea typeface="Tahoma" panose="020B0604030504040204" pitchFamily="34" charset="0"/>
                <a:cs typeface="Tahoma" panose="020B0604030504040204" pitchFamily="34" charset="0"/>
                <a:hlinkClick r:id="rId4"/>
              </a:rPr>
              <a:t>http://www.osha.gov/SLTC/controlhazar</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u="sng" dirty="0" err="1" smtClean="0">
                <a:latin typeface="Tahoma" panose="020B0604030504040204" pitchFamily="34" charset="0"/>
                <a:ea typeface="Tahoma" panose="020B0604030504040204" pitchFamily="34" charset="0"/>
                <a:cs typeface="Tahoma" panose="020B0604030504040204" pitchFamily="34" charset="0"/>
              </a:rPr>
              <a:t>dousenergy</a:t>
            </a:r>
            <a:r>
              <a:rPr lang="en-US" sz="1100" u="sng" dirty="0" smtClean="0">
                <a:latin typeface="Tahoma" panose="020B0604030504040204" pitchFamily="34" charset="0"/>
                <a:ea typeface="Tahoma" panose="020B0604030504040204" pitchFamily="34" charset="0"/>
                <a:cs typeface="Tahoma" panose="020B0604030504040204" pitchFamily="34" charset="0"/>
              </a:rPr>
              <a:t>/index.html</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6863659"/>
            <a:ext cx="2560320" cy="2234458"/>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turning off equipment not enough? </a:t>
            </a:r>
            <a:r>
              <a:rPr lang="en-US" sz="1100" i="1" dirty="0">
                <a:latin typeface="Tahoma" panose="020B0604030504040204" pitchFamily="34" charset="0"/>
                <a:ea typeface="Tahoma" panose="020B0604030504040204" pitchFamily="34" charset="0"/>
                <a:cs typeface="Tahoma" panose="020B0604030504040204" pitchFamily="34" charset="0"/>
              </a:rPr>
              <a:t>Others may turn it on. In addition, even in the off position, stored energy may be present.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it important to “Try Out”?  </a:t>
            </a:r>
            <a:r>
              <a:rPr lang="en-US" sz="1100" i="1" dirty="0">
                <a:latin typeface="Tahoma" panose="020B0604030504040204" pitchFamily="34" charset="0"/>
                <a:ea typeface="Tahoma" panose="020B0604030504040204" pitchFamily="34" charset="0"/>
                <a:cs typeface="Tahoma" panose="020B0604030504040204" pitchFamily="34" charset="0"/>
              </a:rPr>
              <a:t>To ensure no energy source was missed and there is no stored energy.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the purpose of the tag out part? </a:t>
            </a:r>
            <a:r>
              <a:rPr lang="en-US" sz="1100" i="1" dirty="0">
                <a:latin typeface="Tahoma" panose="020B0604030504040204" pitchFamily="34" charset="0"/>
                <a:ea typeface="Tahoma" panose="020B0604030504040204" pitchFamily="34" charset="0"/>
                <a:cs typeface="Tahoma" panose="020B0604030504040204" pitchFamily="34" charset="0"/>
              </a:rPr>
              <a:t>Let’s others know the energy source is disabled and not to turn it on, as well as who is responsible for locking it out and unlocking it.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421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Handling Safety Coalition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3000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7938"/>
            <a:ext cx="4381500" cy="3286126"/>
          </a:xfrm>
          <a:prstGeom prst="rect">
            <a:avLst/>
          </a:prstGeom>
        </p:spPr>
      </p:sp>
      <p:sp>
        <p:nvSpPr>
          <p:cNvPr id="3" name="Notes Placeholder 2"/>
          <p:cNvSpPr>
            <a:spLocks noGrp="1"/>
          </p:cNvSpPr>
          <p:nvPr>
            <p:ph type="body" idx="1"/>
          </p:nvPr>
        </p:nvSpPr>
        <p:spPr/>
        <p:txBody>
          <a:bodyPr/>
          <a:lstStyle/>
          <a:p>
            <a:pPr lvl="0"/>
            <a:r>
              <a:rPr lang="en-US" dirty="0"/>
              <a:t>There is one lock </a:t>
            </a:r>
            <a:r>
              <a:rPr lang="en-US" dirty="0" smtClean="0"/>
              <a:t>&amp; </a:t>
            </a:r>
            <a:r>
              <a:rPr lang="en-US" dirty="0"/>
              <a:t>one key per person – no one else should have a key to another’s lock. This ensures no one can remove a lock another person puts </a:t>
            </a:r>
            <a:r>
              <a:rPr lang="en-US" dirty="0" smtClean="0"/>
              <a:t>on. It </a:t>
            </a:r>
            <a:r>
              <a:rPr lang="en-US" dirty="0"/>
              <a:t>prevents others from turning on a power source when someone else may be working on or near equipment and machines</a:t>
            </a:r>
            <a:r>
              <a:rPr lang="en-US" dirty="0" smtClean="0"/>
              <a:t>. </a:t>
            </a:r>
            <a:endParaRPr lang="en-US" dirty="0"/>
          </a:p>
          <a:p>
            <a:pPr lvl="0"/>
            <a:r>
              <a:rPr lang="en-US" dirty="0" smtClean="0"/>
              <a:t>Employers are responsible </a:t>
            </a:r>
            <a:r>
              <a:rPr lang="en-US" dirty="0"/>
              <a:t>for providing </a:t>
            </a:r>
            <a:r>
              <a:rPr lang="en-US" dirty="0" smtClean="0"/>
              <a:t>appropriate </a:t>
            </a:r>
            <a:r>
              <a:rPr lang="en-US" dirty="0"/>
              <a:t>locks &amp; tags.</a:t>
            </a:r>
          </a:p>
          <a:p>
            <a:pPr lvl="0"/>
            <a:r>
              <a:rPr lang="en-US" dirty="0"/>
              <a:t>LOTO </a:t>
            </a:r>
            <a:r>
              <a:rPr lang="en-US" dirty="0" smtClean="0"/>
              <a:t>– the process of disconnecting &amp; locking out of energy - is </a:t>
            </a:r>
            <a:r>
              <a:rPr lang="en-US" dirty="0"/>
              <a:t>performed by trained adults who have been authorized to do this. </a:t>
            </a:r>
          </a:p>
          <a:p>
            <a:pPr lvl="0"/>
            <a:r>
              <a:rPr lang="en-US" dirty="0"/>
              <a:t>All workers must know who is authorized to perform LOTO and </a:t>
            </a:r>
            <a:r>
              <a:rPr lang="en-US" dirty="0" smtClean="0"/>
              <a:t>be trained </a:t>
            </a:r>
            <a:r>
              <a:rPr lang="en-US" dirty="0"/>
              <a:t>in the company’s LOTO procedures and policies</a:t>
            </a:r>
            <a:r>
              <a:rPr lang="en-US" dirty="0" smtClean="0"/>
              <a:t>.</a:t>
            </a:r>
          </a:p>
          <a:p>
            <a:pPr lvl="1"/>
            <a:r>
              <a:rPr lang="en-US" dirty="0" smtClean="0"/>
              <a:t>Training includes placing/removing their lock &amp; keeping their own key.</a:t>
            </a:r>
          </a:p>
          <a:p>
            <a:pPr lvl="1"/>
            <a:r>
              <a:rPr lang="en-US" dirty="0"/>
              <a:t>Any person working on/near </a:t>
            </a:r>
            <a:r>
              <a:rPr lang="en-US" dirty="0" smtClean="0"/>
              <a:t>equipment </a:t>
            </a:r>
            <a:r>
              <a:rPr lang="en-US" dirty="0"/>
              <a:t>– such as </a:t>
            </a:r>
            <a:r>
              <a:rPr lang="en-US" dirty="0" smtClean="0"/>
              <a:t>entering </a:t>
            </a:r>
            <a:r>
              <a:rPr lang="en-US" dirty="0"/>
              <a:t>a grain bin – needs to attach a lock. </a:t>
            </a:r>
            <a:endParaRPr lang="en-US" dirty="0" smtClean="0"/>
          </a:p>
          <a:p>
            <a:r>
              <a:rPr lang="en-US" dirty="0" smtClean="0"/>
              <a:t>LOTO </a:t>
            </a:r>
            <a:r>
              <a:rPr lang="en-US" dirty="0"/>
              <a:t>requires a written procedure for EACH piece of </a:t>
            </a:r>
            <a:r>
              <a:rPr lang="en-US" dirty="0" smtClean="0"/>
              <a:t>equipment/machinery that </a:t>
            </a:r>
            <a:r>
              <a:rPr lang="en-US" dirty="0"/>
              <a:t>tells </a:t>
            </a:r>
            <a:r>
              <a:rPr lang="en-US" dirty="0" smtClean="0"/>
              <a:t>the location of EVERY power source &amp; its type, and shutdown, lockout &amp; start-up processes.</a:t>
            </a:r>
            <a:endParaRPr lang="en-US" dirty="0"/>
          </a:p>
          <a:p>
            <a:pPr lvl="0"/>
            <a:r>
              <a:rPr lang="en-US" dirty="0" smtClean="0"/>
              <a:t>ONLY </a:t>
            </a:r>
            <a:r>
              <a:rPr lang="en-US" dirty="0"/>
              <a:t>the person assigned to the task should notify the supervisor the task is completed and LOTO can be removed. The supervisor is responsible to ensure no </a:t>
            </a:r>
            <a:r>
              <a:rPr lang="en-US" dirty="0" smtClean="0"/>
              <a:t>one </a:t>
            </a:r>
            <a:r>
              <a:rPr lang="en-US" dirty="0"/>
              <a:t>is in harm’s way </a:t>
            </a:r>
            <a:r>
              <a:rPr lang="en-US" dirty="0" smtClean="0"/>
              <a:t>before people remove locks &amp; equipment is started.</a:t>
            </a:r>
            <a:endParaRPr lang="en-US" dirty="0"/>
          </a:p>
          <a:p>
            <a:pPr lvl="0"/>
            <a:r>
              <a:rPr lang="en-US" dirty="0"/>
              <a:t>Young workers a</a:t>
            </a:r>
            <a:r>
              <a:rPr lang="en-US" dirty="0" smtClean="0"/>
              <a:t>re </a:t>
            </a:r>
            <a:r>
              <a:rPr lang="en-US" dirty="0"/>
              <a:t>NEVER responsible for Lock Out/Tag </a:t>
            </a:r>
            <a:r>
              <a:rPr lang="en-US" dirty="0" smtClean="0"/>
              <a:t>Out – disconnecting power sources without adult supervision. </a:t>
            </a:r>
          </a:p>
          <a:p>
            <a:pPr lvl="1"/>
            <a:r>
              <a:rPr lang="en-US" dirty="0" smtClean="0"/>
              <a:t>They should be supervised by an adult when placing &amp; removing their lock. </a:t>
            </a:r>
            <a:endParaRPr lang="en-US" dirty="0"/>
          </a:p>
          <a:p>
            <a:pPr lvl="1"/>
            <a:r>
              <a:rPr lang="en-US" dirty="0" smtClean="0"/>
              <a:t>They must </a:t>
            </a:r>
            <a:r>
              <a:rPr lang="en-US" dirty="0"/>
              <a:t>ASK their supervisor if LOTO has been completed, </a:t>
            </a:r>
            <a:r>
              <a:rPr lang="en-US" dirty="0" smtClean="0"/>
              <a:t>verify </a:t>
            </a:r>
            <a:r>
              <a:rPr lang="en-US" dirty="0"/>
              <a:t>it </a:t>
            </a:r>
            <a:r>
              <a:rPr lang="en-US" dirty="0" smtClean="0"/>
              <a:t>by </a:t>
            </a:r>
            <a:r>
              <a:rPr lang="en-US" dirty="0"/>
              <a:t>viewing the tag, </a:t>
            </a:r>
            <a:r>
              <a:rPr lang="en-US" dirty="0" smtClean="0"/>
              <a:t>place their lock, &amp; test </a:t>
            </a:r>
            <a:r>
              <a:rPr lang="en-US" dirty="0"/>
              <a:t>the </a:t>
            </a:r>
            <a:r>
              <a:rPr lang="en-US" dirty="0" smtClean="0"/>
              <a:t>equipment (if </a:t>
            </a:r>
            <a:r>
              <a:rPr lang="en-US" dirty="0"/>
              <a:t>it can be done safely) </a:t>
            </a:r>
            <a:r>
              <a:rPr lang="en-US" dirty="0" smtClean="0"/>
              <a:t>before </a:t>
            </a:r>
            <a:r>
              <a:rPr lang="en-US" dirty="0"/>
              <a:t>doing tasks on/around equipment or entering a grain bin </a:t>
            </a:r>
            <a:r>
              <a:rPr lang="en-US" dirty="0" smtClean="0"/>
              <a:t>(even empty). </a:t>
            </a:r>
            <a:endParaRPr lang="en-US" dirty="0"/>
          </a:p>
          <a:p>
            <a:pPr lvl="0"/>
            <a:r>
              <a:rPr lang="en-US" dirty="0"/>
              <a:t>STAND TALL!  If </a:t>
            </a:r>
            <a:r>
              <a:rPr lang="en-US" dirty="0" smtClean="0"/>
              <a:t>workers </a:t>
            </a:r>
            <a:r>
              <a:rPr lang="en-US" dirty="0"/>
              <a:t>are unsure LOTO has been done, </a:t>
            </a:r>
            <a:r>
              <a:rPr lang="en-US" dirty="0" smtClean="0"/>
              <a:t>check </a:t>
            </a:r>
            <a:r>
              <a:rPr lang="en-US" dirty="0"/>
              <a:t>with </a:t>
            </a:r>
            <a:r>
              <a:rPr lang="en-US" dirty="0" smtClean="0"/>
              <a:t>the </a:t>
            </a:r>
            <a:r>
              <a:rPr lang="en-US" dirty="0"/>
              <a:t>supervisor. If an employer doesn’t do LOTO, </a:t>
            </a:r>
            <a:r>
              <a:rPr lang="en-US" dirty="0" smtClean="0"/>
              <a:t>a worker has </a:t>
            </a:r>
            <a:r>
              <a:rPr lang="en-US" dirty="0"/>
              <a:t>the right to refuse to do the task. </a:t>
            </a:r>
            <a:r>
              <a:rPr lang="en-US" i="1" dirty="0"/>
              <a:t>See </a:t>
            </a:r>
            <a:r>
              <a:rPr lang="en-US" i="1" dirty="0" smtClean="0"/>
              <a:t>Questions.</a:t>
            </a:r>
            <a:endParaRPr lang="en-US" dirty="0"/>
          </a:p>
          <a:p>
            <a:pPr defTabSz="942053">
              <a:defRPr/>
            </a:pPr>
            <a:endParaRPr lang="en-US" dirty="0" smtClean="0"/>
          </a:p>
          <a:p>
            <a:pPr defTabSz="942053">
              <a:defRPr/>
            </a:pPr>
            <a:endParaRPr lang="en-US" dirty="0"/>
          </a:p>
          <a:p>
            <a:pPr defTabSz="942053">
              <a:defRPr/>
            </a:pPr>
            <a:endParaRPr lang="en-US" dirty="0" smtClean="0"/>
          </a:p>
          <a:p>
            <a:pPr defTabSz="942053">
              <a:defRPr/>
            </a:pPr>
            <a:endParaRPr lang="en-US" dirty="0" smtClean="0"/>
          </a:p>
          <a:p>
            <a:pPr defTabSz="942053">
              <a:defRPr/>
            </a:pPr>
            <a:endParaRPr lang="en-US" dirty="0" smtClean="0"/>
          </a:p>
          <a:p>
            <a:pPr defTabSz="942053">
              <a:defRPr/>
            </a:pPr>
            <a:endParaRPr lang="en-US" dirty="0" smtClean="0"/>
          </a:p>
          <a:p>
            <a:endParaRPr lang="en-US" b="1" dirty="0" smtClean="0"/>
          </a:p>
          <a:p>
            <a:pPr marL="0" indent="0">
              <a:buNone/>
            </a:pPr>
            <a:endParaRPr lang="en-US" baseline="0" dirty="0" smtClean="0"/>
          </a:p>
        </p:txBody>
      </p:sp>
      <p:sp>
        <p:nvSpPr>
          <p:cNvPr id="5" name="TextBox 4"/>
          <p:cNvSpPr txBox="1"/>
          <p:nvPr/>
        </p:nvSpPr>
        <p:spPr>
          <a:xfrm>
            <a:off x="4511357" y="960438"/>
            <a:ext cx="2560320" cy="864852"/>
          </a:xfrm>
          <a:prstGeom prst="rect">
            <a:avLst/>
          </a:prstGeom>
          <a:noFill/>
        </p:spPr>
        <p:txBody>
          <a:bodyPr wrap="square" lIns="45711" tIns="9144" rIns="45711" bIns="9144" rtlCol="0">
            <a:spAutoFit/>
          </a:bodyPr>
          <a:lstStyle/>
          <a:p>
            <a:pPr marL="231144" indent="-2311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steps performed to do Lock Out/Tag Out.</a:t>
            </a:r>
          </a:p>
          <a:p>
            <a:pPr marL="231144" indent="-231144">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specific steps that young workers need to follow in LOTO.</a:t>
            </a:r>
          </a:p>
        </p:txBody>
      </p:sp>
      <p:sp>
        <p:nvSpPr>
          <p:cNvPr id="6" name="TextBox 5"/>
          <p:cNvSpPr txBox="1"/>
          <p:nvPr/>
        </p:nvSpPr>
        <p:spPr>
          <a:xfrm>
            <a:off x="4542155" y="3887732"/>
            <a:ext cx="2560320" cy="526298"/>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The plus and equal </a:t>
            </a:r>
            <a:r>
              <a:rPr lang="en-US" sz="1100" dirty="0" smtClean="0">
                <a:latin typeface="Tahoma" panose="020B0604030504040204" pitchFamily="34" charset="0"/>
                <a:ea typeface="Tahoma" panose="020B0604030504040204" pitchFamily="34" charset="0"/>
                <a:cs typeface="Tahoma" panose="020B0604030504040204" pitchFamily="34" charset="0"/>
              </a:rPr>
              <a:t>sign and text </a:t>
            </a:r>
            <a:r>
              <a:rPr lang="en-US" sz="1100" dirty="0">
                <a:latin typeface="Tahoma" panose="020B0604030504040204" pitchFamily="34" charset="0"/>
                <a:ea typeface="Tahoma" panose="020B0604030504040204" pitchFamily="34" charset="0"/>
                <a:cs typeface="Tahoma" panose="020B0604030504040204" pitchFamily="34" charset="0"/>
              </a:rPr>
              <a:t>appear automatically on a timed sequence</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6855480"/>
            <a:ext cx="2560320" cy="1871282"/>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you are asked to use another person’s key and remove a lock; what should you do? </a:t>
            </a:r>
            <a:r>
              <a:rPr lang="en-US" sz="1100" i="1" dirty="0">
                <a:latin typeface="Tahoma" panose="020B0604030504040204" pitchFamily="34" charset="0"/>
                <a:ea typeface="Tahoma" panose="020B0604030504040204" pitchFamily="34" charset="0"/>
                <a:cs typeface="Tahoma" panose="020B0604030504040204" pitchFamily="34" charset="0"/>
              </a:rPr>
              <a:t>Never remove someone else’s lock. Ask key owner to remove the lock.</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You are told to LOTO equipment and you have not been trained, what do you do? </a:t>
            </a:r>
            <a:r>
              <a:rPr lang="en-US" sz="1100" i="1" dirty="0">
                <a:latin typeface="Tahoma" panose="020B0604030504040204" pitchFamily="34" charset="0"/>
                <a:ea typeface="Tahoma" panose="020B0604030504040204" pitchFamily="34" charset="0"/>
                <a:cs typeface="Tahoma" panose="020B0604030504040204" pitchFamily="34" charset="0"/>
              </a:rPr>
              <a:t>State you have not been trained and cannot perform this task. </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9" name="Rectangle 8"/>
          <p:cNvSpPr/>
          <p:nvPr/>
        </p:nvSpPr>
        <p:spPr>
          <a:xfrm>
            <a:off x="4542155" y="5950691"/>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Master Lock® &amp; Thinkstock</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4768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52227" name="Notes Placeholder 2"/>
          <p:cNvSpPr>
            <a:spLocks noGrp="1"/>
          </p:cNvSpPr>
          <p:nvPr>
            <p:ph type="body" idx="1"/>
          </p:nvPr>
        </p:nvSpPr>
        <p:spPr bwMode="auto">
          <a:extLst/>
        </p:spPr>
        <p:txBody>
          <a:bodyPr wrap="square" tIns="9144" bIns="9144" numCol="1" anchor="t" anchorCtr="0" compatLnSpc="1">
            <a:prstTxWarp prst="textNoShape">
              <a:avLst/>
            </a:prstTxWarp>
          </a:bodyPr>
          <a:lstStyle/>
          <a:p>
            <a:pPr lvl="0"/>
            <a:r>
              <a:rPr lang="en-US" dirty="0" smtClean="0"/>
              <a:t>To AVOID situations of potential entrapment/engulfment use the following safety strategies.</a:t>
            </a:r>
          </a:p>
          <a:p>
            <a:pPr lvl="1"/>
            <a:r>
              <a:rPr lang="en-US" dirty="0" smtClean="0"/>
              <a:t>Workers under 18 should NEVER enter a grain bin unless</a:t>
            </a:r>
          </a:p>
          <a:p>
            <a:pPr lvl="2"/>
            <a:r>
              <a:rPr lang="en-US" dirty="0" smtClean="0"/>
              <a:t>It </a:t>
            </a:r>
            <a:r>
              <a:rPr lang="en-US" dirty="0"/>
              <a:t>is </a:t>
            </a:r>
            <a:r>
              <a:rPr lang="en-US" dirty="0" smtClean="0"/>
              <a:t>empty (</a:t>
            </a:r>
            <a:r>
              <a:rPr lang="en-US" dirty="0" err="1" smtClean="0"/>
              <a:t>ie</a:t>
            </a:r>
            <a:r>
              <a:rPr lang="en-US" dirty="0" smtClean="0"/>
              <a:t> grain is below knew height)</a:t>
            </a:r>
          </a:p>
          <a:p>
            <a:pPr lvl="2"/>
            <a:r>
              <a:rPr lang="en-US" dirty="0" smtClean="0"/>
              <a:t>All equipment is properly </a:t>
            </a:r>
            <a:r>
              <a:rPr lang="en-US" dirty="0" err="1" smtClean="0"/>
              <a:t>Lockd</a:t>
            </a:r>
            <a:r>
              <a:rPr lang="en-US" dirty="0" smtClean="0"/>
              <a:t> Out/Tagged Out</a:t>
            </a:r>
          </a:p>
          <a:p>
            <a:pPr lvl="2"/>
            <a:r>
              <a:rPr lang="en-US" dirty="0" smtClean="0"/>
              <a:t>Other </a:t>
            </a:r>
            <a:r>
              <a:rPr lang="en-US" dirty="0"/>
              <a:t>safety procedures are </a:t>
            </a:r>
            <a:r>
              <a:rPr lang="en-US" dirty="0" smtClean="0"/>
              <a:t>followed - </a:t>
            </a:r>
            <a:r>
              <a:rPr lang="en-US" b="1" i="1" dirty="0" smtClean="0"/>
              <a:t>SEE QUESTION.</a:t>
            </a:r>
          </a:p>
          <a:p>
            <a:pPr lvl="2"/>
            <a:r>
              <a:rPr lang="en-US" dirty="0" smtClean="0"/>
              <a:t>By federal law – workers under the age of 16 cannot enter grain storage structures.</a:t>
            </a:r>
          </a:p>
          <a:p>
            <a:pPr lvl="1">
              <a:buFont typeface="Arial" panose="020B0604020202020204" pitchFamily="34" charset="0"/>
              <a:buChar char="•"/>
            </a:pPr>
            <a:r>
              <a:rPr lang="en-US" dirty="0" smtClean="0"/>
              <a:t>Lock </a:t>
            </a:r>
            <a:r>
              <a:rPr lang="en-US" dirty="0"/>
              <a:t>entrances to grain handling &amp; grain storage areas to keep bystanders and children out. </a:t>
            </a:r>
            <a:r>
              <a:rPr lang="en-US" dirty="0" smtClean="0"/>
              <a:t>Lock</a:t>
            </a:r>
            <a:r>
              <a:rPr lang="en-US" dirty="0"/>
              <a:t>, bar, or barricade </a:t>
            </a:r>
            <a:r>
              <a:rPr lang="en-US" dirty="0" smtClean="0"/>
              <a:t>ladders/stairs </a:t>
            </a:r>
            <a:r>
              <a:rPr lang="en-US" dirty="0"/>
              <a:t>to prevent access to fall hazards.</a:t>
            </a:r>
          </a:p>
          <a:p>
            <a:pPr lvl="1">
              <a:buFont typeface="Arial" panose="020B0604020202020204" pitchFamily="34" charset="0"/>
              <a:buChar char="•"/>
            </a:pPr>
            <a:r>
              <a:rPr lang="en-US" dirty="0" smtClean="0"/>
              <a:t>Young </a:t>
            </a:r>
            <a:r>
              <a:rPr lang="en-US" dirty="0"/>
              <a:t>workers </a:t>
            </a:r>
            <a:r>
              <a:rPr lang="en-US" dirty="0" smtClean="0"/>
              <a:t>&amp; children</a:t>
            </a:r>
            <a:endParaRPr lang="en-US" dirty="0"/>
          </a:p>
          <a:p>
            <a:pPr lvl="2">
              <a:buFont typeface="Courier New" panose="02070309020205020404" pitchFamily="49" charset="0"/>
              <a:buChar char="o"/>
            </a:pPr>
            <a:r>
              <a:rPr lang="en-US" dirty="0"/>
              <a:t>Do not play in/around grain storage structures and/or transport vehicles (including gravity wagons, semis, etc.)</a:t>
            </a:r>
          </a:p>
          <a:p>
            <a:pPr lvl="2">
              <a:buFont typeface="Courier New" panose="02070309020205020404" pitchFamily="49" charset="0"/>
              <a:buChar char="o"/>
            </a:pPr>
            <a:r>
              <a:rPr lang="en-US" dirty="0"/>
              <a:t>Do not stand, sit or ride on the edge </a:t>
            </a:r>
            <a:r>
              <a:rPr lang="en-US" dirty="0" smtClean="0"/>
              <a:t>of </a:t>
            </a:r>
            <a:r>
              <a:rPr lang="en-US" dirty="0"/>
              <a:t>a grain transport vehicle as they could lose their balance and fall in</a:t>
            </a:r>
            <a:r>
              <a:rPr lang="en-US" dirty="0" smtClean="0"/>
              <a:t>.</a:t>
            </a:r>
          </a:p>
          <a:p>
            <a:pPr lvl="0"/>
            <a:r>
              <a:rPr lang="en-US" dirty="0" smtClean="0"/>
              <a:t>When it is necessary to enter a bin use the following strategies to REDUCE the risk of entrapment/engulfment – that is remove or control hazards –  </a:t>
            </a:r>
            <a:r>
              <a:rPr lang="en-US" b="1" dirty="0" smtClean="0"/>
              <a:t>for all workers</a:t>
            </a:r>
            <a:r>
              <a:rPr lang="en-US" dirty="0" smtClean="0"/>
              <a:t>. </a:t>
            </a:r>
          </a:p>
          <a:p>
            <a:pPr lvl="1">
              <a:buFont typeface="Arial" panose="020B0604020202020204" pitchFamily="34" charset="0"/>
              <a:buChar char="•"/>
            </a:pPr>
            <a:r>
              <a:rPr lang="en-US" dirty="0" smtClean="0"/>
              <a:t>Anyone entering a bin MUST be trained. NO ONE should enter a bin without training on the hazards.</a:t>
            </a:r>
          </a:p>
          <a:p>
            <a:pPr lvl="1">
              <a:buFont typeface="Arial" panose="020B0604020202020204" pitchFamily="34" charset="0"/>
              <a:buChar char="•"/>
            </a:pPr>
            <a:r>
              <a:rPr lang="en-US" dirty="0" smtClean="0"/>
              <a:t>Lock Out/Tag Out power sources before entering the bin to all the equipment.  This should be done even if entering an “empty bin” to sweep, etc.</a:t>
            </a:r>
          </a:p>
          <a:p>
            <a:pPr lvl="1">
              <a:buFont typeface="Arial" panose="020B0604020202020204" pitchFamily="34" charset="0"/>
              <a:buChar char="•"/>
            </a:pPr>
            <a:r>
              <a:rPr lang="en-US" dirty="0" smtClean="0"/>
              <a:t>Never walk down the grain or use similar practices to get it flowing.</a:t>
            </a:r>
          </a:p>
          <a:p>
            <a:pPr lvl="1">
              <a:buFont typeface="Arial" panose="020B0604020202020204" pitchFamily="34" charset="0"/>
              <a:buChar char="•"/>
            </a:pPr>
            <a:r>
              <a:rPr lang="en-US" dirty="0" smtClean="0"/>
              <a:t>Have </a:t>
            </a:r>
            <a:r>
              <a:rPr lang="en-US" dirty="0"/>
              <a:t>an observer present </a:t>
            </a:r>
            <a:r>
              <a:rPr lang="en-US" dirty="0" smtClean="0"/>
              <a:t>outside who </a:t>
            </a:r>
            <a:r>
              <a:rPr lang="en-US" dirty="0"/>
              <a:t>is watching the person in the bin and can call for help if there is a problem.</a:t>
            </a:r>
          </a:p>
          <a:p>
            <a:pPr lvl="2"/>
            <a:r>
              <a:rPr lang="en-US" dirty="0"/>
              <a:t>Have several people available outside the bin to in case of </a:t>
            </a:r>
            <a:r>
              <a:rPr lang="en-US" dirty="0" smtClean="0"/>
              <a:t>emergency.</a:t>
            </a:r>
          </a:p>
          <a:p>
            <a:pPr lvl="1"/>
            <a:r>
              <a:rPr lang="en-US" dirty="0"/>
              <a:t>Use a safety harness and secured lifeline when entering a grain </a:t>
            </a:r>
            <a:r>
              <a:rPr lang="en-US" dirty="0" smtClean="0"/>
              <a:t>bin.</a:t>
            </a:r>
            <a:endParaRPr lang="en-US" dirty="0"/>
          </a:p>
          <a:p>
            <a:pPr marL="0" indent="0">
              <a:spcBef>
                <a:spcPct val="0"/>
              </a:spcBef>
              <a:buNone/>
              <a:defRPr/>
            </a:pPr>
            <a:endParaRPr lang="en-US" sz="900" dirty="0"/>
          </a:p>
        </p:txBody>
      </p:sp>
      <p:sp>
        <p:nvSpPr>
          <p:cNvPr id="5" name="TextBox 4"/>
          <p:cNvSpPr txBox="1"/>
          <p:nvPr/>
        </p:nvSpPr>
        <p:spPr>
          <a:xfrm>
            <a:off x="4524177" y="6871422"/>
            <a:ext cx="2560320" cy="1541961"/>
          </a:xfrm>
          <a:prstGeom prst="rect">
            <a:avLst/>
          </a:prstGeom>
          <a:noFill/>
        </p:spPr>
        <p:txBody>
          <a:bodyPr wrap="square" lIns="45711" tIns="9144" rIns="45711" bIns="9144" rtlCol="0">
            <a:spAutoFit/>
          </a:bodyPr>
          <a:lstStyle/>
          <a:p>
            <a:pPr marL="182844" indent="-182844">
              <a:buFont typeface="+mj-lt"/>
              <a:buAutoNum type="arabicPeriod"/>
            </a:pPr>
            <a:r>
              <a:rPr lang="en-US" sz="1100" dirty="0" smtClean="0">
                <a:latin typeface="Tahoma" panose="020B0604030504040204" pitchFamily="34" charset="0"/>
                <a:ea typeface="Tahoma" panose="020B0604030504040204" pitchFamily="34" charset="0"/>
                <a:cs typeface="Tahoma" panose="020B0604030504040204" pitchFamily="34" charset="0"/>
              </a:rPr>
              <a:t>The course keeps </a:t>
            </a:r>
            <a:r>
              <a:rPr lang="en-US" sz="1100" dirty="0">
                <a:latin typeface="Tahoma" panose="020B0604030504040204" pitchFamily="34" charset="0"/>
                <a:ea typeface="Tahoma" panose="020B0604030504040204" pitchFamily="34" charset="0"/>
                <a:cs typeface="Tahoma" panose="020B0604030504040204" pitchFamily="34" charset="0"/>
              </a:rPr>
              <a:t>emphasizing young workers should NEVER be in bins when grain is present.  Why say “never” instead of focusing on best practices?  </a:t>
            </a:r>
            <a:r>
              <a:rPr lang="en-US" sz="1100" i="1" dirty="0">
                <a:latin typeface="Tahoma" panose="020B0604030504040204" pitchFamily="34" charset="0"/>
                <a:ea typeface="Tahoma" panose="020B0604030504040204" pitchFamily="34" charset="0"/>
                <a:cs typeface="Tahoma" panose="020B0604030504040204" pitchFamily="34" charset="0"/>
              </a:rPr>
              <a:t>Good risk reduction strategies </a:t>
            </a:r>
            <a:r>
              <a:rPr lang="en-US" sz="1100" i="1" dirty="0" smtClean="0">
                <a:latin typeface="Tahoma" panose="020B0604030504040204" pitchFamily="34" charset="0"/>
                <a:ea typeface="Tahoma" panose="020B0604030504040204" pitchFamily="34" charset="0"/>
                <a:cs typeface="Tahoma" panose="020B0604030504040204" pitchFamily="34" charset="0"/>
              </a:rPr>
              <a:t>avoid or eliminate </a:t>
            </a:r>
            <a:r>
              <a:rPr lang="en-US" sz="1100" i="1" dirty="0">
                <a:latin typeface="Tahoma" panose="020B0604030504040204" pitchFamily="34" charset="0"/>
                <a:ea typeface="Tahoma" panose="020B0604030504040204" pitchFamily="34" charset="0"/>
                <a:cs typeface="Tahoma" panose="020B0604030504040204" pitchFamily="34" charset="0"/>
              </a:rPr>
              <a:t>the hazard completely. Not entering is the BEST risk reduction method and is “mistake-proof”.</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97629"/>
            <a:ext cx="2560320" cy="1880515"/>
          </a:xfrm>
          <a:prstGeom prst="rect">
            <a:avLst/>
          </a:prstGeom>
          <a:noFill/>
        </p:spPr>
        <p:txBody>
          <a:bodyPr wrap="square" lIns="45711" tIns="9144" rIns="45711" bIns="9144" rtlCol="0">
            <a:spAutoFit/>
          </a:bodyPr>
          <a:lstStyle/>
          <a:p>
            <a:pPr lvl="0"/>
            <a:r>
              <a:rPr lang="en-US" sz="1100" dirty="0" smtClean="0">
                <a:latin typeface="Tahoma" panose="020B0604030504040204" pitchFamily="34" charset="0"/>
                <a:ea typeface="Tahoma" panose="020B0604030504040204" pitchFamily="34" charset="0"/>
                <a:cs typeface="Tahoma" panose="020B0604030504040204" pitchFamily="34" charset="0"/>
              </a:rPr>
              <a:t>The </a:t>
            </a:r>
            <a:r>
              <a:rPr lang="en-US" sz="1100" dirty="0">
                <a:latin typeface="Tahoma" panose="020B0604030504040204" pitchFamily="34" charset="0"/>
                <a:ea typeface="Tahoma" panose="020B0604030504040204" pitchFamily="34" charset="0"/>
                <a:cs typeface="Tahoma" panose="020B0604030504040204" pitchFamily="34" charset="0"/>
              </a:rPr>
              <a:t>majority of entrapments and engulfments occur because best practices are not followed, especially Lock Out/Tag Out</a:t>
            </a:r>
            <a:r>
              <a:rPr lang="en-US" sz="1100" dirty="0" smtClean="0">
                <a:latin typeface="Tahoma" panose="020B0604030504040204" pitchFamily="34" charset="0"/>
                <a:ea typeface="Tahoma" panose="020B0604030504040204" pitchFamily="34" charset="0"/>
                <a:cs typeface="Tahoma" panose="020B0604030504040204" pitchFamily="34" charset="0"/>
              </a:rPr>
              <a:t>. Many people will argue it is not necessary to use a harness &amp; lifeline if there is no engulfment hazard present. This is technically correct. However, the best way to ensure a worker cannot sink below waist deep is to use a harness &amp; lifeline during ANY bin entry.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11357" y="960438"/>
            <a:ext cx="2560320" cy="1034129"/>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risk reduction strategies to eliminate or avoid an entrapment or engulfment.</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use of best practices by </a:t>
            </a:r>
            <a:r>
              <a:rPr lang="en-US" sz="1100" dirty="0" smtClean="0">
                <a:latin typeface="Tahoma" panose="020B0604030504040204" pitchFamily="34" charset="0"/>
                <a:ea typeface="Tahoma" panose="020B0604030504040204" pitchFamily="34" charset="0"/>
                <a:cs typeface="Tahoma" panose="020B0604030504040204" pitchFamily="34" charset="0"/>
              </a:rPr>
              <a:t>all workers </a:t>
            </a:r>
            <a:r>
              <a:rPr lang="en-US" sz="1100" dirty="0">
                <a:latin typeface="Tahoma" panose="020B0604030504040204" pitchFamily="34" charset="0"/>
                <a:ea typeface="Tahoma" panose="020B0604030504040204" pitchFamily="34" charset="0"/>
                <a:cs typeface="Tahoma" panose="020B0604030504040204" pitchFamily="34" charset="0"/>
              </a:rPr>
              <a:t>when entering a grain bin.</a:t>
            </a:r>
          </a:p>
        </p:txBody>
      </p:sp>
      <p:sp>
        <p:nvSpPr>
          <p:cNvPr id="9" name="Rectangle 8"/>
          <p:cNvSpPr/>
          <p:nvPr/>
        </p:nvSpPr>
        <p:spPr>
          <a:xfrm>
            <a:off x="4542155" y="5950691"/>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Handling Safety Coalition</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024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a:xfrm>
            <a:off x="28707" y="3880112"/>
            <a:ext cx="4389120" cy="5394960"/>
          </a:xfrm>
          <a:prstGeom prst="rect">
            <a:avLst/>
          </a:prstGeom>
        </p:spPr>
        <p:txBody>
          <a:bodyPr/>
          <a:lstStyle/>
          <a:p>
            <a:pPr marL="0" indent="0" defTabSz="445615">
              <a:buNone/>
            </a:pPr>
            <a:r>
              <a:rPr lang="en-US" b="1" kern="1200" dirty="0">
                <a:solidFill>
                  <a:prstClr val="black"/>
                </a:solidFill>
              </a:rPr>
              <a:t>This presentation is designed to help the instructor:</a:t>
            </a:r>
          </a:p>
          <a:p>
            <a:pPr marL="222807" indent="-222807" defTabSz="445615"/>
            <a:r>
              <a:rPr lang="en-US" kern="1200" dirty="0">
                <a:solidFill>
                  <a:prstClr val="black"/>
                </a:solidFill>
              </a:rPr>
              <a:t>Discuss the Young Worker position statement which provides guidance to help young workers &amp; employers when working in grain handling &amp; storage.</a:t>
            </a:r>
          </a:p>
          <a:p>
            <a:pPr marL="222807" indent="-222807" defTabSz="445615"/>
            <a:r>
              <a:rPr lang="en-US" kern="1200" dirty="0">
                <a:solidFill>
                  <a:prstClr val="black"/>
                </a:solidFill>
                <a:cs typeface="Arial" charset="0"/>
              </a:rPr>
              <a:t>Incorporate “Stand TALL” to empower youth to speak up when they identify hazards or feel unsafe.</a:t>
            </a:r>
          </a:p>
          <a:p>
            <a:pPr marL="222807" indent="-222807" defTabSz="445615"/>
            <a:r>
              <a:rPr lang="en-US" kern="1200" dirty="0" smtClean="0">
                <a:solidFill>
                  <a:prstClr val="black"/>
                </a:solidFill>
                <a:cs typeface="Arial" charset="0"/>
              </a:rPr>
              <a:t>Assist participants to understand how entrapment, engulfment &amp; entanglement occurs.</a:t>
            </a:r>
          </a:p>
          <a:p>
            <a:pPr marL="222807" indent="-222807" defTabSz="445615"/>
            <a:r>
              <a:rPr lang="en-US" dirty="0" smtClean="0">
                <a:solidFill>
                  <a:prstClr val="black"/>
                </a:solidFill>
                <a:cs typeface="Arial" charset="0"/>
              </a:rPr>
              <a:t>Teach participants to identify the hazards which lead to entrapment, engulfment &amp; entanglement.</a:t>
            </a:r>
          </a:p>
          <a:p>
            <a:pPr marL="222807" indent="-222807" defTabSz="445615"/>
            <a:r>
              <a:rPr lang="en-US" dirty="0" smtClean="0">
                <a:solidFill>
                  <a:prstClr val="black"/>
                </a:solidFill>
                <a:cs typeface="Arial" charset="0"/>
              </a:rPr>
              <a:t>Guide participants to describe appropriate prevention strategies for these hazards.</a:t>
            </a:r>
          </a:p>
          <a:p>
            <a:pPr marL="222807" indent="-222807" defTabSz="445615"/>
            <a:r>
              <a:rPr lang="en-US" b="1" kern="1200" dirty="0" smtClean="0">
                <a:solidFill>
                  <a:prstClr val="black"/>
                </a:solidFill>
                <a:cs typeface="Arial" charset="0"/>
              </a:rPr>
              <a:t>NOTE</a:t>
            </a:r>
            <a:r>
              <a:rPr lang="en-US" b="1" kern="1200" dirty="0">
                <a:solidFill>
                  <a:prstClr val="black"/>
                </a:solidFill>
                <a:cs typeface="Arial" charset="0"/>
              </a:rPr>
              <a:t>:</a:t>
            </a:r>
            <a:r>
              <a:rPr lang="en-US" kern="1200" dirty="0">
                <a:solidFill>
                  <a:prstClr val="black"/>
                </a:solidFill>
                <a:cs typeface="Arial" charset="0"/>
              </a:rPr>
              <a:t>  All modules in this curriculum series present the same content on </a:t>
            </a:r>
            <a:r>
              <a:rPr lang="en-US" kern="1200" dirty="0" smtClean="0">
                <a:solidFill>
                  <a:prstClr val="black"/>
                </a:solidFill>
                <a:cs typeface="Arial" charset="0"/>
              </a:rPr>
              <a:t>slides 2 and 4-7 </a:t>
            </a:r>
            <a:r>
              <a:rPr lang="en-US" kern="1200" dirty="0">
                <a:solidFill>
                  <a:prstClr val="black"/>
                </a:solidFill>
                <a:cs typeface="Arial" charset="0"/>
              </a:rPr>
              <a:t>of the presentation. </a:t>
            </a:r>
            <a:endParaRPr lang="en-US" dirty="0">
              <a:solidFill>
                <a:prstClr val="black"/>
              </a:solidFill>
              <a:cs typeface="Arial" charset="0"/>
            </a:endParaRPr>
          </a:p>
          <a:p>
            <a:pPr marL="451375" lvl="1" indent="-222807" defTabSz="445615"/>
            <a:r>
              <a:rPr lang="en-US" kern="1200" dirty="0" smtClean="0">
                <a:solidFill>
                  <a:prstClr val="black"/>
                </a:solidFill>
                <a:cs typeface="Arial" charset="0"/>
              </a:rPr>
              <a:t>If </a:t>
            </a:r>
            <a:r>
              <a:rPr lang="en-US" kern="1200" dirty="0">
                <a:solidFill>
                  <a:prstClr val="black"/>
                </a:solidFill>
                <a:cs typeface="Arial" charset="0"/>
              </a:rPr>
              <a:t>other modules have been presented </a:t>
            </a:r>
            <a:r>
              <a:rPr lang="en-US" kern="1200" dirty="0" smtClean="0">
                <a:solidFill>
                  <a:prstClr val="black"/>
                </a:solidFill>
                <a:cs typeface="Arial" charset="0"/>
              </a:rPr>
              <a:t>(</a:t>
            </a:r>
            <a:r>
              <a:rPr lang="en-US" i="1" kern="1200" dirty="0" smtClean="0">
                <a:solidFill>
                  <a:prstClr val="black"/>
                </a:solidFill>
                <a:cs typeface="Arial" charset="0"/>
              </a:rPr>
              <a:t>Falls &amp; </a:t>
            </a:r>
            <a:r>
              <a:rPr lang="en-US" i="1" dirty="0">
                <a:solidFill>
                  <a:prstClr val="black"/>
                </a:solidFill>
                <a:cs typeface="Arial" charset="0"/>
              </a:rPr>
              <a:t>E</a:t>
            </a:r>
            <a:r>
              <a:rPr lang="en-US" i="1" kern="1200" dirty="0" smtClean="0">
                <a:solidFill>
                  <a:prstClr val="black"/>
                </a:solidFill>
                <a:cs typeface="Arial" charset="0"/>
              </a:rPr>
              <a:t>lectrical Hazards</a:t>
            </a:r>
            <a:r>
              <a:rPr lang="en-US" kern="1200" dirty="0" smtClean="0">
                <a:solidFill>
                  <a:prstClr val="black"/>
                </a:solidFill>
                <a:cs typeface="Arial" charset="0"/>
              </a:rPr>
              <a:t> and/or </a:t>
            </a:r>
            <a:r>
              <a:rPr lang="en-US" i="1" kern="1200" dirty="0">
                <a:solidFill>
                  <a:prstClr val="black"/>
                </a:solidFill>
                <a:cs typeface="Arial" charset="0"/>
              </a:rPr>
              <a:t>Other Hazards, PPE &amp; Child Labor Laws</a:t>
            </a:r>
            <a:r>
              <a:rPr lang="en-US" kern="1200" dirty="0">
                <a:solidFill>
                  <a:prstClr val="black"/>
                </a:solidFill>
                <a:cs typeface="Arial" charset="0"/>
              </a:rPr>
              <a:t>), the instructor may want to do a brief review of slides 4-7, to save time. </a:t>
            </a:r>
            <a:endParaRPr lang="en-US" kern="1200" dirty="0" smtClean="0">
              <a:solidFill>
                <a:prstClr val="black"/>
              </a:solidFill>
              <a:cs typeface="Arial" charset="0"/>
            </a:endParaRPr>
          </a:p>
          <a:p>
            <a:pPr marL="451375" lvl="1" indent="-222807" defTabSz="445615"/>
            <a:r>
              <a:rPr lang="en-US" dirty="0" smtClean="0">
                <a:solidFill>
                  <a:prstClr val="black"/>
                </a:solidFill>
                <a:cs typeface="Arial" charset="0"/>
              </a:rPr>
              <a:t>Slide 8 always introduces and discusses briefly the main grain hazards, highlighting the hazards being covered in the module. If other modules have been presented previously this slide can be used as a quick review.</a:t>
            </a:r>
          </a:p>
          <a:p>
            <a:pPr marL="222807" indent="-222807" defTabSz="445615"/>
            <a:r>
              <a:rPr lang="en-US" b="1" dirty="0">
                <a:solidFill>
                  <a:prstClr val="black"/>
                </a:solidFill>
                <a:cs typeface="Arial" charset="0"/>
              </a:rPr>
              <a:t>NOTE:</a:t>
            </a:r>
            <a:r>
              <a:rPr lang="en-US" dirty="0">
                <a:solidFill>
                  <a:prstClr val="black"/>
                </a:solidFill>
                <a:cs typeface="Arial" charset="0"/>
              </a:rPr>
              <a:t>  Each module is divided into sections. The sections can be presented individually to allow for greater </a:t>
            </a:r>
            <a:r>
              <a:rPr lang="en-US" dirty="0" err="1">
                <a:solidFill>
                  <a:prstClr val="black"/>
                </a:solidFill>
                <a:cs typeface="Arial" charset="0"/>
              </a:rPr>
              <a:t>fexibility</a:t>
            </a:r>
            <a:r>
              <a:rPr lang="en-US" dirty="0">
                <a:solidFill>
                  <a:prstClr val="black"/>
                </a:solidFill>
                <a:cs typeface="Arial" charset="0"/>
              </a:rPr>
              <a:t>. </a:t>
            </a:r>
          </a:p>
          <a:p>
            <a:pPr marL="222807" indent="-222807" defTabSz="445615"/>
            <a:endParaRPr lang="en-US" kern="1200" dirty="0">
              <a:solidFill>
                <a:prstClr val="black"/>
              </a:solidFill>
              <a:cs typeface="Arial" charset="0"/>
            </a:endParaRPr>
          </a:p>
          <a:p>
            <a:endParaRPr lang="en-US" dirty="0"/>
          </a:p>
        </p:txBody>
      </p:sp>
      <p:sp>
        <p:nvSpPr>
          <p:cNvPr id="7" name="TextBox 6"/>
          <p:cNvSpPr txBox="1"/>
          <p:nvPr/>
        </p:nvSpPr>
        <p:spPr>
          <a:xfrm>
            <a:off x="4529162" y="961351"/>
            <a:ext cx="2560320" cy="2387882"/>
          </a:xfrm>
          <a:prstGeom prst="rect">
            <a:avLst/>
          </a:prstGeom>
          <a:noFill/>
        </p:spPr>
        <p:txBody>
          <a:bodyPr wrap="square" lIns="45885" tIns="8914" rIns="45885" bIns="8914" rtlCol="0">
            <a:spAutoFit/>
          </a:bodyPr>
          <a:lstStyle/>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today’s lesson objectives.</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All GHSC young worker modules contain the first two objectives.</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position statement provides guidance for workers &amp; employers.</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young workers need to feel comfortable to speak up &amp; ask questions if they are unsure, feel unsafe, or identify hazards in their work area.</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goals of this module are to explore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how entrapments, engulfment &amp; entanglements occur and how to prevent them.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96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4288" y="19050"/>
            <a:ext cx="4387850" cy="3292475"/>
          </a:xfrm>
          <a:prstGeom prst="rect">
            <a:avLst/>
          </a:prstGeom>
          <a:noFill/>
          <a:ln>
            <a:solidFill>
              <a:schemeClr val="bg1">
                <a:lumMod val="65000"/>
              </a:schemeClr>
            </a:solidFill>
            <a:miter lim="800000"/>
            <a:headEnd/>
            <a:tailEnd/>
          </a:ln>
        </p:spPr>
      </p:sp>
      <p:sp>
        <p:nvSpPr>
          <p:cNvPr id="77827" name="Notes Placeholder 2"/>
          <p:cNvSpPr>
            <a:spLocks noGrp="1"/>
          </p:cNvSpPr>
          <p:nvPr>
            <p:ph type="body" idx="1"/>
          </p:nvPr>
        </p:nvSpPr>
        <p:spPr bwMode="auto">
          <a:noFill/>
        </p:spPr>
        <p:txBody>
          <a:bodyPr wrap="square" rIns="18285" numCol="1" anchor="t" anchorCtr="0" compatLnSpc="1">
            <a:prstTxWarp prst="textNoShape">
              <a:avLst/>
            </a:prstTxWarp>
          </a:bodyPr>
          <a:lstStyle/>
          <a:p>
            <a:pPr>
              <a:spcBef>
                <a:spcPct val="0"/>
              </a:spcBef>
            </a:pPr>
            <a:r>
              <a:rPr lang="en-US" dirty="0" smtClean="0"/>
              <a:t>Complete instructions and material list is provided in the instructor manual. </a:t>
            </a:r>
          </a:p>
          <a:p>
            <a:pPr>
              <a:spcBef>
                <a:spcPct val="0"/>
              </a:spcBef>
            </a:pPr>
            <a:r>
              <a:rPr lang="en-US" dirty="0" smtClean="0"/>
              <a:t>In this activity, participants attempt to pull an object out of grain. </a:t>
            </a:r>
            <a:endParaRPr lang="en-US" dirty="0"/>
          </a:p>
        </p:txBody>
      </p:sp>
      <p:sp>
        <p:nvSpPr>
          <p:cNvPr id="7" name="TextBox 6"/>
          <p:cNvSpPr txBox="1"/>
          <p:nvPr/>
        </p:nvSpPr>
        <p:spPr>
          <a:xfrm>
            <a:off x="4524177" y="930547"/>
            <a:ext cx="2560320" cy="52629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Demonstrate the force needed to pull an object or person out of grain using the tug of war activity.</a:t>
            </a:r>
          </a:p>
        </p:txBody>
      </p:sp>
      <p:sp>
        <p:nvSpPr>
          <p:cNvPr id="8" name="TextBox 7"/>
          <p:cNvSpPr txBox="1"/>
          <p:nvPr/>
        </p:nvSpPr>
        <p:spPr>
          <a:xfrm>
            <a:off x="4537914" y="3887732"/>
            <a:ext cx="2468880" cy="1372683"/>
          </a:xfrm>
          <a:prstGeom prst="rect">
            <a:avLst/>
          </a:prstGeom>
          <a:noFill/>
        </p:spPr>
        <p:txBody>
          <a:bodyPr wrap="square" lIns="45720" tIns="9144" rIns="45720" bIns="9144" rtlCol="0">
            <a:spAutoFit/>
          </a:bodyPr>
          <a:lstStyle/>
          <a:p>
            <a:pPr>
              <a:buSzPct val="150000"/>
            </a:pPr>
            <a:r>
              <a:rPr lang="en-US" sz="1100" b="1" dirty="0" smtClean="0">
                <a:latin typeface="Tahoma" panose="020B0604030504040204" pitchFamily="34" charset="0"/>
                <a:ea typeface="Tahoma" panose="020B0604030504040204" pitchFamily="34" charset="0"/>
                <a:cs typeface="Tahoma" panose="020B0604030504040204" pitchFamily="34" charset="0"/>
              </a:rPr>
              <a:t>Activity: </a:t>
            </a:r>
            <a:r>
              <a:rPr lang="en-US" sz="1100" dirty="0" smtClean="0">
                <a:latin typeface="Tahoma" panose="020B0604030504040204" pitchFamily="34" charset="0"/>
                <a:ea typeface="Tahoma" panose="020B0604030504040204" pitchFamily="34" charset="0"/>
                <a:cs typeface="Tahoma" panose="020B0604030504040204" pitchFamily="34" charset="0"/>
              </a:rPr>
              <a:t>Grain </a:t>
            </a:r>
            <a:r>
              <a:rPr lang="en-US" sz="1100" dirty="0">
                <a:latin typeface="Tahoma" panose="020B0604030504040204" pitchFamily="34" charset="0"/>
                <a:ea typeface="Tahoma" panose="020B0604030504040204" pitchFamily="34" charset="0"/>
                <a:cs typeface="Tahoma" panose="020B0604030504040204" pitchFamily="34" charset="0"/>
              </a:rPr>
              <a:t>Tug of War</a:t>
            </a:r>
          </a:p>
          <a:p>
            <a:pPr>
              <a:buSzPct val="150000"/>
            </a:pP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a:buSzPct val="150000"/>
            </a:pPr>
            <a:r>
              <a:rPr lang="en-US" sz="1100" dirty="0">
                <a:latin typeface="Tahoma" panose="020B0604030504040204" pitchFamily="34" charset="0"/>
                <a:ea typeface="Tahoma" panose="020B0604030504040204" pitchFamily="34" charset="0"/>
                <a:cs typeface="Tahoma" panose="020B0604030504040204" pitchFamily="34" charset="0"/>
              </a:rPr>
              <a:t>Instructions can be found in Chapter 4 Participant Materials of the Instructor Manual. Activities may be conducted at this time or after the presentation.</a:t>
            </a:r>
          </a:p>
          <a:p>
            <a:pPr>
              <a:buSzPct val="150000"/>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4542155" y="6115222"/>
            <a:ext cx="2560320" cy="187279"/>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Carle Hospital</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49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p:txBody>
          <a:bodyPr>
            <a:normAutofit/>
          </a:bodyPr>
          <a:lstStyle/>
          <a:p>
            <a:pPr lvl="0"/>
            <a:r>
              <a:rPr lang="en-US" dirty="0"/>
              <a:t>This chart shows the effort (amount of pull in pounds or force) needed to pull an individual out of grain.</a:t>
            </a:r>
          </a:p>
          <a:p>
            <a:pPr lvl="0"/>
            <a:r>
              <a:rPr lang="en-US" dirty="0"/>
              <a:t>The amount of effort required is dependent on the depth of the entrapment or engulfment. </a:t>
            </a:r>
          </a:p>
          <a:p>
            <a:pPr lvl="1"/>
            <a:r>
              <a:rPr lang="en-US" dirty="0"/>
              <a:t>Once an individual is up to his waist, it is not likely he can simply be pulled out. </a:t>
            </a:r>
          </a:p>
          <a:p>
            <a:pPr lvl="1"/>
            <a:r>
              <a:rPr lang="en-US" dirty="0"/>
              <a:t>Grain would need to be removed from around the person. In order to remove grain, something is needed to hold the surrounding grain back and keep it from flowing to fill the space.</a:t>
            </a:r>
          </a:p>
          <a:p>
            <a:pPr lvl="0"/>
            <a:r>
              <a:rPr lang="en-US" i="1" dirty="0"/>
              <a:t>See Questions</a:t>
            </a:r>
            <a:endParaRPr lang="en-US" dirty="0"/>
          </a:p>
          <a:p>
            <a:pPr lvl="0"/>
            <a:r>
              <a:rPr lang="en-US" dirty="0"/>
              <a:t>Being entrapped also presents other problems.</a:t>
            </a:r>
          </a:p>
          <a:p>
            <a:pPr lvl="1"/>
            <a:r>
              <a:rPr lang="en-US" dirty="0"/>
              <a:t>The weight of the grain can cause breathing difficulties due to constriction of chest expansion, particularly after entrapment for an extended period of time.</a:t>
            </a:r>
          </a:p>
          <a:p>
            <a:pPr lvl="1"/>
            <a:r>
              <a:rPr lang="en-US" dirty="0"/>
              <a:t>The weight of the grain can cause restricted blood flow to extremities that are covered. As shown in the graphic above, the legs and feet would be impacted the most.</a:t>
            </a:r>
          </a:p>
          <a:p>
            <a:pPr lvl="1"/>
            <a:r>
              <a:rPr lang="en-US" dirty="0"/>
              <a:t>Other difficulties include aspiration (grain gets into the airways) or ingestion (grain gets into the throat).</a:t>
            </a:r>
          </a:p>
          <a:p>
            <a:pPr marL="0" indent="0" defTabSz="942053">
              <a:buNone/>
              <a:defRPr/>
            </a:pPr>
            <a:endParaRPr lang="en-US" dirty="0"/>
          </a:p>
          <a:p>
            <a:pPr marL="0" indent="0">
              <a:buNone/>
            </a:pPr>
            <a:endParaRPr lang="en-US" dirty="0"/>
          </a:p>
        </p:txBody>
      </p:sp>
      <p:sp>
        <p:nvSpPr>
          <p:cNvPr id="5" name="TextBox 4"/>
          <p:cNvSpPr txBox="1"/>
          <p:nvPr/>
        </p:nvSpPr>
        <p:spPr>
          <a:xfrm>
            <a:off x="4518977" y="6860662"/>
            <a:ext cx="2560320" cy="1420480"/>
          </a:xfrm>
          <a:prstGeom prst="rect">
            <a:avLst/>
          </a:prstGeom>
          <a:noFill/>
        </p:spPr>
        <p:txBody>
          <a:bodyPr wrap="square" lIns="45720" tIns="9144" rIns="45720" bIns="9144" rtlCol="0">
            <a:spAutoFit/>
          </a:bodyPr>
          <a:lstStyle/>
          <a:p>
            <a:pPr marL="182880" lvl="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should a mechanical device NOT be used to remove a victim from the grain? Could this possibly injure the victim more? How? (</a:t>
            </a:r>
            <a:r>
              <a:rPr lang="en-US" sz="1100" i="1" dirty="0">
                <a:latin typeface="Tahoma" panose="020B0604030504040204" pitchFamily="34" charset="0"/>
                <a:ea typeface="Tahoma" panose="020B0604030504040204" pitchFamily="34" charset="0"/>
                <a:cs typeface="Tahoma" panose="020B0604030504040204" pitchFamily="34" charset="0"/>
              </a:rPr>
              <a:t>The crushing weight of the grain could cause a dislocated arm/leg; internal damage and/or bleeding; broken bones or severe sprains, etc.)</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7232" y="3882501"/>
            <a:ext cx="2560320" cy="1203406"/>
          </a:xfrm>
          <a:prstGeom prst="rect">
            <a:avLst/>
          </a:prstGeom>
          <a:noFill/>
        </p:spPr>
        <p:txBody>
          <a:bodyPr wrap="square" lIns="45720" tIns="9144" rIns="45720" bIns="9144"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Demonstrate the amount of force needed to extricate a person buried to their knees.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Have a group of students attempt to pull out the wooden disk from the previous exercise. Start with one student and keep adding a student until the disk is pulled out. </a:t>
            </a:r>
          </a:p>
        </p:txBody>
      </p:sp>
      <p:sp>
        <p:nvSpPr>
          <p:cNvPr id="8" name="TextBox 7"/>
          <p:cNvSpPr txBox="1"/>
          <p:nvPr/>
        </p:nvSpPr>
        <p:spPr>
          <a:xfrm>
            <a:off x="4534217" y="929957"/>
            <a:ext cx="256032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amount of force required to pull a person out of grain.</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factors that contribute to the amount of force required to pull a person out of grain. </a:t>
            </a:r>
          </a:p>
        </p:txBody>
      </p:sp>
      <p:sp>
        <p:nvSpPr>
          <p:cNvPr id="10" name="Rectangle 9"/>
          <p:cNvSpPr/>
          <p:nvPr/>
        </p:nvSpPr>
        <p:spPr>
          <a:xfrm>
            <a:off x="4534527" y="5950691"/>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Penn State Ag Safety and Health Program</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3087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lstStyle/>
          <a:p>
            <a:pPr lvl="0"/>
            <a:r>
              <a:rPr lang="en-US" dirty="0"/>
              <a:t>Only people TRAINED in rescue should ever attempt to remove a victim. Rescue attempts by untrained personnel typically result in the “rescuer” also being entrapped and/or worsening of the situation. </a:t>
            </a:r>
            <a:r>
              <a:rPr lang="en-US" i="1" dirty="0"/>
              <a:t>The following information is provided to further clarify  the need for trained personnel to do rescues.</a:t>
            </a:r>
            <a:endParaRPr lang="en-US" dirty="0"/>
          </a:p>
          <a:p>
            <a:pPr lvl="0"/>
            <a:r>
              <a:rPr lang="en-US" dirty="0"/>
              <a:t>Trained personnel have to be careful moving around the victim:</a:t>
            </a:r>
          </a:p>
          <a:p>
            <a:pPr lvl="1">
              <a:buFont typeface="Arial" panose="020B0604020202020204" pitchFamily="34" charset="0"/>
              <a:buChar char="•"/>
            </a:pPr>
            <a:r>
              <a:rPr lang="en-US" dirty="0"/>
              <a:t>If they cause the grain to move, it will worsen the situation.</a:t>
            </a:r>
          </a:p>
          <a:p>
            <a:pPr lvl="1">
              <a:buFont typeface="Arial" panose="020B0604020202020204" pitchFamily="34" charset="0"/>
              <a:buChar char="•"/>
            </a:pPr>
            <a:r>
              <a:rPr lang="en-US" dirty="0"/>
              <a:t>Their movements can cause more pressure on the victim.</a:t>
            </a:r>
          </a:p>
          <a:p>
            <a:pPr lvl="1">
              <a:buFont typeface="Arial" panose="020B0604020202020204" pitchFamily="34" charset="0"/>
              <a:buChar char="•"/>
            </a:pPr>
            <a:r>
              <a:rPr lang="en-US" dirty="0"/>
              <a:t>They can face hazards and become entrapped </a:t>
            </a:r>
            <a:r>
              <a:rPr lang="en-US" dirty="0" smtClean="0"/>
              <a:t>themselves.</a:t>
            </a:r>
          </a:p>
          <a:p>
            <a:pPr lvl="1">
              <a:buFont typeface="Arial" panose="020B0604020202020204" pitchFamily="34" charset="0"/>
              <a:buChar char="•"/>
            </a:pPr>
            <a:r>
              <a:rPr lang="en-US" b="1" i="1" dirty="0" smtClean="0"/>
              <a:t>See </a:t>
            </a:r>
            <a:r>
              <a:rPr lang="en-US" b="1" i="1" dirty="0"/>
              <a:t>Question 1</a:t>
            </a:r>
            <a:endParaRPr lang="en-US" b="1" dirty="0"/>
          </a:p>
          <a:p>
            <a:pPr lvl="0"/>
            <a:r>
              <a:rPr lang="en-US" dirty="0"/>
              <a:t>A grain tube or other barrier is used to stabilize the victim. </a:t>
            </a:r>
          </a:p>
          <a:p>
            <a:pPr lvl="1">
              <a:buFont typeface="Arial" panose="020B0604020202020204" pitchFamily="34" charset="0"/>
              <a:buChar char="•"/>
            </a:pPr>
            <a:r>
              <a:rPr lang="en-US" dirty="0"/>
              <a:t>It stops the flow of grain around or on top of the victim. Once a barrier is erected, the grain inside is removed until the victim is able to be freed. </a:t>
            </a:r>
          </a:p>
          <a:p>
            <a:pPr lvl="1">
              <a:buFont typeface="Arial" panose="020B0604020202020204" pitchFamily="34" charset="0"/>
              <a:buChar char="•"/>
            </a:pPr>
            <a:r>
              <a:rPr lang="en-US" dirty="0"/>
              <a:t>If the victim’s location is unknown, it is almost impossible to put up an effective barrier.</a:t>
            </a:r>
          </a:p>
          <a:p>
            <a:pPr lvl="0"/>
            <a:r>
              <a:rPr lang="en-US" dirty="0"/>
              <a:t>Holes are cut symmetrically on the exterior sides of the bin at about the same time. This allows gravity to remove grain as all unloading equipment needs to be locked out. The hole placement prevents the bin walls from collapsing with uneven distribution of the grain being removed. </a:t>
            </a:r>
            <a:r>
              <a:rPr lang="en-US" i="1" dirty="0"/>
              <a:t>See Question 2</a:t>
            </a:r>
            <a:endParaRPr lang="en-US" dirty="0"/>
          </a:p>
          <a:p>
            <a:pPr lvl="0"/>
            <a:r>
              <a:rPr lang="en-US" dirty="0"/>
              <a:t>Rescue is extremely time consuming. The longer a victim is </a:t>
            </a:r>
            <a:r>
              <a:rPr lang="en-US" dirty="0" smtClean="0"/>
              <a:t>inside:</a:t>
            </a:r>
            <a:endParaRPr lang="en-US" i="1" dirty="0"/>
          </a:p>
          <a:p>
            <a:pPr lvl="1">
              <a:buFont typeface="Arial" panose="020B0604020202020204" pitchFamily="34" charset="0"/>
              <a:buChar char="•"/>
            </a:pPr>
            <a:r>
              <a:rPr lang="en-US" dirty="0"/>
              <a:t>The </a:t>
            </a:r>
            <a:r>
              <a:rPr lang="en-US" dirty="0" smtClean="0"/>
              <a:t>chances </a:t>
            </a:r>
            <a:r>
              <a:rPr lang="en-US" dirty="0"/>
              <a:t>of a live rescue diminish.</a:t>
            </a:r>
            <a:endParaRPr lang="en-US" i="1" dirty="0"/>
          </a:p>
          <a:p>
            <a:pPr lvl="1">
              <a:buFont typeface="Arial" panose="020B0604020202020204" pitchFamily="34" charset="0"/>
              <a:buChar char="•"/>
            </a:pPr>
            <a:r>
              <a:rPr lang="en-US" dirty="0"/>
              <a:t>The greater the chance the rescuer will succumb to a hazard</a:t>
            </a:r>
            <a:endParaRPr lang="en-US" i="1" dirty="0"/>
          </a:p>
          <a:p>
            <a:pPr marL="0" indent="0">
              <a:buNone/>
              <a:defRPr/>
            </a:pPr>
            <a:endParaRPr lang="en-US" baseline="0" dirty="0" smtClean="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defTabSz="942053">
              <a:buNone/>
              <a:defRPr/>
            </a:pPr>
            <a:endParaRPr lang="en-US" dirty="0">
              <a:solidFill>
                <a:prstClr val="black"/>
              </a:solidFill>
            </a:endParaRPr>
          </a:p>
          <a:p>
            <a:pPr marL="0" indent="0">
              <a:buNone/>
              <a:defRPr/>
            </a:pPr>
            <a:endParaRPr lang="en-US" dirty="0" smtClean="0"/>
          </a:p>
        </p:txBody>
      </p:sp>
      <p:sp>
        <p:nvSpPr>
          <p:cNvPr id="7" name="TextBox 6"/>
          <p:cNvSpPr txBox="1"/>
          <p:nvPr/>
        </p:nvSpPr>
        <p:spPr>
          <a:xfrm>
            <a:off x="4511357" y="960438"/>
            <a:ext cx="256032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why only trained personnel should attempt to rescue a victim.</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a:t>
            </a:r>
            <a:r>
              <a:rPr lang="en-US" sz="1100" dirty="0" smtClean="0">
                <a:latin typeface="Tahoma" panose="020B0604030504040204" pitchFamily="34" charset="0"/>
                <a:ea typeface="Tahoma" panose="020B0604030504040204" pitchFamily="34" charset="0"/>
                <a:cs typeface="Tahoma" panose="020B0604030504040204" pitchFamily="34" charset="0"/>
              </a:rPr>
              <a:t>this </a:t>
            </a:r>
            <a:r>
              <a:rPr lang="en-US" sz="1100" dirty="0">
                <a:latin typeface="Tahoma" panose="020B0604030504040204" pitchFamily="34" charset="0"/>
                <a:ea typeface="Tahoma" panose="020B0604030504040204" pitchFamily="34" charset="0"/>
                <a:cs typeface="Tahoma" panose="020B0604030504040204" pitchFamily="34" charset="0"/>
              </a:rPr>
              <a:t>information is provided to help young workers understand the complexity of a rescue and the need for trained personnel.</a:t>
            </a:r>
          </a:p>
        </p:txBody>
      </p:sp>
      <p:sp>
        <p:nvSpPr>
          <p:cNvPr id="12" name="TextBox 11"/>
          <p:cNvSpPr txBox="1"/>
          <p:nvPr/>
        </p:nvSpPr>
        <p:spPr>
          <a:xfrm>
            <a:off x="4524177" y="6844917"/>
            <a:ext cx="2560320" cy="2049792"/>
          </a:xfrm>
          <a:prstGeom prst="rect">
            <a:avLst/>
          </a:prstGeom>
          <a:noFill/>
        </p:spPr>
        <p:txBody>
          <a:bodyPr wrap="square" lIns="45720" tIns="9144" rIns="45720"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hazards do rescuers face? </a:t>
            </a:r>
            <a:r>
              <a:rPr lang="en-US" sz="1100" i="1" dirty="0">
                <a:latin typeface="Tahoma" panose="020B0604030504040204" pitchFamily="34" charset="0"/>
                <a:ea typeface="Tahoma" panose="020B0604030504040204" pitchFamily="34" charset="0"/>
                <a:cs typeface="Tahoma" panose="020B0604030504040204" pitchFamily="34" charset="0"/>
              </a:rPr>
              <a:t>Entrapment, heat exhaustion, dehydration, low visibility, respiratory difficulties, fire.</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the collapse of bin walls a concern during rescue? </a:t>
            </a:r>
            <a:r>
              <a:rPr lang="en-US" sz="1100" i="1" dirty="0">
                <a:latin typeface="Tahoma" panose="020B0604030504040204" pitchFamily="34" charset="0"/>
                <a:ea typeface="Tahoma" panose="020B0604030504040204" pitchFamily="34" charset="0"/>
                <a:cs typeface="Tahoma" panose="020B0604030504040204" pitchFamily="34" charset="0"/>
              </a:rPr>
              <a:t>Grain bins are shells relying on even pressure on the </a:t>
            </a:r>
            <a:r>
              <a:rPr lang="en-US" sz="1100" i="1" dirty="0" smtClean="0">
                <a:latin typeface="Tahoma" panose="020B0604030504040204" pitchFamily="34" charset="0"/>
                <a:ea typeface="Tahoma" panose="020B0604030504040204" pitchFamily="34" charset="0"/>
                <a:cs typeface="Tahoma" panose="020B0604030504040204" pitchFamily="34" charset="0"/>
              </a:rPr>
              <a:t>walls to maintain structure. </a:t>
            </a:r>
            <a:r>
              <a:rPr lang="en-US" sz="1100" i="1" dirty="0">
                <a:latin typeface="Tahoma" panose="020B0604030504040204" pitchFamily="34" charset="0"/>
                <a:ea typeface="Tahoma" panose="020B0604030504040204" pitchFamily="34" charset="0"/>
                <a:cs typeface="Tahoma" panose="020B0604030504040204" pitchFamily="34" charset="0"/>
              </a:rPr>
              <a:t>Unloading too fast and/or on one side causes </a:t>
            </a:r>
            <a:r>
              <a:rPr lang="en-US" sz="1100" i="1" dirty="0" smtClean="0">
                <a:latin typeface="Tahoma" panose="020B0604030504040204" pitchFamily="34" charset="0"/>
                <a:ea typeface="Tahoma" panose="020B0604030504040204" pitchFamily="34" charset="0"/>
                <a:cs typeface="Tahoma" panose="020B0604030504040204" pitchFamily="34" charset="0"/>
              </a:rPr>
              <a:t>unequal pressure. When no pressure exists against the wall the side will </a:t>
            </a:r>
            <a:r>
              <a:rPr lang="en-US" sz="1100" i="1" dirty="0">
                <a:latin typeface="Tahoma" panose="020B0604030504040204" pitchFamily="34" charset="0"/>
                <a:ea typeface="Tahoma" panose="020B0604030504040204" pitchFamily="34" charset="0"/>
                <a:cs typeface="Tahoma" panose="020B0604030504040204" pitchFamily="34" charset="0"/>
              </a:rPr>
              <a:t>buckle.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47574" y="3897629"/>
            <a:ext cx="2560320" cy="1372683"/>
          </a:xfrm>
          <a:prstGeom prst="rect">
            <a:avLst/>
          </a:prstGeom>
          <a:noFill/>
        </p:spPr>
        <p:txBody>
          <a:bodyPr wrap="square" lIns="45720" tIns="9144" rIns="45720"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Note</a:t>
            </a:r>
            <a:r>
              <a:rPr lang="en-US" sz="1100" b="1"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Data from Purdue on slide 16:</a:t>
            </a:r>
          </a:p>
          <a:p>
            <a:r>
              <a:rPr lang="en-US" sz="1100" dirty="0">
                <a:latin typeface="Tahoma" panose="020B0604030504040204" pitchFamily="34" charset="0"/>
                <a:ea typeface="Tahoma" panose="020B0604030504040204" pitchFamily="34" charset="0"/>
                <a:cs typeface="Tahoma" panose="020B0604030504040204" pitchFamily="34" charset="0"/>
              </a:rPr>
              <a:t>The 11-20 age group represents 18% of recorded entrapment cases from 1964 – 2013 with an 80% fatality rate (almost double the overall rate). </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Image Source: Penn State Ag Safety and Health Program</a:t>
            </a:r>
          </a:p>
        </p:txBody>
      </p:sp>
      <p:sp>
        <p:nvSpPr>
          <p:cNvPr id="8" name="Rectangle 7"/>
          <p:cNvSpPr/>
          <p:nvPr/>
        </p:nvSpPr>
        <p:spPr>
          <a:xfrm>
            <a:off x="4534527" y="5950691"/>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Penn State Ag Safety and Health Program</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975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7463" y="19050"/>
            <a:ext cx="4391025" cy="3292475"/>
          </a:xfrm>
          <a:prstGeom prst="rect">
            <a:avLst/>
          </a:prstGeom>
          <a:noFill/>
          <a:ln>
            <a:solidFill>
              <a:schemeClr val="bg1">
                <a:lumMod val="65000"/>
              </a:schemeClr>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i="1" dirty="0"/>
              <a:t>Review the following main points on entrapment/engulfment. </a:t>
            </a:r>
            <a:endParaRPr lang="en-US" i="1" dirty="0" smtClean="0"/>
          </a:p>
          <a:p>
            <a:pPr lvl="0"/>
            <a:r>
              <a:rPr lang="en-US" dirty="0" smtClean="0"/>
              <a:t>Entrapment/engulfment happens </a:t>
            </a:r>
            <a:r>
              <a:rPr lang="en-US" dirty="0"/>
              <a:t>extremely fast. It only takes five seconds for a person to become helpless and unable to rescue him/herself. It takes less than 60 seconds to become completely buried under grain.</a:t>
            </a:r>
          </a:p>
          <a:p>
            <a:pPr lvl="0"/>
            <a:r>
              <a:rPr lang="en-US" dirty="0"/>
              <a:t>Entrapment &amp; Engulfment most likely occur due to:</a:t>
            </a:r>
          </a:p>
          <a:p>
            <a:pPr lvl="1"/>
            <a:r>
              <a:rPr lang="en-US" dirty="0"/>
              <a:t>Flowing grain</a:t>
            </a:r>
          </a:p>
          <a:p>
            <a:pPr lvl="1"/>
            <a:r>
              <a:rPr lang="en-US" dirty="0"/>
              <a:t>Bridged grain</a:t>
            </a:r>
          </a:p>
          <a:p>
            <a:pPr lvl="1"/>
            <a:r>
              <a:rPr lang="en-US" dirty="0"/>
              <a:t>Avalanching grain</a:t>
            </a:r>
          </a:p>
          <a:p>
            <a:pPr lvl="0"/>
            <a:r>
              <a:rPr lang="en-US" dirty="0"/>
              <a:t>Bad grain condition is the leading indicator of a potential hazard.</a:t>
            </a:r>
          </a:p>
          <a:p>
            <a:pPr lvl="0"/>
            <a:r>
              <a:rPr lang="en-US" dirty="0"/>
              <a:t>It takes a lot of force to pull someone free, once they are entrapped or engulfed in grain. The more a person is submerged, the more force it takes. </a:t>
            </a:r>
          </a:p>
          <a:p>
            <a:pPr lvl="0"/>
            <a:r>
              <a:rPr lang="en-US" dirty="0"/>
              <a:t>Not using </a:t>
            </a:r>
            <a:r>
              <a:rPr lang="en-US" dirty="0" smtClean="0"/>
              <a:t>Lock Out/Tag Out </a:t>
            </a:r>
            <a:r>
              <a:rPr lang="en-US" dirty="0"/>
              <a:t>significantly contributes to the risk of an entrapment/engulfment.</a:t>
            </a:r>
          </a:p>
          <a:p>
            <a:pPr lvl="0"/>
            <a:r>
              <a:rPr lang="en-US" dirty="0"/>
              <a:t>Persons who are going to enter a grain bin MUST receive proper training, including how to identify hazards and how to eliminate, avoid, correct or reduce the risk of the hazard.</a:t>
            </a:r>
          </a:p>
          <a:p>
            <a:pPr lvl="0"/>
            <a:r>
              <a:rPr lang="en-US" dirty="0"/>
              <a:t>Young workers should NEVER enter a grain bin if grain is   present.</a:t>
            </a:r>
          </a:p>
          <a:p>
            <a:pPr lvl="0"/>
            <a:r>
              <a:rPr lang="en-US" dirty="0"/>
              <a:t>Only Trained rescuers should try to free a victim.</a:t>
            </a:r>
          </a:p>
          <a:p>
            <a:pPr marL="0" indent="0">
              <a:buNone/>
            </a:pPr>
            <a:endParaRPr lang="en-US" dirty="0"/>
          </a:p>
          <a:p>
            <a:pPr marL="0" indent="0">
              <a:buNone/>
            </a:pPr>
            <a:endParaRPr lang="en-US" dirty="0"/>
          </a:p>
        </p:txBody>
      </p:sp>
      <p:sp>
        <p:nvSpPr>
          <p:cNvPr id="5" name="TextBox 4"/>
          <p:cNvSpPr txBox="1"/>
          <p:nvPr/>
        </p:nvSpPr>
        <p:spPr>
          <a:xfrm>
            <a:off x="4524177" y="930547"/>
            <a:ext cx="2560320" cy="864852"/>
          </a:xfrm>
          <a:prstGeom prst="rect">
            <a:avLst/>
          </a:prstGeom>
          <a:noFill/>
        </p:spPr>
        <p:txBody>
          <a:bodyPr wrap="square" lIns="45711" tIns="9144" rIns="45711" bIns="9144" rtlCol="0">
            <a:spAutoFit/>
          </a:bodyPr>
          <a:lstStyle/>
          <a:p>
            <a:pPr marL="137160" lvl="1"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Review the main points on engulfment/entrapment</a:t>
            </a:r>
          </a:p>
          <a:p>
            <a:pPr marL="137160" lvl="1"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Emphasize young workers should not enter a grain bin when grain is present. </a:t>
            </a:r>
          </a:p>
        </p:txBody>
      </p:sp>
      <p:sp>
        <p:nvSpPr>
          <p:cNvPr id="6" name="TextBox 5"/>
          <p:cNvSpPr txBox="1"/>
          <p:nvPr/>
        </p:nvSpPr>
        <p:spPr>
          <a:xfrm>
            <a:off x="4524177" y="3887732"/>
            <a:ext cx="2560320" cy="695575"/>
          </a:xfrm>
          <a:prstGeom prst="rect">
            <a:avLst/>
          </a:prstGeom>
          <a:noFill/>
        </p:spPr>
        <p:txBody>
          <a:bodyPr wrap="square" lIns="45711" tIns="9144" rIns="45711" bIns="9144" rtlCol="0">
            <a:spAutoFit/>
          </a:bodyPr>
          <a:lstStyle/>
          <a:p>
            <a:r>
              <a:rPr lang="en-US" sz="1100" dirty="0" smtClean="0">
                <a:latin typeface="Tahoma" panose="020B0604030504040204" pitchFamily="34" charset="0"/>
                <a:ea typeface="Tahoma" panose="020B0604030504040204" pitchFamily="34" charset="0"/>
                <a:cs typeface="Tahoma" panose="020B0604030504040204" pitchFamily="34" charset="0"/>
              </a:rPr>
              <a:t>Have </a:t>
            </a:r>
            <a:r>
              <a:rPr lang="en-US" sz="1100" dirty="0">
                <a:latin typeface="Tahoma" panose="020B0604030504040204" pitchFamily="34" charset="0"/>
                <a:ea typeface="Tahoma" panose="020B0604030504040204" pitchFamily="34" charset="0"/>
                <a:cs typeface="Tahoma" panose="020B0604030504040204" pitchFamily="34" charset="0"/>
              </a:rPr>
              <a:t>students  try to complete a task in 5 seconds while being timed in order to emphasize the speed in which entrapment and engulfment occur</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534527" y="6081563"/>
            <a:ext cx="2560320" cy="187279"/>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Thinkstock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2167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3338" y="-20638"/>
            <a:ext cx="4391025" cy="3292476"/>
          </a:xfrm>
          <a:prstGeom prst="rect">
            <a:avLst/>
          </a:prstGeom>
          <a:noFill/>
          <a:ln>
            <a:solidFill>
              <a:schemeClr val="bg1">
                <a:lumMod val="65000"/>
              </a:schemeClr>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Transition slide.</a:t>
            </a:r>
          </a:p>
          <a:p>
            <a:pPr eaLnBrk="1" hangingPunct="1">
              <a:spcBef>
                <a:spcPct val="0"/>
              </a:spcBef>
            </a:pPr>
            <a:r>
              <a:rPr lang="en-US" dirty="0" smtClean="0"/>
              <a:t>This section can be covered in a separate session.</a:t>
            </a:r>
          </a:p>
          <a:p>
            <a:pPr>
              <a:spcBef>
                <a:spcPct val="0"/>
              </a:spcBef>
            </a:pPr>
            <a:r>
              <a:rPr lang="en-US" dirty="0" smtClean="0"/>
              <a:t>Introduce entanglement hazards –  hazards of mechanical motion and/or action. </a:t>
            </a:r>
          </a:p>
          <a:p>
            <a:pPr marL="0" indent="0">
              <a:spcBef>
                <a:spcPct val="0"/>
              </a:spcBef>
              <a:buNone/>
            </a:pPr>
            <a:endParaRPr lang="en-US" dirty="0" smtClean="0"/>
          </a:p>
        </p:txBody>
      </p:sp>
      <p:sp>
        <p:nvSpPr>
          <p:cNvPr id="4" name="TextBox 3"/>
          <p:cNvSpPr txBox="1"/>
          <p:nvPr/>
        </p:nvSpPr>
        <p:spPr>
          <a:xfrm>
            <a:off x="4524177" y="930547"/>
            <a:ext cx="2560320" cy="864852"/>
          </a:xfrm>
          <a:prstGeom prst="rect">
            <a:avLst/>
          </a:prstGeom>
          <a:noFill/>
        </p:spPr>
        <p:txBody>
          <a:bodyPr wrap="square" lIns="45711" tIns="9144" rIns="45711" bIns="9144" rtlCol="0">
            <a:spAutoFit/>
          </a:bodyPr>
          <a:lstStyle/>
          <a:p>
            <a:pPr marL="137160" lvl="1"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Transition into entanglement section.</a:t>
            </a:r>
          </a:p>
          <a:p>
            <a:pPr marL="137160" lvl="1"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Entanglement hazards or hazards of mechanical motion and/or action and are the result of making contact </a:t>
            </a:r>
            <a:r>
              <a:rPr lang="en-US" sz="1100" dirty="0">
                <a:latin typeface="Tahoma" panose="020B0604030504040204" pitchFamily="34" charset="0"/>
                <a:ea typeface="Tahoma" panose="020B0604030504040204" pitchFamily="34" charset="0"/>
                <a:cs typeface="Tahoma" panose="020B0604030504040204" pitchFamily="34" charset="0"/>
              </a:rPr>
              <a:t>with moving mechanical parts</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519024" y="5961602"/>
            <a:ext cx="2560320" cy="356556"/>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AEM pictorial database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6850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5" name="TextBox 4"/>
          <p:cNvSpPr txBox="1"/>
          <p:nvPr/>
        </p:nvSpPr>
        <p:spPr>
          <a:xfrm>
            <a:off x="4524177" y="6858500"/>
            <a:ext cx="2560320" cy="695575"/>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Have you seen someone step over </a:t>
            </a:r>
            <a:r>
              <a:rPr lang="en-US" sz="1100" dirty="0" smtClean="0">
                <a:latin typeface="Tahoma" panose="020B0604030504040204" pitchFamily="34" charset="0"/>
                <a:ea typeface="Tahoma" panose="020B0604030504040204" pitchFamily="34" charset="0"/>
                <a:cs typeface="Tahoma" panose="020B0604030504040204" pitchFamily="34" charset="0"/>
              </a:rPr>
              <a:t>a PTO </a:t>
            </a:r>
            <a:r>
              <a:rPr lang="en-US" sz="1100" dirty="0">
                <a:latin typeface="Tahoma" panose="020B0604030504040204" pitchFamily="34" charset="0"/>
                <a:ea typeface="Tahoma" panose="020B0604030504040204" pitchFamily="34" charset="0"/>
                <a:cs typeface="Tahoma" panose="020B0604030504040204" pitchFamily="34" charset="0"/>
              </a:rPr>
              <a:t>or put their hands near operating machines?</a:t>
            </a:r>
          </a:p>
          <a:p>
            <a:pPr marL="182880" indent="-182880"/>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24177" y="3887732"/>
            <a:ext cx="2560320" cy="1532727"/>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Click for each article and the picture to appear. The article about the teen age boys opens the Slide - total 3 clicks.</a:t>
            </a:r>
          </a:p>
          <a:p>
            <a:r>
              <a:rPr lang="en-US" sz="1100" dirty="0">
                <a:latin typeface="Tahoma" panose="020B0604030504040204" pitchFamily="34" charset="0"/>
                <a:ea typeface="Tahoma" panose="020B0604030504040204" pitchFamily="34" charset="0"/>
                <a:cs typeface="Tahoma" panose="020B0604030504040204" pitchFamily="34" charset="0"/>
              </a:rPr>
              <a:t> </a:t>
            </a:r>
          </a:p>
          <a:p>
            <a:r>
              <a:rPr lang="en-US" sz="1100" b="1" dirty="0">
                <a:latin typeface="Tahoma" panose="020B0604030504040204" pitchFamily="34" charset="0"/>
                <a:ea typeface="Tahoma" panose="020B0604030504040204" pitchFamily="34" charset="0"/>
                <a:cs typeface="Tahoma" panose="020B0604030504040204" pitchFamily="34" charset="0"/>
              </a:rPr>
              <a:t>NOTE:</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Participants may </a:t>
            </a:r>
            <a:r>
              <a:rPr lang="en-US" sz="1100" dirty="0">
                <a:latin typeface="Tahoma" panose="020B0604030504040204" pitchFamily="34" charset="0"/>
                <a:ea typeface="Tahoma" panose="020B0604030504040204" pitchFamily="34" charset="0"/>
                <a:cs typeface="Tahoma" panose="020B0604030504040204" pitchFamily="34" charset="0"/>
              </a:rPr>
              <a:t>be sensitive to the article concerning the degloving of the genital </a:t>
            </a:r>
            <a:r>
              <a:rPr lang="en-US" sz="1100" dirty="0" smtClean="0">
                <a:latin typeface="Tahoma" panose="020B0604030504040204" pitchFamily="34" charset="0"/>
                <a:ea typeface="Tahoma" panose="020B0604030504040204" pitchFamily="34" charset="0"/>
                <a:cs typeface="Tahoma" panose="020B0604030504040204" pitchFamily="34" charset="0"/>
              </a:rPr>
              <a:t>area</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and may need to have perineal defined.</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Notes Placeholder 2"/>
          <p:cNvSpPr>
            <a:spLocks noGrp="1"/>
          </p:cNvSpPr>
          <p:nvPr>
            <p:ph type="body" sz="quarter" idx="10"/>
          </p:nvPr>
        </p:nvSpPr>
        <p:spPr/>
        <p:txBody>
          <a:bodyPr/>
          <a:lstStyle/>
          <a:p>
            <a:pPr lvl="0"/>
            <a:r>
              <a:rPr lang="en-US" dirty="0"/>
              <a:t>Review incidents highlighted in the news clips.  </a:t>
            </a:r>
          </a:p>
          <a:p>
            <a:pPr lvl="1"/>
            <a:r>
              <a:rPr lang="en-US" dirty="0">
                <a:solidFill>
                  <a:prstClr val="black"/>
                </a:solidFill>
              </a:rPr>
              <a:t>August 2011 - Two 17 year old boys were operating a large floor grain auger when one teen got his legs trapped in the auger. His friend went to his aid and he too became trapped. Both lost a leg.</a:t>
            </a:r>
          </a:p>
          <a:p>
            <a:pPr lvl="1">
              <a:buFont typeface="Arial" panose="020B0604020202020204" pitchFamily="34" charset="0"/>
              <a:buChar char="•"/>
            </a:pPr>
            <a:r>
              <a:rPr lang="en-US" dirty="0" smtClean="0"/>
              <a:t>May </a:t>
            </a:r>
            <a:r>
              <a:rPr lang="en-US" dirty="0"/>
              <a:t>2013 – Fairmount Indiana – 58 year old farmer – got caught waist deep in the grain auger.</a:t>
            </a:r>
          </a:p>
          <a:p>
            <a:pPr lvl="1">
              <a:buFont typeface="Arial" panose="020B0604020202020204" pitchFamily="34" charset="0"/>
              <a:buChar char="•"/>
            </a:pPr>
            <a:r>
              <a:rPr lang="en-US" dirty="0" smtClean="0"/>
              <a:t>May </a:t>
            </a:r>
            <a:r>
              <a:rPr lang="en-US" dirty="0"/>
              <a:t>2007 – 28 year old male stepped over PTO with removed guarding and suffered from </a:t>
            </a:r>
            <a:r>
              <a:rPr lang="en-US" i="1" dirty="0"/>
              <a:t>“degloving of his genitalia and perineal regions.” </a:t>
            </a:r>
            <a:r>
              <a:rPr lang="en-US" dirty="0"/>
              <a:t>He </a:t>
            </a:r>
            <a:r>
              <a:rPr lang="en-US" dirty="0" smtClean="0"/>
              <a:t>needed </a:t>
            </a:r>
            <a:r>
              <a:rPr lang="en-US" dirty="0"/>
              <a:t>several surgeries and at first it was unclear if he would function normally.</a:t>
            </a:r>
          </a:p>
          <a:p>
            <a:pPr lvl="1">
              <a:buFont typeface="Arial" panose="020B0604020202020204" pitchFamily="34" charset="0"/>
              <a:buChar char="•"/>
            </a:pPr>
            <a:r>
              <a:rPr lang="en-US" dirty="0"/>
              <a:t>There are also reported cases of people being scalped from their hair getting caught in “wrap points”. The picture shows </a:t>
            </a:r>
            <a:r>
              <a:rPr lang="en-US" dirty="0" smtClean="0"/>
              <a:t>clothing fibers and hair</a:t>
            </a:r>
            <a:r>
              <a:rPr lang="en-US" dirty="0"/>
              <a:t> that became wrapped around a shaft.</a:t>
            </a:r>
          </a:p>
          <a:p>
            <a:pPr lvl="0"/>
            <a:r>
              <a:rPr lang="en-US" dirty="0"/>
              <a:t>Entanglements result when people get clothing, hair or other body parts caught or </a:t>
            </a:r>
            <a:r>
              <a:rPr lang="en-US" dirty="0" smtClean="0"/>
              <a:t>tangled in </a:t>
            </a:r>
            <a:r>
              <a:rPr lang="en-US" dirty="0"/>
              <a:t>equipment, sometimes resulting in their bodies being pulled into the machine. </a:t>
            </a:r>
          </a:p>
          <a:p>
            <a:pPr lvl="0"/>
            <a:r>
              <a:rPr lang="en-US" dirty="0"/>
              <a:t>Entanglements are one of the most common causes of injury, and they can range from mild, e.g. getting a finger pinched, to severe, e.g. losing a leg.</a:t>
            </a:r>
          </a:p>
          <a:p>
            <a:pPr lvl="0"/>
            <a:r>
              <a:rPr lang="en-US" dirty="0"/>
              <a:t>Sources:</a:t>
            </a:r>
          </a:p>
          <a:p>
            <a:pPr lvl="1"/>
            <a:r>
              <a:rPr lang="en-US" dirty="0"/>
              <a:t>May 5, 2013 - “Man Trapped Under Grain..” – wbiw.com; “Farm Accident Causes…” – </a:t>
            </a:r>
            <a:r>
              <a:rPr lang="en-US" u="sng" dirty="0">
                <a:hlinkClick r:id="rId3"/>
              </a:rPr>
              <a:t>www.hcplive.com</a:t>
            </a:r>
            <a:endParaRPr lang="en-US" dirty="0"/>
          </a:p>
          <a:p>
            <a:pPr lvl="1"/>
            <a:r>
              <a:rPr lang="en-US" dirty="0"/>
              <a:t>“Legs of Two 17 Year Olds…” – </a:t>
            </a:r>
            <a:r>
              <a:rPr lang="en-US" u="sng" dirty="0">
                <a:hlinkClick r:id="rId4"/>
              </a:rPr>
              <a:t>www.scienceblogs.com</a:t>
            </a:r>
            <a:endParaRPr lang="en-US" dirty="0"/>
          </a:p>
          <a:p>
            <a:pPr lvl="1"/>
            <a:r>
              <a:rPr lang="en-US" dirty="0"/>
              <a:t>Degloving article - </a:t>
            </a:r>
            <a:r>
              <a:rPr lang="en-US" u="sng" dirty="0">
                <a:hlinkClick r:id="rId5"/>
              </a:rPr>
              <a:t>http://www.hcplive.com/publications/surgical-</a:t>
            </a:r>
            <a:r>
              <a:rPr lang="en-US" dirty="0"/>
              <a:t> </a:t>
            </a:r>
            <a:r>
              <a:rPr lang="en-US" u="sng" dirty="0"/>
              <a:t>rounds/2007/2007-04/2007-04_08/</a:t>
            </a:r>
            <a:endParaRPr lang="en-US" dirty="0"/>
          </a:p>
          <a:p>
            <a:pPr lvl="1"/>
            <a:r>
              <a:rPr lang="en-US" dirty="0"/>
              <a:t>Human hair – October 14, 2010; “Workers Friend Injured Helping Out in Workshop”; </a:t>
            </a:r>
            <a:r>
              <a:rPr lang="en-US" u="sng" dirty="0">
                <a:hlinkClick r:id="rId6"/>
              </a:rPr>
              <a:t>http://www.hse.gov.uk/press/2010/coi-yh-24410.htm</a:t>
            </a:r>
            <a:endParaRPr lang="en-US" dirty="0"/>
          </a:p>
          <a:p>
            <a:pPr marL="0" indent="0">
              <a:buNone/>
              <a:defRPr/>
            </a:pPr>
            <a:endParaRPr lang="en-US" dirty="0" smtClean="0"/>
          </a:p>
          <a:p>
            <a:pPr defTabSz="942053">
              <a:defRPr/>
            </a:pPr>
            <a:endParaRPr lang="en-US" dirty="0" smtClean="0"/>
          </a:p>
          <a:p>
            <a:pPr marL="0" indent="0" defTabSz="942053">
              <a:buNone/>
              <a:defRPr/>
            </a:pPr>
            <a:endParaRPr lang="en-US" dirty="0" smtClean="0"/>
          </a:p>
          <a:p>
            <a:pPr>
              <a:defRPr/>
            </a:pPr>
            <a:endParaRPr lang="en-US" dirty="0"/>
          </a:p>
        </p:txBody>
      </p:sp>
      <p:sp>
        <p:nvSpPr>
          <p:cNvPr id="11" name="TextBox 10"/>
          <p:cNvSpPr txBox="1"/>
          <p:nvPr/>
        </p:nvSpPr>
        <p:spPr>
          <a:xfrm>
            <a:off x="4511357" y="960438"/>
            <a:ext cx="2560320" cy="695575"/>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highlighted incidents to show different entanglement hazards.</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Point out the human hair wrapped around the PTO shaft. </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8" name="Rectangle 7"/>
          <p:cNvSpPr/>
          <p:nvPr/>
        </p:nvSpPr>
        <p:spPr>
          <a:xfrm>
            <a:off x="4534527" y="6081563"/>
            <a:ext cx="2560320" cy="187279"/>
          </a:xfrm>
          <a:prstGeom prst="rect">
            <a:avLst/>
          </a:prstGeom>
        </p:spPr>
        <p:txBody>
          <a:bodyPr wrap="square" lIns="44568" tIns="8914" rIns="44568" bIns="891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hse.gov.uk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6050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a:xfrm>
            <a:off x="17977" y="3869472"/>
            <a:ext cx="4389120" cy="5394960"/>
          </a:xfrm>
        </p:spPr>
        <p:txBody>
          <a:bodyPr/>
          <a:lstStyle/>
          <a:p>
            <a:pPr marL="235513" indent="-235513"/>
            <a:r>
              <a:rPr lang="en-US" dirty="0" smtClean="0"/>
              <a:t>Entanglement hazards result from contact with moving mechanical parts. Machines have a variety of moving motions and actions. </a:t>
            </a:r>
          </a:p>
          <a:p>
            <a:pPr marL="464081" lvl="1" indent="-235513"/>
            <a:r>
              <a:rPr lang="en-US" dirty="0" smtClean="0"/>
              <a:t>Motions include rotating, reciprocating, </a:t>
            </a:r>
            <a:r>
              <a:rPr lang="en-US" dirty="0" err="1" smtClean="0"/>
              <a:t>transversing</a:t>
            </a:r>
            <a:r>
              <a:rPr lang="en-US" dirty="0" smtClean="0"/>
              <a:t>.</a:t>
            </a:r>
          </a:p>
          <a:p>
            <a:pPr marL="464081" lvl="1" indent="-235513"/>
            <a:r>
              <a:rPr lang="en-US" dirty="0" smtClean="0"/>
              <a:t>Actions include cutting, punching, shearing, bending.</a:t>
            </a:r>
          </a:p>
          <a:p>
            <a:pPr marL="235513" indent="-235513"/>
            <a:r>
              <a:rPr lang="en-US" dirty="0" smtClean="0"/>
              <a:t>Three basic areas on a machine where motions/actions occur:</a:t>
            </a:r>
          </a:p>
          <a:p>
            <a:pPr marL="464081" lvl="1" indent="-235513"/>
            <a:r>
              <a:rPr lang="en-US" dirty="0" smtClean="0"/>
              <a:t>Point of operation – the place (point) where the actual work of the machine is performed, </a:t>
            </a:r>
            <a:r>
              <a:rPr lang="en-US" i="1" dirty="0" smtClean="0"/>
              <a:t>such as the place where it cuts</a:t>
            </a:r>
            <a:r>
              <a:rPr lang="en-US" dirty="0" smtClean="0"/>
              <a:t>.</a:t>
            </a:r>
          </a:p>
          <a:p>
            <a:pPr marL="464081" lvl="1" indent="-235513"/>
            <a:r>
              <a:rPr lang="en-US" dirty="0" smtClean="0"/>
              <a:t>Power transmission apparatus – this is “all the components of the mechanical system which transmit energy to the part of the machine performing the work.” </a:t>
            </a:r>
            <a:r>
              <a:rPr lang="en-US" i="1" dirty="0" smtClean="0"/>
              <a:t>Examples</a:t>
            </a:r>
            <a:r>
              <a:rPr lang="en-US" dirty="0" smtClean="0"/>
              <a:t> include flywheels, pulleys, belts, chains, cranks, gears, couplings, cams, connecting rods, spindles. </a:t>
            </a:r>
          </a:p>
          <a:p>
            <a:pPr marL="464081" lvl="1" indent="-235513"/>
            <a:r>
              <a:rPr lang="en-US" dirty="0" smtClean="0"/>
              <a:t>Other moving parts – parts of the machine which move while the machine is working such as the feed mechanism of a machine. </a:t>
            </a:r>
            <a:r>
              <a:rPr lang="en-US" i="1" dirty="0" smtClean="0"/>
              <a:t>An example </a:t>
            </a:r>
            <a:r>
              <a:rPr lang="en-US" dirty="0" smtClean="0"/>
              <a:t>is a conveyor belt. </a:t>
            </a:r>
          </a:p>
          <a:p>
            <a:pPr marL="235513" indent="-235513"/>
            <a:r>
              <a:rPr lang="en-US" dirty="0" smtClean="0"/>
              <a:t>The 4 types of entanglement hazards which will be discussed are a result of these mechanical motions &amp; actions and are found in one or more of those 3 basic machine areas. </a:t>
            </a:r>
          </a:p>
          <a:p>
            <a:pPr lvl="1" indent="-235513"/>
            <a:r>
              <a:rPr lang="en-US" dirty="0" smtClean="0"/>
              <a:t>Pinch Points (Nip Points)</a:t>
            </a:r>
            <a:endParaRPr lang="en-US" dirty="0"/>
          </a:p>
          <a:p>
            <a:pPr lvl="1" indent="-235513"/>
            <a:r>
              <a:rPr lang="en-US" dirty="0" smtClean="0"/>
              <a:t>Wrap Points </a:t>
            </a:r>
          </a:p>
          <a:p>
            <a:pPr lvl="1" indent="-235513"/>
            <a:r>
              <a:rPr lang="en-US" dirty="0" smtClean="0"/>
              <a:t>Pull-in Points </a:t>
            </a:r>
          </a:p>
          <a:p>
            <a:pPr lvl="1" indent="-235513"/>
            <a:r>
              <a:rPr lang="en-US" dirty="0" smtClean="0"/>
              <a:t>Shear Points</a:t>
            </a:r>
          </a:p>
          <a:p>
            <a:pPr indent="-235513"/>
            <a:r>
              <a:rPr lang="en-US" dirty="0" smtClean="0"/>
              <a:t>The danger of the actual hazard (moving parts) increases when projections such as screws, bolts, keys nicks, abrasions are exposed or speed reduces the visibility of the action. </a:t>
            </a:r>
          </a:p>
          <a:p>
            <a:pPr indent="-235513"/>
            <a:r>
              <a:rPr lang="en-US" dirty="0"/>
              <a:t>E</a:t>
            </a:r>
            <a:r>
              <a:rPr lang="en-US" dirty="0" smtClean="0"/>
              <a:t>ntanglement hazards are preventable. The 2 most effective methods to eliminate or avoid the hazards are:</a:t>
            </a:r>
          </a:p>
          <a:p>
            <a:pPr lvl="1" indent="-235513"/>
            <a:r>
              <a:rPr lang="en-US" dirty="0" smtClean="0"/>
              <a:t>Guard all moving parts – use appropriate guards and replace any broken or missing guards.</a:t>
            </a:r>
          </a:p>
          <a:p>
            <a:pPr lvl="1" indent="-235513"/>
            <a:r>
              <a:rPr lang="en-US" dirty="0" smtClean="0"/>
              <a:t>Lock Out/Tag Out – Ensure machines and equipment are locked and tagged out before beginning to work on them.</a:t>
            </a:r>
          </a:p>
          <a:p>
            <a:pPr marL="226730" lvl="1"/>
            <a:endParaRPr lang="en-US" dirty="0" smtClean="0"/>
          </a:p>
          <a:p>
            <a:pPr marL="235513" indent="-235513"/>
            <a:endParaRPr lang="en-US" dirty="0" smtClean="0"/>
          </a:p>
        </p:txBody>
      </p:sp>
      <p:sp>
        <p:nvSpPr>
          <p:cNvPr id="5" name="TextBox 4"/>
          <p:cNvSpPr txBox="1"/>
          <p:nvPr/>
        </p:nvSpPr>
        <p:spPr>
          <a:xfrm>
            <a:off x="4524177" y="6858437"/>
            <a:ext cx="2560320" cy="1061820"/>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Can all moving parts on machines be guarded? </a:t>
            </a:r>
            <a:r>
              <a:rPr lang="en-US" sz="1100" i="1" dirty="0">
                <a:latin typeface="Tahoma" panose="020B0604030504040204" pitchFamily="34" charset="0"/>
                <a:ea typeface="Tahoma" panose="020B0604030504040204" pitchFamily="34" charset="0"/>
                <a:cs typeface="Tahoma" panose="020B0604030504040204" pitchFamily="34" charset="0"/>
              </a:rPr>
              <a:t>No. There are a few times when a guard cannot be placed to cover a moving part.  When this occurs, other safety measures must be put in place. </a:t>
            </a:r>
          </a:p>
        </p:txBody>
      </p:sp>
      <p:sp>
        <p:nvSpPr>
          <p:cNvPr id="7" name="TextBox 6"/>
          <p:cNvSpPr txBox="1"/>
          <p:nvPr/>
        </p:nvSpPr>
        <p:spPr>
          <a:xfrm>
            <a:off x="4511357" y="960437"/>
            <a:ext cx="2560320" cy="1711238"/>
          </a:xfrm>
          <a:prstGeom prst="rect">
            <a:avLst/>
          </a:prstGeom>
          <a:noFill/>
        </p:spPr>
        <p:txBody>
          <a:bodyPr wrap="square" lIns="45711" tIns="9144" rIns="45711" bIns="9144" rtlCol="0">
            <a:spAutoFit/>
          </a:bodyPr>
          <a:lstStyle/>
          <a:p>
            <a:pPr marL="137160" lvl="1"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Introduce common entanglement hazards </a:t>
            </a:r>
            <a:r>
              <a:rPr lang="en-US" sz="1100" dirty="0">
                <a:latin typeface="Tahoma" panose="020B0604030504040204" pitchFamily="34" charset="0"/>
                <a:ea typeface="Tahoma" panose="020B0604030504040204" pitchFamily="34" charset="0"/>
                <a:cs typeface="Tahoma" panose="020B0604030504040204" pitchFamily="34" charset="0"/>
              </a:rPr>
              <a:t>found when working with/around equipment used for grain handling</a:t>
            </a:r>
            <a:r>
              <a:rPr lang="en-US" sz="1100" dirty="0" smtClean="0">
                <a:latin typeface="Tahoma" panose="020B0604030504040204" pitchFamily="34" charset="0"/>
                <a:ea typeface="Tahoma" panose="020B0604030504040204" pitchFamily="34" charset="0"/>
                <a:cs typeface="Tahoma" panose="020B0604030504040204" pitchFamily="34" charset="0"/>
              </a:rPr>
              <a:t>.</a:t>
            </a:r>
          </a:p>
          <a:p>
            <a:pPr marL="137160" lvl="1"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Entanglement hazards are the result of contact with moving mechanical parts.</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lvl="1"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safety strategies which can be implemented to address these hazards.</a:t>
            </a:r>
          </a:p>
        </p:txBody>
      </p:sp>
    </p:spTree>
    <p:extLst>
      <p:ext uri="{BB962C8B-B14F-4D97-AF65-F5344CB8AC3E}">
        <p14:creationId xmlns:p14="http://schemas.microsoft.com/office/powerpoint/2010/main" val="2361808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6513" y="-7938"/>
            <a:ext cx="4381500" cy="3286126"/>
          </a:xfrm>
          <a:prstGeom prst="rect">
            <a:avLst/>
          </a:prstGeom>
          <a:noFill/>
          <a:ln>
            <a:solidFill>
              <a:schemeClr val="bg1">
                <a:lumMod val="65000"/>
              </a:schemeClr>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smtClean="0"/>
              <a:t>Pinch Point </a:t>
            </a:r>
            <a:r>
              <a:rPr lang="en-US" dirty="0"/>
              <a:t>(Nip </a:t>
            </a:r>
            <a:r>
              <a:rPr lang="en-US" dirty="0" smtClean="0"/>
              <a:t>Point) - Any point on a machine, other than the point of operation, where it is possible for a body part (or person) to get stuck between the moving and stationary parts of a machine</a:t>
            </a:r>
            <a:r>
              <a:rPr lang="en-US" dirty="0"/>
              <a:t>. </a:t>
            </a:r>
            <a:r>
              <a:rPr lang="en-US" i="1" dirty="0" smtClean="0"/>
              <a:t>Example: </a:t>
            </a:r>
            <a:r>
              <a:rPr lang="en-US" i="1" dirty="0"/>
              <a:t>belt/pulley </a:t>
            </a:r>
            <a:r>
              <a:rPr lang="en-US" i="1" dirty="0" smtClean="0"/>
              <a:t>system.</a:t>
            </a:r>
          </a:p>
          <a:p>
            <a:pPr lvl="0"/>
            <a:r>
              <a:rPr lang="en-US" dirty="0" smtClean="0"/>
              <a:t>Common pinch points are located where: </a:t>
            </a:r>
          </a:p>
          <a:p>
            <a:pPr lvl="1"/>
            <a:r>
              <a:rPr lang="en-US" dirty="0" smtClean="0"/>
              <a:t>Two parts move together with one part moving in a circle.</a:t>
            </a:r>
          </a:p>
          <a:p>
            <a:pPr lvl="1">
              <a:buFont typeface="Arial" panose="020B0604020202020204" pitchFamily="34" charset="0"/>
              <a:buChar char="•"/>
            </a:pPr>
            <a:r>
              <a:rPr lang="en-US" dirty="0" smtClean="0"/>
              <a:t>Two </a:t>
            </a:r>
            <a:r>
              <a:rPr lang="en-US" dirty="0"/>
              <a:t>machine parts move toward each </a:t>
            </a:r>
            <a:r>
              <a:rPr lang="en-US" dirty="0" smtClean="0"/>
              <a:t>other. </a:t>
            </a:r>
            <a:endParaRPr lang="en-US" dirty="0"/>
          </a:p>
          <a:p>
            <a:pPr lvl="1">
              <a:buFont typeface="Arial" panose="020B0604020202020204" pitchFamily="34" charset="0"/>
              <a:buChar char="•"/>
            </a:pPr>
            <a:r>
              <a:rPr lang="en-US" dirty="0"/>
              <a:t>One part moves past a stationary object</a:t>
            </a:r>
            <a:r>
              <a:rPr lang="en-US" dirty="0" smtClean="0"/>
              <a:t>.</a:t>
            </a:r>
          </a:p>
          <a:p>
            <a:pPr lvl="1">
              <a:buFont typeface="Arial" panose="020B0604020202020204" pitchFamily="34" charset="0"/>
              <a:buChar char="•"/>
            </a:pPr>
            <a:r>
              <a:rPr lang="en-US" dirty="0" smtClean="0"/>
              <a:t>Between a part of a machine and material.</a:t>
            </a:r>
            <a:endParaRPr lang="en-US" dirty="0"/>
          </a:p>
          <a:p>
            <a:pPr lvl="0"/>
            <a:r>
              <a:rPr lang="en-US" dirty="0" smtClean="0"/>
              <a:t>A pinch point doesn’t necessarily have to cause injury – it only has to trap/pinch the body part and prevent the person from escaping/removing the trapped body part from the pinch point.</a:t>
            </a:r>
            <a:endParaRPr lang="en-US" dirty="0"/>
          </a:p>
          <a:p>
            <a:pPr lvl="0"/>
            <a:r>
              <a:rPr lang="en-US" dirty="0" smtClean="0"/>
              <a:t>Injuries range from a minor pinch to crushing, fracturing, amputation. </a:t>
            </a:r>
            <a:r>
              <a:rPr lang="en-US" i="1" dirty="0" smtClean="0"/>
              <a:t>An example is getting a finger stuck in a machine and it being crushed</a:t>
            </a:r>
            <a:r>
              <a:rPr lang="en-US" dirty="0" smtClean="0"/>
              <a:t>.</a:t>
            </a:r>
            <a:endParaRPr lang="en-US" dirty="0"/>
          </a:p>
          <a:p>
            <a:pPr lvl="0"/>
            <a:r>
              <a:rPr lang="en-US" dirty="0"/>
              <a:t>Cutting/Shear </a:t>
            </a:r>
            <a:r>
              <a:rPr lang="en-US" dirty="0" smtClean="0"/>
              <a:t>Points: The hazard exists at the point of operation.</a:t>
            </a:r>
          </a:p>
          <a:p>
            <a:pPr lvl="1">
              <a:buFont typeface="Arial" panose="020B0604020202020204" pitchFamily="34" charset="0"/>
              <a:buChar char="•"/>
            </a:pPr>
            <a:r>
              <a:rPr lang="en-US" dirty="0" smtClean="0"/>
              <a:t>Shear point - Where the edges of </a:t>
            </a:r>
            <a:r>
              <a:rPr lang="en-US" b="1" dirty="0" smtClean="0"/>
              <a:t>two</a:t>
            </a:r>
            <a:r>
              <a:rPr lang="en-US" dirty="0" smtClean="0"/>
              <a:t> parts move across each other or close enough to each other to cut an object – usually soft material. Usually one part moves and the other is stationary.  </a:t>
            </a:r>
            <a:r>
              <a:rPr lang="en-US" i="1" dirty="0" smtClean="0"/>
              <a:t>Examples:  Augers, harvesters</a:t>
            </a:r>
          </a:p>
          <a:p>
            <a:pPr lvl="1"/>
            <a:r>
              <a:rPr lang="en-US" dirty="0" smtClean="0"/>
              <a:t>Cut point - </a:t>
            </a:r>
            <a:r>
              <a:rPr lang="en-US" dirty="0"/>
              <a:t> Single object moves forcefully or rapidly enough to cut</a:t>
            </a:r>
            <a:r>
              <a:rPr lang="en-US" dirty="0" smtClean="0"/>
              <a:t>. It cuts due to the force or speed.  </a:t>
            </a:r>
            <a:r>
              <a:rPr lang="en-US" i="1" dirty="0"/>
              <a:t>Examples: </a:t>
            </a:r>
            <a:r>
              <a:rPr lang="en-US" i="1" dirty="0" smtClean="0"/>
              <a:t>sickle blades, mower blades, Windrower </a:t>
            </a:r>
            <a:r>
              <a:rPr lang="en-US" i="1" dirty="0"/>
              <a:t>cutter </a:t>
            </a:r>
            <a:r>
              <a:rPr lang="en-US" i="1" dirty="0" smtClean="0"/>
              <a:t>bar.</a:t>
            </a:r>
          </a:p>
          <a:p>
            <a:pPr lvl="0"/>
            <a:r>
              <a:rPr lang="en-US" dirty="0" smtClean="0"/>
              <a:t>When a body part gets between the blade and The danger is not just the cutting motion but also that </a:t>
            </a:r>
            <a:r>
              <a:rPr lang="en-US" dirty="0"/>
              <a:t>most of these types of actions are performed at such high speeds they aren’t visible</a:t>
            </a:r>
            <a:r>
              <a:rPr lang="en-US" dirty="0" smtClean="0"/>
              <a:t>. People </a:t>
            </a:r>
            <a:r>
              <a:rPr lang="en-US" dirty="0"/>
              <a:t>don’t see it </a:t>
            </a:r>
            <a:r>
              <a:rPr lang="en-US" dirty="0" smtClean="0"/>
              <a:t>moving and </a:t>
            </a:r>
            <a:r>
              <a:rPr lang="en-US" dirty="0"/>
              <a:t>get too close</a:t>
            </a:r>
            <a:r>
              <a:rPr lang="en-US" dirty="0" smtClean="0"/>
              <a:t>. </a:t>
            </a:r>
          </a:p>
          <a:p>
            <a:pPr lvl="0"/>
            <a:r>
              <a:rPr lang="en-US" dirty="0" smtClean="0"/>
              <a:t>Additionally, the force &amp; speed result in thrown objects.  The head &amp; eyes are particularly vulnerable.</a:t>
            </a:r>
            <a:endParaRPr lang="en-US" dirty="0"/>
          </a:p>
          <a:p>
            <a:pPr lvl="0"/>
            <a:r>
              <a:rPr lang="en-US" dirty="0" smtClean="0"/>
              <a:t>Protective measures are Staying </a:t>
            </a:r>
            <a:r>
              <a:rPr lang="en-US" dirty="0"/>
              <a:t>far </a:t>
            </a:r>
            <a:r>
              <a:rPr lang="en-US" dirty="0" smtClean="0"/>
              <a:t>away from the motion </a:t>
            </a:r>
            <a:r>
              <a:rPr lang="en-US" dirty="0"/>
              <a:t>(have a </a:t>
            </a:r>
            <a:r>
              <a:rPr lang="en-US" dirty="0" smtClean="0"/>
              <a:t>barrier); hard </a:t>
            </a:r>
            <a:r>
              <a:rPr lang="en-US" dirty="0"/>
              <a:t>hats </a:t>
            </a:r>
            <a:r>
              <a:rPr lang="en-US" dirty="0" smtClean="0"/>
              <a:t>&amp; </a:t>
            </a:r>
            <a:r>
              <a:rPr lang="en-US" dirty="0"/>
              <a:t>safety </a:t>
            </a:r>
            <a:r>
              <a:rPr lang="en-US" dirty="0" smtClean="0"/>
              <a:t>googles; guards; LOTO. NEVER reach across or step across a shear/cutting point action.</a:t>
            </a:r>
            <a:endParaRPr lang="en-US" dirty="0"/>
          </a:p>
          <a:p>
            <a:pPr lvl="0"/>
            <a:endParaRPr lang="en-US" dirty="0"/>
          </a:p>
          <a:p>
            <a:endParaRPr lang="en-US" dirty="0" smtClean="0"/>
          </a:p>
        </p:txBody>
      </p:sp>
      <p:sp>
        <p:nvSpPr>
          <p:cNvPr id="5" name="TextBox 4"/>
          <p:cNvSpPr txBox="1"/>
          <p:nvPr/>
        </p:nvSpPr>
        <p:spPr>
          <a:xfrm>
            <a:off x="4524177" y="6865528"/>
            <a:ext cx="2560320" cy="1400374"/>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“everyday” examples of pinch points and cutting/shear points? </a:t>
            </a:r>
          </a:p>
          <a:p>
            <a:pPr marL="365688" indent="-182844">
              <a:buClr>
                <a:srgbClr val="3DBC1A"/>
              </a:buClr>
              <a:buSzPct val="150000"/>
              <a:buFont typeface="Arial" panose="020B0604020202020204" pitchFamily="34" charset="0"/>
              <a:buChar char="•"/>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Pinch - Gear chain on a bike; belt on a motor; pulley</a:t>
            </a:r>
          </a:p>
          <a:p>
            <a:pPr marL="365688" indent="-182844">
              <a:buClr>
                <a:srgbClr val="3DBC1A"/>
              </a:buClr>
              <a:buSzPct val="150000"/>
              <a:buFont typeface="Arial" panose="020B0604020202020204" pitchFamily="34" charset="0"/>
              <a:buChar char="•"/>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Cutting/Shear –</a:t>
            </a:r>
            <a:r>
              <a:rPr lang="en-US" sz="1100" i="1" dirty="0">
                <a:latin typeface="Tahoma" panose="020B0604030504040204" pitchFamily="34" charset="0"/>
                <a:ea typeface="Tahoma" panose="020B0604030504040204" pitchFamily="34" charset="0"/>
                <a:cs typeface="Tahoma" panose="020B0604030504040204" pitchFamily="34" charset="0"/>
              </a:rPr>
              <a:t>Scissors, Knives, lawnmower, weed whacker, blender</a:t>
            </a:r>
          </a:p>
        </p:txBody>
      </p:sp>
      <p:sp>
        <p:nvSpPr>
          <p:cNvPr id="6" name="TextBox 5"/>
          <p:cNvSpPr txBox="1"/>
          <p:nvPr/>
        </p:nvSpPr>
        <p:spPr>
          <a:xfrm>
            <a:off x="4542482" y="5950226"/>
            <a:ext cx="2560320" cy="357021"/>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Sources</a:t>
            </a:r>
            <a:r>
              <a:rPr lang="en-US" sz="1100" dirty="0" smtClean="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AEM Pictorial Database &amp; Nasdonline.org</a:t>
            </a:r>
          </a:p>
        </p:txBody>
      </p:sp>
      <p:sp>
        <p:nvSpPr>
          <p:cNvPr id="7" name="TextBox 6"/>
          <p:cNvSpPr txBox="1"/>
          <p:nvPr/>
        </p:nvSpPr>
        <p:spPr>
          <a:xfrm>
            <a:off x="4524177" y="930547"/>
            <a:ext cx="2560320" cy="864852"/>
          </a:xfrm>
          <a:prstGeom prst="rect">
            <a:avLst/>
          </a:prstGeom>
          <a:noFill/>
        </p:spPr>
        <p:txBody>
          <a:bodyPr wrap="square" lIns="45711" tIns="9144" rIns="45711" bIns="9144" rtlCol="0">
            <a:spAutoFit/>
          </a:bodyPr>
          <a:lstStyle/>
          <a:p>
            <a:pPr marL="137160" lvl="1"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pinch/nip points and where they occur on machinery.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lvl="1"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cutting/shear points and where they are found on machinery used in agriculture.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519939" y="3887732"/>
            <a:ext cx="2560320" cy="1711238"/>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NOTE:  </a:t>
            </a:r>
            <a:r>
              <a:rPr lang="en-US" sz="1100" dirty="0" smtClean="0">
                <a:latin typeface="Tahoma" panose="020B0604030504040204" pitchFamily="34" charset="0"/>
                <a:ea typeface="Tahoma" panose="020B0604030504040204" pitchFamily="34" charset="0"/>
                <a:cs typeface="Tahoma" panose="020B0604030504040204" pitchFamily="34" charset="0"/>
              </a:rPr>
              <a:t>Pinch points are often found in the power transmission apparatus or ‘other moving parts’ area of a machine. Remind participants the point of operation where shear/cutting hazards occur is the point where the machine does its work – </a:t>
            </a:r>
            <a:r>
              <a:rPr lang="en-US" sz="1100" dirty="0" err="1" smtClean="0">
                <a:latin typeface="Tahoma" panose="020B0604030504040204" pitchFamily="34" charset="0"/>
                <a:ea typeface="Tahoma" panose="020B0604030504040204" pitchFamily="34" charset="0"/>
                <a:cs typeface="Tahoma" panose="020B0604030504040204" pitchFamily="34" charset="0"/>
              </a:rPr>
              <a:t>ie</a:t>
            </a:r>
            <a:r>
              <a:rPr lang="en-US" sz="1100" dirty="0" smtClean="0">
                <a:latin typeface="Tahoma" panose="020B0604030504040204" pitchFamily="34" charset="0"/>
                <a:ea typeface="Tahoma" panose="020B0604030504040204" pitchFamily="34" charset="0"/>
                <a:cs typeface="Tahoma" panose="020B0604030504040204" pitchFamily="34" charset="0"/>
              </a:rPr>
              <a:t> where the harvester cuts the stalk. When a body part gets in front of the blade it becomes “the point of operation” and gets sliced.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5793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7463" y="19050"/>
            <a:ext cx="4391025" cy="3292475"/>
          </a:xfrm>
          <a:prstGeom prst="rect">
            <a:avLst/>
          </a:prstGeom>
          <a:noFill/>
          <a:ln>
            <a:solidFill>
              <a:schemeClr val="bg1">
                <a:lumMod val="65000"/>
              </a:schemeClr>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smtClean="0"/>
              <a:t>Pull-in </a:t>
            </a:r>
            <a:r>
              <a:rPr lang="en-US" dirty="0"/>
              <a:t>Points </a:t>
            </a:r>
          </a:p>
          <a:p>
            <a:pPr lvl="1"/>
            <a:r>
              <a:rPr lang="en-US" dirty="0"/>
              <a:t>The operating point catches an object and drags it in. </a:t>
            </a:r>
          </a:p>
          <a:p>
            <a:pPr lvl="1"/>
            <a:r>
              <a:rPr lang="en-US" dirty="0"/>
              <a:t>Pull-in points are found on equipment designed to take in crops or other materials for processing. </a:t>
            </a:r>
            <a:r>
              <a:rPr lang="en-US" i="1" dirty="0"/>
              <a:t>Image shown – snappy roles on a corn head</a:t>
            </a:r>
            <a:endParaRPr lang="en-US" dirty="0"/>
          </a:p>
          <a:p>
            <a:pPr lvl="0"/>
            <a:r>
              <a:rPr lang="en-US" dirty="0"/>
              <a:t>Pull in Hazards </a:t>
            </a:r>
          </a:p>
          <a:p>
            <a:pPr lvl="1"/>
            <a:r>
              <a:rPr lang="en-US" dirty="0"/>
              <a:t>If material is fed manually into the machine the individual may not release the material soon enough and is pulled </a:t>
            </a:r>
            <a:r>
              <a:rPr lang="en-US" dirty="0" smtClean="0"/>
              <a:t>into the point of operation.</a:t>
            </a:r>
            <a:endParaRPr lang="en-US" dirty="0"/>
          </a:p>
          <a:p>
            <a:pPr lvl="1"/>
            <a:r>
              <a:rPr lang="en-US" dirty="0" smtClean="0"/>
              <a:t>When a machine is </a:t>
            </a:r>
            <a:r>
              <a:rPr lang="en-US" dirty="0"/>
              <a:t>automatically fed, the material may get caught. The worker grabs the caught material and tries to get it released with the equipment running. The material suddenly gets pulled into the equipment, also pulling in the </a:t>
            </a:r>
            <a:r>
              <a:rPr lang="en-US" dirty="0" smtClean="0"/>
              <a:t>worker. </a:t>
            </a:r>
            <a:endParaRPr lang="en-US" dirty="0"/>
          </a:p>
          <a:p>
            <a:pPr lvl="1"/>
            <a:r>
              <a:rPr lang="en-US" dirty="0"/>
              <a:t>Machines may also catch clothing, hair or limbs, pulling the person into the machine. Machines cannot distinguish between a stalk of corn and a person’s arm.</a:t>
            </a:r>
          </a:p>
          <a:p>
            <a:pPr lvl="0"/>
            <a:r>
              <a:rPr lang="en-US" dirty="0"/>
              <a:t>Wrap Points </a:t>
            </a:r>
          </a:p>
          <a:p>
            <a:pPr lvl="1"/>
            <a:r>
              <a:rPr lang="en-US" dirty="0"/>
              <a:t>Any exposed machine component that rotates – rotating shafts or rods. </a:t>
            </a:r>
            <a:r>
              <a:rPr lang="en-US" i="1" dirty="0"/>
              <a:t>Image shown – is a PTO or Power Take Off </a:t>
            </a:r>
            <a:endParaRPr lang="en-US" dirty="0"/>
          </a:p>
          <a:p>
            <a:pPr lvl="1"/>
            <a:r>
              <a:rPr lang="en-US" dirty="0"/>
              <a:t>The equipment spins several revolutions per </a:t>
            </a:r>
            <a:r>
              <a:rPr lang="en-US" dirty="0" smtClean="0"/>
              <a:t>second/minute.</a:t>
            </a:r>
          </a:p>
          <a:p>
            <a:pPr lvl="1"/>
            <a:r>
              <a:rPr lang="en-US" dirty="0" smtClean="0"/>
              <a:t>Increased dangers when there are projecting/protruding parts.</a:t>
            </a:r>
            <a:endParaRPr lang="en-US" dirty="0"/>
          </a:p>
          <a:p>
            <a:pPr lvl="0"/>
            <a:r>
              <a:rPr lang="en-US" dirty="0"/>
              <a:t>Wrap Point Hazards</a:t>
            </a:r>
          </a:p>
          <a:p>
            <a:pPr lvl="1"/>
            <a:r>
              <a:rPr lang="en-US" dirty="0"/>
              <a:t>Can catch loose threads or ties, loose clothing, or hair.</a:t>
            </a:r>
          </a:p>
          <a:p>
            <a:pPr lvl="1"/>
            <a:r>
              <a:rPr lang="en-US" dirty="0"/>
              <a:t>Can catch hands/arms or feet/legs, and “wrap” body parts around the equipment, causing horrible injuries.</a:t>
            </a:r>
          </a:p>
          <a:p>
            <a:pPr lvl="0"/>
            <a:r>
              <a:rPr lang="en-US" dirty="0"/>
              <a:t>Wrap points pose additional hazards to the </a:t>
            </a:r>
            <a:r>
              <a:rPr lang="en-US" dirty="0" smtClean="0"/>
              <a:t>user.</a:t>
            </a:r>
          </a:p>
          <a:p>
            <a:pPr lvl="1"/>
            <a:r>
              <a:rPr lang="en-US" dirty="0" smtClean="0"/>
              <a:t>They </a:t>
            </a:r>
            <a:r>
              <a:rPr lang="en-US" dirty="0"/>
              <a:t>rotate so rapidly they are hard to see, making  it easy </a:t>
            </a:r>
            <a:r>
              <a:rPr lang="en-US" dirty="0" smtClean="0"/>
              <a:t>for a person to misjudge </a:t>
            </a:r>
            <a:r>
              <a:rPr lang="en-US" dirty="0"/>
              <a:t>how close </a:t>
            </a:r>
            <a:r>
              <a:rPr lang="en-US" dirty="0" smtClean="0"/>
              <a:t>he is to </a:t>
            </a:r>
            <a:r>
              <a:rPr lang="en-US" dirty="0"/>
              <a:t>the </a:t>
            </a:r>
            <a:r>
              <a:rPr lang="en-US" dirty="0" smtClean="0"/>
              <a:t>hazard.</a:t>
            </a:r>
          </a:p>
          <a:p>
            <a:pPr lvl="1"/>
            <a:r>
              <a:rPr lang="en-US" dirty="0" smtClean="0"/>
              <a:t>The rotating part can </a:t>
            </a:r>
            <a:r>
              <a:rPr lang="en-US" dirty="0"/>
              <a:t>“throw” objects, which can seriously injure a person.</a:t>
            </a:r>
          </a:p>
          <a:p>
            <a:pPr marL="471025" lvl="1" indent="-235513" defTabSz="942053">
              <a:buFont typeface="+mj-lt"/>
              <a:buAutoNum type="arabicPeriod"/>
              <a:defRPr/>
            </a:pPr>
            <a:endParaRPr lang="en-US" dirty="0" smtClean="0"/>
          </a:p>
        </p:txBody>
      </p:sp>
      <p:sp>
        <p:nvSpPr>
          <p:cNvPr id="7" name="TextBox 6"/>
          <p:cNvSpPr txBox="1"/>
          <p:nvPr/>
        </p:nvSpPr>
        <p:spPr>
          <a:xfrm>
            <a:off x="4518350" y="6871957"/>
            <a:ext cx="2560320" cy="2040559"/>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“everyday” examples of pull-in points?  </a:t>
            </a:r>
            <a:r>
              <a:rPr lang="en-US" sz="1100" i="1" dirty="0">
                <a:latin typeface="Tahoma" panose="020B0604030504040204" pitchFamily="34" charset="0"/>
                <a:ea typeface="Tahoma" panose="020B0604030504040204" pitchFamily="34" charset="0"/>
                <a:cs typeface="Tahoma" panose="020B0604030504040204" pitchFamily="34" charset="0"/>
              </a:rPr>
              <a:t>Paper shredder, conveyors, food processor.</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“everyday” examples of wrap points?  </a:t>
            </a:r>
            <a:r>
              <a:rPr lang="en-US" sz="1100" i="1" dirty="0">
                <a:latin typeface="Tahoma" panose="020B0604030504040204" pitchFamily="34" charset="0"/>
                <a:ea typeface="Tahoma" panose="020B0604030504040204" pitchFamily="34" charset="0"/>
                <a:cs typeface="Tahoma" panose="020B0604030504040204" pitchFamily="34" charset="0"/>
              </a:rPr>
              <a:t>Fans, roller towels in a restroom; drill, mixer, pencil sharpener.</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Do you believe everyday items protect the user better?  Why/Why not?</a:t>
            </a: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Are all wrap points equally hazardous?</a:t>
            </a:r>
          </a:p>
        </p:txBody>
      </p:sp>
      <p:sp>
        <p:nvSpPr>
          <p:cNvPr id="9" name="TextBox 8"/>
          <p:cNvSpPr txBox="1"/>
          <p:nvPr/>
        </p:nvSpPr>
        <p:spPr>
          <a:xfrm>
            <a:off x="4549767" y="930547"/>
            <a:ext cx="2560320" cy="1711238"/>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a:t>
            </a:r>
            <a:r>
              <a:rPr lang="en-US" sz="1100" dirty="0" smtClean="0">
                <a:latin typeface="Tahoma" panose="020B0604030504040204" pitchFamily="34" charset="0"/>
                <a:ea typeface="Tahoma" panose="020B0604030504040204" pitchFamily="34" charset="0"/>
                <a:cs typeface="Tahoma" panose="020B0604030504040204" pitchFamily="34" charset="0"/>
              </a:rPr>
              <a:t>the </a:t>
            </a:r>
            <a:r>
              <a:rPr lang="en-US" sz="1100" dirty="0">
                <a:latin typeface="Tahoma" panose="020B0604030504040204" pitchFamily="34" charset="0"/>
                <a:ea typeface="Tahoma" panose="020B0604030504040204" pitchFamily="34" charset="0"/>
                <a:cs typeface="Tahoma" panose="020B0604030504040204" pitchFamily="34" charset="0"/>
              </a:rPr>
              <a:t>entanglement hazards – pull-in points &amp; wrap points.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These hazards occur at the point of operation and are particularly dangerous</a:t>
            </a:r>
            <a:r>
              <a:rPr lang="en-US" sz="1100" dirty="0">
                <a:latin typeface="Tahoma" panose="020B0604030504040204" pitchFamily="34" charset="0"/>
                <a:ea typeface="Tahoma" panose="020B0604030504040204" pitchFamily="34" charset="0"/>
                <a:cs typeface="Tahoma" panose="020B0604030504040204" pitchFamily="34" charset="0"/>
              </a:rPr>
              <a: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the additional hazards posed </a:t>
            </a:r>
            <a:r>
              <a:rPr lang="en-US" sz="1100" dirty="0">
                <a:latin typeface="Tahoma" panose="020B0604030504040204" pitchFamily="34" charset="0"/>
                <a:ea typeface="Tahoma" panose="020B0604030504040204" pitchFamily="34" charset="0"/>
                <a:cs typeface="Tahoma" panose="020B0604030504040204" pitchFamily="34" charset="0"/>
              </a:rPr>
              <a:t>due to their </a:t>
            </a:r>
            <a:r>
              <a:rPr lang="en-US" sz="1100" dirty="0" smtClean="0">
                <a:latin typeface="Tahoma" panose="020B0604030504040204" pitchFamily="34" charset="0"/>
                <a:ea typeface="Tahoma" panose="020B0604030504040204" pitchFamily="34" charset="0"/>
                <a:cs typeface="Tahoma" panose="020B0604030504040204" pitchFamily="34" charset="0"/>
              </a:rPr>
              <a:t>speed </a:t>
            </a:r>
            <a:r>
              <a:rPr lang="en-US" sz="1100" dirty="0">
                <a:latin typeface="Tahoma" panose="020B0604030504040204" pitchFamily="34" charset="0"/>
                <a:ea typeface="Tahoma" panose="020B0604030504040204" pitchFamily="34" charset="0"/>
                <a:cs typeface="Tahoma" panose="020B0604030504040204" pitchFamily="34" charset="0"/>
              </a:rPr>
              <a:t>which makes them not easy to see </a:t>
            </a:r>
            <a:r>
              <a:rPr lang="en-US" sz="1100" dirty="0" smtClean="0">
                <a:latin typeface="Tahoma" panose="020B0604030504040204" pitchFamily="34" charset="0"/>
                <a:ea typeface="Tahoma" panose="020B0604030504040204" pitchFamily="34" charset="0"/>
                <a:cs typeface="Tahoma" panose="020B0604030504040204" pitchFamily="34" charset="0"/>
              </a:rPr>
              <a:t>leading to </a:t>
            </a:r>
            <a:r>
              <a:rPr lang="en-US" sz="1100" dirty="0">
                <a:latin typeface="Tahoma" panose="020B0604030504040204" pitchFamily="34" charset="0"/>
                <a:ea typeface="Tahoma" panose="020B0604030504040204" pitchFamily="34" charset="0"/>
                <a:cs typeface="Tahoma" panose="020B0604030504040204" pitchFamily="34" charset="0"/>
              </a:rPr>
              <a:t>misjudging </a:t>
            </a:r>
            <a:r>
              <a:rPr lang="en-US" sz="1100" dirty="0" smtClean="0">
                <a:latin typeface="Tahoma" panose="020B0604030504040204" pitchFamily="34" charset="0"/>
                <a:ea typeface="Tahoma" panose="020B0604030504040204" pitchFamily="34" charset="0"/>
                <a:cs typeface="Tahoma" panose="020B0604030504040204" pitchFamily="34" charset="0"/>
              </a:rPr>
              <a:t>distance and that the speed results in the machine “throwing” objects</a:t>
            </a:r>
            <a:r>
              <a:rPr lang="en-US" sz="1100" dirty="0">
                <a:latin typeface="Tahoma" panose="020B0604030504040204" pitchFamily="34" charset="0"/>
                <a:ea typeface="Tahoma" panose="020B0604030504040204" pitchFamily="34" charset="0"/>
                <a:cs typeface="Tahoma" panose="020B0604030504040204" pitchFamily="34" charset="0"/>
              </a:rPr>
              <a:t>.</a:t>
            </a:r>
          </a:p>
        </p:txBody>
      </p:sp>
      <p:sp>
        <p:nvSpPr>
          <p:cNvPr id="11" name="TextBox 10"/>
          <p:cNvSpPr txBox="1"/>
          <p:nvPr/>
        </p:nvSpPr>
        <p:spPr>
          <a:xfrm>
            <a:off x="4542482" y="6076817"/>
            <a:ext cx="2560320" cy="187744"/>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a:t>
            </a:r>
            <a:r>
              <a:rPr lang="en-US" sz="1100" dirty="0" smtClean="0">
                <a:latin typeface="Tahoma" panose="020B0604030504040204" pitchFamily="34" charset="0"/>
                <a:ea typeface="Tahoma" panose="020B0604030504040204" pitchFamily="34" charset="0"/>
                <a:cs typeface="Tahoma" panose="020B0604030504040204" pitchFamily="34" charset="0"/>
              </a:rPr>
              <a:t>:  Carle Hospital</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7751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7463" y="19050"/>
            <a:ext cx="4391025" cy="3292475"/>
          </a:xfrm>
          <a:prstGeom prst="rect">
            <a:avLst/>
          </a:prstGeom>
          <a:noFill/>
          <a:ln>
            <a:solidFill>
              <a:schemeClr val="bg1">
                <a:lumMod val="65000"/>
              </a:schemeClr>
            </a:solidFill>
            <a:miter lim="800000"/>
            <a:headEnd/>
            <a:tailEnd/>
          </a:ln>
        </p:spPr>
      </p:sp>
      <p:sp>
        <p:nvSpPr>
          <p:cNvPr id="55299" name="Notes Placeholder 2"/>
          <p:cNvSpPr>
            <a:spLocks noGrp="1"/>
          </p:cNvSpPr>
          <p:nvPr>
            <p:ph type="body" idx="1"/>
          </p:nvPr>
        </p:nvSpPr>
        <p:spPr bwMode="auto">
          <a:extLst/>
        </p:spPr>
        <p:txBody>
          <a:bodyPr wrap="square" numCol="1" anchor="t" anchorCtr="0" compatLnSpc="1">
            <a:prstTxWarp prst="textNoShape">
              <a:avLst/>
            </a:prstTxWarp>
          </a:bodyPr>
          <a:lstStyle/>
          <a:p>
            <a:pPr lvl="0"/>
            <a:r>
              <a:rPr lang="en-US" dirty="0" smtClean="0"/>
              <a:t>Many </a:t>
            </a:r>
            <a:r>
              <a:rPr lang="en-US" dirty="0"/>
              <a:t>types of </a:t>
            </a:r>
            <a:r>
              <a:rPr lang="en-US" dirty="0" smtClean="0"/>
              <a:t>augers, as well as other machinery, </a:t>
            </a:r>
            <a:r>
              <a:rPr lang="en-US" dirty="0"/>
              <a:t>are used when handling/storing grain. All exposed moving parts of equipment are to have guards in </a:t>
            </a:r>
            <a:r>
              <a:rPr lang="en-US" dirty="0" smtClean="0"/>
              <a:t>place to protect workers from contact.</a:t>
            </a:r>
            <a:endParaRPr lang="en-US" dirty="0"/>
          </a:p>
          <a:p>
            <a:pPr lvl="0"/>
            <a:r>
              <a:rPr lang="en-US" dirty="0" smtClean="0"/>
              <a:t>Photos show typical hazards found in grain storage &amp; handling.</a:t>
            </a:r>
            <a:endParaRPr lang="en-US" dirty="0"/>
          </a:p>
          <a:p>
            <a:pPr lvl="0"/>
            <a:r>
              <a:rPr lang="en-US" dirty="0" smtClean="0"/>
              <a:t>TOP LEFT – Auger intake area is missing a cover, usually a cage.</a:t>
            </a:r>
          </a:p>
          <a:p>
            <a:pPr lvl="0"/>
            <a:r>
              <a:rPr lang="en-US" dirty="0" smtClean="0"/>
              <a:t>TOP RIGHT – An unguarded auger that transports grain – also  called a screw conveyor. The blur on the left &amp; right shows  the power transmission apparatus is operating. </a:t>
            </a:r>
            <a:endParaRPr lang="en-US" dirty="0"/>
          </a:p>
          <a:p>
            <a:pPr lvl="0"/>
            <a:r>
              <a:rPr lang="en-US" dirty="0" smtClean="0"/>
              <a:t>BOTTOM LEFT – This auger is part of the unloading system running beneath a bin &amp; carries grain away from the sump holes – similar to above picture. The exposed part is outside the bin where it connects to the power transmission apparatus. The guard has been removed &amp; it is in operation. The part of the auger under the sump holes is usually unguarded when the bin is full of grain. When grain is unloaded to the level where the auger is exposed a guard needs to be put in place.</a:t>
            </a:r>
          </a:p>
          <a:p>
            <a:pPr lvl="0"/>
            <a:r>
              <a:rPr lang="en-US" dirty="0" smtClean="0"/>
              <a:t>BOTTOM RIGHT – unguarded belts of a power transmission apparatus supplying energy to an auger similar to left picture.</a:t>
            </a:r>
            <a:endParaRPr lang="en-US" dirty="0"/>
          </a:p>
          <a:p>
            <a:pPr lvl="0"/>
            <a:r>
              <a:rPr lang="en-US" dirty="0" smtClean="0"/>
              <a:t>LOTO must be done before </a:t>
            </a:r>
            <a:r>
              <a:rPr lang="en-US" dirty="0"/>
              <a:t>servicing or maintenance or repair of these types of equipment, </a:t>
            </a:r>
            <a:r>
              <a:rPr lang="en-US" dirty="0" smtClean="0"/>
              <a:t>or entry into a bin.</a:t>
            </a:r>
            <a:endParaRPr lang="en-US" dirty="0"/>
          </a:p>
          <a:p>
            <a:pPr lvl="0"/>
            <a:r>
              <a:rPr lang="en-US" dirty="0" smtClean="0"/>
              <a:t>YOUNG WORKERS - Check local</a:t>
            </a:r>
            <a:r>
              <a:rPr lang="en-US" dirty="0"/>
              <a:t>, state and federal laws </a:t>
            </a:r>
            <a:r>
              <a:rPr lang="en-US" dirty="0" smtClean="0"/>
              <a:t>before </a:t>
            </a:r>
            <a:r>
              <a:rPr lang="en-US" dirty="0"/>
              <a:t>a young worker is assigned tasks involving equipment. </a:t>
            </a:r>
          </a:p>
          <a:p>
            <a:pPr lvl="1"/>
            <a:r>
              <a:rPr lang="en-US" dirty="0" smtClean="0"/>
              <a:t>Assess the ability </a:t>
            </a:r>
            <a:r>
              <a:rPr lang="en-US" dirty="0"/>
              <a:t>of young workers </a:t>
            </a:r>
            <a:r>
              <a:rPr lang="en-US" dirty="0" smtClean="0"/>
              <a:t>to </a:t>
            </a:r>
            <a:r>
              <a:rPr lang="en-US" dirty="0"/>
              <a:t>determine </a:t>
            </a:r>
            <a:r>
              <a:rPr lang="en-US" dirty="0" smtClean="0"/>
              <a:t>readiness to </a:t>
            </a:r>
            <a:r>
              <a:rPr lang="en-US" dirty="0"/>
              <a:t>perform a </a:t>
            </a:r>
            <a:r>
              <a:rPr lang="en-US" dirty="0" smtClean="0"/>
              <a:t>task.</a:t>
            </a:r>
          </a:p>
          <a:p>
            <a:pPr lvl="0"/>
            <a:r>
              <a:rPr lang="en-US" b="1" dirty="0" smtClean="0"/>
              <a:t>STAND </a:t>
            </a:r>
            <a:r>
              <a:rPr lang="en-US" b="1" dirty="0"/>
              <a:t>TALL </a:t>
            </a:r>
            <a:r>
              <a:rPr lang="en-US" dirty="0" smtClean="0"/>
              <a:t>– Young </a:t>
            </a:r>
            <a:r>
              <a:rPr lang="en-US" dirty="0"/>
              <a:t>workers must </a:t>
            </a:r>
            <a:r>
              <a:rPr lang="en-US" dirty="0" smtClean="0"/>
              <a:t>understand exposed </a:t>
            </a:r>
            <a:r>
              <a:rPr lang="en-US" dirty="0"/>
              <a:t>moving parts need to be properly </a:t>
            </a:r>
            <a:r>
              <a:rPr lang="en-US" dirty="0" smtClean="0"/>
              <a:t>guarded. It is the employer’s responsibility to ensure properly functioning guarding in in place. </a:t>
            </a:r>
            <a:endParaRPr lang="en-US" dirty="0"/>
          </a:p>
          <a:p>
            <a:pPr lvl="1">
              <a:buFont typeface="Arial" panose="020B0604020202020204" pitchFamily="34" charset="0"/>
              <a:buChar char="•"/>
            </a:pPr>
            <a:r>
              <a:rPr lang="en-US" dirty="0"/>
              <a:t>If asked to work with equipment, the young worker must check for proper guarding. </a:t>
            </a:r>
          </a:p>
          <a:p>
            <a:pPr lvl="1">
              <a:buFont typeface="Arial" panose="020B0604020202020204" pitchFamily="34" charset="0"/>
              <a:buChar char="•"/>
            </a:pPr>
            <a:r>
              <a:rPr lang="en-US" dirty="0" smtClean="0"/>
              <a:t>Young workers should not work on equipment with missing guards. They should ask the employer to install PROPER guards before beginning the task.  </a:t>
            </a:r>
          </a:p>
          <a:p>
            <a:pPr marL="0" indent="0">
              <a:spcBef>
                <a:spcPct val="0"/>
              </a:spcBef>
              <a:buNone/>
              <a:defRPr/>
            </a:pPr>
            <a:endParaRPr lang="en-US" dirty="0"/>
          </a:p>
          <a:p>
            <a:pPr marL="0" indent="0">
              <a:spcBef>
                <a:spcPct val="0"/>
              </a:spcBef>
              <a:buNone/>
              <a:defRPr/>
            </a:pPr>
            <a:r>
              <a:rPr lang="en-US" dirty="0" smtClean="0"/>
              <a:t> </a:t>
            </a:r>
          </a:p>
        </p:txBody>
      </p:sp>
      <p:sp>
        <p:nvSpPr>
          <p:cNvPr id="5" name="TextBox 4"/>
          <p:cNvSpPr txBox="1"/>
          <p:nvPr/>
        </p:nvSpPr>
        <p:spPr>
          <a:xfrm>
            <a:off x="4521434" y="943121"/>
            <a:ext cx="2560320" cy="1569651"/>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importance of having proper guards and shields in place.</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why all machinery must be in good repair and well maintained.</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Empower youth to know that if equipment is not well maintained and properly guarded, they can and should refuse to operate it or work around it.</a:t>
            </a:r>
          </a:p>
        </p:txBody>
      </p:sp>
      <p:sp>
        <p:nvSpPr>
          <p:cNvPr id="6" name="TextBox 5"/>
          <p:cNvSpPr txBox="1"/>
          <p:nvPr/>
        </p:nvSpPr>
        <p:spPr>
          <a:xfrm>
            <a:off x="4525717" y="4694238"/>
            <a:ext cx="2560320" cy="695575"/>
          </a:xfrm>
          <a:prstGeom prst="rect">
            <a:avLst/>
          </a:prstGeom>
          <a:noFill/>
        </p:spPr>
        <p:txBody>
          <a:bodyPr wrap="square" lIns="45711" tIns="9144" rIns="45711" bIns="9144" rtlCol="0">
            <a:spAutoFit/>
          </a:bodyPr>
          <a:lstStyle/>
          <a:p>
            <a:r>
              <a:rPr lang="en-US" sz="1100" dirty="0" smtClean="0">
                <a:latin typeface="Tahoma" panose="020B0604030504040204" pitchFamily="34" charset="0"/>
                <a:ea typeface="Tahoma" panose="020B0604030504040204" pitchFamily="34" charset="0"/>
                <a:cs typeface="Tahoma" panose="020B0604030504040204" pitchFamily="34" charset="0"/>
              </a:rPr>
              <a:t>Youth </a:t>
            </a:r>
            <a:r>
              <a:rPr lang="en-US" sz="1100" dirty="0">
                <a:latin typeface="Tahoma" panose="020B0604030504040204" pitchFamily="34" charset="0"/>
                <a:ea typeface="Tahoma" panose="020B0604030504040204" pitchFamily="34" charset="0"/>
                <a:cs typeface="Tahoma" panose="020B0604030504040204" pitchFamily="34" charset="0"/>
              </a:rPr>
              <a:t>Agricultural Work Guidelines </a:t>
            </a:r>
            <a:r>
              <a:rPr lang="en-US" sz="1100" dirty="0">
                <a:latin typeface="Tahoma" panose="020B0604030504040204" pitchFamily="34" charset="0"/>
                <a:ea typeface="Tahoma" panose="020B0604030504040204" pitchFamily="34" charset="0"/>
                <a:cs typeface="Tahoma" panose="020B0604030504040204" pitchFamily="34" charset="0"/>
                <a:hlinkClick r:id="rId3"/>
              </a:rPr>
              <a:t>https://cultivatesafety.org/work-guidelines</a:t>
            </a:r>
            <a:r>
              <a:rPr lang="en-US" sz="1100" dirty="0" smtClean="0">
                <a:latin typeface="Tahoma" panose="020B0604030504040204" pitchFamily="34" charset="0"/>
                <a:ea typeface="Tahoma" panose="020B0604030504040204" pitchFamily="34" charset="0"/>
                <a:cs typeface="Tahoma" panose="020B0604030504040204" pitchFamily="34" charset="0"/>
                <a:hlinkClick r:id="rId3"/>
              </a:rPr>
              <a:t>/</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p>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3542" y="6872619"/>
            <a:ext cx="2560320" cy="1738928"/>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Does anyone have experience using any type of auger?</a:t>
            </a: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Why is it so necessary to guard augers? </a:t>
            </a:r>
            <a:r>
              <a:rPr lang="en-US" sz="1100" i="1" dirty="0">
                <a:latin typeface="Tahoma" panose="020B0604030504040204" pitchFamily="34" charset="0"/>
                <a:ea typeface="Tahoma" panose="020B0604030504040204" pitchFamily="34" charset="0"/>
                <a:cs typeface="Tahoma" panose="020B0604030504040204" pitchFamily="34" charset="0"/>
              </a:rPr>
              <a:t>They are blades operating at a high speed which gives them a powerful cutting force.  Even accidental contact with the blades can be deadly.</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is another term for the blades in an auger?  </a:t>
            </a:r>
            <a:r>
              <a:rPr lang="en-US" sz="1100" i="1" dirty="0">
                <a:latin typeface="Tahoma" panose="020B0604030504040204" pitchFamily="34" charset="0"/>
                <a:ea typeface="Tahoma" panose="020B0604030504040204" pitchFamily="34" charset="0"/>
                <a:cs typeface="Tahoma" panose="020B0604030504040204" pitchFamily="34" charset="0"/>
              </a:rPr>
              <a:t>“flighting”.</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525717" y="5780949"/>
            <a:ext cx="2560320" cy="526298"/>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Sources</a:t>
            </a:r>
            <a:r>
              <a:rPr lang="en-US" sz="1100" dirty="0" smtClean="0">
                <a:latin typeface="Tahoma" panose="020B0604030504040204" pitchFamily="34" charset="0"/>
                <a:ea typeface="Tahoma" panose="020B0604030504040204" pitchFamily="34" charset="0"/>
                <a:cs typeface="Tahoma" panose="020B0604030504040204" pitchFamily="34" charset="0"/>
              </a:rPr>
              <a:t>: Top – GHSC; </a:t>
            </a:r>
          </a:p>
          <a:p>
            <a:r>
              <a:rPr lang="en-US" sz="1100" dirty="0" smtClean="0">
                <a:latin typeface="Tahoma" panose="020B0604030504040204" pitchFamily="34" charset="0"/>
                <a:ea typeface="Tahoma" panose="020B0604030504040204" pitchFamily="34" charset="0"/>
                <a:cs typeface="Tahoma" panose="020B0604030504040204" pitchFamily="34" charset="0"/>
              </a:rPr>
              <a:t>Bottom – Grain and Feed Association of Illinois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10" name="TextBox 9"/>
          <p:cNvSpPr txBox="1"/>
          <p:nvPr/>
        </p:nvSpPr>
        <p:spPr>
          <a:xfrm>
            <a:off x="4526602" y="3887732"/>
            <a:ext cx="2560320" cy="526298"/>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Animated slide</a:t>
            </a:r>
            <a:r>
              <a:rPr lang="en-US" sz="1100" dirty="0" smtClean="0">
                <a:latin typeface="Tahoma" panose="020B0604030504040204" pitchFamily="34" charset="0"/>
                <a:ea typeface="Tahoma" panose="020B0604030504040204" pitchFamily="34" charset="0"/>
                <a:cs typeface="Tahoma" panose="020B0604030504040204" pitchFamily="34" charset="0"/>
              </a:rPr>
              <a:t>: Automatically timed for “no” symbol on all pictures &amp; right text box to appear. No action required.</a:t>
            </a:r>
          </a:p>
        </p:txBody>
      </p:sp>
    </p:spTree>
    <p:extLst>
      <p:ext uri="{BB962C8B-B14F-4D97-AF65-F5344CB8AC3E}">
        <p14:creationId xmlns:p14="http://schemas.microsoft.com/office/powerpoint/2010/main" val="264388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3" y="20638"/>
            <a:ext cx="4389437" cy="3290887"/>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noAutofit/>
          </a:bodyPr>
          <a:lstStyle/>
          <a:p>
            <a:pPr lvl="0"/>
            <a:r>
              <a:rPr lang="en-US" sz="1050" dirty="0"/>
              <a:t>On July 28, 2010 in Mt. Carroll, IL, the four workers pictured were </a:t>
            </a:r>
            <a:r>
              <a:rPr lang="en-US" sz="1050" dirty="0" smtClean="0"/>
              <a:t>told to break up clumped grain to get it flowing. No </a:t>
            </a:r>
            <a:r>
              <a:rPr lang="en-US" sz="1050" dirty="0"/>
              <a:t>formal training or personal protective equipment were provided, and they were unaware of the hazards/risks.</a:t>
            </a:r>
          </a:p>
          <a:p>
            <a:pPr lvl="0"/>
            <a:r>
              <a:rPr lang="en-US" sz="1050" dirty="0"/>
              <a:t>Wyatt Whitebread, age 14 (top right</a:t>
            </a:r>
            <a:r>
              <a:rPr lang="en-US" sz="1050" dirty="0" smtClean="0"/>
              <a:t>), </a:t>
            </a:r>
            <a:r>
              <a:rPr lang="en-US" sz="1050" dirty="0"/>
              <a:t>enjoyed the outdoors, hunting &amp; trap shooting. He was a happy, generous, kind teenager with a ready smile &amp; joyous </a:t>
            </a:r>
            <a:r>
              <a:rPr lang="en-US" sz="1050" dirty="0" smtClean="0"/>
              <a:t>laugh; </a:t>
            </a:r>
            <a:r>
              <a:rPr lang="en-US" sz="1050" dirty="0"/>
              <a:t>loved by all he met. He had been working a couple weeks &amp; “trained” the others. Wyatt’s parents checked out the work &amp; were assured he would only be sweeping out empty bins.</a:t>
            </a:r>
          </a:p>
          <a:p>
            <a:pPr lvl="0"/>
            <a:r>
              <a:rPr lang="en-US" sz="1050" dirty="0"/>
              <a:t>Alex Pacas, age 19 (top left</a:t>
            </a:r>
            <a:r>
              <a:rPr lang="en-US" sz="1050" dirty="0" smtClean="0"/>
              <a:t>), </a:t>
            </a:r>
            <a:r>
              <a:rPr lang="en-US" sz="1050" dirty="0"/>
              <a:t>was the oldest &amp; beloved big brother of 7 children. He loved music, played bass in a church band, and was attending college. It was Alex’s second day of work with his best friend Will. </a:t>
            </a:r>
            <a:r>
              <a:rPr lang="en-US" sz="1050" dirty="0" smtClean="0"/>
              <a:t>Knowing </a:t>
            </a:r>
            <a:r>
              <a:rPr lang="en-US" sz="1050" dirty="0"/>
              <a:t>he was going to die, Alex began to pray with </a:t>
            </a:r>
            <a:r>
              <a:rPr lang="en-US" sz="1050" dirty="0" smtClean="0"/>
              <a:t>Will, asked him to deliver messages and watch over for his siblings.</a:t>
            </a:r>
            <a:endParaRPr lang="en-US" sz="1050" dirty="0"/>
          </a:p>
          <a:p>
            <a:pPr lvl="0"/>
            <a:r>
              <a:rPr lang="en-US" sz="1050" dirty="0"/>
              <a:t>Chris Lawton, age 15 (bottom </a:t>
            </a:r>
            <a:r>
              <a:rPr lang="en-US" sz="1050" dirty="0" smtClean="0"/>
              <a:t>left) </a:t>
            </a:r>
            <a:r>
              <a:rPr lang="en-US" sz="1050" dirty="0"/>
              <a:t>was near the inside ladder &amp;</a:t>
            </a:r>
            <a:r>
              <a:rPr lang="en-US" sz="1050" dirty="0" smtClean="0"/>
              <a:t> </a:t>
            </a:r>
            <a:r>
              <a:rPr lang="en-US" sz="1050" dirty="0"/>
              <a:t>left the bin to call for help – he lives wondering if he had stayed would his friend Wyatt be alive today.  He was plagued with nightmares, self-doubt, and self-recrimination. Today, Chris serves in the USAF.</a:t>
            </a:r>
          </a:p>
          <a:p>
            <a:pPr lvl="0"/>
            <a:r>
              <a:rPr lang="en-US" sz="1050" dirty="0"/>
              <a:t>Will Piper, age 20 (</a:t>
            </a:r>
            <a:r>
              <a:rPr lang="en-US" sz="1050" dirty="0" smtClean="0"/>
              <a:t>bottom center) </a:t>
            </a:r>
            <a:r>
              <a:rPr lang="en-US" sz="1050" dirty="0"/>
              <a:t>was trapped in the corn inches from </a:t>
            </a:r>
            <a:r>
              <a:rPr lang="en-US" sz="1050" dirty="0" smtClean="0"/>
              <a:t>his best </a:t>
            </a:r>
            <a:r>
              <a:rPr lang="en-US" sz="1050" dirty="0"/>
              <a:t>friend Alex. </a:t>
            </a:r>
            <a:r>
              <a:rPr lang="en-US" sz="1050" dirty="0" smtClean="0"/>
              <a:t>The rescue tube placed around Will to keep him alive also enclosed Alex’s body. It took 6 hours &amp; over 300 personnel to rescue Will while he could feel Alex under him. Will </a:t>
            </a:r>
            <a:r>
              <a:rPr lang="en-US" sz="1050" dirty="0"/>
              <a:t>could not rid himself of the guilt, fear, </a:t>
            </a:r>
            <a:r>
              <a:rPr lang="en-US" sz="1050" dirty="0" smtClean="0"/>
              <a:t>&amp; loss. He turned </a:t>
            </a:r>
            <a:r>
              <a:rPr lang="en-US" sz="1050" dirty="0"/>
              <a:t>to drugs to dull his </a:t>
            </a:r>
            <a:r>
              <a:rPr lang="en-US" sz="1050" dirty="0" smtClean="0"/>
              <a:t>pain. Will</a:t>
            </a:r>
            <a:r>
              <a:rPr lang="en-US" sz="1050" dirty="0"/>
              <a:t> </a:t>
            </a:r>
            <a:r>
              <a:rPr lang="en-US" sz="1050" dirty="0" smtClean="0"/>
              <a:t>can be seen </a:t>
            </a:r>
            <a:r>
              <a:rPr lang="en-US" sz="1050" dirty="0"/>
              <a:t>sitting on the grass by Alex’s grave, talking to his friend and crying. </a:t>
            </a:r>
            <a:r>
              <a:rPr lang="en-US" sz="1050" dirty="0" smtClean="0"/>
              <a:t>After a long battle, today </a:t>
            </a:r>
            <a:r>
              <a:rPr lang="en-US" sz="1050" dirty="0"/>
              <a:t>he is clean &amp; </a:t>
            </a:r>
            <a:r>
              <a:rPr lang="en-US" sz="1050" dirty="0" smtClean="0"/>
              <a:t>sober, </a:t>
            </a:r>
            <a:r>
              <a:rPr lang="en-US" sz="1050" dirty="0"/>
              <a:t>works, attends school &amp; goes on church missions. </a:t>
            </a:r>
          </a:p>
          <a:p>
            <a:pPr lvl="0"/>
            <a:r>
              <a:rPr lang="en-US" sz="1050" dirty="0" smtClean="0"/>
              <a:t>Life </a:t>
            </a:r>
            <a:r>
              <a:rPr lang="en-US" sz="1050" dirty="0"/>
              <a:t>will never be the same. </a:t>
            </a:r>
            <a:r>
              <a:rPr lang="en-US" sz="1050" dirty="0" smtClean="0"/>
              <a:t>Chris &amp; Will </a:t>
            </a:r>
            <a:r>
              <a:rPr lang="en-US" sz="1050" dirty="0"/>
              <a:t>relive the memory of that day: the sights, sounds, smells </a:t>
            </a:r>
            <a:r>
              <a:rPr lang="en-US" sz="1050" dirty="0" smtClean="0"/>
              <a:t>and </a:t>
            </a:r>
            <a:r>
              <a:rPr lang="en-US" sz="1050" dirty="0"/>
              <a:t>horror of losing their </a:t>
            </a:r>
            <a:r>
              <a:rPr lang="en-US" sz="1050" dirty="0" smtClean="0"/>
              <a:t>friends.</a:t>
            </a:r>
          </a:p>
          <a:p>
            <a:pPr lvl="0"/>
            <a:r>
              <a:rPr lang="en-US" sz="1050" dirty="0" smtClean="0"/>
              <a:t>Alex &amp; Wyatt’s families endure a daily battle of never sharing another moment; creating a new memory; adding a another picture.</a:t>
            </a:r>
            <a:endParaRPr lang="en-US" sz="1050" dirty="0"/>
          </a:p>
          <a:p>
            <a:pPr lvl="0"/>
            <a:r>
              <a:rPr lang="en-US" sz="1050" dirty="0"/>
              <a:t>From this tragedy, the Grain Handling Safety Coalition was born and works to prevent tragedies like this from happening </a:t>
            </a:r>
            <a:r>
              <a:rPr lang="en-US" sz="1050" dirty="0" smtClean="0"/>
              <a:t>again</a:t>
            </a:r>
            <a:endParaRPr lang="en-US" sz="1050" dirty="0"/>
          </a:p>
          <a:p>
            <a:pPr marL="0" lvl="0" indent="0">
              <a:buNone/>
            </a:pPr>
            <a:endParaRPr lang="en-US" sz="1050" dirty="0" smtClean="0"/>
          </a:p>
          <a:p>
            <a:pPr lvl="0"/>
            <a:endParaRPr lang="en-US" sz="1050" dirty="0"/>
          </a:p>
          <a:p>
            <a:pPr marL="0" indent="0" defTabSz="928130">
              <a:buNone/>
              <a:defRPr/>
            </a:pPr>
            <a:endParaRPr lang="en-US" sz="1050" dirty="0">
              <a:solidFill>
                <a:prstClr val="black"/>
              </a:solidFill>
            </a:endParaRPr>
          </a:p>
          <a:p>
            <a:pPr marL="0" indent="0" defTabSz="928130">
              <a:buNone/>
              <a:defRPr/>
            </a:pPr>
            <a:endParaRPr lang="en-US" sz="1050" dirty="0">
              <a:solidFill>
                <a:prstClr val="black"/>
              </a:solidFill>
            </a:endParaRPr>
          </a:p>
          <a:p>
            <a:pPr marL="0" indent="0" defTabSz="928130">
              <a:buNone/>
              <a:defRPr/>
            </a:pPr>
            <a:endParaRPr lang="en-US" sz="1050" dirty="0">
              <a:solidFill>
                <a:prstClr val="black"/>
              </a:solidFill>
            </a:endParaRPr>
          </a:p>
        </p:txBody>
      </p:sp>
      <p:sp>
        <p:nvSpPr>
          <p:cNvPr id="5" name="TextBox 4"/>
          <p:cNvSpPr txBox="1"/>
          <p:nvPr/>
        </p:nvSpPr>
        <p:spPr>
          <a:xfrm>
            <a:off x="4548255" y="6844917"/>
            <a:ext cx="2560320" cy="764622"/>
          </a:xfrm>
          <a:prstGeom prst="rect">
            <a:avLst/>
          </a:prstGeom>
          <a:noFill/>
        </p:spPr>
        <p:txBody>
          <a:bodyPr wrap="square" lIns="45885" tIns="8914" rIns="45885" bIns="8914" rtlCol="0">
            <a:spAutoFit/>
          </a:bodyPr>
          <a:lstStyle/>
          <a:p>
            <a:pPr marL="178271" indent="-178271" defTabSz="928130">
              <a:buFont typeface="+mj-lt"/>
              <a:buAutoNum type="arabicPeriod"/>
              <a:defRP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anyone in the class know someone who was entrapped or engulfed in grain?</a:t>
            </a:r>
          </a:p>
          <a:p>
            <a:pPr marL="178271" indent="-178271" defTabSz="928130">
              <a:defRP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530592" y="3870486"/>
            <a:ext cx="2560320" cy="1803639"/>
          </a:xfrm>
          <a:prstGeom prst="rect">
            <a:avLst/>
          </a:prstGeom>
          <a:noFill/>
        </p:spPr>
        <p:txBody>
          <a:bodyPr wrap="square" lIns="45885" tIns="9178" rIns="45885" bIns="9178" rtlCol="0">
            <a:spAutoFit/>
          </a:bodyPr>
          <a:lstStyle/>
          <a:p>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“Walking down the grain” – refers to workers walking on grain to break up clumps and get the grain flowing for removal.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This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is often done with the augers running. Once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starts flowing, it acts like quicksand. Walking down the grain &amp; similar practices are </a:t>
            </a:r>
            <a:r>
              <a:rPr lang="en-US" sz="1050" b="1" dirty="0">
                <a:solidFill>
                  <a:prstClr val="black"/>
                </a:solidFill>
                <a:latin typeface="Tahoma" panose="020B0604030504040204" pitchFamily="34" charset="0"/>
                <a:ea typeface="Tahoma" panose="020B0604030504040204" pitchFamily="34" charset="0"/>
                <a:cs typeface="Tahoma" panose="020B0604030504040204" pitchFamily="34" charset="0"/>
              </a:rPr>
              <a:t>prohibited</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by OSHA</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endParaRPr lang="en-US" sz="9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Ages listed are at the time of incident.</a:t>
            </a:r>
            <a:endParaRPr lang="en-US" sz="105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24177" y="969159"/>
            <a:ext cx="2560320" cy="864388"/>
          </a:xfrm>
          <a:prstGeom prst="rect">
            <a:avLst/>
          </a:prstGeom>
          <a:noFill/>
        </p:spPr>
        <p:txBody>
          <a:bodyPr wrap="square" lIns="45885" tIns="8914" rIns="45885" bIns="8914" rtlCol="0">
            <a:spAutoFit/>
          </a:bodyPr>
          <a:lstStyle/>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these young workers and discuss what happened to them.</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origins of the GHSC.</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all modules are presented, </a:t>
            </a:r>
            <a:r>
              <a:rPr lang="en-US" sz="1100">
                <a:solidFill>
                  <a:prstClr val="black"/>
                </a:solidFill>
                <a:latin typeface="Tahoma" panose="020B0604030504040204" pitchFamily="34" charset="0"/>
                <a:ea typeface="Tahoma" panose="020B0604030504040204" pitchFamily="34" charset="0"/>
                <a:cs typeface="Tahoma" panose="020B0604030504040204" pitchFamily="34" charset="0"/>
              </a:rPr>
              <a:t>instructor </a:t>
            </a:r>
            <a:r>
              <a:rPr lang="en-US" sz="1100" smtClean="0">
                <a:solidFill>
                  <a:prstClr val="black"/>
                </a:solidFill>
                <a:latin typeface="Tahoma" panose="020B0604030504040204" pitchFamily="34" charset="0"/>
                <a:ea typeface="Tahoma" panose="020B0604030504040204" pitchFamily="34" charset="0"/>
                <a:cs typeface="Tahoma" panose="020B0604030504040204" pitchFamily="34" charset="0"/>
              </a:rPr>
              <a:t>can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hide duplicate slides.  </a:t>
            </a:r>
          </a:p>
        </p:txBody>
      </p:sp>
      <p:sp>
        <p:nvSpPr>
          <p:cNvPr id="8" name="Rectangle 7"/>
          <p:cNvSpPr/>
          <p:nvPr/>
        </p:nvSpPr>
        <p:spPr>
          <a:xfrm>
            <a:off x="4520239" y="5481331"/>
            <a:ext cx="2560320" cy="825916"/>
          </a:xfrm>
          <a:prstGeom prst="rect">
            <a:avLst/>
          </a:prstGeom>
        </p:spPr>
        <p:txBody>
          <a:bodyPr lIns="44568" tIns="8914" rIns="44568" bIns="8914">
            <a:spAutoFit/>
          </a:bodyPr>
          <a:lstStyle/>
          <a:p>
            <a:r>
              <a:rPr lang="en-US" sz="105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dirty="0" err="1">
                <a:solidFill>
                  <a:prstClr val="black"/>
                </a:solidFill>
                <a:latin typeface="Tahoma" panose="020B0604030504040204" pitchFamily="34" charset="0"/>
                <a:ea typeface="Tahoma" panose="020B0604030504040204" pitchFamily="34" charset="0"/>
                <a:cs typeface="Tahoma" panose="020B0604030504040204" pitchFamily="34" charset="0"/>
              </a:rPr>
              <a:t>Whitebread</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&amp; </a:t>
            </a:r>
            <a:r>
              <a:rPr lang="en-US" sz="1050" dirty="0" err="1">
                <a:solidFill>
                  <a:prstClr val="black"/>
                </a:solidFill>
                <a:latin typeface="Tahoma" panose="020B0604030504040204" pitchFamily="34" charset="0"/>
                <a:ea typeface="Tahoma" panose="020B0604030504040204" pitchFamily="34" charset="0"/>
                <a:cs typeface="Tahoma" panose="020B0604030504040204" pitchFamily="34" charset="0"/>
              </a:rPr>
              <a:t>Pacas</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families,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GHSC,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Alex T. Paschal/Sauk Valley Media.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Permission granted 2011 by families &amp; individuals to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use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photos &amp; story anytime for education purposes</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54815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a:t>A PTO or other farm equipment with rotating parts </a:t>
            </a:r>
            <a:r>
              <a:rPr lang="en-US" dirty="0" smtClean="0"/>
              <a:t>usually rotate </a:t>
            </a:r>
            <a:r>
              <a:rPr lang="en-US" dirty="0"/>
              <a:t>at speeds that can cause injury before a person has time to react.</a:t>
            </a:r>
          </a:p>
          <a:p>
            <a:pPr lvl="0"/>
            <a:r>
              <a:rPr lang="en-US" dirty="0"/>
              <a:t>The left photo shows a power take off (PTO) shaft connected to a tractor and a large mower.</a:t>
            </a:r>
          </a:p>
          <a:p>
            <a:pPr lvl="0"/>
            <a:r>
              <a:rPr lang="en-US" dirty="0"/>
              <a:t>The right photo illustrates a typical injury event where the mannequin’s arm is caught into the PTO shaft and wraps around the shaft in less than one second.</a:t>
            </a:r>
          </a:p>
          <a:p>
            <a:pPr lvl="0"/>
            <a:r>
              <a:rPr lang="en-US" b="1" dirty="0"/>
              <a:t>Normal human reaction time is ¾ of a second if the person is alert and well rested.</a:t>
            </a:r>
          </a:p>
          <a:p>
            <a:pPr lvl="0"/>
            <a:r>
              <a:rPr lang="en-US" dirty="0"/>
              <a:t>In </a:t>
            </a:r>
            <a:r>
              <a:rPr lang="en-US" b="1" dirty="0"/>
              <a:t>¾</a:t>
            </a:r>
            <a:r>
              <a:rPr lang="en-US" dirty="0"/>
              <a:t> of a second, a PTO shaft or any farm equipment component with rapid rotation can pull at least 4 feet of the person’s body into the machine before they would have time enough to react.</a:t>
            </a:r>
          </a:p>
          <a:p>
            <a:pPr lvl="0"/>
            <a:r>
              <a:rPr lang="en-US" dirty="0"/>
              <a:t>It is imperative to:</a:t>
            </a:r>
          </a:p>
          <a:p>
            <a:pPr lvl="1">
              <a:buFont typeface="Arial" panose="020B0604020202020204" pitchFamily="34" charset="0"/>
              <a:buChar char="•"/>
            </a:pPr>
            <a:r>
              <a:rPr lang="en-US" dirty="0"/>
              <a:t>Keep ALL moving parts guarded </a:t>
            </a:r>
          </a:p>
          <a:p>
            <a:pPr lvl="1">
              <a:buFont typeface="Arial" panose="020B0604020202020204" pitchFamily="34" charset="0"/>
              <a:buChar char="•"/>
            </a:pPr>
            <a:r>
              <a:rPr lang="en-US" dirty="0"/>
              <a:t>Stay away from moving/rotating parts to prevent injury. </a:t>
            </a:r>
          </a:p>
          <a:p>
            <a:pPr lvl="0"/>
            <a:r>
              <a:rPr lang="en-US" dirty="0"/>
              <a:t>Most often the injury occurs from </a:t>
            </a:r>
            <a:r>
              <a:rPr lang="en-US" dirty="0" smtClean="0"/>
              <a:t>the </a:t>
            </a:r>
            <a:r>
              <a:rPr lang="en-US" dirty="0"/>
              <a:t>equipment </a:t>
            </a:r>
            <a:r>
              <a:rPr lang="en-US" dirty="0" smtClean="0"/>
              <a:t>accidently </a:t>
            </a:r>
            <a:r>
              <a:rPr lang="en-US" dirty="0"/>
              <a:t>catching </a:t>
            </a:r>
            <a:r>
              <a:rPr lang="en-US" dirty="0" smtClean="0"/>
              <a:t>something &amp; wrapping it and the worker. </a:t>
            </a:r>
            <a:r>
              <a:rPr lang="en-US" i="1" dirty="0" smtClean="0"/>
              <a:t>An example </a:t>
            </a:r>
            <a:r>
              <a:rPr lang="en-US" dirty="0" smtClean="0"/>
              <a:t>is  </a:t>
            </a:r>
            <a:r>
              <a:rPr lang="en-US" dirty="0"/>
              <a:t>loose clothing getting caught by the rotating shaft because a person was too close</a:t>
            </a:r>
            <a:r>
              <a:rPr lang="en-US" dirty="0" smtClean="0"/>
              <a:t>. </a:t>
            </a:r>
          </a:p>
          <a:p>
            <a:pPr lvl="0"/>
            <a:r>
              <a:rPr lang="en-US" dirty="0" smtClean="0"/>
              <a:t>When working around any rotating parts:</a:t>
            </a:r>
          </a:p>
          <a:p>
            <a:pPr lvl="1"/>
            <a:r>
              <a:rPr lang="en-US" dirty="0" smtClean="0"/>
              <a:t>Always wear tight fitting/form fitting clothes – don’t wear loose, baggy, and/or unfastened clothing.</a:t>
            </a:r>
          </a:p>
          <a:p>
            <a:pPr lvl="1"/>
            <a:r>
              <a:rPr lang="en-US" dirty="0" smtClean="0"/>
              <a:t>Keep long hair pulled back and secured.</a:t>
            </a:r>
          </a:p>
          <a:p>
            <a:pPr lvl="1"/>
            <a:r>
              <a:rPr lang="en-US" dirty="0" smtClean="0"/>
              <a:t>Remove any drawstrings &amp; ties. Securely tie shoe laces and tuck them inside.</a:t>
            </a:r>
          </a:p>
          <a:p>
            <a:pPr lvl="1"/>
            <a:r>
              <a:rPr lang="en-US" dirty="0" smtClean="0"/>
              <a:t>Remove all jewelry. Never wear any type of jewelry around rotating machine parts.</a:t>
            </a:r>
          </a:p>
          <a:p>
            <a:pPr lvl="1"/>
            <a:r>
              <a:rPr lang="en-US" dirty="0" smtClean="0"/>
              <a:t>Remove/secure any loose threads on cloths, pocket flaps, etc.</a:t>
            </a:r>
          </a:p>
          <a:p>
            <a:r>
              <a:rPr lang="en-US" b="1" dirty="0" smtClean="0"/>
              <a:t>NEVER attempt to step over an operating PTO! </a:t>
            </a:r>
          </a:p>
          <a:p>
            <a:pPr lvl="1"/>
            <a:endParaRPr lang="en-US" dirty="0"/>
          </a:p>
          <a:p>
            <a:pPr eaLnBrk="1" hangingPunct="1">
              <a:spcBef>
                <a:spcPct val="0"/>
              </a:spcBef>
            </a:pPr>
            <a:endParaRPr lang="en-US" dirty="0" smtClean="0"/>
          </a:p>
          <a:p>
            <a:pPr eaLnBrk="1" hangingPunct="1">
              <a:spcBef>
                <a:spcPct val="0"/>
              </a:spcBef>
            </a:pPr>
            <a:endParaRPr lang="en-US" dirty="0" smtClean="0"/>
          </a:p>
          <a:p>
            <a:pPr marL="0" indent="0">
              <a:spcBef>
                <a:spcPct val="0"/>
              </a:spcBef>
              <a:buNone/>
            </a:pPr>
            <a:endParaRPr lang="en-US" dirty="0" smtClean="0"/>
          </a:p>
        </p:txBody>
      </p:sp>
      <p:sp>
        <p:nvSpPr>
          <p:cNvPr id="5" name="TextBox 4"/>
          <p:cNvSpPr txBox="1"/>
          <p:nvPr/>
        </p:nvSpPr>
        <p:spPr>
          <a:xfrm>
            <a:off x="4549767" y="6863797"/>
            <a:ext cx="2560320" cy="695575"/>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task do you think you could perform in ¾ of a second?  Could you answer your phone that quickly or reply to a text message?</a:t>
            </a:r>
          </a:p>
        </p:txBody>
      </p:sp>
      <p:sp>
        <p:nvSpPr>
          <p:cNvPr id="6" name="TextBox 5"/>
          <p:cNvSpPr txBox="1"/>
          <p:nvPr/>
        </p:nvSpPr>
        <p:spPr>
          <a:xfrm>
            <a:off x="4524177" y="3887732"/>
            <a:ext cx="2560320" cy="1034129"/>
          </a:xfrm>
          <a:prstGeom prst="rect">
            <a:avLst/>
          </a:prstGeom>
          <a:noFill/>
        </p:spPr>
        <p:txBody>
          <a:bodyPr wrap="square" lIns="45711" tIns="9144" rIns="45711"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Each bullet will appear with a click – total 3 clicks.</a:t>
            </a:r>
          </a:p>
          <a:p>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b="1" dirty="0" smtClean="0">
                <a:latin typeface="Tahoma" panose="020B0604030504040204" pitchFamily="34" charset="0"/>
                <a:ea typeface="Tahoma" panose="020B0604030504040204" pitchFamily="34" charset="0"/>
                <a:cs typeface="Tahoma" panose="020B0604030504040204" pitchFamily="34" charset="0"/>
              </a:rPr>
              <a:t>NOTE:  </a:t>
            </a:r>
            <a:r>
              <a:rPr lang="en-US" sz="1100" dirty="0" smtClean="0">
                <a:latin typeface="Tahoma" panose="020B0604030504040204" pitchFamily="34" charset="0"/>
                <a:ea typeface="Tahoma" panose="020B0604030504040204" pitchFamily="34" charset="0"/>
                <a:cs typeface="Tahoma" panose="020B0604030504040204" pitchFamily="34" charset="0"/>
              </a:rPr>
              <a:t>Introduce </a:t>
            </a:r>
            <a:r>
              <a:rPr lang="en-US" sz="1100" dirty="0">
                <a:latin typeface="Tahoma" panose="020B0604030504040204" pitchFamily="34" charset="0"/>
                <a:ea typeface="Tahoma" panose="020B0604030504040204" pitchFamily="34" charset="0"/>
                <a:cs typeface="Tahoma" panose="020B0604030504040204" pitchFamily="34" charset="0"/>
              </a:rPr>
              <a:t>the concept of human reaction time in preparation for following activity</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11357" y="960438"/>
            <a:ext cx="2560320" cy="1034129"/>
          </a:xfrm>
          <a:prstGeom prst="rect">
            <a:avLst/>
          </a:prstGeom>
          <a:noFill/>
        </p:spPr>
        <p:txBody>
          <a:bodyPr wrap="square" lIns="45711" tIns="9144" rIns="45711" bIns="9144" rtlCol="0">
            <a:spAutoFit/>
          </a:bodyPr>
          <a:lstStyle/>
          <a:p>
            <a:pPr marL="173358" indent="-173358">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speed and hazards seen with equipment that has rapidly rotating parts.</a:t>
            </a:r>
          </a:p>
          <a:p>
            <a:pPr marL="173358" indent="-173358">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safety strategies which can be used to help address these hazards.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2237" y="-59598"/>
            <a:ext cx="914400" cy="914400"/>
          </a:xfrm>
          <a:prstGeom prst="rect">
            <a:avLst/>
          </a:prstGeom>
        </p:spPr>
      </p:pic>
      <p:sp>
        <p:nvSpPr>
          <p:cNvPr id="9" name="TextBox 8"/>
          <p:cNvSpPr txBox="1"/>
          <p:nvPr/>
        </p:nvSpPr>
        <p:spPr>
          <a:xfrm>
            <a:off x="4525717" y="5950226"/>
            <a:ext cx="2560320" cy="357021"/>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Sources</a:t>
            </a:r>
            <a:r>
              <a:rPr lang="en-US" sz="1100" dirty="0" smtClean="0">
                <a:latin typeface="Tahoma" panose="020B0604030504040204" pitchFamily="34" charset="0"/>
                <a:ea typeface="Tahoma" panose="020B0604030504040204" pitchFamily="34" charset="0"/>
                <a:cs typeface="Tahoma" panose="020B0604030504040204" pitchFamily="34" charset="0"/>
              </a:rPr>
              <a:t>: Penn State University NSTMOP curriculum</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2006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a:t>This </a:t>
            </a:r>
            <a:r>
              <a:rPr lang="en-US" dirty="0" smtClean="0"/>
              <a:t>demonstrates </a:t>
            </a:r>
            <a:r>
              <a:rPr lang="en-US" dirty="0"/>
              <a:t>a PTO Entanglement - how quickly a person can become wrapped in a PTO shaft.</a:t>
            </a:r>
          </a:p>
          <a:p>
            <a:pPr lvl="0"/>
            <a:r>
              <a:rPr lang="en-US" dirty="0" smtClean="0"/>
              <a:t>A balloon is tied to a string and the string is allowed to get wrapped in </a:t>
            </a:r>
            <a:r>
              <a:rPr lang="en-US" smtClean="0"/>
              <a:t>the rotating PTO.</a:t>
            </a:r>
            <a:endParaRPr lang="en-US" dirty="0"/>
          </a:p>
          <a:p>
            <a:pPr marL="0" indent="0">
              <a:buNone/>
            </a:pPr>
            <a:r>
              <a:rPr lang="en-US" dirty="0" smtClean="0"/>
              <a:t> </a:t>
            </a:r>
          </a:p>
        </p:txBody>
      </p:sp>
      <p:sp>
        <p:nvSpPr>
          <p:cNvPr id="5" name="TextBox 4"/>
          <p:cNvSpPr txBox="1"/>
          <p:nvPr/>
        </p:nvSpPr>
        <p:spPr>
          <a:xfrm>
            <a:off x="4531797" y="6856289"/>
            <a:ext cx="2560320" cy="526298"/>
          </a:xfrm>
          <a:prstGeom prst="rect">
            <a:avLst/>
          </a:prstGeom>
          <a:noFill/>
        </p:spPr>
        <p:txBody>
          <a:bodyPr wrap="square" lIns="45711" tIns="9144" rIns="45711" bIns="9144" rtlCol="0">
            <a:spAutoFit/>
          </a:bodyPr>
          <a:lstStyle/>
          <a:p>
            <a:pPr marL="182844" indent="-1828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are your thoughts about how quickly the straw dummy was torn apart?</a:t>
            </a:r>
          </a:p>
        </p:txBody>
      </p:sp>
      <p:sp>
        <p:nvSpPr>
          <p:cNvPr id="6" name="TextBox 5"/>
          <p:cNvSpPr txBox="1"/>
          <p:nvPr/>
        </p:nvSpPr>
        <p:spPr>
          <a:xfrm>
            <a:off x="4526937" y="3887732"/>
            <a:ext cx="2560320" cy="526298"/>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Demonstrate wrapping with a guarded PTO shaft and balloon tied to a string</a:t>
            </a:r>
            <a:r>
              <a:rPr lang="en-US" sz="11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7" name="TextBox 6"/>
          <p:cNvSpPr txBox="1"/>
          <p:nvPr/>
        </p:nvSpPr>
        <p:spPr>
          <a:xfrm>
            <a:off x="4511357" y="960438"/>
            <a:ext cx="2560320" cy="357021"/>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Video demonstrates a PTO entanglement. </a:t>
            </a:r>
          </a:p>
        </p:txBody>
      </p:sp>
      <p:sp>
        <p:nvSpPr>
          <p:cNvPr id="8" name="TextBox 7"/>
          <p:cNvSpPr txBox="1"/>
          <p:nvPr/>
        </p:nvSpPr>
        <p:spPr>
          <a:xfrm>
            <a:off x="4525717" y="5950226"/>
            <a:ext cx="2560320" cy="357021"/>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Video Source</a:t>
            </a:r>
            <a:r>
              <a:rPr lang="en-US" sz="1100" dirty="0" smtClean="0">
                <a:latin typeface="Tahoma" panose="020B0604030504040204" pitchFamily="34" charset="0"/>
                <a:ea typeface="Tahoma" panose="020B0604030504040204" pitchFamily="34" charset="0"/>
                <a:cs typeface="Tahoma" panose="020B0604030504040204" pitchFamily="34" charset="0"/>
              </a:rPr>
              <a:t>: Courtesy </a:t>
            </a:r>
            <a:r>
              <a:rPr lang="en-US" sz="1100" dirty="0">
                <a:latin typeface="Tahoma" panose="020B0604030504040204" pitchFamily="34" charset="0"/>
                <a:ea typeface="Tahoma" panose="020B0604030504040204" pitchFamily="34" charset="0"/>
                <a:cs typeface="Tahoma" panose="020B0604030504040204" pitchFamily="34" charset="0"/>
              </a:rPr>
              <a:t>of Lake Area Technical Institute</a:t>
            </a:r>
          </a:p>
        </p:txBody>
      </p:sp>
    </p:spTree>
    <p:extLst>
      <p:ext uri="{BB962C8B-B14F-4D97-AF65-F5344CB8AC3E}">
        <p14:creationId xmlns:p14="http://schemas.microsoft.com/office/powerpoint/2010/main" val="1357176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6" name="Notes Placeholder 5"/>
          <p:cNvSpPr>
            <a:spLocks noGrp="1"/>
          </p:cNvSpPr>
          <p:nvPr>
            <p:ph type="body" sz="quarter" idx="11"/>
          </p:nvPr>
        </p:nvSpPr>
        <p:spPr/>
        <p:txBody>
          <a:bodyPr/>
          <a:lstStyle/>
          <a:p>
            <a:pPr lvl="0"/>
            <a:r>
              <a:rPr lang="en-US" dirty="0">
                <a:solidFill>
                  <a:prstClr val="black"/>
                </a:solidFill>
              </a:rPr>
              <a:t>Compare &amp; discuss different scenarios of reaction time vs distance. </a:t>
            </a:r>
          </a:p>
          <a:p>
            <a:pPr lvl="0"/>
            <a:r>
              <a:rPr lang="en-US" dirty="0">
                <a:solidFill>
                  <a:prstClr val="black"/>
                </a:solidFill>
              </a:rPr>
              <a:t>If possible, have </a:t>
            </a:r>
            <a:r>
              <a:rPr lang="en-US" dirty="0" smtClean="0">
                <a:solidFill>
                  <a:prstClr val="black"/>
                </a:solidFill>
              </a:rPr>
              <a:t>participants </a:t>
            </a:r>
            <a:r>
              <a:rPr lang="en-US" dirty="0">
                <a:solidFill>
                  <a:prstClr val="black"/>
                </a:solidFill>
              </a:rPr>
              <a:t>measure their arms, legs, torso, etc. to relate the distance to how far their body would be </a:t>
            </a:r>
            <a:r>
              <a:rPr lang="en-US" dirty="0" smtClean="0">
                <a:solidFill>
                  <a:prstClr val="black"/>
                </a:solidFill>
              </a:rPr>
              <a:t>wrapped.</a:t>
            </a:r>
          </a:p>
          <a:p>
            <a:pPr lvl="0"/>
            <a:r>
              <a:rPr lang="en-US" dirty="0" smtClean="0">
                <a:solidFill>
                  <a:prstClr val="black"/>
                </a:solidFill>
              </a:rPr>
              <a:t>If possible, have participants use stopwatches (many will have an app on their phones) to ‘see’ the time segments in the chart.  </a:t>
            </a:r>
          </a:p>
        </p:txBody>
      </p:sp>
      <p:sp>
        <p:nvSpPr>
          <p:cNvPr id="8" name="TextBox 7"/>
          <p:cNvSpPr txBox="1"/>
          <p:nvPr/>
        </p:nvSpPr>
        <p:spPr>
          <a:xfrm>
            <a:off x="4523542" y="6856961"/>
            <a:ext cx="2560320" cy="1908206"/>
          </a:xfrm>
          <a:prstGeom prst="rect">
            <a:avLst/>
          </a:prstGeom>
          <a:noFill/>
        </p:spPr>
        <p:txBody>
          <a:bodyPr wrap="square" lIns="45711" tIns="9144" rIns="4571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How does this relate to PTO entanglement?  </a:t>
            </a:r>
            <a:r>
              <a:rPr lang="en-US" sz="1100" i="1" dirty="0">
                <a:latin typeface="Tahoma" panose="020B0604030504040204" pitchFamily="34" charset="0"/>
                <a:ea typeface="Tahoma" panose="020B0604030504040204" pitchFamily="34" charset="0"/>
                <a:cs typeface="Tahoma" panose="020B0604030504040204" pitchFamily="34" charset="0"/>
              </a:rPr>
              <a:t>This is not a real situation, but can get an idea of how fast you could react.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Imagine if you wear a 32” length pant. How long would it take that leg to be pulled into a machine rotating at 540 RPM?  </a:t>
            </a:r>
            <a:r>
              <a:rPr lang="en-US" sz="1100" i="1" dirty="0">
                <a:latin typeface="Tahoma" panose="020B0604030504040204" pitchFamily="34" charset="0"/>
                <a:ea typeface="Tahoma" panose="020B0604030504040204" pitchFamily="34" charset="0"/>
                <a:cs typeface="Tahoma" panose="020B0604030504040204" pitchFamily="34" charset="0"/>
              </a:rPr>
              <a:t>4/10 of a second</a:t>
            </a:r>
            <a:r>
              <a:rPr lang="en-US" sz="1100" dirty="0">
                <a:latin typeface="Tahoma" panose="020B0604030504040204" pitchFamily="34" charset="0"/>
                <a:ea typeface="Tahoma" panose="020B0604030504040204" pitchFamily="34" charset="0"/>
                <a:cs typeface="Tahoma" panose="020B0604030504040204" pitchFamily="34" charset="0"/>
              </a:rPr>
              <a:t>.</a:t>
            </a: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523542" y="930547"/>
            <a:ext cx="2560320" cy="1372683"/>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Demonstrate how long it takes </a:t>
            </a:r>
            <a:r>
              <a:rPr lang="en-US" sz="1100" dirty="0" smtClean="0">
                <a:latin typeface="Tahoma" panose="020B0604030504040204" pitchFamily="34" charset="0"/>
                <a:ea typeface="Tahoma" panose="020B0604030504040204" pitchFamily="34" charset="0"/>
                <a:cs typeface="Tahoma" panose="020B0604030504040204" pitchFamily="34" charset="0"/>
              </a:rPr>
              <a:t>a person </a:t>
            </a:r>
            <a:r>
              <a:rPr lang="en-US" sz="1100" dirty="0">
                <a:latin typeface="Tahoma" panose="020B0604030504040204" pitchFamily="34" charset="0"/>
                <a:ea typeface="Tahoma" panose="020B0604030504040204" pitchFamily="34" charset="0"/>
                <a:cs typeface="Tahoma" panose="020B0604030504040204" pitchFamily="34" charset="0"/>
              </a:rPr>
              <a:t>to react</a:t>
            </a:r>
            <a:r>
              <a:rPr lang="en-US" sz="1100" dirty="0" smtClean="0">
                <a:latin typeface="Tahoma" panose="020B0604030504040204" pitchFamily="34" charset="0"/>
                <a:ea typeface="Tahoma" panose="020B0604030504040204" pitchFamily="34" charset="0"/>
                <a:cs typeface="Tahoma" panose="020B0604030504040204" pitchFamily="34" charset="0"/>
              </a:rPr>
              <a: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Compare the distance an object can be wrapped in the time increments provided. </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how reaction times impact a person’s ability to prevent injuries from hazards, such as PTOs. </a:t>
            </a:r>
          </a:p>
        </p:txBody>
      </p:sp>
      <p:sp>
        <p:nvSpPr>
          <p:cNvPr id="11" name="TextBox 10"/>
          <p:cNvSpPr txBox="1"/>
          <p:nvPr/>
        </p:nvSpPr>
        <p:spPr>
          <a:xfrm>
            <a:off x="4524177" y="3884558"/>
            <a:ext cx="2560320" cy="2203680"/>
          </a:xfrm>
          <a:prstGeom prst="rect">
            <a:avLst/>
          </a:prstGeom>
          <a:noFill/>
        </p:spPr>
        <p:txBody>
          <a:bodyPr wrap="square" lIns="45711" tIns="9144" rIns="45711" bIns="9144" rtlCol="0">
            <a:spAutoFit/>
          </a:bodyPr>
          <a:lstStyle/>
          <a:p>
            <a:pPr>
              <a:spcAft>
                <a:spcPts val="600"/>
              </a:spcAft>
            </a:pPr>
            <a:r>
              <a:rPr lang="en-US" sz="1100" b="1" dirty="0" smtClean="0">
                <a:latin typeface="Tahoma" panose="020B0604030504040204" pitchFamily="34" charset="0"/>
                <a:ea typeface="Tahoma" panose="020B0604030504040204" pitchFamily="34" charset="0"/>
                <a:cs typeface="Tahoma" panose="020B0604030504040204" pitchFamily="34" charset="0"/>
              </a:rPr>
              <a:t>ACTIVITY: </a:t>
            </a:r>
            <a:r>
              <a:rPr lang="en-US" sz="1100" dirty="0" smtClean="0">
                <a:latin typeface="Tahoma" panose="020B0604030504040204" pitchFamily="34" charset="0"/>
                <a:ea typeface="Tahoma" panose="020B0604030504040204" pitchFamily="34" charset="0"/>
                <a:cs typeface="Tahoma" panose="020B0604030504040204" pitchFamily="34" charset="0"/>
              </a:rPr>
              <a:t>Human Reaction Time</a:t>
            </a:r>
          </a:p>
          <a:p>
            <a:pPr>
              <a:spcAft>
                <a:spcPts val="600"/>
              </a:spcAft>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Instructions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can be found in Chapter 4 Participant Materials of the Instructor Manual. Activities may be conducted at this time or after the presentation.</a:t>
            </a:r>
          </a:p>
          <a:p>
            <a:r>
              <a:rPr lang="en-US" sz="1100" b="1" dirty="0" smtClean="0">
                <a:latin typeface="Tahoma" panose="020B0604030504040204" pitchFamily="34" charset="0"/>
                <a:ea typeface="Tahoma" panose="020B0604030504040204" pitchFamily="34" charset="0"/>
                <a:cs typeface="Tahoma" panose="020B0604030504040204" pitchFamily="34" charset="0"/>
              </a:rPr>
              <a:t>Note</a:t>
            </a:r>
            <a:r>
              <a:rPr lang="en-US" sz="1100" b="1" dirty="0">
                <a:latin typeface="Tahoma" panose="020B0604030504040204" pitchFamily="34" charset="0"/>
                <a:ea typeface="Tahoma" panose="020B0604030504040204" pitchFamily="34" charset="0"/>
                <a:cs typeface="Tahoma" panose="020B0604030504040204" pitchFamily="34" charset="0"/>
              </a:rPr>
              <a:t>:  </a:t>
            </a:r>
            <a:r>
              <a:rPr lang="en-US" sz="1100" dirty="0" smtClean="0">
                <a:latin typeface="Tahoma" panose="020B0604030504040204" pitchFamily="34" charset="0"/>
                <a:ea typeface="Tahoma" panose="020B0604030504040204" pitchFamily="34" charset="0"/>
                <a:cs typeface="Tahoma" panose="020B0604030504040204" pitchFamily="34" charset="0"/>
              </a:rPr>
              <a:t>Activity content was </a:t>
            </a:r>
            <a:r>
              <a:rPr lang="en-US" sz="1100" dirty="0">
                <a:latin typeface="Tahoma" panose="020B0604030504040204" pitchFamily="34" charset="0"/>
                <a:ea typeface="Tahoma" panose="020B0604030504040204" pitchFamily="34" charset="0"/>
                <a:cs typeface="Tahoma" panose="020B0604030504040204" pitchFamily="34" charset="0"/>
              </a:rPr>
              <a:t>adapted from Progressive Agriculture Foundation’s Topic and Activities Safety Days® Manual and Iowa State University Extension and Outreach publication AEN 149. Permission for use granted 12-12-12</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525717" y="6106496"/>
            <a:ext cx="2560320" cy="187744"/>
          </a:xfrm>
          <a:prstGeom prst="rect">
            <a:avLst/>
          </a:prstGeom>
          <a:noFill/>
        </p:spPr>
        <p:txBody>
          <a:bodyPr wrap="square" lIns="45711" tIns="9144" rIns="45711"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Sources</a:t>
            </a:r>
            <a:r>
              <a:rPr lang="en-US" sz="1100" dirty="0" smtClean="0">
                <a:latin typeface="Tahoma" panose="020B0604030504040204" pitchFamily="34" charset="0"/>
                <a:ea typeface="Tahoma" panose="020B0604030504040204" pitchFamily="34" charset="0"/>
                <a:cs typeface="Tahoma" panose="020B0604030504040204" pitchFamily="34" charset="0"/>
              </a:rPr>
              <a:t> Carle Hospital</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773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3338" y="-20638"/>
            <a:ext cx="4391025" cy="3292476"/>
          </a:xfrm>
          <a:prstGeom prst="rect">
            <a:avLst/>
          </a:prstGeom>
          <a:noFill/>
          <a:ln>
            <a:solidFill>
              <a:schemeClr val="bg1">
                <a:lumMod val="65000"/>
              </a:schemeClr>
            </a:solidFill>
            <a:miter lim="800000"/>
            <a:headEnd/>
            <a:tailEnd/>
          </a:ln>
        </p:spPr>
      </p:sp>
      <p:sp>
        <p:nvSpPr>
          <p:cNvPr id="73731" name="Notes Placeholder 2"/>
          <p:cNvSpPr>
            <a:spLocks noGrp="1"/>
          </p:cNvSpPr>
          <p:nvPr>
            <p:ph type="body" idx="1"/>
          </p:nvPr>
        </p:nvSpPr>
        <p:spPr bwMode="auto"/>
        <p:txBody>
          <a:bodyPr wrap="square" numCol="1" anchor="t" anchorCtr="0" compatLnSpc="1">
            <a:prstTxWarp prst="textNoShape">
              <a:avLst/>
            </a:prstTxWarp>
          </a:bodyPr>
          <a:lstStyle/>
          <a:p>
            <a:pPr lvl="0"/>
            <a:r>
              <a:rPr lang="en-US" dirty="0" smtClean="0"/>
              <a:t>The </a:t>
            </a:r>
            <a:r>
              <a:rPr lang="en-US" dirty="0"/>
              <a:t>photo illustrates how a person’s leg and foot could </a:t>
            </a:r>
            <a:r>
              <a:rPr lang="en-US" dirty="0" smtClean="0"/>
              <a:t>become entangled </a:t>
            </a:r>
            <a:r>
              <a:rPr lang="en-US" dirty="0"/>
              <a:t>in a grain auger when the guard is missing over the intake area.</a:t>
            </a:r>
          </a:p>
          <a:p>
            <a:pPr lvl="0"/>
            <a:r>
              <a:rPr lang="en-US" dirty="0" smtClean="0"/>
              <a:t>Strategies to </a:t>
            </a:r>
            <a:r>
              <a:rPr lang="en-US" dirty="0"/>
              <a:t>avoid </a:t>
            </a:r>
            <a:r>
              <a:rPr lang="en-US" dirty="0" smtClean="0"/>
              <a:t>entanglement hazards</a:t>
            </a:r>
            <a:r>
              <a:rPr lang="en-US" dirty="0"/>
              <a:t>:</a:t>
            </a:r>
          </a:p>
          <a:p>
            <a:pPr lvl="1">
              <a:buFont typeface="Arial" panose="020B0604020202020204" pitchFamily="34" charset="0"/>
              <a:buChar char="•"/>
            </a:pPr>
            <a:r>
              <a:rPr lang="en-US" dirty="0"/>
              <a:t>READ the operator’s manual before operating any equipment, especially if it is new or unfamiliar</a:t>
            </a:r>
            <a:r>
              <a:rPr lang="en-US" dirty="0" smtClean="0"/>
              <a:t>.</a:t>
            </a:r>
          </a:p>
          <a:p>
            <a:pPr lvl="1"/>
            <a:r>
              <a:rPr lang="en-US" dirty="0" smtClean="0">
                <a:solidFill>
                  <a:prstClr val="black"/>
                </a:solidFill>
              </a:rPr>
              <a:t>Guards </a:t>
            </a:r>
            <a:r>
              <a:rPr lang="en-US" dirty="0">
                <a:solidFill>
                  <a:prstClr val="black"/>
                </a:solidFill>
              </a:rPr>
              <a:t>and shields need to be in place. </a:t>
            </a:r>
          </a:p>
          <a:p>
            <a:pPr lvl="2"/>
            <a:r>
              <a:rPr lang="en-US" dirty="0" smtClean="0">
                <a:solidFill>
                  <a:prstClr val="black"/>
                </a:solidFill>
              </a:rPr>
              <a:t>PTO guards include </a:t>
            </a:r>
            <a:r>
              <a:rPr lang="en-US" dirty="0">
                <a:solidFill>
                  <a:prstClr val="black"/>
                </a:solidFill>
              </a:rPr>
              <a:t>the master shield </a:t>
            </a:r>
            <a:r>
              <a:rPr lang="en-US" dirty="0" smtClean="0">
                <a:solidFill>
                  <a:prstClr val="black"/>
                </a:solidFill>
              </a:rPr>
              <a:t>&amp; drive </a:t>
            </a:r>
            <a:r>
              <a:rPr lang="en-US" dirty="0">
                <a:solidFill>
                  <a:prstClr val="black"/>
                </a:solidFill>
              </a:rPr>
              <a:t>shaft shield. </a:t>
            </a:r>
            <a:endParaRPr lang="en-US" dirty="0" smtClean="0">
              <a:solidFill>
                <a:prstClr val="black"/>
              </a:solidFill>
            </a:endParaRPr>
          </a:p>
          <a:p>
            <a:pPr lvl="2"/>
            <a:r>
              <a:rPr lang="en-US" dirty="0" smtClean="0">
                <a:solidFill>
                  <a:prstClr val="black"/>
                </a:solidFill>
              </a:rPr>
              <a:t>Guards should be in proper working condition. Broken &amp; missing guards or those not fitting/working properly need to be replaced.</a:t>
            </a:r>
            <a:endParaRPr lang="en-US" dirty="0">
              <a:solidFill>
                <a:prstClr val="black"/>
              </a:solidFill>
            </a:endParaRPr>
          </a:p>
          <a:p>
            <a:pPr lvl="2"/>
            <a:r>
              <a:rPr lang="en-US" dirty="0">
                <a:solidFill>
                  <a:prstClr val="black"/>
                </a:solidFill>
              </a:rPr>
              <a:t>If guards and shields are not in place it is appropriate to refuse to operate the machinery</a:t>
            </a:r>
            <a:r>
              <a:rPr lang="en-US" dirty="0" smtClean="0">
                <a:solidFill>
                  <a:prstClr val="black"/>
                </a:solidFill>
              </a:rPr>
              <a:t>.</a:t>
            </a:r>
          </a:p>
          <a:p>
            <a:pPr lvl="1"/>
            <a:r>
              <a:rPr lang="en-US" dirty="0">
                <a:solidFill>
                  <a:prstClr val="black"/>
                </a:solidFill>
              </a:rPr>
              <a:t>All workers must be trained in the use and maintenance of equipment, including the use of LOTO when necessary.</a:t>
            </a:r>
          </a:p>
          <a:p>
            <a:pPr lvl="1">
              <a:buFont typeface="Arial" panose="020B0604020202020204" pitchFamily="34" charset="0"/>
              <a:buChar char="•"/>
            </a:pPr>
            <a:r>
              <a:rPr lang="en-US" dirty="0" smtClean="0"/>
              <a:t>A </a:t>
            </a:r>
            <a:r>
              <a:rPr lang="en-US" dirty="0"/>
              <a:t>common cause of entanglement is clothes, hair, or jewelry getting caught in the machine. </a:t>
            </a:r>
            <a:r>
              <a:rPr lang="en-US" i="1" dirty="0"/>
              <a:t>Review </a:t>
            </a:r>
            <a:r>
              <a:rPr lang="en-US" i="1" dirty="0" smtClean="0"/>
              <a:t>bullet </a:t>
            </a:r>
            <a:r>
              <a:rPr lang="en-US" i="1" dirty="0" err="1" smtClean="0"/>
              <a:t>poiints</a:t>
            </a:r>
            <a:r>
              <a:rPr lang="en-US" i="1" dirty="0" smtClean="0"/>
              <a:t>.</a:t>
            </a:r>
          </a:p>
          <a:p>
            <a:pPr lvl="1">
              <a:buFont typeface="Arial" panose="020B0604020202020204" pitchFamily="34" charset="0"/>
              <a:buChar char="•"/>
            </a:pPr>
            <a:r>
              <a:rPr lang="en-US" dirty="0" smtClean="0"/>
              <a:t>Keep children away from equipment &amp; machines.</a:t>
            </a:r>
          </a:p>
          <a:p>
            <a:r>
              <a:rPr lang="en-US" dirty="0" smtClean="0"/>
              <a:t>Young workers must be </a:t>
            </a:r>
            <a:r>
              <a:rPr lang="en-US" dirty="0"/>
              <a:t>properly trained by adults on the proper use of all equipment they are using.</a:t>
            </a:r>
          </a:p>
          <a:p>
            <a:pPr lvl="1"/>
            <a:r>
              <a:rPr lang="en-US" dirty="0"/>
              <a:t>All laws must be followed regarding age and use of </a:t>
            </a:r>
            <a:r>
              <a:rPr lang="en-US" dirty="0" smtClean="0"/>
              <a:t>equipment.</a:t>
            </a:r>
          </a:p>
          <a:p>
            <a:r>
              <a:rPr lang="en-US" dirty="0" smtClean="0"/>
              <a:t>Employers/parents should assess the maturity and physical ability of the young worker to do the job. Some resources include: </a:t>
            </a:r>
          </a:p>
          <a:p>
            <a:pPr marL="457200" lvl="1" indent="-228600" defTabSz="457200"/>
            <a:r>
              <a:rPr lang="en-US" altLang="en-US" kern="1100" dirty="0">
                <a:solidFill>
                  <a:prstClr val="black"/>
                </a:solidFill>
                <a:cs typeface="Arial" charset="0"/>
              </a:rPr>
              <a:t>Safety Guidelines for Adolescent Farm </a:t>
            </a:r>
            <a:r>
              <a:rPr lang="en-US" altLang="en-US" kern="1100" dirty="0" smtClean="0">
                <a:solidFill>
                  <a:prstClr val="black"/>
                </a:solidFill>
                <a:cs typeface="Arial" charset="0"/>
              </a:rPr>
              <a:t>(</a:t>
            </a:r>
            <a:r>
              <a:rPr lang="en-US" altLang="en-US" kern="1100" dirty="0">
                <a:solidFill>
                  <a:prstClr val="black"/>
                </a:solidFill>
                <a:cs typeface="Arial" charset="0"/>
                <a:hlinkClick r:id="rId3"/>
              </a:rPr>
              <a:t>http://marshfieldresearch.org/nccrahs/safety-guidelines-for-hired-adolescent-farm-workers-saghaf</a:t>
            </a:r>
            <a:r>
              <a:rPr lang="en-US" altLang="en-US" kern="1100" dirty="0">
                <a:solidFill>
                  <a:prstClr val="black"/>
                </a:solidFill>
                <a:cs typeface="Arial" charset="0"/>
              </a:rPr>
              <a:t> )</a:t>
            </a:r>
          </a:p>
          <a:p>
            <a:pPr marL="457200" lvl="1" indent="-228600" defTabSz="457200"/>
            <a:r>
              <a:rPr lang="en-US" altLang="en-US" kern="1100" dirty="0">
                <a:solidFill>
                  <a:prstClr val="black"/>
                </a:solidFill>
                <a:cs typeface="Arial" charset="0"/>
              </a:rPr>
              <a:t>Youth Agricultural Work Guidelines </a:t>
            </a:r>
            <a:r>
              <a:rPr lang="en-US" altLang="en-US" kern="1100" dirty="0" smtClean="0">
                <a:solidFill>
                  <a:prstClr val="black"/>
                </a:solidFill>
                <a:cs typeface="Arial" charset="0"/>
                <a:hlinkClick r:id="rId4"/>
              </a:rPr>
              <a:t>https</a:t>
            </a:r>
            <a:r>
              <a:rPr lang="en-US" altLang="en-US" kern="1100" dirty="0">
                <a:solidFill>
                  <a:prstClr val="black"/>
                </a:solidFill>
                <a:cs typeface="Arial" charset="0"/>
                <a:hlinkClick r:id="rId4"/>
              </a:rPr>
              <a:t>://cultivatesafety.org/work-guidelines/</a:t>
            </a:r>
            <a:r>
              <a:rPr lang="en-US" altLang="en-US" kern="1100" dirty="0">
                <a:solidFill>
                  <a:prstClr val="black"/>
                </a:solidFill>
                <a:cs typeface="Arial" charset="0"/>
              </a:rPr>
              <a:t> </a:t>
            </a:r>
          </a:p>
          <a:p>
            <a:pPr marL="457200" lvl="1" indent="-228600" defTabSz="457200"/>
            <a:r>
              <a:rPr lang="en-US" kern="1100" dirty="0">
                <a:solidFill>
                  <a:prstClr val="black"/>
                </a:solidFill>
                <a:cs typeface="Arial" charset="0"/>
              </a:rPr>
              <a:t>Dept. of Labor WHD website Youth Rules </a:t>
            </a:r>
            <a:r>
              <a:rPr lang="en-US" kern="1100" dirty="0">
                <a:solidFill>
                  <a:prstClr val="black"/>
                </a:solidFill>
                <a:cs typeface="Arial" charset="0"/>
                <a:hlinkClick r:id="rId5"/>
              </a:rPr>
              <a:t>https://www.youthrules.gov/index.htm</a:t>
            </a:r>
            <a:r>
              <a:rPr lang="en-US" kern="1100" dirty="0">
                <a:solidFill>
                  <a:prstClr val="black"/>
                </a:solidFill>
                <a:cs typeface="Arial" charset="0"/>
              </a:rPr>
              <a:t> </a:t>
            </a:r>
          </a:p>
          <a:p>
            <a:pPr marL="457200" lvl="1" indent="-228600" defTabSz="457200"/>
            <a:r>
              <a:rPr lang="en-US" kern="1100" dirty="0">
                <a:solidFill>
                  <a:prstClr val="black"/>
                </a:solidFill>
                <a:cs typeface="Arial" charset="0"/>
              </a:rPr>
              <a:t>OSHA website </a:t>
            </a:r>
            <a:r>
              <a:rPr lang="en-US" kern="1100" dirty="0">
                <a:solidFill>
                  <a:prstClr val="black"/>
                </a:solidFill>
                <a:cs typeface="Arial" charset="0"/>
                <a:hlinkClick r:id="rId6"/>
              </a:rPr>
              <a:t>https://www.osha.gov/youngworkers/</a:t>
            </a:r>
            <a:r>
              <a:rPr lang="en-US" kern="1100" dirty="0">
                <a:solidFill>
                  <a:prstClr val="black"/>
                </a:solidFill>
                <a:cs typeface="Arial" charset="0"/>
              </a:rPr>
              <a:t> </a:t>
            </a:r>
            <a:endParaRPr lang="en-US" kern="1100" dirty="0">
              <a:solidFill>
                <a:prstClr val="black"/>
              </a:solidFill>
            </a:endParaRPr>
          </a:p>
          <a:p>
            <a:pPr lvl="1"/>
            <a:endParaRPr lang="en-US" dirty="0" smtClean="0"/>
          </a:p>
          <a:p>
            <a:pPr lvl="2"/>
            <a:endParaRPr lang="en-US" dirty="0"/>
          </a:p>
          <a:p>
            <a:pPr marL="457135" lvl="2" indent="0">
              <a:buNone/>
            </a:pPr>
            <a:endParaRPr lang="en-US" dirty="0" smtClean="0"/>
          </a:p>
        </p:txBody>
      </p:sp>
      <p:sp>
        <p:nvSpPr>
          <p:cNvPr id="5" name="TextBox 4"/>
          <p:cNvSpPr txBox="1"/>
          <p:nvPr/>
        </p:nvSpPr>
        <p:spPr>
          <a:xfrm>
            <a:off x="4511357" y="960438"/>
            <a:ext cx="2560320" cy="941796"/>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200" dirty="0">
                <a:latin typeface="Humnst777 Cn BT"/>
              </a:rPr>
              <a:t>Explain strategies to prevent </a:t>
            </a:r>
            <a:r>
              <a:rPr lang="en-US" sz="1200" dirty="0" smtClean="0">
                <a:latin typeface="Humnst777 Cn BT"/>
              </a:rPr>
              <a:t>injuries from </a:t>
            </a:r>
            <a:r>
              <a:rPr lang="en-US" sz="1200" dirty="0">
                <a:latin typeface="Humnst777 Cn BT"/>
              </a:rPr>
              <a:t>entanglements.</a:t>
            </a:r>
          </a:p>
          <a:p>
            <a:pPr marL="137160" indent="-137160">
              <a:buSzPct val="150000"/>
              <a:buFont typeface="Arial" panose="020B0604020202020204" pitchFamily="34" charset="0"/>
              <a:buChar char="•"/>
            </a:pPr>
            <a:r>
              <a:rPr lang="en-US" sz="1200" dirty="0">
                <a:latin typeface="Humnst777 Cn BT"/>
              </a:rPr>
              <a:t>Discuss special safety strategies that must be utilized with young workers.</a:t>
            </a:r>
          </a:p>
        </p:txBody>
      </p:sp>
      <p:sp>
        <p:nvSpPr>
          <p:cNvPr id="7" name="TextBox 6"/>
          <p:cNvSpPr txBox="1"/>
          <p:nvPr/>
        </p:nvSpPr>
        <p:spPr>
          <a:xfrm>
            <a:off x="4524177" y="6849454"/>
            <a:ext cx="2560320" cy="1738928"/>
          </a:xfrm>
          <a:prstGeom prst="rect">
            <a:avLst/>
          </a:prstGeom>
          <a:noFill/>
        </p:spPr>
        <p:txBody>
          <a:bodyPr wrap="square" lIns="45711" tIns="9144" rIns="45711" bIns="9144" rtlCol="0">
            <a:spAutoFit/>
          </a:bodyPr>
          <a:lstStyle/>
          <a:p>
            <a:pPr marL="231144" indent="-231144">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If asked to operate unfamiliar machinery what should you do?  </a:t>
            </a:r>
            <a:r>
              <a:rPr lang="en-US" sz="1100" i="1" dirty="0">
                <a:latin typeface="Tahoma" panose="020B0604030504040204" pitchFamily="34" charset="0"/>
                <a:ea typeface="Tahoma" panose="020B0604030504040204" pitchFamily="34" charset="0"/>
                <a:cs typeface="Tahoma" panose="020B0604030504040204" pitchFamily="34" charset="0"/>
              </a:rPr>
              <a:t>Inform the supervisor you do not know how to operate it safely. Ask to review the operator’s manual and to be provided training. Do NOT operate equipment if you are unfamiliar or uncomfortable with it.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a:p>
            <a:pPr marL="182844" indent="-182844">
              <a:buFont typeface="+mj-lt"/>
              <a:buAutoNum type="arabicPeriod"/>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528767" y="5948087"/>
            <a:ext cx="2560320" cy="357021"/>
          </a:xfrm>
          <a:prstGeom prst="rect">
            <a:avLst/>
          </a:prstGeom>
          <a:noFill/>
        </p:spPr>
        <p:txBody>
          <a:bodyPr wrap="square" lIns="45711" tIns="9144" rIns="45711" bIns="9144" rtlCol="0">
            <a:spAutoFit/>
          </a:bodyPr>
          <a:lstStyle/>
          <a:p>
            <a:pPr lvl="0"/>
            <a:r>
              <a:rPr lang="en-US" sz="1100" b="1" dirty="0" smtClean="0">
                <a:latin typeface="Tahoma" panose="020B0604030504040204" pitchFamily="34" charset="0"/>
                <a:ea typeface="Tahoma" panose="020B0604030504040204" pitchFamily="34" charset="0"/>
                <a:cs typeface="Tahoma" panose="020B0604030504040204" pitchFamily="34" charset="0"/>
              </a:rPr>
              <a:t>Image Source:</a:t>
            </a:r>
            <a:r>
              <a:rPr lang="en-US" sz="1100" dirty="0" smtClean="0">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Iowa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FACE Program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Case Investigation </a:t>
            </a:r>
            <a:r>
              <a:rPr lang="en-US" sz="1100" u="sng"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95IA057</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2832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Entanglement hazards are the result of contact with moving mechanical parts.  </a:t>
            </a:r>
          </a:p>
          <a:p>
            <a:r>
              <a:rPr lang="en-US" dirty="0" smtClean="0"/>
              <a:t>There are 4 main types of entanglement hazards:</a:t>
            </a:r>
          </a:p>
          <a:p>
            <a:pPr lvl="1"/>
            <a:r>
              <a:rPr lang="en-US" dirty="0" smtClean="0"/>
              <a:t>Pinch points – stuck between moving &amp; stationary parts and can’t release. Generally located at the power transmission apparatus or other moving parts such as a feed mechanism. Examples: belts, pulleys</a:t>
            </a:r>
          </a:p>
          <a:p>
            <a:pPr lvl="1"/>
            <a:r>
              <a:rPr lang="en-US" dirty="0" smtClean="0"/>
              <a:t>Shear/cut – located at the point of operation. Another danger is reduced visibility - a product of force &amp; speed. Example: auger.</a:t>
            </a:r>
          </a:p>
          <a:p>
            <a:pPr lvl="1"/>
            <a:r>
              <a:rPr lang="en-US" dirty="0" smtClean="0"/>
              <a:t>Pull-in – located at point of operation. The mechanism catches on something and pulls the worker in. Example Harvesters</a:t>
            </a:r>
          </a:p>
          <a:p>
            <a:pPr lvl="1"/>
            <a:r>
              <a:rPr lang="en-US" dirty="0" smtClean="0"/>
              <a:t>Wrap point – located at point of operation. The rapid rotation catches on something and wraps both the object and person. Example: PTO</a:t>
            </a:r>
          </a:p>
          <a:p>
            <a:r>
              <a:rPr lang="en-US" dirty="0" smtClean="0"/>
              <a:t>Entanglement hazards happen too fast to react.  The average human response time is ¾ second. By that time you can be pulled in and/or wrapped around.</a:t>
            </a:r>
          </a:p>
          <a:p>
            <a:r>
              <a:rPr lang="en-US" dirty="0" smtClean="0"/>
              <a:t>Prevention strategies include:</a:t>
            </a:r>
          </a:p>
          <a:p>
            <a:pPr lvl="1"/>
            <a:r>
              <a:rPr lang="en-US" dirty="0" smtClean="0"/>
              <a:t>Staying clear of moving parts.  NEVER attempt to put hands near moving parts, reach over them or step over (such as a PTO).</a:t>
            </a:r>
          </a:p>
          <a:p>
            <a:pPr lvl="1"/>
            <a:r>
              <a:rPr lang="en-US" dirty="0" smtClean="0"/>
              <a:t>Guard – properly guard all moving parts at the point of operation; the power transmission apparatus; and other moving parts of the mechanical system. </a:t>
            </a:r>
          </a:p>
          <a:p>
            <a:pPr lvl="1"/>
            <a:r>
              <a:rPr lang="en-US" dirty="0" smtClean="0"/>
              <a:t>Prevent getting caught by</a:t>
            </a:r>
          </a:p>
          <a:p>
            <a:pPr lvl="2"/>
            <a:r>
              <a:rPr lang="en-US" dirty="0" smtClean="0"/>
              <a:t>Not wearing loose clothing</a:t>
            </a:r>
          </a:p>
          <a:p>
            <a:pPr lvl="2"/>
            <a:r>
              <a:rPr lang="en-US" dirty="0"/>
              <a:t>Tie back and secure hair</a:t>
            </a:r>
          </a:p>
          <a:p>
            <a:pPr lvl="2"/>
            <a:r>
              <a:rPr lang="en-US" dirty="0" smtClean="0"/>
              <a:t>Do not wear jewelry</a:t>
            </a:r>
          </a:p>
          <a:p>
            <a:pPr lvl="2"/>
            <a:endParaRPr lang="en-US" dirty="0" smtClean="0"/>
          </a:p>
          <a:p>
            <a:pPr lvl="2"/>
            <a:endParaRPr lang="en-US" dirty="0" smtClean="0"/>
          </a:p>
          <a:p>
            <a:pPr lvl="1"/>
            <a:endParaRPr lang="en-US" dirty="0" smtClean="0"/>
          </a:p>
          <a:p>
            <a:endParaRPr lang="en-US" dirty="0" smtClean="0"/>
          </a:p>
        </p:txBody>
      </p:sp>
      <p:sp>
        <p:nvSpPr>
          <p:cNvPr id="7" name="TextBox 6"/>
          <p:cNvSpPr txBox="1"/>
          <p:nvPr/>
        </p:nvSpPr>
        <p:spPr>
          <a:xfrm>
            <a:off x="4511357" y="960438"/>
            <a:ext cx="2560320" cy="864852"/>
          </a:xfrm>
          <a:prstGeom prst="rect">
            <a:avLst/>
          </a:prstGeom>
          <a:noFill/>
        </p:spPr>
        <p:txBody>
          <a:bodyPr wrap="square" lIns="45711" tIns="9144" rIns="4571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Review and discuss the main points of entanglement hazards.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Review &amp; discuss </a:t>
            </a:r>
            <a:r>
              <a:rPr lang="en-US" sz="1100" dirty="0">
                <a:latin typeface="Tahoma" panose="020B0604030504040204" pitchFamily="34" charset="0"/>
                <a:ea typeface="Tahoma" panose="020B0604030504040204" pitchFamily="34" charset="0"/>
                <a:cs typeface="Tahoma" panose="020B0604030504040204" pitchFamily="34" charset="0"/>
              </a:rPr>
              <a:t>safety strategies that can be used to prevent injury from entanglement.</a:t>
            </a:r>
          </a:p>
        </p:txBody>
      </p:sp>
    </p:spTree>
    <p:extLst>
      <p:ext uri="{BB962C8B-B14F-4D97-AF65-F5344CB8AC3E}">
        <p14:creationId xmlns:p14="http://schemas.microsoft.com/office/powerpoint/2010/main" val="501132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59129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p:txBody>
          <a:bodyPr/>
          <a:lstStyle/>
          <a:p>
            <a:r>
              <a:rPr lang="en-US" dirty="0" smtClean="0"/>
              <a:t>AEM (Association of Equipment Manufacturers) Pictorial Database retrieved </a:t>
            </a:r>
            <a:r>
              <a:rPr lang="en-US" dirty="0"/>
              <a:t>from - </a:t>
            </a:r>
            <a:r>
              <a:rPr lang="en-US" dirty="0">
                <a:hlinkClick r:id="rId3"/>
              </a:rPr>
              <a:t>http://www.aem.org/safety-and-technical/safety/pictorial-database</a:t>
            </a:r>
            <a:r>
              <a:rPr lang="en-US" dirty="0" smtClean="0">
                <a:hlinkClick r:id="rId3"/>
              </a:rPr>
              <a:t>/</a:t>
            </a:r>
            <a:r>
              <a:rPr lang="en-US" dirty="0" smtClean="0"/>
              <a:t> </a:t>
            </a:r>
          </a:p>
          <a:p>
            <a:pPr lvl="1"/>
            <a:r>
              <a:rPr lang="en-US" dirty="0" smtClean="0"/>
              <a:t>Slide # 34, 37,</a:t>
            </a:r>
            <a:endParaRPr lang="en-US" dirty="0"/>
          </a:p>
          <a:p>
            <a:r>
              <a:rPr lang="en-US" dirty="0"/>
              <a:t>Mac Bailey, Marshfield </a:t>
            </a:r>
            <a:r>
              <a:rPr lang="en-US" dirty="0" smtClean="0"/>
              <a:t>Clinic</a:t>
            </a:r>
          </a:p>
          <a:p>
            <a:pPr lvl="1"/>
            <a:r>
              <a:rPr lang="en-US" dirty="0" smtClean="0"/>
              <a:t>Slide # 6</a:t>
            </a:r>
            <a:endParaRPr lang="en-US" dirty="0"/>
          </a:p>
          <a:p>
            <a:r>
              <a:rPr lang="en-US" dirty="0"/>
              <a:t>Clker.com - author </a:t>
            </a:r>
            <a:r>
              <a:rPr lang="en-US" dirty="0" smtClean="0"/>
              <a:t>RU486watch</a:t>
            </a:r>
          </a:p>
          <a:p>
            <a:pPr lvl="1"/>
            <a:r>
              <a:rPr lang="en-US" dirty="0" smtClean="0"/>
              <a:t>Slide # 9</a:t>
            </a:r>
            <a:endParaRPr lang="en-US" dirty="0"/>
          </a:p>
          <a:p>
            <a:r>
              <a:rPr lang="en-US" dirty="0"/>
              <a:t>Grain and Feed Association of Illinois (GFAI) – John </a:t>
            </a:r>
            <a:r>
              <a:rPr lang="en-US" dirty="0" smtClean="0"/>
              <a:t>Lee</a:t>
            </a:r>
          </a:p>
          <a:p>
            <a:pPr lvl="1"/>
            <a:r>
              <a:rPr lang="en-US" dirty="0" smtClean="0"/>
              <a:t>Slide # 19, 20, 21, 26, 39</a:t>
            </a:r>
            <a:endParaRPr lang="en-US" dirty="0"/>
          </a:p>
          <a:p>
            <a:r>
              <a:rPr lang="en-US" dirty="0"/>
              <a:t>Grain Handling Safety Coalition (GHSC</a:t>
            </a:r>
            <a:r>
              <a:rPr lang="en-US" dirty="0" smtClean="0"/>
              <a:t>)</a:t>
            </a:r>
          </a:p>
          <a:p>
            <a:pPr lvl="1"/>
            <a:r>
              <a:rPr lang="en-US" dirty="0" smtClean="0"/>
              <a:t>Slide # 15, 18, 27, 29, 39</a:t>
            </a:r>
            <a:endParaRPr lang="en-US" dirty="0"/>
          </a:p>
          <a:p>
            <a:r>
              <a:rPr lang="en-US" dirty="0" smtClean="0"/>
              <a:t>Hse.gov.uk-HSE</a:t>
            </a:r>
          </a:p>
          <a:p>
            <a:pPr lvl="1"/>
            <a:r>
              <a:rPr lang="en-US" dirty="0" smtClean="0"/>
              <a:t>Slide # 35</a:t>
            </a:r>
          </a:p>
          <a:p>
            <a:r>
              <a:rPr lang="en-US" dirty="0" smtClean="0">
                <a:solidFill>
                  <a:prstClr val="black"/>
                </a:solidFill>
              </a:rPr>
              <a:t>Iowa </a:t>
            </a:r>
            <a:r>
              <a:rPr lang="en-US" dirty="0">
                <a:solidFill>
                  <a:prstClr val="black"/>
                </a:solidFill>
              </a:rPr>
              <a:t>FACE Program </a:t>
            </a:r>
            <a:r>
              <a:rPr lang="en-US" u="sng" dirty="0">
                <a:solidFill>
                  <a:prstClr val="black"/>
                </a:solidFill>
                <a:hlinkClick r:id="rId4"/>
              </a:rPr>
              <a:t>Case Investigation 95IA057</a:t>
            </a:r>
            <a:r>
              <a:rPr lang="en-US" dirty="0">
                <a:solidFill>
                  <a:prstClr val="black"/>
                </a:solidFill>
              </a:rPr>
              <a:t> </a:t>
            </a:r>
          </a:p>
          <a:p>
            <a:pPr lvl="1"/>
            <a:r>
              <a:rPr lang="en-US" dirty="0" smtClean="0"/>
              <a:t>Slide # 43</a:t>
            </a:r>
            <a:endParaRPr lang="en-US" dirty="0"/>
          </a:p>
          <a:p>
            <a:r>
              <a:rPr lang="en-US" dirty="0" smtClean="0"/>
              <a:t>Iowa </a:t>
            </a:r>
            <a:r>
              <a:rPr lang="en-US" dirty="0"/>
              <a:t>State University Extension and Outreach </a:t>
            </a:r>
            <a:endParaRPr lang="en-US" dirty="0" smtClean="0"/>
          </a:p>
          <a:p>
            <a:pPr lvl="1"/>
            <a:r>
              <a:rPr lang="en-US" dirty="0" smtClean="0"/>
              <a:t>Slide # 42</a:t>
            </a:r>
          </a:p>
          <a:p>
            <a:r>
              <a:rPr lang="en-US" dirty="0" smtClean="0"/>
              <a:t>Jessie </a:t>
            </a:r>
            <a:r>
              <a:rPr lang="en-US" dirty="0"/>
              <a:t>Starkey </a:t>
            </a:r>
            <a:r>
              <a:rPr lang="en-US" dirty="0" smtClean="0"/>
              <a:t>Photography</a:t>
            </a:r>
          </a:p>
          <a:p>
            <a:pPr lvl="1"/>
            <a:r>
              <a:rPr lang="en-US" dirty="0" smtClean="0"/>
              <a:t>Slide # 5</a:t>
            </a:r>
            <a:endParaRPr lang="en-US" dirty="0"/>
          </a:p>
          <a:p>
            <a:r>
              <a:rPr lang="en-US" dirty="0"/>
              <a:t>Lake Area Technical Institute </a:t>
            </a:r>
            <a:endParaRPr lang="en-US" dirty="0" smtClean="0"/>
          </a:p>
          <a:p>
            <a:pPr lvl="1"/>
            <a:r>
              <a:rPr lang="en-US" dirty="0" smtClean="0"/>
              <a:t>Slide # 41</a:t>
            </a:r>
            <a:endParaRPr lang="en-US" dirty="0"/>
          </a:p>
          <a:p>
            <a:r>
              <a:rPr lang="en-US" dirty="0" err="1"/>
              <a:t>Masterlock</a:t>
            </a:r>
            <a:r>
              <a:rPr lang="en-US" dirty="0" smtClean="0"/>
              <a:t>®</a:t>
            </a:r>
          </a:p>
          <a:p>
            <a:pPr lvl="1"/>
            <a:r>
              <a:rPr lang="en-US" dirty="0" smtClean="0"/>
              <a:t>Slide # 28</a:t>
            </a:r>
            <a:endParaRPr lang="en-US" dirty="0"/>
          </a:p>
          <a:p>
            <a:r>
              <a:rPr lang="en-US" dirty="0" smtClean="0"/>
              <a:t>Nasdonline.org</a:t>
            </a:r>
          </a:p>
          <a:p>
            <a:pPr lvl="1"/>
            <a:r>
              <a:rPr lang="en-US" dirty="0" smtClean="0"/>
              <a:t>Slide # 37</a:t>
            </a:r>
          </a:p>
          <a:p>
            <a:endParaRPr lang="en-US" dirty="0"/>
          </a:p>
          <a:p>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19050"/>
            <a:ext cx="4389437" cy="3292475"/>
          </a:xfrm>
          <a:prstGeom prst="rect">
            <a:avLst/>
          </a:prstGeom>
        </p:spPr>
      </p:sp>
      <p:sp>
        <p:nvSpPr>
          <p:cNvPr id="3" name="Notes Placeholder 2"/>
          <p:cNvSpPr>
            <a:spLocks noGrp="1"/>
          </p:cNvSpPr>
          <p:nvPr>
            <p:ph type="body" idx="1"/>
          </p:nvPr>
        </p:nvSpPr>
        <p:spPr/>
        <p:txBody>
          <a:bodyPr/>
          <a:lstStyle/>
          <a:p>
            <a:r>
              <a:rPr lang="en-US" dirty="0"/>
              <a:t>Oklahoma State University Stored Products Research &amp; Education </a:t>
            </a:r>
            <a:r>
              <a:rPr lang="en-US" dirty="0" smtClean="0"/>
              <a:t>Center</a:t>
            </a:r>
          </a:p>
          <a:p>
            <a:pPr lvl="1"/>
            <a:r>
              <a:rPr lang="en-US" dirty="0" smtClean="0"/>
              <a:t>Slide #22</a:t>
            </a:r>
          </a:p>
          <a:p>
            <a:pPr lvl="1"/>
            <a:r>
              <a:rPr lang="en-US" dirty="0" smtClean="0"/>
              <a:t>“Grain </a:t>
            </a:r>
            <a:r>
              <a:rPr lang="en-US" dirty="0"/>
              <a:t>Bin </a:t>
            </a:r>
            <a:r>
              <a:rPr lang="en-US" dirty="0" smtClean="0"/>
              <a:t>Rescue” </a:t>
            </a:r>
            <a:r>
              <a:rPr lang="en-US" dirty="0" smtClean="0">
                <a:hlinkClick r:id="rId3"/>
              </a:rPr>
              <a:t>https</a:t>
            </a:r>
            <a:r>
              <a:rPr lang="en-US" dirty="0">
                <a:hlinkClick r:id="rId3"/>
              </a:rPr>
              <a:t>://</a:t>
            </a:r>
            <a:r>
              <a:rPr lang="en-US" dirty="0" smtClean="0">
                <a:hlinkClick r:id="rId3"/>
              </a:rPr>
              <a:t>www.youtube.com/watch?v=DQSqWbn-3X0</a:t>
            </a:r>
            <a:r>
              <a:rPr lang="en-US" dirty="0" smtClean="0"/>
              <a:t> </a:t>
            </a:r>
            <a:endParaRPr lang="en-US" dirty="0"/>
          </a:p>
          <a:p>
            <a:r>
              <a:rPr lang="en-US" dirty="0" err="1"/>
              <a:t>Pacas</a:t>
            </a:r>
            <a:r>
              <a:rPr lang="en-US" dirty="0"/>
              <a:t> </a:t>
            </a:r>
            <a:r>
              <a:rPr lang="en-US" dirty="0" smtClean="0"/>
              <a:t>Family</a:t>
            </a:r>
          </a:p>
          <a:p>
            <a:pPr lvl="1"/>
            <a:r>
              <a:rPr lang="en-US" dirty="0" smtClean="0"/>
              <a:t>Slide # 4</a:t>
            </a:r>
            <a:endParaRPr lang="en-US" dirty="0"/>
          </a:p>
          <a:p>
            <a:r>
              <a:rPr lang="en-US" dirty="0"/>
              <a:t>Alex T. Paschal/Sauk Valley </a:t>
            </a:r>
            <a:r>
              <a:rPr lang="en-US" dirty="0" smtClean="0"/>
              <a:t>Media</a:t>
            </a:r>
          </a:p>
          <a:p>
            <a:pPr lvl="1"/>
            <a:r>
              <a:rPr lang="en-US" dirty="0" smtClean="0"/>
              <a:t>Slide # 4</a:t>
            </a:r>
            <a:endParaRPr lang="en-US" dirty="0"/>
          </a:p>
          <a:p>
            <a:r>
              <a:rPr lang="en-US" dirty="0"/>
              <a:t>Penn State Ag Safety and Health </a:t>
            </a:r>
            <a:r>
              <a:rPr lang="en-US" dirty="0" smtClean="0"/>
              <a:t>Program</a:t>
            </a:r>
          </a:p>
          <a:p>
            <a:pPr lvl="1"/>
            <a:r>
              <a:rPr lang="en-US" dirty="0" smtClean="0"/>
              <a:t>Slide # 23, 31, 32</a:t>
            </a:r>
          </a:p>
          <a:p>
            <a:pPr lvl="1"/>
            <a:r>
              <a:rPr lang="en-US" dirty="0" smtClean="0"/>
              <a:t>Slide #40 NSTOMP curriculum</a:t>
            </a:r>
            <a:endParaRPr lang="en-US" dirty="0"/>
          </a:p>
          <a:p>
            <a:r>
              <a:rPr lang="en-US" dirty="0"/>
              <a:t>Progressive Agriculture Foundation’s Topic and Activities Safety Days® </a:t>
            </a:r>
            <a:r>
              <a:rPr lang="en-US" dirty="0" smtClean="0"/>
              <a:t>Manual</a:t>
            </a:r>
          </a:p>
          <a:p>
            <a:pPr lvl="1"/>
            <a:r>
              <a:rPr lang="en-US" dirty="0" smtClean="0"/>
              <a:t>Slide # 42 </a:t>
            </a:r>
            <a:endParaRPr lang="en-US" dirty="0"/>
          </a:p>
          <a:p>
            <a:r>
              <a:rPr lang="en-US" dirty="0"/>
              <a:t>Purdue University Agricultural Confined Space Incident Database (PACSID</a:t>
            </a:r>
            <a:r>
              <a:rPr lang="en-US" dirty="0" smtClean="0"/>
              <a:t>)</a:t>
            </a:r>
          </a:p>
          <a:p>
            <a:pPr lvl="1"/>
            <a:r>
              <a:rPr lang="en-US" dirty="0" smtClean="0"/>
              <a:t>Slide# 17</a:t>
            </a:r>
            <a:endParaRPr lang="en-US" dirty="0"/>
          </a:p>
          <a:p>
            <a:r>
              <a:rPr lang="en-US" dirty="0"/>
              <a:t>Safety and Technical Rescue Association (SATRA</a:t>
            </a:r>
            <a:r>
              <a:rPr lang="en-US" dirty="0" smtClean="0"/>
              <a:t>)</a:t>
            </a:r>
          </a:p>
          <a:p>
            <a:pPr lvl="1"/>
            <a:r>
              <a:rPr lang="en-US" dirty="0" smtClean="0"/>
              <a:t>Slide # 24, 25</a:t>
            </a:r>
            <a:endParaRPr lang="en-US" dirty="0"/>
          </a:p>
          <a:p>
            <a:r>
              <a:rPr lang="en-US" dirty="0" smtClean="0"/>
              <a:t>Thinkstock</a:t>
            </a:r>
          </a:p>
          <a:p>
            <a:pPr lvl="1"/>
            <a:r>
              <a:rPr lang="en-US" dirty="0" smtClean="0"/>
              <a:t>Slide # 8, 10, 28, 33</a:t>
            </a:r>
            <a:endParaRPr lang="en-US" dirty="0"/>
          </a:p>
          <a:p>
            <a:r>
              <a:rPr lang="en-US" dirty="0"/>
              <a:t>United States Department of </a:t>
            </a:r>
            <a:r>
              <a:rPr lang="en-US" dirty="0" smtClean="0"/>
              <a:t>Labor</a:t>
            </a:r>
          </a:p>
          <a:p>
            <a:pPr lvl="1"/>
            <a:r>
              <a:rPr lang="en-US" dirty="0" smtClean="0"/>
              <a:t>Slide # 7</a:t>
            </a:r>
            <a:endParaRPr lang="en-US" dirty="0"/>
          </a:p>
          <a:p>
            <a:r>
              <a:rPr lang="en-US" dirty="0" err="1"/>
              <a:t>Whitebread</a:t>
            </a:r>
            <a:r>
              <a:rPr lang="en-US" dirty="0"/>
              <a:t> </a:t>
            </a:r>
            <a:r>
              <a:rPr lang="en-US" dirty="0" smtClean="0"/>
              <a:t>Family</a:t>
            </a:r>
          </a:p>
          <a:p>
            <a:pPr lvl="1"/>
            <a:r>
              <a:rPr lang="en-US" dirty="0" smtClean="0"/>
              <a:t>Slide # 4</a:t>
            </a:r>
            <a:endParaRPr lang="en-US" dirty="0"/>
          </a:p>
          <a:p>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28575"/>
            <a:ext cx="4389437" cy="3290888"/>
          </a:xfrm>
          <a:prstGeom prst="rect">
            <a:avLst/>
          </a:prstGeom>
        </p:spPr>
      </p:sp>
      <p:sp>
        <p:nvSpPr>
          <p:cNvPr id="3" name="Notes Placeholder 2"/>
          <p:cNvSpPr>
            <a:spLocks noGrp="1"/>
          </p:cNvSpPr>
          <p:nvPr>
            <p:ph type="body"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r>
              <a:rPr lang="es-ES" dirty="0" smtClean="0"/>
              <a:t>Este </a:t>
            </a:r>
            <a:r>
              <a:rPr lang="es-ES" dirty="0"/>
              <a:t>material fue producido bajo el número de concesión SH-27664-SH5 de la administración de seguridad y salud ocupacional, Departamento de trabajo de los Estados Unidos. No necesariamente refleja las opiniones o políticas del Departamento de trabajo de los Estados Unidos, ni la mención de nombres de oficios, productos comerciales u organizaciones implican el aval del gobierno de los Estados Unidos.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22225" y="30163"/>
            <a:ext cx="4389438" cy="3290887"/>
          </a:xfrm>
          <a:prstGeom prst="rect">
            <a:avLst/>
          </a:prstGeom>
          <a:noFill/>
          <a:ln>
            <a:solidFill>
              <a:schemeClr val="bg1">
                <a:lumMod val="65000"/>
              </a:schemeClr>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GHSC developed a Position Statement for Youth (Young Workers) Working with Grain</a:t>
            </a:r>
            <a:r>
              <a:rPr lang="en-US" dirty="0"/>
              <a:t> </a:t>
            </a:r>
            <a:r>
              <a:rPr lang="en-US" dirty="0" smtClean="0"/>
              <a:t>to ensure the safety of young workers.</a:t>
            </a:r>
          </a:p>
          <a:p>
            <a:pPr lvl="1">
              <a:buFont typeface="Arial" panose="020B0604020202020204" pitchFamily="34" charset="0"/>
              <a:buChar char="•"/>
            </a:pPr>
            <a:r>
              <a:rPr lang="en-US" dirty="0" smtClean="0"/>
              <a:t>As working in and around grain is known to be extremely dangerous, even for adults, special care must be taken to ensure the safety of young workers.</a:t>
            </a:r>
            <a:endParaRPr lang="en-US" dirty="0"/>
          </a:p>
          <a:p>
            <a:r>
              <a:rPr lang="en-US" dirty="0" smtClean="0"/>
              <a:t>This statement is </a:t>
            </a:r>
            <a:r>
              <a:rPr lang="en-US" dirty="0"/>
              <a:t>not exclusive to </a:t>
            </a:r>
            <a:r>
              <a:rPr lang="en-US" dirty="0" smtClean="0"/>
              <a:t>commercial </a:t>
            </a:r>
            <a:r>
              <a:rPr lang="en-US" dirty="0"/>
              <a:t>elevators or farms</a:t>
            </a:r>
            <a:r>
              <a:rPr lang="en-US" dirty="0" smtClean="0"/>
              <a:t>, </a:t>
            </a:r>
            <a:r>
              <a:rPr lang="en-US" dirty="0"/>
              <a:t>but rather a blanket statement for all youth </a:t>
            </a:r>
            <a:r>
              <a:rPr lang="en-US" dirty="0" smtClean="0"/>
              <a:t>(under age 18).</a:t>
            </a:r>
          </a:p>
          <a:p>
            <a:r>
              <a:rPr lang="en-US" dirty="0"/>
              <a:t>Youth should NOT enter ANY storage structure, unless it is </a:t>
            </a:r>
            <a:r>
              <a:rPr lang="en-US" dirty="0" smtClean="0"/>
              <a:t>empty, aerated, and Lock out/Tag out has been done. </a:t>
            </a:r>
          </a:p>
          <a:p>
            <a:pPr lvl="1"/>
            <a:r>
              <a:rPr lang="en-US" dirty="0" smtClean="0"/>
              <a:t>Empty infers grain is below knee level &amp; there are no other engulfment hazards present. </a:t>
            </a:r>
          </a:p>
          <a:p>
            <a:r>
              <a:rPr lang="en-US" dirty="0" smtClean="0"/>
              <a:t>Youth should not work inside </a:t>
            </a:r>
            <a:r>
              <a:rPr lang="en-US" dirty="0"/>
              <a:t>grain structures (bins, silos, flat storage structures, wagons) </a:t>
            </a:r>
            <a:r>
              <a:rPr lang="en-US" dirty="0" smtClean="0"/>
              <a:t>when grain is being loaded, unloaded or moved.</a:t>
            </a:r>
          </a:p>
          <a:p>
            <a:r>
              <a:rPr lang="en-US" dirty="0" smtClean="0"/>
              <a:t>Youth must be properly trained by knowledgeable adults.</a:t>
            </a:r>
          </a:p>
          <a:p>
            <a:r>
              <a:rPr lang="en-US" dirty="0" smtClean="0"/>
              <a:t>Youth should be trained to climb and use ladders safely.</a:t>
            </a:r>
          </a:p>
          <a:p>
            <a:pPr lvl="0"/>
            <a:r>
              <a:rPr lang="en-US" dirty="0">
                <a:solidFill>
                  <a:prstClr val="black"/>
                </a:solidFill>
              </a:rPr>
              <a:t>Federal labor laws (&amp; some state laws):</a:t>
            </a:r>
          </a:p>
          <a:p>
            <a:pPr marL="401456" lvl="1" indent="-172067"/>
            <a:r>
              <a:rPr lang="en-US" dirty="0">
                <a:solidFill>
                  <a:prstClr val="black"/>
                </a:solidFill>
              </a:rPr>
              <a:t>May allow 16-17 year olds to engage in tasks not recommended by GHSC</a:t>
            </a:r>
            <a:r>
              <a:rPr lang="en-US" dirty="0" smtClean="0">
                <a:solidFill>
                  <a:prstClr val="black"/>
                </a:solidFill>
              </a:rPr>
              <a:t>.</a:t>
            </a:r>
          </a:p>
          <a:p>
            <a:pPr marL="401456" lvl="1" indent="-172067"/>
            <a:r>
              <a:rPr lang="en-US" dirty="0" smtClean="0">
                <a:solidFill>
                  <a:prstClr val="black"/>
                </a:solidFill>
              </a:rPr>
              <a:t>Though it may be “legal” to perform these tasks, it is strongly recommended to follow the practices outlined by the GHSC position statement to better ensure young workers’ safety. </a:t>
            </a:r>
            <a:endParaRPr lang="en-US" dirty="0">
              <a:solidFill>
                <a:prstClr val="black"/>
              </a:solidFill>
            </a:endParaRPr>
          </a:p>
          <a:p>
            <a:pPr marL="407216" lvl="1" indent="-172067"/>
            <a:r>
              <a:rPr lang="en-US" b="1" dirty="0">
                <a:solidFill>
                  <a:prstClr val="black"/>
                </a:solidFill>
              </a:rPr>
              <a:t>14 &amp; 15 year olds in non agricultural work </a:t>
            </a:r>
            <a:r>
              <a:rPr lang="en-US" dirty="0">
                <a:solidFill>
                  <a:prstClr val="black"/>
                </a:solidFill>
              </a:rPr>
              <a:t>– </a:t>
            </a:r>
            <a:r>
              <a:rPr lang="en-US" dirty="0" smtClean="0">
                <a:solidFill>
                  <a:prstClr val="black"/>
                </a:solidFill>
              </a:rPr>
              <a:t>“May NOT be employed in ALL work requiring the use of ladders, scaffolds, or their substitutes. </a:t>
            </a:r>
          </a:p>
          <a:p>
            <a:pPr marL="407216" lvl="1" indent="-172067"/>
            <a:r>
              <a:rPr lang="en-US" dirty="0" smtClean="0">
                <a:solidFill>
                  <a:prstClr val="black"/>
                </a:solidFill>
                <a:hlinkClick r:id="rId3"/>
              </a:rPr>
              <a:t>https</a:t>
            </a:r>
            <a:r>
              <a:rPr lang="en-US" dirty="0">
                <a:solidFill>
                  <a:prstClr val="black"/>
                </a:solidFill>
                <a:hlinkClick r:id="rId3"/>
              </a:rPr>
              <a:t>://www.dol.gov/whd/regs/compliance/childlabor101_text.htm</a:t>
            </a:r>
            <a:r>
              <a:rPr lang="en-US" dirty="0">
                <a:solidFill>
                  <a:prstClr val="black"/>
                </a:solidFill>
              </a:rPr>
              <a:t> </a:t>
            </a:r>
          </a:p>
          <a:p>
            <a:pPr marL="401456" lvl="1" indent="-172067"/>
            <a:r>
              <a:rPr lang="en-US" b="1" dirty="0">
                <a:solidFill>
                  <a:prstClr val="black"/>
                </a:solidFill>
              </a:rPr>
              <a:t>Under 16 in agricultural work </a:t>
            </a:r>
            <a:r>
              <a:rPr lang="en-US" dirty="0">
                <a:solidFill>
                  <a:prstClr val="black"/>
                </a:solidFill>
              </a:rPr>
              <a:t>cannot work from a ladder or scaffold at a height of over 20 feet; </a:t>
            </a:r>
            <a:r>
              <a:rPr lang="en-US" dirty="0">
                <a:solidFill>
                  <a:prstClr val="black"/>
                </a:solidFill>
                <a:hlinkClick r:id="rId4"/>
              </a:rPr>
              <a:t>http://www.youthrules.gov/know-the-limits/agriculture/hazards.htm</a:t>
            </a:r>
            <a:r>
              <a:rPr lang="en-US" dirty="0">
                <a:solidFill>
                  <a:prstClr val="black"/>
                </a:solidFill>
              </a:rPr>
              <a:t> </a:t>
            </a:r>
          </a:p>
          <a:p>
            <a:pPr marL="172888" lvl="0" indent="-172067"/>
            <a:r>
              <a:rPr lang="en-US" dirty="0">
                <a:solidFill>
                  <a:prstClr val="black"/>
                </a:solidFill>
              </a:rPr>
              <a:t>OSHA - </a:t>
            </a:r>
            <a:r>
              <a:rPr lang="en-US" dirty="0">
                <a:solidFill>
                  <a:prstClr val="black"/>
                </a:solidFill>
                <a:hlinkClick r:id="rId5"/>
              </a:rPr>
              <a:t>www.osha.gov</a:t>
            </a:r>
            <a:r>
              <a:rPr lang="en-US" dirty="0">
                <a:solidFill>
                  <a:prstClr val="black"/>
                </a:solidFill>
              </a:rPr>
              <a:t> and </a:t>
            </a:r>
            <a:r>
              <a:rPr lang="en-US" dirty="0">
                <a:solidFill>
                  <a:prstClr val="black"/>
                </a:solidFill>
                <a:hlinkClick r:id="rId6"/>
              </a:rPr>
              <a:t>https://www.osha.gov/youngworkers/</a:t>
            </a:r>
            <a:r>
              <a:rPr lang="en-US" dirty="0">
                <a:solidFill>
                  <a:prstClr val="black"/>
                </a:solidFill>
              </a:rPr>
              <a:t>  </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endParaRPr lang="en-US" dirty="0" smtClean="0"/>
          </a:p>
          <a:p>
            <a:endParaRPr lang="en-US" dirty="0" smtClean="0"/>
          </a:p>
          <a:p>
            <a:endParaRPr lang="en-US" dirty="0"/>
          </a:p>
          <a:p>
            <a:pPr marL="0" indent="0">
              <a:buNone/>
            </a:pPr>
            <a:endParaRPr lang="en-US" b="1" dirty="0"/>
          </a:p>
          <a:p>
            <a:pPr marL="472812" lvl="1" defTabSz="945624">
              <a:spcBef>
                <a:spcPct val="20000"/>
              </a:spcBef>
              <a:defRPr/>
            </a:pPr>
            <a:endParaRPr lang="en-US" sz="2100" dirty="0">
              <a:solidFill>
                <a:prstClr val="black"/>
              </a:solidFill>
              <a:cs typeface="Arial" pitchFamily="34" charset="0"/>
            </a:endParaRPr>
          </a:p>
          <a:p>
            <a:endParaRPr lang="en-US" sz="1500" b="1" dirty="0"/>
          </a:p>
          <a:p>
            <a:pPr lvl="1">
              <a:buFont typeface="Arial" pitchFamily="34" charset="0"/>
              <a:buChar char="•"/>
            </a:pPr>
            <a:endParaRPr lang="en-US" sz="2100" dirty="0"/>
          </a:p>
          <a:p>
            <a:endParaRPr lang="en-US" dirty="0" smtClean="0"/>
          </a:p>
        </p:txBody>
      </p:sp>
      <p:sp>
        <p:nvSpPr>
          <p:cNvPr id="6" name="TextBox 5"/>
          <p:cNvSpPr txBox="1"/>
          <p:nvPr/>
        </p:nvSpPr>
        <p:spPr>
          <a:xfrm>
            <a:off x="4540635" y="3890401"/>
            <a:ext cx="2560320" cy="2049327"/>
          </a:xfrm>
          <a:prstGeom prst="rect">
            <a:avLst/>
          </a:prstGeom>
          <a:noFill/>
        </p:spPr>
        <p:txBody>
          <a:bodyPr wrap="square" lIns="45885" tIns="8914" rIns="45885" bIns="8914"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main bullet point appears with a click – total 5 clicks.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should be familiar with the full text of the GHSC’s Youth &amp; Grain Position Statement: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://grainsafety.org/young-workers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Direct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young workers to the U.S. Dept. of Labor websites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for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and the Wage &amp; Hour Division for information. </a:t>
            </a:r>
          </a:p>
        </p:txBody>
      </p:sp>
      <p:sp>
        <p:nvSpPr>
          <p:cNvPr id="7" name="TextBox 6"/>
          <p:cNvSpPr txBox="1"/>
          <p:nvPr/>
        </p:nvSpPr>
        <p:spPr>
          <a:xfrm>
            <a:off x="4540635" y="953750"/>
            <a:ext cx="2560320" cy="2049327"/>
          </a:xfrm>
          <a:prstGeom prst="rect">
            <a:avLst/>
          </a:prstGeom>
          <a:noFill/>
        </p:spPr>
        <p:txBody>
          <a:bodyPr wrap="square" lIns="45885" tIns="8914" rIns="45885" bIns="8914" rtlCol="0">
            <a:spAutoFit/>
          </a:bodyPr>
          <a:lstStyle/>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and discuss the GHSC Position Statement for Youth Working with Grain.</a:t>
            </a:r>
          </a:p>
          <a:p>
            <a:pPr marL="133704" indent="-133704">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Emphasize it is the GHSC position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no one under the age of 18 should be in or around grain storage structures when grain is present for their safety. </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employers are responsible to know and comply with state and federal laws regarding labor and safety.</a:t>
            </a:r>
          </a:p>
          <a:p>
            <a:pPr marL="133704" indent="-133704">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939636" y="47080"/>
            <a:ext cx="914400" cy="914400"/>
          </a:xfrm>
          <a:prstGeom prst="rect">
            <a:avLst/>
          </a:prstGeom>
        </p:spPr>
      </p:pic>
      <p:sp>
        <p:nvSpPr>
          <p:cNvPr id="2" name="Rectangle 1"/>
          <p:cNvSpPr/>
          <p:nvPr/>
        </p:nvSpPr>
        <p:spPr>
          <a:xfrm>
            <a:off x="4548255"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Jessie Starkey Photography</a:t>
            </a:r>
          </a:p>
        </p:txBody>
      </p:sp>
      <p:sp>
        <p:nvSpPr>
          <p:cNvPr id="9" name="TextBox 8"/>
          <p:cNvSpPr txBox="1"/>
          <p:nvPr/>
        </p:nvSpPr>
        <p:spPr>
          <a:xfrm>
            <a:off x="4548255" y="6846712"/>
            <a:ext cx="2560320" cy="1880050"/>
          </a:xfrm>
          <a:prstGeom prst="rect">
            <a:avLst/>
          </a:prstGeom>
          <a:noFill/>
        </p:spPr>
        <p:txBody>
          <a:bodyPr wrap="square" lIns="45885" tIns="8914" rIns="45885" bIns="8914" rtlCol="0">
            <a:spAutoFit/>
          </a:bodyPr>
          <a:lstStyle/>
          <a:p>
            <a:pPr marL="178271" indent="-178271" defTabSz="891357">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risk reduction actions are promoted with the statement?  </a:t>
            </a:r>
          </a:p>
          <a:p>
            <a:pPr marL="356543" lvl="1" indent="-178271" defTabSz="891357">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Avoid – not being in or around storage structures or where grain is being moved. </a:t>
            </a:r>
          </a:p>
          <a:p>
            <a:pPr marL="356543" lvl="1" indent="-178271" defTabSz="891357">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Remove – grain structures must be empty</a:t>
            </a:r>
          </a:p>
          <a:p>
            <a:pPr marL="356543" lvl="1" indent="-178271" defTabSz="891357">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Training – for all tasks as well as for correct ladder climbing and proper housekeeping.</a:t>
            </a:r>
          </a:p>
          <a:p>
            <a:pPr marL="356543" lvl="1" indent="-178271" defTabSz="891357">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PPE – for fall protection</a:t>
            </a:r>
          </a:p>
        </p:txBody>
      </p:sp>
    </p:spTree>
    <p:extLst>
      <p:ext uri="{BB962C8B-B14F-4D97-AF65-F5344CB8AC3E}">
        <p14:creationId xmlns:p14="http://schemas.microsoft.com/office/powerpoint/2010/main" val="157557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22225"/>
            <a:ext cx="4389437" cy="3290888"/>
          </a:xfrm>
          <a:prstGeom prst="rect">
            <a:avLst/>
          </a:prstGeom>
        </p:spPr>
      </p:sp>
      <p:sp>
        <p:nvSpPr>
          <p:cNvPr id="3" name="Notes Placeholder 2"/>
          <p:cNvSpPr>
            <a:spLocks noGrp="1"/>
          </p:cNvSpPr>
          <p:nvPr>
            <p:ph type="body" idx="1"/>
          </p:nvPr>
        </p:nvSpPr>
        <p:spPr/>
        <p:txBody>
          <a:bodyPr/>
          <a:lstStyle/>
          <a:p>
            <a:r>
              <a:rPr lang="en-US" dirty="0" smtClean="0"/>
              <a:t>Roles:</a:t>
            </a:r>
          </a:p>
          <a:p>
            <a:pPr lvl="1">
              <a:buFont typeface="Arial" panose="020B0604020202020204" pitchFamily="34" charset="0"/>
              <a:buChar char="•"/>
            </a:pPr>
            <a:r>
              <a:rPr lang="en-US" dirty="0" smtClean="0"/>
              <a:t>Working youth are under 18 years old; also called young workers.</a:t>
            </a:r>
          </a:p>
          <a:p>
            <a:pPr lvl="1">
              <a:buFont typeface="Arial" panose="020B0604020202020204" pitchFamily="34" charset="0"/>
              <a:buChar char="•"/>
            </a:pPr>
            <a:r>
              <a:rPr lang="en-US" dirty="0" smtClean="0"/>
              <a:t>Adults are typically the employer &amp;/or supervisor. On family farms the adult could also be a parent, legal guardian, grandparent or other family member.  </a:t>
            </a:r>
            <a:r>
              <a:rPr lang="en-US" b="1" i="1" dirty="0" smtClean="0"/>
              <a:t>See Notes.</a:t>
            </a:r>
          </a:p>
          <a:p>
            <a:pPr lvl="1">
              <a:buFont typeface="Arial" panose="020B0604020202020204" pitchFamily="34" charset="0"/>
              <a:buChar char="•"/>
            </a:pPr>
            <a:r>
              <a:rPr lang="en-US" dirty="0" smtClean="0"/>
              <a:t>Emphasize the concept of empowerment through knowledge.</a:t>
            </a:r>
          </a:p>
          <a:p>
            <a:pPr lvl="1">
              <a:buFont typeface="Arial" panose="020B0604020202020204" pitchFamily="34" charset="0"/>
              <a:buChar char="•"/>
            </a:pPr>
            <a:r>
              <a:rPr lang="en-US" dirty="0" smtClean="0"/>
              <a:t>Young workers need to know their rights to a safe &amp; healthy work place, &amp; should speak up whenever they don’t feel safe.</a:t>
            </a:r>
          </a:p>
          <a:p>
            <a:pPr lvl="1">
              <a:buFont typeface="Arial" panose="020B0604020202020204" pitchFamily="34" charset="0"/>
              <a:buChar char="•"/>
            </a:pPr>
            <a:r>
              <a:rPr lang="en-US" dirty="0" smtClean="0"/>
              <a:t>Adults must ensure a safe worksite by assigning age appropriate jobs, mitigating (fixing) hazards and providing personal protective equipment.</a:t>
            </a:r>
          </a:p>
          <a:p>
            <a:pPr>
              <a:buAutoNum type="arabicPeriod"/>
            </a:pPr>
            <a:r>
              <a:rPr lang="en-US" dirty="0" smtClean="0"/>
              <a:t>Adults should understand young workers are particularly vulnerable to workplace hazards. They have a strong desire to please, as well as appear knowledgeable and mature which may prevent them from asking questions and seeking help. </a:t>
            </a:r>
          </a:p>
          <a:p>
            <a:pPr>
              <a:buAutoNum type="arabicPeriod"/>
            </a:pPr>
            <a:r>
              <a:rPr lang="en-US" dirty="0" smtClean="0"/>
              <a:t>Adults need to encourage young workers to learn how to “Stand TALL” when working in/around grain by following these guidelines:</a:t>
            </a:r>
          </a:p>
          <a:p>
            <a:pPr lvl="1">
              <a:buFont typeface="Arial" panose="020B0604020202020204" pitchFamily="34" charset="0"/>
              <a:buChar char="•"/>
            </a:pPr>
            <a:r>
              <a:rPr lang="en-US" dirty="0" smtClean="0"/>
              <a:t>TALK – safety with their boss, family and/or other trusted adults.</a:t>
            </a:r>
          </a:p>
          <a:p>
            <a:pPr lvl="1">
              <a:buFont typeface="Arial" panose="020B0604020202020204" pitchFamily="34" charset="0"/>
              <a:buChar char="•"/>
            </a:pPr>
            <a:r>
              <a:rPr lang="en-US" dirty="0" smtClean="0"/>
              <a:t>ASK – be comfortable &amp; confident to seek assistance or clarification when uncertain about how to complete a task or if they have concerns about their safety.</a:t>
            </a:r>
          </a:p>
          <a:p>
            <a:pPr lvl="1">
              <a:buFont typeface="Arial" panose="020B0604020202020204" pitchFamily="34" charset="0"/>
              <a:buChar char="•"/>
            </a:pPr>
            <a:r>
              <a:rPr lang="en-US" dirty="0" smtClean="0"/>
              <a:t>LEARN – how to recognize workplace hazards &amp; avoid or protect themselves against those hazards before encountering an unsafe or risky situation.</a:t>
            </a:r>
          </a:p>
          <a:p>
            <a:pPr lvl="1">
              <a:buFont typeface="Arial" panose="020B0604020202020204" pitchFamily="34" charset="0"/>
              <a:buChar char="•"/>
            </a:pPr>
            <a:r>
              <a:rPr lang="en-US" dirty="0" smtClean="0"/>
              <a:t>LIVE – Be safe to go home to family &amp; friends, alive &amp; injury free.  They may not get a second chance.</a:t>
            </a:r>
          </a:p>
          <a:p>
            <a:r>
              <a:rPr lang="en-US" dirty="0" smtClean="0"/>
              <a:t>These concepts </a:t>
            </a:r>
            <a:r>
              <a:rPr lang="en-US" dirty="0"/>
              <a:t>apply to situations </a:t>
            </a:r>
            <a:r>
              <a:rPr lang="en-US" dirty="0" smtClean="0"/>
              <a:t>at a </a:t>
            </a:r>
            <a:r>
              <a:rPr lang="en-US" dirty="0"/>
              <a:t>“paying” </a:t>
            </a:r>
            <a:r>
              <a:rPr lang="en-US" dirty="0" smtClean="0"/>
              <a:t>job, when </a:t>
            </a:r>
            <a:r>
              <a:rPr lang="en-US" dirty="0"/>
              <a:t>helping out around </a:t>
            </a:r>
            <a:r>
              <a:rPr lang="en-US" dirty="0" smtClean="0"/>
              <a:t>the family farm, or any ag worksite.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8" name="TextBox 7"/>
          <p:cNvSpPr txBox="1"/>
          <p:nvPr/>
        </p:nvSpPr>
        <p:spPr>
          <a:xfrm>
            <a:off x="4524177" y="6872411"/>
            <a:ext cx="2560320" cy="356556"/>
          </a:xfrm>
          <a:prstGeom prst="rect">
            <a:avLst/>
          </a:prstGeom>
          <a:noFill/>
        </p:spPr>
        <p:txBody>
          <a:bodyPr wrap="square" lIns="45885" tIns="8914" rIns="45885" bIns="8914" rtlCol="0">
            <a:spAutoFit/>
          </a:bodyPr>
          <a:lstStyle/>
          <a:p>
            <a:pPr marL="178271" indent="-178271">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Has anyone ever felt unsafe doing a task and spoken up?  </a:t>
            </a:r>
          </a:p>
        </p:txBody>
      </p:sp>
      <p:sp>
        <p:nvSpPr>
          <p:cNvPr id="10" name="TextBox 9"/>
          <p:cNvSpPr txBox="1"/>
          <p:nvPr/>
        </p:nvSpPr>
        <p:spPr>
          <a:xfrm>
            <a:off x="4524177" y="938828"/>
            <a:ext cx="2560320" cy="864388"/>
          </a:xfrm>
          <a:prstGeom prst="rect">
            <a:avLst/>
          </a:prstGeom>
          <a:noFill/>
        </p:spPr>
        <p:txBody>
          <a:bodyPr wrap="square" lIns="45885" tIns="8914" rIns="45885" bIns="8914" rtlCol="0">
            <a:spAutoFit/>
          </a:bodyPr>
          <a:lstStyle/>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Define roles of young workers and adults.</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Stand TALL curriculum.</a:t>
            </a:r>
          </a:p>
          <a:p>
            <a:pPr marL="133704" indent="-133704" defTabSz="89135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TALL acronym to participants.</a:t>
            </a:r>
          </a:p>
        </p:txBody>
      </p:sp>
      <p:sp>
        <p:nvSpPr>
          <p:cNvPr id="11" name="Rectangle 10"/>
          <p:cNvSpPr/>
          <p:nvPr/>
        </p:nvSpPr>
        <p:spPr>
          <a:xfrm>
            <a:off x="4494790" y="5950691"/>
            <a:ext cx="2563300" cy="356556"/>
          </a:xfrm>
          <a:prstGeom prst="rect">
            <a:avLst/>
          </a:prstGeom>
        </p:spPr>
        <p:txBody>
          <a:bodyPr wrap="square" lIns="44568" tIns="8914" rIns="44568" bIns="8914">
            <a:spAutoFit/>
          </a:bodyPr>
          <a:lstStyle/>
          <a:p>
            <a:pPr defTabSz="891357"/>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 GHSC; Right -  Mac Bailey-MC</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524177" y="3890181"/>
            <a:ext cx="2560320" cy="2049327"/>
          </a:xfrm>
          <a:prstGeom prst="rect">
            <a:avLst/>
          </a:prstGeom>
        </p:spPr>
        <p:txBody>
          <a:bodyPr lIns="44568" tIns="8914" rIns="44568" bIns="8914">
            <a:spAutoFit/>
          </a:bodyPr>
          <a:lstStyle/>
          <a:p>
            <a:pPr defTabSz="891357"/>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Department of Labor defines employment on a family farm as an immediate family member with a direct relation to the  farm employer: parent, spouse, 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child, step-children</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foster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children, step-parents, foster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parents.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Other relatives, even when living permanently in the same household as the employer, are not considered to be part of the immediate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family. Reference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Fair Labor Standards Act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29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CFR 780.308 </a:t>
            </a:r>
          </a:p>
        </p:txBody>
      </p:sp>
    </p:spTree>
    <p:extLst>
      <p:ext uri="{BB962C8B-B14F-4D97-AF65-F5344CB8AC3E}">
        <p14:creationId xmlns:p14="http://schemas.microsoft.com/office/powerpoint/2010/main" val="270967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24177" y="3896617"/>
            <a:ext cx="2560320" cy="2049327"/>
          </a:xfrm>
          <a:prstGeom prst="rect">
            <a:avLst/>
          </a:prstGeom>
          <a:noFill/>
        </p:spPr>
        <p:txBody>
          <a:bodyPr wrap="square" lIns="45885" tIns="8914" rIns="45885" bIns="8914" rtlCol="0">
            <a:spAutoFit/>
          </a:bodyPr>
          <a:lstStyle/>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is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division of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Department of Labor.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Though federal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cannot conduct enforcement activities on family farms and/or small farms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10 non-family employees) employers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still must provide a safe work environment. OSHA regulations are considered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minimal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best safety practices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and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should be followed.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If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 workplace injury occurs and OSHA standards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were not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complied with, it could result in increased liability (lawsuits).</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Image Placeholder 1"/>
          <p:cNvSpPr>
            <a:spLocks noGrp="1" noRot="1" noChangeAspect="1"/>
          </p:cNvSpPr>
          <p:nvPr>
            <p:ph type="sldImg"/>
          </p:nvPr>
        </p:nvSpPr>
        <p:spPr>
          <a:xfrm>
            <a:off x="15875" y="6350"/>
            <a:ext cx="4410075" cy="3308350"/>
          </a:xfrm>
          <a:prstGeom prst="rect">
            <a:avLst/>
          </a:prstGeom>
        </p:spPr>
      </p:sp>
      <p:sp>
        <p:nvSpPr>
          <p:cNvPr id="3" name="Notes Placeholder 2"/>
          <p:cNvSpPr>
            <a:spLocks noGrp="1"/>
          </p:cNvSpPr>
          <p:nvPr>
            <p:ph type="body" idx="1"/>
          </p:nvPr>
        </p:nvSpPr>
        <p:spPr>
          <a:xfrm>
            <a:off x="19064" y="3882059"/>
            <a:ext cx="4389120" cy="5394960"/>
          </a:xfrm>
        </p:spPr>
        <p:txBody>
          <a:bodyPr/>
          <a:lstStyle/>
          <a:p>
            <a:r>
              <a:rPr lang="en-US" dirty="0" smtClean="0"/>
              <a:t>By law, all employees are entitled to know their rights. </a:t>
            </a:r>
          </a:p>
          <a:p>
            <a:r>
              <a:rPr lang="en-US" dirty="0" smtClean="0"/>
              <a:t>ALL workers:</a:t>
            </a:r>
          </a:p>
          <a:p>
            <a:pPr lvl="1">
              <a:buFont typeface="Arial" panose="020B0604020202020204" pitchFamily="34" charset="0"/>
              <a:buChar char="•"/>
            </a:pPr>
            <a:r>
              <a:rPr lang="en-US" baseline="0" dirty="0" smtClean="0"/>
              <a:t>are entitled to a safe and healthy working environment.</a:t>
            </a:r>
          </a:p>
          <a:p>
            <a:pPr lvl="1">
              <a:buFont typeface="Arial" panose="020B0604020202020204" pitchFamily="34" charset="0"/>
              <a:buChar char="•"/>
            </a:pPr>
            <a:r>
              <a:rPr lang="en-US" dirty="0" smtClean="0">
                <a:solidFill>
                  <a:prstClr val="black"/>
                </a:solidFill>
              </a:rPr>
              <a:t>have </a:t>
            </a:r>
            <a:r>
              <a:rPr lang="en-US" dirty="0">
                <a:solidFill>
                  <a:prstClr val="black"/>
                </a:solidFill>
              </a:rPr>
              <a:t>a responsibility to follow the safety practices, policies, and procedures of their </a:t>
            </a:r>
            <a:r>
              <a:rPr lang="en-US" dirty="0" smtClean="0">
                <a:solidFill>
                  <a:prstClr val="black"/>
                </a:solidFill>
              </a:rPr>
              <a:t>employers.</a:t>
            </a:r>
          </a:p>
          <a:p>
            <a:pPr lvl="1">
              <a:buFont typeface="Arial" panose="020B0604020202020204" pitchFamily="34" charset="0"/>
              <a:buChar char="•"/>
            </a:pPr>
            <a:r>
              <a:rPr lang="en-US" dirty="0" smtClean="0"/>
              <a:t>are to </a:t>
            </a:r>
            <a:r>
              <a:rPr lang="en-US" baseline="0" dirty="0" smtClean="0"/>
              <a:t>receive fair compensation (pay) for all hours worked.</a:t>
            </a:r>
            <a:endParaRPr lang="en-US" dirty="0"/>
          </a:p>
          <a:p>
            <a:pPr lvl="2">
              <a:buFont typeface="Courier New" panose="02070309020205020404" pitchFamily="49" charset="0"/>
              <a:buChar char="o"/>
            </a:pPr>
            <a:r>
              <a:rPr lang="en-US" baseline="0" dirty="0" smtClean="0"/>
              <a:t>minimum wage may not apply to agricultural work</a:t>
            </a:r>
          </a:p>
          <a:p>
            <a:pPr lvl="2">
              <a:buFont typeface="Courier New" panose="02070309020205020404" pitchFamily="49" charset="0"/>
              <a:buChar char="o"/>
            </a:pPr>
            <a:r>
              <a:rPr lang="en-US" baseline="0" dirty="0" smtClean="0"/>
              <a:t>should know their pay rate before beginning work</a:t>
            </a:r>
          </a:p>
          <a:p>
            <a:pPr lvl="2">
              <a:buFont typeface="Courier New" panose="02070309020205020404" pitchFamily="49" charset="0"/>
              <a:buChar char="o"/>
            </a:pPr>
            <a:r>
              <a:rPr lang="en-US" baseline="0" dirty="0" smtClean="0"/>
              <a:t>check federal &amp; state wage laws</a:t>
            </a:r>
          </a:p>
          <a:p>
            <a:pPr lvl="1">
              <a:buFont typeface="Arial" panose="020B0604020202020204" pitchFamily="34" charset="0"/>
              <a:buChar char="•"/>
            </a:pPr>
            <a:r>
              <a:rPr lang="en-US" dirty="0" smtClean="0"/>
              <a:t>have the right to report unsafe/unhealthy work conditions without being punished or retaliated against. </a:t>
            </a:r>
            <a:r>
              <a:rPr lang="en-US" baseline="0" dirty="0" smtClean="0"/>
              <a:t>Young workers can ask a trusted adult to help them or call the nearest local OSHA office.</a:t>
            </a:r>
          </a:p>
          <a:p>
            <a:r>
              <a:rPr lang="en-US" dirty="0" smtClean="0"/>
              <a:t>There </a:t>
            </a:r>
            <a:r>
              <a:rPr lang="en-US" dirty="0"/>
              <a:t>are specific timelines &amp; reporting requirements to follow which can be found on the </a:t>
            </a:r>
            <a:r>
              <a:rPr lang="en-US" dirty="0" smtClean="0"/>
              <a:t>website </a:t>
            </a:r>
            <a:r>
              <a:rPr lang="en-US" dirty="0" smtClean="0">
                <a:hlinkClick r:id="rId3"/>
              </a:rPr>
              <a:t>www.whistleblower.gov</a:t>
            </a:r>
            <a:r>
              <a:rPr lang="en-US" dirty="0" smtClean="0"/>
              <a:t>.</a:t>
            </a:r>
            <a:endParaRPr lang="en-US" dirty="0"/>
          </a:p>
          <a:p>
            <a:r>
              <a:rPr lang="en-US" baseline="0" dirty="0" smtClean="0"/>
              <a:t>Find - the nearest OSHA office. Go to </a:t>
            </a:r>
            <a:r>
              <a:rPr lang="en-US" baseline="0" dirty="0" smtClean="0">
                <a:hlinkClick r:id="rId4"/>
              </a:rPr>
              <a:t>www.osha.gov</a:t>
            </a:r>
            <a:r>
              <a:rPr lang="en-US" dirty="0" smtClean="0"/>
              <a:t> .</a:t>
            </a:r>
            <a:endParaRPr lang="en-US" baseline="0" dirty="0" smtClean="0"/>
          </a:p>
          <a:p>
            <a:pPr lvl="1">
              <a:buFont typeface="Arial" panose="020B0604020202020204" pitchFamily="34" charset="0"/>
              <a:buChar char="•"/>
            </a:pPr>
            <a:r>
              <a:rPr lang="en-US" dirty="0"/>
              <a:t>O</a:t>
            </a:r>
            <a:r>
              <a:rPr lang="en-US" baseline="0" dirty="0" smtClean="0"/>
              <a:t>n the home page look in the right column labeled “HOW TO…”</a:t>
            </a:r>
            <a:r>
              <a:rPr lang="en-US" dirty="0" smtClean="0"/>
              <a:t> </a:t>
            </a:r>
            <a:r>
              <a:rPr lang="en-US" baseline="0" dirty="0" smtClean="0"/>
              <a:t>or go to the “Contact Us” tab at the bottom of the page and click on the hyperlink for “see map of offices</a:t>
            </a:r>
            <a:r>
              <a:rPr lang="en-US" dirty="0" smtClean="0"/>
              <a:t>”</a:t>
            </a:r>
          </a:p>
          <a:p>
            <a:r>
              <a:rPr lang="en-US" dirty="0" smtClean="0"/>
              <a:t>For more information </a:t>
            </a:r>
            <a:r>
              <a:rPr lang="en-US" dirty="0"/>
              <a:t>and </a:t>
            </a:r>
            <a:r>
              <a:rPr lang="en-US" dirty="0" smtClean="0"/>
              <a:t>resources</a:t>
            </a:r>
            <a:r>
              <a:rPr lang="en-US" dirty="0"/>
              <a:t>:</a:t>
            </a:r>
            <a:endParaRPr lang="en-US" dirty="0" smtClean="0"/>
          </a:p>
          <a:p>
            <a:pPr lvl="1"/>
            <a:r>
              <a:rPr lang="en-US" dirty="0" smtClean="0"/>
              <a:t>Worker rights -  </a:t>
            </a:r>
            <a:r>
              <a:rPr lang="en-US" dirty="0" smtClean="0">
                <a:solidFill>
                  <a:prstClr val="black"/>
                </a:solidFill>
                <a:hlinkClick r:id="rId4"/>
              </a:rPr>
              <a:t>www.osha.gov</a:t>
            </a:r>
            <a:r>
              <a:rPr lang="en-US" dirty="0" smtClean="0">
                <a:solidFill>
                  <a:prstClr val="black"/>
                </a:solidFill>
              </a:rPr>
              <a:t> or </a:t>
            </a:r>
            <a:r>
              <a:rPr lang="en-US" dirty="0" smtClean="0">
                <a:solidFill>
                  <a:prstClr val="black"/>
                </a:solidFill>
                <a:hlinkClick r:id="rId5"/>
              </a:rPr>
              <a:t>www.osha.gov/youngworkers</a:t>
            </a:r>
            <a:endParaRPr lang="en-US" dirty="0" smtClean="0">
              <a:solidFill>
                <a:prstClr val="black"/>
              </a:solidFill>
            </a:endParaRPr>
          </a:p>
          <a:p>
            <a:pPr lvl="1"/>
            <a:r>
              <a:rPr lang="en-US" dirty="0" smtClean="0">
                <a:solidFill>
                  <a:prstClr val="black"/>
                </a:solidFill>
              </a:rPr>
              <a:t>Wages &amp; child labor laws - </a:t>
            </a:r>
            <a:r>
              <a:rPr lang="en-US" dirty="0" smtClean="0">
                <a:solidFill>
                  <a:prstClr val="black"/>
                </a:solidFill>
                <a:hlinkClick r:id="rId6"/>
              </a:rPr>
              <a:t>www.youthrules.dol.gov</a:t>
            </a:r>
            <a:r>
              <a:rPr lang="en-US" dirty="0" smtClean="0">
                <a:solidFill>
                  <a:prstClr val="black"/>
                </a:solidFill>
              </a:rPr>
              <a:t>  </a:t>
            </a: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marL="229390" lvl="1" indent="0">
              <a:buNone/>
            </a:pPr>
            <a:endParaRPr lang="en-US" dirty="0">
              <a:solidFill>
                <a:prstClr val="black"/>
              </a:solidFill>
            </a:endParaRPr>
          </a:p>
          <a:p>
            <a:pPr marL="0" indent="0">
              <a:buNone/>
            </a:pPr>
            <a:endParaRPr lang="en-US" dirty="0" smtClean="0"/>
          </a:p>
        </p:txBody>
      </p:sp>
      <p:sp>
        <p:nvSpPr>
          <p:cNvPr id="5" name="TextBox 4"/>
          <p:cNvSpPr txBox="1"/>
          <p:nvPr/>
        </p:nvSpPr>
        <p:spPr>
          <a:xfrm>
            <a:off x="4524177" y="6846712"/>
            <a:ext cx="2560320" cy="1880050"/>
          </a:xfrm>
          <a:prstGeom prst="rect">
            <a:avLst/>
          </a:prstGeom>
          <a:noFill/>
        </p:spPr>
        <p:txBody>
          <a:bodyPr wrap="square" lIns="45885" tIns="8914" rIns="45885" bIns="8914" rtlCol="0">
            <a:spAutoFit/>
          </a:bodyPr>
          <a:lstStyle/>
          <a:p>
            <a:pPr marL="178271" indent="-178271">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the federal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States may have a higher minimum wage.</a:t>
            </a:r>
          </a:p>
          <a:p>
            <a:pPr marL="178271" indent="-178271">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Are there exceptions to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YES</a:t>
            </a:r>
          </a:p>
          <a:p>
            <a:pPr marL="178271" indent="-178271">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work can you do at your 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Check the hazardous occupations list and exceptions for agriculture at the Dept. of Labor Wage &amp; Hour Division website –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https://www.dol.gov/whd/</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7" name="TextBox 6"/>
          <p:cNvSpPr txBox="1"/>
          <p:nvPr/>
        </p:nvSpPr>
        <p:spPr>
          <a:xfrm>
            <a:off x="4524177" y="946279"/>
            <a:ext cx="2560320" cy="864388"/>
          </a:xfrm>
          <a:prstGeom prst="rect">
            <a:avLst/>
          </a:prstGeom>
          <a:noFill/>
        </p:spPr>
        <p:txBody>
          <a:bodyPr wrap="square" lIns="45885" tIns="8914" rIns="45885" bIns="8914" rtlCol="0">
            <a:spAutoFit/>
          </a:bodyPr>
          <a:lstStyle/>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how the rights of workers apply to all workers.</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worker protection rights.</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reporting violations to the US Department of Labor.</a:t>
            </a:r>
          </a:p>
        </p:txBody>
      </p:sp>
      <p:sp>
        <p:nvSpPr>
          <p:cNvPr id="4" name="Rectangle 3"/>
          <p:cNvSpPr/>
          <p:nvPr/>
        </p:nvSpPr>
        <p:spPr>
          <a:xfrm>
            <a:off x="4549767" y="5961602"/>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United States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Department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of Labor</a:t>
            </a:r>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7463" y="41275"/>
            <a:ext cx="4389437" cy="3292475"/>
          </a:xfrm>
          <a:prstGeom prst="rect">
            <a:avLst/>
          </a:prstGeom>
          <a:noFill/>
          <a:ln>
            <a:solidFill>
              <a:schemeClr val="bg1">
                <a:lumMod val="65000"/>
              </a:schemeClr>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buSzPct val="100000"/>
            </a:pPr>
            <a:r>
              <a:rPr lang="en-US" dirty="0" smtClean="0"/>
              <a:t>Major hazards associated with grain handling include: </a:t>
            </a:r>
          </a:p>
          <a:p>
            <a:pPr lvl="1">
              <a:buFont typeface="Arial" panose="020B0604020202020204" pitchFamily="34" charset="0"/>
              <a:buChar char="•"/>
            </a:pPr>
            <a:r>
              <a:rPr lang="en-US" dirty="0" smtClean="0"/>
              <a:t>Entrapment &amp; Engulfment</a:t>
            </a:r>
          </a:p>
          <a:p>
            <a:pPr lvl="1">
              <a:buFont typeface="Arial" panose="020B0604020202020204" pitchFamily="34" charset="0"/>
              <a:buChar char="•"/>
            </a:pPr>
            <a:r>
              <a:rPr lang="en-US" dirty="0" smtClean="0"/>
              <a:t>Entanglement</a:t>
            </a:r>
          </a:p>
          <a:p>
            <a:pPr lvl="1">
              <a:buFont typeface="Arial" panose="020B0604020202020204" pitchFamily="34" charset="0"/>
              <a:buChar char="•"/>
            </a:pPr>
            <a:r>
              <a:rPr lang="en-US" dirty="0" smtClean="0"/>
              <a:t>Falls – such as falls from ladders on bins and silos</a:t>
            </a:r>
          </a:p>
          <a:p>
            <a:pPr lvl="1"/>
            <a:r>
              <a:rPr lang="en-US" dirty="0" smtClean="0"/>
              <a:t>Electrical – electrocution </a:t>
            </a:r>
            <a:r>
              <a:rPr lang="en-US" dirty="0"/>
              <a:t>or shock from overhead power lines or electric sources a person comes in contact with during </a:t>
            </a:r>
            <a:r>
              <a:rPr lang="en-US" dirty="0" smtClean="0"/>
              <a:t>work.</a:t>
            </a:r>
          </a:p>
          <a:p>
            <a:pPr lvl="1">
              <a:buFont typeface="Arial" panose="020B0604020202020204" pitchFamily="34" charset="0"/>
              <a:buChar char="•"/>
            </a:pPr>
            <a:r>
              <a:rPr lang="en-US" dirty="0" smtClean="0"/>
              <a:t>Other Hazards: </a:t>
            </a:r>
          </a:p>
          <a:p>
            <a:pPr lvl="2"/>
            <a:r>
              <a:rPr lang="en-US" dirty="0" smtClean="0"/>
              <a:t>Dust</a:t>
            </a:r>
          </a:p>
          <a:p>
            <a:pPr lvl="3"/>
            <a:r>
              <a:rPr lang="en-US" dirty="0"/>
              <a:t>Inhaled dust – can cause illness and disease</a:t>
            </a:r>
          </a:p>
          <a:p>
            <a:pPr lvl="3"/>
            <a:r>
              <a:rPr lang="en-US" dirty="0"/>
              <a:t>Explosions – a leading hazard mostly associated with the commercial grain </a:t>
            </a:r>
            <a:r>
              <a:rPr lang="en-US" dirty="0" smtClean="0"/>
              <a:t>industry</a:t>
            </a:r>
          </a:p>
          <a:p>
            <a:pPr lvl="2"/>
            <a:r>
              <a:rPr lang="en-US" dirty="0"/>
              <a:t>S</a:t>
            </a:r>
            <a:r>
              <a:rPr lang="en-US" dirty="0" smtClean="0"/>
              <a:t>truck by</a:t>
            </a:r>
            <a:endParaRPr lang="en-US" dirty="0"/>
          </a:p>
          <a:p>
            <a:pPr lvl="3"/>
            <a:r>
              <a:rPr lang="en-US" dirty="0"/>
              <a:t>anything that </a:t>
            </a:r>
            <a:r>
              <a:rPr lang="en-US" dirty="0" smtClean="0"/>
              <a:t>falls or strikes </a:t>
            </a:r>
            <a:r>
              <a:rPr lang="en-US" dirty="0"/>
              <a:t>on a person (falling debris, tools, etc.)</a:t>
            </a:r>
          </a:p>
          <a:p>
            <a:pPr lvl="3"/>
            <a:r>
              <a:rPr lang="en-US" dirty="0"/>
              <a:t>being hit by a moving vehicle</a:t>
            </a:r>
          </a:p>
          <a:p>
            <a:pPr lvl="3"/>
            <a:r>
              <a:rPr lang="en-US" dirty="0"/>
              <a:t>being crushed by a vehicle (hydraulic lift) or between a vehicle and stationary </a:t>
            </a:r>
            <a:r>
              <a:rPr lang="en-US" dirty="0" smtClean="0"/>
              <a:t>object</a:t>
            </a:r>
          </a:p>
          <a:p>
            <a:pPr lvl="2"/>
            <a:r>
              <a:rPr lang="en-US" dirty="0" smtClean="0"/>
              <a:t>Noise exposure</a:t>
            </a:r>
          </a:p>
          <a:p>
            <a:pPr lvl="2">
              <a:buSzPct val="100000"/>
            </a:pPr>
            <a:r>
              <a:rPr lang="en-US" dirty="0" smtClean="0"/>
              <a:t>Identified </a:t>
            </a:r>
            <a:r>
              <a:rPr lang="en-US" dirty="0"/>
              <a:t>or known hazards in the workplace such as chemicals &amp; fumigants; ergonomic; confined spaces, etc. </a:t>
            </a:r>
          </a:p>
          <a:p>
            <a:pPr>
              <a:buSzPct val="100000"/>
            </a:pPr>
            <a:r>
              <a:rPr lang="en-US" dirty="0" smtClean="0"/>
              <a:t>Explain – today’s lesson will talk about:</a:t>
            </a:r>
          </a:p>
          <a:p>
            <a:pPr lvl="1"/>
            <a:r>
              <a:rPr lang="en-US" dirty="0" smtClean="0"/>
              <a:t>Entrapment/Engulfment in grain storage structures such as a grain bin or a silo</a:t>
            </a:r>
          </a:p>
          <a:p>
            <a:pPr lvl="1"/>
            <a:r>
              <a:rPr lang="en-US" dirty="0" smtClean="0"/>
              <a:t>Entanglement hazards – getting caught in machinery</a:t>
            </a:r>
          </a:p>
          <a:p>
            <a:pPr>
              <a:buSzPct val="100000"/>
            </a:pPr>
            <a:r>
              <a:rPr lang="en-US" dirty="0" smtClean="0"/>
              <a:t>Other modules include </a:t>
            </a:r>
          </a:p>
          <a:p>
            <a:pPr lvl="1"/>
            <a:r>
              <a:rPr lang="en-US" dirty="0" smtClean="0"/>
              <a:t>Fall and Electrical Hazards</a:t>
            </a:r>
          </a:p>
          <a:p>
            <a:pPr lvl="1"/>
            <a:r>
              <a:rPr lang="en-US" dirty="0" smtClean="0"/>
              <a:t>Other Hazards, PPE, &amp; Child Labor Laws</a:t>
            </a:r>
            <a:endParaRPr lang="en-US" dirty="0"/>
          </a:p>
          <a:p>
            <a:pPr marL="0" indent="0">
              <a:buSzPct val="100000"/>
              <a:buNone/>
            </a:pPr>
            <a:endParaRPr lang="en-US" u="sng" dirty="0"/>
          </a:p>
          <a:p>
            <a:pPr marL="0" indent="0">
              <a:buNone/>
            </a:pPr>
            <a:endParaRPr lang="en-US" dirty="0"/>
          </a:p>
          <a:p>
            <a:pPr marL="0" indent="0">
              <a:buNone/>
            </a:pPr>
            <a:endParaRPr lang="en-US" dirty="0" smtClean="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marL="0" indent="0">
              <a:buSzPct val="100000"/>
              <a:buNone/>
            </a:pPr>
            <a:endParaRPr lang="en-US" sz="900" dirty="0"/>
          </a:p>
          <a:p>
            <a:pPr eaLnBrk="1" hangingPunct="1">
              <a:buClr>
                <a:srgbClr val="FFC000"/>
              </a:buClr>
              <a:buSzPct val="150000"/>
              <a:buFont typeface="Wingdings" pitchFamily="2" charset="2"/>
              <a:buNone/>
            </a:pPr>
            <a:endParaRPr lang="en-US" dirty="0" smtClean="0"/>
          </a:p>
        </p:txBody>
      </p:sp>
      <p:sp>
        <p:nvSpPr>
          <p:cNvPr id="6" name="TextBox 5"/>
          <p:cNvSpPr txBox="1"/>
          <p:nvPr/>
        </p:nvSpPr>
        <p:spPr>
          <a:xfrm>
            <a:off x="4524177" y="3896456"/>
            <a:ext cx="2560320" cy="525833"/>
          </a:xfrm>
          <a:prstGeom prst="rect">
            <a:avLst/>
          </a:prstGeom>
          <a:noFill/>
        </p:spPr>
        <p:txBody>
          <a:bodyPr wrap="square" lIns="45885" tIns="8914" rIns="45885" bIns="8914" rtlCol="0">
            <a:spAutoFit/>
          </a:bodyPr>
          <a:lstStyle/>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major hazards are based on types of injuries &amp;  OSHA violations recorded in the grain industry.</a:t>
            </a:r>
          </a:p>
        </p:txBody>
      </p:sp>
      <p:sp>
        <p:nvSpPr>
          <p:cNvPr id="7" name="TextBox 6"/>
          <p:cNvSpPr txBox="1"/>
          <p:nvPr/>
        </p:nvSpPr>
        <p:spPr>
          <a:xfrm>
            <a:off x="4524177" y="945792"/>
            <a:ext cx="2560320" cy="525833"/>
          </a:xfrm>
          <a:prstGeom prst="rect">
            <a:avLst/>
          </a:prstGeom>
          <a:noFill/>
        </p:spPr>
        <p:txBody>
          <a:bodyPr wrap="square" lIns="45885" tIns="8914" rIns="45885" bIns="8914" rtlCol="0">
            <a:spAutoFit/>
          </a:bodyPr>
          <a:lstStyle/>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major grain hazards.</a:t>
            </a:r>
          </a:p>
          <a:p>
            <a:pPr marL="133704" indent="-13370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hazards being covered in today’s lesson.</a:t>
            </a:r>
          </a:p>
        </p:txBody>
      </p:sp>
      <p:sp>
        <p:nvSpPr>
          <p:cNvPr id="2" name="Rectangle 1"/>
          <p:cNvSpPr/>
          <p:nvPr/>
        </p:nvSpPr>
        <p:spPr>
          <a:xfrm>
            <a:off x="4549767" y="6076817"/>
            <a:ext cx="2560320" cy="187279"/>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Thinkstock</a:t>
            </a:r>
          </a:p>
        </p:txBody>
      </p:sp>
      <p:sp>
        <p:nvSpPr>
          <p:cNvPr id="3" name="Rectangle 2"/>
          <p:cNvSpPr/>
          <p:nvPr/>
        </p:nvSpPr>
        <p:spPr>
          <a:xfrm>
            <a:off x="37287" y="8576308"/>
            <a:ext cx="4352149" cy="597838"/>
          </a:xfrm>
          <a:prstGeom prst="rect">
            <a:avLst/>
          </a:prstGeom>
        </p:spPr>
        <p:txBody>
          <a:bodyPr wrap="square" lIns="89136" tIns="44568" rIns="89136" bIns="44568">
            <a:spAutoFit/>
          </a:bodyPr>
          <a:lstStyle/>
          <a:p>
            <a:pPr defTabSz="4456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https://www.osha.gov/dep/leps/RegionV/reg5_fy2016_grain-handling_CPL_04-00-lep017.pdf</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06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7463" y="19050"/>
            <a:ext cx="4389437" cy="3292475"/>
          </a:xfrm>
          <a:prstGeom prst="rect">
            <a:avLst/>
          </a:prstGeom>
          <a:noFill/>
          <a:ln>
            <a:solidFill>
              <a:schemeClr val="bg1">
                <a:lumMod val="65000"/>
              </a:schemeClr>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42053">
              <a:spcBef>
                <a:spcPct val="0"/>
              </a:spcBef>
              <a:defRPr/>
            </a:pPr>
            <a:r>
              <a:rPr lang="en-US" dirty="0" smtClean="0"/>
              <a:t>Transition slide. </a:t>
            </a:r>
          </a:p>
          <a:p>
            <a:pPr defTabSz="942053">
              <a:spcBef>
                <a:spcPct val="0"/>
              </a:spcBef>
              <a:defRPr/>
            </a:pPr>
            <a:r>
              <a:rPr lang="en-US" dirty="0" smtClean="0"/>
              <a:t>This section will talk about hazard &amp; risk and what these terms mean in terms of safety.</a:t>
            </a:r>
          </a:p>
          <a:p>
            <a:pPr defTabSz="942053">
              <a:spcBef>
                <a:spcPct val="0"/>
              </a:spcBef>
              <a:defRPr/>
            </a:pPr>
            <a:r>
              <a:rPr lang="en-US" dirty="0" smtClean="0"/>
              <a:t>A yellow triangle designates caution and is warning of a danger. </a:t>
            </a:r>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a:p>
            <a:pPr marL="0" indent="0" defTabSz="942053">
              <a:spcBef>
                <a:spcPct val="0"/>
              </a:spcBef>
              <a:buNone/>
              <a:defRPr/>
            </a:pPr>
            <a:endParaRPr lang="en-US" dirty="0"/>
          </a:p>
          <a:p>
            <a:pPr marL="0" indent="0" defTabSz="942053">
              <a:spcBef>
                <a:spcPct val="0"/>
              </a:spcBef>
              <a:buNone/>
              <a:defRPr/>
            </a:pPr>
            <a:endParaRPr lang="en-US" dirty="0" smtClean="0"/>
          </a:p>
        </p:txBody>
      </p:sp>
      <p:sp>
        <p:nvSpPr>
          <p:cNvPr id="7" name="TextBox 6"/>
          <p:cNvSpPr txBox="1"/>
          <p:nvPr/>
        </p:nvSpPr>
        <p:spPr>
          <a:xfrm>
            <a:off x="4524177" y="957576"/>
            <a:ext cx="2560320" cy="357021"/>
          </a:xfrm>
          <a:prstGeom prst="rect">
            <a:avLst/>
          </a:prstGeom>
          <a:noFill/>
        </p:spPr>
        <p:txBody>
          <a:bodyPr wrap="square" lIns="45711" tIns="9144" rIns="45711" bIns="9144" rtlCol="0">
            <a:spAutoFit/>
          </a:bodyPr>
          <a:lstStyle/>
          <a:p>
            <a:pPr marL="182844" indent="-18284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Provide transition into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Hazard &amp; Risk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section.</a:t>
            </a:r>
          </a:p>
        </p:txBody>
      </p:sp>
      <p:sp>
        <p:nvSpPr>
          <p:cNvPr id="8" name="Rectangle 7"/>
          <p:cNvSpPr/>
          <p:nvPr/>
        </p:nvSpPr>
        <p:spPr>
          <a:xfrm>
            <a:off x="4549767" y="5950691"/>
            <a:ext cx="2560320" cy="356556"/>
          </a:xfrm>
          <a:prstGeom prst="rect">
            <a:avLst/>
          </a:prstGeom>
        </p:spPr>
        <p:txBody>
          <a:bodyPr wrap="square" lIns="44568" tIns="8914" rIns="44568" bIns="8914">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Clker.com - author RU486watch</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985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27FAC-7307-433D-8E2E-9A0C46741C94}"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159471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545AD-C372-4538-BC4D-011D174AC01F}"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24606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4563-572C-49DF-9238-7A9C67E89BFC}"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72959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A98A0-3A8B-4C09-AE6E-C93DA1853EAF}"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222630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266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8CE9D43-DC06-4F40-8F04-436B7310CACD}"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185118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55E7DD-34C7-4672-8B8D-D0DD4B0ABEB2}"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983968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000" b="1" cap="a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2663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4D34560-8334-4757-AAE5-94409FFD3D45}"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100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2A5F7B4-A80B-431F-ACCA-C83B88A6A71F}"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23218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0212822-7A0D-410B-9903-DA01327834B1}"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31405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6F8FFB-28D4-4AF1-8188-A69998EC6BCF}"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475936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29111-80C5-416A-9AC6-AAF4D5BCD3D6}" type="datetime1">
              <a:rPr lang="en-US" smtClean="0">
                <a:solidFill>
                  <a:prstClr val="black">
                    <a:tint val="75000"/>
                  </a:prstClr>
                </a:solidFill>
              </a:r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46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640E74-F78C-4BCD-913A-B7AAF2B2ECA6}"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10992315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sz="28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F0685D2-B2D3-43AC-99C7-4D4C1953AC3D}"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73159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E7E0643-B33C-4865-8E87-3630F2060325}"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1042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0E55040-D85A-4001-AA4B-D4E430B3DC2A}"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75973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1A4656"/>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1986AEF-0DCA-4391-A976-C6C64F98F8D9}"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695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8467" cy="41148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sz="28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639734" y="1981200"/>
            <a:ext cx="3818467" cy="4114800"/>
          </a:xfrm>
        </p:spPr>
        <p:txBody>
          <a:bodyPr rtlCol="0">
            <a:normAutofit/>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02FF8245-49E4-4645-9C2B-CB1E98D2E123}"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4402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p:txBody>
      </p:sp>
      <p:sp>
        <p:nvSpPr>
          <p:cNvPr id="5" name="Content Placeholder 4"/>
          <p:cNvSpPr>
            <a:spLocks noGrp="1"/>
          </p:cNvSpPr>
          <p:nvPr>
            <p:ph sz="quarter" idx="3"/>
          </p:nvPr>
        </p:nvSpPr>
        <p:spPr>
          <a:xfrm>
            <a:off x="4648200" y="3938588"/>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p:txBody>
      </p:sp>
      <p:sp>
        <p:nvSpPr>
          <p:cNvPr id="6" name="Rectangle 4"/>
          <p:cNvSpPr>
            <a:spLocks noGrp="1" noChangeArrowheads="1"/>
          </p:cNvSpPr>
          <p:nvPr>
            <p:ph type="dt" sz="half" idx="10"/>
          </p:nvPr>
        </p:nvSpPr>
        <p:spPr/>
        <p:txBody>
          <a:bodyPr/>
          <a:lstStyle>
            <a:lvl1pPr>
              <a:defRPr/>
            </a:lvl1pPr>
          </a:lstStyle>
          <a:p>
            <a:pPr>
              <a:defRPr/>
            </a:pPr>
            <a:fld id="{CEF7C54B-8052-49C4-82F2-B06D7B2423E7}" type="datetime1">
              <a:rPr lang="en-US" smtClean="0">
                <a:solidFill>
                  <a:prstClr val="black">
                    <a:tint val="75000"/>
                  </a:prstClr>
                </a:solidFill>
              </a:rPr>
              <a:t>4/15/2019</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D2C6AA3-E622-4D3C-B5A5-0EBA51238826}" type="slidenum">
              <a:rPr lang="en-US">
                <a:solidFill>
                  <a:prstClr val="black">
                    <a:tint val="75000"/>
                  </a:prstClr>
                </a:solidFill>
              </a:rPr>
              <a:pPr>
                <a:defRPr/>
              </a:pPr>
              <a:t>‹#›</a:t>
            </a:fld>
            <a:endParaRPr lang="en-US" dirty="0">
              <a:solidFill>
                <a:prstClr val="black">
                  <a:tint val="75000"/>
                </a:prstClr>
              </a:solidFill>
            </a:endParaRPr>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894531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Content, and 2 Content">
    <p:spTree>
      <p:nvGrpSpPr>
        <p:cNvPr id="1" name=""/>
        <p:cNvGrpSpPr/>
        <p:nvPr/>
      </p:nvGrpSpPr>
      <p:grpSpPr>
        <a:xfrm>
          <a:off x="0" y="0"/>
          <a:ext cx="0" cy="0"/>
          <a:chOff x="0" y="0"/>
          <a:chExt cx="0" cy="0"/>
        </a:xfrm>
      </p:grpSpPr>
      <p:sp>
        <p:nvSpPr>
          <p:cNvPr id="6" name="Rectangle 4"/>
          <p:cNvSpPr>
            <a:spLocks noGrp="1" noChangeArrowheads="1"/>
          </p:cNvSpPr>
          <p:nvPr>
            <p:ph type="dt" sz="half" idx="10"/>
          </p:nvPr>
        </p:nvSpPr>
        <p:spPr/>
        <p:txBody>
          <a:bodyPr/>
          <a:lstStyle>
            <a:lvl1pPr>
              <a:defRPr/>
            </a:lvl1pPr>
          </a:lstStyle>
          <a:p>
            <a:pPr>
              <a:defRPr/>
            </a:pPr>
            <a:fld id="{CEF7C54B-8052-49C4-82F2-B06D7B2423E7}" type="datetime1">
              <a:rPr lang="en-US" smtClean="0">
                <a:solidFill>
                  <a:prstClr val="black">
                    <a:tint val="75000"/>
                  </a:prstClr>
                </a:solidFill>
              </a:rPr>
              <a:t>4/15/2019</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D2C6AA3-E622-4D3C-B5A5-0EBA51238826}" type="slidenum">
              <a:rPr lang="en-US">
                <a:solidFill>
                  <a:prstClr val="black">
                    <a:tint val="75000"/>
                  </a:prstClr>
                </a:solidFill>
              </a:rPr>
              <a:pPr>
                <a:defRPr/>
              </a:pPr>
              <a:t>‹#›</a:t>
            </a:fld>
            <a:endParaRPr lang="en-US" dirty="0">
              <a:solidFill>
                <a:prstClr val="black">
                  <a:tint val="75000"/>
                </a:prstClr>
              </a:solidFill>
            </a:endParaRPr>
          </a:p>
        </p:txBody>
      </p:sp>
      <p:sp>
        <p:nvSpPr>
          <p:cNvPr id="11" name="Content Placeholder 10"/>
          <p:cNvSpPr>
            <a:spLocks noGrp="1"/>
          </p:cNvSpPr>
          <p:nvPr>
            <p:ph sz="quarter" idx="13"/>
          </p:nvPr>
        </p:nvSpPr>
        <p:spPr>
          <a:xfrm>
            <a:off x="376977" y="1594438"/>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10"/>
          <p:cNvSpPr>
            <a:spLocks noGrp="1"/>
          </p:cNvSpPr>
          <p:nvPr>
            <p:ph sz="quarter" idx="14"/>
          </p:nvPr>
        </p:nvSpPr>
        <p:spPr>
          <a:xfrm>
            <a:off x="4731605" y="1594438"/>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10"/>
          <p:cNvSpPr>
            <a:spLocks noGrp="1"/>
          </p:cNvSpPr>
          <p:nvPr>
            <p:ph sz="quarter" idx="15"/>
          </p:nvPr>
        </p:nvSpPr>
        <p:spPr>
          <a:xfrm>
            <a:off x="368099" y="4273910"/>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Content Placeholder 10"/>
          <p:cNvSpPr>
            <a:spLocks noGrp="1"/>
          </p:cNvSpPr>
          <p:nvPr>
            <p:ph sz="quarter" idx="16"/>
          </p:nvPr>
        </p:nvSpPr>
        <p:spPr>
          <a:xfrm>
            <a:off x="4713849" y="4271017"/>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itle 1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15837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810" y="1596534"/>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4" name="Content Placeholder 3"/>
          <p:cNvSpPr>
            <a:spLocks noGrp="1"/>
          </p:cNvSpPr>
          <p:nvPr>
            <p:ph sz="quarter" idx="2"/>
          </p:nvPr>
        </p:nvSpPr>
        <p:spPr>
          <a:xfrm>
            <a:off x="444643" y="15944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5" name="Content Placeholder 4"/>
          <p:cNvSpPr>
            <a:spLocks noGrp="1"/>
          </p:cNvSpPr>
          <p:nvPr>
            <p:ph sz="quarter" idx="3"/>
          </p:nvPr>
        </p:nvSpPr>
        <p:spPr>
          <a:xfrm>
            <a:off x="444909"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p:txBody>
      </p:sp>
      <p:sp>
        <p:nvSpPr>
          <p:cNvPr id="6" name="Rectangle 4"/>
          <p:cNvSpPr>
            <a:spLocks noGrp="1" noChangeArrowheads="1"/>
          </p:cNvSpPr>
          <p:nvPr>
            <p:ph type="dt" sz="half" idx="10"/>
          </p:nvPr>
        </p:nvSpPr>
        <p:spPr/>
        <p:txBody>
          <a:bodyPr/>
          <a:lstStyle>
            <a:lvl1pPr>
              <a:defRPr/>
            </a:lvl1pPr>
          </a:lstStyle>
          <a:p>
            <a:pPr>
              <a:defRPr/>
            </a:pPr>
            <a:fld id="{CEF7C54B-8052-49C4-82F2-B06D7B2423E7}" type="datetime1">
              <a:rPr lang="en-US" smtClean="0">
                <a:solidFill>
                  <a:prstClr val="black">
                    <a:tint val="75000"/>
                  </a:prstClr>
                </a:solidFill>
              </a:rPr>
              <a:t>4/15/2019</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D2C6AA3-E622-4D3C-B5A5-0EBA51238826}" type="slidenum">
              <a:rPr lang="en-US">
                <a:solidFill>
                  <a:prstClr val="black">
                    <a:tint val="75000"/>
                  </a:prstClr>
                </a:solidFill>
              </a:rPr>
              <a:pPr>
                <a:defRPr/>
              </a:pPr>
              <a:t>‹#›</a:t>
            </a:fld>
            <a:endParaRPr lang="en-US" dirty="0">
              <a:solidFill>
                <a:prstClr val="black">
                  <a:tint val="75000"/>
                </a:prstClr>
              </a:solidFill>
            </a:endParaRPr>
          </a:p>
        </p:txBody>
      </p:sp>
      <p:sp>
        <p:nvSpPr>
          <p:cNvPr id="9" name="Content Placeholder 4"/>
          <p:cNvSpPr>
            <a:spLocks noGrp="1"/>
          </p:cNvSpPr>
          <p:nvPr>
            <p:ph sz="quarter" idx="13"/>
          </p:nvPr>
        </p:nvSpPr>
        <p:spPr>
          <a:xfrm>
            <a:off x="4651703"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p:txBody>
      </p:sp>
      <p:sp>
        <p:nvSpPr>
          <p:cNvPr id="10" name="Content Placeholder 3"/>
          <p:cNvSpPr>
            <a:spLocks noGrp="1"/>
          </p:cNvSpPr>
          <p:nvPr>
            <p:ph sz="quarter" idx="14"/>
          </p:nvPr>
        </p:nvSpPr>
        <p:spPr>
          <a:xfrm>
            <a:off x="441727" y="5189446"/>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11" name="Content Placeholder 3"/>
          <p:cNvSpPr>
            <a:spLocks noGrp="1"/>
          </p:cNvSpPr>
          <p:nvPr>
            <p:ph sz="quarter" idx="15"/>
          </p:nvPr>
        </p:nvSpPr>
        <p:spPr>
          <a:xfrm>
            <a:off x="4654795" y="51925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09792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810" y="1587656"/>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4" name="Content Placeholder 3"/>
          <p:cNvSpPr>
            <a:spLocks noGrp="1"/>
          </p:cNvSpPr>
          <p:nvPr>
            <p:ph sz="quarter" idx="2"/>
          </p:nvPr>
        </p:nvSpPr>
        <p:spPr>
          <a:xfrm>
            <a:off x="444643" y="159443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5" name="Content Placeholder 4"/>
          <p:cNvSpPr>
            <a:spLocks noGrp="1"/>
          </p:cNvSpPr>
          <p:nvPr>
            <p:ph sz="quarter" idx="3"/>
          </p:nvPr>
        </p:nvSpPr>
        <p:spPr>
          <a:xfrm>
            <a:off x="444909" y="2823199"/>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fld id="{CEF7C54B-8052-49C4-82F2-B06D7B2423E7}" type="datetime1">
              <a:rPr lang="en-US" smtClean="0">
                <a:solidFill>
                  <a:prstClr val="black">
                    <a:tint val="75000"/>
                  </a:prstClr>
                </a:solidFill>
              </a:rPr>
              <a:t>4/15/2019</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D2C6AA3-E622-4D3C-B5A5-0EBA51238826}" type="slidenum">
              <a:rPr lang="en-US">
                <a:solidFill>
                  <a:prstClr val="black">
                    <a:tint val="75000"/>
                  </a:prstClr>
                </a:solidFill>
              </a:rPr>
              <a:pPr>
                <a:defRPr/>
              </a:pPr>
              <a:t>‹#›</a:t>
            </a:fld>
            <a:endParaRPr lang="en-US" dirty="0">
              <a:solidFill>
                <a:prstClr val="black">
                  <a:tint val="75000"/>
                </a:prstClr>
              </a:solidFill>
            </a:endParaRPr>
          </a:p>
        </p:txBody>
      </p:sp>
      <p:sp>
        <p:nvSpPr>
          <p:cNvPr id="9" name="Content Placeholder 4"/>
          <p:cNvSpPr>
            <a:spLocks noGrp="1"/>
          </p:cNvSpPr>
          <p:nvPr>
            <p:ph sz="quarter" idx="13"/>
          </p:nvPr>
        </p:nvSpPr>
        <p:spPr>
          <a:xfrm>
            <a:off x="4651703" y="2814520"/>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10" name="Content Placeholder 3"/>
          <p:cNvSpPr>
            <a:spLocks noGrp="1"/>
          </p:cNvSpPr>
          <p:nvPr>
            <p:ph sz="quarter" idx="14"/>
          </p:nvPr>
        </p:nvSpPr>
        <p:spPr>
          <a:xfrm>
            <a:off x="441727" y="5254684"/>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11" name="Content Placeholder 3"/>
          <p:cNvSpPr>
            <a:spLocks noGrp="1"/>
          </p:cNvSpPr>
          <p:nvPr>
            <p:ph sz="quarter" idx="15"/>
          </p:nvPr>
        </p:nvSpPr>
        <p:spPr>
          <a:xfrm>
            <a:off x="4654795" y="5252063"/>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12" name="Content Placeholder 4"/>
          <p:cNvSpPr>
            <a:spLocks noGrp="1"/>
          </p:cNvSpPr>
          <p:nvPr>
            <p:ph sz="quarter" idx="16"/>
          </p:nvPr>
        </p:nvSpPr>
        <p:spPr>
          <a:xfrm>
            <a:off x="453787" y="403689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13" name="Content Placeholder 4"/>
          <p:cNvSpPr>
            <a:spLocks noGrp="1"/>
          </p:cNvSpPr>
          <p:nvPr>
            <p:ph sz="quarter" idx="17"/>
          </p:nvPr>
        </p:nvSpPr>
        <p:spPr>
          <a:xfrm>
            <a:off x="4651613" y="4037495"/>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14" name="Title 1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70843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2F0A8D-A6DC-45FA-9E32-EFE8DF7C9500}"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53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A5262-E9CF-498A-B5E7-3F2D76F395D4}"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901250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7C2383-6A11-491F-BA94-4A06938816FB}"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329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A43F1-9CB4-4598-905B-4B4EE28C69E7}"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373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A90072-493D-4EAE-AEAF-3F06E121CD70}"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249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Humnst777 Cn B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32DCF0-E048-4852-91AE-1EF7A127BE69}"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829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934674C-B436-49D4-9A70-3DC8FC118EDE}"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075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7C297-4049-436C-B467-B61114194739}" type="datetime1">
              <a:rPr lang="en-US" smtClean="0">
                <a:solidFill>
                  <a:prstClr val="black">
                    <a:tint val="75000"/>
                  </a:prstClr>
                </a:solidFill>
              </a:r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7649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F0F82-962F-40F5-B640-98EBD0E463AD}"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7742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5809D-1BF6-4F6C-B4B0-FD497D948B5F}"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339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85696-1B90-4C4A-9C88-4B358CACA30C}"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569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C2585D-E9BA-4E66-892D-E0510BF1476F}"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226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D35EB-6962-4021-BDAF-1D5DD782D9A9}"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1782809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627617FA-5953-4DF4-BEB1-21E3B9BE592E}"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8612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5270C5D7-0B9C-4885-B5AA-E9A154AA7732}" type="datetime1">
              <a:rPr lang="en-US" smtClean="0">
                <a:solidFill>
                  <a:prstClr val="black">
                    <a:tint val="75000"/>
                  </a:prstClr>
                </a:solidFill>
              </a:rPr>
              <a:t>4/15/2019</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D2C6AA3-E622-4D3C-B5A5-0EBA512388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41364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EFC12-C604-4F1B-BB24-81729417BD84}"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3605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EB31249-BF21-4644-9216-DF483C4953FD}"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081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2E232-DD5A-49C0-87BE-F86EE5EAF2AF}"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9146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A22A1-5A12-4889-806D-34912C47374A}"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488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Humnst777 Cn B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A7D7F9-97E4-4C9B-8D09-475066563BBF}"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4541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DD41EA7-6A34-468D-9864-37AEA942BD17}"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2962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78609-40B2-42CA-9C16-020D3B4B57CA}" type="datetime1">
              <a:rPr lang="en-US" smtClean="0">
                <a:solidFill>
                  <a:prstClr val="black">
                    <a:tint val="75000"/>
                  </a:prstClr>
                </a:solidFill>
              </a:r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7896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4A15F-46C9-4982-B8E9-B4216B556CEB}"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3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B2F24-88B6-4A33-83C7-DA1A01F2A670}" type="datetime1">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15115235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3DCC5-A5E9-4638-8551-641BA6DBDADA}"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37648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ACFAD-0A3E-4951-A6CB-C61C58DC9428}"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0667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31CD9-DBD5-4BE3-99DA-7B97ADD7CD55}"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8672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156536C0-7E2F-4D7A-990D-673863B80668}"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5858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A465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EA7D9-C940-4FCD-A058-CF4BB1CF199A}"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681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3E6A7B-499F-4F6D-A136-E14AE700AA54}"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04714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C02FDC-C104-4499-8200-183C26229CE9}"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027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CE69D-0F27-49DB-A421-3B50A0872411}"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07129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A8F392-7917-4A7C-B7A3-2B6BC13492C8}" type="datetime1">
              <a:rPr lang="en-US" smtClean="0">
                <a:solidFill>
                  <a:prstClr val="black">
                    <a:tint val="75000"/>
                  </a:prstClr>
                </a:solidFill>
              </a:rPr>
              <a:t>4/15/2019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505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BEFBF-FC1E-46C7-9C87-6ACC8C0DB7C5}"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1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ACB2F24-88B6-4A33-83C7-DA1A01F2A670}" type="datetime1">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54D2A3-57AF-44C6-B772-6D9B6CC6C2C3}" type="slidenum">
              <a:rPr lang="en-US" smtClean="0"/>
              <a:t>‹#›</a:t>
            </a:fld>
            <a:endParaRPr lang="en-US" dirty="0"/>
          </a:p>
        </p:txBody>
      </p:sp>
      <p:sp>
        <p:nvSpPr>
          <p:cNvPr id="14" name="Content Placeholder 13"/>
          <p:cNvSpPr>
            <a:spLocks noGrp="1"/>
          </p:cNvSpPr>
          <p:nvPr>
            <p:ph sz="quarter" idx="13"/>
          </p:nvPr>
        </p:nvSpPr>
        <p:spPr>
          <a:xfrm>
            <a:off x="370615" y="1602330"/>
            <a:ext cx="4041648" cy="1097280"/>
          </a:xfrm>
        </p:spPr>
        <p:txBody>
          <a:bodyPr/>
          <a:lstStyle>
            <a:lvl1pPr marL="0" indent="0">
              <a:buNone/>
              <a:defRPr b="1"/>
            </a:lvl1pPr>
          </a:lstStyle>
          <a:p>
            <a:pPr lvl="0"/>
            <a:r>
              <a:rPr lang="en-US" dirty="0" smtClean="0"/>
              <a:t>Click to edit Master text styles</a:t>
            </a:r>
          </a:p>
        </p:txBody>
      </p:sp>
      <p:sp>
        <p:nvSpPr>
          <p:cNvPr id="15" name="Content Placeholder 13"/>
          <p:cNvSpPr>
            <a:spLocks noGrp="1"/>
          </p:cNvSpPr>
          <p:nvPr>
            <p:ph sz="quarter" idx="14"/>
          </p:nvPr>
        </p:nvSpPr>
        <p:spPr>
          <a:xfrm>
            <a:off x="362995" y="2814450"/>
            <a:ext cx="4041648" cy="2073635"/>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Content Placeholder 13"/>
          <p:cNvSpPr>
            <a:spLocks noGrp="1"/>
          </p:cNvSpPr>
          <p:nvPr>
            <p:ph sz="quarter" idx="15"/>
          </p:nvPr>
        </p:nvSpPr>
        <p:spPr>
          <a:xfrm>
            <a:off x="370310" y="4937775"/>
            <a:ext cx="4041648" cy="1371600"/>
          </a:xfrm>
        </p:spPr>
        <p:txBody>
          <a:bodyPr>
            <a:normAutofit/>
          </a:bodyPr>
          <a:lstStyle>
            <a:lvl1pPr marL="0" indent="0">
              <a:buNone/>
              <a:defRPr sz="2800"/>
            </a:lvl1pPr>
          </a:lstStyle>
          <a:p>
            <a:pPr lvl="0"/>
            <a:r>
              <a:rPr lang="en-US" dirty="0" smtClean="0"/>
              <a:t>Click to edit Master text styles</a:t>
            </a:r>
          </a:p>
        </p:txBody>
      </p:sp>
      <p:sp>
        <p:nvSpPr>
          <p:cNvPr id="17" name="Content Placeholder 13"/>
          <p:cNvSpPr>
            <a:spLocks noGrp="1"/>
          </p:cNvSpPr>
          <p:nvPr>
            <p:ph sz="quarter" idx="16"/>
          </p:nvPr>
        </p:nvSpPr>
        <p:spPr>
          <a:xfrm>
            <a:off x="4725620" y="1601105"/>
            <a:ext cx="4041648" cy="1097280"/>
          </a:xfrm>
        </p:spPr>
        <p:txBody>
          <a:bodyPr/>
          <a:lstStyle>
            <a:lvl1pPr marL="0" indent="0">
              <a:buNone/>
              <a:defRPr b="1"/>
            </a:lvl1pPr>
          </a:lstStyle>
          <a:p>
            <a:pPr lvl="0"/>
            <a:r>
              <a:rPr lang="en-US" dirty="0" smtClean="0"/>
              <a:t>Click to edit Master text styles</a:t>
            </a:r>
          </a:p>
        </p:txBody>
      </p:sp>
      <p:sp>
        <p:nvSpPr>
          <p:cNvPr id="18" name="Content Placeholder 13"/>
          <p:cNvSpPr>
            <a:spLocks noGrp="1"/>
          </p:cNvSpPr>
          <p:nvPr>
            <p:ph sz="quarter" idx="17"/>
          </p:nvPr>
        </p:nvSpPr>
        <p:spPr>
          <a:xfrm>
            <a:off x="4724117" y="2814825"/>
            <a:ext cx="4041648" cy="2073635"/>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Content Placeholder 13"/>
          <p:cNvSpPr>
            <a:spLocks noGrp="1"/>
          </p:cNvSpPr>
          <p:nvPr>
            <p:ph sz="quarter" idx="18"/>
          </p:nvPr>
        </p:nvSpPr>
        <p:spPr>
          <a:xfrm>
            <a:off x="4716497" y="4949655"/>
            <a:ext cx="4041648" cy="1371600"/>
          </a:xfrm>
        </p:spPr>
        <p:txBody>
          <a:bodyPr>
            <a:normAutofit/>
          </a:bodyPr>
          <a:lstStyle>
            <a:lvl1pPr marL="0" indent="0">
              <a:buNone/>
              <a:defRPr sz="2800"/>
            </a:lvl1pPr>
          </a:lstStyle>
          <a:p>
            <a:pPr lvl="0"/>
            <a:r>
              <a:rPr lang="en-US" dirty="0" smtClean="0"/>
              <a:t>Click to edit Master text styles</a:t>
            </a:r>
          </a:p>
        </p:txBody>
      </p:sp>
    </p:spTree>
    <p:extLst>
      <p:ext uri="{BB962C8B-B14F-4D97-AF65-F5344CB8AC3E}">
        <p14:creationId xmlns:p14="http://schemas.microsoft.com/office/powerpoint/2010/main" val="341366697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9AF85-B9BA-4A3F-92BB-71730B3F895C}" type="datetime1">
              <a:rPr lang="en-US" smtClean="0">
                <a:solidFill>
                  <a:prstClr val="black">
                    <a:tint val="75000"/>
                  </a:prstClr>
                </a:solidFill>
              </a:rPr>
              <a:t>4/15/2019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223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3FD95-FD93-4DBC-9A0D-F156FD0D6F59}"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01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41DC4-426A-40B3-9182-6B0E49C4E72C}"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789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A2DCD-E65B-4063-BCFE-3DB4402CF4C1}"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71548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B8868-CD63-4B7E-86E8-FC905EBCB227}"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03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ABB7A455-A7F0-49DA-A2A4-927E69736C4C}"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794219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9FE94-0BF1-4228-BB87-8701FA2A03DA}"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81467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7A3F041-23C0-4717-9C7F-4B326DC4FA51}"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18877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1AC6A-CF0F-44A4-B9A8-9567BE0BD371}"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587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C206E-95B7-41FC-9A8D-60DF7D848899}"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97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A97EBE4-4A47-4219-BC75-F52D2155B52A}" type="datetime1">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402870361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24A64-3F8E-47C2-9CE1-98CBEA7C2C1C}"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7780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C0838A9-031A-4D1C-A68E-8F8298768E47}"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4377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E7E55-C316-427B-BD4F-0EBE3272654A}" type="datetime1">
              <a:rPr lang="en-US" smtClean="0">
                <a:solidFill>
                  <a:prstClr val="black">
                    <a:tint val="75000"/>
                  </a:prstClr>
                </a:solidFill>
              </a:r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696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0C1CE-0191-45C8-815D-EECEB2242EA7}"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181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D8AD8-3EB1-479E-9382-32CD38420373}"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092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19E62-B33D-41FB-B2E9-881EE2647DEC}"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9969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5993E-7450-4711-8EF0-6F5B0B7E44F0}"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339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911D5C9B-4DCA-4E2E-86F4-0A1140ECFF11}"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16384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27FAC-7307-433D-8E2E-9A0C46741C94}"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64946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640E74-F78C-4BCD-913A-B7AAF2B2ECA6}"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3297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EA085-8B88-4CED-9C0B-DE454055FA40}" type="datetime1">
              <a:rPr lang="en-US" smtClean="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907078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A5262-E9CF-498A-B5E7-3F2D76F395D4}"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38537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D35EB-6962-4021-BDAF-1D5DD782D9A9}"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084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B2F24-88B6-4A33-83C7-DA1A01F2A670}" type="datetime1">
              <a:rPr lang="en-US" smtClean="0">
                <a:solidFill>
                  <a:prstClr val="black">
                    <a:tint val="75000"/>
                  </a:prstClr>
                </a:solidFill>
              </a:rPr>
              <a:p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06881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A97EBE4-4A47-4219-BC75-F52D2155B52A}" type="datetime1">
              <a:rPr lang="en-US" smtClean="0">
                <a:solidFill>
                  <a:prstClr val="black">
                    <a:tint val="75000"/>
                  </a:prstClr>
                </a:solidFill>
              </a:rPr>
              <a:p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9895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EA085-8B88-4CED-9C0B-DE454055FA40}" type="datetime1">
              <a:rPr lang="en-US" smtClean="0">
                <a:solidFill>
                  <a:prstClr val="black">
                    <a:tint val="75000"/>
                  </a:prstClr>
                </a:solidFill>
              </a:rPr>
              <a:p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61808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E9BAC-26D4-4B40-8F86-8848F6C1CF3D}"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4698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545AD-C372-4538-BC4D-011D174AC01F}"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9866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4563-572C-49DF-9238-7A9C67E89BFC}"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7417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A98A0-3A8B-4C09-AE6E-C93DA1853EAF}"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43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E9BAC-26D4-4B40-8F86-8848F6C1CF3D}"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dirty="0"/>
          </a:p>
        </p:txBody>
      </p:sp>
    </p:spTree>
    <p:extLst>
      <p:ext uri="{BB962C8B-B14F-4D97-AF65-F5344CB8AC3E}">
        <p14:creationId xmlns:p14="http://schemas.microsoft.com/office/powerpoint/2010/main" val="367976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2.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3.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2.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3.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4.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1385"/>
            <a:ext cx="8229600" cy="1143000"/>
          </a:xfrm>
          <a:prstGeom prst="rect">
            <a:avLst/>
          </a:prstGeom>
        </p:spPr>
        <p:txBody>
          <a:bodyPr vert="horz" lIns="91427" tIns="45713" rIns="91427" bIns="45713"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3C5D5639-D843-471F-BB8E-50FAA61584B2}" type="datetime1">
              <a:rPr lang="en-US" smtClean="0"/>
              <a:t>4/15/2019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t>‹#›</a:t>
            </a:fld>
            <a:endParaRPr lang="en-US" dirty="0"/>
          </a:p>
        </p:txBody>
      </p:sp>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Tree>
    <p:extLst>
      <p:ext uri="{BB962C8B-B14F-4D97-AF65-F5344CB8AC3E}">
        <p14:creationId xmlns:p14="http://schemas.microsoft.com/office/powerpoint/2010/main" val="46704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60"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73B8D3F-2AC3-42EF-98D2-6ED8D3E3E8DF}"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
        <p:nvSpPr>
          <p:cNvPr id="10" name="Title Placeholder 9"/>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726062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757" r:id="rId14"/>
    <p:sldLayoutId id="2147483758" r:id="rId15"/>
    <p:sldLayoutId id="2147483759"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3F0AD6B-6D17-4E2F-AFB1-AF3275927125}"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Tree>
    <p:extLst>
      <p:ext uri="{BB962C8B-B14F-4D97-AF65-F5344CB8AC3E}">
        <p14:creationId xmlns:p14="http://schemas.microsoft.com/office/powerpoint/2010/main" val="22762979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6CC730D-64B2-49ED-8546-DFF742099BA8}"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Tree>
    <p:extLst>
      <p:ext uri="{BB962C8B-B14F-4D97-AF65-F5344CB8AC3E}">
        <p14:creationId xmlns:p14="http://schemas.microsoft.com/office/powerpoint/2010/main" val="26586221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E70D852-A7F7-4433-B41A-149057021E81}"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Tree>
    <p:extLst>
      <p:ext uri="{BB962C8B-B14F-4D97-AF65-F5344CB8AC3E}">
        <p14:creationId xmlns:p14="http://schemas.microsoft.com/office/powerpoint/2010/main" val="9312938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36B1CB07-A904-4BE5-B20C-E72BBB5035BA}"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5819751"/>
            <a:ext cx="9208008" cy="645049"/>
          </a:xfrm>
          <a:prstGeom prst="rect">
            <a:avLst/>
          </a:prstGeom>
        </p:spPr>
      </p:pic>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Tree>
    <p:extLst>
      <p:ext uri="{BB962C8B-B14F-4D97-AF65-F5344CB8AC3E}">
        <p14:creationId xmlns:p14="http://schemas.microsoft.com/office/powerpoint/2010/main" val="30624591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3C5D5639-D843-471F-BB8E-50FAA61584B2}"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Tree>
    <p:extLst>
      <p:ext uri="{BB962C8B-B14F-4D97-AF65-F5344CB8AC3E}">
        <p14:creationId xmlns:p14="http://schemas.microsoft.com/office/powerpoint/2010/main" val="346143146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png"/><Relationship Id="rId5" Type="http://schemas.microsoft.com/office/2007/relationships/hdphoto" Target="../media/hdphoto2.wdp"/><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1.gif"/></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3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hcplive.com/publications/surgical-rounds/2007/2007-04/2007-04_08/" TargetMode="External"/><Relationship Id="rId7" Type="http://schemas.openxmlformats.org/officeDocument/2006/relationships/hyperlink" Target="http://www.scienceblogs.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osha.gov/SLTC/controlhazardousenergy/index.html" TargetMode="External"/><Relationship Id="rId5" Type="http://schemas.openxmlformats.org/officeDocument/2006/relationships/hyperlink" Target="http://www.nclabor.com/osha/etta/indguide/ig1.pdf" TargetMode="External"/><Relationship Id="rId4" Type="http://schemas.openxmlformats.org/officeDocument/2006/relationships/hyperlink" Target="http://www.hse.gov.uk/press/2010/coi-yh-24410.ht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apps.npr.org/grainbins-9876hhiu78jkh89/" TargetMode="External"/><Relationship Id="rId7" Type="http://schemas.openxmlformats.org/officeDocument/2006/relationships/hyperlink" Target="http://www.osha.gov/SLTC/controlhazardousenergy/index.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osha.gov/dea/lookback/grainhandlingfinalreport.html" TargetMode="External"/><Relationship Id="rId5" Type="http://schemas.openxmlformats.org/officeDocument/2006/relationships/hyperlink" Target="http://www.gpo.gov/fdsys/pkg/FR-1996-03-08/html/96-5341.htm" TargetMode="External"/><Relationship Id="rId4" Type="http://schemas.openxmlformats.org/officeDocument/2006/relationships/hyperlink" Target="https://www.osha.gov/pls/oshaweb/owadisp.show_document?p_table=STANDARDS&amp;p_id=987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hyperlink" Target="http://www.osha.gov/" TargetMode="External"/><Relationship Id="rId5" Type="http://schemas.openxmlformats.org/officeDocument/2006/relationships/hyperlink" Target="http://www.whistleblowers.gov/"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1</a:t>
            </a:fld>
            <a:endParaRPr lang="en-US">
              <a:solidFill>
                <a:prstClr val="black">
                  <a:tint val="75000"/>
                </a:prstClr>
              </a:solidFill>
            </a:endParaRPr>
          </a:p>
        </p:txBody>
      </p:sp>
      <p:sp>
        <p:nvSpPr>
          <p:cNvPr id="2" name="Title 1"/>
          <p:cNvSpPr>
            <a:spLocks noGrp="1"/>
          </p:cNvSpPr>
          <p:nvPr>
            <p:ph type="ctrTitle"/>
          </p:nvPr>
        </p:nvSpPr>
        <p:spPr>
          <a:xfrm>
            <a:off x="539475" y="1201510"/>
            <a:ext cx="8077200" cy="4438510"/>
          </a:xfrm>
        </p:spPr>
        <p:txBody>
          <a:bodyPr>
            <a:noAutofit/>
          </a:bodyPr>
          <a:lstStyle/>
          <a:p>
            <a:pPr>
              <a:spcBef>
                <a:spcPts val="1200"/>
              </a:spcBef>
              <a:spcAft>
                <a:spcPts val="1200"/>
              </a:spcAft>
            </a:pPr>
            <a:r>
              <a:rPr lang="es-HN"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t>Peligros de Atrapamiento, Inmersión y Enredo</a:t>
            </a:r>
            <a:endParaRPr lang="es-HN" sz="7200" dirty="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1412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10</a:t>
            </a:fld>
            <a:endParaRPr lang="en-US" dirty="0"/>
          </a:p>
        </p:txBody>
      </p:sp>
      <p:sp>
        <p:nvSpPr>
          <p:cNvPr id="2" name="Title 1"/>
          <p:cNvSpPr>
            <a:spLocks noGrp="1"/>
          </p:cNvSpPr>
          <p:nvPr>
            <p:ph type="title"/>
          </p:nvPr>
        </p:nvSpPr>
        <p:spPr>
          <a:xfrm>
            <a:off x="-113410" y="274638"/>
            <a:ext cx="9370820" cy="1143000"/>
          </a:xfrm>
        </p:spPr>
        <p:txBody>
          <a:bodyPr>
            <a:noAutofit/>
          </a:bodyPr>
          <a:lstStyle/>
          <a:p>
            <a:r>
              <a:rPr lang="es-HN" dirty="0" smtClean="0">
                <a:latin typeface="Tahoma" panose="020B0604030504040204" pitchFamily="34" charset="0"/>
              </a:rPr>
              <a:t>Peligro=Amenaza  Riesgo=Acción</a:t>
            </a:r>
            <a:endParaRPr lang="es-HN" dirty="0">
              <a:latin typeface="Tahoma" panose="020B0604030504040204" pitchFamily="34" charset="0"/>
            </a:endParaRPr>
          </a:p>
        </p:txBody>
      </p:sp>
      <p:sp>
        <p:nvSpPr>
          <p:cNvPr id="10242" name="Content Placeholder 5"/>
          <p:cNvSpPr>
            <a:spLocks noGrp="1"/>
          </p:cNvSpPr>
          <p:nvPr>
            <p:ph sz="half" idx="4294967295"/>
          </p:nvPr>
        </p:nvSpPr>
        <p:spPr>
          <a:xfrm>
            <a:off x="309045" y="1592875"/>
            <a:ext cx="5146270" cy="4762220"/>
          </a:xfrm>
        </p:spPr>
        <p:txBody>
          <a:bodyPr>
            <a:normAutofit/>
          </a:bodyPr>
          <a:lstStyle/>
          <a:p>
            <a:pPr marL="0" indent="0">
              <a:spcBef>
                <a:spcPts val="0"/>
              </a:spcBef>
              <a:spcAft>
                <a:spcPts val="600"/>
              </a:spcAft>
              <a:buClr>
                <a:srgbClr val="FFC000"/>
              </a:buClr>
              <a:buSzPct val="150000"/>
              <a:buNone/>
              <a:defRPr/>
            </a:pPr>
            <a:r>
              <a:rPr lang="en-US" sz="3600" b="1" dirty="0" smtClean="0">
                <a:solidFill>
                  <a:srgbClr val="226637"/>
                </a:solidFill>
                <a:latin typeface="Tahoma" panose="020B0604030504040204" pitchFamily="34" charset="0"/>
              </a:rPr>
              <a:t>PELIGRO</a:t>
            </a:r>
            <a:endParaRPr lang="en-US" sz="3600" b="1" dirty="0">
              <a:solidFill>
                <a:srgbClr val="226637"/>
              </a:solidFill>
              <a:latin typeface="Tahoma" panose="020B0604030504040204" pitchFamily="34" charset="0"/>
            </a:endParaRPr>
          </a:p>
          <a:p>
            <a:pPr marL="457200" indent="-457200">
              <a:spcBef>
                <a:spcPts val="0"/>
              </a:spcBef>
              <a:spcAft>
                <a:spcPts val="2400"/>
              </a:spcAft>
              <a:buClr>
                <a:srgbClr val="FFC000"/>
              </a:buClr>
              <a:buSzPct val="150000"/>
              <a:buFont typeface="Wingdings" pitchFamily="2" charset="2"/>
              <a:buChar char="§"/>
              <a:defRPr/>
            </a:pPr>
            <a:r>
              <a:rPr lang="es-HN" dirty="0"/>
              <a:t>Algo que tiene </a:t>
            </a:r>
            <a:r>
              <a:rPr lang="es-HN" dirty="0" smtClean="0"/>
              <a:t>la posibilidad </a:t>
            </a:r>
            <a:r>
              <a:rPr lang="es-HN" dirty="0"/>
              <a:t>de causar </a:t>
            </a:r>
            <a:r>
              <a:rPr lang="es-HN" dirty="0" smtClean="0"/>
              <a:t>daño</a:t>
            </a:r>
            <a:endParaRPr lang="en-US" dirty="0" smtClean="0">
              <a:latin typeface="Tahoma" panose="020B0604030504040204" pitchFamily="34" charset="0"/>
            </a:endParaRPr>
          </a:p>
          <a:p>
            <a:pPr marL="0" indent="0">
              <a:spcBef>
                <a:spcPts val="0"/>
              </a:spcBef>
              <a:spcAft>
                <a:spcPts val="600"/>
              </a:spcAft>
              <a:buClr>
                <a:srgbClr val="FFC000"/>
              </a:buClr>
              <a:buSzPct val="150000"/>
              <a:buNone/>
              <a:defRPr/>
            </a:pPr>
            <a:r>
              <a:rPr lang="en-US" sz="3200" b="1" dirty="0" smtClean="0">
                <a:solidFill>
                  <a:srgbClr val="226637"/>
                </a:solidFill>
                <a:latin typeface="Tahoma" panose="020B0604030504040204" pitchFamily="34" charset="0"/>
              </a:rPr>
              <a:t>RIESGO</a:t>
            </a:r>
            <a:endParaRPr lang="en-US" sz="3200" b="1" dirty="0">
              <a:solidFill>
                <a:srgbClr val="226637"/>
              </a:solidFill>
              <a:latin typeface="Tahoma" panose="020B0604030504040204" pitchFamily="34" charset="0"/>
            </a:endParaRPr>
          </a:p>
          <a:p>
            <a:pPr marL="457200" indent="-457200">
              <a:spcBef>
                <a:spcPts val="0"/>
              </a:spcBef>
              <a:buClr>
                <a:srgbClr val="FFC000"/>
              </a:buClr>
              <a:buSzPct val="150000"/>
              <a:buFont typeface="Wingdings" pitchFamily="2" charset="2"/>
              <a:buChar char="§"/>
              <a:defRPr/>
            </a:pPr>
            <a:r>
              <a:rPr lang="es-HN" dirty="0" smtClean="0"/>
              <a:t>La posibilidad para </a:t>
            </a:r>
            <a:r>
              <a:rPr lang="es-HN" dirty="0"/>
              <a:t>causar daño o </a:t>
            </a:r>
            <a:r>
              <a:rPr lang="es-HN" dirty="0" smtClean="0"/>
              <a:t>pérdida por una mala elección</a:t>
            </a:r>
            <a:endParaRPr lang="es-HN" dirty="0"/>
          </a:p>
        </p:txBody>
      </p:sp>
      <p:pic>
        <p:nvPicPr>
          <p:cNvPr id="1026" name="Picture 2" descr="C:\Users\arademaker\AppData\Local\Microsoft\Windows\Temporary Internet Files\Content.Outlook\33UVA0O3\ThinkstockPhotos-452537671.jpg" title=" conducir en estado de embriaguez"/>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1750" y="2198217"/>
            <a:ext cx="4114800" cy="27432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t>11</a:t>
            </a:fld>
            <a:endParaRPr lang="en-US" dirty="0"/>
          </a:p>
        </p:txBody>
      </p:sp>
      <p:sp>
        <p:nvSpPr>
          <p:cNvPr id="10244" name="Title 1"/>
          <p:cNvSpPr>
            <a:spLocks noGrp="1"/>
          </p:cNvSpPr>
          <p:nvPr>
            <p:ph type="title"/>
          </p:nvPr>
        </p:nvSpPr>
        <p:spPr>
          <a:xfrm>
            <a:off x="300080" y="274638"/>
            <a:ext cx="8531375" cy="1143000"/>
          </a:xfrm>
        </p:spPr>
        <p:txBody>
          <a:bodyPr>
            <a:noAutofit/>
          </a:bodyPr>
          <a:lstStyle/>
          <a:p>
            <a:pPr algn="l" eaLnBrk="1" hangingPunct="1">
              <a:defRPr/>
            </a:pPr>
            <a:r>
              <a:rPr lang="en-US" b="1" dirty="0" err="1" smtClean="0">
                <a:latin typeface="Tahoma" panose="020B0604030504040204" pitchFamily="34" charset="0"/>
              </a:rPr>
              <a:t>Identificando</a:t>
            </a:r>
            <a:r>
              <a:rPr lang="en-US" b="1" dirty="0" smtClean="0">
                <a:latin typeface="Tahoma" panose="020B0604030504040204" pitchFamily="34" charset="0"/>
              </a:rPr>
              <a:t> </a:t>
            </a:r>
            <a:r>
              <a:rPr lang="en-US" b="1" dirty="0" err="1" smtClean="0">
                <a:latin typeface="Tahoma" panose="020B0604030504040204" pitchFamily="34" charset="0"/>
              </a:rPr>
              <a:t>Peligros</a:t>
            </a:r>
            <a:r>
              <a:rPr lang="en-US" b="1" dirty="0" smtClean="0">
                <a:latin typeface="Tahoma" panose="020B0604030504040204" pitchFamily="34" charset="0"/>
              </a:rPr>
              <a:t> y </a:t>
            </a:r>
            <a:r>
              <a:rPr lang="en-US" b="1" dirty="0" err="1" smtClean="0">
                <a:latin typeface="Tahoma" panose="020B0604030504040204" pitchFamily="34" charset="0"/>
              </a:rPr>
              <a:t>Riesgos</a:t>
            </a:r>
            <a:endParaRPr lang="en-US" b="1" dirty="0" smtClean="0">
              <a:latin typeface="Tahoma" panose="020B0604030504040204" pitchFamily="34" charset="0"/>
            </a:endParaRPr>
          </a:p>
        </p:txBody>
      </p:sp>
      <p:sp>
        <p:nvSpPr>
          <p:cNvPr id="7" name="Content Placeholder 6"/>
          <p:cNvSpPr>
            <a:spLocks noGrp="1"/>
          </p:cNvSpPr>
          <p:nvPr>
            <p:ph idx="1"/>
          </p:nvPr>
        </p:nvSpPr>
        <p:spPr>
          <a:xfrm>
            <a:off x="3082290" y="5288880"/>
            <a:ext cx="2979420" cy="1058900"/>
          </a:xfrm>
        </p:spPr>
        <p:txBody>
          <a:bodyPr>
            <a:normAutofit lnSpcReduction="10000"/>
          </a:bodyPr>
          <a:lstStyle/>
          <a:p>
            <a:pPr marL="0" indent="0" algn="ctr">
              <a:buNone/>
            </a:pPr>
            <a:r>
              <a:rPr lang="en-US" b="1" dirty="0">
                <a:latin typeface="Tahoma" panose="020B0604030504040204" pitchFamily="34" charset="0"/>
              </a:rPr>
              <a:t>¿</a:t>
            </a:r>
            <a:r>
              <a:rPr lang="en-US" b="1" dirty="0" err="1">
                <a:latin typeface="Tahoma" panose="020B0604030504040204" pitchFamily="34" charset="0"/>
              </a:rPr>
              <a:t>Quieres</a:t>
            </a:r>
            <a:r>
              <a:rPr lang="en-US" b="1" dirty="0">
                <a:latin typeface="Tahoma" panose="020B0604030504040204" pitchFamily="34" charset="0"/>
              </a:rPr>
              <a:t> </a:t>
            </a:r>
            <a:r>
              <a:rPr lang="en-US" b="1" dirty="0" err="1">
                <a:latin typeface="Tahoma" panose="020B0604030504040204" pitchFamily="34" charset="0"/>
              </a:rPr>
              <a:t>hacer</a:t>
            </a:r>
            <a:r>
              <a:rPr lang="en-US" b="1" dirty="0">
                <a:latin typeface="Tahoma" panose="020B0604030504040204" pitchFamily="34" charset="0"/>
              </a:rPr>
              <a:t> </a:t>
            </a:r>
            <a:r>
              <a:rPr lang="en-US" b="1" dirty="0" err="1">
                <a:latin typeface="Tahoma" panose="020B0604030504040204" pitchFamily="34" charset="0"/>
              </a:rPr>
              <a:t>esto</a:t>
            </a:r>
            <a:r>
              <a:rPr lang="en-US" b="1" dirty="0">
                <a:latin typeface="Tahoma" panose="020B0604030504040204" pitchFamily="34" charset="0"/>
              </a:rPr>
              <a:t>?</a:t>
            </a:r>
          </a:p>
          <a:p>
            <a:pPr marL="0" indent="0" algn="ctr">
              <a:buNone/>
            </a:pPr>
            <a:endParaRPr lang="en-US" dirty="0">
              <a:latin typeface="Tahoma" panose="020B0604030504040204" pitchFamily="34" charset="0"/>
            </a:endParaRPr>
          </a:p>
        </p:txBody>
      </p:sp>
      <p:grpSp>
        <p:nvGrpSpPr>
          <p:cNvPr id="3" name="Group 2" title="personajes de dibujos animados - eli en ely"/>
          <p:cNvGrpSpPr/>
          <p:nvPr/>
        </p:nvGrpSpPr>
        <p:grpSpPr>
          <a:xfrm>
            <a:off x="3082290" y="1417320"/>
            <a:ext cx="2979420" cy="3886200"/>
            <a:chOff x="3082290" y="1417320"/>
            <a:chExt cx="2979420" cy="3886200"/>
          </a:xfrm>
        </p:grpSpPr>
        <p:pic>
          <p:nvPicPr>
            <p:cNvPr id="10243" name="Picture 6" descr="HRHC1520_Risk Assessment Sketches2.jpg" title="personajes de dibujos animado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2290" y="1417320"/>
              <a:ext cx="2979420" cy="3886200"/>
            </a:xfrm>
            <a:prstGeom prst="rect">
              <a:avLst/>
            </a:prstGeom>
            <a:noFill/>
            <a:ln w="12700">
              <a:solidFill>
                <a:srgbClr val="1A4656"/>
              </a:solidFill>
              <a:miter lim="800000"/>
              <a:headEnd/>
              <a:tailEnd/>
            </a:ln>
          </p:spPr>
        </p:pic>
        <p:sp>
          <p:nvSpPr>
            <p:cNvPr id="2" name="TextBox 1"/>
            <p:cNvSpPr txBox="1"/>
            <p:nvPr/>
          </p:nvSpPr>
          <p:spPr>
            <a:xfrm>
              <a:off x="3407872" y="4781596"/>
              <a:ext cx="851240" cy="400110"/>
            </a:xfrm>
            <a:prstGeom prst="rect">
              <a:avLst/>
            </a:prstGeom>
            <a:noFill/>
          </p:spPr>
          <p:txBody>
            <a:bodyPr wrap="square" rtlCol="0">
              <a:spAutoFit/>
            </a:bodyPr>
            <a:lstStyle/>
            <a:p>
              <a:pPr algn="ctr"/>
              <a:r>
                <a:rPr lang="en-US" sz="2000" b="1" dirty="0" err="1" smtClean="0">
                  <a:latin typeface="Tahoma" panose="020B0604030504040204" pitchFamily="34" charset="0"/>
                  <a:ea typeface="Tahoma" panose="020B0604030504040204" pitchFamily="34" charset="0"/>
                  <a:cs typeface="Tahoma" panose="020B0604030504040204" pitchFamily="34" charset="0"/>
                </a:rPr>
                <a:t>El</a:t>
              </a:r>
              <a:r>
                <a:rPr lang="en-US" sz="2000" b="1" dirty="0" err="1" smtClean="0">
                  <a:latin typeface="Arial" panose="020B0604020202020204" pitchFamily="34" charset="0"/>
                  <a:ea typeface="Tahoma" panose="020B0604030504040204" pitchFamily="34" charset="0"/>
                  <a:cs typeface="Arial" panose="020B0604020202020204" pitchFamily="34" charset="0"/>
                </a:rPr>
                <a:t>í</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758997" y="4782183"/>
              <a:ext cx="1021488" cy="400110"/>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Ely</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045578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12</a:t>
            </a:fld>
            <a:endParaRPr lang="en-US" dirty="0"/>
          </a:p>
        </p:txBody>
      </p:sp>
      <p:sp>
        <p:nvSpPr>
          <p:cNvPr id="7" name="Title 1"/>
          <p:cNvSpPr>
            <a:spLocks noGrp="1"/>
          </p:cNvSpPr>
          <p:nvPr>
            <p:ph type="title"/>
          </p:nvPr>
        </p:nvSpPr>
        <p:spPr>
          <a:xfrm>
            <a:off x="457200" y="274321"/>
            <a:ext cx="8229600" cy="1143000"/>
          </a:xfrm>
        </p:spPr>
        <p:txBody>
          <a:bodyPr>
            <a:noAutofit/>
          </a:bodyPr>
          <a:lstStyle/>
          <a:p>
            <a:pPr eaLnBrk="1" hangingPunct="1">
              <a:defRPr/>
            </a:pPr>
            <a:r>
              <a:rPr lang="en-US" b="1" dirty="0" err="1" smtClean="0">
                <a:latin typeface="Tahoma" panose="020B0604030504040204" pitchFamily="34" charset="0"/>
              </a:rPr>
              <a:t>Peligros</a:t>
            </a:r>
            <a:r>
              <a:rPr lang="en-US" b="1" dirty="0" smtClean="0">
                <a:latin typeface="Tahoma" panose="020B0604030504040204" pitchFamily="34" charset="0"/>
              </a:rPr>
              <a:t> y </a:t>
            </a:r>
            <a:r>
              <a:rPr lang="en-US" b="1" dirty="0" err="1" smtClean="0">
                <a:latin typeface="Tahoma" panose="020B0604030504040204" pitchFamily="34" charset="0"/>
              </a:rPr>
              <a:t>Riesgos</a:t>
            </a:r>
            <a:endParaRPr lang="en-US" b="1" dirty="0" smtClean="0">
              <a:latin typeface="Tahoma" panose="020B0604030504040204" pitchFamily="34" charset="0"/>
            </a:endParaRPr>
          </a:p>
        </p:txBody>
      </p:sp>
      <p:pic>
        <p:nvPicPr>
          <p:cNvPr id="11267" name="Picture 5" descr="ATV.jpg" title="personajes de dibujos animados - manejar ATV"/>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046" y="1603490"/>
            <a:ext cx="2295685" cy="2971800"/>
          </a:xfrm>
          <a:prstGeom prst="rect">
            <a:avLst/>
          </a:prstGeom>
          <a:noFill/>
          <a:ln w="12700">
            <a:solidFill>
              <a:srgbClr val="1A4656"/>
            </a:solidFill>
            <a:miter lim="800000"/>
            <a:headEnd/>
            <a:tailEnd/>
          </a:ln>
        </p:spPr>
      </p:pic>
      <p:pic>
        <p:nvPicPr>
          <p:cNvPr id="11268" name="Picture 7" descr="Ladder.jpg" title="personajes de dibujos animados - escalera rota"/>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3345" y="1931205"/>
            <a:ext cx="2452812" cy="2971800"/>
          </a:xfrm>
          <a:prstGeom prst="rect">
            <a:avLst/>
          </a:prstGeom>
          <a:noFill/>
          <a:ln w="12700">
            <a:solidFill>
              <a:srgbClr val="1A4656"/>
            </a:solidFill>
            <a:miter lim="800000"/>
            <a:headEnd/>
            <a:tailEnd/>
          </a:ln>
        </p:spPr>
      </p:pic>
      <p:pic>
        <p:nvPicPr>
          <p:cNvPr id="11269" name="Picture 9" descr="PowerLines.jpg" title="personajes de dibujos animados - volar una cometa"/>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1265" y="2507280"/>
            <a:ext cx="3795022" cy="2743200"/>
          </a:xfrm>
          <a:prstGeom prst="rect">
            <a:avLst/>
          </a:prstGeom>
          <a:noFill/>
          <a:ln w="12700">
            <a:solidFill>
              <a:srgbClr val="1A4656"/>
            </a:solidFill>
            <a:miter lim="800000"/>
            <a:headEnd/>
            <a:tailEnd/>
          </a:ln>
        </p:spPr>
      </p:pic>
    </p:spTree>
    <p:extLst>
      <p:ext uri="{BB962C8B-B14F-4D97-AF65-F5344CB8AC3E}">
        <p14:creationId xmlns:p14="http://schemas.microsoft.com/office/powerpoint/2010/main" val="14796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fade">
                                      <p:cBhvr>
                                        <p:cTn id="14" dur="1000"/>
                                        <p:tgtEl>
                                          <p:spTgt spid="11268"/>
                                        </p:tgtEl>
                                      </p:cBhvr>
                                    </p:animEffect>
                                    <p:anim calcmode="lin" valueType="num">
                                      <p:cBhvr>
                                        <p:cTn id="15" dur="1000" fill="hold"/>
                                        <p:tgtEl>
                                          <p:spTgt spid="11268"/>
                                        </p:tgtEl>
                                        <p:attrNameLst>
                                          <p:attrName>ppt_x</p:attrName>
                                        </p:attrNameLst>
                                      </p:cBhvr>
                                      <p:tavLst>
                                        <p:tav tm="0">
                                          <p:val>
                                            <p:strVal val="#ppt_x"/>
                                          </p:val>
                                        </p:tav>
                                        <p:tav tm="100000">
                                          <p:val>
                                            <p:strVal val="#ppt_x"/>
                                          </p:val>
                                        </p:tav>
                                      </p:tavLst>
                                    </p:anim>
                                    <p:anim calcmode="lin" valueType="num">
                                      <p:cBhvr>
                                        <p:cTn id="16"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fade">
                                      <p:cBhvr>
                                        <p:cTn id="21" dur="1000"/>
                                        <p:tgtEl>
                                          <p:spTgt spid="11269"/>
                                        </p:tgtEl>
                                      </p:cBhvr>
                                    </p:animEffect>
                                    <p:anim calcmode="lin" valueType="num">
                                      <p:cBhvr>
                                        <p:cTn id="22" dur="1000" fill="hold"/>
                                        <p:tgtEl>
                                          <p:spTgt spid="11269"/>
                                        </p:tgtEl>
                                        <p:attrNameLst>
                                          <p:attrName>ppt_x</p:attrName>
                                        </p:attrNameLst>
                                      </p:cBhvr>
                                      <p:tavLst>
                                        <p:tav tm="0">
                                          <p:val>
                                            <p:strVal val="#ppt_x"/>
                                          </p:val>
                                        </p:tav>
                                        <p:tav tm="100000">
                                          <p:val>
                                            <p:strVal val="#ppt_x"/>
                                          </p:val>
                                        </p:tav>
                                      </p:tavLst>
                                    </p:anim>
                                    <p:anim calcmode="lin" valueType="num">
                                      <p:cBhvr>
                                        <p:cTn id="23"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13</a:t>
            </a:fld>
            <a:endParaRPr lang="en-US" dirty="0"/>
          </a:p>
        </p:txBody>
      </p:sp>
      <p:sp>
        <p:nvSpPr>
          <p:cNvPr id="10244" name="Title 1"/>
          <p:cNvSpPr>
            <a:spLocks noGrp="1"/>
          </p:cNvSpPr>
          <p:nvPr>
            <p:ph type="title"/>
          </p:nvPr>
        </p:nvSpPr>
        <p:spPr>
          <a:xfrm>
            <a:off x="0" y="236233"/>
            <a:ext cx="9144000" cy="1310922"/>
          </a:xfrm>
        </p:spPr>
        <p:txBody>
          <a:bodyPr>
            <a:noAutofit/>
          </a:bodyPr>
          <a:lstStyle/>
          <a:p>
            <a:pPr>
              <a:defRPr/>
            </a:pPr>
            <a:r>
              <a:rPr lang="es-HN" dirty="0">
                <a:latin typeface="Tahoma" panose="020B0604030504040204" pitchFamily="34" charset="0"/>
              </a:rPr>
              <a:t>¡Lo que no sabes PUEDE hacerte </a:t>
            </a:r>
            <a:r>
              <a:rPr lang="es-HN" dirty="0" smtClean="0">
                <a:latin typeface="Tahoma" panose="020B0604030504040204" pitchFamily="34" charset="0"/>
              </a:rPr>
              <a:t>daño!</a:t>
            </a:r>
            <a:endParaRPr lang="en-US" b="1" dirty="0" smtClean="0">
              <a:latin typeface="Tahoma" panose="020B0604030504040204" pitchFamily="34" charset="0"/>
            </a:endParaRPr>
          </a:p>
        </p:txBody>
      </p:sp>
      <p:sp>
        <p:nvSpPr>
          <p:cNvPr id="10242" name="Content Placeholder 5"/>
          <p:cNvSpPr>
            <a:spLocks noGrp="1"/>
          </p:cNvSpPr>
          <p:nvPr>
            <p:ph sz="half" idx="1"/>
          </p:nvPr>
        </p:nvSpPr>
        <p:spPr>
          <a:xfrm>
            <a:off x="3800324" y="1901877"/>
            <a:ext cx="5250530" cy="4481185"/>
          </a:xfrm>
        </p:spPr>
        <p:txBody>
          <a:bodyPr>
            <a:normAutofit/>
          </a:bodyPr>
          <a:lstStyle/>
          <a:p>
            <a:pPr marL="0" indent="0">
              <a:spcBef>
                <a:spcPts val="0"/>
              </a:spcBef>
              <a:spcAft>
                <a:spcPts val="2400"/>
              </a:spcAft>
              <a:buClr>
                <a:srgbClr val="FFC000"/>
              </a:buClr>
              <a:buSzPct val="150000"/>
              <a:buNone/>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Reducir</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 el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rPr>
              <a:t>Riesgo</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err="1" smtClean="0">
                <a:latin typeface="Tahoma" panose="020B0604030504040204" pitchFamily="34" charset="0"/>
              </a:rPr>
              <a:t>Conocer</a:t>
            </a:r>
            <a:r>
              <a:rPr lang="en-US" sz="3200" dirty="0" smtClean="0">
                <a:latin typeface="Tahoma" panose="020B0604030504040204" pitchFamily="34" charset="0"/>
              </a:rPr>
              <a:t> </a:t>
            </a:r>
            <a:r>
              <a:rPr lang="en-US" sz="3200" dirty="0" err="1" smtClean="0">
                <a:latin typeface="Tahoma" panose="020B0604030504040204" pitchFamily="34" charset="0"/>
              </a:rPr>
              <a:t>los</a:t>
            </a:r>
            <a:r>
              <a:rPr lang="en-US" sz="3200" dirty="0" smtClean="0">
                <a:latin typeface="Tahoma" panose="020B0604030504040204" pitchFamily="34" charset="0"/>
              </a:rPr>
              <a:t> </a:t>
            </a:r>
            <a:r>
              <a:rPr lang="en-US" sz="3200" dirty="0" err="1" smtClean="0">
                <a:latin typeface="Tahoma" panose="020B0604030504040204" pitchFamily="34" charset="0"/>
              </a:rPr>
              <a:t>peligros</a:t>
            </a:r>
            <a:endParaRPr lang="en-US" sz="3200" dirty="0" smtClean="0">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err="1" smtClean="0">
                <a:latin typeface="Tahoma" panose="020B0604030504040204" pitchFamily="34" charset="0"/>
              </a:rPr>
              <a:t>Entender</a:t>
            </a:r>
            <a:r>
              <a:rPr lang="en-US" sz="3200" dirty="0" smtClean="0">
                <a:latin typeface="Tahoma" panose="020B0604030504040204" pitchFamily="34" charset="0"/>
              </a:rPr>
              <a:t> la </a:t>
            </a:r>
            <a:r>
              <a:rPr lang="en-US" sz="3200" dirty="0" err="1" smtClean="0">
                <a:latin typeface="Tahoma" panose="020B0604030504040204" pitchFamily="34" charset="0"/>
              </a:rPr>
              <a:t>posibilidad</a:t>
            </a:r>
            <a:r>
              <a:rPr lang="en-US" sz="3200" dirty="0" smtClean="0">
                <a:latin typeface="Tahoma" panose="020B0604030504040204" pitchFamily="34" charset="0"/>
              </a:rPr>
              <a:t> de un </a:t>
            </a:r>
            <a:r>
              <a:rPr lang="en-US" sz="3200" dirty="0" err="1" smtClean="0">
                <a:latin typeface="Tahoma" panose="020B0604030504040204" pitchFamily="34" charset="0"/>
              </a:rPr>
              <a:t>daño</a:t>
            </a:r>
            <a:r>
              <a:rPr lang="en-US" sz="3200" dirty="0" smtClean="0">
                <a:latin typeface="Tahoma" panose="020B0604030504040204" pitchFamily="34" charset="0"/>
              </a:rPr>
              <a:t> </a:t>
            </a:r>
            <a:r>
              <a:rPr lang="en-US" sz="3200" dirty="0" err="1" smtClean="0">
                <a:latin typeface="Tahoma" panose="020B0604030504040204" pitchFamily="34" charset="0"/>
              </a:rPr>
              <a:t>severo</a:t>
            </a:r>
            <a:endParaRPr lang="en-US" sz="3200" dirty="0" smtClean="0">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err="1" smtClean="0">
                <a:latin typeface="Tahoma" panose="020B0604030504040204" pitchFamily="34" charset="0"/>
              </a:rPr>
              <a:t>Tomar</a:t>
            </a:r>
            <a:r>
              <a:rPr lang="en-US" sz="3200" dirty="0" smtClean="0">
                <a:latin typeface="Tahoma" panose="020B0604030504040204" pitchFamily="34" charset="0"/>
              </a:rPr>
              <a:t> las </a:t>
            </a:r>
            <a:r>
              <a:rPr lang="en-US" sz="3200" dirty="0" err="1" smtClean="0">
                <a:latin typeface="Tahoma" panose="020B0604030504040204" pitchFamily="34" charset="0"/>
              </a:rPr>
              <a:t>precauciones</a:t>
            </a:r>
            <a:r>
              <a:rPr lang="en-US" sz="3200" dirty="0" smtClean="0">
                <a:latin typeface="Tahoma" panose="020B0604030504040204" pitchFamily="34" charset="0"/>
              </a:rPr>
              <a:t> </a:t>
            </a:r>
            <a:r>
              <a:rPr lang="en-US" sz="3200" dirty="0" err="1" smtClean="0">
                <a:latin typeface="Tahoma" panose="020B0604030504040204" pitchFamily="34" charset="0"/>
              </a:rPr>
              <a:t>apropiadas</a:t>
            </a:r>
            <a:endParaRPr lang="en-US" sz="3200" dirty="0" smtClean="0">
              <a:latin typeface="Tahoma" panose="020B0604030504040204" pitchFamily="34" charset="0"/>
            </a:endParaRPr>
          </a:p>
        </p:txBody>
      </p:sp>
      <p:pic>
        <p:nvPicPr>
          <p:cNvPr id="8" name="Picture 4" descr="Don and Dawn Twannadothis.jpg" title="personajes de dibujos animado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856" y="2173145"/>
            <a:ext cx="3408589" cy="3657600"/>
          </a:xfrm>
          <a:prstGeom prst="rect">
            <a:avLst/>
          </a:prstGeom>
          <a:noFill/>
          <a:ln w="12700">
            <a:solidFill>
              <a:srgbClr val="1A4656"/>
            </a:solidFill>
            <a:miter lim="800000"/>
            <a:headEnd/>
            <a:tailEnd/>
          </a:ln>
        </p:spPr>
      </p:pic>
    </p:spTree>
    <p:extLst>
      <p:ext uri="{BB962C8B-B14F-4D97-AF65-F5344CB8AC3E}">
        <p14:creationId xmlns:p14="http://schemas.microsoft.com/office/powerpoint/2010/main" val="3785289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14</a:t>
            </a:fld>
            <a:endParaRPr lang="en-US" dirty="0"/>
          </a:p>
        </p:txBody>
      </p:sp>
      <p:sp>
        <p:nvSpPr>
          <p:cNvPr id="10244" name="Title 1"/>
          <p:cNvSpPr>
            <a:spLocks noGrp="1"/>
          </p:cNvSpPr>
          <p:nvPr>
            <p:ph type="title"/>
          </p:nvPr>
        </p:nvSpPr>
        <p:spPr>
          <a:xfrm>
            <a:off x="457200" y="194015"/>
            <a:ext cx="8229600" cy="1143000"/>
          </a:xfrm>
        </p:spPr>
        <p:txBody>
          <a:bodyPr>
            <a:noAutofit/>
          </a:bodyPr>
          <a:lstStyle/>
          <a:p>
            <a:pPr eaLnBrk="1" hangingPunct="1">
              <a:defRPr/>
            </a:pPr>
            <a:r>
              <a:rPr lang="es-HN" b="1" dirty="0" smtClean="0">
                <a:latin typeface="Tahoma" panose="020B0604030504040204" pitchFamily="34" charset="0"/>
              </a:rPr>
              <a:t>Toma Acción para Reducir el Riesgo</a:t>
            </a:r>
          </a:p>
        </p:txBody>
      </p:sp>
      <p:sp>
        <p:nvSpPr>
          <p:cNvPr id="5" name="Content Placeholder 5"/>
          <p:cNvSpPr>
            <a:spLocks noGrp="1"/>
          </p:cNvSpPr>
          <p:nvPr>
            <p:ph sz="half" idx="1"/>
          </p:nvPr>
        </p:nvSpPr>
        <p:spPr>
          <a:xfrm>
            <a:off x="311590" y="1585560"/>
            <a:ext cx="5778680" cy="5223080"/>
          </a:xfrm>
        </p:spPr>
        <p:txBody>
          <a:bodyPr>
            <a:normAutofit/>
          </a:bodyPr>
          <a:lstStyle/>
          <a:p>
            <a:pPr marL="0" indent="0">
              <a:spcBef>
                <a:spcPts val="0"/>
              </a:spcBef>
              <a:spcAft>
                <a:spcPts val="1800"/>
              </a:spcAft>
              <a:buClr>
                <a:srgbClr val="FFC000"/>
              </a:buClr>
              <a:buSzPct val="150000"/>
              <a:buNone/>
              <a:defRPr/>
            </a:pPr>
            <a:r>
              <a:rPr lang="en-US" sz="3600" b="1" dirty="0" err="1" smtClean="0">
                <a:solidFill>
                  <a:srgbClr val="226637"/>
                </a:solidFill>
                <a:latin typeface="Tahoma" panose="020B0604030504040204" pitchFamily="34" charset="0"/>
              </a:rPr>
              <a:t>Acciones</a:t>
            </a:r>
            <a:r>
              <a:rPr lang="en-US" sz="3600" b="1" dirty="0" smtClean="0">
                <a:solidFill>
                  <a:srgbClr val="226637"/>
                </a:solidFill>
                <a:latin typeface="Tahoma" panose="020B0604030504040204" pitchFamily="34" charset="0"/>
              </a:rPr>
              <a:t> simples para </a:t>
            </a:r>
            <a:r>
              <a:rPr lang="en-US" sz="3600" b="1" dirty="0" err="1" smtClean="0">
                <a:solidFill>
                  <a:srgbClr val="226637"/>
                </a:solidFill>
                <a:latin typeface="Tahoma" panose="020B0604030504040204" pitchFamily="34" charset="0"/>
              </a:rPr>
              <a:t>Reducir</a:t>
            </a:r>
            <a:r>
              <a:rPr lang="en-US" sz="3600" b="1" dirty="0" smtClean="0">
                <a:solidFill>
                  <a:srgbClr val="226637"/>
                </a:solidFill>
                <a:latin typeface="Tahoma" panose="020B0604030504040204" pitchFamily="34" charset="0"/>
              </a:rPr>
              <a:t> </a:t>
            </a:r>
            <a:r>
              <a:rPr lang="en-US" sz="3600" b="1" dirty="0" err="1" smtClean="0">
                <a:solidFill>
                  <a:srgbClr val="226637"/>
                </a:solidFill>
                <a:latin typeface="Tahoma" panose="020B0604030504040204" pitchFamily="34" charset="0"/>
              </a:rPr>
              <a:t>Riesgos</a:t>
            </a:r>
            <a:r>
              <a:rPr lang="en-US" sz="3600" b="1" dirty="0" smtClean="0">
                <a:solidFill>
                  <a:srgbClr val="226637"/>
                </a:solidFill>
                <a:latin typeface="Tahoma" panose="020B0604030504040204" pitchFamily="34" charset="0"/>
              </a:rPr>
              <a:t>:</a:t>
            </a:r>
            <a:endParaRPr lang="en-US" sz="3600" b="1" dirty="0">
              <a:solidFill>
                <a:srgbClr val="226637"/>
              </a:solidFill>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err="1" smtClean="0">
                <a:latin typeface="Tahoma" panose="020B0604030504040204" pitchFamily="34" charset="0"/>
              </a:rPr>
              <a:t>Evitar</a:t>
            </a:r>
            <a:r>
              <a:rPr lang="en-US" sz="3200" dirty="0" smtClean="0">
                <a:latin typeface="Tahoma" panose="020B0604030504040204" pitchFamily="34" charset="0"/>
              </a:rPr>
              <a:t> el </a:t>
            </a:r>
            <a:r>
              <a:rPr lang="en-US" sz="3200" dirty="0" err="1" smtClean="0">
                <a:latin typeface="Tahoma" panose="020B0604030504040204" pitchFamily="34" charset="0"/>
              </a:rPr>
              <a:t>peligro</a:t>
            </a:r>
            <a:endParaRPr lang="en-US" sz="3200" dirty="0" smtClean="0">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err="1" smtClean="0">
                <a:latin typeface="Tahoma" panose="020B0604030504040204" pitchFamily="34" charset="0"/>
              </a:rPr>
              <a:t>Eliminar</a:t>
            </a:r>
            <a:r>
              <a:rPr lang="en-US" sz="3200" dirty="0" smtClean="0">
                <a:latin typeface="Tahoma" panose="020B0604030504040204" pitchFamily="34" charset="0"/>
              </a:rPr>
              <a:t> el </a:t>
            </a:r>
            <a:r>
              <a:rPr lang="en-US" sz="3200" dirty="0" err="1" smtClean="0">
                <a:latin typeface="Tahoma" panose="020B0604030504040204" pitchFamily="34" charset="0"/>
              </a:rPr>
              <a:t>peligro</a:t>
            </a:r>
            <a:endParaRPr lang="en-US" sz="3200" dirty="0" smtClean="0">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err="1" smtClean="0">
                <a:latin typeface="Tahoma" panose="020B0604030504040204" pitchFamily="34" charset="0"/>
              </a:rPr>
              <a:t>Controlar</a:t>
            </a:r>
            <a:r>
              <a:rPr lang="en-US" sz="3200" dirty="0" smtClean="0">
                <a:latin typeface="Tahoma" panose="020B0604030504040204" pitchFamily="34" charset="0"/>
              </a:rPr>
              <a:t> el </a:t>
            </a:r>
            <a:r>
              <a:rPr lang="en-US" sz="3200" dirty="0" err="1" smtClean="0">
                <a:latin typeface="Tahoma" panose="020B0604030504040204" pitchFamily="34" charset="0"/>
              </a:rPr>
              <a:t>peligro</a:t>
            </a:r>
            <a:endParaRPr lang="en-US" sz="3200" dirty="0" smtClean="0">
              <a:latin typeface="Tahoma" panose="020B0604030504040204" pitchFamily="34" charset="0"/>
            </a:endParaRPr>
          </a:p>
          <a:p>
            <a:pPr marL="857193" lvl="1" indent="-457200">
              <a:spcBef>
                <a:spcPts val="0"/>
              </a:spcBef>
              <a:spcAft>
                <a:spcPts val="600"/>
              </a:spcAft>
              <a:buClr>
                <a:srgbClr val="FFC000"/>
              </a:buClr>
              <a:buSzPct val="150000"/>
              <a:buFont typeface="Arial" panose="020B0604020202020204" pitchFamily="34" charset="0"/>
              <a:buChar char="•"/>
              <a:defRPr/>
            </a:pPr>
            <a:r>
              <a:rPr lang="en-US" sz="3000" dirty="0" err="1" smtClean="0">
                <a:latin typeface="Tahoma" panose="020B0604030504040204" pitchFamily="34" charset="0"/>
              </a:rPr>
              <a:t>Resguardar</a:t>
            </a:r>
            <a:r>
              <a:rPr lang="en-US" sz="3000" dirty="0" smtClean="0">
                <a:latin typeface="Tahoma" panose="020B0604030504040204" pitchFamily="34" charset="0"/>
              </a:rPr>
              <a:t> </a:t>
            </a:r>
            <a:r>
              <a:rPr lang="en-US" sz="3000" dirty="0" err="1" smtClean="0">
                <a:latin typeface="Tahoma" panose="020B0604030504040204" pitchFamily="34" charset="0"/>
              </a:rPr>
              <a:t>equipo</a:t>
            </a:r>
            <a:endParaRPr lang="en-US" sz="3000" dirty="0" smtClean="0">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err="1" smtClean="0">
                <a:latin typeface="Tahoma" panose="020B0604030504040204" pitchFamily="34" charset="0"/>
              </a:rPr>
              <a:t>Recibir</a:t>
            </a:r>
            <a:r>
              <a:rPr lang="en-US" sz="3200" dirty="0" smtClean="0">
                <a:latin typeface="Tahoma" panose="020B0604030504040204" pitchFamily="34" charset="0"/>
              </a:rPr>
              <a:t> </a:t>
            </a:r>
            <a:r>
              <a:rPr lang="en-US" sz="3200" dirty="0" err="1" smtClean="0">
                <a:latin typeface="Tahoma" panose="020B0604030504040204" pitchFamily="34" charset="0"/>
              </a:rPr>
              <a:t>entrenamiento</a:t>
            </a:r>
            <a:endParaRPr lang="en-US" sz="3200" dirty="0" smtClean="0">
              <a:latin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defRPr/>
            </a:pPr>
            <a:r>
              <a:rPr lang="en-US" sz="3200" dirty="0" err="1" smtClean="0">
                <a:latin typeface="Tahoma" panose="020B0604030504040204" pitchFamily="34" charset="0"/>
              </a:rPr>
              <a:t>Utilizar</a:t>
            </a:r>
            <a:r>
              <a:rPr lang="en-US" sz="3200" dirty="0" smtClean="0">
                <a:latin typeface="Tahoma" panose="020B0604030504040204" pitchFamily="34" charset="0"/>
              </a:rPr>
              <a:t> EPP </a:t>
            </a:r>
            <a:r>
              <a:rPr lang="en-US" sz="3200" dirty="0" err="1" smtClean="0">
                <a:latin typeface="Tahoma" panose="020B0604030504040204" pitchFamily="34" charset="0"/>
              </a:rPr>
              <a:t>adecuado</a:t>
            </a:r>
            <a:endParaRPr lang="en-US" sz="3200" dirty="0" smtClean="0">
              <a:latin typeface="Tahoma" panose="020B0604030504040204" pitchFamily="34" charset="0"/>
            </a:endParaRPr>
          </a:p>
        </p:txBody>
      </p:sp>
      <p:pic>
        <p:nvPicPr>
          <p:cNvPr id="7" name="Picture 4" descr="Don and Dawn Twannadothis.jpg" title="personajes de dibujos animado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010915" y="1815990"/>
            <a:ext cx="2743200" cy="3657600"/>
          </a:xfrm>
          <a:prstGeom prst="rect">
            <a:avLst/>
          </a:prstGeom>
          <a:noFill/>
          <a:ln w="12700">
            <a:solidFill>
              <a:srgbClr val="1A4656"/>
            </a:solidFill>
            <a:miter lim="800000"/>
            <a:headEnd/>
            <a:tailEnd/>
          </a:ln>
        </p:spPr>
      </p:pic>
    </p:spTree>
    <p:extLst>
      <p:ext uri="{BB962C8B-B14F-4D97-AF65-F5344CB8AC3E}">
        <p14:creationId xmlns:p14="http://schemas.microsoft.com/office/powerpoint/2010/main" val="2216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15</a:t>
            </a:fld>
            <a:endParaRPr lang="en-US" dirty="0"/>
          </a:p>
        </p:txBody>
      </p:sp>
      <p:sp>
        <p:nvSpPr>
          <p:cNvPr id="4" name="Title 3"/>
          <p:cNvSpPr>
            <a:spLocks noGrp="1"/>
          </p:cNvSpPr>
          <p:nvPr>
            <p:ph type="title"/>
          </p:nvPr>
        </p:nvSpPr>
        <p:spPr>
          <a:xfrm>
            <a:off x="0" y="274638"/>
            <a:ext cx="9144000" cy="1143000"/>
          </a:xfrm>
        </p:spPr>
        <p:txBody>
          <a:bodyPr>
            <a:noAutofit/>
          </a:bodyPr>
          <a:lstStyle/>
          <a:p>
            <a:pPr lvl="0">
              <a:spcBef>
                <a:spcPts val="0"/>
              </a:spcBef>
              <a:defRPr/>
            </a:pPr>
            <a:r>
              <a:rPr lang="es-HN" sz="5400" dirty="0" smtClean="0">
                <a:solidFill>
                  <a:srgbClr val="226637"/>
                </a:solidFill>
              </a:rPr>
              <a:t>Atrapamiento/Inmersión</a:t>
            </a:r>
            <a:endParaRPr lang="en-US" sz="5400" dirty="0">
              <a:solidFill>
                <a:srgbClr val="226637"/>
              </a:solidFill>
            </a:endParaRPr>
          </a:p>
        </p:txBody>
      </p:sp>
      <p:pic>
        <p:nvPicPr>
          <p:cNvPr id="3" name="Picture 2" title="de la mano en el mai'z"/>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3793" y="1662370"/>
            <a:ext cx="4093672" cy="4114800"/>
          </a:xfrm>
          <a:prstGeom prst="rect">
            <a:avLst/>
          </a:prstGeom>
          <a:ln w="12700">
            <a:solidFill>
              <a:srgbClr val="1A4656"/>
            </a:solidFill>
          </a:ln>
        </p:spPr>
      </p:pic>
    </p:spTree>
    <p:extLst>
      <p:ext uri="{BB962C8B-B14F-4D97-AF65-F5344CB8AC3E}">
        <p14:creationId xmlns:p14="http://schemas.microsoft.com/office/powerpoint/2010/main" val="374531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16</a:t>
            </a:fld>
            <a:endParaRPr lang="en-US" dirty="0"/>
          </a:p>
        </p:txBody>
      </p:sp>
      <p:sp>
        <p:nvSpPr>
          <p:cNvPr id="3" name="Title 2"/>
          <p:cNvSpPr>
            <a:spLocks noGrp="1"/>
          </p:cNvSpPr>
          <p:nvPr>
            <p:ph type="title"/>
          </p:nvPr>
        </p:nvSpPr>
        <p:spPr>
          <a:xfrm>
            <a:off x="457200" y="274638"/>
            <a:ext cx="8229600" cy="1143000"/>
          </a:xfrm>
        </p:spPr>
        <p:txBody>
          <a:bodyPr anchor="ctr">
            <a:normAutofit/>
          </a:bodyPr>
          <a:lstStyle/>
          <a:p>
            <a:pPr lvl="0">
              <a:spcBef>
                <a:spcPts val="0"/>
              </a:spcBef>
              <a:defRPr/>
            </a:pPr>
            <a:r>
              <a:rPr lang="es-HN" b="1" dirty="0"/>
              <a:t>Atrapamiento vs. Inmersión</a:t>
            </a:r>
            <a:endParaRPr lang="en-US" dirty="0"/>
          </a:p>
        </p:txBody>
      </p:sp>
      <p:sp>
        <p:nvSpPr>
          <p:cNvPr id="7" name="Content Placeholder 6"/>
          <p:cNvSpPr>
            <a:spLocks noGrp="1"/>
          </p:cNvSpPr>
          <p:nvPr>
            <p:ph type="body" idx="1"/>
          </p:nvPr>
        </p:nvSpPr>
        <p:spPr>
          <a:xfrm>
            <a:off x="300080" y="1431940"/>
            <a:ext cx="4040188" cy="639762"/>
          </a:xfrm>
        </p:spPr>
        <p:style>
          <a:lnRef idx="0">
            <a:schemeClr val="accent6"/>
          </a:lnRef>
          <a:fillRef idx="3">
            <a:schemeClr val="accent6"/>
          </a:fillRef>
          <a:effectRef idx="3">
            <a:schemeClr val="accent6"/>
          </a:effectRef>
          <a:fontRef idx="minor">
            <a:schemeClr val="lt1"/>
          </a:fontRef>
        </p:style>
        <p:txBody>
          <a:bodyPr>
            <a:noAutofit/>
          </a:bodyPr>
          <a:lstStyle/>
          <a:p>
            <a:pPr marL="0" indent="0">
              <a:buNone/>
            </a:pPr>
            <a:r>
              <a:rPr lang="en-US" sz="3600" dirty="0" err="1" smtClean="0"/>
              <a:t>Atrapamiento</a:t>
            </a:r>
            <a:endParaRPr lang="en-US" sz="3600" dirty="0"/>
          </a:p>
        </p:txBody>
      </p:sp>
      <p:sp>
        <p:nvSpPr>
          <p:cNvPr id="4" name="Content Placeholder 3"/>
          <p:cNvSpPr>
            <a:spLocks noGrp="1"/>
          </p:cNvSpPr>
          <p:nvPr>
            <p:ph sz="half" idx="2"/>
          </p:nvPr>
        </p:nvSpPr>
        <p:spPr>
          <a:xfrm>
            <a:off x="300080" y="2154020"/>
            <a:ext cx="4040188" cy="3951288"/>
          </a:xfrm>
          <a:solidFill>
            <a:schemeClr val="bg1">
              <a:lumMod val="95000"/>
            </a:schemeClr>
          </a:solidFill>
          <a:ln w="28575">
            <a:solidFill>
              <a:schemeClr val="accent6"/>
            </a:solidFill>
          </a:ln>
          <a:scene3d>
            <a:camera prst="orthographicFront"/>
            <a:lightRig rig="threePt" dir="t"/>
          </a:scene3d>
          <a:sp3d contourW="12700">
            <a:contourClr>
              <a:schemeClr val="bg1">
                <a:lumMod val="85000"/>
              </a:schemeClr>
            </a:contourClr>
          </a:sp3d>
        </p:spPr>
        <p:txBody>
          <a:bodyPr>
            <a:normAutofit lnSpcReduction="10000"/>
          </a:bodyPr>
          <a:lstStyle/>
          <a:p>
            <a:pPr>
              <a:buClr>
                <a:srgbClr val="FFC000"/>
              </a:buClr>
              <a:buSzPct val="150000"/>
              <a:buFont typeface="Wingdings" panose="05000000000000000000" pitchFamily="2" charset="2"/>
              <a:buChar char="§"/>
            </a:pPr>
            <a:r>
              <a:rPr lang="en-US" sz="3200" dirty="0" err="1"/>
              <a:t>Porción</a:t>
            </a:r>
            <a:r>
              <a:rPr lang="en-US" sz="3200" dirty="0"/>
              <a:t> del </a:t>
            </a:r>
            <a:r>
              <a:rPr lang="en-US" sz="3200" dirty="0" err="1"/>
              <a:t>cuerpo</a:t>
            </a:r>
            <a:r>
              <a:rPr lang="en-US" sz="3200" dirty="0"/>
              <a:t> </a:t>
            </a:r>
            <a:r>
              <a:rPr lang="en-US" sz="3200" dirty="0" err="1"/>
              <a:t>sumergida</a:t>
            </a:r>
            <a:endParaRPr lang="en-US" sz="3200" dirty="0"/>
          </a:p>
          <a:p>
            <a:pPr>
              <a:buClr>
                <a:srgbClr val="FFC000"/>
              </a:buClr>
              <a:buSzPct val="150000"/>
              <a:buFont typeface="Wingdings" panose="05000000000000000000" pitchFamily="2" charset="2"/>
              <a:buChar char="§"/>
            </a:pPr>
            <a:r>
              <a:rPr lang="es-ES" sz="3200" dirty="0"/>
              <a:t>Sobre las rodillas – no puede rescatarse a si mismo </a:t>
            </a:r>
          </a:p>
          <a:p>
            <a:pPr>
              <a:buClr>
                <a:srgbClr val="FFC000"/>
              </a:buClr>
              <a:buSzPct val="150000"/>
              <a:buFont typeface="Wingdings" panose="05000000000000000000" pitchFamily="2" charset="2"/>
              <a:buChar char="§"/>
            </a:pPr>
            <a:r>
              <a:rPr lang="es-ES" sz="3200" dirty="0"/>
              <a:t>5 segundos a la </a:t>
            </a:r>
            <a:r>
              <a:rPr lang="es-ES" sz="3200" dirty="0" smtClean="0"/>
              <a:t>impotencia</a:t>
            </a:r>
            <a:endParaRPr lang="en-US" dirty="0"/>
          </a:p>
        </p:txBody>
      </p:sp>
      <p:sp>
        <p:nvSpPr>
          <p:cNvPr id="6" name="Text Placeholder 5"/>
          <p:cNvSpPr>
            <a:spLocks noGrp="1"/>
          </p:cNvSpPr>
          <p:nvPr>
            <p:ph type="body" sz="quarter" idx="3"/>
          </p:nvPr>
        </p:nvSpPr>
        <p:spPr>
          <a:xfrm>
            <a:off x="4793180" y="1435017"/>
            <a:ext cx="4041775" cy="639762"/>
          </a:xfrm>
        </p:spPr>
        <p:style>
          <a:lnRef idx="0">
            <a:schemeClr val="accent6"/>
          </a:lnRef>
          <a:fillRef idx="3">
            <a:schemeClr val="accent6"/>
          </a:fillRef>
          <a:effectRef idx="3">
            <a:schemeClr val="accent6"/>
          </a:effectRef>
          <a:fontRef idx="minor">
            <a:schemeClr val="lt1"/>
          </a:fontRef>
        </p:style>
        <p:txBody>
          <a:bodyPr>
            <a:noAutofit/>
          </a:bodyPr>
          <a:lstStyle/>
          <a:p>
            <a:r>
              <a:rPr lang="en-US" sz="3600" smtClean="0"/>
              <a:t>Inmersión</a:t>
            </a:r>
            <a:endParaRPr lang="en-US" sz="3600" dirty="0"/>
          </a:p>
        </p:txBody>
      </p:sp>
      <p:sp>
        <p:nvSpPr>
          <p:cNvPr id="5" name="Content Placeholder 4"/>
          <p:cNvSpPr>
            <a:spLocks noGrp="1"/>
          </p:cNvSpPr>
          <p:nvPr>
            <p:ph sz="quarter" idx="4"/>
          </p:nvPr>
        </p:nvSpPr>
        <p:spPr>
          <a:xfrm>
            <a:off x="4804690" y="2166062"/>
            <a:ext cx="4041775" cy="3951288"/>
          </a:xfrm>
          <a:solidFill>
            <a:schemeClr val="bg1">
              <a:lumMod val="95000"/>
            </a:schemeClr>
          </a:solidFill>
          <a:ln w="28575">
            <a:solidFill>
              <a:schemeClr val="accent6"/>
            </a:solidFill>
          </a:ln>
          <a:scene3d>
            <a:camera prst="orthographicFront"/>
            <a:lightRig rig="threePt" dir="t"/>
          </a:scene3d>
          <a:sp3d contourW="12700">
            <a:contourClr>
              <a:schemeClr val="bg1">
                <a:lumMod val="85000"/>
              </a:schemeClr>
            </a:contourClr>
          </a:sp3d>
        </p:spPr>
        <p:txBody>
          <a:bodyPr/>
          <a:lstStyle/>
          <a:p>
            <a:pPr>
              <a:buClr>
                <a:srgbClr val="FFC000"/>
              </a:buClr>
              <a:buSzPct val="150000"/>
              <a:buFont typeface="Wingdings" panose="05000000000000000000" pitchFamily="2" charset="2"/>
              <a:buChar char="§"/>
            </a:pPr>
            <a:r>
              <a:rPr lang="en-US" sz="3200" dirty="0"/>
              <a:t>Total </a:t>
            </a:r>
            <a:r>
              <a:rPr lang="en-US" sz="3200" dirty="0" err="1"/>
              <a:t>inmersión</a:t>
            </a:r>
            <a:r>
              <a:rPr lang="en-US" sz="3200" dirty="0"/>
              <a:t> &lt; 60 </a:t>
            </a:r>
            <a:r>
              <a:rPr lang="en-US" sz="3200" dirty="0" err="1"/>
              <a:t>segundos</a:t>
            </a:r>
            <a:endParaRPr lang="en-US" sz="3200" dirty="0"/>
          </a:p>
          <a:p>
            <a:pPr>
              <a:buClr>
                <a:srgbClr val="FFC000"/>
              </a:buClr>
              <a:buSzPct val="150000"/>
              <a:buFont typeface="Wingdings" panose="05000000000000000000" pitchFamily="2" charset="2"/>
              <a:buChar char="§"/>
            </a:pPr>
            <a:r>
              <a:rPr lang="es-ES" sz="3200" dirty="0"/>
              <a:t>Usualmente se recupera el </a:t>
            </a:r>
            <a:r>
              <a:rPr lang="es-ES" sz="3200" dirty="0" smtClean="0"/>
              <a:t>cuerpo</a:t>
            </a:r>
          </a:p>
          <a:p>
            <a:pPr>
              <a:buClr>
                <a:srgbClr val="FFC000"/>
              </a:buClr>
              <a:buSzPct val="150000"/>
              <a:buFont typeface="Wingdings" panose="05000000000000000000" pitchFamily="2" charset="2"/>
              <a:buChar char="§"/>
            </a:pPr>
            <a:r>
              <a:rPr lang="es-ES" sz="3200" dirty="0"/>
              <a:t>Muerte causada por </a:t>
            </a:r>
            <a:r>
              <a:rPr lang="es-ES" sz="3200" dirty="0" smtClean="0"/>
              <a:t>sofocación</a:t>
            </a:r>
            <a:endParaRPr lang="en-US" dirty="0"/>
          </a:p>
        </p:txBody>
      </p:sp>
    </p:spTree>
    <p:extLst>
      <p:ext uri="{BB962C8B-B14F-4D97-AF65-F5344CB8AC3E}">
        <p14:creationId xmlns:p14="http://schemas.microsoft.com/office/powerpoint/2010/main" val="1205351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17</a:t>
            </a:fld>
            <a:endParaRPr lang="en-US" dirty="0"/>
          </a:p>
        </p:txBody>
      </p:sp>
      <p:sp>
        <p:nvSpPr>
          <p:cNvPr id="2" name="Title 1"/>
          <p:cNvSpPr>
            <a:spLocks noGrp="1"/>
          </p:cNvSpPr>
          <p:nvPr>
            <p:ph type="title"/>
          </p:nvPr>
        </p:nvSpPr>
        <p:spPr/>
        <p:txBody>
          <a:bodyPr anchor="ctr">
            <a:normAutofit/>
          </a:bodyPr>
          <a:lstStyle/>
          <a:p>
            <a:r>
              <a:rPr lang="en-US" dirty="0" err="1" smtClean="0">
                <a:latin typeface="Tahoma" panose="020B0604030504040204" pitchFamily="34" charset="0"/>
              </a:rPr>
              <a:t>Impacto</a:t>
            </a:r>
            <a:r>
              <a:rPr lang="en-US" dirty="0" smtClean="0">
                <a:latin typeface="Tahoma" panose="020B0604030504040204" pitchFamily="34" charset="0"/>
              </a:rPr>
              <a:t> - </a:t>
            </a:r>
            <a:r>
              <a:rPr lang="en-US" dirty="0" err="1" smtClean="0">
                <a:latin typeface="Tahoma" panose="020B0604030504040204" pitchFamily="34" charset="0"/>
              </a:rPr>
              <a:t>Atrapamientos</a:t>
            </a:r>
            <a:endParaRPr lang="en-US" dirty="0"/>
          </a:p>
        </p:txBody>
      </p:sp>
      <p:sp>
        <p:nvSpPr>
          <p:cNvPr id="5" name="Content Placeholder 4"/>
          <p:cNvSpPr>
            <a:spLocks noGrp="1"/>
          </p:cNvSpPr>
          <p:nvPr>
            <p:ph sz="half" idx="1"/>
          </p:nvPr>
        </p:nvSpPr>
        <p:spPr>
          <a:xfrm>
            <a:off x="385856" y="1508750"/>
            <a:ext cx="8372290" cy="4525963"/>
          </a:xfrm>
        </p:spPr>
        <p:txBody>
          <a:bodyPr>
            <a:normAutofit/>
          </a:bodyPr>
          <a:lstStyle/>
          <a:p>
            <a:pPr marL="457200" lvl="0" indent="-457200">
              <a:lnSpc>
                <a:spcPct val="110000"/>
              </a:lnSpc>
              <a:spcBef>
                <a:spcPts val="0"/>
              </a:spcBef>
              <a:spcAft>
                <a:spcPts val="600"/>
              </a:spcAft>
              <a:buClr>
                <a:srgbClr val="FFC000"/>
              </a:buClr>
              <a:buSzPct val="150000"/>
              <a:buFont typeface="Wingdings" pitchFamily="2" charset="2"/>
              <a:buChar char="§"/>
            </a:pPr>
            <a:r>
              <a:rPr lang="en-US" sz="3200" dirty="0" err="1">
                <a:solidFill>
                  <a:prstClr val="black"/>
                </a:solidFill>
                <a:latin typeface="Tahoma" panose="020B0604030504040204" pitchFamily="34" charset="0"/>
              </a:rPr>
              <a:t>Atrapamientos</a:t>
            </a:r>
            <a:r>
              <a:rPr lang="en-US" sz="3200" dirty="0">
                <a:solidFill>
                  <a:prstClr val="black"/>
                </a:solidFill>
                <a:latin typeface="Tahoma" panose="020B0604030504040204" pitchFamily="34" charset="0"/>
              </a:rPr>
              <a:t> </a:t>
            </a:r>
            <a:r>
              <a:rPr lang="en-US" sz="3200" dirty="0" err="1">
                <a:solidFill>
                  <a:prstClr val="black"/>
                </a:solidFill>
                <a:latin typeface="Tahoma" panose="020B0604030504040204" pitchFamily="34" charset="0"/>
              </a:rPr>
              <a:t>aumentaron</a:t>
            </a:r>
            <a:r>
              <a:rPr lang="en-US" sz="3200" dirty="0">
                <a:solidFill>
                  <a:prstClr val="black"/>
                </a:solidFill>
                <a:latin typeface="Tahoma" panose="020B0604030504040204" pitchFamily="34" charset="0"/>
              </a:rPr>
              <a:t> &gt;183%</a:t>
            </a:r>
          </a:p>
          <a:p>
            <a:pPr marL="457200" lvl="0" indent="-457200">
              <a:lnSpc>
                <a:spcPct val="110000"/>
              </a:lnSpc>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36.8 por año – promedio de 5 años</a:t>
            </a:r>
          </a:p>
          <a:p>
            <a:pPr marL="457200" lvl="0" indent="-457200">
              <a:lnSpc>
                <a:spcPct val="110000"/>
              </a:lnSpc>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18% involucra jóvenes entre 11-20 años</a:t>
            </a:r>
          </a:p>
          <a:p>
            <a:pPr marL="457200" lvl="0" indent="-457200">
              <a:lnSpc>
                <a:spcPct val="110000"/>
              </a:lnSpc>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80% tasa de mortalidad en grupo de </a:t>
            </a:r>
          </a:p>
          <a:p>
            <a:pPr marL="457200" lvl="0" indent="-457200">
              <a:lnSpc>
                <a:spcPct val="110000"/>
              </a:lnSpc>
              <a:spcBef>
                <a:spcPts val="0"/>
              </a:spcBef>
              <a:spcAft>
                <a:spcPts val="600"/>
              </a:spcAft>
              <a:buClr>
                <a:srgbClr val="FFC000"/>
              </a:buClr>
              <a:buSzPct val="150000"/>
              <a:buNone/>
            </a:pPr>
            <a:r>
              <a:rPr lang="es-HN" sz="3200" dirty="0">
                <a:solidFill>
                  <a:prstClr val="black"/>
                </a:solidFill>
                <a:latin typeface="Tahoma" panose="020B0604030504040204" pitchFamily="34" charset="0"/>
              </a:rPr>
              <a:t>	11- 20 años </a:t>
            </a:r>
          </a:p>
          <a:p>
            <a:pPr marL="457200" lvl="0" indent="-457200">
              <a:lnSpc>
                <a:spcPct val="110000"/>
              </a:lnSpc>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Más común que suceda en las granjas</a:t>
            </a:r>
          </a:p>
          <a:p>
            <a:pPr marL="457200" lvl="0" indent="-457200">
              <a:lnSpc>
                <a:spcPct val="110000"/>
              </a:lnSpc>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No se reportan todos los </a:t>
            </a:r>
            <a:r>
              <a:rPr lang="es-HN" sz="3200" dirty="0" smtClean="0">
                <a:solidFill>
                  <a:prstClr val="black"/>
                </a:solidFill>
                <a:latin typeface="Tahoma" panose="020B0604030504040204" pitchFamily="34" charset="0"/>
              </a:rPr>
              <a:t>casos</a:t>
            </a:r>
            <a:endParaRPr lang="en-US" dirty="0"/>
          </a:p>
        </p:txBody>
      </p:sp>
      <p:sp>
        <p:nvSpPr>
          <p:cNvPr id="6" name="Content Placeholder 5"/>
          <p:cNvSpPr>
            <a:spLocks noGrp="1"/>
          </p:cNvSpPr>
          <p:nvPr>
            <p:ph sz="half" idx="2"/>
          </p:nvPr>
        </p:nvSpPr>
        <p:spPr>
          <a:xfrm>
            <a:off x="923525" y="5771705"/>
            <a:ext cx="4877435" cy="844910"/>
          </a:xfrm>
        </p:spPr>
        <p:txBody>
          <a:bodyPr>
            <a:normAutofit/>
          </a:bodyPr>
          <a:lstStyle/>
          <a:p>
            <a:pPr marL="0" lvl="0" indent="0">
              <a:lnSpc>
                <a:spcPct val="110000"/>
              </a:lnSpc>
              <a:spcBef>
                <a:spcPts val="0"/>
              </a:spcBef>
              <a:spcAft>
                <a:spcPts val="600"/>
              </a:spcAft>
              <a:buClr>
                <a:srgbClr val="FFC000"/>
              </a:buClr>
              <a:buSzPct val="150000"/>
              <a:buNone/>
            </a:pPr>
            <a:r>
              <a:rPr lang="es-HN" sz="1400" dirty="0">
                <a:solidFill>
                  <a:prstClr val="black"/>
                </a:solidFill>
                <a:latin typeface="Tahoma" panose="020B0604030504040204" pitchFamily="34" charset="0"/>
              </a:rPr>
              <a:t>Base de datos  de Incidentes en Espacios Confinados Agrícolas de la Universidad </a:t>
            </a:r>
            <a:r>
              <a:rPr lang="es-HN" sz="1400" dirty="0" err="1">
                <a:solidFill>
                  <a:prstClr val="black"/>
                </a:solidFill>
                <a:latin typeface="Tahoma" panose="020B0604030504040204" pitchFamily="34" charset="0"/>
              </a:rPr>
              <a:t>Purdue</a:t>
            </a:r>
            <a:r>
              <a:rPr lang="es-HN" sz="1400" dirty="0">
                <a:solidFill>
                  <a:prstClr val="black"/>
                </a:solidFill>
                <a:latin typeface="Tahoma" panose="020B0604030504040204" pitchFamily="34" charset="0"/>
              </a:rPr>
              <a:t> (PACSID)</a:t>
            </a:r>
            <a:r>
              <a:rPr lang="en-US" sz="1400" dirty="0">
                <a:solidFill>
                  <a:prstClr val="black"/>
                </a:solidFill>
                <a:latin typeface="Tahoma" panose="020B0604030504040204" pitchFamily="34" charset="0"/>
              </a:rPr>
              <a:t> .</a:t>
            </a:r>
          </a:p>
          <a:p>
            <a:pPr marL="0" indent="0">
              <a:buNone/>
            </a:pPr>
            <a:endParaRPr lang="en-US" dirty="0"/>
          </a:p>
        </p:txBody>
      </p:sp>
    </p:spTree>
    <p:extLst>
      <p:ext uri="{BB962C8B-B14F-4D97-AF65-F5344CB8AC3E}">
        <p14:creationId xmlns:p14="http://schemas.microsoft.com/office/powerpoint/2010/main" val="1688723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t>18</a:t>
            </a:fld>
            <a:endParaRPr lang="en-US" dirty="0"/>
          </a:p>
        </p:txBody>
      </p:sp>
      <p:sp>
        <p:nvSpPr>
          <p:cNvPr id="25603" name="Title 1"/>
          <p:cNvSpPr>
            <a:spLocks noGrp="1"/>
          </p:cNvSpPr>
          <p:nvPr>
            <p:ph type="title"/>
          </p:nvPr>
        </p:nvSpPr>
        <p:spPr/>
        <p:txBody>
          <a:bodyPr anchor="t">
            <a:normAutofit/>
          </a:bodyPr>
          <a:lstStyle/>
          <a:p>
            <a:pPr eaLnBrk="1" hangingPunct="1"/>
            <a:r>
              <a:rPr lang="en-US" b="1" dirty="0" err="1" smtClean="0">
                <a:latin typeface="Tahoma" panose="020B0604030504040204" pitchFamily="34" charset="0"/>
              </a:rPr>
              <a:t>Datos</a:t>
            </a:r>
            <a:r>
              <a:rPr lang="en-US" b="1" dirty="0" smtClean="0">
                <a:latin typeface="Tahoma" panose="020B0604030504040204" pitchFamily="34" charset="0"/>
              </a:rPr>
              <a:t> </a:t>
            </a:r>
            <a:r>
              <a:rPr lang="en-US" b="1" dirty="0" err="1" smtClean="0">
                <a:latin typeface="Tahoma" panose="020B0604030504040204" pitchFamily="34" charset="0"/>
              </a:rPr>
              <a:t>sobre</a:t>
            </a:r>
            <a:r>
              <a:rPr lang="en-US" b="1" dirty="0" smtClean="0">
                <a:latin typeface="Tahoma" panose="020B0604030504040204" pitchFamily="34" charset="0"/>
              </a:rPr>
              <a:t> el </a:t>
            </a:r>
            <a:r>
              <a:rPr lang="en-US" b="1" dirty="0" err="1" smtClean="0">
                <a:latin typeface="Tahoma" panose="020B0604030504040204" pitchFamily="34" charset="0"/>
              </a:rPr>
              <a:t>Grano</a:t>
            </a:r>
            <a:endParaRPr lang="en-US" b="1" dirty="0" smtClean="0">
              <a:latin typeface="Tahoma" panose="020B0604030504040204" pitchFamily="34" charset="0"/>
            </a:endParaRPr>
          </a:p>
        </p:txBody>
      </p:sp>
      <p:sp>
        <p:nvSpPr>
          <p:cNvPr id="7" name="Content Placeholder 2"/>
          <p:cNvSpPr>
            <a:spLocks noGrp="1"/>
          </p:cNvSpPr>
          <p:nvPr>
            <p:ph sz="half" idx="1"/>
          </p:nvPr>
        </p:nvSpPr>
        <p:spPr>
          <a:xfrm>
            <a:off x="298654" y="1355130"/>
            <a:ext cx="8536301" cy="4525963"/>
          </a:xfrm>
        </p:spPr>
        <p:txBody>
          <a:bodyPr>
            <a:noAutofit/>
          </a:bodyPr>
          <a:lstStyle/>
          <a:p>
            <a:pPr marL="365760" indent="-365760">
              <a:spcBef>
                <a:spcPts val="600"/>
              </a:spcBef>
              <a:buClr>
                <a:srgbClr val="FFC000"/>
              </a:buClr>
              <a:buSzPct val="150000"/>
              <a:buFont typeface="Wingdings" pitchFamily="2" charset="2"/>
              <a:buChar char="§"/>
            </a:pPr>
            <a:r>
              <a:rPr lang="es-HN" sz="3200" dirty="0" smtClean="0">
                <a:latin typeface="Tahoma" panose="020B0604030504040204" pitchFamily="34" charset="0"/>
              </a:rPr>
              <a:t>Normal: hundirse alrededor de 12 pulgadas  </a:t>
            </a:r>
          </a:p>
          <a:p>
            <a:pPr marL="365760" indent="-365760">
              <a:spcBef>
                <a:spcPts val="600"/>
              </a:spcBef>
              <a:buClr>
                <a:srgbClr val="FFC000"/>
              </a:buClr>
              <a:buSzPct val="150000"/>
              <a:buFont typeface="Wingdings" pitchFamily="2" charset="2"/>
              <a:buChar char="§"/>
            </a:pPr>
            <a:r>
              <a:rPr lang="es-HN" sz="3200" dirty="0" smtClean="0">
                <a:latin typeface="Tahoma" panose="020B0604030504040204" pitchFamily="34" charset="0"/>
              </a:rPr>
              <a:t>Un pie cúbico de grano pesa~50 lbs.</a:t>
            </a:r>
          </a:p>
          <a:p>
            <a:pPr marL="365760" indent="-365760">
              <a:spcBef>
                <a:spcPts val="600"/>
              </a:spcBef>
              <a:buClr>
                <a:srgbClr val="FFC000"/>
              </a:buClr>
              <a:buSzPct val="150000"/>
              <a:buFont typeface="Wingdings" pitchFamily="2" charset="2"/>
              <a:buChar char="§"/>
            </a:pPr>
            <a:r>
              <a:rPr lang="es-HN" sz="3200" dirty="0" smtClean="0">
                <a:latin typeface="Tahoma" panose="020B0604030504040204" pitchFamily="34" charset="0"/>
              </a:rPr>
              <a:t>El grano actúa como arena movediza</a:t>
            </a:r>
            <a:endParaRPr lang="es-HN" sz="3200" dirty="0">
              <a:latin typeface="Tahoma" panose="020B0604030504040204" pitchFamily="34" charset="0"/>
            </a:endParaRPr>
          </a:p>
        </p:txBody>
      </p:sp>
      <p:pic>
        <p:nvPicPr>
          <p:cNvPr id="5" name="Picture 4" title="caminar en gra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654" y="3121760"/>
            <a:ext cx="4800599" cy="3200400"/>
          </a:xfrm>
          <a:prstGeom prst="rect">
            <a:avLst/>
          </a:prstGeom>
          <a:ln w="12700">
            <a:solidFill>
              <a:srgbClr val="1A4656"/>
            </a:solidFill>
          </a:ln>
        </p:spPr>
      </p:pic>
      <p:sp>
        <p:nvSpPr>
          <p:cNvPr id="2" name="Content Placeholder 1"/>
          <p:cNvSpPr>
            <a:spLocks noGrp="1"/>
          </p:cNvSpPr>
          <p:nvPr>
            <p:ph sz="half" idx="2"/>
          </p:nvPr>
        </p:nvSpPr>
        <p:spPr>
          <a:xfrm>
            <a:off x="5105400" y="3659430"/>
            <a:ext cx="3767960" cy="1689820"/>
          </a:xfrm>
        </p:spPr>
        <p:txBody>
          <a:bodyPr>
            <a:normAutofit lnSpcReduction="10000"/>
          </a:bodyPr>
          <a:lstStyle/>
          <a:p>
            <a:pPr marL="0" lvl="0" indent="0">
              <a:spcBef>
                <a:spcPts val="0"/>
              </a:spcBef>
              <a:buNone/>
            </a:pPr>
            <a:r>
              <a:rPr lang="en-US" dirty="0">
                <a:solidFill>
                  <a:prstClr val="black"/>
                </a:solidFill>
                <a:latin typeface="Tahoma" panose="020B0604030504040204" pitchFamily="34" charset="0"/>
              </a:rPr>
              <a:t>Nota: El </a:t>
            </a:r>
            <a:r>
              <a:rPr lang="en-US" dirty="0" err="1">
                <a:solidFill>
                  <a:prstClr val="black"/>
                </a:solidFill>
                <a:latin typeface="Tahoma" panose="020B0604030504040204" pitchFamily="34" charset="0"/>
              </a:rPr>
              <a:t>entrante</a:t>
            </a:r>
            <a:r>
              <a:rPr lang="es-HN" dirty="0">
                <a:solidFill>
                  <a:prstClr val="black"/>
                </a:solidFill>
                <a:latin typeface="Tahoma" panose="020B0604030504040204" pitchFamily="34" charset="0"/>
              </a:rPr>
              <a:t> no está bien atado. Esta es una foto de demostración</a:t>
            </a:r>
            <a:r>
              <a:rPr lang="en-US" dirty="0">
                <a:solidFill>
                  <a:prstClr val="black"/>
                </a:solidFill>
                <a:latin typeface="Tahoma" panose="020B0604030504040204" pitchFamily="34" charset="0"/>
              </a:rPr>
              <a:t>.</a:t>
            </a:r>
          </a:p>
          <a:p>
            <a:pPr marL="0" indent="0">
              <a:buNone/>
            </a:pPr>
            <a:endParaRPr lang="en-US" dirty="0"/>
          </a:p>
        </p:txBody>
      </p:sp>
    </p:spTree>
    <p:extLst>
      <p:ext uri="{BB962C8B-B14F-4D97-AF65-F5344CB8AC3E}">
        <p14:creationId xmlns:p14="http://schemas.microsoft.com/office/powerpoint/2010/main" val="406835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54D2A3-57AF-44C6-B772-6D9B6CC6C2C3}" type="slidenum">
              <a:rPr lang="en-US" smtClean="0"/>
              <a:t>19</a:t>
            </a:fld>
            <a:endParaRPr lang="en-US" dirty="0"/>
          </a:p>
        </p:txBody>
      </p:sp>
      <p:sp>
        <p:nvSpPr>
          <p:cNvPr id="9" name="Title 8"/>
          <p:cNvSpPr>
            <a:spLocks noGrp="1"/>
          </p:cNvSpPr>
          <p:nvPr>
            <p:ph type="title"/>
          </p:nvPr>
        </p:nvSpPr>
        <p:spPr>
          <a:xfrm>
            <a:off x="380390" y="116270"/>
            <a:ext cx="8377755" cy="1315670"/>
          </a:xfrm>
        </p:spPr>
        <p:txBody>
          <a:bodyPr>
            <a:noAutofit/>
          </a:bodyPr>
          <a:lstStyle/>
          <a:p>
            <a:r>
              <a:rPr lang="es-HN" sz="4000" dirty="0" smtClean="0"/>
              <a:t>Peligro – MALA </a:t>
            </a:r>
            <a:r>
              <a:rPr lang="es-HN" sz="4000" dirty="0"/>
              <a:t>Condición </a:t>
            </a:r>
            <a:r>
              <a:rPr lang="es-HN" sz="4000" dirty="0" smtClean="0"/>
              <a:t>del Grano</a:t>
            </a:r>
            <a:endParaRPr lang="en-US" sz="4000" dirty="0"/>
          </a:p>
        </p:txBody>
      </p:sp>
      <p:sp>
        <p:nvSpPr>
          <p:cNvPr id="10" name="Content Placeholder 9"/>
          <p:cNvSpPr>
            <a:spLocks noGrp="1"/>
          </p:cNvSpPr>
          <p:nvPr>
            <p:ph idx="1"/>
          </p:nvPr>
        </p:nvSpPr>
        <p:spPr>
          <a:xfrm>
            <a:off x="246525" y="1547155"/>
            <a:ext cx="5952775" cy="5264932"/>
          </a:xfrm>
        </p:spPr>
        <p:txBody>
          <a:bodyPr>
            <a:normAutofit lnSpcReduction="10000"/>
          </a:bodyPr>
          <a:lstStyle/>
          <a:p>
            <a:pPr marL="457200" lvl="0" indent="-457200" defTabSz="914269">
              <a:spcBef>
                <a:spcPts val="0"/>
              </a:spcBef>
              <a:spcAft>
                <a:spcPts val="600"/>
              </a:spcAft>
              <a:buClr>
                <a:srgbClr val="FFC000"/>
              </a:buClr>
              <a:buSzPct val="150000"/>
              <a:buFont typeface="Wingdings" panose="05000000000000000000" pitchFamily="2" charset="2"/>
              <a:buChar char="§"/>
            </a:pPr>
            <a:r>
              <a:rPr lang="en-US" b="1" dirty="0">
                <a:solidFill>
                  <a:srgbClr val="FF0000"/>
                </a:solidFill>
              </a:rPr>
              <a:t>Mala</a:t>
            </a:r>
            <a:r>
              <a:rPr lang="en-US" dirty="0">
                <a:solidFill>
                  <a:prstClr val="black"/>
                </a:solidFill>
              </a:rPr>
              <a:t> </a:t>
            </a:r>
            <a:r>
              <a:rPr lang="es-HN" dirty="0">
                <a:solidFill>
                  <a:prstClr val="black"/>
                </a:solidFill>
              </a:rPr>
              <a:t>condición del grano </a:t>
            </a:r>
          </a:p>
          <a:p>
            <a:pPr marL="914334" lvl="1" indent="-457200" defTabSz="914269">
              <a:spcBef>
                <a:spcPts val="0"/>
              </a:spcBef>
              <a:spcAft>
                <a:spcPts val="600"/>
              </a:spcAft>
              <a:buClr>
                <a:srgbClr val="FFC000"/>
              </a:buClr>
              <a:buSzPct val="150000"/>
              <a:buFont typeface="Arial" panose="020B0604020202020204" pitchFamily="34" charset="0"/>
              <a:buChar char="•"/>
            </a:pPr>
            <a:r>
              <a:rPr lang="es-HN" sz="3000" dirty="0">
                <a:solidFill>
                  <a:prstClr val="black"/>
                </a:solidFill>
              </a:rPr>
              <a:t>Temperatura caliente </a:t>
            </a:r>
          </a:p>
          <a:p>
            <a:pPr marL="914334" lvl="1" indent="-457200" defTabSz="914269">
              <a:spcBef>
                <a:spcPts val="0"/>
              </a:spcBef>
              <a:spcAft>
                <a:spcPts val="600"/>
              </a:spcAft>
              <a:buClr>
                <a:srgbClr val="FFC000"/>
              </a:buClr>
              <a:buSzPct val="150000"/>
              <a:buFont typeface="Arial" panose="020B0604020202020204" pitchFamily="34" charset="0"/>
              <a:buChar char="•"/>
            </a:pPr>
            <a:r>
              <a:rPr lang="es-HN" sz="3000" dirty="0">
                <a:solidFill>
                  <a:prstClr val="black"/>
                </a:solidFill>
              </a:rPr>
              <a:t>Contenido de humedad alto </a:t>
            </a:r>
          </a:p>
          <a:p>
            <a:pPr marL="914334" lvl="1" indent="-457200" defTabSz="914269">
              <a:spcBef>
                <a:spcPts val="0"/>
              </a:spcBef>
              <a:spcAft>
                <a:spcPts val="950"/>
              </a:spcAft>
              <a:buClr>
                <a:srgbClr val="FFC000"/>
              </a:buClr>
              <a:buSzPct val="150000"/>
              <a:buFont typeface="Arial" panose="020B0604020202020204" pitchFamily="34" charset="0"/>
              <a:buChar char="•"/>
            </a:pPr>
            <a:r>
              <a:rPr lang="es-HN" sz="3000" dirty="0">
                <a:solidFill>
                  <a:prstClr val="black"/>
                </a:solidFill>
              </a:rPr>
              <a:t>Olor – mohoso, rancio, fermentado, agrio</a:t>
            </a:r>
          </a:p>
          <a:p>
            <a:pPr marL="457200" lvl="0" indent="-457200" defTabSz="914269">
              <a:spcBef>
                <a:spcPts val="0"/>
              </a:spcBef>
              <a:spcAft>
                <a:spcPts val="600"/>
              </a:spcAft>
              <a:buClr>
                <a:srgbClr val="FFC000"/>
              </a:buClr>
              <a:buSzPct val="150000"/>
              <a:buFont typeface="Wingdings" panose="05000000000000000000" pitchFamily="2" charset="2"/>
              <a:buChar char="§"/>
            </a:pPr>
            <a:r>
              <a:rPr lang="es-HN" b="1" dirty="0">
                <a:solidFill>
                  <a:srgbClr val="14900A"/>
                </a:solidFill>
              </a:rPr>
              <a:t>Buena</a:t>
            </a:r>
            <a:r>
              <a:rPr lang="es-HN" b="1" dirty="0">
                <a:solidFill>
                  <a:srgbClr val="4CB748"/>
                </a:solidFill>
              </a:rPr>
              <a:t> </a:t>
            </a:r>
            <a:r>
              <a:rPr lang="es-HN" dirty="0">
                <a:solidFill>
                  <a:prstClr val="black"/>
                </a:solidFill>
              </a:rPr>
              <a:t>condición del grano</a:t>
            </a:r>
          </a:p>
          <a:p>
            <a:pPr marL="914334" lvl="1" indent="-457200" defTabSz="914269">
              <a:spcBef>
                <a:spcPts val="0"/>
              </a:spcBef>
              <a:spcAft>
                <a:spcPts val="600"/>
              </a:spcAft>
              <a:buClr>
                <a:srgbClr val="FFC000"/>
              </a:buClr>
              <a:buSzPct val="150000"/>
              <a:buFont typeface="Arial" panose="020B0604020202020204" pitchFamily="34" charset="0"/>
              <a:buChar char="•"/>
            </a:pPr>
            <a:r>
              <a:rPr lang="es-HN" sz="3000" dirty="0">
                <a:solidFill>
                  <a:prstClr val="black"/>
                </a:solidFill>
              </a:rPr>
              <a:t>Temperatura fresca</a:t>
            </a:r>
          </a:p>
          <a:p>
            <a:pPr marL="914334" lvl="1" indent="-457200" defTabSz="914269">
              <a:spcBef>
                <a:spcPts val="0"/>
              </a:spcBef>
              <a:spcAft>
                <a:spcPts val="600"/>
              </a:spcAft>
              <a:buClr>
                <a:srgbClr val="FFC000"/>
              </a:buClr>
              <a:buSzPct val="150000"/>
              <a:buFont typeface="Arial" panose="020B0604020202020204" pitchFamily="34" charset="0"/>
              <a:buChar char="•"/>
            </a:pPr>
            <a:r>
              <a:rPr lang="es-HN" sz="3000" dirty="0">
                <a:solidFill>
                  <a:prstClr val="black"/>
                </a:solidFill>
              </a:rPr>
              <a:t>Contenido de humedad bajo</a:t>
            </a:r>
          </a:p>
          <a:p>
            <a:pPr marL="914334" lvl="1" indent="-457200" defTabSz="914269">
              <a:spcBef>
                <a:spcPts val="0"/>
              </a:spcBef>
              <a:spcAft>
                <a:spcPts val="600"/>
              </a:spcAft>
              <a:buClr>
                <a:srgbClr val="FFC000"/>
              </a:buClr>
              <a:buSzPct val="150000"/>
              <a:buFont typeface="Arial" panose="020B0604020202020204" pitchFamily="34" charset="0"/>
              <a:buChar char="•"/>
            </a:pPr>
            <a:r>
              <a:rPr lang="es-HN" sz="3000" dirty="0">
                <a:solidFill>
                  <a:prstClr val="black"/>
                </a:solidFill>
              </a:rPr>
              <a:t>Movimiento continuo </a:t>
            </a:r>
          </a:p>
          <a:p>
            <a:pPr marL="914334" lvl="1" indent="-457200" defTabSz="914269">
              <a:spcBef>
                <a:spcPts val="0"/>
              </a:spcBef>
              <a:spcAft>
                <a:spcPts val="600"/>
              </a:spcAft>
              <a:buClr>
                <a:srgbClr val="FFC000"/>
              </a:buClr>
              <a:buSzPct val="150000"/>
              <a:buFont typeface="Arial" panose="020B0604020202020204" pitchFamily="34" charset="0"/>
              <a:buChar char="•"/>
            </a:pPr>
            <a:r>
              <a:rPr lang="es-HN" sz="3000" dirty="0">
                <a:solidFill>
                  <a:prstClr val="black"/>
                </a:solidFill>
              </a:rPr>
              <a:t>Olor </a:t>
            </a:r>
            <a:r>
              <a:rPr lang="es-HN" sz="3000" dirty="0" smtClean="0">
                <a:solidFill>
                  <a:prstClr val="black"/>
                </a:solidFill>
              </a:rPr>
              <a:t>dulce</a:t>
            </a:r>
            <a:endParaRPr lang="es-HN" sz="3000" dirty="0">
              <a:solidFill>
                <a:prstClr val="black"/>
              </a:solidFill>
              <a:latin typeface="Calibri"/>
              <a:cs typeface="Arial" pitchFamily="34" charset="0"/>
            </a:endParaRPr>
          </a:p>
        </p:txBody>
      </p:sp>
      <p:pic>
        <p:nvPicPr>
          <p:cNvPr id="13" name="Picture 12" title="torre do grano estrianciones de 65 pies de al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5010" y="1700775"/>
            <a:ext cx="2712465" cy="3657600"/>
          </a:xfrm>
          <a:prstGeom prst="rect">
            <a:avLst/>
          </a:prstGeom>
          <a:ln w="15875">
            <a:solidFill>
              <a:srgbClr val="1A4656"/>
            </a:solidFill>
          </a:ln>
        </p:spPr>
      </p:pic>
      <p:sp>
        <p:nvSpPr>
          <p:cNvPr id="11" name="Text Placeholder 10"/>
          <p:cNvSpPr>
            <a:spLocks noGrp="1"/>
          </p:cNvSpPr>
          <p:nvPr>
            <p:ph type="body" sz="half" idx="2"/>
          </p:nvPr>
        </p:nvSpPr>
        <p:spPr>
          <a:xfrm>
            <a:off x="6173440" y="4465935"/>
            <a:ext cx="2723383" cy="892440"/>
          </a:xfrm>
        </p:spPr>
        <p:txBody>
          <a:bodyPr>
            <a:noAutofit/>
          </a:bodyPr>
          <a:lstStyle/>
          <a:p>
            <a:pPr algn="ctr"/>
            <a:r>
              <a:rPr lang="es-ES" sz="2800" dirty="0">
                <a:solidFill>
                  <a:schemeClr val="bg1"/>
                </a:solidFill>
              </a:rPr>
              <a:t>Estriaciones de 65 pies de </a:t>
            </a:r>
            <a:r>
              <a:rPr lang="es-ES" sz="2800" dirty="0" smtClean="0">
                <a:solidFill>
                  <a:schemeClr val="bg1"/>
                </a:solidFill>
              </a:rPr>
              <a:t>alto</a:t>
            </a:r>
            <a:endParaRPr lang="en-US" dirty="0">
              <a:solidFill>
                <a:schemeClr val="bg1"/>
              </a:solidFill>
            </a:endParaRPr>
          </a:p>
        </p:txBody>
      </p:sp>
      <p:cxnSp>
        <p:nvCxnSpPr>
          <p:cNvPr id="14" name="Straight Arrow Connector 13" title="flecha - Estriaciones de 65 pies de alto"/>
          <p:cNvCxnSpPr/>
          <p:nvPr/>
        </p:nvCxnSpPr>
        <p:spPr>
          <a:xfrm flipV="1">
            <a:off x="7644400" y="2238446"/>
            <a:ext cx="0" cy="1958654"/>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5" name="&quot;No&quot; Symbol 14" title="Sin símbolo"/>
          <p:cNvSpPr/>
          <p:nvPr/>
        </p:nvSpPr>
        <p:spPr>
          <a:xfrm>
            <a:off x="8227837" y="1777585"/>
            <a:ext cx="669638" cy="676276"/>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9822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2</a:t>
            </a:fld>
            <a:endParaRPr lang="en-US">
              <a:solidFill>
                <a:prstClr val="black">
                  <a:tint val="75000"/>
                </a:prstClr>
              </a:solidFill>
            </a:endParaRPr>
          </a:p>
        </p:txBody>
      </p:sp>
      <p:sp>
        <p:nvSpPr>
          <p:cNvPr id="7" name="Title 1"/>
          <p:cNvSpPr>
            <a:spLocks noGrp="1"/>
          </p:cNvSpPr>
          <p:nvPr>
            <p:ph type="title"/>
          </p:nvPr>
        </p:nvSpPr>
        <p:spPr>
          <a:xfrm>
            <a:off x="449883" y="87765"/>
            <a:ext cx="8229600" cy="1143000"/>
          </a:xfrm>
        </p:spPr>
        <p:txBody>
          <a:bodyPr/>
          <a:lstStyle/>
          <a:p>
            <a:pPr>
              <a:defRPr/>
            </a:pPr>
            <a:r>
              <a:rPr lang="es-HN" dirty="0"/>
              <a:t>Descargo de Responsabilidad</a:t>
            </a:r>
            <a:endParaRPr lang="en-US" dirty="0" smtClean="0"/>
          </a:p>
        </p:txBody>
      </p:sp>
      <p:sp>
        <p:nvSpPr>
          <p:cNvPr id="4" name="Content Placeholder 3"/>
          <p:cNvSpPr>
            <a:spLocks noGrp="1"/>
          </p:cNvSpPr>
          <p:nvPr>
            <p:ph idx="1"/>
          </p:nvPr>
        </p:nvSpPr>
        <p:spPr>
          <a:xfrm>
            <a:off x="616285" y="2392065"/>
            <a:ext cx="8257075" cy="2649945"/>
          </a:xfrm>
        </p:spPr>
        <p:txBody>
          <a:bodyPr>
            <a:noAutofit/>
          </a:bodyPr>
          <a:lstStyle/>
          <a:p>
            <a:pPr marL="0" indent="0">
              <a:buNone/>
            </a:pPr>
            <a:r>
              <a:rPr lang="es-HN" sz="2400" dirty="0"/>
              <a:t>Este material fue producido bajo </a:t>
            </a:r>
            <a:r>
              <a:rPr lang="es-HN" sz="2400" dirty="0" smtClean="0"/>
              <a:t>otorgamiento </a:t>
            </a:r>
            <a:r>
              <a:rPr lang="es-HN" sz="2400" dirty="0"/>
              <a:t>numero </a:t>
            </a:r>
            <a:r>
              <a:rPr lang="es-HN" sz="2400" dirty="0" smtClean="0"/>
              <a:t>SH26294SH5 de </a:t>
            </a:r>
            <a:r>
              <a:rPr lang="es-HN" sz="2400" dirty="0"/>
              <a:t>la Administración de Seguridad y Salud Ocupacional, Departamento </a:t>
            </a:r>
            <a:r>
              <a:rPr lang="es-HN" sz="2400" dirty="0" smtClean="0"/>
              <a:t>de Trabajo </a:t>
            </a:r>
            <a:r>
              <a:rPr lang="es-HN" sz="2400" dirty="0"/>
              <a:t>de EEUU. No refleja necesariamente los puntos de vista o políticas del Departamento Laboral, la mención de nombres, productos comerciales y organizaciones no implica el respaldo de éstos por el Gobierno de los EEUU</a:t>
            </a:r>
            <a:r>
              <a:rPr lang="es-HN" sz="2400" dirty="0" smtClean="0"/>
              <a:t>.</a:t>
            </a:r>
            <a:endParaRPr lang="en-US" sz="2400" dirty="0"/>
          </a:p>
        </p:txBody>
      </p:sp>
    </p:spTree>
    <p:extLst>
      <p:ext uri="{BB962C8B-B14F-4D97-AF65-F5344CB8AC3E}">
        <p14:creationId xmlns:p14="http://schemas.microsoft.com/office/powerpoint/2010/main" val="528326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20</a:t>
            </a:fld>
            <a:endParaRPr lang="en-US" dirty="0"/>
          </a:p>
        </p:txBody>
      </p:sp>
      <p:sp>
        <p:nvSpPr>
          <p:cNvPr id="3" name="Title 2"/>
          <p:cNvSpPr>
            <a:spLocks noGrp="1"/>
          </p:cNvSpPr>
          <p:nvPr>
            <p:ph type="title"/>
          </p:nvPr>
        </p:nvSpPr>
        <p:spPr>
          <a:xfrm>
            <a:off x="457200" y="126170"/>
            <a:ext cx="8224136" cy="1387732"/>
          </a:xfrm>
        </p:spPr>
        <p:txBody>
          <a:bodyPr>
            <a:normAutofit/>
          </a:bodyPr>
          <a:lstStyle/>
          <a:p>
            <a:pPr lvl="0">
              <a:spcBef>
                <a:spcPts val="0"/>
              </a:spcBef>
            </a:pPr>
            <a:r>
              <a:rPr lang="en-US" dirty="0" err="1">
                <a:latin typeface="Tahoma" panose="020B0604030504040204" pitchFamily="34" charset="0"/>
              </a:rPr>
              <a:t>Peligro</a:t>
            </a:r>
            <a:r>
              <a:rPr lang="en-US" dirty="0">
                <a:latin typeface="Tahoma" panose="020B0604030504040204" pitchFamily="34" charset="0"/>
              </a:rPr>
              <a:t> – Torre, </a:t>
            </a:r>
            <a:r>
              <a:rPr lang="en-US" dirty="0" err="1">
                <a:latin typeface="Tahoma" panose="020B0604030504040204" pitchFamily="34" charset="0"/>
              </a:rPr>
              <a:t>Cono</a:t>
            </a:r>
            <a:r>
              <a:rPr lang="en-US" dirty="0">
                <a:latin typeface="Tahoma" panose="020B0604030504040204" pitchFamily="34" charset="0"/>
              </a:rPr>
              <a:t> </a:t>
            </a:r>
            <a:r>
              <a:rPr lang="en-US" dirty="0" err="1">
                <a:latin typeface="Tahoma" panose="020B0604030504040204" pitchFamily="34" charset="0"/>
              </a:rPr>
              <a:t>hacia</a:t>
            </a:r>
            <a:r>
              <a:rPr lang="en-US" dirty="0">
                <a:latin typeface="Tahoma" panose="020B0604030504040204" pitchFamily="34" charset="0"/>
              </a:rPr>
              <a:t> </a:t>
            </a:r>
            <a:r>
              <a:rPr lang="en-US" dirty="0" err="1">
                <a:latin typeface="Tahoma" panose="020B0604030504040204" pitchFamily="34" charset="0"/>
              </a:rPr>
              <a:t>arriba</a:t>
            </a:r>
            <a:r>
              <a:rPr lang="en-US" dirty="0">
                <a:latin typeface="Tahoma" panose="020B0604030504040204" pitchFamily="34" charset="0"/>
              </a:rPr>
              <a:t>, y </a:t>
            </a:r>
            <a:r>
              <a:rPr lang="en-US" dirty="0" err="1">
                <a:latin typeface="Tahoma" panose="020B0604030504040204" pitchFamily="34" charset="0"/>
              </a:rPr>
              <a:t>Cono</a:t>
            </a:r>
            <a:r>
              <a:rPr lang="en-US" dirty="0">
                <a:latin typeface="Tahoma" panose="020B0604030504040204" pitchFamily="34" charset="0"/>
              </a:rPr>
              <a:t> </a:t>
            </a:r>
            <a:r>
              <a:rPr lang="en-US" dirty="0" err="1">
                <a:latin typeface="Tahoma" panose="020B0604030504040204" pitchFamily="34" charset="0"/>
              </a:rPr>
              <a:t>hacia</a:t>
            </a:r>
            <a:r>
              <a:rPr lang="en-US" dirty="0">
                <a:latin typeface="Tahoma" panose="020B0604030504040204" pitchFamily="34" charset="0"/>
              </a:rPr>
              <a:t> </a:t>
            </a:r>
            <a:r>
              <a:rPr lang="en-US" dirty="0" err="1" smtClean="0">
                <a:latin typeface="Tahoma" panose="020B0604030504040204" pitchFamily="34" charset="0"/>
              </a:rPr>
              <a:t>abajo</a:t>
            </a:r>
            <a:endParaRPr lang="en-US" dirty="0"/>
          </a:p>
        </p:txBody>
      </p:sp>
      <p:sp>
        <p:nvSpPr>
          <p:cNvPr id="7" name="Content Placeholder 6"/>
          <p:cNvSpPr>
            <a:spLocks noGrp="1"/>
          </p:cNvSpPr>
          <p:nvPr>
            <p:ph idx="1"/>
          </p:nvPr>
        </p:nvSpPr>
        <p:spPr>
          <a:xfrm>
            <a:off x="5338246" y="1969610"/>
            <a:ext cx="3688734" cy="4525963"/>
          </a:xfrm>
        </p:spPr>
        <p:txBody>
          <a:bodyPr>
            <a:normAutofit/>
          </a:bodyPr>
          <a:lstStyle/>
          <a:p>
            <a:pPr marL="365760" lvl="0" indent="-365760">
              <a:spcBef>
                <a:spcPts val="600"/>
              </a:spcBef>
              <a:buClr>
                <a:srgbClr val="FFC000"/>
              </a:buClr>
              <a:buSzPct val="150000"/>
              <a:buFont typeface="Wingdings" pitchFamily="2" charset="2"/>
              <a:buChar char="§"/>
            </a:pPr>
            <a:r>
              <a:rPr lang="es-HN" dirty="0">
                <a:solidFill>
                  <a:prstClr val="black"/>
                </a:solidFill>
                <a:latin typeface="Tahoma" panose="020B0604030504040204" pitchFamily="34" charset="0"/>
              </a:rPr>
              <a:t>Torres de grano</a:t>
            </a:r>
          </a:p>
          <a:p>
            <a:pPr marL="365760" lvl="0" indent="-365760">
              <a:spcBef>
                <a:spcPts val="600"/>
              </a:spcBef>
              <a:buClr>
                <a:srgbClr val="FFC000"/>
              </a:buClr>
              <a:buSzPct val="150000"/>
              <a:buFont typeface="Wingdings" pitchFamily="2" charset="2"/>
              <a:buChar char="§"/>
            </a:pPr>
            <a:r>
              <a:rPr lang="es-HN" dirty="0">
                <a:solidFill>
                  <a:prstClr val="black"/>
                </a:solidFill>
                <a:latin typeface="Tahoma" panose="020B0604030504040204" pitchFamily="34" charset="0"/>
              </a:rPr>
              <a:t>Grano forma cono hacia arriba (Pirámides)</a:t>
            </a:r>
          </a:p>
          <a:p>
            <a:pPr marL="365760" lvl="0" indent="-365760">
              <a:spcBef>
                <a:spcPts val="600"/>
              </a:spcBef>
              <a:buClr>
                <a:srgbClr val="FFC000"/>
              </a:buClr>
              <a:buSzPct val="150000"/>
              <a:buFont typeface="Wingdings" pitchFamily="2" charset="2"/>
              <a:buChar char="§"/>
            </a:pPr>
            <a:r>
              <a:rPr lang="es-HN" dirty="0">
                <a:solidFill>
                  <a:prstClr val="black"/>
                </a:solidFill>
                <a:latin typeface="Tahoma" panose="020B0604030504040204" pitchFamily="34" charset="0"/>
              </a:rPr>
              <a:t>Grano forma cono hacia </a:t>
            </a:r>
            <a:r>
              <a:rPr lang="es-HN" dirty="0" smtClean="0">
                <a:solidFill>
                  <a:prstClr val="black"/>
                </a:solidFill>
                <a:latin typeface="Tahoma" panose="020B0604030504040204" pitchFamily="34" charset="0"/>
              </a:rPr>
              <a:t>abajo</a:t>
            </a:r>
            <a:endParaRPr lang="es-HN" dirty="0">
              <a:solidFill>
                <a:prstClr val="black"/>
              </a:solidFill>
              <a:latin typeface="Tahoma" panose="020B0604030504040204" pitchFamily="34" charset="0"/>
            </a:endParaRPr>
          </a:p>
        </p:txBody>
      </p:sp>
      <p:pic>
        <p:nvPicPr>
          <p:cNvPr id="190466" name="Picture 2" descr="IMG_1812" title="Torre de gra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045" y="1981200"/>
            <a:ext cx="5029200" cy="37719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5" name="&quot;No&quot; Symbol 4" title="Sin símbolo"/>
          <p:cNvSpPr/>
          <p:nvPr/>
        </p:nvSpPr>
        <p:spPr>
          <a:xfrm>
            <a:off x="4341570" y="481158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07772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21</a:t>
            </a:fld>
            <a:endParaRPr lang="en-US" dirty="0"/>
          </a:p>
        </p:txBody>
      </p:sp>
      <p:sp>
        <p:nvSpPr>
          <p:cNvPr id="26632" name="Title 1"/>
          <p:cNvSpPr>
            <a:spLocks noGrp="1"/>
          </p:cNvSpPr>
          <p:nvPr>
            <p:ph type="title"/>
          </p:nvPr>
        </p:nvSpPr>
        <p:spPr>
          <a:xfrm>
            <a:off x="457200" y="288940"/>
            <a:ext cx="8229600" cy="1143000"/>
          </a:xfrm>
        </p:spPr>
        <p:txBody>
          <a:bodyPr>
            <a:noAutofit/>
          </a:bodyPr>
          <a:lstStyle/>
          <a:p>
            <a:r>
              <a:rPr lang="es-HN" b="1" dirty="0"/>
              <a:t>Atrapamiento/Inmersi</a:t>
            </a:r>
            <a:r>
              <a:rPr lang="es-HN" b="1" dirty="0">
                <a:latin typeface="Arial" panose="020B0604020202020204" pitchFamily="34" charset="0"/>
                <a:cs typeface="Arial" panose="020B0604020202020204" pitchFamily="34" charset="0"/>
              </a:rPr>
              <a:t>ó</a:t>
            </a:r>
            <a:r>
              <a:rPr lang="es-HN" b="1" dirty="0"/>
              <a:t>n – </a:t>
            </a:r>
            <a:br>
              <a:rPr lang="es-HN" b="1" dirty="0"/>
            </a:br>
            <a:r>
              <a:rPr lang="es-HN" b="1" dirty="0"/>
              <a:t>tres maneras</a:t>
            </a:r>
            <a:endParaRPr lang="es-HN" b="1" dirty="0" smtClean="0">
              <a:latin typeface="Tahoma" panose="020B0604030504040204" pitchFamily="34" charset="0"/>
            </a:endParaRPr>
          </a:p>
        </p:txBody>
      </p:sp>
      <p:sp>
        <p:nvSpPr>
          <p:cNvPr id="7" name="Content Placeholder 6"/>
          <p:cNvSpPr>
            <a:spLocks noGrp="1"/>
          </p:cNvSpPr>
          <p:nvPr>
            <p:ph sz="half" idx="1"/>
          </p:nvPr>
        </p:nvSpPr>
        <p:spPr>
          <a:xfrm>
            <a:off x="397418" y="1578250"/>
            <a:ext cx="2776643" cy="1005840"/>
          </a:xfrm>
        </p:spPr>
        <p:txBody>
          <a:bodyPr anchor="b">
            <a:normAutofit lnSpcReduction="10000"/>
          </a:bodyPr>
          <a:lstStyle/>
          <a:p>
            <a:pPr marL="0" indent="0" algn="ctr">
              <a:buNone/>
            </a:pPr>
            <a:r>
              <a:rPr lang="en-US" dirty="0" err="1" smtClean="0"/>
              <a:t>Grano</a:t>
            </a:r>
            <a:r>
              <a:rPr lang="en-US" dirty="0" smtClean="0"/>
              <a:t> </a:t>
            </a:r>
            <a:r>
              <a:rPr lang="en-US" dirty="0" err="1" smtClean="0"/>
              <a:t>en</a:t>
            </a:r>
            <a:r>
              <a:rPr lang="en-US" dirty="0" smtClean="0"/>
              <a:t> </a:t>
            </a:r>
            <a:r>
              <a:rPr lang="en-US" dirty="0" err="1" smtClean="0"/>
              <a:t>movimiento</a:t>
            </a:r>
            <a:endParaRPr lang="en-US" dirty="0"/>
          </a:p>
        </p:txBody>
      </p:sp>
      <p:pic>
        <p:nvPicPr>
          <p:cNvPr id="26629" name="Picture 9" title="grano en movimien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619" y="2593054"/>
            <a:ext cx="2777442" cy="2971800"/>
          </a:xfrm>
          <a:prstGeom prst="rect">
            <a:avLst/>
          </a:prstGeom>
          <a:solidFill>
            <a:schemeClr val="bg1"/>
          </a:solidFill>
          <a:ln w="12700">
            <a:solidFill>
              <a:srgbClr val="1A4656"/>
            </a:solidFill>
            <a:miter lim="800000"/>
            <a:headEnd/>
            <a:tailEnd/>
          </a:ln>
        </p:spPr>
      </p:pic>
      <p:sp>
        <p:nvSpPr>
          <p:cNvPr id="8" name="Content Placeholder 7"/>
          <p:cNvSpPr>
            <a:spLocks noGrp="1"/>
          </p:cNvSpPr>
          <p:nvPr>
            <p:ph sz="quarter" idx="2"/>
          </p:nvPr>
        </p:nvSpPr>
        <p:spPr>
          <a:xfrm>
            <a:off x="3561683" y="1578250"/>
            <a:ext cx="2462040" cy="1005840"/>
          </a:xfrm>
        </p:spPr>
        <p:txBody>
          <a:bodyPr anchor="b">
            <a:normAutofit lnSpcReduction="10000"/>
          </a:bodyPr>
          <a:lstStyle/>
          <a:p>
            <a:pPr marL="0" indent="0" algn="ctr">
              <a:buNone/>
            </a:pPr>
            <a:r>
              <a:rPr lang="en-US" dirty="0" err="1" smtClean="0"/>
              <a:t>Grano</a:t>
            </a:r>
            <a:r>
              <a:rPr lang="en-US" dirty="0" smtClean="0"/>
              <a:t> </a:t>
            </a:r>
            <a:r>
              <a:rPr lang="en-US" dirty="0" err="1" smtClean="0"/>
              <a:t>en</a:t>
            </a:r>
            <a:r>
              <a:rPr lang="en-US" dirty="0" smtClean="0"/>
              <a:t> </a:t>
            </a:r>
            <a:r>
              <a:rPr lang="en-US" dirty="0" err="1" smtClean="0"/>
              <a:t>puente</a:t>
            </a:r>
            <a:endParaRPr lang="en-US" dirty="0"/>
          </a:p>
        </p:txBody>
      </p:sp>
      <p:pic>
        <p:nvPicPr>
          <p:cNvPr id="26630" name="Picture 10" title="grano en puen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2488" y="2593055"/>
            <a:ext cx="2441235" cy="2971800"/>
          </a:xfrm>
          <a:prstGeom prst="rect">
            <a:avLst/>
          </a:prstGeom>
          <a:noFill/>
          <a:ln w="12700">
            <a:solidFill>
              <a:srgbClr val="1A4656"/>
            </a:solidFill>
            <a:miter lim="800000"/>
            <a:headEnd/>
            <a:tailEnd/>
          </a:ln>
        </p:spPr>
      </p:pic>
      <p:sp>
        <p:nvSpPr>
          <p:cNvPr id="9" name="Content Placeholder 8"/>
          <p:cNvSpPr>
            <a:spLocks noGrp="1"/>
          </p:cNvSpPr>
          <p:nvPr>
            <p:ph sz="quarter" idx="3"/>
          </p:nvPr>
        </p:nvSpPr>
        <p:spPr>
          <a:xfrm>
            <a:off x="6438459" y="1574723"/>
            <a:ext cx="2333654" cy="1005840"/>
          </a:xfrm>
        </p:spPr>
        <p:txBody>
          <a:bodyPr anchor="b"/>
          <a:lstStyle/>
          <a:p>
            <a:pPr marL="0" indent="0" algn="ctr">
              <a:buNone/>
            </a:pPr>
            <a:r>
              <a:rPr lang="en-US" dirty="0" err="1" smtClean="0"/>
              <a:t>Avalancha</a:t>
            </a:r>
            <a:endParaRPr lang="en-US" dirty="0"/>
          </a:p>
        </p:txBody>
      </p:sp>
      <p:pic>
        <p:nvPicPr>
          <p:cNvPr id="26631" name="Picture 11" title="grano avalanch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6443" y="2593055"/>
            <a:ext cx="2315670" cy="2971800"/>
          </a:xfrm>
          <a:prstGeom prst="rect">
            <a:avLst/>
          </a:prstGeom>
          <a:noFill/>
          <a:ln w="12700">
            <a:solidFill>
              <a:srgbClr val="1A4656"/>
            </a:solidFill>
            <a:miter lim="800000"/>
            <a:headEnd/>
            <a:tailEnd/>
          </a:ln>
        </p:spPr>
      </p:pic>
    </p:spTree>
    <p:extLst>
      <p:ext uri="{BB962C8B-B14F-4D97-AF65-F5344CB8AC3E}">
        <p14:creationId xmlns:p14="http://schemas.microsoft.com/office/powerpoint/2010/main" val="2725722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22</a:t>
            </a:fld>
            <a:endParaRPr lang="en-US" dirty="0"/>
          </a:p>
        </p:txBody>
      </p:sp>
      <p:sp>
        <p:nvSpPr>
          <p:cNvPr id="27654" name="Title 1"/>
          <p:cNvSpPr>
            <a:spLocks noGrp="1"/>
          </p:cNvSpPr>
          <p:nvPr>
            <p:ph type="title"/>
          </p:nvPr>
        </p:nvSpPr>
        <p:spPr>
          <a:xfrm>
            <a:off x="435863" y="318195"/>
            <a:ext cx="8229600" cy="1143000"/>
          </a:xfrm>
        </p:spPr>
        <p:txBody>
          <a:bodyPr>
            <a:normAutofit/>
          </a:bodyPr>
          <a:lstStyle/>
          <a:p>
            <a:pPr eaLnBrk="1" hangingPunct="1"/>
            <a:r>
              <a:rPr lang="en-US" b="1" dirty="0" err="1" smtClean="0">
                <a:latin typeface="Tahoma" panose="020B0604030504040204" pitchFamily="34" charset="0"/>
              </a:rPr>
              <a:t>Grano</a:t>
            </a:r>
            <a:r>
              <a:rPr lang="en-US" b="1" dirty="0" smtClean="0">
                <a:latin typeface="Tahoma" panose="020B0604030504040204" pitchFamily="34" charset="0"/>
              </a:rPr>
              <a:t> </a:t>
            </a:r>
            <a:r>
              <a:rPr lang="en-US" b="1" dirty="0" err="1" smtClean="0">
                <a:latin typeface="Tahoma" panose="020B0604030504040204" pitchFamily="34" charset="0"/>
              </a:rPr>
              <a:t>en</a:t>
            </a:r>
            <a:r>
              <a:rPr lang="en-US" b="1" dirty="0" smtClean="0">
                <a:latin typeface="Tahoma" panose="020B0604030504040204" pitchFamily="34" charset="0"/>
              </a:rPr>
              <a:t> </a:t>
            </a:r>
            <a:r>
              <a:rPr lang="en-US" b="1" dirty="0" err="1" smtClean="0">
                <a:latin typeface="Tahoma" panose="020B0604030504040204" pitchFamily="34" charset="0"/>
              </a:rPr>
              <a:t>movimiento</a:t>
            </a:r>
            <a:endParaRPr lang="en-US" b="1" dirty="0" smtClean="0">
              <a:latin typeface="Tahoma" panose="020B0604030504040204" pitchFamily="34" charset="0"/>
            </a:endParaRPr>
          </a:p>
        </p:txBody>
      </p:sp>
      <p:sp>
        <p:nvSpPr>
          <p:cNvPr id="27650" name="Content Placeholder 2"/>
          <p:cNvSpPr>
            <a:spLocks noGrp="1"/>
          </p:cNvSpPr>
          <p:nvPr>
            <p:ph idx="1"/>
          </p:nvPr>
        </p:nvSpPr>
        <p:spPr>
          <a:xfrm>
            <a:off x="462665" y="1278320"/>
            <a:ext cx="8218670" cy="3625951"/>
          </a:xfrm>
        </p:spPr>
        <p:txBody>
          <a:bodyPr>
            <a:normAutofit/>
          </a:bodyPr>
          <a:lstStyle/>
          <a:p>
            <a:pPr marL="457200" indent="-457200" eaLnBrk="1" hangingPunct="1">
              <a:spcBef>
                <a:spcPts val="0"/>
              </a:spcBef>
              <a:spcAft>
                <a:spcPts val="600"/>
              </a:spcAft>
              <a:buClr>
                <a:srgbClr val="FFC000"/>
              </a:buClr>
              <a:buSzPct val="150000"/>
              <a:buFont typeface="Wingdings" pitchFamily="2" charset="2"/>
              <a:buChar char="§"/>
            </a:pPr>
            <a:r>
              <a:rPr lang="en-US" dirty="0" err="1" smtClean="0">
                <a:latin typeface="Tahoma" panose="020B0604030504040204" pitchFamily="34" charset="0"/>
              </a:rPr>
              <a:t>Actua</a:t>
            </a:r>
            <a:r>
              <a:rPr lang="en-US" dirty="0" smtClean="0">
                <a:latin typeface="Tahoma" panose="020B0604030504040204" pitchFamily="34" charset="0"/>
              </a:rPr>
              <a:t> </a:t>
            </a:r>
            <a:r>
              <a:rPr lang="en-US" dirty="0" err="1" smtClean="0">
                <a:latin typeface="Tahoma" panose="020B0604030504040204" pitchFamily="34" charset="0"/>
              </a:rPr>
              <a:t>como</a:t>
            </a:r>
            <a:r>
              <a:rPr lang="en-US" dirty="0" smtClean="0">
                <a:latin typeface="Tahoma" panose="020B0604030504040204" pitchFamily="34" charset="0"/>
              </a:rPr>
              <a:t> arena </a:t>
            </a:r>
            <a:r>
              <a:rPr lang="en-US" dirty="0" err="1" smtClean="0">
                <a:latin typeface="Tahoma" panose="020B0604030504040204" pitchFamily="34" charset="0"/>
              </a:rPr>
              <a:t>movediza</a:t>
            </a:r>
            <a:r>
              <a:rPr lang="en-US" dirty="0" smtClean="0">
                <a:latin typeface="Tahoma" panose="020B0604030504040204" pitchFamily="34" charset="0"/>
              </a:rPr>
              <a:t>; </a:t>
            </a:r>
            <a:r>
              <a:rPr lang="en-US" dirty="0" err="1" smtClean="0">
                <a:latin typeface="Tahoma" panose="020B0604030504040204" pitchFamily="34" charset="0"/>
              </a:rPr>
              <a:t>arrastra</a:t>
            </a:r>
            <a:r>
              <a:rPr lang="en-US" dirty="0" smtClean="0">
                <a:latin typeface="Tahoma" panose="020B0604030504040204" pitchFamily="34" charset="0"/>
              </a:rPr>
              <a:t> al </a:t>
            </a:r>
            <a:r>
              <a:rPr lang="en-US" dirty="0" err="1" smtClean="0">
                <a:latin typeface="Tahoma" panose="020B0604030504040204" pitchFamily="34" charset="0"/>
              </a:rPr>
              <a:t>trabajador</a:t>
            </a:r>
            <a:endParaRPr lang="en-US" dirty="0">
              <a:latin typeface="Tahoma" panose="020B0604030504040204" pitchFamily="34" charset="0"/>
            </a:endParaRPr>
          </a:p>
          <a:p>
            <a:pPr marL="457200" indent="-457200" eaLnBrk="1" hangingPunct="1">
              <a:spcBef>
                <a:spcPts val="0"/>
              </a:spcBef>
              <a:spcAft>
                <a:spcPts val="600"/>
              </a:spcAft>
              <a:buClr>
                <a:srgbClr val="FFC000"/>
              </a:buClr>
              <a:buSzPct val="150000"/>
              <a:buFont typeface="Wingdings" pitchFamily="2" charset="2"/>
              <a:buChar char="§"/>
            </a:pPr>
            <a:r>
              <a:rPr lang="en-US" dirty="0" err="1" smtClean="0">
                <a:latin typeface="Tahoma" panose="020B0604030504040204" pitchFamily="34" charset="0"/>
              </a:rPr>
              <a:t>Entierra</a:t>
            </a:r>
            <a:r>
              <a:rPr lang="en-US" dirty="0" smtClean="0">
                <a:latin typeface="Tahoma" panose="020B0604030504040204" pitchFamily="34" charset="0"/>
              </a:rPr>
              <a:t> al </a:t>
            </a:r>
            <a:r>
              <a:rPr lang="en-US" dirty="0" err="1" smtClean="0">
                <a:latin typeface="Tahoma" panose="020B0604030504040204" pitchFamily="34" charset="0"/>
              </a:rPr>
              <a:t>trabajador</a:t>
            </a:r>
            <a:r>
              <a:rPr lang="en-US" dirty="0" smtClean="0">
                <a:latin typeface="Tahoma" panose="020B0604030504040204" pitchFamily="34" charset="0"/>
              </a:rPr>
              <a:t> </a:t>
            </a:r>
            <a:r>
              <a:rPr lang="en-US" dirty="0" err="1" smtClean="0">
                <a:latin typeface="Tahoma" panose="020B0604030504040204" pitchFamily="34" charset="0"/>
              </a:rPr>
              <a:t>en</a:t>
            </a:r>
            <a:r>
              <a:rPr lang="en-US" dirty="0" smtClean="0">
                <a:latin typeface="Tahoma" panose="020B0604030504040204" pitchFamily="34" charset="0"/>
              </a:rPr>
              <a:t> </a:t>
            </a:r>
            <a:r>
              <a:rPr lang="en-US" dirty="0" err="1" smtClean="0">
                <a:latin typeface="Tahoma" panose="020B0604030504040204" pitchFamily="34" charset="0"/>
              </a:rPr>
              <a:t>segundos</a:t>
            </a:r>
            <a:endParaRPr lang="en-US" dirty="0" smtClean="0">
              <a:latin typeface="Tahoma" panose="020B0604030504040204" pitchFamily="34" charset="0"/>
            </a:endParaRPr>
          </a:p>
          <a:p>
            <a:pPr marL="457200" indent="-457200" eaLnBrk="1" hangingPunct="1">
              <a:spcBef>
                <a:spcPts val="0"/>
              </a:spcBef>
              <a:spcAft>
                <a:spcPts val="600"/>
              </a:spcAft>
              <a:buClr>
                <a:srgbClr val="FFC000"/>
              </a:buClr>
              <a:buSzPct val="150000"/>
              <a:buFont typeface="Wingdings" pitchFamily="2" charset="2"/>
              <a:buChar char="§"/>
            </a:pPr>
            <a:r>
              <a:rPr lang="en-US" b="1" dirty="0" smtClean="0">
                <a:latin typeface="Tahoma" panose="020B0604030504040204" pitchFamily="34" charset="0"/>
              </a:rPr>
              <a:t>NUNCA</a:t>
            </a:r>
            <a:r>
              <a:rPr lang="en-US" dirty="0" smtClean="0">
                <a:latin typeface="Tahoma" panose="020B0604030504040204" pitchFamily="34" charset="0"/>
              </a:rPr>
              <a:t> “</a:t>
            </a:r>
            <a:r>
              <a:rPr lang="en-US" dirty="0" err="1" smtClean="0">
                <a:latin typeface="Tahoma" panose="020B0604030504040204" pitchFamily="34" charset="0"/>
              </a:rPr>
              <a:t>camine</a:t>
            </a:r>
            <a:r>
              <a:rPr lang="en-US" dirty="0" smtClean="0">
                <a:latin typeface="Tahoma" panose="020B0604030504040204" pitchFamily="34" charset="0"/>
              </a:rPr>
              <a:t> </a:t>
            </a:r>
            <a:r>
              <a:rPr lang="en-US" dirty="0" err="1" smtClean="0">
                <a:latin typeface="Tahoma" panose="020B0604030504040204" pitchFamily="34" charset="0"/>
              </a:rPr>
              <a:t>hacia</a:t>
            </a:r>
            <a:r>
              <a:rPr lang="en-US" dirty="0" smtClean="0">
                <a:latin typeface="Tahoma" panose="020B0604030504040204" pitchFamily="34" charset="0"/>
              </a:rPr>
              <a:t> </a:t>
            </a:r>
            <a:r>
              <a:rPr lang="en-US" dirty="0" err="1" smtClean="0">
                <a:latin typeface="Tahoma" panose="020B0604030504040204" pitchFamily="34" charset="0"/>
              </a:rPr>
              <a:t>abajo</a:t>
            </a:r>
            <a:r>
              <a:rPr lang="en-US" dirty="0" smtClean="0">
                <a:latin typeface="Tahoma" panose="020B0604030504040204" pitchFamily="34" charset="0"/>
              </a:rPr>
              <a:t>” del </a:t>
            </a:r>
            <a:r>
              <a:rPr lang="en-US" dirty="0" err="1" smtClean="0">
                <a:latin typeface="Tahoma" panose="020B0604030504040204" pitchFamily="34" charset="0"/>
              </a:rPr>
              <a:t>grano</a:t>
            </a:r>
            <a:endParaRPr lang="en-US" sz="2800" dirty="0" smtClean="0">
              <a:latin typeface="Tahoma" panose="020B0604030504040204" pitchFamily="34" charset="0"/>
            </a:endParaRPr>
          </a:p>
        </p:txBody>
      </p:sp>
      <p:pic>
        <p:nvPicPr>
          <p:cNvPr id="3074" name="Picture 2" descr="imagen de trabajador cayendo progresivamente en cubo de gra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8060" y="3659430"/>
            <a:ext cx="674384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3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23</a:t>
            </a:fld>
            <a:endParaRPr lang="en-US" dirty="0"/>
          </a:p>
        </p:txBody>
      </p:sp>
      <p:sp>
        <p:nvSpPr>
          <p:cNvPr id="5" name="Title 1"/>
          <p:cNvSpPr>
            <a:spLocks noGrp="1"/>
          </p:cNvSpPr>
          <p:nvPr>
            <p:ph type="title"/>
          </p:nvPr>
        </p:nvSpPr>
        <p:spPr/>
        <p:txBody>
          <a:bodyPr>
            <a:normAutofit/>
          </a:bodyPr>
          <a:lstStyle/>
          <a:p>
            <a:pPr eaLnBrk="1" hangingPunct="1">
              <a:defRPr/>
            </a:pPr>
            <a:r>
              <a:rPr lang="es-HN" b="1" dirty="0" smtClean="0">
                <a:latin typeface="Tahoma" panose="020B0604030504040204" pitchFamily="34" charset="0"/>
              </a:rPr>
              <a:t>Sucede Rápido</a:t>
            </a:r>
            <a:endParaRPr lang="en-US" b="1" dirty="0" smtClean="0">
              <a:latin typeface="Tahoma" panose="020B0604030504040204" pitchFamily="34" charset="0"/>
            </a:endParaRPr>
          </a:p>
        </p:txBody>
      </p:sp>
      <p:grpSp>
        <p:nvGrpSpPr>
          <p:cNvPr id="6" name="Group 5" title="el graphico sucede rapido"/>
          <p:cNvGrpSpPr/>
          <p:nvPr/>
        </p:nvGrpSpPr>
        <p:grpSpPr>
          <a:xfrm>
            <a:off x="1505474" y="1371600"/>
            <a:ext cx="6133053" cy="4114800"/>
            <a:chOff x="1505474" y="1371600"/>
            <a:chExt cx="6133053" cy="4114800"/>
          </a:xfrm>
        </p:grpSpPr>
        <p:pic>
          <p:nvPicPr>
            <p:cNvPr id="1026" name="Picture 2" title="el graphico sucede rapi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5474" y="1371600"/>
              <a:ext cx="6133053" cy="4114800"/>
            </a:xfrm>
            <a:prstGeom prst="rect">
              <a:avLst/>
            </a:prstGeom>
            <a:noFill/>
            <a:ln w="12700">
              <a:solidFill>
                <a:srgbClr val="1A4656"/>
              </a:solidFill>
              <a:miter lim="800000"/>
              <a:headEnd/>
              <a:tailEnd/>
            </a:ln>
          </p:spPr>
        </p:pic>
        <p:sp>
          <p:nvSpPr>
            <p:cNvPr id="3" name="TextBox 2"/>
            <p:cNvSpPr txBox="1"/>
            <p:nvPr/>
          </p:nvSpPr>
          <p:spPr>
            <a:xfrm>
              <a:off x="4264760" y="5125911"/>
              <a:ext cx="1075340" cy="338554"/>
            </a:xfrm>
            <a:prstGeom prst="rect">
              <a:avLst/>
            </a:prstGeom>
            <a:solidFill>
              <a:schemeClr val="bg1"/>
            </a:solidFill>
          </p:spPr>
          <p:txBody>
            <a:bodyPr wrap="square" rtlCol="0">
              <a:spAutoFit/>
            </a:bodyPr>
            <a:lstStyle/>
            <a:p>
              <a:r>
                <a:rPr lang="es-HN" sz="1600" b="1" dirty="0" smtClean="0"/>
                <a:t>Segundos</a:t>
              </a:r>
              <a:endParaRPr lang="es-HN" sz="1600" b="1" dirty="0"/>
            </a:p>
          </p:txBody>
        </p:sp>
        <p:sp>
          <p:nvSpPr>
            <p:cNvPr id="4" name="TextBox 3"/>
            <p:cNvSpPr txBox="1"/>
            <p:nvPr/>
          </p:nvSpPr>
          <p:spPr>
            <a:xfrm rot="16200000">
              <a:off x="1407669" y="3697566"/>
              <a:ext cx="537670" cy="307777"/>
            </a:xfrm>
            <a:prstGeom prst="rect">
              <a:avLst/>
            </a:prstGeom>
            <a:solidFill>
              <a:srgbClr val="FFFFFF"/>
            </a:solidFill>
          </p:spPr>
          <p:txBody>
            <a:bodyPr wrap="square" rtlCol="0">
              <a:spAutoFit/>
            </a:bodyPr>
            <a:lstStyle/>
            <a:p>
              <a:r>
                <a:rPr lang="en-US" sz="1400" b="1" dirty="0" smtClean="0"/>
                <a:t>Pies</a:t>
              </a:r>
              <a:endParaRPr lang="en-US" sz="1400" b="1" dirty="0"/>
            </a:p>
          </p:txBody>
        </p:sp>
      </p:grpSp>
    </p:spTree>
    <p:extLst>
      <p:ext uri="{BB962C8B-B14F-4D97-AF65-F5344CB8AC3E}">
        <p14:creationId xmlns:p14="http://schemas.microsoft.com/office/powerpoint/2010/main" val="3249917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24</a:t>
            </a:fld>
            <a:endParaRPr lang="en-US" dirty="0"/>
          </a:p>
        </p:txBody>
      </p:sp>
      <p:sp>
        <p:nvSpPr>
          <p:cNvPr id="28674" name="Title 1"/>
          <p:cNvSpPr>
            <a:spLocks noGrp="1"/>
          </p:cNvSpPr>
          <p:nvPr>
            <p:ph type="title"/>
          </p:nvPr>
        </p:nvSpPr>
        <p:spPr>
          <a:xfrm>
            <a:off x="462665" y="164575"/>
            <a:ext cx="8229600" cy="1143000"/>
          </a:xfrm>
        </p:spPr>
        <p:txBody>
          <a:bodyPr>
            <a:normAutofit/>
          </a:bodyPr>
          <a:lstStyle/>
          <a:p>
            <a:pPr eaLnBrk="1" hangingPunct="1"/>
            <a:r>
              <a:rPr lang="en-US" b="1" dirty="0" err="1" smtClean="0">
                <a:latin typeface="Tahoma" panose="020B0604030504040204" pitchFamily="34" charset="0"/>
              </a:rPr>
              <a:t>Grano</a:t>
            </a:r>
            <a:r>
              <a:rPr lang="en-US" b="1" dirty="0" smtClean="0">
                <a:latin typeface="Tahoma" panose="020B0604030504040204" pitchFamily="34" charset="0"/>
              </a:rPr>
              <a:t> </a:t>
            </a:r>
            <a:r>
              <a:rPr lang="en-US" b="1" dirty="0" err="1" smtClean="0">
                <a:latin typeface="Tahoma" panose="020B0604030504040204" pitchFamily="34" charset="0"/>
              </a:rPr>
              <a:t>en</a:t>
            </a:r>
            <a:r>
              <a:rPr lang="en-US" b="1" dirty="0" smtClean="0">
                <a:latin typeface="Tahoma" panose="020B0604030504040204" pitchFamily="34" charset="0"/>
              </a:rPr>
              <a:t> Puente</a:t>
            </a:r>
          </a:p>
        </p:txBody>
      </p:sp>
      <p:sp>
        <p:nvSpPr>
          <p:cNvPr id="28675" name="Content Placeholder 2"/>
          <p:cNvSpPr>
            <a:spLocks noGrp="1"/>
          </p:cNvSpPr>
          <p:nvPr>
            <p:ph idx="1"/>
          </p:nvPr>
        </p:nvSpPr>
        <p:spPr>
          <a:xfrm>
            <a:off x="462665" y="1278320"/>
            <a:ext cx="8218670" cy="2957185"/>
          </a:xfrm>
        </p:spPr>
        <p:txBody>
          <a:bodyPr>
            <a:noAutofit/>
          </a:bodyPr>
          <a:lstStyle/>
          <a:p>
            <a:pPr marL="457200" indent="-457200" eaLnBrk="1" hangingPunct="1">
              <a:spcBef>
                <a:spcPts val="0"/>
              </a:spcBef>
              <a:spcAft>
                <a:spcPts val="600"/>
              </a:spcAft>
              <a:buClr>
                <a:srgbClr val="FFC000"/>
              </a:buClr>
              <a:buSzPct val="150000"/>
              <a:buFont typeface="Wingdings" pitchFamily="2" charset="2"/>
              <a:buChar char="§"/>
            </a:pPr>
            <a:r>
              <a:rPr lang="en-US" dirty="0" smtClean="0">
                <a:solidFill>
                  <a:srgbClr val="000000"/>
                </a:solidFill>
                <a:latin typeface="Tahoma" panose="020B0604030504040204" pitchFamily="34" charset="0"/>
              </a:rPr>
              <a:t>Se forma </a:t>
            </a:r>
            <a:r>
              <a:rPr lang="en-US" dirty="0" err="1" smtClean="0">
                <a:solidFill>
                  <a:srgbClr val="000000"/>
                </a:solidFill>
                <a:latin typeface="Tahoma" panose="020B0604030504040204" pitchFamily="34" charset="0"/>
              </a:rPr>
              <a:t>costra</a:t>
            </a:r>
            <a:r>
              <a:rPr lang="en-US" dirty="0" smtClean="0">
                <a:solidFill>
                  <a:srgbClr val="000000"/>
                </a:solidFill>
                <a:latin typeface="Tahoma" panose="020B0604030504040204" pitchFamily="34" charset="0"/>
              </a:rPr>
              <a:t> superior; </a:t>
            </a:r>
            <a:r>
              <a:rPr lang="en-US" dirty="0" err="1" smtClean="0">
                <a:solidFill>
                  <a:srgbClr val="000000"/>
                </a:solidFill>
                <a:latin typeface="Tahoma" panose="020B0604030504040204" pitchFamily="34" charset="0"/>
              </a:rPr>
              <a:t>crea</a:t>
            </a:r>
            <a:r>
              <a:rPr lang="en-US" dirty="0" smtClean="0">
                <a:solidFill>
                  <a:srgbClr val="000000"/>
                </a:solidFill>
                <a:latin typeface="Tahoma" panose="020B0604030504040204" pitchFamily="34" charset="0"/>
              </a:rPr>
              <a:t> </a:t>
            </a:r>
            <a:r>
              <a:rPr lang="en-US" dirty="0" err="1" smtClean="0">
                <a:solidFill>
                  <a:srgbClr val="000000"/>
                </a:solidFill>
                <a:latin typeface="Tahoma" panose="020B0604030504040204" pitchFamily="34" charset="0"/>
              </a:rPr>
              <a:t>una</a:t>
            </a:r>
            <a:r>
              <a:rPr lang="en-US" dirty="0" smtClean="0">
                <a:solidFill>
                  <a:srgbClr val="000000"/>
                </a:solidFill>
                <a:latin typeface="Tahoma" panose="020B0604030504040204" pitchFamily="34" charset="0"/>
              </a:rPr>
              <a:t> </a:t>
            </a:r>
            <a:r>
              <a:rPr lang="en-US" dirty="0" err="1" smtClean="0">
                <a:solidFill>
                  <a:srgbClr val="000000"/>
                </a:solidFill>
                <a:latin typeface="Tahoma" panose="020B0604030504040204" pitchFamily="34" charset="0"/>
              </a:rPr>
              <a:t>cavidad</a:t>
            </a:r>
            <a:r>
              <a:rPr lang="en-US" dirty="0" smtClean="0">
                <a:solidFill>
                  <a:srgbClr val="000000"/>
                </a:solidFill>
                <a:latin typeface="Tahoma" panose="020B0604030504040204" pitchFamily="34" charset="0"/>
              </a:rPr>
              <a:t> inferior</a:t>
            </a:r>
          </a:p>
          <a:p>
            <a:pPr marL="457200" indent="-457200" eaLnBrk="1" hangingPunct="1">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rPr>
              <a:t>Colapsa cuando se camina sobre él</a:t>
            </a:r>
          </a:p>
          <a:p>
            <a:pPr marL="457200" indent="-457200" eaLnBrk="1" hangingPunct="1">
              <a:spcBef>
                <a:spcPts val="0"/>
              </a:spcBef>
              <a:spcAft>
                <a:spcPts val="600"/>
              </a:spcAft>
              <a:buClr>
                <a:srgbClr val="FFC000"/>
              </a:buClr>
              <a:buSzPct val="150000"/>
              <a:buFont typeface="Wingdings" pitchFamily="2" charset="2"/>
              <a:buChar char="§"/>
            </a:pPr>
            <a:r>
              <a:rPr lang="en-US" dirty="0" err="1" smtClean="0">
                <a:latin typeface="Tahoma" panose="020B0604030504040204" pitchFamily="34" charset="0"/>
              </a:rPr>
              <a:t>Entierra</a:t>
            </a:r>
            <a:r>
              <a:rPr lang="en-US" dirty="0" smtClean="0">
                <a:latin typeface="Tahoma" panose="020B0604030504040204" pitchFamily="34" charset="0"/>
              </a:rPr>
              <a:t> al </a:t>
            </a:r>
            <a:r>
              <a:rPr lang="en-US" dirty="0" err="1" smtClean="0">
                <a:latin typeface="Tahoma" panose="020B0604030504040204" pitchFamily="34" charset="0"/>
              </a:rPr>
              <a:t>trabajador</a:t>
            </a:r>
            <a:endParaRPr lang="en-US" dirty="0" smtClean="0">
              <a:latin typeface="Tahoma" panose="020B0604030504040204" pitchFamily="34" charset="0"/>
            </a:endParaRPr>
          </a:p>
        </p:txBody>
      </p:sp>
      <p:pic>
        <p:nvPicPr>
          <p:cNvPr id="1027" name="Picture 3" descr="imagen de trabajador cayendo progresivamente en cubo de gra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7160" y="3544215"/>
            <a:ext cx="674384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43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25</a:t>
            </a:fld>
            <a:endParaRPr lang="en-US" dirty="0"/>
          </a:p>
        </p:txBody>
      </p:sp>
      <p:sp>
        <p:nvSpPr>
          <p:cNvPr id="4" name="Title 3"/>
          <p:cNvSpPr>
            <a:spLocks noGrp="1"/>
          </p:cNvSpPr>
          <p:nvPr>
            <p:ph type="title"/>
          </p:nvPr>
        </p:nvSpPr>
        <p:spPr>
          <a:xfrm>
            <a:off x="457200" y="241385"/>
            <a:ext cx="8229600" cy="1143000"/>
          </a:xfrm>
        </p:spPr>
        <p:txBody>
          <a:bodyPr>
            <a:normAutofit/>
          </a:bodyPr>
          <a:lstStyle/>
          <a:p>
            <a:pPr lvl="0">
              <a:spcBef>
                <a:spcPts val="0"/>
              </a:spcBef>
              <a:defRPr/>
            </a:pPr>
            <a:r>
              <a:rPr lang="en-US" dirty="0" err="1" smtClean="0">
                <a:latin typeface="Tahoma" panose="020B0604030504040204" pitchFamily="34" charset="0"/>
              </a:rPr>
              <a:t>Avalancha</a:t>
            </a:r>
            <a:endParaRPr lang="en-US" sz="3600" dirty="0"/>
          </a:p>
        </p:txBody>
      </p:sp>
      <p:sp>
        <p:nvSpPr>
          <p:cNvPr id="30722" name="Content Placeholder 2"/>
          <p:cNvSpPr>
            <a:spLocks noGrp="1"/>
          </p:cNvSpPr>
          <p:nvPr>
            <p:ph idx="1"/>
          </p:nvPr>
        </p:nvSpPr>
        <p:spPr>
          <a:xfrm>
            <a:off x="228108" y="1585560"/>
            <a:ext cx="8688568" cy="3072400"/>
          </a:xfrm>
        </p:spPr>
        <p:txBody>
          <a:bodyPr>
            <a:noAutofit/>
          </a:bodyPr>
          <a:lstStyle/>
          <a:p>
            <a:pPr marL="457200" indent="-457200" eaLnBrk="1" hangingPunct="1">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rPr>
              <a:t>Trabajador intenta desalojar el grano</a:t>
            </a:r>
          </a:p>
          <a:p>
            <a:pPr marL="457200" indent="-457200" eaLnBrk="1" hangingPunct="1">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rPr>
              <a:t>Cae inesperadamente; entierra al trabajador</a:t>
            </a:r>
          </a:p>
          <a:p>
            <a:pPr marL="457200" indent="-457200" eaLnBrk="1" hangingPunct="1">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rPr>
              <a:t>Manténgase sobre el grano</a:t>
            </a:r>
            <a:endParaRPr lang="es-HN" dirty="0">
              <a:latin typeface="Tahoma" panose="020B0604030504040204" pitchFamily="34" charset="0"/>
            </a:endParaRPr>
          </a:p>
        </p:txBody>
      </p:sp>
      <p:pic>
        <p:nvPicPr>
          <p:cNvPr id="2050" name="Picture 2" descr="imagen de trabajador cayendo progresivamente en cubo de gra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2360" y="3582620"/>
            <a:ext cx="67448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22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0722">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072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54D2A3-57AF-44C6-B772-6D9B6CC6C2C3}" type="slidenum">
              <a:rPr lang="en-US" smtClean="0"/>
              <a:t>26</a:t>
            </a:fld>
            <a:endParaRPr lang="en-US" dirty="0"/>
          </a:p>
        </p:txBody>
      </p:sp>
      <p:sp>
        <p:nvSpPr>
          <p:cNvPr id="9" name="Title 8" title="Pilas de grano y Almacenamiento Plano- Torre/"/>
          <p:cNvSpPr>
            <a:spLocks noGrp="1"/>
          </p:cNvSpPr>
          <p:nvPr>
            <p:ph type="title"/>
          </p:nvPr>
        </p:nvSpPr>
        <p:spPr>
          <a:xfrm>
            <a:off x="385854" y="279790"/>
            <a:ext cx="8372291" cy="1143000"/>
          </a:xfrm>
        </p:spPr>
        <p:txBody>
          <a:bodyPr>
            <a:noAutofit/>
          </a:bodyPr>
          <a:lstStyle/>
          <a:p>
            <a:pPr lvl="0">
              <a:spcBef>
                <a:spcPts val="0"/>
              </a:spcBef>
              <a:defRPr/>
            </a:pPr>
            <a:r>
              <a:rPr lang="en-US" sz="4000" b="1" dirty="0" err="1">
                <a:latin typeface="Tahoma" panose="020B0604030504040204" pitchFamily="34" charset="0"/>
                <a:ea typeface="Tahoma" panose="020B0604030504040204" pitchFamily="34" charset="0"/>
                <a:cs typeface="Tahoma" panose="020B0604030504040204" pitchFamily="34" charset="0"/>
              </a:rPr>
              <a:t>Pilas</a:t>
            </a:r>
            <a:r>
              <a:rPr lang="en-US" sz="4000" b="1" dirty="0">
                <a:latin typeface="Tahoma" panose="020B0604030504040204" pitchFamily="34" charset="0"/>
                <a:ea typeface="Tahoma" panose="020B0604030504040204" pitchFamily="34" charset="0"/>
                <a:cs typeface="Tahoma" panose="020B0604030504040204" pitchFamily="34" charset="0"/>
              </a:rPr>
              <a:t> de </a:t>
            </a:r>
            <a:r>
              <a:rPr lang="en-US" sz="4000" b="1" dirty="0" err="1">
                <a:latin typeface="Tahoma" panose="020B0604030504040204" pitchFamily="34" charset="0"/>
                <a:ea typeface="Tahoma" panose="020B0604030504040204" pitchFamily="34" charset="0"/>
                <a:cs typeface="Tahoma" panose="020B0604030504040204" pitchFamily="34" charset="0"/>
              </a:rPr>
              <a:t>grano</a:t>
            </a:r>
            <a:r>
              <a:rPr lang="en-US" sz="4000" b="1" dirty="0">
                <a:latin typeface="Tahoma" panose="020B0604030504040204" pitchFamily="34" charset="0"/>
                <a:ea typeface="Tahoma" panose="020B0604030504040204" pitchFamily="34" charset="0"/>
                <a:cs typeface="Tahoma" panose="020B0604030504040204" pitchFamily="34" charset="0"/>
              </a:rPr>
              <a:t> y </a:t>
            </a:r>
            <a:r>
              <a:rPr lang="en-US" sz="4000" b="1" dirty="0" err="1">
                <a:latin typeface="Tahoma" panose="020B0604030504040204" pitchFamily="34" charset="0"/>
                <a:ea typeface="Tahoma" panose="020B0604030504040204" pitchFamily="34" charset="0"/>
                <a:cs typeface="Tahoma" panose="020B0604030504040204" pitchFamily="34" charset="0"/>
              </a:rPr>
              <a:t>Almacenamiento</a:t>
            </a:r>
            <a:r>
              <a:rPr lang="en-US" sz="4000" b="1" dirty="0"/>
              <a:t> Plano</a:t>
            </a:r>
            <a:endParaRPr lang="en-US" dirty="0"/>
          </a:p>
        </p:txBody>
      </p:sp>
      <p:pic>
        <p:nvPicPr>
          <p:cNvPr id="27" name="Content Placeholder 26" title="Pilas de grano y Almacenamiento Plano.  Grano en movimiento/ Corriente."/>
          <p:cNvPicPr>
            <a:picLocks noGrp="1" noChangeAspect="1"/>
          </p:cNvPicPr>
          <p:nvPr>
            <p:ph sz="quarter" idx="3"/>
          </p:nvPr>
        </p:nvPicPr>
        <p:blipFill>
          <a:blip r:embed="rId3" cstate="email">
            <a:extLst>
              <a:ext uri="{28A0092B-C50C-407E-A947-70E740481C1C}">
                <a14:useLocalDpi xmlns:a14="http://schemas.microsoft.com/office/drawing/2010/main"/>
              </a:ext>
            </a:extLst>
          </a:blip>
          <a:stretch>
            <a:fillRect/>
          </a:stretch>
        </p:blipFill>
        <p:spPr>
          <a:xfrm>
            <a:off x="232235" y="1803205"/>
            <a:ext cx="4259132" cy="3200400"/>
          </a:xfrm>
        </p:spPr>
      </p:pic>
      <p:sp>
        <p:nvSpPr>
          <p:cNvPr id="21" name="Content Placeholder 20"/>
          <p:cNvSpPr>
            <a:spLocks noGrp="1"/>
          </p:cNvSpPr>
          <p:nvPr>
            <p:ph sz="half" idx="1"/>
          </p:nvPr>
        </p:nvSpPr>
        <p:spPr>
          <a:xfrm>
            <a:off x="232235" y="1790394"/>
            <a:ext cx="4262955" cy="1933035"/>
          </a:xfrm>
        </p:spPr>
        <p:txBody>
          <a:bodyPr>
            <a:noAutofit/>
          </a:bodyPr>
          <a:lstStyle/>
          <a:p>
            <a:pPr marL="0" indent="0" algn="ctr">
              <a:buNone/>
            </a:pPr>
            <a:r>
              <a:rPr lang="en-US" dirty="0" err="1" smtClean="0"/>
              <a:t>Grano</a:t>
            </a:r>
            <a:r>
              <a:rPr lang="en-US" dirty="0" smtClean="0"/>
              <a:t> </a:t>
            </a:r>
            <a:r>
              <a:rPr lang="en-US" dirty="0" err="1" smtClean="0"/>
              <a:t>en</a:t>
            </a:r>
            <a:r>
              <a:rPr lang="en-US" dirty="0" smtClean="0"/>
              <a:t> </a:t>
            </a:r>
            <a:r>
              <a:rPr lang="en-US" dirty="0" err="1" smtClean="0"/>
              <a:t>movimiento</a:t>
            </a:r>
            <a:r>
              <a:rPr lang="en-US" dirty="0" smtClean="0"/>
              <a:t>/ </a:t>
            </a:r>
            <a:r>
              <a:rPr lang="en-US" dirty="0" err="1" smtClean="0"/>
              <a:t>Corriente</a:t>
            </a:r>
            <a:endParaRPr lang="en-US" dirty="0"/>
          </a:p>
          <a:p>
            <a:pPr marL="0" indent="0" algn="ctr">
              <a:buNone/>
            </a:pPr>
            <a:endParaRPr lang="en-US" dirty="0" smtClean="0">
              <a:solidFill>
                <a:schemeClr val="bg1"/>
              </a:solidFill>
            </a:endParaRPr>
          </a:p>
          <a:p>
            <a:pPr marL="0" indent="0" algn="ctr">
              <a:buNone/>
            </a:pPr>
            <a:endParaRPr lang="en-US" dirty="0"/>
          </a:p>
        </p:txBody>
      </p:sp>
      <p:pic>
        <p:nvPicPr>
          <p:cNvPr id="28" name="Content Placeholder 27" title="Pilas de grano y almacenamiento plano - Torre/Pirámide."/>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4648810" y="1803205"/>
            <a:ext cx="4259132" cy="3200400"/>
          </a:xfrm>
        </p:spPr>
      </p:pic>
      <p:sp>
        <p:nvSpPr>
          <p:cNvPr id="22" name="Content Placeholder 21"/>
          <p:cNvSpPr>
            <a:spLocks noGrp="1"/>
          </p:cNvSpPr>
          <p:nvPr>
            <p:ph sz="quarter" idx="2"/>
          </p:nvPr>
        </p:nvSpPr>
        <p:spPr>
          <a:xfrm>
            <a:off x="4635467" y="1807098"/>
            <a:ext cx="4262955" cy="2005952"/>
          </a:xfrm>
        </p:spPr>
        <p:txBody>
          <a:bodyPr>
            <a:normAutofit/>
          </a:bodyPr>
          <a:lstStyle/>
          <a:p>
            <a:pPr marL="0" indent="0">
              <a:buNone/>
            </a:pPr>
            <a:r>
              <a:rPr lang="en-US" dirty="0" smtClean="0"/>
              <a:t>Torre/</a:t>
            </a:r>
            <a:r>
              <a:rPr lang="en-US" dirty="0" err="1" smtClean="0"/>
              <a:t>Pirámide</a:t>
            </a:r>
            <a:endParaRPr lang="en-US" dirty="0"/>
          </a:p>
          <a:p>
            <a:pPr marL="0" indent="0">
              <a:buNone/>
            </a:pPr>
            <a:endParaRPr lang="en-US" dirty="0" smtClean="0"/>
          </a:p>
          <a:p>
            <a:pPr marL="0" indent="0">
              <a:buNone/>
            </a:pPr>
            <a:r>
              <a:rPr lang="en-US" sz="2800" dirty="0" smtClean="0">
                <a:solidFill>
                  <a:schemeClr val="bg1"/>
                </a:solidFill>
              </a:rPr>
              <a:t>Torre~50’de alto</a:t>
            </a:r>
            <a:endParaRPr lang="en-US" sz="2800" dirty="0">
              <a:solidFill>
                <a:schemeClr val="bg1"/>
              </a:solidFill>
            </a:endParaRPr>
          </a:p>
          <a:p>
            <a:pPr marL="0" indent="0" algn="ctr">
              <a:buNone/>
            </a:pPr>
            <a:endParaRPr lang="en-US" dirty="0"/>
          </a:p>
          <a:p>
            <a:pPr algn="ctr"/>
            <a:endParaRPr lang="en-US" dirty="0"/>
          </a:p>
        </p:txBody>
      </p:sp>
      <p:cxnSp>
        <p:nvCxnSpPr>
          <p:cNvPr id="12" name="Straight Arrow Connector 11" title="flecha"/>
          <p:cNvCxnSpPr/>
          <p:nvPr/>
        </p:nvCxnSpPr>
        <p:spPr>
          <a:xfrm flipV="1">
            <a:off x="7413970" y="2353660"/>
            <a:ext cx="244197" cy="806505"/>
          </a:xfrm>
          <a:prstGeom prst="straightConnector1">
            <a:avLst/>
          </a:prstGeom>
          <a:ln w="38100">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1026" name="Picture 2" descr="http://cdn.1001freedownloads.com/vector/thumb/65188/tractor_grain-cart.png" title="Tractor y carro de gran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28474" y="3659430"/>
            <a:ext cx="3954161" cy="1280160"/>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title="no symbolo"/>
          <p:cNvSpPr/>
          <p:nvPr/>
        </p:nvSpPr>
        <p:spPr>
          <a:xfrm>
            <a:off x="1557927" y="511882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ontent Placeholder 25"/>
          <p:cNvSpPr>
            <a:spLocks noGrp="1"/>
          </p:cNvSpPr>
          <p:nvPr>
            <p:ph sz="quarter" idx="15"/>
          </p:nvPr>
        </p:nvSpPr>
        <p:spPr>
          <a:xfrm>
            <a:off x="2536535" y="5195630"/>
            <a:ext cx="4038600" cy="1371600"/>
          </a:xfrm>
        </p:spPr>
        <p:txBody>
          <a:bodyPr/>
          <a:lstStyle/>
          <a:p>
            <a:pPr marL="0" indent="0">
              <a:buNone/>
            </a:pPr>
            <a:r>
              <a:rPr lang="en-US" dirty="0" err="1" smtClean="0"/>
              <a:t>Estos</a:t>
            </a:r>
            <a:r>
              <a:rPr lang="en-US" dirty="0" smtClean="0"/>
              <a:t> son </a:t>
            </a:r>
            <a:r>
              <a:rPr lang="en-US" dirty="0" err="1" smtClean="0"/>
              <a:t>peligros</a:t>
            </a:r>
            <a:endParaRPr lang="en-US" dirty="0"/>
          </a:p>
        </p:txBody>
      </p:sp>
    </p:spTree>
    <p:extLst>
      <p:ext uri="{BB962C8B-B14F-4D97-AF65-F5344CB8AC3E}">
        <p14:creationId xmlns:p14="http://schemas.microsoft.com/office/powerpoint/2010/main" val="4015676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27</a:t>
            </a:fld>
            <a:endParaRPr lang="en-US" dirty="0"/>
          </a:p>
        </p:txBody>
      </p:sp>
      <p:sp>
        <p:nvSpPr>
          <p:cNvPr id="7" name="Title 6"/>
          <p:cNvSpPr>
            <a:spLocks noGrp="1"/>
          </p:cNvSpPr>
          <p:nvPr>
            <p:ph type="title"/>
          </p:nvPr>
        </p:nvSpPr>
        <p:spPr>
          <a:xfrm>
            <a:off x="457200" y="274638"/>
            <a:ext cx="8229600" cy="850062"/>
          </a:xfrm>
        </p:spPr>
        <p:txBody>
          <a:bodyPr anchor="t"/>
          <a:lstStyle/>
          <a:p>
            <a:r>
              <a:rPr lang="en-US" dirty="0" err="1">
                <a:latin typeface="Tahoma" panose="020B0604030504040204" pitchFamily="34" charset="0"/>
              </a:rPr>
              <a:t>Candado</a:t>
            </a:r>
            <a:r>
              <a:rPr lang="en-US" dirty="0">
                <a:latin typeface="Tahoma" panose="020B0604030504040204" pitchFamily="34" charset="0"/>
              </a:rPr>
              <a:t>/</a:t>
            </a:r>
            <a:r>
              <a:rPr lang="en-US" dirty="0" err="1">
                <a:latin typeface="Tahoma" panose="020B0604030504040204" pitchFamily="34" charset="0"/>
              </a:rPr>
              <a:t>Etiqueta</a:t>
            </a:r>
            <a:r>
              <a:rPr lang="en-US" dirty="0">
                <a:latin typeface="Tahoma" panose="020B0604030504040204" pitchFamily="34" charset="0"/>
              </a:rPr>
              <a:t> = LOTO</a:t>
            </a:r>
            <a:endParaRPr lang="en-US" dirty="0"/>
          </a:p>
        </p:txBody>
      </p:sp>
      <p:sp>
        <p:nvSpPr>
          <p:cNvPr id="10" name="Content Placeholder 9"/>
          <p:cNvSpPr>
            <a:spLocks noGrp="1"/>
          </p:cNvSpPr>
          <p:nvPr>
            <p:ph sz="half" idx="1"/>
          </p:nvPr>
        </p:nvSpPr>
        <p:spPr>
          <a:xfrm>
            <a:off x="232234" y="1369771"/>
            <a:ext cx="5394960" cy="3633834"/>
          </a:xfrm>
        </p:spPr>
        <p:txBody>
          <a:bodyPr>
            <a:normAutofit lnSpcReduction="10000"/>
          </a:bodyPr>
          <a:lstStyle/>
          <a:p>
            <a:pPr marL="457200" lvl="0" indent="-457200">
              <a:spcBef>
                <a:spcPts val="0"/>
              </a:spcBef>
              <a:spcAft>
                <a:spcPts val="1200"/>
              </a:spcAft>
              <a:buClr>
                <a:srgbClr val="FFC000"/>
              </a:buClr>
              <a:buSzPct val="150000"/>
              <a:buFont typeface="Wingdings" pitchFamily="2" charset="2"/>
              <a:buChar char="§"/>
              <a:defRPr/>
            </a:pPr>
            <a:r>
              <a:rPr lang="es-HN" sz="3200" dirty="0">
                <a:solidFill>
                  <a:prstClr val="black"/>
                </a:solidFill>
                <a:latin typeface="Tahoma" panose="020B0604030504040204" pitchFamily="34" charset="0"/>
              </a:rPr>
              <a:t>Quitar la energía a todas las fuentes</a:t>
            </a:r>
          </a:p>
          <a:p>
            <a:pPr marL="457200" lvl="0" indent="-457200">
              <a:spcBef>
                <a:spcPts val="0"/>
              </a:spcBef>
              <a:spcAft>
                <a:spcPts val="1200"/>
              </a:spcAft>
              <a:buClr>
                <a:srgbClr val="FFC000"/>
              </a:buClr>
              <a:buSzPct val="150000"/>
              <a:buFont typeface="Wingdings" pitchFamily="2" charset="2"/>
              <a:buChar char="§"/>
              <a:defRPr/>
            </a:pPr>
            <a:r>
              <a:rPr lang="es-HN" sz="3200" dirty="0">
                <a:solidFill>
                  <a:prstClr val="black"/>
                </a:solidFill>
                <a:latin typeface="Tahoma" panose="020B0604030504040204" pitchFamily="34" charset="0"/>
              </a:rPr>
              <a:t>Candado – poner candado</a:t>
            </a:r>
          </a:p>
          <a:p>
            <a:pPr marL="457200" lvl="0" indent="-457200">
              <a:spcBef>
                <a:spcPts val="0"/>
              </a:spcBef>
              <a:spcAft>
                <a:spcPts val="1200"/>
              </a:spcAft>
              <a:buClr>
                <a:srgbClr val="FFC000"/>
              </a:buClr>
              <a:buSzPct val="150000"/>
              <a:buFont typeface="Wingdings" pitchFamily="2" charset="2"/>
              <a:buChar char="§"/>
              <a:defRPr/>
            </a:pPr>
            <a:r>
              <a:rPr lang="es-HN" sz="3200" dirty="0">
                <a:solidFill>
                  <a:prstClr val="black"/>
                </a:solidFill>
                <a:latin typeface="Tahoma" panose="020B0604030504040204" pitchFamily="34" charset="0"/>
              </a:rPr>
              <a:t>Etiqueta – advertir a otros</a:t>
            </a:r>
          </a:p>
          <a:p>
            <a:pPr marL="457200" lvl="0" indent="-457200">
              <a:spcBef>
                <a:spcPts val="0"/>
              </a:spcBef>
              <a:spcAft>
                <a:spcPts val="1200"/>
              </a:spcAft>
              <a:buClr>
                <a:srgbClr val="FFC000"/>
              </a:buClr>
              <a:buSzPct val="150000"/>
              <a:buFont typeface="Wingdings" pitchFamily="2" charset="2"/>
              <a:buChar char="§"/>
              <a:defRPr/>
            </a:pPr>
            <a:r>
              <a:rPr lang="es-HN" sz="3200" dirty="0">
                <a:solidFill>
                  <a:prstClr val="black"/>
                </a:solidFill>
                <a:latin typeface="Tahoma" panose="020B0604030504040204" pitchFamily="34" charset="0"/>
              </a:rPr>
              <a:t>Prueba – asegurar que no hay energía </a:t>
            </a:r>
            <a:r>
              <a:rPr lang="es-HN" sz="3200" dirty="0" smtClean="0">
                <a:solidFill>
                  <a:prstClr val="black"/>
                </a:solidFill>
                <a:latin typeface="Tahoma" panose="020B0604030504040204" pitchFamily="34" charset="0"/>
              </a:rPr>
              <a:t>presente</a:t>
            </a:r>
            <a:endParaRPr lang="es-HN" sz="3200" dirty="0">
              <a:solidFill>
                <a:prstClr val="black"/>
              </a:solidFill>
            </a:endParaRPr>
          </a:p>
        </p:txBody>
      </p:sp>
      <p:sp>
        <p:nvSpPr>
          <p:cNvPr id="11" name="Content Placeholder 10"/>
          <p:cNvSpPr>
            <a:spLocks noGrp="1"/>
          </p:cNvSpPr>
          <p:nvPr>
            <p:ph sz="half" idx="2"/>
          </p:nvPr>
        </p:nvSpPr>
        <p:spPr>
          <a:xfrm>
            <a:off x="193830" y="4773175"/>
            <a:ext cx="6567255" cy="1113745"/>
          </a:xfrm>
        </p:spPr>
        <p:style>
          <a:lnRef idx="0">
            <a:schemeClr val="accent6"/>
          </a:lnRef>
          <a:fillRef idx="3">
            <a:schemeClr val="accent6"/>
          </a:fillRef>
          <a:effectRef idx="3">
            <a:schemeClr val="accent6"/>
          </a:effectRef>
          <a:fontRef idx="minor">
            <a:schemeClr val="lt1"/>
          </a:fontRef>
        </p:style>
        <p:txBody>
          <a:bodyPr>
            <a:normAutofit lnSpcReduction="10000"/>
          </a:bodyPr>
          <a:lstStyle/>
          <a:p>
            <a:pPr marL="0" lvl="0" indent="0" algn="ctr">
              <a:spcBef>
                <a:spcPts val="0"/>
              </a:spcBef>
              <a:buNone/>
              <a:defRPr/>
            </a:pPr>
            <a:r>
              <a:rPr lang="es-HN" sz="3600" b="1" dirty="0">
                <a:solidFill>
                  <a:prstClr val="black"/>
                </a:solidFill>
                <a:latin typeface="Tahoma" panose="020B0604030504040204" pitchFamily="34" charset="0"/>
              </a:rPr>
              <a:t>¡Evite que otros enciendan las maquinas</a:t>
            </a:r>
            <a:r>
              <a:rPr lang="es-HN" sz="3600" b="1" dirty="0" smtClean="0">
                <a:solidFill>
                  <a:prstClr val="black"/>
                </a:solidFill>
                <a:latin typeface="Tahoma" panose="020B0604030504040204" pitchFamily="34" charset="0"/>
              </a:rPr>
              <a:t>!</a:t>
            </a:r>
            <a:endParaRPr lang="es-HN" sz="3600" b="1" dirty="0">
              <a:solidFill>
                <a:prstClr val="black"/>
              </a:solidFill>
              <a:latin typeface="Tahoma" panose="020B0604030504040204" pitchFamily="34" charset="0"/>
            </a:endParaRPr>
          </a:p>
        </p:txBody>
      </p:sp>
      <p:pic>
        <p:nvPicPr>
          <p:cNvPr id="12" name="Picture 11" title="candado, etiqueta el LOT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591312" y="1380750"/>
            <a:ext cx="3240974" cy="3200400"/>
          </a:xfrm>
          <a:prstGeom prst="rect">
            <a:avLst/>
          </a:prstGeom>
          <a:ln w="12700">
            <a:solidFill>
              <a:srgbClr val="1A4656"/>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651555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954D2A3-57AF-44C6-B772-6D9B6CC6C2C3}" type="slidenum">
              <a:rPr lang="en-US" smtClean="0"/>
              <a:t>28</a:t>
            </a:fld>
            <a:endParaRPr lang="en-US" dirty="0"/>
          </a:p>
        </p:txBody>
      </p:sp>
      <p:sp>
        <p:nvSpPr>
          <p:cNvPr id="84994" name="Title 1"/>
          <p:cNvSpPr>
            <a:spLocks noGrp="1"/>
          </p:cNvSpPr>
          <p:nvPr>
            <p:ph type="title"/>
          </p:nvPr>
        </p:nvSpPr>
        <p:spPr/>
        <p:txBody>
          <a:bodyPr>
            <a:normAutofit fontScale="90000"/>
          </a:bodyPr>
          <a:lstStyle/>
          <a:p>
            <a:pPr eaLnBrk="1" hangingPunct="1"/>
            <a:r>
              <a:rPr lang="en-US" b="1" dirty="0" err="1" smtClean="0">
                <a:latin typeface="Tahoma" panose="020B0604030504040204" pitchFamily="34" charset="0"/>
              </a:rPr>
              <a:t>Requisitos</a:t>
            </a:r>
            <a:r>
              <a:rPr lang="en-US" b="1" dirty="0" smtClean="0">
                <a:latin typeface="Tahoma" panose="020B0604030504040204" pitchFamily="34" charset="0"/>
              </a:rPr>
              <a:t> de </a:t>
            </a:r>
            <a:r>
              <a:rPr lang="en-US" b="1" dirty="0" err="1" smtClean="0">
                <a:latin typeface="Tahoma" panose="020B0604030504040204" pitchFamily="34" charset="0"/>
              </a:rPr>
              <a:t>Candado</a:t>
            </a:r>
            <a:r>
              <a:rPr lang="en-US" b="1" dirty="0" smtClean="0">
                <a:latin typeface="Tahoma" panose="020B0604030504040204" pitchFamily="34" charset="0"/>
              </a:rPr>
              <a:t>/</a:t>
            </a:r>
            <a:r>
              <a:rPr lang="en-US" b="1" dirty="0" err="1" smtClean="0">
                <a:latin typeface="Tahoma" panose="020B0604030504040204" pitchFamily="34" charset="0"/>
              </a:rPr>
              <a:t>Etiqueta</a:t>
            </a:r>
            <a:endParaRPr lang="en-US" sz="2800" b="1" dirty="0">
              <a:latin typeface="Tahoma" panose="020B0604030504040204" pitchFamily="34" charset="0"/>
            </a:endParaRPr>
          </a:p>
        </p:txBody>
      </p:sp>
      <p:grpSp>
        <p:nvGrpSpPr>
          <p:cNvPr id="14" name="Group 13" title="Una cerradura más una llave igual a una persona."/>
          <p:cNvGrpSpPr/>
          <p:nvPr/>
        </p:nvGrpSpPr>
        <p:grpSpPr>
          <a:xfrm>
            <a:off x="856108" y="1585560"/>
            <a:ext cx="7314452" cy="2743200"/>
            <a:chOff x="856108" y="1585560"/>
            <a:chExt cx="7314452" cy="2743200"/>
          </a:xfrm>
        </p:grpSpPr>
        <p:pic>
          <p:nvPicPr>
            <p:cNvPr id="8" name="Picture 7" title="bloquea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108" y="1829289"/>
              <a:ext cx="1314450" cy="2286000"/>
            </a:xfrm>
            <a:prstGeom prst="rect">
              <a:avLst/>
            </a:prstGeom>
          </p:spPr>
        </p:pic>
        <p:sp>
          <p:nvSpPr>
            <p:cNvPr id="20" name="Plus 19"/>
            <p:cNvSpPr/>
            <p:nvPr/>
          </p:nvSpPr>
          <p:spPr>
            <a:xfrm>
              <a:off x="2438400" y="2332209"/>
              <a:ext cx="1280160" cy="128016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dirty="0">
                <a:solidFill>
                  <a:prstClr val="white"/>
                </a:solidFill>
              </a:endParaRPr>
            </a:p>
          </p:txBody>
        </p:sp>
        <p:pic>
          <p:nvPicPr>
            <p:cNvPr id="13" name="Picture 12" title="llave"/>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0508" b="80469" l="22887" r="81404">
                          <a14:foregroundMark x1="46944" y1="56641" x2="53966" y2="55078"/>
                          <a14:foregroundMark x1="50975" y1="59180" x2="56047" y2="55078"/>
                          <a14:foregroundMark x1="56307" y1="55078" x2="75813" y2="55078"/>
                          <a14:foregroundMark x1="76073" y1="56055" x2="78153" y2="52148"/>
                          <a14:foregroundMark x1="76723" y1="46094" x2="79454" y2="50000"/>
                        </a14:backgroundRemoval>
                      </a14:imgEffect>
                    </a14:imgLayer>
                  </a14:imgProps>
                </a:ext>
                <a:ext uri="{28A0092B-C50C-407E-A947-70E740481C1C}">
                  <a14:useLocalDpi xmlns:a14="http://schemas.microsoft.com/office/drawing/2010/main"/>
                </a:ext>
              </a:extLst>
            </a:blip>
            <a:srcRect l="22716" t="13276" r="20557" b="11998"/>
            <a:stretch/>
          </p:blipFill>
          <p:spPr>
            <a:xfrm rot="5400000">
              <a:off x="3611286" y="2088963"/>
              <a:ext cx="2011680" cy="1766652"/>
            </a:xfrm>
            <a:prstGeom prst="rect">
              <a:avLst/>
            </a:prstGeom>
            <a:ln w="15875">
              <a:noFill/>
            </a:ln>
          </p:spPr>
        </p:pic>
        <p:sp>
          <p:nvSpPr>
            <p:cNvPr id="21" name="Equal 20"/>
            <p:cNvSpPr/>
            <p:nvPr/>
          </p:nvSpPr>
          <p:spPr>
            <a:xfrm>
              <a:off x="5623561" y="2469368"/>
              <a:ext cx="1005840" cy="100584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dirty="0">
                <a:solidFill>
                  <a:prstClr val="black"/>
                </a:solidFill>
              </a:endParaRPr>
            </a:p>
          </p:txBody>
        </p:sp>
        <p:pic>
          <p:nvPicPr>
            <p:cNvPr id="11" name="Picture 10" title="human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2846" y="1585560"/>
              <a:ext cx="1167714" cy="2743200"/>
            </a:xfrm>
            <a:prstGeom prst="rect">
              <a:avLst/>
            </a:prstGeom>
          </p:spPr>
        </p:pic>
      </p:grpSp>
      <p:sp>
        <p:nvSpPr>
          <p:cNvPr id="10" name="Content Placeholder 9"/>
          <p:cNvSpPr>
            <a:spLocks noGrp="1"/>
          </p:cNvSpPr>
          <p:nvPr>
            <p:ph idx="1"/>
          </p:nvPr>
        </p:nvSpPr>
        <p:spPr>
          <a:xfrm>
            <a:off x="685801" y="4450080"/>
            <a:ext cx="7751063" cy="1424363"/>
          </a:xfrm>
        </p:spPr>
        <p:txBody>
          <a:bodyPr/>
          <a:lstStyle/>
          <a:p>
            <a:pPr marL="0" lvl="0" indent="0" algn="ctr" defTabSz="914400">
              <a:spcBef>
                <a:spcPts val="0"/>
              </a:spcBef>
              <a:buNone/>
            </a:pPr>
            <a:r>
              <a:rPr lang="en-US" sz="3600" b="1" dirty="0">
                <a:solidFill>
                  <a:srgbClr val="FF3300"/>
                </a:solidFill>
                <a:latin typeface="Tahoma" panose="020B0604030504040204" pitchFamily="34" charset="0"/>
              </a:rPr>
              <a:t>Su </a:t>
            </a:r>
            <a:r>
              <a:rPr lang="en-US" sz="3600" b="1" dirty="0" err="1">
                <a:solidFill>
                  <a:srgbClr val="FF3300"/>
                </a:solidFill>
                <a:latin typeface="Tahoma" panose="020B0604030504040204" pitchFamily="34" charset="0"/>
              </a:rPr>
              <a:t>candado</a:t>
            </a:r>
            <a:r>
              <a:rPr lang="en-US" sz="3600" b="1" dirty="0">
                <a:solidFill>
                  <a:srgbClr val="FF3300"/>
                </a:solidFill>
                <a:latin typeface="Tahoma" panose="020B0604030504040204" pitchFamily="34" charset="0"/>
              </a:rPr>
              <a:t> no </a:t>
            </a:r>
            <a:r>
              <a:rPr lang="en-US" sz="3600" b="1" dirty="0" err="1">
                <a:solidFill>
                  <a:srgbClr val="FF3300"/>
                </a:solidFill>
                <a:latin typeface="Tahoma" panose="020B0604030504040204" pitchFamily="34" charset="0"/>
              </a:rPr>
              <a:t>puede</a:t>
            </a:r>
            <a:r>
              <a:rPr lang="en-US" sz="3600" b="1" dirty="0">
                <a:solidFill>
                  <a:srgbClr val="FF3300"/>
                </a:solidFill>
                <a:latin typeface="Tahoma" panose="020B0604030504040204" pitchFamily="34" charset="0"/>
              </a:rPr>
              <a:t> </a:t>
            </a:r>
            <a:r>
              <a:rPr lang="en-US" sz="3600" b="1" dirty="0" err="1">
                <a:solidFill>
                  <a:srgbClr val="FF3300"/>
                </a:solidFill>
                <a:latin typeface="Tahoma" panose="020B0604030504040204" pitchFamily="34" charset="0"/>
              </a:rPr>
              <a:t>abrirse</a:t>
            </a:r>
            <a:r>
              <a:rPr lang="en-US" sz="3600" b="1" dirty="0">
                <a:solidFill>
                  <a:srgbClr val="FF3300"/>
                </a:solidFill>
                <a:latin typeface="Tahoma" panose="020B0604030504040204" pitchFamily="34" charset="0"/>
              </a:rPr>
              <a:t> con </a:t>
            </a:r>
            <a:r>
              <a:rPr lang="en-US" sz="3600" b="1" dirty="0" err="1">
                <a:solidFill>
                  <a:srgbClr val="FF3300"/>
                </a:solidFill>
                <a:latin typeface="Tahoma" panose="020B0604030504040204" pitchFamily="34" charset="0"/>
              </a:rPr>
              <a:t>otra</a:t>
            </a:r>
            <a:r>
              <a:rPr lang="en-US" sz="3600" b="1" dirty="0">
                <a:solidFill>
                  <a:srgbClr val="FF3300"/>
                </a:solidFill>
                <a:latin typeface="Tahoma" panose="020B0604030504040204" pitchFamily="34" charset="0"/>
              </a:rPr>
              <a:t> </a:t>
            </a:r>
            <a:r>
              <a:rPr lang="en-US" sz="3600" b="1" dirty="0" err="1">
                <a:solidFill>
                  <a:srgbClr val="FF3300"/>
                </a:solidFill>
                <a:latin typeface="Tahoma" panose="020B0604030504040204" pitchFamily="34" charset="0"/>
              </a:rPr>
              <a:t>llave</a:t>
            </a:r>
            <a:r>
              <a:rPr lang="en-US" sz="3600" b="1" dirty="0">
                <a:solidFill>
                  <a:srgbClr val="FF3300"/>
                </a:solidFill>
                <a:latin typeface="Tahoma" panose="020B0604030504040204" pitchFamily="34" charset="0"/>
              </a:rPr>
              <a:t>.</a:t>
            </a:r>
          </a:p>
          <a:p>
            <a:pPr marL="0" indent="0">
              <a:buNone/>
            </a:pPr>
            <a:endParaRPr lang="en-US" dirty="0"/>
          </a:p>
        </p:txBody>
      </p:sp>
    </p:spTree>
    <p:extLst>
      <p:ext uri="{BB962C8B-B14F-4D97-AF65-F5344CB8AC3E}">
        <p14:creationId xmlns:p14="http://schemas.microsoft.com/office/powerpoint/2010/main" val="1378619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29</a:t>
            </a:fld>
            <a:endParaRPr lang="en-US" dirty="0"/>
          </a:p>
        </p:txBody>
      </p:sp>
      <p:sp>
        <p:nvSpPr>
          <p:cNvPr id="3" name="Title 2"/>
          <p:cNvSpPr>
            <a:spLocks noGrp="1"/>
          </p:cNvSpPr>
          <p:nvPr>
            <p:ph type="title"/>
          </p:nvPr>
        </p:nvSpPr>
        <p:spPr>
          <a:xfrm>
            <a:off x="457200" y="126170"/>
            <a:ext cx="8471010" cy="1143000"/>
          </a:xfrm>
        </p:spPr>
        <p:txBody>
          <a:bodyPr anchor="t">
            <a:normAutofit fontScale="90000"/>
          </a:bodyPr>
          <a:lstStyle/>
          <a:p>
            <a:r>
              <a:rPr lang="en-US" sz="4400" dirty="0" err="1" smtClean="0">
                <a:latin typeface="Tahoma" panose="020B0604030504040204" pitchFamily="34" charset="0"/>
              </a:rPr>
              <a:t>Evitar</a:t>
            </a:r>
            <a:r>
              <a:rPr lang="en-US" dirty="0" smtClean="0">
                <a:latin typeface="Tahoma" panose="020B0604030504040204" pitchFamily="34" charset="0"/>
              </a:rPr>
              <a:t> </a:t>
            </a:r>
            <a:r>
              <a:rPr lang="en-US" sz="4400" dirty="0" err="1" smtClean="0">
                <a:latin typeface="Tahoma" panose="020B0604030504040204" pitchFamily="34" charset="0"/>
              </a:rPr>
              <a:t>Atrapamiento</a:t>
            </a:r>
            <a:r>
              <a:rPr lang="en-US" sz="4400" dirty="0" smtClean="0">
                <a:latin typeface="Tahoma" panose="020B0604030504040204" pitchFamily="34" charset="0"/>
              </a:rPr>
              <a:t>/</a:t>
            </a:r>
            <a:r>
              <a:rPr lang="en-US" sz="4400" dirty="0" err="1" smtClean="0">
                <a:latin typeface="Tahoma" panose="020B0604030504040204" pitchFamily="34" charset="0"/>
              </a:rPr>
              <a:t>Inmersión</a:t>
            </a:r>
            <a:endParaRPr lang="en-US" dirty="0" smtClean="0">
              <a:latin typeface="Tahoma" panose="020B0604030504040204" pitchFamily="34" charset="0"/>
            </a:endParaRPr>
          </a:p>
        </p:txBody>
      </p:sp>
      <p:pic>
        <p:nvPicPr>
          <p:cNvPr id="7" name="Picture 6" title="señal de stop - no entra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745" y="894270"/>
            <a:ext cx="2286000" cy="2286000"/>
          </a:xfrm>
          <a:prstGeom prst="rect">
            <a:avLst/>
          </a:prstGeom>
        </p:spPr>
      </p:pic>
      <p:sp>
        <p:nvSpPr>
          <p:cNvPr id="34818" name="Content Placeholder 2"/>
          <p:cNvSpPr>
            <a:spLocks noGrp="1"/>
          </p:cNvSpPr>
          <p:nvPr>
            <p:ph sz="half" idx="2"/>
          </p:nvPr>
        </p:nvSpPr>
        <p:spPr>
          <a:xfrm>
            <a:off x="2468869" y="1239915"/>
            <a:ext cx="6435407" cy="1978362"/>
          </a:xfrm>
        </p:spPr>
        <p:txBody>
          <a:bodyPr>
            <a:normAutofit lnSpcReduction="10000"/>
          </a:bodyPr>
          <a:lstStyle/>
          <a:p>
            <a:pPr marL="457200" indent="-457200">
              <a:spcBef>
                <a:spcPts val="0"/>
              </a:spcBef>
              <a:buClr>
                <a:srgbClr val="FFC000"/>
              </a:buClr>
              <a:buSzPct val="150000"/>
              <a:buFont typeface="Wingdings" pitchFamily="2" charset="2"/>
              <a:buChar char="§"/>
            </a:pPr>
            <a:r>
              <a:rPr lang="en-US" sz="3200" b="1" dirty="0" smtClean="0">
                <a:latin typeface="Tahoma" panose="020B0604030504040204" pitchFamily="34" charset="0"/>
              </a:rPr>
              <a:t>NO</a:t>
            </a:r>
            <a:r>
              <a:rPr lang="en-US" sz="3200" dirty="0" smtClean="0">
                <a:latin typeface="Tahoma" panose="020B0604030504040204" pitchFamily="34" charset="0"/>
              </a:rPr>
              <a:t> </a:t>
            </a:r>
            <a:r>
              <a:rPr lang="en-US" sz="3200" dirty="0" err="1" smtClean="0">
                <a:latin typeface="Tahoma" panose="020B0604030504040204" pitchFamily="34" charset="0"/>
              </a:rPr>
              <a:t>entrar</a:t>
            </a:r>
            <a:r>
              <a:rPr lang="en-US" sz="3200" dirty="0" smtClean="0">
                <a:latin typeface="Tahoma" panose="020B0604030504040204" pitchFamily="34" charset="0"/>
              </a:rPr>
              <a:t> a un </a:t>
            </a:r>
            <a:r>
              <a:rPr lang="en-US" sz="3200" dirty="0" err="1" smtClean="0">
                <a:latin typeface="Tahoma" panose="020B0604030504040204" pitchFamily="34" charset="0"/>
              </a:rPr>
              <a:t>compartimiento</a:t>
            </a:r>
            <a:r>
              <a:rPr lang="en-US" sz="3200" dirty="0" smtClean="0">
                <a:latin typeface="Tahoma" panose="020B0604030504040204" pitchFamily="34" charset="0"/>
              </a:rPr>
              <a:t> con </a:t>
            </a:r>
            <a:r>
              <a:rPr lang="en-US" sz="3200" dirty="0" err="1" smtClean="0">
                <a:latin typeface="Tahoma" panose="020B0604030504040204" pitchFamily="34" charset="0"/>
              </a:rPr>
              <a:t>grano</a:t>
            </a:r>
            <a:endParaRPr lang="en-US" sz="3200" dirty="0" smtClean="0">
              <a:latin typeface="Tahoma" panose="020B0604030504040204" pitchFamily="34" charset="0"/>
            </a:endParaRPr>
          </a:p>
          <a:p>
            <a:pPr marL="857193" lvl="2" indent="-457200">
              <a:spcBef>
                <a:spcPts val="0"/>
              </a:spcBef>
              <a:buClr>
                <a:srgbClr val="FFC000"/>
              </a:buClr>
              <a:buSzPct val="150000"/>
            </a:pPr>
            <a:r>
              <a:rPr lang="es-HN" sz="3000" dirty="0" smtClean="0">
                <a:latin typeface="Tahoma" panose="020B0604030504040204" pitchFamily="34" charset="0"/>
              </a:rPr>
              <a:t>Ley – debe ser ≥ de 16 años</a:t>
            </a:r>
          </a:p>
          <a:p>
            <a:pPr marL="228600" indent="-457200">
              <a:spcBef>
                <a:spcPts val="0"/>
              </a:spcBef>
              <a:buClr>
                <a:srgbClr val="FFC000"/>
              </a:buClr>
              <a:buSzPct val="150000"/>
              <a:buFont typeface="Wingdings" pitchFamily="2" charset="2"/>
              <a:buChar char="§"/>
            </a:pPr>
            <a:r>
              <a:rPr lang="en-US" sz="3200" dirty="0" err="1" smtClean="0">
                <a:latin typeface="Tahoma" panose="020B0604030504040204" pitchFamily="34" charset="0"/>
              </a:rPr>
              <a:t>Poner</a:t>
            </a:r>
            <a:r>
              <a:rPr lang="en-US" sz="3200" dirty="0" smtClean="0">
                <a:latin typeface="Tahoma" panose="020B0604030504040204" pitchFamily="34" charset="0"/>
              </a:rPr>
              <a:t> </a:t>
            </a:r>
            <a:r>
              <a:rPr lang="en-US" sz="3200" dirty="0" err="1" smtClean="0">
                <a:latin typeface="Tahoma" panose="020B0604030504040204" pitchFamily="34" charset="0"/>
              </a:rPr>
              <a:t>candado</a:t>
            </a:r>
            <a:r>
              <a:rPr lang="en-US" sz="3200" dirty="0" smtClean="0">
                <a:latin typeface="Tahoma" panose="020B0604030504040204" pitchFamily="34" charset="0"/>
              </a:rPr>
              <a:t> </a:t>
            </a:r>
            <a:r>
              <a:rPr lang="en-US" sz="3200" dirty="0" err="1" smtClean="0">
                <a:latin typeface="Tahoma" panose="020B0604030504040204" pitchFamily="34" charset="0"/>
              </a:rPr>
              <a:t>en</a:t>
            </a:r>
            <a:r>
              <a:rPr lang="en-US" sz="3200" dirty="0" smtClean="0">
                <a:latin typeface="Tahoma" panose="020B0604030504040204" pitchFamily="34" charset="0"/>
              </a:rPr>
              <a:t> las entradas</a:t>
            </a:r>
            <a:endParaRPr lang="en-US" dirty="0" smtClean="0">
              <a:latin typeface="Tahoma" panose="020B0604030504040204" pitchFamily="34" charset="0"/>
            </a:endParaRPr>
          </a:p>
        </p:txBody>
      </p:sp>
      <p:sp>
        <p:nvSpPr>
          <p:cNvPr id="5" name="Text Placeholder 4"/>
          <p:cNvSpPr>
            <a:spLocks noGrp="1"/>
          </p:cNvSpPr>
          <p:nvPr>
            <p:ph type="body" sz="quarter" idx="3"/>
          </p:nvPr>
        </p:nvSpPr>
        <p:spPr>
          <a:xfrm>
            <a:off x="243745" y="3160165"/>
            <a:ext cx="8412480" cy="644663"/>
          </a:xfrm>
        </p:spPr>
        <p:txBody>
          <a:bodyPr>
            <a:noAutofit/>
          </a:bodyPr>
          <a:lstStyle/>
          <a:p>
            <a:pPr lvl="0">
              <a:spcBef>
                <a:spcPts val="1800"/>
              </a:spcBef>
              <a:spcAft>
                <a:spcPts val="1200"/>
              </a:spcAft>
              <a:buClr>
                <a:srgbClr val="FFC000"/>
              </a:buClr>
              <a:buSzPct val="150000"/>
            </a:pPr>
            <a:r>
              <a:rPr lang="en-US" sz="3600" dirty="0">
                <a:solidFill>
                  <a:srgbClr val="226637"/>
                </a:solidFill>
                <a:latin typeface="Tahoma" panose="020B0604030504040204" pitchFamily="34" charset="0"/>
              </a:rPr>
              <a:t>Entrada – </a:t>
            </a:r>
            <a:r>
              <a:rPr lang="en-US" sz="3600" dirty="0" err="1">
                <a:solidFill>
                  <a:srgbClr val="226637"/>
                </a:solidFill>
                <a:latin typeface="Tahoma" panose="020B0604030504040204" pitchFamily="34" charset="0"/>
              </a:rPr>
              <a:t>todos</a:t>
            </a:r>
            <a:r>
              <a:rPr lang="en-US" sz="3600" dirty="0">
                <a:solidFill>
                  <a:srgbClr val="226637"/>
                </a:solidFill>
                <a:latin typeface="Tahoma" panose="020B0604030504040204" pitchFamily="34" charset="0"/>
              </a:rPr>
              <a:t> </a:t>
            </a:r>
            <a:r>
              <a:rPr lang="en-US" sz="3600" dirty="0" err="1">
                <a:solidFill>
                  <a:srgbClr val="226637"/>
                </a:solidFill>
                <a:latin typeface="Tahoma" panose="020B0604030504040204" pitchFamily="34" charset="0"/>
              </a:rPr>
              <a:t>los</a:t>
            </a:r>
            <a:r>
              <a:rPr lang="en-US" sz="3600" dirty="0">
                <a:solidFill>
                  <a:srgbClr val="226637"/>
                </a:solidFill>
                <a:latin typeface="Tahoma" panose="020B0604030504040204" pitchFamily="34" charset="0"/>
              </a:rPr>
              <a:t> </a:t>
            </a:r>
            <a:r>
              <a:rPr lang="en-US" sz="3600" dirty="0" err="1" smtClean="0">
                <a:solidFill>
                  <a:srgbClr val="226637"/>
                </a:solidFill>
                <a:latin typeface="Tahoma" panose="020B0604030504040204" pitchFamily="34" charset="0"/>
              </a:rPr>
              <a:t>trabajadores</a:t>
            </a:r>
            <a:endParaRPr lang="en-US" sz="3600" dirty="0">
              <a:solidFill>
                <a:srgbClr val="226637"/>
              </a:solidFill>
              <a:latin typeface="Tahoma" panose="020B0604030504040204" pitchFamily="34" charset="0"/>
            </a:endParaRPr>
          </a:p>
        </p:txBody>
      </p:sp>
      <p:sp>
        <p:nvSpPr>
          <p:cNvPr id="6" name="Content Placeholder 5"/>
          <p:cNvSpPr>
            <a:spLocks noGrp="1"/>
          </p:cNvSpPr>
          <p:nvPr>
            <p:ph sz="quarter" idx="4"/>
          </p:nvPr>
        </p:nvSpPr>
        <p:spPr>
          <a:xfrm>
            <a:off x="232235" y="3764735"/>
            <a:ext cx="8412480" cy="2659855"/>
          </a:xfrm>
        </p:spPr>
        <p:txBody>
          <a:bodyPr>
            <a:noAutofit/>
          </a:bodyPr>
          <a:lstStyle/>
          <a:p>
            <a:pPr marL="457200" lvl="0" indent="-457200">
              <a:spcBef>
                <a:spcPts val="0"/>
              </a:spcBef>
              <a:buClr>
                <a:srgbClr val="FFC000"/>
              </a:buClr>
              <a:buSzPct val="150000"/>
              <a:buFont typeface="Wingdings" pitchFamily="2" charset="2"/>
              <a:buChar char="§"/>
            </a:pPr>
            <a:r>
              <a:rPr lang="en-US" sz="3200" b="1" i="1" dirty="0" smtClean="0">
                <a:solidFill>
                  <a:srgbClr val="226637"/>
                </a:solidFill>
                <a:latin typeface="Tahoma" panose="020B0604030504040204" pitchFamily="34" charset="0"/>
              </a:rPr>
              <a:t>Deben</a:t>
            </a:r>
            <a:r>
              <a:rPr lang="en-US" sz="3200" dirty="0" smtClean="0">
                <a:solidFill>
                  <a:srgbClr val="226637"/>
                </a:solidFill>
                <a:latin typeface="Tahoma" panose="020B0604030504040204" pitchFamily="34" charset="0"/>
              </a:rPr>
              <a:t> </a:t>
            </a:r>
            <a:r>
              <a:rPr lang="en-US" sz="3200" dirty="0" err="1">
                <a:solidFill>
                  <a:prstClr val="black"/>
                </a:solidFill>
                <a:latin typeface="Tahoma" panose="020B0604030504040204" pitchFamily="34" charset="0"/>
              </a:rPr>
              <a:t>estar</a:t>
            </a:r>
            <a:r>
              <a:rPr lang="en-US" sz="3200" dirty="0">
                <a:solidFill>
                  <a:prstClr val="black"/>
                </a:solidFill>
                <a:latin typeface="Tahoma" panose="020B0604030504040204" pitchFamily="34" charset="0"/>
              </a:rPr>
              <a:t> </a:t>
            </a:r>
            <a:r>
              <a:rPr lang="en-US" sz="3200" dirty="0" err="1">
                <a:solidFill>
                  <a:prstClr val="black"/>
                </a:solidFill>
                <a:latin typeface="Tahoma" panose="020B0604030504040204" pitchFamily="34" charset="0"/>
              </a:rPr>
              <a:t>entrenados</a:t>
            </a:r>
            <a:endParaRPr lang="en-US" sz="3200" dirty="0">
              <a:solidFill>
                <a:prstClr val="black"/>
              </a:solidFill>
              <a:latin typeface="Tahoma" panose="020B0604030504040204" pitchFamily="34" charset="0"/>
            </a:endParaRPr>
          </a:p>
          <a:p>
            <a:pPr marL="457200" lvl="0" indent="-457200">
              <a:spcBef>
                <a:spcPts val="0"/>
              </a:spcBef>
              <a:buClr>
                <a:srgbClr val="FFC000"/>
              </a:buClr>
              <a:buSzPct val="150000"/>
              <a:buFont typeface="Wingdings" pitchFamily="2" charset="2"/>
              <a:buChar char="§"/>
            </a:pPr>
            <a:r>
              <a:rPr lang="en-US" sz="3200" b="1" i="1" dirty="0" err="1" smtClean="0">
                <a:solidFill>
                  <a:srgbClr val="226637"/>
                </a:solidFill>
                <a:latin typeface="Tahoma" panose="020B0604030504040204" pitchFamily="34" charset="0"/>
              </a:rPr>
              <a:t>Siempre</a:t>
            </a:r>
            <a:r>
              <a:rPr lang="en-US" sz="3200" b="1" i="1" dirty="0">
                <a:solidFill>
                  <a:srgbClr val="226637"/>
                </a:solidFill>
                <a:latin typeface="Tahoma" panose="020B0604030504040204" pitchFamily="34" charset="0"/>
              </a:rPr>
              <a:t> </a:t>
            </a:r>
            <a:r>
              <a:rPr lang="en-US" sz="3200" dirty="0" err="1" smtClean="0">
                <a:solidFill>
                  <a:prstClr val="black"/>
                </a:solidFill>
                <a:latin typeface="Tahoma" panose="020B0604030504040204" pitchFamily="34" charset="0"/>
              </a:rPr>
              <a:t>candado</a:t>
            </a:r>
            <a:r>
              <a:rPr lang="en-US" sz="3200" dirty="0" smtClean="0">
                <a:solidFill>
                  <a:prstClr val="black"/>
                </a:solidFill>
                <a:latin typeface="Tahoma" panose="020B0604030504040204" pitchFamily="34" charset="0"/>
              </a:rPr>
              <a:t>/</a:t>
            </a:r>
            <a:r>
              <a:rPr lang="en-US" sz="3200" dirty="0" err="1" smtClean="0">
                <a:solidFill>
                  <a:prstClr val="black"/>
                </a:solidFill>
                <a:latin typeface="Tahoma" panose="020B0604030504040204" pitchFamily="34" charset="0"/>
              </a:rPr>
              <a:t>Etiqueta</a:t>
            </a:r>
            <a:endParaRPr lang="en-US" sz="3200" dirty="0">
              <a:solidFill>
                <a:prstClr val="black"/>
              </a:solidFill>
              <a:latin typeface="Tahoma" panose="020B0604030504040204" pitchFamily="34" charset="0"/>
            </a:endParaRPr>
          </a:p>
          <a:p>
            <a:pPr marL="457200" lvl="0" indent="-457200">
              <a:spcBef>
                <a:spcPts val="0"/>
              </a:spcBef>
              <a:buClr>
                <a:srgbClr val="FFC000"/>
              </a:buClr>
              <a:buSzPct val="150000"/>
              <a:buFont typeface="Wingdings" pitchFamily="2" charset="2"/>
              <a:buChar char="§"/>
            </a:pPr>
            <a:r>
              <a:rPr lang="en-US" sz="3200" b="1" i="1" dirty="0" err="1" smtClean="0">
                <a:solidFill>
                  <a:srgbClr val="226637"/>
                </a:solidFill>
                <a:latin typeface="Tahoma" panose="020B0604030504040204" pitchFamily="34" charset="0"/>
              </a:rPr>
              <a:t>Nunca</a:t>
            </a:r>
            <a:r>
              <a:rPr lang="en-US" sz="3200" dirty="0" smtClean="0">
                <a:solidFill>
                  <a:srgbClr val="226637"/>
                </a:solidFill>
                <a:latin typeface="Tahoma" panose="020B0604030504040204" pitchFamily="34" charset="0"/>
              </a:rPr>
              <a:t> </a:t>
            </a:r>
            <a:r>
              <a:rPr lang="en-US" sz="3200" dirty="0" smtClean="0">
                <a:solidFill>
                  <a:prstClr val="black"/>
                </a:solidFill>
                <a:latin typeface="Tahoma" panose="020B0604030504040204" pitchFamily="34" charset="0"/>
              </a:rPr>
              <a:t>“</a:t>
            </a:r>
            <a:r>
              <a:rPr lang="en-US" sz="3200" dirty="0" err="1" smtClean="0">
                <a:solidFill>
                  <a:prstClr val="black"/>
                </a:solidFill>
                <a:latin typeface="Tahoma" panose="020B0604030504040204" pitchFamily="34" charset="0"/>
              </a:rPr>
              <a:t>caminar</a:t>
            </a:r>
            <a:r>
              <a:rPr lang="en-US" sz="3200" dirty="0" smtClean="0">
                <a:solidFill>
                  <a:prstClr val="black"/>
                </a:solidFill>
                <a:latin typeface="Tahoma" panose="020B0604030504040204" pitchFamily="34" charset="0"/>
              </a:rPr>
              <a:t> </a:t>
            </a:r>
            <a:r>
              <a:rPr lang="en-US" sz="3200" dirty="0" err="1">
                <a:solidFill>
                  <a:prstClr val="black"/>
                </a:solidFill>
                <a:latin typeface="Tahoma" panose="020B0604030504040204" pitchFamily="34" charset="0"/>
              </a:rPr>
              <a:t>hacia</a:t>
            </a:r>
            <a:r>
              <a:rPr lang="en-US" sz="3200" dirty="0">
                <a:solidFill>
                  <a:prstClr val="black"/>
                </a:solidFill>
                <a:latin typeface="Tahoma" panose="020B0604030504040204" pitchFamily="34" charset="0"/>
              </a:rPr>
              <a:t> </a:t>
            </a:r>
            <a:r>
              <a:rPr lang="en-US" sz="3200" dirty="0" err="1">
                <a:solidFill>
                  <a:prstClr val="black"/>
                </a:solidFill>
                <a:latin typeface="Tahoma" panose="020B0604030504040204" pitchFamily="34" charset="0"/>
              </a:rPr>
              <a:t>abajo</a:t>
            </a:r>
            <a:r>
              <a:rPr lang="en-US" sz="3200" dirty="0">
                <a:solidFill>
                  <a:prstClr val="black"/>
                </a:solidFill>
                <a:latin typeface="Tahoma" panose="020B0604030504040204" pitchFamily="34" charset="0"/>
              </a:rPr>
              <a:t>” del </a:t>
            </a:r>
            <a:r>
              <a:rPr lang="en-US" sz="3200" dirty="0" err="1">
                <a:solidFill>
                  <a:prstClr val="black"/>
                </a:solidFill>
                <a:latin typeface="Tahoma" panose="020B0604030504040204" pitchFamily="34" charset="0"/>
              </a:rPr>
              <a:t>grano</a:t>
            </a:r>
            <a:endParaRPr lang="en-US" sz="3200" dirty="0">
              <a:solidFill>
                <a:prstClr val="black"/>
              </a:solidFill>
              <a:latin typeface="Tahoma" panose="020B0604030504040204" pitchFamily="34" charset="0"/>
            </a:endParaRPr>
          </a:p>
          <a:p>
            <a:pPr marL="457200" lvl="0" indent="-457200">
              <a:spcBef>
                <a:spcPts val="0"/>
              </a:spcBef>
              <a:buClr>
                <a:srgbClr val="FFC000"/>
              </a:buClr>
              <a:buSzPct val="150000"/>
              <a:buFont typeface="Wingdings" pitchFamily="2" charset="2"/>
              <a:buChar char="§"/>
            </a:pPr>
            <a:r>
              <a:rPr lang="en-US" sz="3200" b="1" i="1" dirty="0" err="1" smtClean="0">
                <a:solidFill>
                  <a:srgbClr val="226637"/>
                </a:solidFill>
                <a:latin typeface="Tahoma" panose="020B0604030504040204" pitchFamily="34" charset="0"/>
              </a:rPr>
              <a:t>Siempre</a:t>
            </a:r>
            <a:r>
              <a:rPr lang="en-US" sz="3200" dirty="0" smtClean="0">
                <a:solidFill>
                  <a:prstClr val="black"/>
                </a:solidFill>
                <a:latin typeface="Tahoma" panose="020B0604030504040204" pitchFamily="34" charset="0"/>
              </a:rPr>
              <a:t> </a:t>
            </a:r>
            <a:r>
              <a:rPr lang="en-US" sz="3200" dirty="0" err="1">
                <a:solidFill>
                  <a:prstClr val="black"/>
                </a:solidFill>
                <a:latin typeface="Tahoma" panose="020B0604030504040204" pitchFamily="34" charset="0"/>
              </a:rPr>
              <a:t>tener</a:t>
            </a:r>
            <a:r>
              <a:rPr lang="en-US" sz="3200" dirty="0">
                <a:solidFill>
                  <a:prstClr val="black"/>
                </a:solidFill>
                <a:latin typeface="Tahoma" panose="020B0604030504040204" pitchFamily="34" charset="0"/>
              </a:rPr>
              <a:t> un </a:t>
            </a:r>
            <a:r>
              <a:rPr lang="en-US" sz="3200" dirty="0" err="1">
                <a:solidFill>
                  <a:prstClr val="black"/>
                </a:solidFill>
                <a:latin typeface="Tahoma" panose="020B0604030504040204" pitchFamily="34" charset="0"/>
              </a:rPr>
              <a:t>observador</a:t>
            </a:r>
            <a:endParaRPr lang="en-US" sz="3200" dirty="0">
              <a:solidFill>
                <a:prstClr val="black"/>
              </a:solidFill>
              <a:latin typeface="Tahoma" panose="020B0604030504040204" pitchFamily="34" charset="0"/>
            </a:endParaRPr>
          </a:p>
          <a:p>
            <a:pPr marL="457200" lvl="0" indent="-457200">
              <a:spcBef>
                <a:spcPts val="0"/>
              </a:spcBef>
              <a:buClr>
                <a:srgbClr val="FFC000"/>
              </a:buClr>
              <a:buSzPct val="150000"/>
              <a:buFont typeface="Wingdings" pitchFamily="2" charset="2"/>
              <a:buChar char="§"/>
            </a:pPr>
            <a:r>
              <a:rPr lang="es-HN" sz="3200" b="1" i="1" dirty="0" smtClean="0">
                <a:solidFill>
                  <a:srgbClr val="226637"/>
                </a:solidFill>
                <a:latin typeface="Tahoma" panose="020B0604030504040204" pitchFamily="34" charset="0"/>
              </a:rPr>
              <a:t>Usar</a:t>
            </a:r>
            <a:r>
              <a:rPr lang="es-HN" sz="3200" dirty="0" smtClean="0">
                <a:solidFill>
                  <a:prstClr val="black"/>
                </a:solidFill>
                <a:latin typeface="Tahoma" panose="020B0604030504040204" pitchFamily="34" charset="0"/>
              </a:rPr>
              <a:t> </a:t>
            </a:r>
            <a:r>
              <a:rPr lang="es-HN" sz="3200" dirty="0">
                <a:solidFill>
                  <a:prstClr val="black"/>
                </a:solidFill>
                <a:latin typeface="Tahoma" panose="020B0604030504040204" pitchFamily="34" charset="0"/>
              </a:rPr>
              <a:t>arnés y cuerda </a:t>
            </a:r>
            <a:r>
              <a:rPr lang="es-HN" sz="3200" dirty="0" smtClean="0">
                <a:solidFill>
                  <a:prstClr val="black"/>
                </a:solidFill>
                <a:latin typeface="Tahoma" panose="020B0604030504040204" pitchFamily="34" charset="0"/>
              </a:rPr>
              <a:t>salvavidas</a:t>
            </a:r>
            <a:endParaRPr lang="es-HN" sz="3200" dirty="0">
              <a:solidFill>
                <a:prstClr val="black"/>
              </a:solidFill>
              <a:latin typeface="Tahoma" panose="020B0604030504040204" pitchFamily="34" charset="0"/>
            </a:endParaRPr>
          </a:p>
        </p:txBody>
      </p:sp>
    </p:spTree>
    <p:extLst>
      <p:ext uri="{BB962C8B-B14F-4D97-AF65-F5344CB8AC3E}">
        <p14:creationId xmlns:p14="http://schemas.microsoft.com/office/powerpoint/2010/main" val="305499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3</a:t>
            </a:fld>
            <a:endParaRPr lang="en-US">
              <a:solidFill>
                <a:prstClr val="black">
                  <a:tint val="75000"/>
                </a:prstClr>
              </a:solidFill>
            </a:endParaRPr>
          </a:p>
        </p:txBody>
      </p:sp>
      <p:sp>
        <p:nvSpPr>
          <p:cNvPr id="10242" name="Title 1"/>
          <p:cNvSpPr>
            <a:spLocks noGrp="1"/>
          </p:cNvSpPr>
          <p:nvPr>
            <p:ph type="title"/>
          </p:nvPr>
        </p:nvSpPr>
        <p:spPr>
          <a:xfrm>
            <a:off x="462665" y="241385"/>
            <a:ext cx="8229600" cy="1143000"/>
          </a:xfrm>
        </p:spPr>
        <p:txBody>
          <a:bodyPr anchor="t"/>
          <a:lstStyle/>
          <a:p>
            <a:r>
              <a:rPr lang="en-US" altLang="en-US" dirty="0" err="1" smtClean="0">
                <a:cs typeface="Arial" charset="0"/>
              </a:rPr>
              <a:t>Objetivos</a:t>
            </a:r>
            <a:endParaRPr lang="en-US" altLang="en-US" dirty="0" smtClean="0">
              <a:cs typeface="Arial" charset="0"/>
            </a:endParaRPr>
          </a:p>
        </p:txBody>
      </p:sp>
      <p:sp>
        <p:nvSpPr>
          <p:cNvPr id="10243" name="Content Placeholder 2"/>
          <p:cNvSpPr>
            <a:spLocks noGrp="1"/>
          </p:cNvSpPr>
          <p:nvPr>
            <p:ph idx="1"/>
          </p:nvPr>
        </p:nvSpPr>
        <p:spPr>
          <a:xfrm>
            <a:off x="309045" y="1086295"/>
            <a:ext cx="8525910" cy="5184675"/>
          </a:xfrm>
        </p:spPr>
        <p:txBody>
          <a:bodyPr>
            <a:noAutofit/>
          </a:bodyPr>
          <a:lstStyle/>
          <a:p>
            <a:pPr marL="457200" lvl="0" indent="-457200" defTabSz="914269">
              <a:spcBef>
                <a:spcPts val="0"/>
              </a:spcBef>
              <a:spcAft>
                <a:spcPts val="600"/>
              </a:spcAft>
              <a:buClr>
                <a:srgbClr val="FFC000"/>
              </a:buClr>
              <a:buSzPct val="150000"/>
              <a:buFont typeface="Wingdings" pitchFamily="2" charset="2"/>
              <a:buChar char="§"/>
            </a:pPr>
            <a:r>
              <a:rPr lang="es-HN" dirty="0" smtClean="0">
                <a:solidFill>
                  <a:prstClr val="black"/>
                </a:solidFill>
              </a:rPr>
              <a:t>Discutir la Declaración de Posición de un Trabajador Joven de la GHSC. </a:t>
            </a:r>
          </a:p>
          <a:p>
            <a:pPr marL="457200" lvl="0" indent="-457200" defTabSz="914269">
              <a:spcBef>
                <a:spcPts val="0"/>
              </a:spcBef>
              <a:spcAft>
                <a:spcPts val="600"/>
              </a:spcAft>
              <a:buClr>
                <a:srgbClr val="FFC000"/>
              </a:buClr>
              <a:buSzPct val="150000"/>
              <a:buFont typeface="Wingdings" pitchFamily="2" charset="2"/>
              <a:buChar char="§"/>
            </a:pPr>
            <a:r>
              <a:rPr lang="en-US" dirty="0" err="1" smtClean="0">
                <a:solidFill>
                  <a:prstClr val="black"/>
                </a:solidFill>
              </a:rPr>
              <a:t>Explicar</a:t>
            </a:r>
            <a:r>
              <a:rPr lang="en-US" dirty="0" smtClean="0">
                <a:solidFill>
                  <a:prstClr val="black"/>
                </a:solidFill>
              </a:rPr>
              <a:t> “</a:t>
            </a:r>
            <a:r>
              <a:rPr lang="en-US" dirty="0" err="1" smtClean="0">
                <a:solidFill>
                  <a:prstClr val="black"/>
                </a:solidFill>
              </a:rPr>
              <a:t>Estar</a:t>
            </a:r>
            <a:r>
              <a:rPr lang="en-US" dirty="0" smtClean="0">
                <a:solidFill>
                  <a:prstClr val="black"/>
                </a:solidFill>
              </a:rPr>
              <a:t> De. P.I.E.” </a:t>
            </a:r>
            <a:r>
              <a:rPr lang="es-HN" dirty="0" smtClean="0">
                <a:solidFill>
                  <a:prstClr val="black"/>
                </a:solidFill>
              </a:rPr>
              <a:t>y las maneras </a:t>
            </a:r>
            <a:r>
              <a:rPr lang="es-HN" dirty="0">
                <a:solidFill>
                  <a:prstClr val="black"/>
                </a:solidFill>
              </a:rPr>
              <a:t>en que puede empoderar a los trabajadores jóvenes para que </a:t>
            </a:r>
            <a:r>
              <a:rPr lang="es-HN" dirty="0" smtClean="0">
                <a:solidFill>
                  <a:prstClr val="black"/>
                </a:solidFill>
              </a:rPr>
              <a:t>hablen</a:t>
            </a:r>
            <a:r>
              <a:rPr lang="en-US" dirty="0" smtClean="0">
                <a:solidFill>
                  <a:prstClr val="black"/>
                </a:solidFill>
              </a:rPr>
              <a:t>. </a:t>
            </a:r>
          </a:p>
          <a:p>
            <a:pPr marL="457200" indent="-457200" defTabSz="914269">
              <a:spcBef>
                <a:spcPts val="0"/>
              </a:spcBef>
              <a:spcAft>
                <a:spcPts val="600"/>
              </a:spcAft>
              <a:buClr>
                <a:srgbClr val="FFC000"/>
              </a:buClr>
              <a:buSzPct val="150000"/>
              <a:buFont typeface="Wingdings" pitchFamily="2" charset="2"/>
              <a:buChar char="§"/>
            </a:pPr>
            <a:r>
              <a:rPr lang="es-HN" dirty="0"/>
              <a:t>Entender como ocurre la inmersión, los atrapamientos y enredos.</a:t>
            </a:r>
          </a:p>
          <a:p>
            <a:pPr marL="365760" indent="-365760">
              <a:spcBef>
                <a:spcPts val="0"/>
              </a:spcBef>
              <a:spcAft>
                <a:spcPts val="600"/>
              </a:spcAft>
              <a:buClr>
                <a:srgbClr val="FFC000"/>
              </a:buClr>
              <a:buSzPct val="150000"/>
              <a:buFont typeface="Wingdings" pitchFamily="2" charset="2"/>
              <a:buChar char="§"/>
            </a:pPr>
            <a:r>
              <a:rPr lang="es-HN" dirty="0"/>
              <a:t>Identificar los peligros que los causan.</a:t>
            </a:r>
          </a:p>
          <a:p>
            <a:pPr marL="365760" indent="-365760">
              <a:spcBef>
                <a:spcPts val="0"/>
              </a:spcBef>
              <a:spcAft>
                <a:spcPts val="600"/>
              </a:spcAft>
              <a:buClr>
                <a:srgbClr val="FFC000"/>
              </a:buClr>
              <a:buSzPct val="150000"/>
              <a:buFont typeface="Wingdings" pitchFamily="2" charset="2"/>
              <a:buChar char="§"/>
            </a:pPr>
            <a:r>
              <a:rPr lang="es-HN" dirty="0">
                <a:cs typeface="Arial" charset="0"/>
              </a:rPr>
              <a:t>Describir </a:t>
            </a:r>
            <a:r>
              <a:rPr lang="es-HN" dirty="0" smtClean="0">
                <a:cs typeface="Arial" charset="0"/>
              </a:rPr>
              <a:t>las estrategias de prevención apropiadas</a:t>
            </a:r>
            <a:r>
              <a:rPr lang="en-US" dirty="0" smtClean="0">
                <a:solidFill>
                  <a:prstClr val="black"/>
                </a:solidFill>
              </a:rPr>
              <a:t>.</a:t>
            </a:r>
            <a:endParaRPr lang="en-US" altLang="en-US" dirty="0" smtClean="0">
              <a:cs typeface="Arial" charset="0"/>
            </a:endParaRPr>
          </a:p>
        </p:txBody>
      </p:sp>
    </p:spTree>
    <p:extLst>
      <p:ext uri="{BB962C8B-B14F-4D97-AF65-F5344CB8AC3E}">
        <p14:creationId xmlns:p14="http://schemas.microsoft.com/office/powerpoint/2010/main" val="658679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30</a:t>
            </a:fld>
            <a:endParaRPr lang="en-US" dirty="0"/>
          </a:p>
        </p:txBody>
      </p:sp>
      <p:sp>
        <p:nvSpPr>
          <p:cNvPr id="3" name="Title 2"/>
          <p:cNvSpPr>
            <a:spLocks noGrp="1"/>
          </p:cNvSpPr>
          <p:nvPr>
            <p:ph type="title"/>
          </p:nvPr>
        </p:nvSpPr>
        <p:spPr>
          <a:xfrm>
            <a:off x="539475" y="250534"/>
            <a:ext cx="8229600" cy="1349665"/>
          </a:xfrm>
        </p:spPr>
        <p:txBody>
          <a:bodyPr>
            <a:normAutofit/>
          </a:bodyPr>
          <a:lstStyle/>
          <a:p>
            <a:r>
              <a:rPr lang="es-ES" dirty="0">
                <a:latin typeface="Tahoma" panose="020B0604030504040204" pitchFamily="34" charset="0"/>
              </a:rPr>
              <a:t>Actividad “Lucha con la Cuerda”</a:t>
            </a:r>
            <a:endParaRPr lang="en-US" dirty="0"/>
          </a:p>
        </p:txBody>
      </p:sp>
      <p:pic>
        <p:nvPicPr>
          <p:cNvPr id="1026" name="Picture 2" descr="C:\Users\arademaker\Pictures\2015-03-27 Work\Work 1089.JPG" title="actividad lucha con la cuerda"/>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23767" t="20672" r="4285" b="4437"/>
          <a:stretch/>
        </p:blipFill>
        <p:spPr bwMode="auto">
          <a:xfrm>
            <a:off x="729406" y="1600200"/>
            <a:ext cx="2928194" cy="45720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28675" name="Content Placeholder 2"/>
          <p:cNvSpPr>
            <a:spLocks noGrp="1"/>
          </p:cNvSpPr>
          <p:nvPr>
            <p:ph sz="half" idx="1"/>
          </p:nvPr>
        </p:nvSpPr>
        <p:spPr>
          <a:xfrm>
            <a:off x="3886200" y="2514600"/>
            <a:ext cx="4495800" cy="1676400"/>
          </a:xfrm>
        </p:spPr>
        <p:txBody>
          <a:bodyPr>
            <a:normAutofit/>
          </a:bodyPr>
          <a:lstStyle/>
          <a:p>
            <a:pPr marL="0" indent="0">
              <a:buClr>
                <a:srgbClr val="FFC000"/>
              </a:buClr>
              <a:buNone/>
              <a:defRPr/>
            </a:pPr>
            <a:r>
              <a:rPr lang="es-HN" sz="3200" b="1" dirty="0" smtClean="0">
                <a:solidFill>
                  <a:srgbClr val="226637"/>
                </a:solidFill>
                <a:latin typeface="Tahoma" panose="020B0604030504040204" pitchFamily="34" charset="0"/>
              </a:rPr>
              <a:t>Propósito: </a:t>
            </a:r>
            <a:r>
              <a:rPr lang="es-HN" sz="3200" dirty="0" smtClean="0">
                <a:latin typeface="Tahoma" panose="020B0604030504040204" pitchFamily="34" charset="0"/>
              </a:rPr>
              <a:t>Entender lo difícil que es sacar objetos del grano</a:t>
            </a:r>
            <a:r>
              <a:rPr lang="en-US" sz="3200" dirty="0" smtClean="0">
                <a:latin typeface="Tahoma" panose="020B0604030504040204" pitchFamily="34" charset="0"/>
              </a:rPr>
              <a:t>.</a:t>
            </a:r>
            <a:endParaRPr lang="en-US" sz="3200" dirty="0">
              <a:latin typeface="Tahoma" panose="020B0604030504040204" pitchFamily="34" charset="0"/>
            </a:endParaRPr>
          </a:p>
        </p:txBody>
      </p:sp>
    </p:spTree>
    <p:extLst>
      <p:ext uri="{BB962C8B-B14F-4D97-AF65-F5344CB8AC3E}">
        <p14:creationId xmlns:p14="http://schemas.microsoft.com/office/powerpoint/2010/main" val="1682518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31</a:t>
            </a:fld>
            <a:endParaRPr lang="en-US" dirty="0"/>
          </a:p>
        </p:txBody>
      </p:sp>
      <p:sp>
        <p:nvSpPr>
          <p:cNvPr id="4" name="Title 3"/>
          <p:cNvSpPr>
            <a:spLocks noGrp="1"/>
          </p:cNvSpPr>
          <p:nvPr>
            <p:ph type="title"/>
          </p:nvPr>
        </p:nvSpPr>
        <p:spPr/>
        <p:txBody>
          <a:bodyPr>
            <a:normAutofit fontScale="90000"/>
          </a:bodyPr>
          <a:lstStyle/>
          <a:p>
            <a:pPr lvl="0">
              <a:spcBef>
                <a:spcPts val="0"/>
              </a:spcBef>
              <a:defRPr/>
            </a:pPr>
            <a:r>
              <a:rPr lang="es-HN" dirty="0">
                <a:latin typeface="Tahoma" panose="020B0604030504040204" pitchFamily="34" charset="0"/>
              </a:rPr>
              <a:t>¿Por qué no puedes ayudar?</a:t>
            </a:r>
            <a:br>
              <a:rPr lang="es-HN" dirty="0">
                <a:latin typeface="Tahoma" panose="020B0604030504040204" pitchFamily="34" charset="0"/>
              </a:rPr>
            </a:br>
            <a:endParaRPr lang="en-US" dirty="0"/>
          </a:p>
        </p:txBody>
      </p:sp>
      <p:sp>
        <p:nvSpPr>
          <p:cNvPr id="8" name="Content Placeholder 7"/>
          <p:cNvSpPr>
            <a:spLocks noGrp="1"/>
          </p:cNvSpPr>
          <p:nvPr>
            <p:ph sz="half" idx="2"/>
          </p:nvPr>
        </p:nvSpPr>
        <p:spPr>
          <a:xfrm>
            <a:off x="4873165" y="1600201"/>
            <a:ext cx="3923385" cy="4525963"/>
          </a:xfrm>
        </p:spPr>
        <p:txBody>
          <a:bodyPr>
            <a:normAutofit/>
          </a:bodyPr>
          <a:lstStyle/>
          <a:p>
            <a:pPr marL="0" lvl="0" indent="0">
              <a:buClr>
                <a:srgbClr val="FFC000"/>
              </a:buClr>
              <a:buNone/>
              <a:defRPr/>
            </a:pPr>
            <a:r>
              <a:rPr lang="es-HN" sz="3200" dirty="0" smtClean="0">
                <a:solidFill>
                  <a:prstClr val="black"/>
                </a:solidFill>
                <a:latin typeface="Tahoma" panose="020B0604030504040204" pitchFamily="34" charset="0"/>
              </a:rPr>
              <a:t>La cantidad de fuerza necesaria para sacar a una persona del grano depende de la profundidad del atrapamiento.</a:t>
            </a:r>
          </a:p>
          <a:p>
            <a:pPr marL="0" indent="0">
              <a:buNone/>
            </a:pPr>
            <a:endParaRPr lang="en-US" sz="3200" dirty="0">
              <a:latin typeface="Tahoma" panose="020B0604030504040204" pitchFamily="34" charset="0"/>
            </a:endParaRPr>
          </a:p>
        </p:txBody>
      </p:sp>
      <p:grpSp>
        <p:nvGrpSpPr>
          <p:cNvPr id="5" name="Group 4" title="de fuerza necesaria para sacar a una persona del grano"/>
          <p:cNvGrpSpPr/>
          <p:nvPr/>
        </p:nvGrpSpPr>
        <p:grpSpPr>
          <a:xfrm>
            <a:off x="456194" y="1606035"/>
            <a:ext cx="4250861" cy="4572000"/>
            <a:chOff x="456194" y="1606035"/>
            <a:chExt cx="4250861" cy="4572000"/>
          </a:xfrm>
        </p:grpSpPr>
        <p:pic>
          <p:nvPicPr>
            <p:cNvPr id="2050" name="Picture 2" title="de fuerza necesaria para sacar a una persona del gra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194" y="1606035"/>
              <a:ext cx="4250861" cy="4572000"/>
            </a:xfrm>
            <a:prstGeom prst="rect">
              <a:avLst/>
            </a:prstGeom>
            <a:noFill/>
            <a:ln w="12700">
              <a:solidFill>
                <a:srgbClr val="1A4656"/>
              </a:solidFill>
              <a:miter lim="800000"/>
              <a:headEnd/>
              <a:tailEnd/>
            </a:ln>
          </p:spPr>
        </p:pic>
        <p:sp>
          <p:nvSpPr>
            <p:cNvPr id="3" name="TextBox 2"/>
            <p:cNvSpPr txBox="1"/>
            <p:nvPr/>
          </p:nvSpPr>
          <p:spPr>
            <a:xfrm>
              <a:off x="2037270" y="5810110"/>
              <a:ext cx="998530" cy="307777"/>
            </a:xfrm>
            <a:prstGeom prst="rect">
              <a:avLst/>
            </a:prstGeom>
            <a:solidFill>
              <a:srgbClr val="FFFFFF"/>
            </a:solidFill>
          </p:spPr>
          <p:txBody>
            <a:bodyPr wrap="square" rtlCol="0">
              <a:spAutoFit/>
            </a:bodyPr>
            <a:lstStyle/>
            <a:p>
              <a:pPr algn="ctr"/>
              <a:r>
                <a:rPr lang="en-US" sz="1400" b="1" dirty="0" smtClean="0"/>
                <a:t>LIBRAS</a:t>
              </a:r>
              <a:endParaRPr lang="en-US" sz="1400" b="1" dirty="0"/>
            </a:p>
          </p:txBody>
        </p:sp>
        <p:sp>
          <p:nvSpPr>
            <p:cNvPr id="7" name="TextBox 6"/>
            <p:cNvSpPr txBox="1"/>
            <p:nvPr/>
          </p:nvSpPr>
          <p:spPr>
            <a:xfrm rot="16200000">
              <a:off x="270640" y="4657692"/>
              <a:ext cx="691290" cy="307777"/>
            </a:xfrm>
            <a:prstGeom prst="rect">
              <a:avLst/>
            </a:prstGeom>
            <a:solidFill>
              <a:srgbClr val="FFFFFF"/>
            </a:solidFill>
          </p:spPr>
          <p:txBody>
            <a:bodyPr wrap="square" rtlCol="0">
              <a:spAutoFit/>
            </a:bodyPr>
            <a:lstStyle/>
            <a:p>
              <a:pPr algn="ctr"/>
              <a:r>
                <a:rPr lang="en-US" sz="1400" b="1" dirty="0" smtClean="0"/>
                <a:t>PIES</a:t>
              </a:r>
              <a:endParaRPr lang="en-US" sz="1400" b="1" dirty="0"/>
            </a:p>
          </p:txBody>
        </p:sp>
      </p:grpSp>
    </p:spTree>
    <p:extLst>
      <p:ext uri="{BB962C8B-B14F-4D97-AF65-F5344CB8AC3E}">
        <p14:creationId xmlns:p14="http://schemas.microsoft.com/office/powerpoint/2010/main" val="3663457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32</a:t>
            </a:fld>
            <a:endParaRPr lang="en-US" dirty="0"/>
          </a:p>
        </p:txBody>
      </p:sp>
      <p:sp>
        <p:nvSpPr>
          <p:cNvPr id="5" name="Title 4"/>
          <p:cNvSpPr>
            <a:spLocks noGrp="1"/>
          </p:cNvSpPr>
          <p:nvPr>
            <p:ph type="title"/>
          </p:nvPr>
        </p:nvSpPr>
        <p:spPr>
          <a:xfrm>
            <a:off x="457200" y="228918"/>
            <a:ext cx="8229600" cy="1143000"/>
          </a:xfrm>
        </p:spPr>
        <p:txBody>
          <a:bodyPr anchor="t">
            <a:noAutofit/>
          </a:bodyPr>
          <a:lstStyle/>
          <a:p>
            <a:pPr lvl="0" defTabSz="914269">
              <a:spcBef>
                <a:spcPts val="0"/>
              </a:spcBef>
              <a:defRPr/>
            </a:pPr>
            <a:r>
              <a:rPr lang="en-US" sz="4000" b="1" dirty="0" err="1">
                <a:latin typeface="Tahoma" panose="020B0604030504040204" pitchFamily="34" charset="0"/>
                <a:ea typeface="Tahoma" panose="020B0604030504040204" pitchFamily="34" charset="0"/>
                <a:cs typeface="Tahoma" panose="020B0604030504040204" pitchFamily="34" charset="0"/>
              </a:rPr>
              <a:t>Rescatando</a:t>
            </a:r>
            <a:r>
              <a:rPr lang="en-US" sz="4000" b="1" dirty="0">
                <a:latin typeface="Tahoma" panose="020B0604030504040204" pitchFamily="34" charset="0"/>
                <a:ea typeface="Tahoma" panose="020B0604030504040204" pitchFamily="34" charset="0"/>
                <a:cs typeface="Tahoma" panose="020B0604030504040204" pitchFamily="34" charset="0"/>
              </a:rPr>
              <a:t> a </a:t>
            </a:r>
            <a:r>
              <a:rPr lang="en-US" sz="4000" b="1" dirty="0" err="1">
                <a:latin typeface="Tahoma" panose="020B0604030504040204" pitchFamily="34" charset="0"/>
                <a:ea typeface="Tahoma" panose="020B0604030504040204" pitchFamily="34" charset="0"/>
                <a:cs typeface="Tahoma" panose="020B0604030504040204" pitchFamily="34" charset="0"/>
              </a:rPr>
              <a:t>una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smtClean="0"/>
              <a:t>Víctima</a:t>
            </a:r>
            <a:endParaRPr lang="en-US" dirty="0"/>
          </a:p>
        </p:txBody>
      </p:sp>
      <p:sp>
        <p:nvSpPr>
          <p:cNvPr id="16" name="Content Placeholder 15"/>
          <p:cNvSpPr>
            <a:spLocks noGrp="1"/>
          </p:cNvSpPr>
          <p:nvPr>
            <p:ph sz="half" idx="1"/>
          </p:nvPr>
        </p:nvSpPr>
        <p:spPr>
          <a:xfrm>
            <a:off x="270640" y="1201510"/>
            <a:ext cx="8595360" cy="1190555"/>
          </a:xfrm>
        </p:spPr>
        <p:txBody>
          <a:bodyPr>
            <a:normAutofit/>
          </a:bodyPr>
          <a:lstStyle/>
          <a:p>
            <a:pPr marL="0" indent="0" algn="ctr">
              <a:buNone/>
            </a:pPr>
            <a:r>
              <a:rPr lang="en-US" sz="3600" b="1" dirty="0" smtClean="0">
                <a:solidFill>
                  <a:srgbClr val="226637"/>
                </a:solidFill>
              </a:rPr>
              <a:t>Solo personal </a:t>
            </a:r>
            <a:r>
              <a:rPr lang="en-US" sz="3600" b="1" dirty="0" err="1" smtClean="0">
                <a:solidFill>
                  <a:srgbClr val="226637"/>
                </a:solidFill>
              </a:rPr>
              <a:t>entrenado</a:t>
            </a:r>
            <a:r>
              <a:rPr lang="en-US" sz="3600" b="1" dirty="0" smtClean="0">
                <a:solidFill>
                  <a:srgbClr val="226637"/>
                </a:solidFill>
              </a:rPr>
              <a:t> </a:t>
            </a:r>
            <a:r>
              <a:rPr lang="en-US" sz="3600" b="1" dirty="0" err="1" smtClean="0">
                <a:solidFill>
                  <a:srgbClr val="226637"/>
                </a:solidFill>
              </a:rPr>
              <a:t>entra</a:t>
            </a:r>
            <a:r>
              <a:rPr lang="en-US" sz="3600" b="1" dirty="0" smtClean="0">
                <a:solidFill>
                  <a:srgbClr val="226637"/>
                </a:solidFill>
              </a:rPr>
              <a:t> al </a:t>
            </a:r>
            <a:r>
              <a:rPr lang="en-US" sz="3600" b="1" dirty="0" err="1" smtClean="0">
                <a:solidFill>
                  <a:srgbClr val="226637"/>
                </a:solidFill>
              </a:rPr>
              <a:t>compartimiento</a:t>
            </a:r>
            <a:endParaRPr lang="en-US" sz="3600" b="1" dirty="0">
              <a:solidFill>
                <a:srgbClr val="226637"/>
              </a:solidFill>
            </a:endParaRPr>
          </a:p>
        </p:txBody>
      </p:sp>
      <p:sp>
        <p:nvSpPr>
          <p:cNvPr id="17" name="Content Placeholder 16"/>
          <p:cNvSpPr>
            <a:spLocks noGrp="1"/>
          </p:cNvSpPr>
          <p:nvPr>
            <p:ph sz="quarter" idx="2"/>
          </p:nvPr>
        </p:nvSpPr>
        <p:spPr>
          <a:xfrm>
            <a:off x="232236" y="2468875"/>
            <a:ext cx="4837200" cy="3226020"/>
          </a:xfrm>
        </p:spPr>
        <p:txBody>
          <a:bodyPr/>
          <a:lstStyle/>
          <a:p>
            <a:pPr marL="457200" lvl="0" indent="-457200" defTabSz="914269">
              <a:spcBef>
                <a:spcPts val="0"/>
              </a:spcBef>
              <a:spcAft>
                <a:spcPts val="400"/>
              </a:spcAft>
              <a:buClr>
                <a:srgbClr val="FFC000"/>
              </a:buClr>
              <a:buSzPct val="150000"/>
              <a:buFont typeface="Wingdings" pitchFamily="2" charset="2"/>
              <a:buChar char="§"/>
            </a:pPr>
            <a:r>
              <a:rPr lang="es-HN" dirty="0">
                <a:solidFill>
                  <a:prstClr val="black"/>
                </a:solidFill>
              </a:rPr>
              <a:t>Estabilizar a la víctima</a:t>
            </a:r>
          </a:p>
          <a:p>
            <a:pPr marL="914400" lvl="1" indent="-457200" defTabSz="914269">
              <a:spcBef>
                <a:spcPts val="0"/>
              </a:spcBef>
              <a:spcAft>
                <a:spcPts val="400"/>
              </a:spcAft>
              <a:buClr>
                <a:srgbClr val="FFC000"/>
              </a:buClr>
              <a:buSzPct val="150000"/>
              <a:buFont typeface="Arial" panose="020B0604020202020204" pitchFamily="34" charset="0"/>
              <a:buChar char="•"/>
            </a:pPr>
            <a:r>
              <a:rPr lang="es-HN" sz="3000" dirty="0">
                <a:solidFill>
                  <a:prstClr val="black"/>
                </a:solidFill>
              </a:rPr>
              <a:t>Tubo de granos u otros medios</a:t>
            </a:r>
          </a:p>
          <a:p>
            <a:pPr marL="457200" lvl="0" indent="-457200" defTabSz="914269">
              <a:spcBef>
                <a:spcPts val="0"/>
              </a:spcBef>
              <a:spcAft>
                <a:spcPts val="400"/>
              </a:spcAft>
              <a:buClr>
                <a:srgbClr val="FFC000"/>
              </a:buClr>
              <a:buSzPct val="150000"/>
              <a:buFont typeface="Wingdings" pitchFamily="2" charset="2"/>
              <a:buChar char="§"/>
            </a:pPr>
            <a:r>
              <a:rPr lang="es-HN" dirty="0">
                <a:solidFill>
                  <a:prstClr val="black"/>
                </a:solidFill>
              </a:rPr>
              <a:t>Remover el grano </a:t>
            </a:r>
          </a:p>
          <a:p>
            <a:pPr marL="914400" lvl="1" indent="-457200" defTabSz="914269">
              <a:spcBef>
                <a:spcPts val="0"/>
              </a:spcBef>
              <a:buClr>
                <a:srgbClr val="FFC000"/>
              </a:buClr>
              <a:buSzPct val="150000"/>
              <a:buFont typeface="Arial" panose="020B0604020202020204" pitchFamily="34" charset="0"/>
              <a:buChar char="•"/>
            </a:pPr>
            <a:r>
              <a:rPr lang="es-HN" sz="3000" dirty="0">
                <a:solidFill>
                  <a:prstClr val="black"/>
                </a:solidFill>
              </a:rPr>
              <a:t>Cortar el exterior </a:t>
            </a:r>
            <a:r>
              <a:rPr lang="es-HN" sz="3000" dirty="0" smtClean="0">
                <a:solidFill>
                  <a:prstClr val="black"/>
                </a:solidFill>
              </a:rPr>
              <a:t>uniformemente</a:t>
            </a:r>
            <a:endParaRPr lang="en-US" dirty="0"/>
          </a:p>
        </p:txBody>
      </p:sp>
      <p:sp>
        <p:nvSpPr>
          <p:cNvPr id="18" name="Content Placeholder 17"/>
          <p:cNvSpPr>
            <a:spLocks noGrp="1"/>
          </p:cNvSpPr>
          <p:nvPr>
            <p:ph sz="quarter" idx="3"/>
          </p:nvPr>
        </p:nvSpPr>
        <p:spPr>
          <a:xfrm>
            <a:off x="229689" y="5490060"/>
            <a:ext cx="6838635" cy="1088150"/>
          </a:xfrm>
        </p:spPr>
        <p:txBody>
          <a:bodyPr>
            <a:normAutofit/>
          </a:bodyPr>
          <a:lstStyle/>
          <a:p>
            <a:pPr>
              <a:buClr>
                <a:srgbClr val="FFC000"/>
              </a:buClr>
              <a:buSzPct val="150000"/>
              <a:buFont typeface="Wingdings" panose="05000000000000000000" pitchFamily="2" charset="2"/>
              <a:buChar char="§"/>
            </a:pPr>
            <a:r>
              <a:rPr lang="en-US" b="1" dirty="0" smtClean="0"/>
              <a:t>NUNCA</a:t>
            </a:r>
            <a:r>
              <a:rPr lang="en-US" dirty="0" smtClean="0"/>
              <a:t> </a:t>
            </a:r>
            <a:r>
              <a:rPr lang="en-US" dirty="0" err="1" smtClean="0"/>
              <a:t>intede</a:t>
            </a:r>
            <a:r>
              <a:rPr lang="en-US" dirty="0" smtClean="0"/>
              <a:t> </a:t>
            </a:r>
            <a:r>
              <a:rPr lang="en-US" dirty="0" err="1" smtClean="0"/>
              <a:t>rescatar</a:t>
            </a:r>
            <a:r>
              <a:rPr lang="en-US" dirty="0" smtClean="0"/>
              <a:t> a </a:t>
            </a:r>
            <a:r>
              <a:rPr lang="en-US" dirty="0" err="1" smtClean="0"/>
              <a:t>alguien</a:t>
            </a:r>
            <a:endParaRPr lang="en-US" dirty="0"/>
          </a:p>
        </p:txBody>
      </p:sp>
      <p:pic>
        <p:nvPicPr>
          <p:cNvPr id="38916" name="Picture 3" title="rescatando a una victim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77355" y="2514901"/>
            <a:ext cx="3657600" cy="2667355"/>
          </a:xfrm>
          <a:prstGeom prst="rect">
            <a:avLst/>
          </a:prstGeom>
          <a:noFill/>
          <a:ln w="12700">
            <a:solidFill>
              <a:srgbClr val="1A4656"/>
            </a:solidFill>
            <a:miter lim="800000"/>
            <a:headEnd/>
            <a:tailEnd/>
          </a:ln>
        </p:spPr>
      </p:pic>
    </p:spTree>
    <p:extLst>
      <p:ext uri="{BB962C8B-B14F-4D97-AF65-F5344CB8AC3E}">
        <p14:creationId xmlns:p14="http://schemas.microsoft.com/office/powerpoint/2010/main" val="1176926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33</a:t>
            </a:fld>
            <a:endParaRPr lang="en-US" dirty="0">
              <a:solidFill>
                <a:prstClr val="black">
                  <a:tint val="75000"/>
                </a:prstClr>
              </a:solidFill>
            </a:endParaRPr>
          </a:p>
        </p:txBody>
      </p:sp>
      <p:sp>
        <p:nvSpPr>
          <p:cNvPr id="4" name="Title 3"/>
          <p:cNvSpPr>
            <a:spLocks noGrp="1"/>
          </p:cNvSpPr>
          <p:nvPr>
            <p:ph type="title"/>
          </p:nvPr>
        </p:nvSpPr>
        <p:spPr>
          <a:xfrm>
            <a:off x="424260" y="126170"/>
            <a:ext cx="8229600" cy="1143000"/>
          </a:xfrm>
        </p:spPr>
        <p:txBody>
          <a:bodyPr>
            <a:noAutofit/>
          </a:bodyPr>
          <a:lstStyle/>
          <a:p>
            <a:pPr lvl="0">
              <a:spcBef>
                <a:spcPts val="0"/>
              </a:spcBef>
              <a:defRPr/>
            </a:pPr>
            <a:r>
              <a:rPr lang="en-US" sz="4000" b="1" dirty="0" err="1">
                <a:latin typeface="Tahoma" panose="020B0604030504040204" pitchFamily="34" charset="0"/>
                <a:ea typeface="Tahoma" panose="020B0604030504040204" pitchFamily="34" charset="0"/>
                <a:cs typeface="Tahoma" panose="020B0604030504040204" pitchFamily="34" charset="0"/>
              </a:rPr>
              <a:t>Resumen</a:t>
            </a:r>
            <a:r>
              <a:rPr lang="en-US" sz="4000" b="1" dirty="0">
                <a:latin typeface="Tahoma" panose="020B0604030504040204" pitchFamily="34" charset="0"/>
                <a:ea typeface="Tahoma" panose="020B0604030504040204" pitchFamily="34" charset="0"/>
                <a:cs typeface="Tahoma" panose="020B0604030504040204" pitchFamily="34" charset="0"/>
              </a:rPr>
              <a:t> de </a:t>
            </a:r>
            <a:r>
              <a:rPr lang="en-US" sz="4000" b="1" dirty="0" err="1" smtClean="0">
                <a:latin typeface="Tahoma" panose="020B0604030504040204" pitchFamily="34" charset="0"/>
                <a:ea typeface="Tahoma" panose="020B0604030504040204" pitchFamily="34" charset="0"/>
                <a:cs typeface="Tahoma" panose="020B0604030504040204" pitchFamily="34" charset="0"/>
              </a:rPr>
              <a:t>Atrapamiento</a:t>
            </a:r>
            <a:r>
              <a:rPr lang="en-US" sz="4000" b="1" dirty="0" smtClean="0">
                <a:latin typeface="Tahoma" panose="020B0604030504040204" pitchFamily="34" charset="0"/>
                <a:ea typeface="Tahoma" panose="020B0604030504040204" pitchFamily="34" charset="0"/>
                <a:cs typeface="Tahoma" panose="020B0604030504040204" pitchFamily="34" charset="0"/>
              </a:rPr>
              <a:t>/</a:t>
            </a:r>
            <a:r>
              <a:rPr lang="en-US" sz="4000" b="1" dirty="0" err="1" smtClean="0">
                <a:latin typeface="Tahoma" panose="020B0604030504040204" pitchFamily="34" charset="0"/>
                <a:ea typeface="Tahoma" panose="020B0604030504040204" pitchFamily="34" charset="0"/>
                <a:cs typeface="Tahoma" panose="020B0604030504040204" pitchFamily="34" charset="0"/>
              </a:rPr>
              <a:t>Inmersi</a:t>
            </a:r>
            <a:r>
              <a:rPr lang="en-US" sz="4000" b="1" dirty="0" err="1" smtClean="0">
                <a:latin typeface="Arial" panose="020B0604020202020204" pitchFamily="34" charset="0"/>
                <a:ea typeface="Tahoma" panose="020B0604030504040204" pitchFamily="34" charset="0"/>
                <a:cs typeface="Arial" panose="020B0604020202020204" pitchFamily="34" charset="0"/>
              </a:rPr>
              <a:t>ó</a:t>
            </a:r>
            <a:r>
              <a:rPr lang="en-US" sz="4000" b="1" dirty="0" err="1" smtClean="0"/>
              <a:t>n</a:t>
            </a:r>
            <a:endParaRPr lang="en-US" dirty="0"/>
          </a:p>
        </p:txBody>
      </p:sp>
      <p:sp>
        <p:nvSpPr>
          <p:cNvPr id="39938" name="Content Placeholder 2"/>
          <p:cNvSpPr>
            <a:spLocks noGrp="1"/>
          </p:cNvSpPr>
          <p:nvPr>
            <p:ph idx="1"/>
          </p:nvPr>
        </p:nvSpPr>
        <p:spPr>
          <a:xfrm>
            <a:off x="309045" y="1316725"/>
            <a:ext cx="7258545" cy="5426060"/>
          </a:xfrm>
        </p:spPr>
        <p:txBody>
          <a:bodyPr>
            <a:normAutofit lnSpcReduction="10000"/>
          </a:bodyPr>
          <a:lstStyle/>
          <a:p>
            <a:pPr marL="457200" lvl="0" indent="-457200">
              <a:spcBef>
                <a:spcPts val="0"/>
              </a:spcBef>
              <a:spcAft>
                <a:spcPts val="600"/>
              </a:spcAft>
              <a:buClr>
                <a:srgbClr val="FFC000"/>
              </a:buClr>
              <a:buSzPct val="150000"/>
              <a:buFont typeface="Wingdings" pitchFamily="2" charset="2"/>
              <a:buChar char="§"/>
            </a:pPr>
            <a:r>
              <a:rPr lang="es-HN" dirty="0" smtClean="0">
                <a:solidFill>
                  <a:prstClr val="black"/>
                </a:solidFill>
                <a:latin typeface="Tahoma" panose="020B0604030504040204" pitchFamily="34" charset="0"/>
                <a:ea typeface="Tahoma" panose="020B0604030504040204" pitchFamily="34" charset="0"/>
                <a:cs typeface="Tahoma" panose="020B0604030504040204" pitchFamily="34" charset="0"/>
              </a:rPr>
              <a:t>&lt;18 años no deben entrar a un compartimiento con grano</a:t>
            </a:r>
          </a:p>
          <a:p>
            <a:pPr marL="457200" lvl="0" indent="-457200">
              <a:spcBef>
                <a:spcPts val="0"/>
              </a:spcBef>
              <a:spcAft>
                <a:spcPts val="600"/>
              </a:spcAft>
              <a:buClr>
                <a:srgbClr val="FFC000"/>
              </a:buClr>
              <a:buSzPct val="150000"/>
              <a:buFont typeface="Wingdings" pitchFamily="2" charset="2"/>
              <a:buChar char="§"/>
            </a:pPr>
            <a:r>
              <a:rPr lang="es-HN" dirty="0" smtClean="0">
                <a:solidFill>
                  <a:prstClr val="black"/>
                </a:solidFill>
                <a:latin typeface="Tahoma" panose="020B0604030504040204" pitchFamily="34" charset="0"/>
                <a:ea typeface="Tahoma" panose="020B0604030504040204" pitchFamily="34" charset="0"/>
                <a:cs typeface="Tahoma" panose="020B0604030504040204" pitchFamily="34" charset="0"/>
              </a:rPr>
              <a:t>Ocurre de 3 maneras </a:t>
            </a:r>
          </a:p>
          <a:p>
            <a:pPr marL="857250" lvl="1" indent="-457200">
              <a:spcBef>
                <a:spcPts val="0"/>
              </a:spcBef>
              <a:spcAft>
                <a:spcPts val="600"/>
              </a:spcAft>
              <a:buClr>
                <a:srgbClr val="FFC000"/>
              </a:buClr>
              <a:buSzPct val="150000"/>
              <a:buFont typeface="Arial" panose="020B0604020202020204" pitchFamily="34" charset="0"/>
              <a:buChar char="•"/>
            </a:pPr>
            <a:r>
              <a:rPr lang="es-HN" dirty="0" smtClean="0">
                <a:solidFill>
                  <a:prstClr val="black"/>
                </a:solidFill>
                <a:latin typeface="Tahoma" panose="020B0604030504040204" pitchFamily="34" charset="0"/>
                <a:ea typeface="Tahoma" panose="020B0604030504040204" pitchFamily="34" charset="0"/>
                <a:cs typeface="Tahoma" panose="020B0604030504040204" pitchFamily="34" charset="0"/>
              </a:rPr>
              <a:t>Grano en movimiento, grano en puente, avalancha</a:t>
            </a:r>
          </a:p>
          <a:p>
            <a:pPr marL="457200" indent="-457200">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ea typeface="Tahoma" panose="020B0604030504040204" pitchFamily="34" charset="0"/>
                <a:cs typeface="Tahoma" panose="020B0604030504040204" pitchFamily="34" charset="0"/>
              </a:rPr>
              <a:t>5 segundos – persona indefensa</a:t>
            </a:r>
          </a:p>
          <a:p>
            <a:pPr marL="457200" indent="-457200">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ea typeface="Tahoma" panose="020B0604030504040204" pitchFamily="34" charset="0"/>
                <a:cs typeface="Tahoma" panose="020B0604030504040204" pitchFamily="34" charset="0"/>
              </a:rPr>
              <a:t>No intente rescatar a alguien</a:t>
            </a:r>
          </a:p>
          <a:p>
            <a:pPr marL="457200" indent="-457200">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ea typeface="Tahoma" panose="020B0604030504040204" pitchFamily="34" charset="0"/>
                <a:cs typeface="Tahoma" panose="020B0604030504040204" pitchFamily="34" charset="0"/>
              </a:rPr>
              <a:t>Si entra</a:t>
            </a:r>
          </a:p>
          <a:p>
            <a:pPr marL="857250" lvl="1" indent="-457200">
              <a:spcBef>
                <a:spcPts val="0"/>
              </a:spcBef>
              <a:spcAft>
                <a:spcPts val="600"/>
              </a:spcAft>
              <a:buClr>
                <a:srgbClr val="FFC000"/>
              </a:buClr>
              <a:buSzPct val="150000"/>
              <a:buFont typeface="Arial" panose="020B0604020202020204" pitchFamily="34" charset="0"/>
              <a:buChar char="•"/>
            </a:pPr>
            <a:r>
              <a:rPr lang="es-HN" dirty="0" smtClean="0">
                <a:latin typeface="Tahoma" panose="020B0604030504040204" pitchFamily="34" charset="0"/>
                <a:ea typeface="Tahoma" panose="020B0604030504040204" pitchFamily="34" charset="0"/>
                <a:cs typeface="Tahoma" panose="020B0604030504040204" pitchFamily="34" charset="0"/>
              </a:rPr>
              <a:t>Necesita entrenamiento, Candado/Etiqueta (LOTO), observador, cuerda salvavidas</a:t>
            </a:r>
            <a:endParaRPr lang="es-HN"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2" descr="C:\Users\arademaker\AppData\Local\Microsoft\Windows\Temporary Internet Files\Content.Outlook\KOZ4O6KC\5-seconds_urgent.jpg" title="reloj de segund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9465" y="2430470"/>
            <a:ext cx="2303963" cy="218908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0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rmAutofit/>
          </a:bodyPr>
          <a:lstStyle/>
          <a:p>
            <a:pPr lvl="0" defTabSz="914269">
              <a:spcBef>
                <a:spcPts val="0"/>
              </a:spcBef>
              <a:defRPr/>
            </a:pPr>
            <a:r>
              <a:rPr lang="en-US" sz="5400" dirty="0" err="1" smtClean="0">
                <a:solidFill>
                  <a:srgbClr val="226637"/>
                </a:solidFill>
              </a:rPr>
              <a:t>Enredo</a:t>
            </a:r>
            <a:endParaRPr lang="en-US" dirty="0">
              <a:solidFill>
                <a:srgbClr val="226637"/>
              </a:solidFill>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34</a:t>
            </a:fld>
            <a:endParaRPr lang="en-US" dirty="0">
              <a:solidFill>
                <a:prstClr val="black">
                  <a:tint val="75000"/>
                </a:prstClr>
              </a:solidFill>
            </a:endParaRPr>
          </a:p>
        </p:txBody>
      </p:sp>
      <p:pic>
        <p:nvPicPr>
          <p:cNvPr id="2" name="Picture 1" title="enred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2317" y="2008015"/>
            <a:ext cx="5379366" cy="3200400"/>
          </a:xfrm>
          <a:prstGeom prst="rect">
            <a:avLst/>
          </a:prstGeom>
          <a:ln w="12700">
            <a:solidFill>
              <a:srgbClr val="1A4656"/>
            </a:solidFill>
          </a:ln>
        </p:spPr>
      </p:pic>
    </p:spTree>
    <p:extLst>
      <p:ext uri="{BB962C8B-B14F-4D97-AF65-F5344CB8AC3E}">
        <p14:creationId xmlns:p14="http://schemas.microsoft.com/office/powerpoint/2010/main" val="2836008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35</a:t>
            </a:fld>
            <a:endParaRPr lang="en-US" dirty="0"/>
          </a:p>
        </p:txBody>
      </p:sp>
      <p:sp>
        <p:nvSpPr>
          <p:cNvPr id="10" name="Title 9"/>
          <p:cNvSpPr>
            <a:spLocks noGrp="1"/>
          </p:cNvSpPr>
          <p:nvPr>
            <p:ph type="title" idx="4294967295"/>
          </p:nvPr>
        </p:nvSpPr>
        <p:spPr/>
        <p:txBody>
          <a:bodyPr/>
          <a:lstStyle/>
          <a:p>
            <a:r>
              <a:rPr lang="en-US" dirty="0" smtClean="0"/>
              <a:t>News clippings</a:t>
            </a:r>
            <a:endParaRPr lang="en-US" dirty="0"/>
          </a:p>
        </p:txBody>
      </p:sp>
      <p:grpSp>
        <p:nvGrpSpPr>
          <p:cNvPr id="6" name="Group 5" title="hombre atrapado bajo grano"/>
          <p:cNvGrpSpPr/>
          <p:nvPr/>
        </p:nvGrpSpPr>
        <p:grpSpPr>
          <a:xfrm>
            <a:off x="1528303" y="415304"/>
            <a:ext cx="3588108" cy="2194560"/>
            <a:chOff x="1528303" y="478569"/>
            <a:chExt cx="3588108" cy="2194560"/>
          </a:xfrm>
        </p:grpSpPr>
        <p:pic>
          <p:nvPicPr>
            <p:cNvPr id="9" name="Picture 2" descr="C:\Users\arademaker\AppData\Local\Microsoft\Windows\Temporary Internet Files\Content.Outlook\33UVA0O3\Man Trapped Under Grain Auger Dies.jpg" title="Accidente de Granja Causa Lesiones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8303" y="478569"/>
              <a:ext cx="3588108" cy="2194560"/>
            </a:xfrm>
            <a:prstGeom prst="rect">
              <a:avLst/>
            </a:prstGeom>
            <a:noFill/>
            <a:ln>
              <a:solidFill>
                <a:srgbClr val="1A4656"/>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28303" y="1269528"/>
              <a:ext cx="1734147" cy="428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291438" y="1271672"/>
              <a:ext cx="1626748" cy="428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CuadroTexto 4" title="Hombre Atrapado Bajo Grano"/>
          <p:cNvSpPr txBox="1"/>
          <p:nvPr/>
        </p:nvSpPr>
        <p:spPr>
          <a:xfrm>
            <a:off x="1528303" y="125622"/>
            <a:ext cx="3016595" cy="369332"/>
          </a:xfrm>
          <a:prstGeom prst="rect">
            <a:avLst/>
          </a:prstGeom>
          <a:noFill/>
        </p:spPr>
        <p:txBody>
          <a:bodyPr wrap="none" rtlCol="0">
            <a:spAutoFit/>
          </a:bodyPr>
          <a:lstStyle/>
          <a:p>
            <a:r>
              <a:rPr lang="es-HN" b="1" dirty="0"/>
              <a:t>Hombre Atrapado Bajo Grano</a:t>
            </a:r>
          </a:p>
        </p:txBody>
      </p:sp>
      <p:grpSp>
        <p:nvGrpSpPr>
          <p:cNvPr id="3" name="Group 2" title="accidente de granja cuasa lesiones en region genital y perineal"/>
          <p:cNvGrpSpPr/>
          <p:nvPr/>
        </p:nvGrpSpPr>
        <p:grpSpPr>
          <a:xfrm>
            <a:off x="5116411" y="184631"/>
            <a:ext cx="3722789" cy="3015769"/>
            <a:chOff x="5116411" y="184631"/>
            <a:chExt cx="3722789" cy="3015769"/>
          </a:xfrm>
        </p:grpSpPr>
        <p:pic>
          <p:nvPicPr>
            <p:cNvPr id="1027" name="Picture 3" descr="C:\Users\arademaker\AppData\Local\Microsoft\Windows\Temporary Internet Files\Content.Outlook\33UVA0O3\Farm Accident Causes Penoscrotal Degloving.jpg" title="Accidente de Granja Causa Lesiones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16411" y="184631"/>
              <a:ext cx="3722789" cy="3015769"/>
            </a:xfrm>
            <a:prstGeom prst="rect">
              <a:avLst/>
            </a:prstGeom>
            <a:noFill/>
            <a:ln>
              <a:solidFill>
                <a:srgbClr val="1A4656"/>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961424" y="1116188"/>
              <a:ext cx="1801576" cy="389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185694" y="2971800"/>
              <a:ext cx="77573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uadroTexto 17" title="Accidente de Granja Causa Lesiones "/>
          <p:cNvSpPr txBox="1"/>
          <p:nvPr/>
        </p:nvSpPr>
        <p:spPr>
          <a:xfrm>
            <a:off x="5741199" y="190107"/>
            <a:ext cx="3241264" cy="584775"/>
          </a:xfrm>
          <a:prstGeom prst="rect">
            <a:avLst/>
          </a:prstGeom>
          <a:noFill/>
        </p:spPr>
        <p:txBody>
          <a:bodyPr wrap="square" rtlCol="0">
            <a:spAutoFit/>
          </a:bodyPr>
          <a:lstStyle/>
          <a:p>
            <a:pPr algn="ctr"/>
            <a:r>
              <a:rPr lang="es-HN" sz="1600" b="1" dirty="0"/>
              <a:t>Accidente de Granja Causa Lesiones </a:t>
            </a:r>
          </a:p>
          <a:p>
            <a:pPr algn="ctr"/>
            <a:r>
              <a:rPr lang="es-HN" sz="1600" b="1" dirty="0"/>
              <a:t>en región Genital y Perineal</a:t>
            </a:r>
          </a:p>
        </p:txBody>
      </p:sp>
      <p:pic>
        <p:nvPicPr>
          <p:cNvPr id="41988" name="Picture 8" title="atrapado en la máquina del pelo"/>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2651775"/>
            <a:ext cx="2742610" cy="3657600"/>
          </a:xfrm>
          <a:prstGeom prst="rect">
            <a:avLst/>
          </a:prstGeom>
          <a:noFill/>
          <a:ln w="12700">
            <a:solidFill>
              <a:srgbClr val="1A4656"/>
            </a:solidFill>
            <a:miter lim="800000"/>
            <a:headEnd/>
            <a:tailEnd/>
          </a:ln>
        </p:spPr>
      </p:pic>
      <p:pic>
        <p:nvPicPr>
          <p:cNvPr id="3074" name="Picture 2" descr="C:\Users\arademaker\AppData\Local\Microsoft\Windows\Temporary Internet Files\Content.Outlook\33UVA0O3\Legs of Two 17 Year Olds Severed in Auger.jpg" title="hombre, ambos de 17 anos, cada uno perdio una pierna"/>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71800" y="2923069"/>
            <a:ext cx="3657600" cy="2884529"/>
          </a:xfrm>
          <a:prstGeom prst="rect">
            <a:avLst/>
          </a:prstGeom>
          <a:noFill/>
          <a:ln>
            <a:solidFill>
              <a:srgbClr val="1A4656"/>
            </a:solidFill>
          </a:ln>
          <a:extLst>
            <a:ext uri="{909E8E84-426E-40DD-AFC4-6F175D3DCCD1}">
              <a14:hiddenFill xmlns:a14="http://schemas.microsoft.com/office/drawing/2010/main">
                <a:solidFill>
                  <a:srgbClr val="FFFFFF"/>
                </a:solidFill>
              </a14:hiddenFill>
            </a:ext>
          </a:extLst>
        </p:spPr>
      </p:pic>
      <p:sp>
        <p:nvSpPr>
          <p:cNvPr id="7" name="Rectangle 6" title="atrapado"/>
          <p:cNvSpPr/>
          <p:nvPr/>
        </p:nvSpPr>
        <p:spPr>
          <a:xfrm>
            <a:off x="3047410" y="5349250"/>
            <a:ext cx="1601400" cy="409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atrapado"/>
          <p:cNvSpPr/>
          <p:nvPr/>
        </p:nvSpPr>
        <p:spPr>
          <a:xfrm>
            <a:off x="4725620" y="3621025"/>
            <a:ext cx="1574605" cy="695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
          <p:cNvSpPr txBox="1">
            <a:spLocks noChangeArrowheads="1"/>
          </p:cNvSpPr>
          <p:nvPr/>
        </p:nvSpPr>
        <p:spPr bwMode="auto">
          <a:xfrm>
            <a:off x="6629400" y="3478106"/>
            <a:ext cx="2362200" cy="1200827"/>
          </a:xfrm>
          <a:prstGeom prst="rect">
            <a:avLst/>
          </a:prstGeom>
          <a:solidFill>
            <a:srgbClr val="FFFFFF"/>
          </a:solidFill>
          <a:ln w="9525">
            <a:noFill/>
            <a:miter lim="800000"/>
            <a:headEnd/>
            <a:tailEnd/>
          </a:ln>
        </p:spPr>
        <p:txBody>
          <a:bodyPr wrap="square" lIns="91427" tIns="45713" rIns="91427" bIns="45713">
            <a:spAutoFit/>
          </a:bodyPr>
          <a:lstStyle/>
          <a:p>
            <a:pPr>
              <a:lnSpc>
                <a:spcPct val="115000"/>
              </a:lnSpc>
              <a:spcAft>
                <a:spcPts val="1000"/>
              </a:spcAft>
              <a:defRPr/>
            </a:pPr>
            <a:r>
              <a:rPr lang="es-HN" sz="1600" dirty="0">
                <a:solidFill>
                  <a:srgbClr val="000000"/>
                </a:solidFill>
                <a:latin typeface="Humnst777 Cn BT"/>
                <a:ea typeface="Calibri"/>
                <a:cs typeface="Arial" charset="0"/>
              </a:rPr>
              <a:t>Bryce </a:t>
            </a:r>
            <a:r>
              <a:rPr lang="es-HN" sz="1600" dirty="0" err="1">
                <a:solidFill>
                  <a:srgbClr val="000000"/>
                </a:solidFill>
                <a:latin typeface="Humnst777 Cn BT"/>
                <a:ea typeface="Calibri"/>
                <a:cs typeface="Arial" charset="0"/>
              </a:rPr>
              <a:t>Gannon</a:t>
            </a:r>
            <a:r>
              <a:rPr lang="es-HN" sz="1600" dirty="0">
                <a:solidFill>
                  <a:srgbClr val="000000"/>
                </a:solidFill>
                <a:latin typeface="Humnst777 Cn BT"/>
                <a:ea typeface="Calibri"/>
                <a:cs typeface="Arial" charset="0"/>
              </a:rPr>
              <a:t> y Tyler </a:t>
            </a:r>
            <a:r>
              <a:rPr lang="es-HN" sz="1600" dirty="0" err="1">
                <a:solidFill>
                  <a:srgbClr val="000000"/>
                </a:solidFill>
                <a:latin typeface="Humnst777 Cn BT"/>
                <a:ea typeface="Calibri"/>
                <a:cs typeface="Arial" charset="0"/>
              </a:rPr>
              <a:t>Zander</a:t>
            </a:r>
            <a:r>
              <a:rPr lang="es-HN" sz="1600" dirty="0">
                <a:solidFill>
                  <a:srgbClr val="000000"/>
                </a:solidFill>
                <a:latin typeface="Humnst777 Cn BT"/>
                <a:ea typeface="Calibri"/>
                <a:cs typeface="Arial" charset="0"/>
              </a:rPr>
              <a:t>, ambos de 17 años, </a:t>
            </a:r>
            <a:r>
              <a:rPr lang="es-HN" sz="1600" dirty="0">
                <a:solidFill>
                  <a:srgbClr val="000000"/>
                </a:solidFill>
                <a:highlight>
                  <a:srgbClr val="FFFF00"/>
                </a:highlight>
                <a:latin typeface="Humnst777 Cn BT"/>
                <a:ea typeface="Calibri"/>
                <a:cs typeface="Arial" charset="0"/>
              </a:rPr>
              <a:t>cada uno perdió una pierna</a:t>
            </a:r>
            <a:r>
              <a:rPr lang="es-HN" sz="1600" dirty="0">
                <a:solidFill>
                  <a:srgbClr val="000000"/>
                </a:solidFill>
                <a:latin typeface="Humnst777 Cn BT"/>
                <a:ea typeface="Calibri"/>
                <a:cs typeface="Arial" charset="0"/>
              </a:rPr>
              <a:t> </a:t>
            </a:r>
            <a:r>
              <a:rPr lang="es-HN" sz="1600" dirty="0" smtClean="0">
                <a:solidFill>
                  <a:srgbClr val="000000"/>
                </a:solidFill>
                <a:latin typeface="Humnst777 Cn BT"/>
                <a:ea typeface="Calibri"/>
                <a:cs typeface="Arial" charset="0"/>
              </a:rPr>
              <a:t>…</a:t>
            </a:r>
            <a:endParaRPr lang="es-HN" sz="1600" dirty="0">
              <a:solidFill>
                <a:prstClr val="black"/>
              </a:solidFill>
              <a:latin typeface="Humnst777 Cn BT"/>
              <a:ea typeface="Times New Roman"/>
              <a:cs typeface="Arial" charset="0"/>
            </a:endParaRPr>
          </a:p>
        </p:txBody>
      </p:sp>
    </p:spTree>
    <p:extLst>
      <p:ext uri="{BB962C8B-B14F-4D97-AF65-F5344CB8AC3E}">
        <p14:creationId xmlns:p14="http://schemas.microsoft.com/office/powerpoint/2010/main" val="18735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54D2A3-57AF-44C6-B772-6D9B6CC6C2C3}" type="slidenum">
              <a:rPr lang="en-US" smtClean="0"/>
              <a:t>36</a:t>
            </a:fld>
            <a:endParaRPr lang="en-US" dirty="0"/>
          </a:p>
        </p:txBody>
      </p:sp>
      <p:sp>
        <p:nvSpPr>
          <p:cNvPr id="2" name="Title 1"/>
          <p:cNvSpPr>
            <a:spLocks noGrp="1"/>
          </p:cNvSpPr>
          <p:nvPr>
            <p:ph type="title"/>
          </p:nvPr>
        </p:nvSpPr>
        <p:spPr/>
        <p:txBody>
          <a:bodyPr anchor="ctr">
            <a:normAutofit/>
          </a:bodyPr>
          <a:lstStyle/>
          <a:p>
            <a:r>
              <a:rPr lang="en-US" dirty="0" err="1">
                <a:latin typeface="Tahoma" panose="020B0604030504040204" pitchFamily="34" charset="0"/>
              </a:rPr>
              <a:t>Peligros</a:t>
            </a:r>
            <a:r>
              <a:rPr lang="en-US" dirty="0">
                <a:latin typeface="Tahoma" panose="020B0604030504040204" pitchFamily="34" charset="0"/>
              </a:rPr>
              <a:t> </a:t>
            </a:r>
            <a:r>
              <a:rPr lang="en-US" dirty="0" err="1">
                <a:latin typeface="Tahoma" panose="020B0604030504040204" pitchFamily="34" charset="0"/>
              </a:rPr>
              <a:t>Comunes</a:t>
            </a:r>
            <a:r>
              <a:rPr lang="en-US" dirty="0">
                <a:latin typeface="Tahoma" panose="020B0604030504040204" pitchFamily="34" charset="0"/>
              </a:rPr>
              <a:t> </a:t>
            </a:r>
            <a:r>
              <a:rPr lang="en-US" dirty="0" err="1">
                <a:latin typeface="Tahoma" panose="020B0604030504040204" pitchFamily="34" charset="0"/>
              </a:rPr>
              <a:t>en</a:t>
            </a:r>
            <a:r>
              <a:rPr lang="en-US" dirty="0">
                <a:latin typeface="Tahoma" panose="020B0604030504040204" pitchFamily="34" charset="0"/>
              </a:rPr>
              <a:t> </a:t>
            </a:r>
            <a:r>
              <a:rPr lang="en-US" dirty="0" err="1">
                <a:latin typeface="Tahoma" panose="020B0604030504040204" pitchFamily="34" charset="0"/>
              </a:rPr>
              <a:t>Máquinas</a:t>
            </a:r>
            <a:r>
              <a:rPr lang="en-US" dirty="0">
                <a:latin typeface="Tahoma" panose="020B0604030504040204" pitchFamily="34" charset="0"/>
              </a:rPr>
              <a:t>  </a:t>
            </a:r>
            <a:endParaRPr lang="en-US" b="1" dirty="0">
              <a:latin typeface="Tahoma" panose="020B0604030504040204" pitchFamily="34" charset="0"/>
            </a:endParaRPr>
          </a:p>
        </p:txBody>
      </p:sp>
      <p:sp>
        <p:nvSpPr>
          <p:cNvPr id="6" name="Content Placeholder 5"/>
          <p:cNvSpPr>
            <a:spLocks noGrp="1"/>
          </p:cNvSpPr>
          <p:nvPr>
            <p:ph sz="half" idx="1"/>
          </p:nvPr>
        </p:nvSpPr>
        <p:spPr>
          <a:xfrm>
            <a:off x="385855" y="1600201"/>
            <a:ext cx="8372290" cy="2404874"/>
          </a:xfrm>
        </p:spPr>
        <p:txBody>
          <a:bodyPr/>
          <a:lstStyle/>
          <a:p>
            <a:pPr marL="457200" lvl="0" indent="-457200" fontAlgn="base">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Puntos de Pinza (Enganche)</a:t>
            </a:r>
          </a:p>
          <a:p>
            <a:pPr marL="457200" lvl="0" indent="-457200" fontAlgn="base">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Puntos de Poda/Corte</a:t>
            </a:r>
          </a:p>
          <a:p>
            <a:pPr marL="457200" lvl="0" indent="-457200" fontAlgn="base">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Puntos de Arrastre o Extracción</a:t>
            </a:r>
          </a:p>
          <a:p>
            <a:pPr marL="457200" lvl="0" indent="-457200" fontAlgn="base">
              <a:spcBef>
                <a:spcPts val="0"/>
              </a:spcBef>
              <a:spcAft>
                <a:spcPts val="600"/>
              </a:spcAft>
              <a:buClr>
                <a:srgbClr val="FFC000"/>
              </a:buClr>
              <a:buSzPct val="150000"/>
              <a:buFont typeface="Wingdings" pitchFamily="2" charset="2"/>
              <a:buChar char="§"/>
            </a:pPr>
            <a:r>
              <a:rPr lang="es-HN" sz="3200" dirty="0">
                <a:solidFill>
                  <a:prstClr val="black"/>
                </a:solidFill>
                <a:latin typeface="Tahoma" panose="020B0604030504040204" pitchFamily="34" charset="0"/>
              </a:rPr>
              <a:t>Puntos de </a:t>
            </a:r>
            <a:r>
              <a:rPr lang="es-HN" sz="3200" dirty="0" smtClean="0">
                <a:solidFill>
                  <a:prstClr val="black"/>
                </a:solidFill>
                <a:latin typeface="Tahoma" panose="020B0604030504040204" pitchFamily="34" charset="0"/>
              </a:rPr>
              <a:t>Enrollado</a:t>
            </a:r>
            <a:endParaRPr lang="en-US" dirty="0"/>
          </a:p>
        </p:txBody>
      </p:sp>
      <p:sp>
        <p:nvSpPr>
          <p:cNvPr id="7" name="Content Placeholder 6"/>
          <p:cNvSpPr>
            <a:spLocks noGrp="1"/>
          </p:cNvSpPr>
          <p:nvPr>
            <p:ph sz="half" idx="2"/>
          </p:nvPr>
        </p:nvSpPr>
        <p:spPr>
          <a:xfrm>
            <a:off x="616285" y="3966670"/>
            <a:ext cx="7911430" cy="1843440"/>
          </a:xfrm>
        </p:spPr>
        <p:style>
          <a:lnRef idx="0">
            <a:schemeClr val="accent6"/>
          </a:lnRef>
          <a:fillRef idx="3">
            <a:schemeClr val="accent6"/>
          </a:fillRef>
          <a:effectRef idx="3">
            <a:schemeClr val="accent6"/>
          </a:effectRef>
          <a:fontRef idx="minor">
            <a:schemeClr val="lt1"/>
          </a:fontRef>
        </p:style>
        <p:txBody>
          <a:bodyPr/>
          <a:lstStyle/>
          <a:p>
            <a:pPr marL="0" lvl="0" indent="0" algn="ctr">
              <a:spcBef>
                <a:spcPts val="0"/>
              </a:spcBef>
              <a:buNone/>
            </a:pPr>
            <a:r>
              <a:rPr lang="es-HN" sz="3600" b="1" dirty="0">
                <a:solidFill>
                  <a:prstClr val="black"/>
                </a:solidFill>
                <a:latin typeface="Tahoma" panose="020B0604030504040204" pitchFamily="34" charset="0"/>
              </a:rPr>
              <a:t>Resguardar TODAS las piezas móviles para reducir la exposición y lesiones</a:t>
            </a:r>
            <a:r>
              <a:rPr lang="es-HN" sz="3600" b="1" dirty="0" smtClean="0">
                <a:solidFill>
                  <a:prstClr val="black"/>
                </a:solidFill>
                <a:latin typeface="Tahoma" panose="020B0604030504040204" pitchFamily="34" charset="0"/>
              </a:rPr>
              <a:t>.</a:t>
            </a:r>
            <a:endParaRPr lang="en-US" dirty="0"/>
          </a:p>
        </p:txBody>
      </p:sp>
    </p:spTree>
    <p:extLst>
      <p:ext uri="{BB962C8B-B14F-4D97-AF65-F5344CB8AC3E}">
        <p14:creationId xmlns:p14="http://schemas.microsoft.com/office/powerpoint/2010/main" val="2999248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37</a:t>
            </a:fld>
            <a:endParaRPr lang="en-US" dirty="0"/>
          </a:p>
        </p:txBody>
      </p:sp>
      <p:sp>
        <p:nvSpPr>
          <p:cNvPr id="5" name="Title 4"/>
          <p:cNvSpPr>
            <a:spLocks noGrp="1"/>
          </p:cNvSpPr>
          <p:nvPr>
            <p:ph type="title"/>
          </p:nvPr>
        </p:nvSpPr>
        <p:spPr>
          <a:xfrm>
            <a:off x="457200" y="202980"/>
            <a:ext cx="8229600" cy="1143000"/>
          </a:xfrm>
        </p:spPr>
        <p:txBody>
          <a:bodyPr anchor="t"/>
          <a:lstStyle/>
          <a:p>
            <a:pPr marL="0" algn="ctr" rtl="0" eaLnBrk="1" latinLnBrk="0" hangingPunct="1">
              <a:spcBef>
                <a:spcPts val="0"/>
              </a:spcBef>
              <a:spcAft>
                <a:spcPts val="0"/>
              </a:spcAft>
            </a:pPr>
            <a:r>
              <a:rPr lang="es-HN" sz="4000" b="1" kern="1200" dirty="0" smtClean="0">
                <a:effectLst/>
                <a:latin typeface="Tahoma"/>
                <a:ea typeface="Tahoma"/>
                <a:cs typeface="Tahoma"/>
              </a:rPr>
              <a:t>Tipos de Peligros de Enredo</a:t>
            </a:r>
            <a:endParaRPr lang="en-US" dirty="0"/>
          </a:p>
        </p:txBody>
      </p:sp>
      <p:sp>
        <p:nvSpPr>
          <p:cNvPr id="8" name="Text Placeholder 7"/>
          <p:cNvSpPr>
            <a:spLocks noGrp="1"/>
          </p:cNvSpPr>
          <p:nvPr>
            <p:ph type="body" idx="1"/>
          </p:nvPr>
        </p:nvSpPr>
        <p:spPr>
          <a:xfrm>
            <a:off x="301730" y="1047890"/>
            <a:ext cx="4297680" cy="639762"/>
          </a:xfrm>
        </p:spPr>
        <p:txBody>
          <a:bodyPr/>
          <a:lstStyle/>
          <a:p>
            <a:pPr lvl="0">
              <a:spcBef>
                <a:spcPts val="0"/>
              </a:spcBef>
            </a:pPr>
            <a:r>
              <a:rPr lang="en-US" sz="2800" dirty="0" err="1">
                <a:solidFill>
                  <a:prstClr val="black"/>
                </a:solidFill>
                <a:latin typeface="Tahoma" panose="020B0604030504040204" pitchFamily="34" charset="0"/>
              </a:rPr>
              <a:t>Puntos</a:t>
            </a:r>
            <a:r>
              <a:rPr lang="en-US" sz="2800" dirty="0">
                <a:solidFill>
                  <a:prstClr val="black"/>
                </a:solidFill>
                <a:latin typeface="Tahoma" panose="020B0604030504040204" pitchFamily="34" charset="0"/>
              </a:rPr>
              <a:t> de </a:t>
            </a:r>
            <a:r>
              <a:rPr lang="en-US" sz="2800" dirty="0" err="1" smtClean="0">
                <a:solidFill>
                  <a:prstClr val="black"/>
                </a:solidFill>
                <a:latin typeface="Tahoma" panose="020B0604030504040204" pitchFamily="34" charset="0"/>
              </a:rPr>
              <a:t>Enganche</a:t>
            </a:r>
            <a:endParaRPr lang="es-HN" sz="2800" dirty="0">
              <a:solidFill>
                <a:prstClr val="black"/>
              </a:solidFill>
              <a:latin typeface="Calibri"/>
              <a:ea typeface="+mn-ea"/>
              <a:cs typeface="+mn-cs"/>
            </a:endParaRPr>
          </a:p>
        </p:txBody>
      </p:sp>
      <p:sp>
        <p:nvSpPr>
          <p:cNvPr id="10" name="Content Placeholder 9"/>
          <p:cNvSpPr>
            <a:spLocks noGrp="1"/>
          </p:cNvSpPr>
          <p:nvPr>
            <p:ph sz="half" idx="2"/>
          </p:nvPr>
        </p:nvSpPr>
        <p:spPr>
          <a:xfrm>
            <a:off x="301730" y="1687652"/>
            <a:ext cx="4297680" cy="3951288"/>
          </a:xfrm>
        </p:spPr>
        <p:txBody>
          <a:bodyPr/>
          <a:lstStyle/>
          <a:p>
            <a:pPr marL="228600" lvl="0" indent="-228600">
              <a:spcBef>
                <a:spcPts val="0"/>
              </a:spcBef>
              <a:spcAft>
                <a:spcPts val="200"/>
              </a:spcAft>
              <a:buClr>
                <a:srgbClr val="FFC000"/>
              </a:buClr>
              <a:buSzPct val="150000"/>
            </a:pPr>
            <a:r>
              <a:rPr lang="en-US" sz="2600" dirty="0">
                <a:solidFill>
                  <a:prstClr val="black"/>
                </a:solidFill>
                <a:latin typeface="Tahoma" panose="020B0604030504040204" pitchFamily="34" charset="0"/>
              </a:rPr>
              <a:t>Motor</a:t>
            </a:r>
          </a:p>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Polea, bandas, engranajes</a:t>
            </a:r>
          </a:p>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Motor del sinfín</a:t>
            </a:r>
          </a:p>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Banda/accionamiento del elevador</a:t>
            </a:r>
          </a:p>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Puertas corredizas (compartimiento</a:t>
            </a:r>
            <a:r>
              <a:rPr lang="es-HN" sz="2600" dirty="0" smtClean="0">
                <a:solidFill>
                  <a:prstClr val="black"/>
                </a:solidFill>
                <a:latin typeface="Tahoma" panose="020B0604030504040204" pitchFamily="34" charset="0"/>
              </a:rPr>
              <a:t>)</a:t>
            </a:r>
            <a:endParaRPr lang="en-US" dirty="0"/>
          </a:p>
        </p:txBody>
      </p:sp>
      <p:grpSp>
        <p:nvGrpSpPr>
          <p:cNvPr id="15" name="Group 14" title="Punto de enganche"/>
          <p:cNvGrpSpPr/>
          <p:nvPr/>
        </p:nvGrpSpPr>
        <p:grpSpPr>
          <a:xfrm>
            <a:off x="2284170" y="4640389"/>
            <a:ext cx="2057400" cy="2067234"/>
            <a:chOff x="577880" y="4725482"/>
            <a:chExt cx="2057400" cy="2067234"/>
          </a:xfrm>
        </p:grpSpPr>
        <p:pic>
          <p:nvPicPr>
            <p:cNvPr id="4098" name="Picture 2" descr="C:\Users\arademaker\AppData\Local\Microsoft\Windows\Temporary Internet Files\Content.Outlook\KOZ4O6KC\Pinch Point_Page_1.jpg" title="Punto de enganch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880" y="4735316"/>
              <a:ext cx="2057400" cy="20574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1499600" y="4989431"/>
              <a:ext cx="268835" cy="4366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6285" y="4725482"/>
              <a:ext cx="1075340" cy="646331"/>
            </a:xfrm>
            <a:prstGeom prst="rect">
              <a:avLst/>
            </a:prstGeom>
            <a:noFill/>
          </p:spPr>
          <p:txBody>
            <a:bodyPr wrap="square" lIns="0" rIns="0"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Punto de </a:t>
              </a:r>
              <a:r>
                <a:rPr lang="en-US" dirty="0" err="1" smtClean="0">
                  <a:latin typeface="Tahoma" panose="020B0604030504040204" pitchFamily="34" charset="0"/>
                  <a:ea typeface="Tahoma" panose="020B0604030504040204" pitchFamily="34" charset="0"/>
                  <a:cs typeface="Tahoma" panose="020B0604030504040204" pitchFamily="34" charset="0"/>
                </a:rPr>
                <a:t>enganche</a:t>
              </a: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2" name="Text Placeholder 11"/>
          <p:cNvSpPr>
            <a:spLocks noGrp="1"/>
          </p:cNvSpPr>
          <p:nvPr>
            <p:ph type="body" sz="quarter" idx="3"/>
          </p:nvPr>
        </p:nvSpPr>
        <p:spPr>
          <a:xfrm>
            <a:off x="4721680" y="1047890"/>
            <a:ext cx="4297680" cy="639762"/>
          </a:xfrm>
        </p:spPr>
        <p:txBody>
          <a:bodyPr>
            <a:normAutofit/>
          </a:bodyPr>
          <a:lstStyle/>
          <a:p>
            <a:pPr lvl="0">
              <a:spcBef>
                <a:spcPts val="0"/>
              </a:spcBef>
            </a:pPr>
            <a:r>
              <a:rPr lang="en-US" sz="2800" dirty="0" err="1">
                <a:solidFill>
                  <a:prstClr val="black"/>
                </a:solidFill>
                <a:latin typeface="Tahoma" panose="020B0604030504040204" pitchFamily="34" charset="0"/>
              </a:rPr>
              <a:t>Puntos</a:t>
            </a:r>
            <a:r>
              <a:rPr lang="en-US" sz="2800" dirty="0">
                <a:solidFill>
                  <a:prstClr val="black"/>
                </a:solidFill>
                <a:latin typeface="Tahoma" panose="020B0604030504040204" pitchFamily="34" charset="0"/>
              </a:rPr>
              <a:t> de </a:t>
            </a:r>
            <a:r>
              <a:rPr lang="en-US" sz="2800" dirty="0" err="1" smtClean="0">
                <a:solidFill>
                  <a:prstClr val="black"/>
                </a:solidFill>
                <a:latin typeface="Tahoma" panose="020B0604030504040204" pitchFamily="34" charset="0"/>
              </a:rPr>
              <a:t>Poda</a:t>
            </a:r>
            <a:r>
              <a:rPr lang="en-US" sz="2800" dirty="0" smtClean="0">
                <a:solidFill>
                  <a:prstClr val="black"/>
                </a:solidFill>
                <a:latin typeface="Tahoma" panose="020B0604030504040204" pitchFamily="34" charset="0"/>
              </a:rPr>
              <a:t>/Corte</a:t>
            </a:r>
            <a:endParaRPr lang="es-HN" sz="2800" dirty="0">
              <a:solidFill>
                <a:prstClr val="black"/>
              </a:solidFill>
              <a:latin typeface="Calibri"/>
              <a:ea typeface="+mn-ea"/>
              <a:cs typeface="+mn-cs"/>
            </a:endParaRPr>
          </a:p>
        </p:txBody>
      </p:sp>
      <p:sp>
        <p:nvSpPr>
          <p:cNvPr id="18" name="Content Placeholder 17"/>
          <p:cNvSpPr>
            <a:spLocks noGrp="1"/>
          </p:cNvSpPr>
          <p:nvPr>
            <p:ph sz="quarter" idx="4"/>
          </p:nvPr>
        </p:nvSpPr>
        <p:spPr>
          <a:xfrm>
            <a:off x="4721680" y="1687652"/>
            <a:ext cx="4297680" cy="3951288"/>
          </a:xfrm>
        </p:spPr>
        <p:txBody>
          <a:bodyPr/>
          <a:lstStyle/>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Sinfines</a:t>
            </a:r>
          </a:p>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Hoces</a:t>
            </a:r>
          </a:p>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Cuchillas de corte</a:t>
            </a:r>
          </a:p>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Cosechadoras</a:t>
            </a:r>
          </a:p>
          <a:p>
            <a:pPr marL="228600" lvl="0" indent="-228600">
              <a:spcBef>
                <a:spcPts val="0"/>
              </a:spcBef>
              <a:spcAft>
                <a:spcPts val="200"/>
              </a:spcAft>
              <a:buClr>
                <a:srgbClr val="FFC000"/>
              </a:buClr>
              <a:buSzPct val="150000"/>
            </a:pPr>
            <a:r>
              <a:rPr lang="es-HN" sz="2600" dirty="0">
                <a:solidFill>
                  <a:prstClr val="black"/>
                </a:solidFill>
                <a:latin typeface="Tahoma" panose="020B0604030504040204" pitchFamily="34" charset="0"/>
              </a:rPr>
              <a:t>Barra cortadora de </a:t>
            </a:r>
            <a:r>
              <a:rPr lang="es-HN" sz="2600" dirty="0" err="1" smtClean="0">
                <a:solidFill>
                  <a:prstClr val="black"/>
                </a:solidFill>
                <a:latin typeface="Tahoma" panose="020B0604030504040204" pitchFamily="34" charset="0"/>
              </a:rPr>
              <a:t>hileradora</a:t>
            </a:r>
            <a:endParaRPr lang="en-US" dirty="0"/>
          </a:p>
        </p:txBody>
      </p:sp>
      <p:grpSp>
        <p:nvGrpSpPr>
          <p:cNvPr id="17" name="Group 16" title="Punto de corte"/>
          <p:cNvGrpSpPr/>
          <p:nvPr/>
        </p:nvGrpSpPr>
        <p:grpSpPr>
          <a:xfrm>
            <a:off x="4341570" y="4645293"/>
            <a:ext cx="2392321" cy="2057413"/>
            <a:chOff x="5511061" y="4343100"/>
            <a:chExt cx="2392321" cy="2057413"/>
          </a:xfrm>
        </p:grpSpPr>
        <p:pic>
          <p:nvPicPr>
            <p:cNvPr id="14" name="Picture 13" title="Punto de cort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11061" y="4343113"/>
              <a:ext cx="2392321" cy="2057400"/>
            </a:xfrm>
            <a:prstGeom prst="rect">
              <a:avLst/>
            </a:prstGeom>
            <a:ln w="12700">
              <a:solidFill>
                <a:srgbClr val="1A4656"/>
              </a:solidFill>
            </a:ln>
          </p:spPr>
        </p:pic>
        <p:sp>
          <p:nvSpPr>
            <p:cNvPr id="16" name="TextBox 15" title="Punto de Corte"/>
            <p:cNvSpPr txBox="1"/>
            <p:nvPr/>
          </p:nvSpPr>
          <p:spPr>
            <a:xfrm>
              <a:off x="5554040" y="4343100"/>
              <a:ext cx="976615" cy="646331"/>
            </a:xfrm>
            <a:prstGeom prst="rect">
              <a:avLst/>
            </a:prstGeom>
            <a:noFill/>
          </p:spPr>
          <p:txBody>
            <a:bodyPr wrap="square" lIns="0" rIns="0"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Punto de </a:t>
              </a:r>
              <a:r>
                <a:rPr lang="en-US" dirty="0" err="1" smtClean="0">
                  <a:latin typeface="Tahoma" panose="020B0604030504040204" pitchFamily="34" charset="0"/>
                  <a:ea typeface="Tahoma" panose="020B0604030504040204" pitchFamily="34" charset="0"/>
                  <a:cs typeface="Tahoma" panose="020B0604030504040204" pitchFamily="34" charset="0"/>
                </a:rPr>
                <a:t>corte</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19" name="Straight Arrow Connector 18"/>
            <p:cNvCxnSpPr/>
            <p:nvPr/>
          </p:nvCxnSpPr>
          <p:spPr>
            <a:xfrm>
              <a:off x="6422232" y="4706137"/>
              <a:ext cx="472807" cy="368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1959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954D2A3-57AF-44C6-B772-6D9B6CC6C2C3}" type="slidenum">
              <a:rPr lang="en-US" smtClean="0"/>
              <a:t>38</a:t>
            </a:fld>
            <a:endParaRPr lang="en-US" dirty="0"/>
          </a:p>
        </p:txBody>
      </p:sp>
      <p:sp>
        <p:nvSpPr>
          <p:cNvPr id="2" name="Title 1"/>
          <p:cNvSpPr>
            <a:spLocks noGrp="1"/>
          </p:cNvSpPr>
          <p:nvPr>
            <p:ph type="title"/>
          </p:nvPr>
        </p:nvSpPr>
        <p:spPr>
          <a:xfrm>
            <a:off x="457200" y="156955"/>
            <a:ext cx="8229600" cy="1143000"/>
          </a:xfrm>
        </p:spPr>
        <p:txBody>
          <a:bodyPr anchor="t">
            <a:noAutofit/>
          </a:bodyPr>
          <a:lstStyle/>
          <a:p>
            <a:pPr lvl="0" defTabSz="914400">
              <a:spcBef>
                <a:spcPts val="0"/>
              </a:spcBef>
              <a:defRPr/>
            </a:pPr>
            <a:r>
              <a:rPr lang="en-US" dirty="0" smtClean="0">
                <a:latin typeface="Tahoma" panose="020B0604030504040204" pitchFamily="34" charset="0"/>
              </a:rPr>
              <a:t> </a:t>
            </a:r>
            <a:r>
              <a:rPr lang="es-HN" dirty="0">
                <a:latin typeface="Tahoma" panose="020B0604030504040204" pitchFamily="34" charset="0"/>
              </a:rPr>
              <a:t>Tipos de Peligros de </a:t>
            </a:r>
            <a:r>
              <a:rPr lang="es-HN" dirty="0" smtClean="0">
                <a:latin typeface="Tahoma" panose="020B0604030504040204" pitchFamily="34" charset="0"/>
              </a:rPr>
              <a:t>Enredo</a:t>
            </a:r>
            <a:endParaRPr lang="en-US" dirty="0"/>
          </a:p>
        </p:txBody>
      </p:sp>
      <p:sp>
        <p:nvSpPr>
          <p:cNvPr id="29" name="Content Placeholder 28"/>
          <p:cNvSpPr>
            <a:spLocks noGrp="1"/>
          </p:cNvSpPr>
          <p:nvPr>
            <p:ph sz="quarter" idx="13"/>
          </p:nvPr>
        </p:nvSpPr>
        <p:spPr>
          <a:xfrm>
            <a:off x="197510" y="1141470"/>
            <a:ext cx="4297680" cy="1097280"/>
          </a:xfrm>
        </p:spPr>
        <p:txBody>
          <a:bodyPr/>
          <a:lstStyle/>
          <a:p>
            <a:r>
              <a:rPr lang="en-US" dirty="0" err="1"/>
              <a:t>Puntos</a:t>
            </a:r>
            <a:r>
              <a:rPr lang="en-US" dirty="0"/>
              <a:t> de </a:t>
            </a:r>
            <a:r>
              <a:rPr lang="en-US" dirty="0" err="1" smtClean="0"/>
              <a:t>Arrastre</a:t>
            </a:r>
            <a:endParaRPr lang="en-US" dirty="0"/>
          </a:p>
        </p:txBody>
      </p:sp>
      <p:sp>
        <p:nvSpPr>
          <p:cNvPr id="30" name="Content Placeholder 29"/>
          <p:cNvSpPr>
            <a:spLocks noGrp="1"/>
          </p:cNvSpPr>
          <p:nvPr>
            <p:ph sz="quarter" idx="14"/>
          </p:nvPr>
        </p:nvSpPr>
        <p:spPr>
          <a:xfrm>
            <a:off x="193830" y="1747105"/>
            <a:ext cx="4297680" cy="2457990"/>
          </a:xfrm>
        </p:spPr>
        <p:txBody>
          <a:bodyPr/>
          <a:lstStyle/>
          <a:p>
            <a:pPr marL="228600" lvl="0" indent="-228600">
              <a:spcBef>
                <a:spcPts val="0"/>
              </a:spcBef>
              <a:spcAft>
                <a:spcPts val="200"/>
              </a:spcAft>
              <a:buClr>
                <a:srgbClr val="FFC000"/>
              </a:buClr>
              <a:buSzPct val="150000"/>
            </a:pPr>
            <a:r>
              <a:rPr lang="en-US" sz="2800" dirty="0" err="1">
                <a:solidFill>
                  <a:prstClr val="black"/>
                </a:solidFill>
              </a:rPr>
              <a:t>Ensiladoras</a:t>
            </a:r>
            <a:r>
              <a:rPr lang="en-US" sz="2800" dirty="0">
                <a:solidFill>
                  <a:prstClr val="black"/>
                </a:solidFill>
              </a:rPr>
              <a:t> </a:t>
            </a:r>
          </a:p>
          <a:p>
            <a:pPr marL="228600" lvl="0" indent="-228600">
              <a:spcBef>
                <a:spcPts val="0"/>
              </a:spcBef>
              <a:spcAft>
                <a:spcPts val="200"/>
              </a:spcAft>
              <a:buClr>
                <a:srgbClr val="FFC000"/>
              </a:buClr>
              <a:buSzPct val="150000"/>
            </a:pPr>
            <a:r>
              <a:rPr lang="en-US" sz="2800" dirty="0" err="1">
                <a:solidFill>
                  <a:prstClr val="black"/>
                </a:solidFill>
              </a:rPr>
              <a:t>Cosechadoras</a:t>
            </a:r>
            <a:endParaRPr lang="en-US" sz="2800" dirty="0">
              <a:solidFill>
                <a:prstClr val="black"/>
              </a:solidFill>
            </a:endParaRPr>
          </a:p>
          <a:p>
            <a:pPr marL="228600" lvl="0" indent="-228600">
              <a:spcBef>
                <a:spcPts val="0"/>
              </a:spcBef>
              <a:spcAft>
                <a:spcPts val="200"/>
              </a:spcAft>
              <a:buClr>
                <a:srgbClr val="FFC000"/>
              </a:buClr>
              <a:buSzPct val="150000"/>
            </a:pPr>
            <a:r>
              <a:rPr lang="en-US" sz="2800" dirty="0" err="1">
                <a:solidFill>
                  <a:prstClr val="black"/>
                </a:solidFill>
              </a:rPr>
              <a:t>Cabezales</a:t>
            </a:r>
            <a:r>
              <a:rPr lang="en-US" sz="2800" dirty="0">
                <a:solidFill>
                  <a:prstClr val="black"/>
                </a:solidFill>
              </a:rPr>
              <a:t> </a:t>
            </a:r>
            <a:r>
              <a:rPr lang="en-US" sz="2800" dirty="0" err="1">
                <a:solidFill>
                  <a:prstClr val="black"/>
                </a:solidFill>
              </a:rPr>
              <a:t>combinados</a:t>
            </a:r>
            <a:endParaRPr lang="en-US" sz="2800" dirty="0">
              <a:solidFill>
                <a:prstClr val="black"/>
              </a:solidFill>
            </a:endParaRPr>
          </a:p>
          <a:p>
            <a:pPr marL="228600" lvl="0" indent="-228600">
              <a:spcBef>
                <a:spcPts val="0"/>
              </a:spcBef>
              <a:spcAft>
                <a:spcPts val="200"/>
              </a:spcAft>
              <a:buClr>
                <a:srgbClr val="FFC000"/>
              </a:buClr>
              <a:buSzPct val="150000"/>
            </a:pPr>
            <a:r>
              <a:rPr lang="en-US" sz="2800" dirty="0" err="1">
                <a:solidFill>
                  <a:prstClr val="black"/>
                </a:solidFill>
              </a:rPr>
              <a:t>Camionetas</a:t>
            </a:r>
            <a:r>
              <a:rPr lang="en-US" sz="2800" dirty="0">
                <a:solidFill>
                  <a:prstClr val="black"/>
                </a:solidFill>
              </a:rPr>
              <a:t> </a:t>
            </a:r>
            <a:r>
              <a:rPr lang="en-US" sz="2800" dirty="0" err="1">
                <a:solidFill>
                  <a:prstClr val="black"/>
                </a:solidFill>
              </a:rPr>
              <a:t>hileradoras</a:t>
            </a:r>
            <a:endParaRPr lang="en-US" sz="2800" dirty="0">
              <a:solidFill>
                <a:prstClr val="black"/>
              </a:solidFill>
            </a:endParaRPr>
          </a:p>
          <a:p>
            <a:pPr marL="228600" lvl="0" indent="-228600">
              <a:spcBef>
                <a:spcPts val="0"/>
              </a:spcBef>
              <a:spcAft>
                <a:spcPts val="200"/>
              </a:spcAft>
              <a:buClr>
                <a:srgbClr val="FFC000"/>
              </a:buClr>
              <a:buSzPct val="150000"/>
            </a:pPr>
            <a:r>
              <a:rPr lang="en-US" sz="2800" dirty="0" err="1" smtClean="0">
                <a:solidFill>
                  <a:prstClr val="black"/>
                </a:solidFill>
              </a:rPr>
              <a:t>Molinos</a:t>
            </a:r>
            <a:endParaRPr lang="en-US" dirty="0"/>
          </a:p>
        </p:txBody>
      </p:sp>
      <p:pic>
        <p:nvPicPr>
          <p:cNvPr id="36" name="Picture 2" descr="D:\DSC_0154.JPG" title="puntos de arrast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290" y="4025205"/>
            <a:ext cx="3771900" cy="25146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5120" name="Content Placeholder 5119"/>
          <p:cNvSpPr>
            <a:spLocks noGrp="1"/>
          </p:cNvSpPr>
          <p:nvPr>
            <p:ph sz="quarter" idx="16"/>
          </p:nvPr>
        </p:nvSpPr>
        <p:spPr>
          <a:xfrm>
            <a:off x="4650618" y="1140245"/>
            <a:ext cx="4297680" cy="1097280"/>
          </a:xfrm>
        </p:spPr>
        <p:txBody>
          <a:bodyPr/>
          <a:lstStyle/>
          <a:p>
            <a:r>
              <a:rPr lang="en-US" dirty="0" err="1"/>
              <a:t>Puntos</a:t>
            </a:r>
            <a:r>
              <a:rPr lang="en-US" dirty="0"/>
              <a:t> de </a:t>
            </a:r>
            <a:r>
              <a:rPr lang="en-US" dirty="0" err="1" smtClean="0"/>
              <a:t>Enrollado</a:t>
            </a:r>
            <a:endParaRPr lang="en-US" dirty="0"/>
          </a:p>
        </p:txBody>
      </p:sp>
      <p:sp>
        <p:nvSpPr>
          <p:cNvPr id="5121" name="Content Placeholder 5120"/>
          <p:cNvSpPr>
            <a:spLocks noGrp="1"/>
          </p:cNvSpPr>
          <p:nvPr>
            <p:ph sz="quarter" idx="17"/>
          </p:nvPr>
        </p:nvSpPr>
        <p:spPr>
          <a:xfrm>
            <a:off x="4653055" y="1747480"/>
            <a:ext cx="4297680" cy="2073635"/>
          </a:xfrm>
        </p:spPr>
        <p:txBody>
          <a:bodyPr/>
          <a:lstStyle/>
          <a:p>
            <a:pPr marL="228600" lvl="0" indent="-228600">
              <a:spcBef>
                <a:spcPts val="0"/>
              </a:spcBef>
              <a:spcAft>
                <a:spcPts val="200"/>
              </a:spcAft>
              <a:buClr>
                <a:srgbClr val="FFC000"/>
              </a:buClr>
              <a:buSzPct val="150000"/>
            </a:pPr>
            <a:r>
              <a:rPr lang="es-HN" sz="2800" dirty="0">
                <a:solidFill>
                  <a:prstClr val="black"/>
                </a:solidFill>
              </a:rPr>
              <a:t>Ejes de toma de fuerza</a:t>
            </a:r>
          </a:p>
          <a:p>
            <a:pPr marL="228600" lvl="0" indent="-228600">
              <a:spcBef>
                <a:spcPts val="0"/>
              </a:spcBef>
              <a:spcAft>
                <a:spcPts val="200"/>
              </a:spcAft>
              <a:buClr>
                <a:srgbClr val="FFC000"/>
              </a:buClr>
              <a:buSzPct val="150000"/>
            </a:pPr>
            <a:r>
              <a:rPr lang="es-HN" sz="2800" dirty="0">
                <a:solidFill>
                  <a:prstClr val="black"/>
                </a:solidFill>
              </a:rPr>
              <a:t>Sinfines</a:t>
            </a:r>
          </a:p>
          <a:p>
            <a:pPr marL="228600" lvl="0" indent="-228600">
              <a:spcBef>
                <a:spcPts val="0"/>
              </a:spcBef>
              <a:spcAft>
                <a:spcPts val="200"/>
              </a:spcAft>
              <a:buClr>
                <a:srgbClr val="FFC000"/>
              </a:buClr>
              <a:buSzPct val="150000"/>
            </a:pPr>
            <a:r>
              <a:rPr lang="es-HN" sz="2800" dirty="0">
                <a:solidFill>
                  <a:prstClr val="black"/>
                </a:solidFill>
              </a:rPr>
              <a:t>Ejes de motor</a:t>
            </a:r>
          </a:p>
          <a:p>
            <a:pPr marL="228600" lvl="0" indent="-228600">
              <a:spcBef>
                <a:spcPts val="0"/>
              </a:spcBef>
              <a:spcAft>
                <a:spcPts val="200"/>
              </a:spcAft>
              <a:buClr>
                <a:srgbClr val="FFC000"/>
              </a:buClr>
              <a:buSzPct val="150000"/>
            </a:pPr>
            <a:r>
              <a:rPr lang="es-HN" sz="2800" dirty="0">
                <a:solidFill>
                  <a:prstClr val="black"/>
                </a:solidFill>
              </a:rPr>
              <a:t>Uniones de </a:t>
            </a:r>
            <a:r>
              <a:rPr lang="es-HN" sz="2800" dirty="0" smtClean="0">
                <a:solidFill>
                  <a:prstClr val="black"/>
                </a:solidFill>
              </a:rPr>
              <a:t>polea</a:t>
            </a:r>
            <a:endParaRPr lang="en-US" dirty="0"/>
          </a:p>
        </p:txBody>
      </p:sp>
      <p:pic>
        <p:nvPicPr>
          <p:cNvPr id="37" name="Picture 36" descr="M:\AMC\Amy Rademaker\GRAINBIN\Coalition\HS Ag Curriculum\Images for Power Points and Other Print Materials\Drawing of person stepping over PTO Shaft.gif" title="Puntos de enrollado - enrolla en la direccion que el eje esta girand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48810" y="4025205"/>
            <a:ext cx="2128370" cy="2514600"/>
          </a:xfrm>
          <a:prstGeom prst="rect">
            <a:avLst/>
          </a:prstGeom>
          <a:noFill/>
          <a:ln w="12700">
            <a:solidFill>
              <a:srgbClr val="1A4656"/>
            </a:solidFill>
          </a:ln>
        </p:spPr>
      </p:pic>
      <p:cxnSp>
        <p:nvCxnSpPr>
          <p:cNvPr id="38" name="Straight Arrow Connector 37" title="flecha"/>
          <p:cNvCxnSpPr/>
          <p:nvPr/>
        </p:nvCxnSpPr>
        <p:spPr>
          <a:xfrm flipH="1">
            <a:off x="6202091" y="4504340"/>
            <a:ext cx="537669" cy="66033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123" name="Content Placeholder 5122"/>
          <p:cNvSpPr>
            <a:spLocks noGrp="1"/>
          </p:cNvSpPr>
          <p:nvPr>
            <p:ph sz="quarter" idx="18"/>
          </p:nvPr>
        </p:nvSpPr>
        <p:spPr>
          <a:xfrm>
            <a:off x="6770800" y="4012710"/>
            <a:ext cx="2421320" cy="937265"/>
          </a:xfrm>
        </p:spPr>
        <p:txBody>
          <a:bodyPr>
            <a:normAutofit fontScale="92500" lnSpcReduction="20000"/>
          </a:bodyPr>
          <a:lstStyle/>
          <a:p>
            <a:r>
              <a:rPr lang="es-ES" sz="2400" dirty="0"/>
              <a:t>Enrolla en la dirección que el eje está </a:t>
            </a:r>
            <a:r>
              <a:rPr lang="es-ES" sz="2400" dirty="0" smtClean="0"/>
              <a:t>girando</a:t>
            </a:r>
            <a:endParaRPr lang="en-US" sz="2400" dirty="0"/>
          </a:p>
        </p:txBody>
      </p:sp>
    </p:spTree>
    <p:extLst>
      <p:ext uri="{BB962C8B-B14F-4D97-AF65-F5344CB8AC3E}">
        <p14:creationId xmlns:p14="http://schemas.microsoft.com/office/powerpoint/2010/main" val="2567554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39</a:t>
            </a:fld>
            <a:endParaRPr lang="en-US" dirty="0">
              <a:solidFill>
                <a:prstClr val="black">
                  <a:tint val="75000"/>
                </a:prstClr>
              </a:solidFill>
            </a:endParaRPr>
          </a:p>
        </p:txBody>
      </p:sp>
      <p:sp>
        <p:nvSpPr>
          <p:cNvPr id="5" name="Title 4"/>
          <p:cNvSpPr>
            <a:spLocks noGrp="1"/>
          </p:cNvSpPr>
          <p:nvPr>
            <p:ph type="title"/>
          </p:nvPr>
        </p:nvSpPr>
        <p:spPr/>
        <p:txBody>
          <a:bodyPr>
            <a:normAutofit/>
          </a:bodyPr>
          <a:lstStyle/>
          <a:p>
            <a:pPr lvl="0">
              <a:spcBef>
                <a:spcPts val="0"/>
              </a:spcBef>
              <a:defRPr/>
            </a:pPr>
            <a:r>
              <a:rPr lang="en-US" sz="4000" b="1" dirty="0" err="1" smtClean="0">
                <a:latin typeface="Tahoma" panose="020B0604030504040204" pitchFamily="34" charset="0"/>
              </a:rPr>
              <a:t>Resguardo</a:t>
            </a:r>
            <a:endParaRPr lang="en-US" dirty="0"/>
          </a:p>
        </p:txBody>
      </p:sp>
      <p:sp>
        <p:nvSpPr>
          <p:cNvPr id="36868" name="Content Placeholder 1"/>
          <p:cNvSpPr>
            <a:spLocks noGrp="1"/>
          </p:cNvSpPr>
          <p:nvPr>
            <p:ph sz="half" idx="1"/>
          </p:nvPr>
        </p:nvSpPr>
        <p:spPr>
          <a:xfrm>
            <a:off x="78615" y="1201510"/>
            <a:ext cx="2488975" cy="4525963"/>
          </a:xfrm>
        </p:spPr>
        <p:txBody>
          <a:bodyPr lIns="0" rIns="0">
            <a:noAutofit/>
          </a:bodyPr>
          <a:lstStyle/>
          <a:p>
            <a:pPr marL="0" indent="0" algn="ctr">
              <a:buClr>
                <a:srgbClr val="FFC000"/>
              </a:buClr>
              <a:buSzPct val="150000"/>
              <a:buNone/>
              <a:defRPr/>
            </a:pPr>
            <a:r>
              <a:rPr lang="es-HN" sz="3200" dirty="0" smtClean="0">
                <a:latin typeface="Tahoma" panose="020B0604030504040204" pitchFamily="34" charset="0"/>
                <a:ea typeface="Tahoma" panose="020B0604030504040204" pitchFamily="34" charset="0"/>
                <a:cs typeface="Tahoma" panose="020B0604030504040204" pitchFamily="34" charset="0"/>
              </a:rPr>
              <a:t>Resguardar </a:t>
            </a:r>
            <a:r>
              <a:rPr lang="es-HN"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TODAS </a:t>
            </a:r>
            <a:r>
              <a:rPr lang="es-HN" sz="3200" dirty="0" smtClean="0">
                <a:latin typeface="Tahoma" panose="020B0604030504040204" pitchFamily="34" charset="0"/>
                <a:ea typeface="Tahoma" panose="020B0604030504040204" pitchFamily="34" charset="0"/>
                <a:cs typeface="Tahoma" panose="020B0604030504040204" pitchFamily="34" charset="0"/>
              </a:rPr>
              <a:t>las partes móviles expuestas.</a:t>
            </a:r>
          </a:p>
        </p:txBody>
      </p:sp>
      <p:pic>
        <p:nvPicPr>
          <p:cNvPr id="8" name="Picture 7" title="máquinas no protegidas - la barren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9080" y="1452415"/>
            <a:ext cx="2560320" cy="2286000"/>
          </a:xfrm>
          <a:prstGeom prst="rect">
            <a:avLst/>
          </a:prstGeom>
          <a:ln w="12700">
            <a:solidFill>
              <a:srgbClr val="1A4656"/>
            </a:solidFill>
          </a:ln>
        </p:spPr>
      </p:pic>
      <p:sp>
        <p:nvSpPr>
          <p:cNvPr id="16" name="&quot;No&quot; Symbol 15" title="no simbolo"/>
          <p:cNvSpPr/>
          <p:nvPr/>
        </p:nvSpPr>
        <p:spPr>
          <a:xfrm>
            <a:off x="4341570" y="151424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title="máquinas no protegidas -transportador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7840" y="1448540"/>
            <a:ext cx="3429000" cy="2286000"/>
          </a:xfrm>
          <a:prstGeom prst="rect">
            <a:avLst/>
          </a:prstGeom>
          <a:noFill/>
          <a:ln w="12700">
            <a:solidFill>
              <a:srgbClr val="1A4656"/>
            </a:solidFill>
          </a:ln>
        </p:spPr>
      </p:pic>
      <p:sp>
        <p:nvSpPr>
          <p:cNvPr id="2" name="&quot;No&quot; Symbol 1" title="no simbolo"/>
          <p:cNvSpPr/>
          <p:nvPr/>
        </p:nvSpPr>
        <p:spPr>
          <a:xfrm>
            <a:off x="7990045" y="151424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title="máquinas no protegidas - la barren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855" y="3747750"/>
            <a:ext cx="2560320" cy="2743200"/>
          </a:xfrm>
          <a:prstGeom prst="rect">
            <a:avLst/>
          </a:prstGeom>
          <a:ln w="12700">
            <a:solidFill>
              <a:srgbClr val="1A4656"/>
            </a:solidFill>
          </a:ln>
        </p:spPr>
      </p:pic>
      <p:sp>
        <p:nvSpPr>
          <p:cNvPr id="15" name="&quot;No&quot; Symbol 14" title="no simbolo"/>
          <p:cNvSpPr/>
          <p:nvPr/>
        </p:nvSpPr>
        <p:spPr>
          <a:xfrm>
            <a:off x="2152485" y="573330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title="máquinas no protegidas - Cinturón de seguridad"/>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78465" y="3747750"/>
            <a:ext cx="3429000" cy="2743200"/>
          </a:xfrm>
          <a:prstGeom prst="rect">
            <a:avLst/>
          </a:prstGeom>
          <a:noFill/>
          <a:ln w="12700">
            <a:solidFill>
              <a:srgbClr val="1A4656"/>
            </a:solidFill>
          </a:ln>
        </p:spPr>
      </p:pic>
      <p:sp>
        <p:nvSpPr>
          <p:cNvPr id="17" name="&quot;No&quot; Symbol 16" title="no simbolo"/>
          <p:cNvSpPr/>
          <p:nvPr/>
        </p:nvSpPr>
        <p:spPr>
          <a:xfrm>
            <a:off x="5800960" y="573330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ontent Placeholder 10"/>
          <p:cNvSpPr>
            <a:spLocks noGrp="1"/>
          </p:cNvSpPr>
          <p:nvPr>
            <p:ph sz="half" idx="2"/>
          </p:nvPr>
        </p:nvSpPr>
        <p:spPr>
          <a:xfrm>
            <a:off x="6678810" y="3747750"/>
            <a:ext cx="2079335" cy="2378413"/>
          </a:xfrm>
        </p:spPr>
        <p:txBody>
          <a:bodyPr>
            <a:normAutofit/>
          </a:bodyPr>
          <a:lstStyle/>
          <a:p>
            <a:pPr marL="0" indent="0">
              <a:buNone/>
            </a:pPr>
            <a:r>
              <a:rPr lang="en-US" sz="3200" dirty="0" err="1" smtClean="0">
                <a:latin typeface="Tahoma" panose="020B0604030504040204" pitchFamily="34" charset="0"/>
                <a:ea typeface="Tahoma" panose="020B0604030504040204" pitchFamily="34" charset="0"/>
                <a:cs typeface="Tahoma" panose="020B0604030504040204" pitchFamily="34" charset="0"/>
              </a:rPr>
              <a:t>Todos</a:t>
            </a:r>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err="1" smtClean="0">
                <a:latin typeface="Tahoma" panose="020B0604030504040204" pitchFamily="34" charset="0"/>
                <a:ea typeface="Tahoma" panose="020B0604030504040204" pitchFamily="34" charset="0"/>
                <a:cs typeface="Tahoma" panose="020B0604030504040204" pitchFamily="34" charset="0"/>
              </a:rPr>
              <a:t>estos</a:t>
            </a:r>
            <a:r>
              <a:rPr lang="en-US" sz="3200" dirty="0" smtClean="0">
                <a:latin typeface="Tahoma" panose="020B0604030504040204" pitchFamily="34" charset="0"/>
                <a:ea typeface="Tahoma" panose="020B0604030504040204" pitchFamily="34" charset="0"/>
                <a:cs typeface="Tahoma" panose="020B0604030504040204" pitchFamily="34" charset="0"/>
              </a:rPr>
              <a:t> son </a:t>
            </a:r>
            <a:r>
              <a:rPr lang="en-US" sz="3200" dirty="0" err="1" smtClean="0">
                <a:latin typeface="Tahoma" panose="020B0604030504040204" pitchFamily="34" charset="0"/>
                <a:ea typeface="Tahoma" panose="020B0604030504040204" pitchFamily="34" charset="0"/>
                <a:cs typeface="Tahoma" panose="020B0604030504040204" pitchFamily="34" charset="0"/>
              </a:rPr>
              <a:t>peligros</a:t>
            </a:r>
            <a:r>
              <a:rPr lang="en-US" sz="3200" dirty="0" smtClean="0">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84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os personas murieron…de una, sentí su ultimo latido del corazón.”&#10;" title="Will Piper - 20 años. Sobreviviente. Tomo 6 horas y mas de 300 personas para liberar a Will."/>
          <p:cNvGrpSpPr/>
          <p:nvPr/>
        </p:nvGrpSpPr>
        <p:grpSpPr>
          <a:xfrm>
            <a:off x="231930" y="3352190"/>
            <a:ext cx="3932412" cy="3096029"/>
            <a:chOff x="231930" y="3352190"/>
            <a:chExt cx="3932412" cy="3096029"/>
          </a:xfrm>
        </p:grpSpPr>
        <p:sp>
          <p:nvSpPr>
            <p:cNvPr id="35" name="Rectangle 34"/>
            <p:cNvSpPr/>
            <p:nvPr/>
          </p:nvSpPr>
          <p:spPr>
            <a:xfrm>
              <a:off x="231930" y="3352190"/>
              <a:ext cx="3751377" cy="523220"/>
            </a:xfrm>
            <a:prstGeom prst="rect">
              <a:avLst/>
            </a:prstGeom>
            <a:solidFill>
              <a:srgbClr val="EEEEEE"/>
            </a:solidFill>
            <a:ln w="19050">
              <a:solidFill>
                <a:schemeClr val="bg1">
                  <a:lumMod val="85000"/>
                </a:schemeClr>
              </a:solidFill>
            </a:ln>
          </p:spPr>
          <p:txBody>
            <a:bodyPr wrap="square" lIns="45720" rIns="45720">
              <a:spAutoFit/>
            </a:bodyPr>
            <a:lstStyle/>
            <a:p>
              <a:r>
                <a:rPr lang="en-US" sz="1400" dirty="0" smtClean="0">
                  <a:solidFill>
                    <a:prstClr val="black"/>
                  </a:solidFill>
                  <a:latin typeface="Constantia" panose="02030602050306030303" pitchFamily="18" charset="0"/>
                  <a:ea typeface="Calibri"/>
                  <a:cs typeface="Times New Roman" panose="02020603050405020304" pitchFamily="18" charset="0"/>
                </a:rPr>
                <a:t>“Dos personas </a:t>
              </a:r>
              <a:r>
                <a:rPr lang="es-HN" sz="1400" dirty="0" smtClean="0">
                  <a:solidFill>
                    <a:prstClr val="black"/>
                  </a:solidFill>
                  <a:latin typeface="Constantia" panose="02030602050306030303" pitchFamily="18" charset="0"/>
                  <a:ea typeface="Calibri"/>
                  <a:cs typeface="Times New Roman" panose="02020603050405020304" pitchFamily="18" charset="0"/>
                </a:rPr>
                <a:t>murieron…de una, sentí su ultimo latido del corazón.”</a:t>
              </a:r>
              <a:endParaRPr lang="es-HN" sz="1400" dirty="0">
                <a:solidFill>
                  <a:prstClr val="black"/>
                </a:solidFill>
                <a:latin typeface="Constantia" panose="02030602050306030303" pitchFamily="18" charset="0"/>
              </a:endParaRPr>
            </a:p>
          </p:txBody>
        </p:sp>
        <p:pic>
          <p:nvPicPr>
            <p:cNvPr id="4" name="Picture 3" title="Will Pip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0748" y="3705019"/>
              <a:ext cx="1585912" cy="2743200"/>
            </a:xfrm>
            <a:prstGeom prst="ellipse">
              <a:avLst/>
            </a:prstGeom>
            <a:ln w="12700">
              <a:solidFill>
                <a:srgbClr val="1C4B58"/>
              </a:solidFill>
            </a:ln>
          </p:spPr>
        </p:pic>
        <p:sp>
          <p:nvSpPr>
            <p:cNvPr id="36" name="Rectangle 35"/>
            <p:cNvSpPr/>
            <p:nvPr/>
          </p:nvSpPr>
          <p:spPr>
            <a:xfrm rot="20713718">
              <a:off x="2880618" y="5361003"/>
              <a:ext cx="1283724" cy="954107"/>
            </a:xfrm>
            <a:prstGeom prst="rect">
              <a:avLst/>
            </a:prstGeom>
            <a:solidFill>
              <a:srgbClr val="EEEEEE"/>
            </a:solidFill>
            <a:ln w="19050">
              <a:solidFill>
                <a:schemeClr val="bg1">
                  <a:lumMod val="85000"/>
                </a:schemeClr>
              </a:solidFill>
            </a:ln>
          </p:spPr>
          <p:txBody>
            <a:bodyPr wrap="square" lIns="45720" rIns="45720">
              <a:spAutoFit/>
            </a:bodyPr>
            <a:lstStyle/>
            <a:p>
              <a:r>
                <a:rPr lang="es-HN" sz="1400" dirty="0" smtClean="0">
                  <a:solidFill>
                    <a:prstClr val="black"/>
                  </a:solidFill>
                  <a:latin typeface="Constantia" panose="02030602050306030303" pitchFamily="18" charset="0"/>
                  <a:ea typeface="Calibri"/>
                  <a:cs typeface="Times New Roman" panose="02020603050405020304" pitchFamily="18" charset="0"/>
                </a:rPr>
                <a:t>Tomo 6 horas y mas de 300 personas para liberar a </a:t>
              </a:r>
              <a:r>
                <a:rPr lang="es-HN" sz="1400" dirty="0" err="1" smtClean="0">
                  <a:solidFill>
                    <a:prstClr val="black"/>
                  </a:solidFill>
                  <a:latin typeface="Constantia" panose="02030602050306030303" pitchFamily="18" charset="0"/>
                  <a:ea typeface="Calibri"/>
                  <a:cs typeface="Times New Roman" panose="02020603050405020304" pitchFamily="18" charset="0"/>
                </a:rPr>
                <a:t>Will</a:t>
              </a:r>
              <a:r>
                <a:rPr lang="en-US" sz="1400" dirty="0" smtClean="0">
                  <a:solidFill>
                    <a:prstClr val="black"/>
                  </a:solidFill>
                  <a:latin typeface="Constantia" panose="02030602050306030303" pitchFamily="18" charset="0"/>
                  <a:ea typeface="Calibri"/>
                  <a:cs typeface="Times New Roman" panose="02020603050405020304" pitchFamily="18" charset="0"/>
                </a:rPr>
                <a:t>.</a:t>
              </a:r>
              <a:endParaRPr lang="en-US" sz="1400" dirty="0">
                <a:solidFill>
                  <a:prstClr val="black"/>
                </a:solidFill>
                <a:latin typeface="Constantia" panose="02030602050306030303" pitchFamily="18" charset="0"/>
              </a:endParaRPr>
            </a:p>
          </p:txBody>
        </p:sp>
      </p:grpSp>
      <p:sp>
        <p:nvSpPr>
          <p:cNvPr id="25" name="Slide Number Placeholder 1"/>
          <p:cNvSpPr>
            <a:spLocks noGrp="1"/>
          </p:cNvSpPr>
          <p:nvPr>
            <p:ph type="sldNum" sz="quarter" idx="12"/>
          </p:nvPr>
        </p:nvSpPr>
        <p:spPr>
          <a:xfrm>
            <a:off x="6553200" y="6356350"/>
            <a:ext cx="2133600" cy="365125"/>
          </a:xfrm>
        </p:spPr>
        <p:txBody>
          <a:bodyPr/>
          <a:lstStyle/>
          <a:p>
            <a:fld id="{5954D2A3-57AF-44C6-B772-6D9B6CC6C2C3}" type="slidenum">
              <a:rPr lang="en-US" smtClean="0">
                <a:solidFill>
                  <a:schemeClr val="bg1"/>
                </a:solidFill>
              </a:rPr>
              <a:pPr/>
              <a:t>4</a:t>
            </a:fld>
            <a:endParaRPr lang="en-US">
              <a:solidFill>
                <a:schemeClr val="bg1"/>
              </a:solidFill>
            </a:endParaRPr>
          </a:p>
        </p:txBody>
      </p:sp>
      <p:sp>
        <p:nvSpPr>
          <p:cNvPr id="3" name="Title 2"/>
          <p:cNvSpPr>
            <a:spLocks noGrp="1"/>
          </p:cNvSpPr>
          <p:nvPr>
            <p:ph type="title"/>
          </p:nvPr>
        </p:nvSpPr>
        <p:spPr>
          <a:xfrm>
            <a:off x="433899" y="289359"/>
            <a:ext cx="8229600" cy="630931"/>
          </a:xfrm>
        </p:spPr>
        <p:txBody>
          <a:bodyPr>
            <a:noAutofit/>
          </a:bodyPr>
          <a:lstStyle/>
          <a:p>
            <a:pPr lvl="0">
              <a:spcBef>
                <a:spcPts val="0"/>
              </a:spcBef>
              <a:defRPr/>
            </a:pPr>
            <a:r>
              <a:rPr lang="en-US" sz="4800" dirty="0" err="1">
                <a:solidFill>
                  <a:schemeClr val="bg1">
                    <a:lumMod val="50000"/>
                  </a:schemeClr>
                </a:solidFill>
                <a:latin typeface="Tahoma" panose="020B0604030504040204" pitchFamily="34" charset="0"/>
              </a:rPr>
              <a:t>En</a:t>
            </a:r>
            <a:r>
              <a:rPr lang="en-US" sz="4800" dirty="0">
                <a:solidFill>
                  <a:schemeClr val="bg1">
                    <a:lumMod val="50000"/>
                  </a:schemeClr>
                </a:solidFill>
                <a:latin typeface="Tahoma" panose="020B0604030504040204" pitchFamily="34" charset="0"/>
              </a:rPr>
              <a:t>  </a:t>
            </a:r>
            <a:r>
              <a:rPr lang="en-US" sz="4800" dirty="0" smtClean="0">
                <a:solidFill>
                  <a:schemeClr val="bg1">
                    <a:lumMod val="50000"/>
                  </a:schemeClr>
                </a:solidFill>
                <a:latin typeface="Tahoma" panose="020B0604030504040204" pitchFamily="34" charset="0"/>
              </a:rPr>
              <a:t>Memoria</a:t>
            </a:r>
            <a:endParaRPr lang="en-US" sz="4800" dirty="0">
              <a:solidFill>
                <a:schemeClr val="bg1">
                  <a:lumMod val="50000"/>
                </a:schemeClr>
              </a:solidFill>
            </a:endParaRPr>
          </a:p>
        </p:txBody>
      </p:sp>
      <p:grpSp>
        <p:nvGrpSpPr>
          <p:cNvPr id="6" name="Group 5" title="Alex Pacas"/>
          <p:cNvGrpSpPr/>
          <p:nvPr/>
        </p:nvGrpSpPr>
        <p:grpSpPr>
          <a:xfrm>
            <a:off x="246817" y="301744"/>
            <a:ext cx="4824448" cy="2744769"/>
            <a:chOff x="246817" y="301744"/>
            <a:chExt cx="4824448" cy="2744769"/>
          </a:xfrm>
        </p:grpSpPr>
        <p:grpSp>
          <p:nvGrpSpPr>
            <p:cNvPr id="5" name="Group 4"/>
            <p:cNvGrpSpPr/>
            <p:nvPr/>
          </p:nvGrpSpPr>
          <p:grpSpPr>
            <a:xfrm>
              <a:off x="246817" y="301744"/>
              <a:ext cx="2297399" cy="2744769"/>
              <a:chOff x="246817" y="301744"/>
              <a:chExt cx="2297399" cy="2744769"/>
            </a:xfrm>
          </p:grpSpPr>
          <p:pic>
            <p:nvPicPr>
              <p:cNvPr id="10" name="Picture 9" descr="Recitando el Padre Nuestro, Alex le pidió a Will que sostuviera su mano mientras el maíz subía sobre su cabeza.&#10;" title="Alex Pacas - fallecido; 19 año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7141" y="301744"/>
                <a:ext cx="2297075" cy="2743200"/>
              </a:xfrm>
              <a:prstGeom prst="rect">
                <a:avLst/>
              </a:prstGeom>
              <a:ln w="12700">
                <a:solidFill>
                  <a:srgbClr val="1C4B58"/>
                </a:solidFill>
              </a:ln>
            </p:spPr>
          </p:pic>
          <p:pic>
            <p:nvPicPr>
              <p:cNvPr id="27" name="Picture 26" descr="Cross.jpg" title="cruza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817" y="2521958"/>
                <a:ext cx="400050" cy="524555"/>
              </a:xfrm>
              <a:prstGeom prst="rect">
                <a:avLst/>
              </a:prstGeom>
              <a:ln w="12700">
                <a:solidFill>
                  <a:srgbClr val="1C4B58"/>
                </a:solidFill>
              </a:ln>
            </p:spPr>
          </p:pic>
        </p:grpSp>
        <p:sp>
          <p:nvSpPr>
            <p:cNvPr id="33" name="Rectangle 32"/>
            <p:cNvSpPr/>
            <p:nvPr/>
          </p:nvSpPr>
          <p:spPr>
            <a:xfrm>
              <a:off x="2574940" y="1614996"/>
              <a:ext cx="2496325" cy="954107"/>
            </a:xfrm>
            <a:prstGeom prst="rect">
              <a:avLst/>
            </a:prstGeom>
            <a:solidFill>
              <a:srgbClr val="EEEEEE"/>
            </a:solidFill>
            <a:ln w="19050">
              <a:solidFill>
                <a:schemeClr val="bg1">
                  <a:lumMod val="85000"/>
                </a:schemeClr>
              </a:solidFill>
            </a:ln>
          </p:spPr>
          <p:txBody>
            <a:bodyPr wrap="square" lIns="45720" rIns="45720">
              <a:spAutoFit/>
            </a:bodyPr>
            <a:lstStyle/>
            <a:p>
              <a:r>
                <a:rPr lang="es-HN" sz="1400" dirty="0" smtClean="0">
                  <a:solidFill>
                    <a:prstClr val="black"/>
                  </a:solidFill>
                  <a:latin typeface="Constantia" panose="02030602050306030303" pitchFamily="18" charset="0"/>
                  <a:ea typeface="Calibri"/>
                  <a:cs typeface="Times New Roman" panose="02020603050405020304" pitchFamily="18" charset="0"/>
                </a:rPr>
                <a:t>Recitando el Padre Nuestro, Alex le pidió a </a:t>
              </a:r>
              <a:r>
                <a:rPr lang="es-HN" sz="1400" dirty="0" err="1" smtClean="0">
                  <a:solidFill>
                    <a:prstClr val="black"/>
                  </a:solidFill>
                  <a:latin typeface="Constantia" panose="02030602050306030303" pitchFamily="18" charset="0"/>
                  <a:ea typeface="Calibri"/>
                  <a:cs typeface="Times New Roman" panose="02020603050405020304" pitchFamily="18" charset="0"/>
                </a:rPr>
                <a:t>Will</a:t>
              </a:r>
              <a:r>
                <a:rPr lang="es-HN" sz="1400" dirty="0" smtClean="0">
                  <a:solidFill>
                    <a:prstClr val="black"/>
                  </a:solidFill>
                  <a:latin typeface="Constantia" panose="02030602050306030303" pitchFamily="18" charset="0"/>
                  <a:ea typeface="Calibri"/>
                  <a:cs typeface="Times New Roman" panose="02020603050405020304" pitchFamily="18" charset="0"/>
                </a:rPr>
                <a:t> que sostuviera su mano mientras el maíz subía sobre su cabeza.</a:t>
              </a:r>
              <a:endParaRPr lang="es-HN" sz="1400" dirty="0">
                <a:solidFill>
                  <a:prstClr val="black"/>
                </a:solidFill>
                <a:latin typeface="Constantia" panose="02030602050306030303" pitchFamily="18" charset="0"/>
              </a:endParaRPr>
            </a:p>
          </p:txBody>
        </p:sp>
      </p:grpSp>
      <p:grpSp>
        <p:nvGrpSpPr>
          <p:cNvPr id="9" name="Group 8" descr="Wyatt, 14, gritaba pidiendo ayuda mientras los granos se movian sobre su pecho, hasta la barbilla y sobre su cabeza en segundos.&#10;" title="Wyatt Whitebread - fallecido; 14 años. "/>
          <p:cNvGrpSpPr/>
          <p:nvPr/>
        </p:nvGrpSpPr>
        <p:grpSpPr>
          <a:xfrm>
            <a:off x="5703635" y="301744"/>
            <a:ext cx="3199898" cy="3460027"/>
            <a:chOff x="5703635" y="301744"/>
            <a:chExt cx="3199898" cy="3460027"/>
          </a:xfrm>
        </p:grpSpPr>
        <p:grpSp>
          <p:nvGrpSpPr>
            <p:cNvPr id="7" name="Group 6"/>
            <p:cNvGrpSpPr/>
            <p:nvPr/>
          </p:nvGrpSpPr>
          <p:grpSpPr>
            <a:xfrm>
              <a:off x="6608980" y="301744"/>
              <a:ext cx="2294553" cy="2744768"/>
              <a:chOff x="6608980" y="301744"/>
              <a:chExt cx="2294553" cy="2744768"/>
            </a:xfrm>
          </p:grpSpPr>
          <p:pic>
            <p:nvPicPr>
              <p:cNvPr id="19459" name="Picture 2" title="Wyatt Whitebrea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08980" y="301744"/>
                <a:ext cx="2290553" cy="2743200"/>
              </a:xfrm>
              <a:prstGeom prst="rect">
                <a:avLst/>
              </a:prstGeom>
              <a:noFill/>
              <a:ln w="12700">
                <a:solidFill>
                  <a:srgbClr val="1C4B58"/>
                </a:solidFill>
                <a:miter lim="800000"/>
                <a:headEnd/>
                <a:tailEnd/>
              </a:ln>
            </p:spPr>
          </p:pic>
          <p:pic>
            <p:nvPicPr>
              <p:cNvPr id="24" name="Picture 23" descr="Cross.jpg" title="cruza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3483" y="2521957"/>
                <a:ext cx="400050" cy="524555"/>
              </a:xfrm>
              <a:prstGeom prst="rect">
                <a:avLst/>
              </a:prstGeom>
              <a:ln w="12700">
                <a:solidFill>
                  <a:srgbClr val="1C4B58"/>
                </a:solidFill>
              </a:ln>
            </p:spPr>
          </p:pic>
        </p:grpSp>
        <p:sp>
          <p:nvSpPr>
            <p:cNvPr id="32" name="Rectangle 31"/>
            <p:cNvSpPr/>
            <p:nvPr/>
          </p:nvSpPr>
          <p:spPr>
            <a:xfrm rot="521780">
              <a:off x="5703635" y="2807664"/>
              <a:ext cx="3175383" cy="954107"/>
            </a:xfrm>
            <a:prstGeom prst="rect">
              <a:avLst/>
            </a:prstGeom>
            <a:solidFill>
              <a:srgbClr val="EEEEEE"/>
            </a:solidFill>
            <a:ln w="19050">
              <a:solidFill>
                <a:schemeClr val="bg1">
                  <a:lumMod val="85000"/>
                </a:schemeClr>
              </a:solidFill>
            </a:ln>
          </p:spPr>
          <p:txBody>
            <a:bodyPr wrap="square" lIns="45720" rIns="45720">
              <a:spAutoFit/>
            </a:bodyPr>
            <a:lstStyle/>
            <a:p>
              <a:r>
                <a:rPr lang="en-US" sz="1400" dirty="0" smtClean="0">
                  <a:solidFill>
                    <a:prstClr val="black"/>
                  </a:solidFill>
                  <a:latin typeface="Constantia" panose="02030602050306030303" pitchFamily="18" charset="0"/>
                  <a:ea typeface="Calibri"/>
                  <a:cs typeface="Times New Roman" panose="02020603050405020304" pitchFamily="18" charset="0"/>
                </a:rPr>
                <a:t> </a:t>
              </a:r>
              <a:r>
                <a:rPr lang="en-US" sz="1400" dirty="0" smtClean="0">
                  <a:solidFill>
                    <a:srgbClr val="000000"/>
                  </a:solidFill>
                  <a:latin typeface="Constantia" panose="02030602050306030303" pitchFamily="18" charset="0"/>
                  <a:cs typeface="Arial" charset="0"/>
                </a:rPr>
                <a:t>Wyatt, 14, </a:t>
              </a:r>
              <a:r>
                <a:rPr lang="en-US" sz="1400" dirty="0" err="1" smtClean="0">
                  <a:solidFill>
                    <a:srgbClr val="000000"/>
                  </a:solidFill>
                  <a:latin typeface="Constantia" panose="02030602050306030303" pitchFamily="18" charset="0"/>
                  <a:cs typeface="Arial" charset="0"/>
                </a:rPr>
                <a:t>gritaba</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pidiendo</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ayuda</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mientras</a:t>
              </a:r>
              <a:r>
                <a:rPr lang="en-US" sz="1400" dirty="0" smtClean="0">
                  <a:solidFill>
                    <a:srgbClr val="000000"/>
                  </a:solidFill>
                  <a:latin typeface="Constantia" panose="02030602050306030303" pitchFamily="18" charset="0"/>
                  <a:cs typeface="Arial" charset="0"/>
                </a:rPr>
                <a:t> los </a:t>
              </a:r>
              <a:r>
                <a:rPr lang="en-US" sz="1400" dirty="0" err="1" smtClean="0">
                  <a:solidFill>
                    <a:srgbClr val="000000"/>
                  </a:solidFill>
                  <a:latin typeface="Constantia" panose="02030602050306030303" pitchFamily="18" charset="0"/>
                  <a:cs typeface="Arial" charset="0"/>
                </a:rPr>
                <a:t>granos</a:t>
              </a:r>
              <a:r>
                <a:rPr lang="en-US" sz="1400" dirty="0" smtClean="0">
                  <a:solidFill>
                    <a:srgbClr val="000000"/>
                  </a:solidFill>
                  <a:latin typeface="Constantia" panose="02030602050306030303" pitchFamily="18" charset="0"/>
                  <a:cs typeface="Arial" charset="0"/>
                </a:rPr>
                <a:t> se </a:t>
              </a:r>
              <a:r>
                <a:rPr lang="en-US" sz="1400" dirty="0" err="1" smtClean="0">
                  <a:solidFill>
                    <a:srgbClr val="000000"/>
                  </a:solidFill>
                  <a:latin typeface="Constantia" panose="02030602050306030303" pitchFamily="18" charset="0"/>
                  <a:cs typeface="Arial" charset="0"/>
                </a:rPr>
                <a:t>movian</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sobre</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su</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pecho</a:t>
              </a:r>
              <a:r>
                <a:rPr lang="en-US" sz="1400" dirty="0" smtClean="0">
                  <a:solidFill>
                    <a:srgbClr val="000000"/>
                  </a:solidFill>
                  <a:latin typeface="Constantia" panose="02030602050306030303" pitchFamily="18" charset="0"/>
                  <a:cs typeface="Arial" charset="0"/>
                </a:rPr>
                <a:t>, hasta la </a:t>
              </a:r>
              <a:r>
                <a:rPr lang="en-US" sz="1400" dirty="0" err="1" smtClean="0">
                  <a:solidFill>
                    <a:srgbClr val="000000"/>
                  </a:solidFill>
                  <a:latin typeface="Constantia" panose="02030602050306030303" pitchFamily="18" charset="0"/>
                  <a:cs typeface="Arial" charset="0"/>
                </a:rPr>
                <a:t>barbilla</a:t>
              </a:r>
              <a:r>
                <a:rPr lang="en-US" sz="1400" dirty="0" smtClean="0">
                  <a:solidFill>
                    <a:srgbClr val="000000"/>
                  </a:solidFill>
                  <a:latin typeface="Constantia" panose="02030602050306030303" pitchFamily="18" charset="0"/>
                  <a:cs typeface="Arial" charset="0"/>
                </a:rPr>
                <a:t> y </a:t>
              </a:r>
              <a:r>
                <a:rPr lang="en-US" sz="1400" dirty="0" err="1" smtClean="0">
                  <a:solidFill>
                    <a:srgbClr val="000000"/>
                  </a:solidFill>
                  <a:latin typeface="Constantia" panose="02030602050306030303" pitchFamily="18" charset="0"/>
                  <a:cs typeface="Arial" charset="0"/>
                </a:rPr>
                <a:t>sobre</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su</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cabeza</a:t>
              </a:r>
              <a:r>
                <a:rPr lang="en-US" sz="1400" dirty="0" smtClean="0">
                  <a:solidFill>
                    <a:srgbClr val="000000"/>
                  </a:solidFill>
                  <a:latin typeface="Constantia" panose="02030602050306030303" pitchFamily="18" charset="0"/>
                  <a:cs typeface="Arial" charset="0"/>
                </a:rPr>
                <a:t> en </a:t>
              </a:r>
              <a:r>
                <a:rPr lang="en-US" sz="1400" dirty="0" err="1" smtClean="0">
                  <a:solidFill>
                    <a:srgbClr val="000000"/>
                  </a:solidFill>
                  <a:latin typeface="Constantia" panose="02030602050306030303" pitchFamily="18" charset="0"/>
                  <a:cs typeface="Arial" charset="0"/>
                </a:rPr>
                <a:t>segundos</a:t>
              </a:r>
              <a:r>
                <a:rPr lang="en-US" sz="1400" dirty="0" smtClean="0">
                  <a:solidFill>
                    <a:prstClr val="black"/>
                  </a:solidFill>
                  <a:latin typeface="Constantia" panose="02030602050306030303" pitchFamily="18" charset="0"/>
                  <a:ea typeface="Calibri"/>
                  <a:cs typeface="Times New Roman" panose="02020603050405020304" pitchFamily="18" charset="0"/>
                </a:rPr>
                <a:t>.</a:t>
              </a:r>
              <a:endParaRPr lang="en-US" sz="1400" dirty="0">
                <a:solidFill>
                  <a:prstClr val="black"/>
                </a:solidFill>
                <a:latin typeface="Constantia" panose="02030602050306030303" pitchFamily="18" charset="0"/>
              </a:endParaRPr>
            </a:p>
          </p:txBody>
        </p:sp>
      </p:grpSp>
      <p:grpSp>
        <p:nvGrpSpPr>
          <p:cNvPr id="11" name="Group 10" descr="“Había carros por todas partes.”&#10;" title="Chris Lawton - 15 años. Sobreviviente."/>
          <p:cNvGrpSpPr/>
          <p:nvPr/>
        </p:nvGrpSpPr>
        <p:grpSpPr>
          <a:xfrm>
            <a:off x="237403" y="3894933"/>
            <a:ext cx="2627628" cy="2743200"/>
            <a:chOff x="237403" y="3894933"/>
            <a:chExt cx="2627628" cy="2743200"/>
          </a:xfrm>
        </p:grpSpPr>
        <p:pic>
          <p:nvPicPr>
            <p:cNvPr id="19463" name="Picture 3" title="Chris Lawto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37403" y="3894933"/>
              <a:ext cx="1970206" cy="2743200"/>
            </a:xfrm>
            <a:prstGeom prst="ellipse">
              <a:avLst/>
            </a:prstGeom>
            <a:noFill/>
            <a:ln w="12700">
              <a:solidFill>
                <a:srgbClr val="1C4B58"/>
              </a:solidFill>
              <a:miter lim="800000"/>
              <a:headEnd/>
              <a:tailEnd/>
            </a:ln>
          </p:spPr>
        </p:pic>
        <p:sp>
          <p:nvSpPr>
            <p:cNvPr id="30" name="TextBox 29" descr="“Había carros por todas partes.”&#10;" title="Chris Lawton - 15 años. Sobreviviente."/>
            <p:cNvSpPr txBox="1"/>
            <p:nvPr/>
          </p:nvSpPr>
          <p:spPr>
            <a:xfrm>
              <a:off x="1046513" y="5104184"/>
              <a:ext cx="1818518" cy="584775"/>
            </a:xfrm>
            <a:prstGeom prst="rect">
              <a:avLst/>
            </a:prstGeom>
            <a:noFill/>
          </p:spPr>
          <p:txBody>
            <a:bodyPr wrap="square" rtlCol="0">
              <a:spAutoFit/>
            </a:bodyPr>
            <a:lstStyle/>
            <a:p>
              <a:r>
                <a:rPr lang="en-US" sz="1600" dirty="0" smtClean="0">
                  <a:solidFill>
                    <a:prstClr val="white"/>
                  </a:solidFill>
                  <a:latin typeface="Adobe Caslon Pro" pitchFamily="18" charset="0"/>
                  <a:cs typeface="Times New Roman" panose="02020603050405020304" pitchFamily="18" charset="0"/>
                </a:rPr>
                <a:t>“</a:t>
              </a:r>
              <a:r>
                <a:rPr lang="es-HN" sz="1600" dirty="0" smtClean="0">
                  <a:solidFill>
                    <a:prstClr val="white"/>
                  </a:solidFill>
                  <a:latin typeface="Adobe Caslon Pro" pitchFamily="18" charset="0"/>
                  <a:cs typeface="Times New Roman" panose="02020603050405020304" pitchFamily="18" charset="0"/>
                </a:rPr>
                <a:t>Había carros por todas partes.”</a:t>
              </a:r>
              <a:endParaRPr lang="es-HN" sz="1600" dirty="0">
                <a:solidFill>
                  <a:prstClr val="white"/>
                </a:solidFill>
                <a:latin typeface="Adobe Caslon Pro" pitchFamily="18" charset="0"/>
                <a:cs typeface="Times New Roman" panose="02020603050405020304" pitchFamily="18" charset="0"/>
              </a:endParaRPr>
            </a:p>
          </p:txBody>
        </p:sp>
      </p:grpSp>
      <p:grpSp>
        <p:nvGrpSpPr>
          <p:cNvPr id="14" name="Group 13" title="Gente se alineaba en las calles ansiosamente esperando noticias. "/>
          <p:cNvGrpSpPr/>
          <p:nvPr/>
        </p:nvGrpSpPr>
        <p:grpSpPr>
          <a:xfrm>
            <a:off x="4264760" y="3687588"/>
            <a:ext cx="4879239" cy="3069477"/>
            <a:chOff x="4264760" y="3687588"/>
            <a:chExt cx="4879239" cy="3069477"/>
          </a:xfrm>
        </p:grpSpPr>
        <p:pic>
          <p:nvPicPr>
            <p:cNvPr id="17" name="Picture 16" title="Friends watching rescue workers  July 10, 20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360895" y="3687588"/>
              <a:ext cx="4572000" cy="3028408"/>
            </a:xfrm>
            <a:prstGeom prst="rect">
              <a:avLst/>
            </a:prstGeom>
            <a:noFill/>
            <a:ln w="12700">
              <a:solidFill>
                <a:srgbClr val="1C4B58"/>
              </a:solidFill>
            </a:ln>
          </p:spPr>
        </p:pic>
        <p:sp>
          <p:nvSpPr>
            <p:cNvPr id="8" name="TextBox 7" title="Gente se alineaba en las calles ansiosamente"/>
            <p:cNvSpPr txBox="1"/>
            <p:nvPr/>
          </p:nvSpPr>
          <p:spPr>
            <a:xfrm>
              <a:off x="4264760" y="6233845"/>
              <a:ext cx="4879239" cy="523220"/>
            </a:xfrm>
            <a:prstGeom prst="rect">
              <a:avLst/>
            </a:prstGeom>
            <a:noFill/>
          </p:spPr>
          <p:txBody>
            <a:bodyPr wrap="square" lIns="45720" rIns="45720" rtlCol="0">
              <a:spAutoFit/>
            </a:bodyPr>
            <a:lstStyle/>
            <a:p>
              <a:pPr algn="ctr"/>
              <a:r>
                <a:rPr lang="es-HN" sz="1400" b="1" dirty="0" smtClean="0">
                  <a:solidFill>
                    <a:schemeClr val="bg1"/>
                  </a:solidFill>
                  <a:latin typeface="Adobe Caslon Pro" pitchFamily="18" charset="0"/>
                  <a:cs typeface="Times New Roman" panose="02020603050405020304" pitchFamily="18" charset="0"/>
                </a:rPr>
                <a:t>Gente </a:t>
              </a:r>
              <a:r>
                <a:rPr lang="es-HN" sz="1400" b="1" dirty="0">
                  <a:solidFill>
                    <a:schemeClr val="bg1"/>
                  </a:solidFill>
                  <a:latin typeface="Adobe Caslon Pro" pitchFamily="18" charset="0"/>
                  <a:cs typeface="Times New Roman" panose="02020603050405020304" pitchFamily="18" charset="0"/>
                </a:rPr>
                <a:t>se alineaba en las calles </a:t>
              </a:r>
              <a:r>
                <a:rPr lang="es-HN" sz="1400" b="1" dirty="0" smtClean="0">
                  <a:solidFill>
                    <a:schemeClr val="bg1"/>
                  </a:solidFill>
                  <a:latin typeface="Adobe Caslon Pro" pitchFamily="18" charset="0"/>
                  <a:cs typeface="Times New Roman" panose="02020603050405020304" pitchFamily="18" charset="0"/>
                </a:rPr>
                <a:t>ansiosamente</a:t>
              </a:r>
            </a:p>
            <a:p>
              <a:pPr algn="ctr"/>
              <a:r>
                <a:rPr lang="es-HN" sz="1400" b="1" dirty="0" smtClean="0">
                  <a:solidFill>
                    <a:schemeClr val="bg1"/>
                  </a:solidFill>
                  <a:latin typeface="Adobe Caslon Pro" pitchFamily="18" charset="0"/>
                  <a:cs typeface="Times New Roman" panose="02020603050405020304" pitchFamily="18" charset="0"/>
                </a:rPr>
                <a:t> </a:t>
              </a:r>
              <a:r>
                <a:rPr lang="es-HN" sz="1400" b="1" dirty="0">
                  <a:solidFill>
                    <a:schemeClr val="bg1"/>
                  </a:solidFill>
                  <a:latin typeface="Adobe Caslon Pro" pitchFamily="18" charset="0"/>
                  <a:cs typeface="Times New Roman" panose="02020603050405020304" pitchFamily="18" charset="0"/>
                </a:rPr>
                <a:t>esperando noticias</a:t>
              </a:r>
              <a:endParaRPr lang="en-US" sz="1400" b="1" dirty="0">
                <a:solidFill>
                  <a:schemeClr val="bg1"/>
                </a:solidFill>
                <a:latin typeface="Adobe Caslon Pro" pitchFamily="18" charset="0"/>
                <a:cs typeface="Times New Roman" panose="02020603050405020304" pitchFamily="18" charset="0"/>
              </a:endParaRPr>
            </a:p>
          </p:txBody>
        </p:sp>
      </p:grpSp>
    </p:spTree>
    <p:extLst>
      <p:ext uri="{BB962C8B-B14F-4D97-AF65-F5344CB8AC3E}">
        <p14:creationId xmlns:p14="http://schemas.microsoft.com/office/powerpoint/2010/main" val="950491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40</a:t>
            </a:fld>
            <a:endParaRPr lang="en-US" dirty="0"/>
          </a:p>
        </p:txBody>
      </p:sp>
      <p:sp>
        <p:nvSpPr>
          <p:cNvPr id="38914" name="Title 4"/>
          <p:cNvSpPr>
            <a:spLocks noGrp="1"/>
          </p:cNvSpPr>
          <p:nvPr>
            <p:ph type="title"/>
          </p:nvPr>
        </p:nvSpPr>
        <p:spPr>
          <a:xfrm>
            <a:off x="457200" y="232241"/>
            <a:ext cx="8229600" cy="1143000"/>
          </a:xfrm>
        </p:spPr>
        <p:txBody>
          <a:bodyPr anchor="ctr">
            <a:normAutofit/>
          </a:bodyPr>
          <a:lstStyle/>
          <a:p>
            <a:pPr>
              <a:defRPr/>
            </a:pPr>
            <a:r>
              <a:rPr lang="es-HN" dirty="0" smtClean="0">
                <a:latin typeface="Tahoma" panose="020B0604030504040204" pitchFamily="34" charset="0"/>
              </a:rPr>
              <a:t>Velocidades de Rotación</a:t>
            </a:r>
            <a:endParaRPr lang="es-HN" b="1" dirty="0" smtClean="0">
              <a:latin typeface="Tahoma" panose="020B0604030504040204" pitchFamily="34" charset="0"/>
            </a:endParaRPr>
          </a:p>
        </p:txBody>
      </p:sp>
      <p:sp>
        <p:nvSpPr>
          <p:cNvPr id="5" name="Content Placeholder 4"/>
          <p:cNvSpPr>
            <a:spLocks noGrp="1"/>
          </p:cNvSpPr>
          <p:nvPr>
            <p:ph sz="half" idx="1"/>
          </p:nvPr>
        </p:nvSpPr>
        <p:spPr>
          <a:xfrm>
            <a:off x="3296233" y="1524428"/>
            <a:ext cx="2619942" cy="2539527"/>
          </a:xfrm>
        </p:spPr>
        <p:txBody>
          <a:bodyPr anchor="ctr">
            <a:normAutofit fontScale="92500"/>
          </a:bodyPr>
          <a:lstStyle/>
          <a:p>
            <a:pPr marL="0" indent="0" algn="ctr">
              <a:buNone/>
            </a:pPr>
            <a:r>
              <a:rPr lang="es-ES" sz="3600" b="1" dirty="0">
                <a:solidFill>
                  <a:srgbClr val="226637"/>
                </a:solidFill>
                <a:latin typeface="Tahoma" panose="020B0604030504040204" pitchFamily="34" charset="0"/>
              </a:rPr>
              <a:t>No tienes tiempo para reaccionar</a:t>
            </a:r>
            <a:r>
              <a:rPr lang="es-ES" sz="3600" b="1" dirty="0" smtClean="0">
                <a:solidFill>
                  <a:srgbClr val="226637"/>
                </a:solidFill>
                <a:latin typeface="Tahoma" panose="020B0604030504040204" pitchFamily="34" charset="0"/>
              </a:rPr>
              <a:t>!</a:t>
            </a:r>
            <a:endParaRPr lang="en-US" dirty="0">
              <a:solidFill>
                <a:srgbClr val="226637"/>
              </a:solidFill>
            </a:endParaRPr>
          </a:p>
        </p:txBody>
      </p:sp>
      <p:pic>
        <p:nvPicPr>
          <p:cNvPr id="45060" name="Picture 6" title="Conjunto de despegue de transmisión de potenc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855" y="1528063"/>
            <a:ext cx="2926080" cy="2660073"/>
          </a:xfrm>
          <a:prstGeom prst="rect">
            <a:avLst/>
          </a:prstGeom>
          <a:noFill/>
          <a:ln w="12700">
            <a:solidFill>
              <a:srgbClr val="1A4656"/>
            </a:solidFill>
            <a:miter lim="800000"/>
            <a:headEnd/>
            <a:tailEnd/>
          </a:ln>
        </p:spPr>
      </p:pic>
      <p:pic>
        <p:nvPicPr>
          <p:cNvPr id="45061" name="Picture 7" title="Toma &lt;1 segundo para tirar a una persona hacia dentr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5830400" y="1508751"/>
            <a:ext cx="2926080" cy="2660073"/>
          </a:xfrm>
          <a:prstGeom prst="rect">
            <a:avLst/>
          </a:prstGeom>
          <a:noFill/>
          <a:ln w="12700">
            <a:solidFill>
              <a:srgbClr val="1A4656"/>
            </a:solidFill>
            <a:miter lim="800000"/>
            <a:headEnd/>
            <a:tailEnd/>
          </a:ln>
        </p:spPr>
      </p:pic>
      <p:sp>
        <p:nvSpPr>
          <p:cNvPr id="6" name="Content Placeholder 5"/>
          <p:cNvSpPr>
            <a:spLocks noGrp="1"/>
          </p:cNvSpPr>
          <p:nvPr>
            <p:ph sz="half" idx="2"/>
          </p:nvPr>
        </p:nvSpPr>
        <p:spPr>
          <a:xfrm>
            <a:off x="301745" y="4188136"/>
            <a:ext cx="8187566" cy="2198049"/>
          </a:xfrm>
        </p:spPr>
        <p:txBody>
          <a:bodyPr>
            <a:normAutofit fontScale="92500"/>
          </a:bodyPr>
          <a:lstStyle/>
          <a:p>
            <a:pPr marL="457200" lvl="0" indent="-457200">
              <a:spcBef>
                <a:spcPts val="0"/>
              </a:spcBef>
              <a:buClr>
                <a:srgbClr val="FFC000"/>
              </a:buClr>
              <a:buSzPct val="150000"/>
              <a:buFont typeface="Wingdings" pitchFamily="2" charset="2"/>
              <a:buChar char="§"/>
              <a:defRPr/>
            </a:pPr>
            <a:r>
              <a:rPr lang="es-HN" sz="3500" dirty="0">
                <a:solidFill>
                  <a:prstClr val="black"/>
                </a:solidFill>
                <a:latin typeface="Tahoma" panose="020B0604030504040204" pitchFamily="34" charset="0"/>
              </a:rPr>
              <a:t>Toma ¾ de segundo para reaccionar </a:t>
            </a:r>
          </a:p>
          <a:p>
            <a:pPr marL="457200" lvl="0" indent="-457200">
              <a:spcBef>
                <a:spcPts val="0"/>
              </a:spcBef>
              <a:buClr>
                <a:srgbClr val="FFC000"/>
              </a:buClr>
              <a:buSzPct val="150000"/>
              <a:buFont typeface="Wingdings" pitchFamily="2" charset="2"/>
              <a:buChar char="§"/>
              <a:defRPr/>
            </a:pPr>
            <a:r>
              <a:rPr lang="es-HN" sz="3500" dirty="0">
                <a:solidFill>
                  <a:prstClr val="black"/>
                </a:solidFill>
                <a:latin typeface="Tahoma" panose="020B0604030504040204" pitchFamily="34" charset="0"/>
              </a:rPr>
              <a:t>El equipo rota &gt;500 rpm </a:t>
            </a:r>
          </a:p>
          <a:p>
            <a:pPr marL="457200" lvl="0" indent="-457200">
              <a:spcBef>
                <a:spcPts val="0"/>
              </a:spcBef>
              <a:buClr>
                <a:srgbClr val="FFC000"/>
              </a:buClr>
              <a:buSzPct val="150000"/>
              <a:buFont typeface="Wingdings" pitchFamily="2" charset="2"/>
              <a:buChar char="§"/>
              <a:defRPr/>
            </a:pPr>
            <a:r>
              <a:rPr lang="es-HN" sz="3500" dirty="0">
                <a:solidFill>
                  <a:prstClr val="black"/>
                </a:solidFill>
                <a:latin typeface="Tahoma" panose="020B0604030504040204" pitchFamily="34" charset="0"/>
              </a:rPr>
              <a:t>Toma &lt;1 segundo para tirar a una persona hacia </a:t>
            </a:r>
            <a:r>
              <a:rPr lang="es-HN" sz="3500" dirty="0" smtClean="0">
                <a:solidFill>
                  <a:prstClr val="black"/>
                </a:solidFill>
                <a:latin typeface="Tahoma" panose="020B0604030504040204" pitchFamily="34" charset="0"/>
              </a:rPr>
              <a:t>dentro</a:t>
            </a:r>
            <a:endParaRPr lang="en-US" dirty="0"/>
          </a:p>
        </p:txBody>
      </p:sp>
    </p:spTree>
    <p:extLst>
      <p:ext uri="{BB962C8B-B14F-4D97-AF65-F5344CB8AC3E}">
        <p14:creationId xmlns:p14="http://schemas.microsoft.com/office/powerpoint/2010/main" val="2128377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41</a:t>
            </a:fld>
            <a:endParaRPr lang="en-US" dirty="0"/>
          </a:p>
        </p:txBody>
      </p:sp>
      <p:sp>
        <p:nvSpPr>
          <p:cNvPr id="5" name="Title 4"/>
          <p:cNvSpPr>
            <a:spLocks noGrp="1"/>
          </p:cNvSpPr>
          <p:nvPr>
            <p:ph type="title"/>
          </p:nvPr>
        </p:nvSpPr>
        <p:spPr>
          <a:xfrm>
            <a:off x="457200" y="202980"/>
            <a:ext cx="8229600" cy="1143000"/>
          </a:xfrm>
        </p:spPr>
        <p:txBody>
          <a:bodyPr>
            <a:noAutofit/>
          </a:bodyPr>
          <a:lstStyle/>
          <a:p>
            <a:pPr lvl="0">
              <a:spcBef>
                <a:spcPts val="0"/>
              </a:spcBef>
              <a:defRPr/>
            </a:pPr>
            <a:r>
              <a:rPr lang="es-HN" dirty="0"/>
              <a:t>Demostración de Toma de Fuerza (PTO</a:t>
            </a:r>
            <a:r>
              <a:rPr lang="es-HN" dirty="0" smtClean="0"/>
              <a:t>)</a:t>
            </a:r>
            <a:endParaRPr lang="en-US" sz="4400" dirty="0"/>
          </a:p>
        </p:txBody>
      </p:sp>
      <p:pic>
        <p:nvPicPr>
          <p:cNvPr id="6" name="Picture 2" descr="Demostración de Toma de Fuerza (PTO)"/>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808224" y="2046420"/>
            <a:ext cx="5501164" cy="365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379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t>42</a:t>
            </a:fld>
            <a:endParaRPr lang="en-US" dirty="0"/>
          </a:p>
        </p:txBody>
      </p:sp>
      <p:sp>
        <p:nvSpPr>
          <p:cNvPr id="4" name="Title 3"/>
          <p:cNvSpPr>
            <a:spLocks noGrp="1"/>
          </p:cNvSpPr>
          <p:nvPr>
            <p:ph type="title"/>
          </p:nvPr>
        </p:nvSpPr>
        <p:spPr/>
        <p:txBody>
          <a:bodyPr>
            <a:noAutofit/>
          </a:bodyPr>
          <a:lstStyle/>
          <a:p>
            <a:pPr lvl="0">
              <a:spcBef>
                <a:spcPts val="0"/>
              </a:spcBef>
              <a:defRPr/>
            </a:pPr>
            <a:r>
              <a:rPr lang="es-HN" dirty="0"/>
              <a:t>Actividad “Tiempo de Reacción Humana</a:t>
            </a:r>
            <a:r>
              <a:rPr lang="es-HN" dirty="0" smtClean="0"/>
              <a:t>”</a:t>
            </a:r>
            <a:endParaRPr lang="en-US" dirty="0"/>
          </a:p>
        </p:txBody>
      </p:sp>
      <p:sp>
        <p:nvSpPr>
          <p:cNvPr id="5" name="Content Placeholder 4"/>
          <p:cNvSpPr>
            <a:spLocks noGrp="1"/>
          </p:cNvSpPr>
          <p:nvPr>
            <p:ph sz="quarter" idx="13"/>
          </p:nvPr>
        </p:nvSpPr>
        <p:spPr>
          <a:xfrm>
            <a:off x="309045" y="1667286"/>
            <a:ext cx="3533260" cy="951247"/>
          </a:xfrm>
        </p:spPr>
        <p:txBody>
          <a:bodyPr>
            <a:normAutofit/>
          </a:bodyPr>
          <a:lstStyle/>
          <a:p>
            <a:pPr marL="0" indent="0" algn="ctr">
              <a:spcBef>
                <a:spcPts val="0"/>
              </a:spcBef>
              <a:buNone/>
            </a:pPr>
            <a:r>
              <a:rPr lang="en-US" sz="2800" b="1" dirty="0" smtClean="0"/>
              <a:t>540 RPM</a:t>
            </a:r>
          </a:p>
          <a:p>
            <a:pPr marL="0" indent="0" algn="ctr">
              <a:spcBef>
                <a:spcPts val="0"/>
              </a:spcBef>
              <a:buNone/>
            </a:pPr>
            <a:r>
              <a:rPr lang="en-US" sz="2800" b="1" dirty="0" smtClean="0"/>
              <a:t>7 ft./</a:t>
            </a:r>
            <a:r>
              <a:rPr lang="en-US" sz="2800" b="1" dirty="0" err="1" smtClean="0"/>
              <a:t>segundo</a:t>
            </a:r>
            <a:endParaRPr lang="en-US" sz="2800" b="1" dirty="0"/>
          </a:p>
        </p:txBody>
      </p:sp>
      <p:graphicFrame>
        <p:nvGraphicFramePr>
          <p:cNvPr id="13" name="Content Placeholder 12" title="Gráfico. Tiempo de Reacción Humana - 540 RPM.  Tiempo vs Distancia."/>
          <p:cNvGraphicFramePr>
            <a:graphicFrameLocks noGrp="1"/>
          </p:cNvGraphicFramePr>
          <p:nvPr>
            <p:ph sz="quarter" idx="15"/>
            <p:extLst>
              <p:ext uri="{D42A27DB-BD31-4B8C-83A1-F6EECF244321}">
                <p14:modId xmlns:p14="http://schemas.microsoft.com/office/powerpoint/2010/main" val="2305839215"/>
              </p:ext>
            </p:extLst>
          </p:nvPr>
        </p:nvGraphicFramePr>
        <p:xfrm>
          <a:off x="337464" y="2663965"/>
          <a:ext cx="3474720" cy="3261360"/>
        </p:xfrm>
        <a:graphic>
          <a:graphicData uri="http://schemas.openxmlformats.org/drawingml/2006/table">
            <a:tbl>
              <a:tblPr firstRow="1" bandRow="1">
                <a:tableStyleId>{5940675A-B579-460E-94D1-54222C63F5DA}</a:tableStyleId>
              </a:tblPr>
              <a:tblGrid>
                <a:gridCol w="1516282">
                  <a:extLst>
                    <a:ext uri="{9D8B030D-6E8A-4147-A177-3AD203B41FA5}">
                      <a16:colId xmlns:a16="http://schemas.microsoft.com/office/drawing/2014/main" val="20000"/>
                    </a:ext>
                  </a:extLst>
                </a:gridCol>
                <a:gridCol w="1958438">
                  <a:extLst>
                    <a:ext uri="{9D8B030D-6E8A-4147-A177-3AD203B41FA5}">
                      <a16:colId xmlns:a16="http://schemas.microsoft.com/office/drawing/2014/main" val="20001"/>
                    </a:ext>
                  </a:extLst>
                </a:gridCol>
              </a:tblGrid>
              <a:tr h="508475">
                <a:tc>
                  <a:txBody>
                    <a:bodyPr/>
                    <a:lstStyle/>
                    <a:p>
                      <a:r>
                        <a:rPr lang="en-US" sz="2800" b="1" dirty="0" err="1" smtClean="0">
                          <a:latin typeface="Tahoma" panose="020B0604030504040204" pitchFamily="34" charset="0"/>
                          <a:ea typeface="Tahoma" panose="020B0604030504040204" pitchFamily="34" charset="0"/>
                          <a:cs typeface="Tahoma" panose="020B0604030504040204" pitchFamily="34" charset="0"/>
                        </a:rPr>
                        <a:t>Tiempo</a:t>
                      </a:r>
                      <a:endParaRPr lang="en-US" sz="2800" b="1"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800" b="1" dirty="0" err="1" smtClean="0">
                          <a:latin typeface="Tahoma" panose="020B0604030504040204" pitchFamily="34" charset="0"/>
                          <a:ea typeface="Tahoma" panose="020B0604030504040204" pitchFamily="34" charset="0"/>
                          <a:cs typeface="Tahoma" panose="020B0604030504040204" pitchFamily="34" charset="0"/>
                        </a:rPr>
                        <a:t>Distancia</a:t>
                      </a:r>
                      <a:endParaRPr lang="en-US" sz="2800" b="1"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0"/>
                  </a:ext>
                </a:extLst>
              </a:tr>
              <a:tr h="448654">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.1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.7 pies</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1"/>
                  </a:ext>
                </a:extLst>
              </a:tr>
              <a:tr h="448654">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.2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1.4 pies</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2"/>
                  </a:ext>
                </a:extLst>
              </a:tr>
              <a:tr h="448654">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.3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2.1 pies</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3"/>
                  </a:ext>
                </a:extLst>
              </a:tr>
              <a:tr h="448654">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.4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2.8 pies</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4"/>
                  </a:ext>
                </a:extLst>
              </a:tr>
              <a:tr h="448654">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.5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3.5 pies</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5"/>
                  </a:ext>
                </a:extLst>
              </a:tr>
              <a:tr h="448654">
                <a:tc>
                  <a:txBody>
                    <a:bodyPr/>
                    <a:lstStyle/>
                    <a:p>
                      <a:r>
                        <a:rPr lang="en-US" sz="24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.75 </a:t>
                      </a:r>
                      <a:r>
                        <a:rPr lang="en-US" sz="2400" b="1"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seg</a:t>
                      </a:r>
                      <a:endParaRPr lang="en-US" sz="2400" b="1" dirty="0">
                        <a:solidFill>
                          <a:srgbClr val="226637"/>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5.25 pies</a:t>
                      </a:r>
                      <a:endParaRPr lang="en-US" sz="2400" b="1" dirty="0">
                        <a:solidFill>
                          <a:srgbClr val="226637"/>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6" name="Content Placeholder 5"/>
          <p:cNvSpPr>
            <a:spLocks noGrp="1"/>
          </p:cNvSpPr>
          <p:nvPr>
            <p:ph sz="quarter" idx="14"/>
          </p:nvPr>
        </p:nvSpPr>
        <p:spPr>
          <a:xfrm>
            <a:off x="4113686" y="1671248"/>
            <a:ext cx="3456450" cy="951247"/>
          </a:xfrm>
        </p:spPr>
        <p:txBody>
          <a:bodyPr>
            <a:normAutofit/>
          </a:bodyPr>
          <a:lstStyle/>
          <a:p>
            <a:pPr marL="0" indent="0" algn="ctr">
              <a:spcBef>
                <a:spcPts val="0"/>
              </a:spcBef>
              <a:buNone/>
            </a:pPr>
            <a:r>
              <a:rPr lang="en-US" sz="2800" b="1" dirty="0" smtClean="0"/>
              <a:t>1000 RPM</a:t>
            </a:r>
          </a:p>
          <a:p>
            <a:pPr marL="0" indent="0" algn="ctr">
              <a:spcBef>
                <a:spcPts val="0"/>
              </a:spcBef>
              <a:buNone/>
            </a:pPr>
            <a:r>
              <a:rPr lang="en-US" sz="2800" b="1" dirty="0" smtClean="0"/>
              <a:t>13 ft./</a:t>
            </a:r>
            <a:r>
              <a:rPr lang="en-US" sz="2800" b="1" dirty="0" err="1" smtClean="0"/>
              <a:t>segundo</a:t>
            </a:r>
            <a:endParaRPr lang="en-US" sz="2800" b="1" dirty="0"/>
          </a:p>
        </p:txBody>
      </p:sp>
      <p:graphicFrame>
        <p:nvGraphicFramePr>
          <p:cNvPr id="14" name="Content Placeholder 13" title="Gráfico. Tiempo de Reacción Humana - 1000 RPM.  Tiempo vs Distancia."/>
          <p:cNvGraphicFramePr>
            <a:graphicFrameLocks noGrp="1"/>
          </p:cNvGraphicFramePr>
          <p:nvPr>
            <p:ph sz="quarter" idx="16"/>
            <p:extLst>
              <p:ext uri="{D42A27DB-BD31-4B8C-83A1-F6EECF244321}">
                <p14:modId xmlns:p14="http://schemas.microsoft.com/office/powerpoint/2010/main" val="1090780965"/>
              </p:ext>
            </p:extLst>
          </p:nvPr>
        </p:nvGraphicFramePr>
        <p:xfrm>
          <a:off x="4113685" y="2660900"/>
          <a:ext cx="3474720" cy="3261360"/>
        </p:xfrm>
        <a:graphic>
          <a:graphicData uri="http://schemas.openxmlformats.org/drawingml/2006/table">
            <a:tbl>
              <a:tblPr firstRow="1" bandRow="1">
                <a:tableStyleId>{5940675A-B579-460E-94D1-54222C63F5DA}</a:tableStyleId>
              </a:tblPr>
              <a:tblGrid>
                <a:gridCol w="1595840">
                  <a:extLst>
                    <a:ext uri="{9D8B030D-6E8A-4147-A177-3AD203B41FA5}">
                      <a16:colId xmlns:a16="http://schemas.microsoft.com/office/drawing/2014/main" val="20000"/>
                    </a:ext>
                  </a:extLst>
                </a:gridCol>
                <a:gridCol w="1878880">
                  <a:extLst>
                    <a:ext uri="{9D8B030D-6E8A-4147-A177-3AD203B41FA5}">
                      <a16:colId xmlns:a16="http://schemas.microsoft.com/office/drawing/2014/main" val="20001"/>
                    </a:ext>
                  </a:extLst>
                </a:gridCol>
              </a:tblGrid>
              <a:tr h="370840">
                <a:tc>
                  <a:txBody>
                    <a:bodyPr/>
                    <a:lstStyle/>
                    <a:p>
                      <a:r>
                        <a:rPr lang="en-US" sz="2800" b="1" dirty="0" err="1" smtClean="0">
                          <a:latin typeface="Tahoma" panose="020B0604030504040204" pitchFamily="34" charset="0"/>
                          <a:ea typeface="Tahoma" panose="020B0604030504040204" pitchFamily="34" charset="0"/>
                          <a:cs typeface="Tahoma" panose="020B0604030504040204" pitchFamily="34" charset="0"/>
                        </a:rPr>
                        <a:t>Tiempo</a:t>
                      </a:r>
                      <a:endParaRPr lang="en-US" sz="2800" b="1"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800" b="1" dirty="0" err="1" smtClean="0">
                          <a:latin typeface="Tahoma" panose="020B0604030504040204" pitchFamily="34" charset="0"/>
                          <a:ea typeface="Tahoma" panose="020B0604030504040204" pitchFamily="34" charset="0"/>
                          <a:cs typeface="Tahoma" panose="020B0604030504040204" pitchFamily="34" charset="0"/>
                        </a:rPr>
                        <a:t>Distancia</a:t>
                      </a:r>
                      <a:endParaRPr lang="en-US" sz="2800" b="1"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0"/>
                  </a:ext>
                </a:extLst>
              </a:tr>
              <a:tr h="370840">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.1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1.3 pies</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1"/>
                  </a:ext>
                </a:extLst>
              </a:tr>
              <a:tr h="370840">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.2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2.6 pies</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2"/>
                  </a:ext>
                </a:extLst>
              </a:tr>
              <a:tr h="370840">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.3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3.9 pies</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3"/>
                  </a:ext>
                </a:extLst>
              </a:tr>
              <a:tr h="370840">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.4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5.2 pies</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4"/>
                  </a:ext>
                </a:extLst>
              </a:tr>
              <a:tr h="370840">
                <a:tc>
                  <a: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.5 </a:t>
                      </a:r>
                      <a:r>
                        <a:rPr lang="en-US" sz="2400" dirty="0" err="1" smtClean="0">
                          <a:latin typeface="Tahoma" panose="020B0604030504040204" pitchFamily="34" charset="0"/>
                          <a:ea typeface="Tahoma" panose="020B0604030504040204" pitchFamily="34" charset="0"/>
                          <a:cs typeface="Tahoma" panose="020B0604030504040204" pitchFamily="34" charset="0"/>
                        </a:rPr>
                        <a:t>seg</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6.5 pies</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5"/>
                  </a:ext>
                </a:extLst>
              </a:tr>
              <a:tr h="370840">
                <a:tc>
                  <a:txBody>
                    <a:bodyPr/>
                    <a:lstStyle/>
                    <a:p>
                      <a:r>
                        <a:rPr lang="en-US" sz="24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.75 </a:t>
                      </a:r>
                      <a:r>
                        <a:rPr lang="en-US" sz="2400" b="1"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seg</a:t>
                      </a:r>
                      <a:endParaRPr lang="en-US" sz="2400" b="1" dirty="0">
                        <a:solidFill>
                          <a:srgbClr val="226637"/>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24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9.75 pies</a:t>
                      </a:r>
                      <a:endParaRPr lang="en-US" sz="2400" b="1" dirty="0">
                        <a:solidFill>
                          <a:srgbClr val="226637"/>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pic>
        <p:nvPicPr>
          <p:cNvPr id="7" name="Picture 6" descr="2.jpg" title="regl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6534000" y="2964932"/>
            <a:ext cx="3657600" cy="914400"/>
          </a:xfrm>
          <a:prstGeom prst="rect">
            <a:avLst/>
          </a:prstGeom>
          <a:ln w="15875">
            <a:solidFill>
              <a:schemeClr val="tx1"/>
            </a:solidFill>
          </a:ln>
        </p:spPr>
      </p:pic>
    </p:spTree>
    <p:extLst>
      <p:ext uri="{BB962C8B-B14F-4D97-AF65-F5344CB8AC3E}">
        <p14:creationId xmlns:p14="http://schemas.microsoft.com/office/powerpoint/2010/main" val="2112157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170"/>
            <a:ext cx="8229600" cy="1143000"/>
          </a:xfrm>
        </p:spPr>
        <p:txBody>
          <a:bodyPr>
            <a:noAutofit/>
          </a:bodyPr>
          <a:lstStyle/>
          <a:p>
            <a:pPr lvl="0">
              <a:spcBef>
                <a:spcPts val="0"/>
              </a:spcBef>
              <a:defRPr/>
            </a:pPr>
            <a:r>
              <a:rPr lang="es-HN" sz="4000" b="1" dirty="0">
                <a:latin typeface="Tahoma" panose="020B0604030504040204" pitchFamily="34" charset="0"/>
                <a:ea typeface="Tahoma" panose="020B0604030504040204" pitchFamily="34" charset="0"/>
                <a:cs typeface="Tahoma" panose="020B0604030504040204" pitchFamily="34" charset="0"/>
              </a:rPr>
              <a:t>Prevención contra Peligros de </a:t>
            </a:r>
            <a:r>
              <a:rPr lang="es-HN" sz="4000" b="1" dirty="0" smtClean="0">
                <a:latin typeface="Tahoma" panose="020B0604030504040204" pitchFamily="34" charset="0"/>
              </a:rPr>
              <a:t>Enredo</a:t>
            </a:r>
            <a:endParaRPr lang="en-US" sz="4800" dirty="0"/>
          </a:p>
        </p:txBody>
      </p:sp>
      <p:sp>
        <p:nvSpPr>
          <p:cNvPr id="2" name="Slide Number Placeholder 1"/>
          <p:cNvSpPr>
            <a:spLocks noGrp="1"/>
          </p:cNvSpPr>
          <p:nvPr>
            <p:ph type="sldNum" sz="quarter" idx="12"/>
          </p:nvPr>
        </p:nvSpPr>
        <p:spPr/>
        <p:txBody>
          <a:bodyPr/>
          <a:lstStyle/>
          <a:p>
            <a:pPr>
              <a:defRPr/>
            </a:pPr>
            <a:fld id="{6D2C6AA3-E622-4D3C-B5A5-0EBA51238826}" type="slidenum">
              <a:rPr lang="en-US" smtClean="0">
                <a:solidFill>
                  <a:prstClr val="black">
                    <a:tint val="75000"/>
                  </a:prstClr>
                </a:solidFill>
              </a:rPr>
              <a:pPr>
                <a:defRPr/>
              </a:pPr>
              <a:t>43</a:t>
            </a:fld>
            <a:endParaRPr lang="en-US" dirty="0">
              <a:solidFill>
                <a:prstClr val="black">
                  <a:tint val="75000"/>
                </a:prstClr>
              </a:solidFill>
            </a:endParaRPr>
          </a:p>
        </p:txBody>
      </p:sp>
      <p:sp>
        <p:nvSpPr>
          <p:cNvPr id="4" name="Content Placeholder 3"/>
          <p:cNvSpPr>
            <a:spLocks noGrp="1"/>
          </p:cNvSpPr>
          <p:nvPr>
            <p:ph idx="1"/>
          </p:nvPr>
        </p:nvSpPr>
        <p:spPr>
          <a:xfrm>
            <a:off x="270639" y="1393535"/>
            <a:ext cx="6528851" cy="5257800"/>
          </a:xfrm>
        </p:spPr>
        <p:txBody>
          <a:bodyPr>
            <a:normAutofit/>
          </a:bodyPr>
          <a:lstStyle/>
          <a:p>
            <a:pPr marL="457200" lvl="0" indent="-457200">
              <a:spcBef>
                <a:spcPts val="0"/>
              </a:spcBef>
              <a:spcAft>
                <a:spcPts val="600"/>
              </a:spcAft>
              <a:buClr>
                <a:srgbClr val="FFC000"/>
              </a:buClr>
              <a:buSzPct val="150000"/>
              <a:buFont typeface="Wingdings" panose="05000000000000000000" pitchFamily="2" charset="2"/>
              <a:buChar char="§"/>
            </a:pPr>
            <a:r>
              <a:rPr lang="es-HN" dirty="0">
                <a:solidFill>
                  <a:srgbClr val="000000"/>
                </a:solidFill>
                <a:latin typeface="Tahoma" panose="020B0604030504040204" pitchFamily="34" charset="0"/>
                <a:ea typeface="Tahoma" panose="020B0604030504040204" pitchFamily="34" charset="0"/>
                <a:cs typeface="Tahoma" panose="020B0604030504040204" pitchFamily="34" charset="0"/>
              </a:rPr>
              <a:t>Repasar el manual del operador</a:t>
            </a:r>
          </a:p>
          <a:p>
            <a:pPr marL="457200" lvl="0" indent="-457200">
              <a:spcBef>
                <a:spcPts val="0"/>
              </a:spcBef>
              <a:spcAft>
                <a:spcPts val="600"/>
              </a:spcAft>
              <a:buClr>
                <a:srgbClr val="FFC000"/>
              </a:buClr>
              <a:buSzPct val="150000"/>
              <a:buFont typeface="Wingdings" panose="05000000000000000000" pitchFamily="2" charset="2"/>
              <a:buChar char="§"/>
            </a:pPr>
            <a:r>
              <a:rPr lang="es-HN" dirty="0">
                <a:solidFill>
                  <a:srgbClr val="000000"/>
                </a:solidFill>
                <a:latin typeface="Tahoma" panose="020B0604030504040204" pitchFamily="34" charset="0"/>
                <a:ea typeface="Tahoma" panose="020B0604030504040204" pitchFamily="34" charset="0"/>
                <a:cs typeface="Tahoma" panose="020B0604030504040204" pitchFamily="34" charset="0"/>
              </a:rPr>
              <a:t>Resguardos en su lugar</a:t>
            </a:r>
          </a:p>
          <a:p>
            <a:pPr marL="457200" lvl="0" indent="-457200">
              <a:spcBef>
                <a:spcPts val="0"/>
              </a:spcBef>
              <a:spcAft>
                <a:spcPts val="600"/>
              </a:spcAft>
              <a:buClr>
                <a:srgbClr val="FFC000"/>
              </a:buClr>
              <a:buSzPct val="150000"/>
              <a:buFont typeface="Wingdings" panose="05000000000000000000" pitchFamily="2" charset="2"/>
              <a:buChar char="§"/>
            </a:pPr>
            <a:r>
              <a:rPr lang="es-HN" dirty="0">
                <a:solidFill>
                  <a:srgbClr val="000000"/>
                </a:solidFill>
                <a:latin typeface="Tahoma" panose="020B0604030504040204" pitchFamily="34" charset="0"/>
                <a:ea typeface="Tahoma" panose="020B0604030504040204" pitchFamily="34" charset="0"/>
                <a:cs typeface="Tahoma" panose="020B0604030504040204" pitchFamily="34" charset="0"/>
              </a:rPr>
              <a:t>Usar ropa ajustada</a:t>
            </a:r>
          </a:p>
          <a:p>
            <a:pPr marL="457200" lvl="0" indent="-457200">
              <a:spcBef>
                <a:spcPts val="0"/>
              </a:spcBef>
              <a:spcAft>
                <a:spcPts val="600"/>
              </a:spcAft>
              <a:buClr>
                <a:srgbClr val="FFC000"/>
              </a:buClr>
              <a:buSzPct val="150000"/>
              <a:buFont typeface="Wingdings" panose="05000000000000000000" pitchFamily="2" charset="2"/>
              <a:buChar char="§"/>
            </a:pPr>
            <a:r>
              <a:rPr lang="es-HN" dirty="0">
                <a:solidFill>
                  <a:srgbClr val="000000"/>
                </a:solidFill>
                <a:latin typeface="Tahoma" panose="020B0604030504040204" pitchFamily="34" charset="0"/>
                <a:ea typeface="Tahoma" panose="020B0604030504040204" pitchFamily="34" charset="0"/>
                <a:cs typeface="Tahoma" panose="020B0604030504040204" pitchFamily="34" charset="0"/>
              </a:rPr>
              <a:t>Quitar todos los lazos y cordones</a:t>
            </a:r>
          </a:p>
          <a:p>
            <a:pPr marL="457200" lvl="0" indent="-457200">
              <a:spcBef>
                <a:spcPts val="0"/>
              </a:spcBef>
              <a:spcAft>
                <a:spcPts val="600"/>
              </a:spcAft>
              <a:buClr>
                <a:srgbClr val="FFC000"/>
              </a:buClr>
              <a:buSzPct val="150000"/>
              <a:buFont typeface="Wingdings" panose="05000000000000000000" pitchFamily="2" charset="2"/>
              <a:buChar char="§"/>
            </a:pPr>
            <a:r>
              <a:rPr lang="es-HN" dirty="0">
                <a:solidFill>
                  <a:srgbClr val="000000"/>
                </a:solidFill>
                <a:latin typeface="Tahoma" panose="020B0604030504040204" pitchFamily="34" charset="0"/>
                <a:ea typeface="Tahoma" panose="020B0604030504040204" pitchFamily="34" charset="0"/>
                <a:cs typeface="Tahoma" panose="020B0604030504040204" pitchFamily="34" charset="0"/>
              </a:rPr>
              <a:t>Mantenga el cabello recogido hacia </a:t>
            </a:r>
            <a:r>
              <a:rPr lang="es-HN" dirty="0" smtClean="0">
                <a:solidFill>
                  <a:srgbClr val="000000"/>
                </a:solidFill>
                <a:latin typeface="Tahoma" panose="020B0604030504040204" pitchFamily="34" charset="0"/>
                <a:ea typeface="Tahoma" panose="020B0604030504040204" pitchFamily="34" charset="0"/>
                <a:cs typeface="Tahoma" panose="020B0604030504040204" pitchFamily="34" charset="0"/>
              </a:rPr>
              <a:t>atrás</a:t>
            </a:r>
            <a:endParaRPr lang="es-HN"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0"/>
              </a:spcBef>
              <a:spcAft>
                <a:spcPts val="600"/>
              </a:spcAft>
              <a:buClr>
                <a:srgbClr val="FFC000"/>
              </a:buClr>
              <a:buSzPct val="150000"/>
              <a:buFont typeface="Wingdings" panose="05000000000000000000" pitchFamily="2" charset="2"/>
              <a:buChar char="§"/>
            </a:pPr>
            <a:r>
              <a:rPr lang="es-HN" dirty="0">
                <a:solidFill>
                  <a:srgbClr val="000000"/>
                </a:solidFill>
                <a:latin typeface="Tahoma" panose="020B0604030504040204" pitchFamily="34" charset="0"/>
                <a:ea typeface="Tahoma" panose="020B0604030504040204" pitchFamily="34" charset="0"/>
                <a:cs typeface="Tahoma" panose="020B0604030504040204" pitchFamily="34" charset="0"/>
              </a:rPr>
              <a:t>No usar joyas</a:t>
            </a:r>
          </a:p>
          <a:p>
            <a:pPr marL="457200" lvl="0" indent="-457200">
              <a:spcBef>
                <a:spcPts val="0"/>
              </a:spcBef>
              <a:spcAft>
                <a:spcPts val="600"/>
              </a:spcAft>
              <a:buClr>
                <a:srgbClr val="FFC000"/>
              </a:buClr>
              <a:buSzPct val="150000"/>
              <a:buFont typeface="Wingdings" panose="05000000000000000000" pitchFamily="2" charset="2"/>
              <a:buChar char="§"/>
            </a:pPr>
            <a:r>
              <a:rPr lang="es-HN" dirty="0">
                <a:solidFill>
                  <a:srgbClr val="000000"/>
                </a:solidFill>
                <a:latin typeface="Tahoma" panose="020B0604030504040204" pitchFamily="34" charset="0"/>
                <a:ea typeface="Tahoma" panose="020B0604030504040204" pitchFamily="34" charset="0"/>
                <a:cs typeface="Tahoma" panose="020B0604030504040204" pitchFamily="34" charset="0"/>
              </a:rPr>
              <a:t>Mantenga los niños alejados</a:t>
            </a:r>
            <a:r>
              <a:rPr lang="es-HN"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s-HN" strike="sngStrike"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3" descr="PHOTO-4" title="Pie atrapado en la barre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186480" y="1876689"/>
            <a:ext cx="3657600" cy="2589246"/>
          </a:xfrm>
          <a:prstGeom prst="ellipse">
            <a:avLst/>
          </a:prstGeom>
          <a:ln w="15875">
            <a:solidFill>
              <a:srgbClr val="1A4656"/>
            </a:solidFill>
          </a:ln>
        </p:spPr>
      </p:pic>
    </p:spTree>
    <p:extLst>
      <p:ext uri="{BB962C8B-B14F-4D97-AF65-F5344CB8AC3E}">
        <p14:creationId xmlns:p14="http://schemas.microsoft.com/office/powerpoint/2010/main" val="3985507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44</a:t>
            </a:fld>
            <a:endParaRPr lang="en-US" dirty="0"/>
          </a:p>
        </p:txBody>
      </p:sp>
      <p:sp>
        <p:nvSpPr>
          <p:cNvPr id="3" name="Title 2"/>
          <p:cNvSpPr>
            <a:spLocks noGrp="1"/>
          </p:cNvSpPr>
          <p:nvPr>
            <p:ph type="title"/>
          </p:nvPr>
        </p:nvSpPr>
        <p:spPr>
          <a:xfrm>
            <a:off x="303580" y="274638"/>
            <a:ext cx="8531375" cy="1143000"/>
          </a:xfrm>
        </p:spPr>
        <p:txBody>
          <a:bodyPr anchor="ctr">
            <a:noAutofit/>
          </a:bodyPr>
          <a:lstStyle/>
          <a:p>
            <a:pPr marL="0" algn="ctr" rtl="0" eaLnBrk="1" latinLnBrk="0" hangingPunct="1">
              <a:spcBef>
                <a:spcPts val="0"/>
              </a:spcBef>
              <a:spcAft>
                <a:spcPts val="0"/>
              </a:spcAft>
            </a:pPr>
            <a:r>
              <a:rPr lang="en-US" b="1" kern="1200" dirty="0" err="1" smtClean="0">
                <a:effectLst/>
                <a:latin typeface="Tahoma"/>
                <a:ea typeface="Tahoma"/>
                <a:cs typeface="Tahoma"/>
              </a:rPr>
              <a:t>Resumen</a:t>
            </a:r>
            <a:r>
              <a:rPr lang="en-US" b="1" kern="1200" dirty="0" smtClean="0">
                <a:effectLst/>
                <a:latin typeface="Tahoma"/>
                <a:ea typeface="Tahoma"/>
                <a:cs typeface="Tahoma"/>
              </a:rPr>
              <a:t> de </a:t>
            </a:r>
            <a:r>
              <a:rPr lang="en-US" b="1" kern="1200" dirty="0" err="1" smtClean="0">
                <a:effectLst/>
                <a:latin typeface="Tahoma"/>
                <a:ea typeface="Tahoma"/>
                <a:cs typeface="Tahoma"/>
              </a:rPr>
              <a:t>Peligros</a:t>
            </a:r>
            <a:r>
              <a:rPr lang="en-US" b="1" kern="1200" dirty="0" smtClean="0">
                <a:effectLst/>
                <a:latin typeface="Tahoma"/>
                <a:ea typeface="Tahoma"/>
                <a:cs typeface="Tahoma"/>
              </a:rPr>
              <a:t> de </a:t>
            </a:r>
            <a:r>
              <a:rPr lang="en-US" b="1" kern="1200" dirty="0" err="1" smtClean="0">
                <a:effectLst/>
                <a:latin typeface="Tahoma"/>
                <a:ea typeface="Tahoma"/>
                <a:cs typeface="Tahoma"/>
              </a:rPr>
              <a:t>Enredo</a:t>
            </a:r>
            <a:endParaRPr lang="en-US" dirty="0" smtClean="0">
              <a:effectLst/>
            </a:endParaRPr>
          </a:p>
        </p:txBody>
      </p:sp>
      <p:sp>
        <p:nvSpPr>
          <p:cNvPr id="39938" name="Content Placeholder 2"/>
          <p:cNvSpPr>
            <a:spLocks noGrp="1"/>
          </p:cNvSpPr>
          <p:nvPr>
            <p:ph idx="1"/>
          </p:nvPr>
        </p:nvSpPr>
        <p:spPr>
          <a:xfrm>
            <a:off x="452274" y="1415231"/>
            <a:ext cx="8229600" cy="5257799"/>
          </a:xfrm>
        </p:spPr>
        <p:txBody>
          <a:bodyPr>
            <a:normAutofit/>
          </a:bodyPr>
          <a:lstStyle/>
          <a:p>
            <a:pPr marL="457200" indent="-457200">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rPr>
              <a:t>Peligro de enredo – contacto con partes mecánicas móviles.</a:t>
            </a:r>
          </a:p>
          <a:p>
            <a:pPr marL="457200" indent="-457200">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rPr>
              <a:t>4 tipos principales – enganche, poda/corte, arrastre, enrollado</a:t>
            </a:r>
          </a:p>
          <a:p>
            <a:pPr marL="457200" indent="-457200">
              <a:spcBef>
                <a:spcPts val="0"/>
              </a:spcBef>
              <a:spcAft>
                <a:spcPts val="600"/>
              </a:spcAft>
              <a:buClr>
                <a:srgbClr val="FFC000"/>
              </a:buClr>
              <a:buSzPct val="150000"/>
              <a:buFont typeface="Wingdings" pitchFamily="2" charset="2"/>
              <a:buChar char="§"/>
            </a:pPr>
            <a:r>
              <a:rPr lang="es-HN" dirty="0" smtClean="0">
                <a:latin typeface="Tahoma" panose="020B0604030504040204" pitchFamily="34" charset="0"/>
              </a:rPr>
              <a:t>Sucede muy rápido para reaccionar.</a:t>
            </a:r>
          </a:p>
          <a:p>
            <a:pPr marL="457200" indent="-457200">
              <a:spcBef>
                <a:spcPts val="0"/>
              </a:spcBef>
              <a:spcAft>
                <a:spcPts val="600"/>
              </a:spcAft>
              <a:buClr>
                <a:srgbClr val="FFC000"/>
              </a:buClr>
              <a:buSzPct val="150000"/>
              <a:buFont typeface="Wingdings" pitchFamily="2" charset="2"/>
              <a:buChar char="§"/>
            </a:pPr>
            <a:r>
              <a:rPr lang="es-HN" dirty="0" smtClean="0">
                <a:solidFill>
                  <a:srgbClr val="000000"/>
                </a:solidFill>
                <a:latin typeface="Tahoma" panose="020B0604030504040204" pitchFamily="34" charset="0"/>
              </a:rPr>
              <a:t>Aléjese de partes móviles.</a:t>
            </a:r>
          </a:p>
          <a:p>
            <a:pPr marL="457200" indent="-457200">
              <a:spcBef>
                <a:spcPts val="0"/>
              </a:spcBef>
              <a:spcAft>
                <a:spcPts val="600"/>
              </a:spcAft>
              <a:buClr>
                <a:srgbClr val="FFC000"/>
              </a:buClr>
              <a:buSzPct val="150000"/>
              <a:buFont typeface="Wingdings" pitchFamily="2" charset="2"/>
              <a:buChar char="§"/>
            </a:pPr>
            <a:r>
              <a:rPr lang="es-HN" dirty="0" smtClean="0">
                <a:solidFill>
                  <a:srgbClr val="000000"/>
                </a:solidFill>
                <a:latin typeface="Tahoma" panose="020B0604030504040204" pitchFamily="34" charset="0"/>
              </a:rPr>
              <a:t>Resguarde todas las partes móviles.</a:t>
            </a:r>
          </a:p>
          <a:p>
            <a:pPr marL="457200" indent="-457200">
              <a:spcBef>
                <a:spcPts val="0"/>
              </a:spcBef>
              <a:spcAft>
                <a:spcPts val="600"/>
              </a:spcAft>
              <a:buClr>
                <a:srgbClr val="FFC000"/>
              </a:buClr>
              <a:buSzPct val="150000"/>
              <a:buFont typeface="Wingdings" pitchFamily="2" charset="2"/>
              <a:buChar char="§"/>
            </a:pPr>
            <a:r>
              <a:rPr lang="es-HN" dirty="0" smtClean="0">
                <a:solidFill>
                  <a:srgbClr val="000000"/>
                </a:solidFill>
                <a:latin typeface="Tahoma" panose="020B0604030504040204" pitchFamily="34" charset="0"/>
              </a:rPr>
              <a:t>No usar ropa ni cabello sueltos, ni joyas.</a:t>
            </a:r>
          </a:p>
        </p:txBody>
      </p:sp>
    </p:spTree>
    <p:extLst>
      <p:ext uri="{BB962C8B-B14F-4D97-AF65-F5344CB8AC3E}">
        <p14:creationId xmlns:p14="http://schemas.microsoft.com/office/powerpoint/2010/main" val="321991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t>45</a:t>
            </a:fld>
            <a:endParaRPr lang="en-US" dirty="0"/>
          </a:p>
        </p:txBody>
      </p:sp>
      <p:sp>
        <p:nvSpPr>
          <p:cNvPr id="3" name="Title 2"/>
          <p:cNvSpPr>
            <a:spLocks noGrp="1"/>
          </p:cNvSpPr>
          <p:nvPr>
            <p:ph type="title"/>
          </p:nvPr>
        </p:nvSpPr>
        <p:spPr/>
        <p:txBody>
          <a:bodyPr anchor="ctr"/>
          <a:lstStyle/>
          <a:p>
            <a:pPr marL="0" algn="ctr" rtl="0" eaLnBrk="1" latinLnBrk="0" hangingPunct="1">
              <a:spcBef>
                <a:spcPts val="0"/>
              </a:spcBef>
              <a:spcAft>
                <a:spcPts val="0"/>
              </a:spcAft>
            </a:pPr>
            <a:r>
              <a:rPr lang="en-US" sz="4000" b="1" kern="1200" dirty="0" err="1" smtClean="0">
                <a:effectLst/>
                <a:latin typeface="Tahoma"/>
                <a:ea typeface="Tahoma"/>
                <a:cs typeface="Tahoma"/>
              </a:rPr>
              <a:t>Referencias</a:t>
            </a:r>
            <a:endParaRPr lang="en-US" dirty="0"/>
          </a:p>
        </p:txBody>
      </p:sp>
      <p:sp>
        <p:nvSpPr>
          <p:cNvPr id="51202" name="Content Placeholder 2"/>
          <p:cNvSpPr>
            <a:spLocks noGrp="1"/>
          </p:cNvSpPr>
          <p:nvPr>
            <p:ph idx="1"/>
          </p:nvPr>
        </p:nvSpPr>
        <p:spPr/>
        <p:txBody>
          <a:bodyPr>
            <a:normAutofit fontScale="85000" lnSpcReduction="20000"/>
          </a:bodyPr>
          <a:lstStyle/>
          <a:p>
            <a:pPr>
              <a:buNone/>
            </a:pPr>
            <a:r>
              <a:rPr lang="en-US" sz="2800" dirty="0" smtClean="0">
                <a:latin typeface="Tahoma" panose="020B0604030504040204" pitchFamily="34" charset="0"/>
                <a:hlinkClick r:id="rId3"/>
              </a:rPr>
              <a:t>link to http://www.hcplive.com/publications/surgical-rounds/2007/2007-04/2007-04_08/</a:t>
            </a:r>
            <a:r>
              <a:rPr lang="en-US" sz="2800" dirty="0" smtClean="0">
                <a:latin typeface="Tahoma" panose="020B0604030504040204" pitchFamily="34" charset="0"/>
              </a:rPr>
              <a:t>  </a:t>
            </a:r>
            <a:endParaRPr lang="en-US" sz="2800" dirty="0">
              <a:solidFill>
                <a:srgbClr val="000000"/>
              </a:solidFill>
              <a:latin typeface="Tahoma" panose="020B0604030504040204" pitchFamily="34" charset="0"/>
            </a:endParaRPr>
          </a:p>
          <a:p>
            <a:pPr>
              <a:buNone/>
            </a:pPr>
            <a:endParaRPr lang="en-US" sz="2800" dirty="0" smtClean="0">
              <a:solidFill>
                <a:srgbClr val="000000"/>
              </a:solidFill>
              <a:latin typeface="Tahoma" panose="020B0604030504040204" pitchFamily="34" charset="0"/>
            </a:endParaRPr>
          </a:p>
          <a:p>
            <a:pPr>
              <a:buNone/>
            </a:pPr>
            <a:r>
              <a:rPr lang="en-US" sz="2800" dirty="0" smtClean="0">
                <a:solidFill>
                  <a:srgbClr val="000000"/>
                </a:solidFill>
                <a:latin typeface="Tahoma" panose="020B0604030504040204" pitchFamily="34" charset="0"/>
                <a:hlinkClick r:id="rId4"/>
              </a:rPr>
              <a:t>link to http://www.hse.gov.uk/press/2010/coi-yh-24410.htm </a:t>
            </a:r>
            <a:endParaRPr lang="en-US" sz="2800" dirty="0">
              <a:solidFill>
                <a:srgbClr val="000000"/>
              </a:solidFill>
              <a:latin typeface="Tahoma" panose="020B0604030504040204" pitchFamily="34" charset="0"/>
            </a:endParaRPr>
          </a:p>
          <a:p>
            <a:pPr>
              <a:buNone/>
            </a:pPr>
            <a:endParaRPr lang="en-US" sz="2800" dirty="0">
              <a:solidFill>
                <a:srgbClr val="000000"/>
              </a:solidFill>
              <a:latin typeface="Tahoma" panose="020B0604030504040204" pitchFamily="34" charset="0"/>
            </a:endParaRPr>
          </a:p>
          <a:p>
            <a:pPr>
              <a:buNone/>
            </a:pPr>
            <a:r>
              <a:rPr lang="en-US" sz="2800" dirty="0" smtClean="0">
                <a:solidFill>
                  <a:srgbClr val="000000"/>
                </a:solidFill>
                <a:latin typeface="Tahoma" panose="020B0604030504040204" pitchFamily="34" charset="0"/>
                <a:hlinkClick r:id="rId5"/>
              </a:rPr>
              <a:t>link to http://www.nclabor.com/osha/etta/indguide/ig1.pdf</a:t>
            </a:r>
            <a:r>
              <a:rPr lang="en-US" sz="2800" dirty="0" smtClean="0">
                <a:solidFill>
                  <a:srgbClr val="000000"/>
                </a:solidFill>
                <a:latin typeface="Tahoma" panose="020B0604030504040204" pitchFamily="34" charset="0"/>
              </a:rPr>
              <a:t>  </a:t>
            </a:r>
            <a:endParaRPr lang="en-US" sz="2800" dirty="0">
              <a:latin typeface="Tahoma" panose="020B0604030504040204" pitchFamily="34" charset="0"/>
            </a:endParaRPr>
          </a:p>
          <a:p>
            <a:pPr>
              <a:buNone/>
            </a:pPr>
            <a:endParaRPr lang="en-US" sz="2800" dirty="0">
              <a:latin typeface="Tahoma" panose="020B0604030504040204" pitchFamily="34" charset="0"/>
            </a:endParaRPr>
          </a:p>
          <a:p>
            <a:pPr>
              <a:buNone/>
            </a:pPr>
            <a:r>
              <a:rPr lang="en-US" sz="2800" dirty="0" smtClean="0">
                <a:latin typeface="Tahoma" panose="020B0604030504040204" pitchFamily="34" charset="0"/>
                <a:hlinkClick r:id="rId6"/>
              </a:rPr>
              <a:t>link to http://www.osha.gov/SLTC/controlhazardousenergy/index.html</a:t>
            </a:r>
            <a:endParaRPr lang="en-US" sz="2800" dirty="0" smtClean="0">
              <a:latin typeface="Tahoma" panose="020B0604030504040204" pitchFamily="34" charset="0"/>
            </a:endParaRPr>
          </a:p>
          <a:p>
            <a:pPr>
              <a:buNone/>
            </a:pPr>
            <a:r>
              <a:rPr lang="en-US" sz="2800" dirty="0" smtClean="0">
                <a:latin typeface="Tahoma" panose="020B0604030504040204" pitchFamily="34" charset="0"/>
                <a:hlinkClick r:id="rId7"/>
              </a:rPr>
              <a:t>link to www.scienceblogs.com</a:t>
            </a:r>
            <a:r>
              <a:rPr lang="en-US" sz="2800" dirty="0" smtClean="0">
                <a:latin typeface="Tahoma" panose="020B0604030504040204" pitchFamily="34" charset="0"/>
              </a:rPr>
              <a:t> </a:t>
            </a:r>
            <a:endParaRPr lang="en-US" sz="2800" dirty="0">
              <a:latin typeface="Tahoma" panose="020B0604030504040204" pitchFamily="34" charset="0"/>
            </a:endParaRPr>
          </a:p>
        </p:txBody>
      </p:sp>
    </p:spTree>
    <p:extLst>
      <p:ext uri="{BB962C8B-B14F-4D97-AF65-F5344CB8AC3E}">
        <p14:creationId xmlns:p14="http://schemas.microsoft.com/office/powerpoint/2010/main" val="3933513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t>46</a:t>
            </a:fld>
            <a:endParaRPr lang="en-US" dirty="0"/>
          </a:p>
        </p:txBody>
      </p:sp>
      <p:sp>
        <p:nvSpPr>
          <p:cNvPr id="2" name="Title 1"/>
          <p:cNvSpPr>
            <a:spLocks noGrp="1"/>
          </p:cNvSpPr>
          <p:nvPr>
            <p:ph type="title"/>
          </p:nvPr>
        </p:nvSpPr>
        <p:spPr>
          <a:xfrm>
            <a:off x="462665" y="241385"/>
            <a:ext cx="8229600" cy="1143000"/>
          </a:xfrm>
        </p:spPr>
        <p:txBody>
          <a:bodyPr anchor="ctr">
            <a:normAutofit/>
          </a:bodyPr>
          <a:lstStyle/>
          <a:p>
            <a:r>
              <a:rPr lang="en-US" b="1" dirty="0" err="1" smtClean="0">
                <a:latin typeface="Tahoma" panose="020B0604030504040204" pitchFamily="34" charset="0"/>
              </a:rPr>
              <a:t>Reconocimientos</a:t>
            </a:r>
            <a:endParaRPr lang="en-US" b="1" dirty="0">
              <a:latin typeface="Tahoma" panose="020B0604030504040204" pitchFamily="34" charset="0"/>
            </a:endParaRPr>
          </a:p>
        </p:txBody>
      </p:sp>
      <p:sp>
        <p:nvSpPr>
          <p:cNvPr id="3" name="Content Placeholder 2"/>
          <p:cNvSpPr>
            <a:spLocks noGrp="1"/>
          </p:cNvSpPr>
          <p:nvPr>
            <p:ph idx="1"/>
          </p:nvPr>
        </p:nvSpPr>
        <p:spPr>
          <a:xfrm>
            <a:off x="457200" y="1431940"/>
            <a:ext cx="8229600" cy="4901199"/>
          </a:xfrm>
        </p:spPr>
        <p:txBody>
          <a:bodyPr>
            <a:noAutofit/>
          </a:bodyPr>
          <a:lstStyle/>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AEM</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Mac Bailey, Marshfield Clinic</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Clker.com </a:t>
            </a:r>
            <a:r>
              <a:rPr lang="en-US" sz="2200" dirty="0">
                <a:latin typeface="Tahoma" panose="020B0604030504040204" pitchFamily="34" charset="0"/>
              </a:rPr>
              <a:t>- author RU486watch</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Grain and Feed Association of Illinois (GFAI) </a:t>
            </a:r>
            <a:endParaRPr lang="en-US" sz="2200" dirty="0" smtClean="0">
              <a:latin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Grain </a:t>
            </a:r>
            <a:r>
              <a:rPr lang="en-US" sz="2200" dirty="0" smtClean="0">
                <a:latin typeface="Tahoma" panose="020B0604030504040204" pitchFamily="34" charset="0"/>
              </a:rPr>
              <a:t>Handling Safety Coalition (GHSC)</a:t>
            </a:r>
          </a:p>
          <a:p>
            <a:pPr marL="457200" lvl="0" indent="-457200">
              <a:spcBef>
                <a:spcPts val="600"/>
              </a:spcBef>
              <a:buClr>
                <a:srgbClr val="FFC000"/>
              </a:buClr>
              <a:buSzPct val="150000"/>
              <a:buFont typeface="Wingdings" panose="05000000000000000000" pitchFamily="2" charset="2"/>
              <a:buChar char="§"/>
            </a:pPr>
            <a:r>
              <a:rPr lang="en-US" sz="2200" dirty="0">
                <a:solidFill>
                  <a:prstClr val="black"/>
                </a:solidFill>
                <a:latin typeface="Tahoma" panose="020B0604030504040204" pitchFamily="34" charset="0"/>
              </a:rPr>
              <a:t>Hse.gov.uk-HSE</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Iowa </a:t>
            </a:r>
            <a:r>
              <a:rPr lang="en-US" sz="2200" dirty="0">
                <a:latin typeface="Tahoma" panose="020B0604030504040204" pitchFamily="34" charset="0"/>
              </a:rPr>
              <a:t>FACE </a:t>
            </a:r>
            <a:r>
              <a:rPr lang="en-US" sz="2200" dirty="0" smtClean="0">
                <a:latin typeface="Tahoma" panose="020B0604030504040204" pitchFamily="34" charset="0"/>
              </a:rPr>
              <a:t>Program</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Iowa </a:t>
            </a:r>
            <a:r>
              <a:rPr lang="en-US" sz="2200" dirty="0">
                <a:latin typeface="Tahoma" panose="020B0604030504040204" pitchFamily="34" charset="0"/>
              </a:rPr>
              <a:t>State University Extension and Outreach </a:t>
            </a:r>
            <a:endParaRPr lang="en-US" sz="2200" dirty="0" smtClean="0">
              <a:latin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Jessie Starkey Photography</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Lake </a:t>
            </a:r>
            <a:r>
              <a:rPr lang="en-US" sz="2200" dirty="0">
                <a:latin typeface="Tahoma" panose="020B0604030504040204" pitchFamily="34" charset="0"/>
              </a:rPr>
              <a:t>Area Technical Institute </a:t>
            </a:r>
            <a:endParaRPr lang="en-US" sz="2200" dirty="0" smtClean="0">
              <a:latin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sz="2200" dirty="0" err="1" smtClean="0">
                <a:latin typeface="Tahoma" panose="020B0604030504040204" pitchFamily="34" charset="0"/>
              </a:rPr>
              <a:t>Masterlock</a:t>
            </a:r>
            <a:r>
              <a:rPr lang="en-US" sz="2200" dirty="0" smtClean="0">
                <a:latin typeface="Tahoma" panose="020B0604030504040204" pitchFamily="34" charset="0"/>
              </a:rPr>
              <a:t>®</a:t>
            </a:r>
          </a:p>
          <a:p>
            <a:pPr marL="457200" indent="-457200">
              <a:spcBef>
                <a:spcPts val="600"/>
              </a:spcBef>
              <a:buClr>
                <a:srgbClr val="FFC000"/>
              </a:buClr>
              <a:buSzPct val="150000"/>
              <a:buFont typeface="Wingdings" panose="05000000000000000000" pitchFamily="2" charset="2"/>
              <a:buChar char="§"/>
            </a:pPr>
            <a:r>
              <a:rPr lang="en-US" sz="2200" dirty="0" smtClean="0">
                <a:latin typeface="Tahoma" panose="020B0604030504040204" pitchFamily="34" charset="0"/>
              </a:rPr>
              <a:t>Nasdonline.org</a:t>
            </a:r>
          </a:p>
        </p:txBody>
      </p:sp>
    </p:spTree>
    <p:extLst>
      <p:ext uri="{BB962C8B-B14F-4D97-AF65-F5344CB8AC3E}">
        <p14:creationId xmlns:p14="http://schemas.microsoft.com/office/powerpoint/2010/main" val="353322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t>47</a:t>
            </a:fld>
            <a:endParaRPr lang="en-US" dirty="0"/>
          </a:p>
        </p:txBody>
      </p:sp>
      <p:sp>
        <p:nvSpPr>
          <p:cNvPr id="2" name="Title 1"/>
          <p:cNvSpPr>
            <a:spLocks noGrp="1"/>
          </p:cNvSpPr>
          <p:nvPr>
            <p:ph type="title"/>
          </p:nvPr>
        </p:nvSpPr>
        <p:spPr>
          <a:xfrm>
            <a:off x="457200" y="279790"/>
            <a:ext cx="8229600" cy="1143000"/>
          </a:xfrm>
        </p:spPr>
        <p:txBody>
          <a:bodyPr anchor="ctr">
            <a:normAutofit/>
          </a:bodyPr>
          <a:lstStyle/>
          <a:p>
            <a:r>
              <a:rPr lang="en-US" b="1" dirty="0" err="1" smtClean="0">
                <a:latin typeface="Tahoma" panose="020B0604030504040204" pitchFamily="34" charset="0"/>
              </a:rPr>
              <a:t>Reconocimientos</a:t>
            </a:r>
            <a:r>
              <a:rPr lang="en-US" b="1" dirty="0" smtClean="0">
                <a:latin typeface="Tahoma" panose="020B0604030504040204" pitchFamily="34" charset="0"/>
              </a:rPr>
              <a:t> </a:t>
            </a:r>
            <a:endParaRPr lang="en-US" b="1" dirty="0">
              <a:latin typeface="Tahoma" panose="020B0604030504040204" pitchFamily="34" charset="0"/>
            </a:endParaRPr>
          </a:p>
        </p:txBody>
      </p:sp>
      <p:sp>
        <p:nvSpPr>
          <p:cNvPr id="3" name="Content Placeholder 2"/>
          <p:cNvSpPr>
            <a:spLocks noGrp="1"/>
          </p:cNvSpPr>
          <p:nvPr>
            <p:ph idx="1"/>
          </p:nvPr>
        </p:nvSpPr>
        <p:spPr>
          <a:xfrm>
            <a:off x="313527" y="1422790"/>
            <a:ext cx="8516945" cy="5031055"/>
          </a:xfrm>
        </p:spPr>
        <p:txBody>
          <a:bodyPr>
            <a:noAutofit/>
          </a:bodyPr>
          <a:lstStyle/>
          <a:p>
            <a:pPr>
              <a:buClr>
                <a:srgbClr val="FFC000"/>
              </a:buClr>
              <a:buSzPct val="150000"/>
              <a:buFont typeface="Wingdings" panose="05000000000000000000" pitchFamily="2" charset="2"/>
              <a:buChar char="§"/>
            </a:pPr>
            <a:r>
              <a:rPr lang="en-US" sz="2200" dirty="0" smtClean="0">
                <a:latin typeface="Tahoma" panose="020B0604030504040204" pitchFamily="34" charset="0"/>
              </a:rPr>
              <a:t>Oklahoma </a:t>
            </a:r>
            <a:r>
              <a:rPr lang="en-US" sz="2200" dirty="0">
                <a:latin typeface="Tahoma" panose="020B0604030504040204" pitchFamily="34" charset="0"/>
              </a:rPr>
              <a:t>State University Stored Products Research &amp; </a:t>
            </a:r>
            <a:r>
              <a:rPr lang="en-US" sz="2200" dirty="0" smtClean="0">
                <a:latin typeface="Tahoma" panose="020B0604030504040204" pitchFamily="34" charset="0"/>
              </a:rPr>
              <a:t>Education Center </a:t>
            </a:r>
          </a:p>
          <a:p>
            <a:pPr>
              <a:buClr>
                <a:srgbClr val="FFC000"/>
              </a:buClr>
              <a:buSzPct val="150000"/>
              <a:buFont typeface="Wingdings" panose="05000000000000000000" pitchFamily="2" charset="2"/>
              <a:buChar char="§"/>
            </a:pPr>
            <a:r>
              <a:rPr lang="en-US" sz="2200" dirty="0" err="1" smtClean="0">
                <a:latin typeface="Tahoma" panose="020B0604030504040204" pitchFamily="34" charset="0"/>
              </a:rPr>
              <a:t>Pacas</a:t>
            </a:r>
            <a:r>
              <a:rPr lang="en-US" sz="2200" dirty="0" smtClean="0">
                <a:latin typeface="Tahoma" panose="020B0604030504040204" pitchFamily="34" charset="0"/>
              </a:rPr>
              <a:t> Family</a:t>
            </a:r>
          </a:p>
          <a:p>
            <a:pPr>
              <a:buClr>
                <a:srgbClr val="FFC000"/>
              </a:buClr>
              <a:buSzPct val="150000"/>
              <a:buFont typeface="Wingdings" panose="05000000000000000000" pitchFamily="2" charset="2"/>
              <a:buChar char="§"/>
            </a:pPr>
            <a:r>
              <a:rPr lang="en-US" sz="2200" dirty="0">
                <a:latin typeface="Tahoma" panose="020B0604030504040204" pitchFamily="34" charset="0"/>
              </a:rPr>
              <a:t>Alex T. Paschal/Sauk Valley Media</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Penn </a:t>
            </a:r>
            <a:r>
              <a:rPr lang="en-US" sz="2200" dirty="0">
                <a:latin typeface="Tahoma" panose="020B0604030504040204" pitchFamily="34" charset="0"/>
              </a:rPr>
              <a:t>State Ag Safety and Health Program</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Progressive </a:t>
            </a:r>
            <a:r>
              <a:rPr lang="en-US" sz="2200" dirty="0">
                <a:latin typeface="Tahoma" panose="020B0604030504040204" pitchFamily="34" charset="0"/>
              </a:rPr>
              <a:t>Agriculture Foundation’s Topic </a:t>
            </a:r>
            <a:r>
              <a:rPr lang="en-US" sz="2200" dirty="0" smtClean="0">
                <a:latin typeface="Tahoma" panose="020B0604030504040204" pitchFamily="34" charset="0"/>
              </a:rPr>
              <a:t>&amp; </a:t>
            </a:r>
            <a:r>
              <a:rPr lang="en-US" sz="2200" dirty="0">
                <a:latin typeface="Tahoma" panose="020B0604030504040204" pitchFamily="34" charset="0"/>
              </a:rPr>
              <a:t>Activities Safety Days</a:t>
            </a:r>
            <a:r>
              <a:rPr lang="en-US" sz="2200" baseline="30000" dirty="0">
                <a:latin typeface="Tahoma" panose="020B0604030504040204" pitchFamily="34" charset="0"/>
              </a:rPr>
              <a:t>®</a:t>
            </a:r>
            <a:r>
              <a:rPr lang="en-US" sz="2200" dirty="0">
                <a:latin typeface="Tahoma" panose="020B0604030504040204" pitchFamily="34" charset="0"/>
              </a:rPr>
              <a:t> </a:t>
            </a:r>
            <a:r>
              <a:rPr lang="en-US" sz="2200" dirty="0" smtClean="0">
                <a:latin typeface="Tahoma" panose="020B0604030504040204" pitchFamily="34" charset="0"/>
              </a:rPr>
              <a:t>Manual</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Purdue University</a:t>
            </a:r>
            <a:endParaRPr lang="en-US" sz="2200" dirty="0">
              <a:latin typeface="Tahoma" panose="020B0604030504040204" pitchFamily="34" charset="0"/>
            </a:endParaRPr>
          </a:p>
          <a:p>
            <a:pPr>
              <a:buClr>
                <a:srgbClr val="FFC000"/>
              </a:buClr>
              <a:buSzPct val="150000"/>
              <a:buFont typeface="Wingdings" panose="05000000000000000000" pitchFamily="2" charset="2"/>
              <a:buChar char="§"/>
            </a:pPr>
            <a:r>
              <a:rPr lang="en-US" sz="2200" dirty="0" smtClean="0">
                <a:latin typeface="Tahoma" panose="020B0604030504040204" pitchFamily="34" charset="0"/>
              </a:rPr>
              <a:t>Safety and Technical Rescue Association (SATRA)</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Thinkstock</a:t>
            </a:r>
          </a:p>
          <a:p>
            <a:pPr>
              <a:buClr>
                <a:srgbClr val="FFC000"/>
              </a:buClr>
              <a:buSzPct val="150000"/>
              <a:buFont typeface="Wingdings" panose="05000000000000000000" pitchFamily="2" charset="2"/>
              <a:buChar char="§"/>
            </a:pPr>
            <a:r>
              <a:rPr lang="en-US" sz="2200" dirty="0" smtClean="0">
                <a:latin typeface="Tahoma" panose="020B0604030504040204" pitchFamily="34" charset="0"/>
              </a:rPr>
              <a:t>United States Department of Labor</a:t>
            </a:r>
          </a:p>
          <a:p>
            <a:pPr>
              <a:buClr>
                <a:srgbClr val="FFC000"/>
              </a:buClr>
              <a:buSzPct val="150000"/>
              <a:buFont typeface="Wingdings" panose="05000000000000000000" pitchFamily="2" charset="2"/>
              <a:buChar char="§"/>
            </a:pPr>
            <a:r>
              <a:rPr lang="en-US" sz="2200" dirty="0" err="1" smtClean="0">
                <a:latin typeface="Tahoma" panose="020B0604030504040204" pitchFamily="34" charset="0"/>
              </a:rPr>
              <a:t>Whitebread</a:t>
            </a:r>
            <a:r>
              <a:rPr lang="en-US" sz="2200" dirty="0" smtClean="0">
                <a:latin typeface="Tahoma" panose="020B0604030504040204" pitchFamily="34" charset="0"/>
              </a:rPr>
              <a:t> Family</a:t>
            </a:r>
            <a:endParaRPr lang="en-US" sz="2200" dirty="0">
              <a:latin typeface="Tahoma" panose="020B0604030504040204" pitchFamily="34" charset="0"/>
            </a:endParaRPr>
          </a:p>
        </p:txBody>
      </p:sp>
    </p:spTree>
    <p:extLst>
      <p:ext uri="{BB962C8B-B14F-4D97-AF65-F5344CB8AC3E}">
        <p14:creationId xmlns:p14="http://schemas.microsoft.com/office/powerpoint/2010/main" val="23132331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t>48</a:t>
            </a:fld>
            <a:endParaRPr lang="en-US" dirty="0"/>
          </a:p>
        </p:txBody>
      </p:sp>
      <p:sp>
        <p:nvSpPr>
          <p:cNvPr id="2" name="Title 1"/>
          <p:cNvSpPr>
            <a:spLocks noGrp="1"/>
          </p:cNvSpPr>
          <p:nvPr>
            <p:ph type="title"/>
          </p:nvPr>
        </p:nvSpPr>
        <p:spPr/>
        <p:txBody>
          <a:bodyPr anchor="ctr"/>
          <a:lstStyle/>
          <a:p>
            <a:r>
              <a:rPr lang="en-US" b="1" dirty="0" err="1" smtClean="0">
                <a:latin typeface="Tahoma" panose="020B0604030504040204" pitchFamily="34" charset="0"/>
              </a:rPr>
              <a:t>Recursos</a:t>
            </a:r>
            <a:endParaRPr lang="en-US" b="1" dirty="0">
              <a:latin typeface="Tahoma" panose="020B0604030504040204" pitchFamily="34"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sz="2800" dirty="0" smtClean="0">
                <a:latin typeface="Tahoma" panose="020B0604030504040204" pitchFamily="34" charset="0"/>
                <a:hlinkClick r:id="rId3"/>
              </a:rPr>
              <a:t>link to http://apps.npr.org/grainbins-9876hhiu78jkh89/</a:t>
            </a:r>
            <a:r>
              <a:rPr lang="en-US" sz="2800" dirty="0" smtClean="0">
                <a:latin typeface="Tahoma" panose="020B0604030504040204" pitchFamily="34" charset="0"/>
              </a:rPr>
              <a:t> </a:t>
            </a:r>
            <a:r>
              <a:rPr lang="es-HN" sz="2800" dirty="0" smtClean="0">
                <a:latin typeface="Tahoma" panose="020B0604030504040204" pitchFamily="34" charset="0"/>
              </a:rPr>
              <a:t>resúmenes </a:t>
            </a:r>
            <a:r>
              <a:rPr lang="es-HN" sz="2800" dirty="0">
                <a:latin typeface="Tahoma" panose="020B0604030504040204" pitchFamily="34" charset="0"/>
              </a:rPr>
              <a:t>de incidentes fatales en compartimiento de granos 1984 – 2010 de fuentes de la </a:t>
            </a:r>
            <a:r>
              <a:rPr lang="es-HN" sz="2800" dirty="0" smtClean="0">
                <a:latin typeface="Tahoma" panose="020B0604030504040204" pitchFamily="34" charset="0"/>
              </a:rPr>
              <a:t>OSHA</a:t>
            </a:r>
          </a:p>
          <a:p>
            <a:pPr marL="0" indent="0">
              <a:buNone/>
            </a:pPr>
            <a:endParaRPr lang="es-HN" sz="1600" dirty="0">
              <a:latin typeface="Tahoma" panose="020B0604030504040204" pitchFamily="34" charset="0"/>
            </a:endParaRPr>
          </a:p>
          <a:p>
            <a:pPr marL="0" indent="0">
              <a:buNone/>
            </a:pPr>
            <a:r>
              <a:rPr lang="en-US" sz="2800" dirty="0" smtClean="0">
                <a:latin typeface="Tahoma" panose="020B0604030504040204" pitchFamily="34" charset="0"/>
                <a:hlinkClick r:id="rId4"/>
              </a:rPr>
              <a:t>link to https://www.osha.gov/pls/oshaweb/owadisp.show_document?p_table=STANDARDS&amp;p_id=9874</a:t>
            </a:r>
            <a:r>
              <a:rPr lang="en-US" sz="2800" dirty="0" smtClean="0">
                <a:latin typeface="Tahoma" panose="020B0604030504040204" pitchFamily="34" charset="0"/>
              </a:rPr>
              <a:t>  </a:t>
            </a:r>
            <a:r>
              <a:rPr lang="en-US" sz="2800" dirty="0" err="1" smtClean="0">
                <a:latin typeface="Tahoma" panose="020B0604030504040204" pitchFamily="34" charset="0"/>
              </a:rPr>
              <a:t>norma</a:t>
            </a:r>
            <a:r>
              <a:rPr lang="en-US" sz="2800" dirty="0" smtClean="0">
                <a:latin typeface="Tahoma" panose="020B0604030504040204" pitchFamily="34" charset="0"/>
              </a:rPr>
              <a:t> OSHA de </a:t>
            </a:r>
            <a:r>
              <a:rPr lang="en-US" sz="2800" dirty="0" err="1" smtClean="0">
                <a:latin typeface="Tahoma" panose="020B0604030504040204" pitchFamily="34" charset="0"/>
              </a:rPr>
              <a:t>manejo</a:t>
            </a:r>
            <a:r>
              <a:rPr lang="en-US" sz="2800" dirty="0" smtClean="0">
                <a:latin typeface="Tahoma" panose="020B0604030504040204" pitchFamily="34" charset="0"/>
              </a:rPr>
              <a:t> de </a:t>
            </a:r>
            <a:r>
              <a:rPr lang="en-US" sz="2800" dirty="0" err="1" smtClean="0">
                <a:latin typeface="Tahoma" panose="020B0604030504040204" pitchFamily="34" charset="0"/>
              </a:rPr>
              <a:t>granos</a:t>
            </a:r>
            <a:endParaRPr lang="en-US" sz="2800" dirty="0" smtClean="0">
              <a:latin typeface="Tahoma" panose="020B0604030504040204" pitchFamily="34" charset="0"/>
            </a:endParaRPr>
          </a:p>
          <a:p>
            <a:pPr marL="0" indent="0">
              <a:buNone/>
            </a:pPr>
            <a:endParaRPr lang="en-US" sz="1000" dirty="0" smtClean="0">
              <a:latin typeface="Tahoma" panose="020B0604030504040204" pitchFamily="34" charset="0"/>
            </a:endParaRPr>
          </a:p>
          <a:p>
            <a:pPr marL="0" indent="0">
              <a:buNone/>
            </a:pPr>
            <a:r>
              <a:rPr lang="en-US" sz="2800" dirty="0" smtClean="0">
                <a:latin typeface="Tahoma" panose="020B0604030504040204" pitchFamily="34" charset="0"/>
                <a:hlinkClick r:id="rId5"/>
              </a:rPr>
              <a:t>link to http://www.gpo.gov/fdsys/pkg/FR-1996-03-08/html/96-5341.htm</a:t>
            </a:r>
            <a:r>
              <a:rPr lang="en-US" sz="2800" dirty="0" smtClean="0">
                <a:latin typeface="Tahoma" panose="020B0604030504040204" pitchFamily="34" charset="0"/>
              </a:rPr>
              <a:t> </a:t>
            </a:r>
            <a:r>
              <a:rPr lang="es-HN" sz="2800" dirty="0">
                <a:latin typeface="Tahoma" panose="020B0604030504040204" pitchFamily="34" charset="0"/>
              </a:rPr>
              <a:t>1996 propuso enmiendas a la norma de manejo del grano referente a caminar por el grano y el almacenamiento plano y pilas de </a:t>
            </a:r>
            <a:r>
              <a:rPr lang="es-HN" sz="2800" dirty="0" smtClean="0">
                <a:latin typeface="Tahoma" panose="020B0604030504040204" pitchFamily="34" charset="0"/>
              </a:rPr>
              <a:t>grano</a:t>
            </a:r>
          </a:p>
          <a:p>
            <a:pPr marL="0" indent="0">
              <a:buNone/>
            </a:pPr>
            <a:endParaRPr lang="es-HN" sz="1000" dirty="0">
              <a:latin typeface="Tahoma" panose="020B0604030504040204" pitchFamily="34" charset="0"/>
            </a:endParaRPr>
          </a:p>
          <a:p>
            <a:pPr marL="0" indent="0">
              <a:buNone/>
            </a:pPr>
            <a:r>
              <a:rPr lang="en-US" sz="2800" dirty="0" smtClean="0">
                <a:latin typeface="Tahoma" panose="020B0604030504040204" pitchFamily="34" charset="0"/>
                <a:hlinkClick r:id="rId6"/>
              </a:rPr>
              <a:t>link to https://www.osha.gov/dea/lookback/grainhandlingfinalreport.html</a:t>
            </a:r>
            <a:r>
              <a:rPr lang="en-US" sz="2800" dirty="0" smtClean="0">
                <a:latin typeface="Tahoma" panose="020B0604030504040204" pitchFamily="34" charset="0"/>
              </a:rPr>
              <a:t>                   </a:t>
            </a:r>
            <a:r>
              <a:rPr lang="es-HN" sz="2800" dirty="0">
                <a:latin typeface="Tahoma" panose="020B0604030504040204" pitchFamily="34" charset="0"/>
              </a:rPr>
              <a:t>Revisión regulatoria de la norma de manejo de granos de febrero de 2003 relativa a la justificación, necesidad y eficacia de la norma de manejo de </a:t>
            </a:r>
            <a:r>
              <a:rPr lang="es-HN" sz="2800" dirty="0" smtClean="0">
                <a:latin typeface="Tahoma" panose="020B0604030504040204" pitchFamily="34" charset="0"/>
              </a:rPr>
              <a:t>granos </a:t>
            </a:r>
            <a:r>
              <a:rPr lang="en-US" sz="2800" dirty="0" err="1" smtClean="0">
                <a:latin typeface="Tahoma" panose="020B0604030504040204" pitchFamily="34" charset="0"/>
              </a:rPr>
              <a:t>Candado</a:t>
            </a:r>
            <a:r>
              <a:rPr lang="en-US" sz="2800" dirty="0" smtClean="0">
                <a:latin typeface="Tahoma" panose="020B0604030504040204" pitchFamily="34" charset="0"/>
              </a:rPr>
              <a:t>/</a:t>
            </a:r>
            <a:r>
              <a:rPr lang="en-US" sz="2800" dirty="0" err="1" smtClean="0">
                <a:latin typeface="Tahoma" panose="020B0604030504040204" pitchFamily="34" charset="0"/>
              </a:rPr>
              <a:t>Etiqueta</a:t>
            </a:r>
            <a:r>
              <a:rPr lang="en-US" sz="2800" dirty="0" smtClean="0">
                <a:latin typeface="Tahoma" panose="020B0604030504040204" pitchFamily="34" charset="0"/>
              </a:rPr>
              <a:t> - </a:t>
            </a:r>
            <a:r>
              <a:rPr lang="en-US" sz="2800" dirty="0">
                <a:latin typeface="Tahoma" panose="020B0604030504040204" pitchFamily="34" charset="0"/>
              </a:rPr>
              <a:t>1910</a:t>
            </a:r>
            <a:r>
              <a:rPr lang="en-US" sz="2800" dirty="0" smtClean="0">
                <a:latin typeface="Tahoma" panose="020B0604030504040204" pitchFamily="34" charset="0"/>
              </a:rPr>
              <a:t>.</a:t>
            </a:r>
          </a:p>
          <a:p>
            <a:pPr marL="0" indent="0">
              <a:buNone/>
            </a:pPr>
            <a:endParaRPr lang="en-US" sz="800" dirty="0">
              <a:latin typeface="Tahoma" panose="020B0604030504040204" pitchFamily="34" charset="0"/>
            </a:endParaRPr>
          </a:p>
          <a:p>
            <a:pPr marL="0" indent="0">
              <a:buNone/>
            </a:pPr>
            <a:r>
              <a:rPr lang="en-US" sz="2800" dirty="0" smtClean="0">
                <a:latin typeface="Tahoma" panose="020B0604030504040204" pitchFamily="34" charset="0"/>
                <a:hlinkClick r:id="rId7"/>
              </a:rPr>
              <a:t>link to http://www.osha.gov/SLTC/controlhazardousenergy/index.html</a:t>
            </a:r>
            <a:r>
              <a:rPr lang="en-US" sz="2800" dirty="0" smtClean="0">
                <a:latin typeface="Tahoma" panose="020B0604030504040204" pitchFamily="34" charset="0"/>
              </a:rPr>
              <a:t> </a:t>
            </a:r>
            <a:endParaRPr lang="en-US" sz="2800" dirty="0">
              <a:latin typeface="Tahoma" panose="020B0604030504040204" pitchFamily="34" charset="0"/>
            </a:endParaRPr>
          </a:p>
          <a:p>
            <a:pPr marL="0" indent="0">
              <a:buNone/>
            </a:pPr>
            <a:r>
              <a:rPr lang="en-US" sz="2800" dirty="0">
                <a:latin typeface="Tahoma" panose="020B0604030504040204" pitchFamily="34" charset="0"/>
              </a:rPr>
              <a:t> </a:t>
            </a:r>
          </a:p>
          <a:p>
            <a:pPr marL="0" indent="0">
              <a:buNone/>
            </a:pPr>
            <a:endParaRPr lang="en-US" sz="2800" dirty="0">
              <a:latin typeface="Tahoma" panose="020B0604030504040204" pitchFamily="34" charset="0"/>
            </a:endParaRPr>
          </a:p>
        </p:txBody>
      </p:sp>
    </p:spTree>
    <p:extLst>
      <p:ext uri="{BB962C8B-B14F-4D97-AF65-F5344CB8AC3E}">
        <p14:creationId xmlns:p14="http://schemas.microsoft.com/office/powerpoint/2010/main" val="1147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5</a:t>
            </a:fld>
            <a:endParaRPr lang="en-US" dirty="0">
              <a:solidFill>
                <a:prstClr val="black">
                  <a:tint val="75000"/>
                </a:prstClr>
              </a:solidFill>
            </a:endParaRPr>
          </a:p>
        </p:txBody>
      </p:sp>
      <p:sp>
        <p:nvSpPr>
          <p:cNvPr id="7" name="Title 1"/>
          <p:cNvSpPr>
            <a:spLocks noGrp="1"/>
          </p:cNvSpPr>
          <p:nvPr>
            <p:ph type="title"/>
          </p:nvPr>
        </p:nvSpPr>
        <p:spPr>
          <a:xfrm>
            <a:off x="78615" y="250535"/>
            <a:ext cx="8153400" cy="1143000"/>
          </a:xfrm>
        </p:spPr>
        <p:txBody>
          <a:bodyPr anchor="t"/>
          <a:lstStyle/>
          <a:p>
            <a:pPr eaLnBrk="1" hangingPunct="1">
              <a:defRPr/>
            </a:pPr>
            <a:r>
              <a:rPr lang="es-HN" b="1" dirty="0" smtClean="0">
                <a:solidFill>
                  <a:srgbClr val="1A4656"/>
                </a:solidFill>
              </a:rPr>
              <a:t>Jóvenes y el Grano</a:t>
            </a:r>
          </a:p>
        </p:txBody>
      </p:sp>
      <p:pic>
        <p:nvPicPr>
          <p:cNvPr id="2" name="Picture 1" title="teen boy by bin: Jessie Starkey Photograph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7275" y="126170"/>
            <a:ext cx="2393943" cy="1915154"/>
          </a:xfrm>
          <a:prstGeom prst="ellipse">
            <a:avLst/>
          </a:prstGeom>
          <a:ln w="12700">
            <a:solidFill>
              <a:srgbClr val="1C4B58"/>
            </a:solidFill>
          </a:ln>
        </p:spPr>
      </p:pic>
      <p:sp>
        <p:nvSpPr>
          <p:cNvPr id="13315" name="Content Placeholder 2"/>
          <p:cNvSpPr>
            <a:spLocks noGrp="1"/>
          </p:cNvSpPr>
          <p:nvPr>
            <p:ph idx="1"/>
          </p:nvPr>
        </p:nvSpPr>
        <p:spPr>
          <a:xfrm>
            <a:off x="193830" y="1237366"/>
            <a:ext cx="8758145" cy="5620633"/>
          </a:xfrm>
        </p:spPr>
        <p:txBody>
          <a:bodyPr>
            <a:noAutofit/>
          </a:bodyPr>
          <a:lstStyle/>
          <a:p>
            <a:pPr marL="457200" indent="-457200">
              <a:spcBef>
                <a:spcPts val="0"/>
              </a:spcBef>
              <a:spcAft>
                <a:spcPts val="600"/>
              </a:spcAft>
              <a:buClr>
                <a:srgbClr val="FFC000"/>
              </a:buClr>
              <a:buSzPct val="150000"/>
              <a:buFont typeface="Wingdings" pitchFamily="2" charset="2"/>
              <a:buChar char="§"/>
              <a:tabLst>
                <a:tab pos="7488238" algn="l"/>
              </a:tabLst>
            </a:pPr>
            <a:r>
              <a:rPr lang="es-HN" sz="3000" dirty="0" smtClean="0"/>
              <a:t>Jóvenes = menores de 18 años</a:t>
            </a:r>
          </a:p>
          <a:p>
            <a:pPr marL="457200" indent="-457200">
              <a:spcBef>
                <a:spcPts val="0"/>
              </a:spcBef>
              <a:spcAft>
                <a:spcPts val="600"/>
              </a:spcAft>
            </a:pPr>
            <a:r>
              <a:rPr lang="es-HN" sz="3000" dirty="0" smtClean="0"/>
              <a:t>No </a:t>
            </a:r>
            <a:r>
              <a:rPr lang="es-HN" sz="3000" dirty="0"/>
              <a:t>trabajar en / alrededor </a:t>
            </a:r>
            <a:r>
              <a:rPr lang="es-HN" sz="3000" dirty="0" smtClean="0"/>
              <a:t>de estructuras de </a:t>
            </a:r>
            <a:r>
              <a:rPr lang="es-HN" sz="3000" dirty="0"/>
              <a:t>almacenamiento de </a:t>
            </a:r>
            <a:r>
              <a:rPr lang="es-HN" sz="3000" dirty="0" smtClean="0"/>
              <a:t>grano</a:t>
            </a:r>
            <a:r>
              <a:rPr lang="en-US" sz="3000" dirty="0" smtClean="0"/>
              <a:t>: </a:t>
            </a:r>
          </a:p>
          <a:p>
            <a:pPr marL="914400" lvl="1" indent="-457200">
              <a:spcBef>
                <a:spcPts val="0"/>
              </a:spcBef>
              <a:spcAft>
                <a:spcPts val="600"/>
              </a:spcAft>
              <a:buClr>
                <a:srgbClr val="FFC000"/>
              </a:buClr>
              <a:buSzPct val="150000"/>
              <a:buFont typeface="Arial" panose="020B0604020202020204" pitchFamily="34" charset="0"/>
              <a:buChar char="•"/>
            </a:pPr>
            <a:r>
              <a:rPr lang="en-US" sz="2800" dirty="0" smtClean="0"/>
              <a:t>A </a:t>
            </a:r>
            <a:r>
              <a:rPr lang="es-HN" sz="2800" dirty="0" smtClean="0"/>
              <a:t>menos que esté vacío</a:t>
            </a:r>
          </a:p>
          <a:p>
            <a:pPr marL="914400" lvl="1" indent="-457200">
              <a:spcBef>
                <a:spcPts val="0"/>
              </a:spcBef>
              <a:spcAft>
                <a:spcPts val="600"/>
              </a:spcAft>
            </a:pPr>
            <a:r>
              <a:rPr lang="es-HN" sz="2800" dirty="0" smtClean="0"/>
              <a:t>Cuando se </a:t>
            </a:r>
            <a:r>
              <a:rPr lang="es-HN" sz="2800" dirty="0"/>
              <a:t>está cargando, descargando o moviendo </a:t>
            </a:r>
            <a:r>
              <a:rPr lang="es-HN" sz="2800" dirty="0" smtClean="0"/>
              <a:t>el grano</a:t>
            </a:r>
            <a:endParaRPr lang="en-US" sz="2800" dirty="0" smtClean="0"/>
          </a:p>
          <a:p>
            <a:pPr marL="365760" indent="-365760">
              <a:spcBef>
                <a:spcPts val="0"/>
              </a:spcBef>
              <a:spcAft>
                <a:spcPts val="600"/>
              </a:spcAft>
            </a:pPr>
            <a:r>
              <a:rPr lang="es-HN" sz="3000" dirty="0"/>
              <a:t>Entrenado adecuadamente para todas las </a:t>
            </a:r>
            <a:r>
              <a:rPr lang="es-HN" sz="3000" dirty="0" smtClean="0"/>
              <a:t>tareas</a:t>
            </a:r>
            <a:endParaRPr lang="es-HN" sz="3000" dirty="0"/>
          </a:p>
          <a:p>
            <a:pPr marL="731520" lvl="1" indent="-365760">
              <a:spcBef>
                <a:spcPts val="0"/>
              </a:spcBef>
              <a:spcAft>
                <a:spcPts val="600"/>
              </a:spcAft>
            </a:pPr>
            <a:r>
              <a:rPr lang="es-HN" sz="2800" dirty="0"/>
              <a:t>Adulto experimentado y bien </a:t>
            </a:r>
            <a:r>
              <a:rPr lang="es-HN" sz="2800" dirty="0" smtClean="0"/>
              <a:t>informado</a:t>
            </a:r>
            <a:endParaRPr lang="es-HN" sz="2800" dirty="0"/>
          </a:p>
          <a:p>
            <a:pPr marL="365760" indent="-365760">
              <a:spcBef>
                <a:spcPts val="0"/>
              </a:spcBef>
              <a:spcAft>
                <a:spcPts val="600"/>
              </a:spcAft>
            </a:pPr>
            <a:r>
              <a:rPr lang="es-HN" sz="3000" dirty="0" smtClean="0"/>
              <a:t>Conocimiento en seguridad </a:t>
            </a:r>
            <a:r>
              <a:rPr lang="es-HN" sz="3000" dirty="0"/>
              <a:t>de </a:t>
            </a:r>
            <a:r>
              <a:rPr lang="es-HN" sz="3000" dirty="0" smtClean="0"/>
              <a:t>escaleras </a:t>
            </a:r>
            <a:endParaRPr lang="es-HN" sz="3000" dirty="0"/>
          </a:p>
          <a:p>
            <a:pPr marL="365760" lvl="0" indent="-365760">
              <a:spcBef>
                <a:spcPts val="0"/>
              </a:spcBef>
              <a:spcAft>
                <a:spcPts val="600"/>
              </a:spcAft>
            </a:pPr>
            <a:r>
              <a:rPr lang="es-HN" sz="3000" dirty="0"/>
              <a:t>Empleadores deben cumplir con </a:t>
            </a:r>
            <a:r>
              <a:rPr lang="es-HN" sz="3000" dirty="0" smtClean="0"/>
              <a:t>las</a:t>
            </a:r>
            <a:r>
              <a:rPr lang="en-US" sz="3000" dirty="0" smtClean="0"/>
              <a:t> </a:t>
            </a:r>
            <a:r>
              <a:rPr lang="en-US" sz="3000" dirty="0" err="1" smtClean="0"/>
              <a:t>leyes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516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6</a:t>
            </a:fld>
            <a:endParaRPr lang="en-US" dirty="0">
              <a:solidFill>
                <a:prstClr val="black">
                  <a:tint val="75000"/>
                </a:prstClr>
              </a:solidFill>
            </a:endParaRPr>
          </a:p>
        </p:txBody>
      </p:sp>
      <p:sp>
        <p:nvSpPr>
          <p:cNvPr id="6" name="Title 5"/>
          <p:cNvSpPr>
            <a:spLocks noGrp="1"/>
          </p:cNvSpPr>
          <p:nvPr>
            <p:ph type="title"/>
          </p:nvPr>
        </p:nvSpPr>
        <p:spPr/>
        <p:txBody>
          <a:bodyPr/>
          <a:lstStyle/>
          <a:p>
            <a:pPr lvl="0">
              <a:spcBef>
                <a:spcPts val="0"/>
              </a:spcBef>
              <a:defRPr/>
            </a:pPr>
            <a:r>
              <a:rPr lang="en-US" dirty="0" err="1"/>
              <a:t>Estar</a:t>
            </a:r>
            <a:r>
              <a:rPr lang="en-US" dirty="0"/>
              <a:t> De </a:t>
            </a:r>
            <a:r>
              <a:rPr lang="en-US" dirty="0" smtClean="0"/>
              <a:t>PIE</a:t>
            </a:r>
            <a:endParaRPr lang="en-US" dirty="0"/>
          </a:p>
        </p:txBody>
      </p:sp>
      <p:sp>
        <p:nvSpPr>
          <p:cNvPr id="4" name="Content Placeholder 3"/>
          <p:cNvSpPr>
            <a:spLocks noGrp="1"/>
          </p:cNvSpPr>
          <p:nvPr>
            <p:ph idx="1"/>
          </p:nvPr>
        </p:nvSpPr>
        <p:spPr>
          <a:xfrm>
            <a:off x="309045" y="1600201"/>
            <a:ext cx="8229600" cy="4525963"/>
          </a:xfrm>
        </p:spPr>
        <p:txBody>
          <a:bodyPr>
            <a:normAutofit lnSpcReduction="10000"/>
          </a:bodyPr>
          <a:lstStyle/>
          <a:p>
            <a:pPr marL="457200" lvl="0" indent="-457200">
              <a:spcBef>
                <a:spcPts val="0"/>
              </a:spcBef>
              <a:buClr>
                <a:srgbClr val="FFC000"/>
              </a:buClr>
              <a:buSzPct val="150000"/>
              <a:buFont typeface="Wingdings"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 Roles</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600"/>
              </a:spcBef>
              <a:buClr>
                <a:srgbClr val="FFC000"/>
              </a:buClr>
              <a:buSzPct val="150000"/>
              <a:buFont typeface="Arial" panose="020B0604020202020204" pitchFamily="34" charset="0"/>
              <a:buChar char="•"/>
            </a:pPr>
            <a:r>
              <a:rPr lang="es-HN" sz="3000" dirty="0" smtClean="0">
                <a:solidFill>
                  <a:prstClr val="black"/>
                </a:solidFill>
              </a:rPr>
              <a:t>Trabajador joven</a:t>
            </a:r>
          </a:p>
          <a:p>
            <a:pPr marL="914400" lvl="1" indent="-457200">
              <a:spcBef>
                <a:spcPts val="600"/>
              </a:spcBef>
              <a:buClr>
                <a:srgbClr val="FFC000"/>
              </a:buClr>
              <a:buSzPct val="150000"/>
              <a:buFont typeface="Arial" panose="020B0604020202020204" pitchFamily="34" charset="0"/>
              <a:buChar char="•"/>
            </a:pPr>
            <a:r>
              <a:rPr lang="es-HN" sz="3000" dirty="0" smtClean="0">
                <a:solidFill>
                  <a:prstClr val="black"/>
                </a:solidFill>
              </a:rPr>
              <a:t>Adulto</a:t>
            </a:r>
          </a:p>
          <a:p>
            <a:pPr marL="457200" lvl="0" indent="-457200">
              <a:spcBef>
                <a:spcPts val="1800"/>
              </a:spcBef>
              <a:buClr>
                <a:srgbClr val="FFC000"/>
              </a:buClr>
              <a:buSzPct val="150000"/>
              <a:buFont typeface="Wingdings" pitchFamily="2" charset="2"/>
              <a:buChar char="§"/>
            </a:pPr>
            <a:r>
              <a:rPr lang="es-HN" dirty="0" smtClean="0">
                <a:solidFill>
                  <a:prstClr val="black"/>
                </a:solidFill>
              </a:rPr>
              <a:t>Estar De. P.I.E. T.A.L.L.</a:t>
            </a:r>
          </a:p>
          <a:p>
            <a:pPr marL="914335" lvl="1" indent="-457200">
              <a:spcBef>
                <a:spcPts val="600"/>
              </a:spcBef>
              <a:buClr>
                <a:srgbClr val="FFC000"/>
              </a:buClr>
              <a:buSzPct val="150000"/>
              <a:buFont typeface="Arial" panose="020B0604020202020204" pitchFamily="34" charset="0"/>
              <a:buChar char="•"/>
            </a:pPr>
            <a:r>
              <a:rPr lang="es-HN" sz="3600" b="1" dirty="0" smtClean="0">
                <a:solidFill>
                  <a:prstClr val="black"/>
                </a:solidFill>
              </a:rPr>
              <a:t>De</a:t>
            </a:r>
            <a:r>
              <a:rPr lang="es-HN" sz="3000" dirty="0" smtClean="0">
                <a:solidFill>
                  <a:prstClr val="black"/>
                </a:solidFill>
              </a:rPr>
              <a:t>cir </a:t>
            </a:r>
          </a:p>
          <a:p>
            <a:pPr marL="914335" lvl="1" indent="-457200">
              <a:spcBef>
                <a:spcPts val="0"/>
              </a:spcBef>
              <a:buClr>
                <a:srgbClr val="FFC000"/>
              </a:buClr>
              <a:buSzPct val="150000"/>
              <a:buFont typeface="Arial" panose="020B0604020202020204" pitchFamily="34" charset="0"/>
              <a:buChar char="•"/>
            </a:pPr>
            <a:r>
              <a:rPr lang="es-HN" sz="3600" b="1" dirty="0" smtClean="0">
                <a:solidFill>
                  <a:prstClr val="black"/>
                </a:solidFill>
              </a:rPr>
              <a:t>P</a:t>
            </a:r>
            <a:r>
              <a:rPr lang="es-HN" sz="3000" dirty="0" smtClean="0">
                <a:solidFill>
                  <a:prstClr val="black"/>
                </a:solidFill>
              </a:rPr>
              <a:t>reguntar </a:t>
            </a:r>
          </a:p>
          <a:p>
            <a:pPr marL="914335" lvl="1" indent="-457200">
              <a:spcBef>
                <a:spcPts val="0"/>
              </a:spcBef>
              <a:buClr>
                <a:srgbClr val="FFC000"/>
              </a:buClr>
              <a:buSzPct val="150000"/>
              <a:buFont typeface="Arial" panose="020B0604020202020204" pitchFamily="34" charset="0"/>
              <a:buChar char="•"/>
            </a:pPr>
            <a:r>
              <a:rPr lang="es-HN" sz="3600" b="1" dirty="0" smtClean="0">
                <a:solidFill>
                  <a:prstClr val="black"/>
                </a:solidFill>
              </a:rPr>
              <a:t>I</a:t>
            </a:r>
            <a:r>
              <a:rPr lang="es-HN" sz="3000" dirty="0" smtClean="0">
                <a:solidFill>
                  <a:prstClr val="black"/>
                </a:solidFill>
              </a:rPr>
              <a:t>nstruirse</a:t>
            </a:r>
          </a:p>
          <a:p>
            <a:pPr marL="914335" lvl="1" indent="-457200">
              <a:spcBef>
                <a:spcPts val="0"/>
              </a:spcBef>
              <a:buClr>
                <a:srgbClr val="FFC000"/>
              </a:buClr>
              <a:buSzPct val="150000"/>
              <a:buFont typeface="Arial" panose="020B0604020202020204" pitchFamily="34" charset="0"/>
              <a:buChar char="•"/>
            </a:pPr>
            <a:r>
              <a:rPr lang="es-HN" sz="3600" dirty="0" err="1" smtClean="0">
                <a:solidFill>
                  <a:prstClr val="black"/>
                </a:solidFill>
              </a:rPr>
              <a:t>sobreviv</a:t>
            </a:r>
            <a:r>
              <a:rPr lang="es-HN" sz="3600" b="1" dirty="0" err="1" smtClean="0">
                <a:solidFill>
                  <a:prstClr val="black"/>
                </a:solidFill>
              </a:rPr>
              <a:t>E</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Chico llevando arnés de segurida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5954" y="3275380"/>
            <a:ext cx="3050391" cy="2514600"/>
          </a:xfrm>
          <a:prstGeom prst="rect">
            <a:avLst/>
          </a:prstGeom>
          <a:ln w="12700">
            <a:solidFill>
              <a:srgbClr val="1C4B58"/>
            </a:solidFill>
          </a:ln>
        </p:spPr>
      </p:pic>
      <p:pic>
        <p:nvPicPr>
          <p:cNvPr id="1026" name="Picture 2" descr="C:\Users\arademaker\AppData\Local\Microsoft\Windows\Temporary Internet Files\Content.Outlook\KOZ4O6KC\Blueprint photo shoot_Feb 2012 017.jpg" title="Niña alimentando anima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4275" y="1603490"/>
            <a:ext cx="2130920" cy="32004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55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7</a:t>
            </a:fld>
            <a:endParaRPr lang="en-US" dirty="0">
              <a:solidFill>
                <a:prstClr val="black">
                  <a:tint val="75000"/>
                </a:prstClr>
              </a:solidFill>
            </a:endParaRPr>
          </a:p>
        </p:txBody>
      </p:sp>
      <p:sp>
        <p:nvSpPr>
          <p:cNvPr id="2" name="Title 1"/>
          <p:cNvSpPr>
            <a:spLocks noGrp="1"/>
          </p:cNvSpPr>
          <p:nvPr>
            <p:ph type="title"/>
          </p:nvPr>
        </p:nvSpPr>
        <p:spPr>
          <a:xfrm>
            <a:off x="270640" y="279790"/>
            <a:ext cx="8229600" cy="1143000"/>
          </a:xfrm>
        </p:spPr>
        <p:txBody>
          <a:bodyPr anchor="t"/>
          <a:lstStyle/>
          <a:p>
            <a:r>
              <a:rPr lang="en-US" dirty="0" smtClean="0"/>
              <a:t>Derechos de </a:t>
            </a:r>
            <a:r>
              <a:rPr lang="en-US" dirty="0" err="1" smtClean="0"/>
              <a:t>los</a:t>
            </a:r>
            <a:r>
              <a:rPr lang="en-US" dirty="0" smtClean="0"/>
              <a:t> Empleados</a:t>
            </a:r>
            <a:endParaRPr lang="en-US" sz="4000" b="1" dirty="0"/>
          </a:p>
        </p:txBody>
      </p:sp>
      <p:pic>
        <p:nvPicPr>
          <p:cNvPr id="91138" name="Picture 2" descr="http://employers-lawyer.com/wp-content/uploads/2012/04/us-department-of-labor-logo.jpg" title="Department of Labor Seal"/>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21846" y1="11875" x2="21846" y2="11875"/>
                        <a14:foregroundMark x1="7077" y1="31563" x2="41231" y2="2500"/>
                        <a14:foregroundMark x1="40615" y1="6250" x2="61231" y2="3750"/>
                        <a14:foregroundMark x1="60615" y1="3125" x2="84923" y2="18125"/>
                        <a14:foregroundMark x1="65538" y1="3750" x2="79077" y2="11875"/>
                        <a14:foregroundMark x1="84308" y1="20625" x2="93538" y2="32813"/>
                        <a14:foregroundMark x1="85538" y1="17500" x2="92308" y2="28438"/>
                      </a14:backgroundRemoval>
                    </a14:imgEffect>
                  </a14:imgLayer>
                </a14:imgProps>
              </a:ext>
              <a:ext uri="{28A0092B-C50C-407E-A947-70E740481C1C}">
                <a14:useLocalDpi xmlns:a14="http://schemas.microsoft.com/office/drawing/2010/main"/>
              </a:ext>
            </a:extLst>
          </a:blip>
          <a:srcRect/>
          <a:stretch>
            <a:fillRect/>
          </a:stretch>
        </p:blipFill>
        <p:spPr bwMode="auto">
          <a:xfrm>
            <a:off x="6837895" y="1086295"/>
            <a:ext cx="1857374" cy="1828800"/>
          </a:xfrm>
          <a:prstGeom prst="rect">
            <a:avLst/>
          </a:prstGeom>
          <a:noFill/>
          <a:ln w="15875">
            <a:noFill/>
          </a:ln>
        </p:spPr>
      </p:pic>
      <p:sp>
        <p:nvSpPr>
          <p:cNvPr id="3" name="Content Placeholder 2" title="Logo del departamento de trabajo"/>
          <p:cNvSpPr>
            <a:spLocks noGrp="1"/>
          </p:cNvSpPr>
          <p:nvPr>
            <p:ph idx="1"/>
          </p:nvPr>
        </p:nvSpPr>
        <p:spPr>
          <a:xfrm>
            <a:off x="501070" y="1316725"/>
            <a:ext cx="7538023" cy="5491915"/>
          </a:xfrm>
        </p:spPr>
        <p:txBody>
          <a:bodyPr>
            <a:normAutofit/>
          </a:bodyPr>
          <a:lstStyle/>
          <a:p>
            <a:pPr marL="0" indent="0">
              <a:spcBef>
                <a:spcPts val="0"/>
              </a:spcBef>
              <a:spcAft>
                <a:spcPts val="600"/>
              </a:spcAft>
              <a:buNone/>
            </a:pPr>
            <a:r>
              <a:rPr lang="en-US"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Los </a:t>
            </a:r>
            <a:r>
              <a:rPr lang="en-US" sz="3600" b="1"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trabajadores</a:t>
            </a:r>
            <a:r>
              <a:rPr lang="en-US"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tienen</a:t>
            </a:r>
            <a:r>
              <a:rPr lang="en-US"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 derecho a:</a:t>
            </a:r>
          </a:p>
          <a:p>
            <a:pPr marL="457200" indent="-457200">
              <a:spcBef>
                <a:spcPts val="0"/>
              </a:spcBef>
              <a:spcAft>
                <a:spcPts val="600"/>
              </a:spcAft>
            </a:pPr>
            <a:r>
              <a:rPr lang="es-HN" dirty="0" smtClean="0"/>
              <a:t>Condiciones </a:t>
            </a:r>
            <a:r>
              <a:rPr lang="es-HN" dirty="0"/>
              <a:t>de trabajo seguras y saludables. </a:t>
            </a:r>
          </a:p>
          <a:p>
            <a:pPr marL="457200" indent="-457200">
              <a:spcBef>
                <a:spcPts val="0"/>
              </a:spcBef>
              <a:spcAft>
                <a:spcPts val="600"/>
              </a:spcAft>
            </a:pPr>
            <a:r>
              <a:rPr lang="es-HN" dirty="0"/>
              <a:t>Compensación justa.</a:t>
            </a:r>
          </a:p>
          <a:p>
            <a:pPr marL="457200" indent="-457200" defTabSz="457135">
              <a:spcBef>
                <a:spcPts val="0"/>
              </a:spcBef>
              <a:spcAft>
                <a:spcPts val="600"/>
              </a:spcAft>
            </a:pPr>
            <a:r>
              <a:rPr lang="es-HN" dirty="0"/>
              <a:t>Reportar condiciones de trabajo inseguras o insalubres sin represalias.</a:t>
            </a:r>
          </a:p>
          <a:p>
            <a:pPr marL="0" indent="0" defTabSz="457135">
              <a:spcBef>
                <a:spcPts val="0"/>
              </a:spcBef>
              <a:spcAft>
                <a:spcPts val="600"/>
              </a:spcAft>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5"/>
              </a:rPr>
              <a:t>link to www.whistleblowers.gov</a:t>
            </a: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p>
          <a:p>
            <a:pPr marL="0" indent="0" defTabSz="457135">
              <a:spcBef>
                <a:spcPts val="0"/>
              </a:spcBef>
              <a:spcAft>
                <a:spcPts val="600"/>
              </a:spcAft>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6"/>
              </a:rPr>
              <a:t>link to www.osha.gov</a:t>
            </a:r>
            <a:endPar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768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D734E2-22F9-4500-B7BC-C5CCA22E0AF4}" type="slidenum">
              <a:rPr lang="en-US" smtClean="0">
                <a:solidFill>
                  <a:prstClr val="black">
                    <a:tint val="75000"/>
                  </a:prstClr>
                </a:solidFill>
              </a:rPr>
              <a:pPr>
                <a:defRPr/>
              </a:pPr>
              <a:t>8</a:t>
            </a:fld>
            <a:endParaRPr lang="en-US" dirty="0">
              <a:solidFill>
                <a:prstClr val="black">
                  <a:tint val="75000"/>
                </a:prstClr>
              </a:solidFill>
            </a:endParaRPr>
          </a:p>
        </p:txBody>
      </p:sp>
      <p:sp>
        <p:nvSpPr>
          <p:cNvPr id="11268" name="Title 1"/>
          <p:cNvSpPr>
            <a:spLocks noGrp="1"/>
          </p:cNvSpPr>
          <p:nvPr>
            <p:ph type="title"/>
          </p:nvPr>
        </p:nvSpPr>
        <p:spPr>
          <a:xfrm>
            <a:off x="457200" y="327345"/>
            <a:ext cx="8229600" cy="1143000"/>
          </a:xfrm>
        </p:spPr>
        <p:txBody>
          <a:bodyPr>
            <a:noAutofit/>
          </a:bodyPr>
          <a:lstStyle/>
          <a:p>
            <a:pPr eaLnBrk="1" hangingPunct="1">
              <a:defRPr/>
            </a:pPr>
            <a:r>
              <a:rPr lang="en-US" b="1" dirty="0" err="1" smtClean="0">
                <a:latin typeface="Tahoma" panose="020B0604030504040204" pitchFamily="34" charset="0"/>
                <a:ea typeface="Tahoma" panose="020B0604030504040204" pitchFamily="34" charset="0"/>
                <a:cs typeface="Tahoma" panose="020B0604030504040204" pitchFamily="34" charset="0"/>
              </a:rPr>
              <a:t>Principales</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b="1" dirty="0" err="1" smtClean="0">
                <a:latin typeface="Tahoma" panose="020B0604030504040204" pitchFamily="34" charset="0"/>
                <a:ea typeface="Tahoma" panose="020B0604030504040204" pitchFamily="34" charset="0"/>
                <a:cs typeface="Tahoma" panose="020B0604030504040204" pitchFamily="34" charset="0"/>
              </a:rPr>
              <a:t>peligros</a:t>
            </a:r>
            <a:r>
              <a:rPr lang="en-US" b="1" dirty="0" smtClean="0">
                <a:latin typeface="Tahoma" panose="020B0604030504040204" pitchFamily="34" charset="0"/>
                <a:ea typeface="Tahoma" panose="020B0604030504040204" pitchFamily="34" charset="0"/>
                <a:cs typeface="Tahoma" panose="020B0604030504040204" pitchFamily="34" charset="0"/>
              </a:rPr>
              <a:t> al </a:t>
            </a:r>
            <a:r>
              <a:rPr lang="en-US" b="1" dirty="0" err="1" smtClean="0">
                <a:latin typeface="Tahoma" panose="020B0604030504040204" pitchFamily="34" charset="0"/>
                <a:ea typeface="Tahoma" panose="020B0604030504040204" pitchFamily="34" charset="0"/>
                <a:cs typeface="Tahoma" panose="020B0604030504040204" pitchFamily="34" charset="0"/>
              </a:rPr>
              <a:t>trabajar</a:t>
            </a:r>
            <a:r>
              <a:rPr lang="en-US" b="1" dirty="0" smtClean="0">
                <a:latin typeface="Tahoma" panose="020B0604030504040204" pitchFamily="34" charset="0"/>
                <a:ea typeface="Tahoma" panose="020B0604030504040204" pitchFamily="34" charset="0"/>
                <a:cs typeface="Tahoma" panose="020B0604030504040204" pitchFamily="34" charset="0"/>
              </a:rPr>
              <a:t> con el </a:t>
            </a:r>
            <a:r>
              <a:rPr lang="en-US" b="1" dirty="0" err="1" smtClean="0">
                <a:latin typeface="Tahoma" panose="020B0604030504040204" pitchFamily="34" charset="0"/>
                <a:ea typeface="Tahoma" panose="020B0604030504040204" pitchFamily="34" charset="0"/>
                <a:cs typeface="Tahoma" panose="020B0604030504040204" pitchFamily="34" charset="0"/>
              </a:rPr>
              <a:t>Grano</a:t>
            </a:r>
            <a:endParaRPr lang="en-US"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sz="half" idx="1"/>
          </p:nvPr>
        </p:nvSpPr>
        <p:spPr>
          <a:xfrm>
            <a:off x="462665" y="1815990"/>
            <a:ext cx="8218670" cy="4976845"/>
          </a:xfrm>
        </p:spPr>
        <p:txBody>
          <a:bodyPr rtlCol="0">
            <a:normAutofit/>
          </a:bodyPr>
          <a:lstStyle/>
          <a:p>
            <a:pPr marL="457200" indent="-457200">
              <a:spcBef>
                <a:spcPts val="600"/>
              </a:spcBef>
              <a:buClr>
                <a:srgbClr val="FFC000"/>
              </a:buClr>
              <a:buSzPct val="150000"/>
              <a:buFont typeface="Wingdings" pitchFamily="2" charset="2"/>
              <a:buChar char="§"/>
              <a:defRPr/>
            </a:pPr>
            <a:r>
              <a:rPr lang="es-HN" b="1" dirty="0" smtClean="0">
                <a:latin typeface="Tahoma" panose="020B0604030504040204" pitchFamily="34" charset="0"/>
                <a:ea typeface="Tahoma" panose="020B0604030504040204" pitchFamily="34" charset="0"/>
                <a:cs typeface="Tahoma" panose="020B0604030504040204" pitchFamily="34" charset="0"/>
              </a:rPr>
              <a:t>Atrapamiento/Inmersi</a:t>
            </a:r>
            <a:r>
              <a:rPr lang="es-HN" b="1" dirty="0" smtClean="0">
                <a:latin typeface="Arial" panose="020B0604020202020204" pitchFamily="34" charset="0"/>
                <a:ea typeface="Tahoma" panose="020B0604030504040204" pitchFamily="34" charset="0"/>
                <a:cs typeface="Arial" panose="020B0604020202020204" pitchFamily="34" charset="0"/>
              </a:rPr>
              <a:t>ó</a:t>
            </a:r>
            <a:r>
              <a:rPr lang="es-HN" b="1" dirty="0" smtClean="0">
                <a:latin typeface="Tahoma" panose="020B0604030504040204" pitchFamily="34" charset="0"/>
                <a:ea typeface="Tahoma" panose="020B0604030504040204" pitchFamily="34" charset="0"/>
                <a:cs typeface="Tahoma" panose="020B0604030504040204" pitchFamily="34" charset="0"/>
              </a:rPr>
              <a:t>n</a:t>
            </a:r>
          </a:p>
          <a:p>
            <a:pPr marL="457200" indent="-457200">
              <a:spcBef>
                <a:spcPts val="600"/>
              </a:spcBef>
              <a:buClr>
                <a:srgbClr val="FFC000"/>
              </a:buClr>
              <a:buSzPct val="150000"/>
              <a:buFont typeface="Wingdings" pitchFamily="2" charset="2"/>
              <a:buChar char="§"/>
              <a:defRPr/>
            </a:pPr>
            <a:r>
              <a:rPr lang="es-HN" b="1" dirty="0" smtClean="0">
                <a:latin typeface="Tahoma" panose="020B0604030504040204" pitchFamily="34" charset="0"/>
                <a:ea typeface="Tahoma" panose="020B0604030504040204" pitchFamily="34" charset="0"/>
                <a:cs typeface="Tahoma" panose="020B0604030504040204" pitchFamily="34" charset="0"/>
              </a:rPr>
              <a:t>Enredo</a:t>
            </a:r>
          </a:p>
          <a:p>
            <a:pPr marL="457200" indent="-457200">
              <a:spcBef>
                <a:spcPts val="600"/>
              </a:spcBef>
              <a:buClr>
                <a:srgbClr val="FFC000"/>
              </a:buClr>
              <a:buSzPct val="150000"/>
              <a:buFont typeface="Wingdings" pitchFamily="2" charset="2"/>
              <a:buChar char="§"/>
              <a:defRPr/>
            </a:pPr>
            <a:r>
              <a:rPr lang="es-HN" dirty="0" smtClean="0">
                <a:latin typeface="Tahoma" panose="020B0604030504040204" pitchFamily="34" charset="0"/>
                <a:ea typeface="Tahoma" panose="020B0604030504040204" pitchFamily="34" charset="0"/>
                <a:cs typeface="Tahoma" panose="020B0604030504040204" pitchFamily="34" charset="0"/>
              </a:rPr>
              <a:t>Caídas</a:t>
            </a:r>
          </a:p>
          <a:p>
            <a:pPr marL="457200" indent="-457200">
              <a:spcBef>
                <a:spcPts val="600"/>
              </a:spcBef>
              <a:buClr>
                <a:srgbClr val="FFC000"/>
              </a:buClr>
              <a:buSzPct val="150000"/>
              <a:buFont typeface="Wingdings" pitchFamily="2" charset="2"/>
              <a:buChar char="§"/>
              <a:defRPr/>
            </a:pPr>
            <a:r>
              <a:rPr lang="es-HN" dirty="0" smtClean="0">
                <a:latin typeface="Tahoma" panose="020B0604030504040204" pitchFamily="34" charset="0"/>
                <a:ea typeface="Tahoma" panose="020B0604030504040204" pitchFamily="34" charset="0"/>
                <a:cs typeface="Tahoma" panose="020B0604030504040204" pitchFamily="34" charset="0"/>
              </a:rPr>
              <a:t>Electricidad</a:t>
            </a:r>
            <a:r>
              <a:rPr lang="es-HN" b="1" dirty="0" smtClean="0">
                <a:latin typeface="Tahoma" panose="020B0604030504040204" pitchFamily="34" charset="0"/>
                <a:ea typeface="Tahoma" panose="020B0604030504040204" pitchFamily="34" charset="0"/>
                <a:cs typeface="Tahoma" panose="020B0604030504040204" pitchFamily="34" charset="0"/>
              </a:rPr>
              <a:t>  </a:t>
            </a:r>
          </a:p>
          <a:p>
            <a:pPr marL="457200" indent="-457200">
              <a:spcBef>
                <a:spcPts val="600"/>
              </a:spcBef>
              <a:buClr>
                <a:srgbClr val="FFC000"/>
              </a:buClr>
              <a:buSzPct val="150000"/>
              <a:buFont typeface="Wingdings" pitchFamily="2" charset="2"/>
              <a:buChar char="§"/>
              <a:defRPr/>
            </a:pPr>
            <a:r>
              <a:rPr lang="es-HN" dirty="0" smtClean="0">
                <a:latin typeface="Tahoma" panose="020B0604030504040204" pitchFamily="34" charset="0"/>
                <a:ea typeface="Tahoma" panose="020B0604030504040204" pitchFamily="34" charset="0"/>
                <a:cs typeface="Tahoma" panose="020B0604030504040204" pitchFamily="34" charset="0"/>
              </a:rPr>
              <a:t>Otros peligros</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Polvo</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Golpes</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Exposición al ruido</a:t>
            </a:r>
          </a:p>
        </p:txBody>
      </p:sp>
      <p:pic>
        <p:nvPicPr>
          <p:cNvPr id="5" name="Picture 4" title="Cajas de gran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0280" y="2887009"/>
            <a:ext cx="5029200" cy="2347026"/>
          </a:xfrm>
          <a:prstGeom prst="rect">
            <a:avLst/>
          </a:prstGeom>
          <a:ln w="12700">
            <a:solidFill>
              <a:srgbClr val="1C4B58"/>
            </a:solidFill>
          </a:ln>
        </p:spPr>
      </p:pic>
    </p:spTree>
    <p:extLst>
      <p:ext uri="{BB962C8B-B14F-4D97-AF65-F5344CB8AC3E}">
        <p14:creationId xmlns:p14="http://schemas.microsoft.com/office/powerpoint/2010/main" val="1083190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9</a:t>
            </a:fld>
            <a:endParaRPr lang="en-US" dirty="0">
              <a:solidFill>
                <a:prstClr val="black">
                  <a:tint val="75000"/>
                </a:prstClr>
              </a:solidFill>
            </a:endParaRPr>
          </a:p>
        </p:txBody>
      </p:sp>
      <p:sp>
        <p:nvSpPr>
          <p:cNvPr id="3" name="Title 2"/>
          <p:cNvSpPr>
            <a:spLocks noGrp="1"/>
          </p:cNvSpPr>
          <p:nvPr>
            <p:ph type="title"/>
          </p:nvPr>
        </p:nvSpPr>
        <p:spPr/>
        <p:txBody>
          <a:bodyPr>
            <a:noAutofit/>
          </a:bodyPr>
          <a:lstStyle/>
          <a:p>
            <a:pPr lvl="0">
              <a:spcBef>
                <a:spcPts val="0"/>
              </a:spcBef>
              <a:defRPr/>
            </a:pPr>
            <a:r>
              <a:rPr lang="en-US" sz="5400" dirty="0" err="1">
                <a:solidFill>
                  <a:srgbClr val="226637"/>
                </a:solidFill>
                <a:latin typeface="Tahoma" panose="020B0604030504040204" pitchFamily="34" charset="0"/>
              </a:rPr>
              <a:t>Peligro</a:t>
            </a:r>
            <a:r>
              <a:rPr lang="en-US" sz="5400" dirty="0">
                <a:solidFill>
                  <a:srgbClr val="226637"/>
                </a:solidFill>
                <a:latin typeface="Tahoma" panose="020B0604030504040204" pitchFamily="34" charset="0"/>
              </a:rPr>
              <a:t> y </a:t>
            </a:r>
            <a:r>
              <a:rPr lang="en-US" sz="5400" dirty="0" err="1" smtClean="0">
                <a:solidFill>
                  <a:srgbClr val="226637"/>
                </a:solidFill>
                <a:latin typeface="Tahoma" panose="020B0604030504040204" pitchFamily="34" charset="0"/>
              </a:rPr>
              <a:t>Riesgo</a:t>
            </a:r>
            <a:endParaRPr lang="en-US" sz="5400" dirty="0">
              <a:solidFill>
                <a:srgbClr val="226637"/>
              </a:solidFill>
            </a:endParaRPr>
          </a:p>
        </p:txBody>
      </p:sp>
      <p:pic>
        <p:nvPicPr>
          <p:cNvPr id="4" name="Picture 3" title="peligr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670" y="1656397"/>
            <a:ext cx="3575864" cy="3200400"/>
          </a:xfrm>
          <a:prstGeom prst="rect">
            <a:avLst/>
          </a:prstGeom>
        </p:spPr>
      </p:pic>
      <p:pic>
        <p:nvPicPr>
          <p:cNvPr id="6" name="Picture 5" title="precaució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466" y="1656397"/>
            <a:ext cx="3575864" cy="3200400"/>
          </a:xfrm>
          <a:prstGeom prst="rect">
            <a:avLst/>
          </a:prstGeom>
        </p:spPr>
      </p:pic>
    </p:spTree>
    <p:extLst>
      <p:ext uri="{BB962C8B-B14F-4D97-AF65-F5344CB8AC3E}">
        <p14:creationId xmlns:p14="http://schemas.microsoft.com/office/powerpoint/2010/main" val="2508287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42664</TotalTime>
  <Words>14542</Words>
  <Application>Microsoft Office PowerPoint</Application>
  <PresentationFormat>On-screen Show (4:3)</PresentationFormat>
  <Paragraphs>1427</Paragraphs>
  <Slides>48</Slides>
  <Notes>48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48</vt:i4>
      </vt:variant>
    </vt:vector>
  </HeadingPairs>
  <TitlesOfParts>
    <vt:vector size="65" baseType="lpstr">
      <vt:lpstr>Adobe Caslon Pro</vt:lpstr>
      <vt:lpstr>Arial</vt:lpstr>
      <vt:lpstr>Arial Narrow</vt:lpstr>
      <vt:lpstr>Calibri</vt:lpstr>
      <vt:lpstr>Constantia</vt:lpstr>
      <vt:lpstr>Courier New</vt:lpstr>
      <vt:lpstr>Humnst777 Cn BT</vt:lpstr>
      <vt:lpstr>Tahoma</vt:lpstr>
      <vt:lpstr>Times New Roman</vt:lpstr>
      <vt:lpstr>Wingdings</vt:lpstr>
      <vt:lpstr>Office Theme</vt:lpstr>
      <vt:lpstr>1_Office Theme</vt:lpstr>
      <vt:lpstr>3_Office Theme</vt:lpstr>
      <vt:lpstr>4_Office Theme</vt:lpstr>
      <vt:lpstr>5_Office Theme</vt:lpstr>
      <vt:lpstr>6_Office Theme</vt:lpstr>
      <vt:lpstr>2_Office Theme</vt:lpstr>
      <vt:lpstr>Peligros de Atrapamiento, Inmersión y Enredo</vt:lpstr>
      <vt:lpstr>Descargo de Responsabilidad</vt:lpstr>
      <vt:lpstr>Objetivos</vt:lpstr>
      <vt:lpstr>En  Memoria</vt:lpstr>
      <vt:lpstr>Jóvenes y el Grano</vt:lpstr>
      <vt:lpstr>Estar De PIE</vt:lpstr>
      <vt:lpstr>Derechos de los Empleados</vt:lpstr>
      <vt:lpstr>Principales peligros al trabajar con el Grano</vt:lpstr>
      <vt:lpstr>Peligro y Riesgo</vt:lpstr>
      <vt:lpstr>Peligro=Amenaza  Riesgo=Acción</vt:lpstr>
      <vt:lpstr>Identificando Peligros y Riesgos</vt:lpstr>
      <vt:lpstr>Peligros y Riesgos</vt:lpstr>
      <vt:lpstr>¡Lo que no sabes PUEDE hacerte daño!</vt:lpstr>
      <vt:lpstr>Toma Acción para Reducir el Riesgo</vt:lpstr>
      <vt:lpstr>Atrapamiento/Inmersión</vt:lpstr>
      <vt:lpstr>Atrapamiento vs. Inmersión</vt:lpstr>
      <vt:lpstr>Impacto - Atrapamientos</vt:lpstr>
      <vt:lpstr>Datos sobre el Grano</vt:lpstr>
      <vt:lpstr>Peligro – MALA Condición del Grano</vt:lpstr>
      <vt:lpstr>Peligro – Torre, Cono hacia arriba, y Cono hacia abajo</vt:lpstr>
      <vt:lpstr>Atrapamiento/Inmersión –  tres maneras</vt:lpstr>
      <vt:lpstr>Grano en movimiento</vt:lpstr>
      <vt:lpstr>Sucede Rápido</vt:lpstr>
      <vt:lpstr>Grano en Puente</vt:lpstr>
      <vt:lpstr>Avalancha</vt:lpstr>
      <vt:lpstr>Pilas de grano y Almacenamiento Plano</vt:lpstr>
      <vt:lpstr>Candado/Etiqueta = LOTO</vt:lpstr>
      <vt:lpstr>Requisitos de Candado/Etiqueta</vt:lpstr>
      <vt:lpstr>Evitar Atrapamiento/Inmersión</vt:lpstr>
      <vt:lpstr>Actividad “Lucha con la Cuerda”</vt:lpstr>
      <vt:lpstr>¿Por qué no puedes ayudar? </vt:lpstr>
      <vt:lpstr>Rescatando a una Víctima</vt:lpstr>
      <vt:lpstr>Resumen de Atrapamiento/Inmersión</vt:lpstr>
      <vt:lpstr>Enredo</vt:lpstr>
      <vt:lpstr>News clippings</vt:lpstr>
      <vt:lpstr>Peligros Comunes en Máquinas  </vt:lpstr>
      <vt:lpstr>Tipos de Peligros de Enredo</vt:lpstr>
      <vt:lpstr> Tipos de Peligros de Enredo</vt:lpstr>
      <vt:lpstr>Resguardo</vt:lpstr>
      <vt:lpstr>Velocidades de Rotación</vt:lpstr>
      <vt:lpstr>Demostración de Toma de Fuerza (PTO)</vt:lpstr>
      <vt:lpstr>Actividad “Tiempo de Reacción Humana”</vt:lpstr>
      <vt:lpstr>Prevención contra Peligros de Enredo</vt:lpstr>
      <vt:lpstr>Resumen de Peligros de Enredo</vt:lpstr>
      <vt:lpstr>Referencias</vt:lpstr>
      <vt:lpstr>Reconocimientos</vt:lpstr>
      <vt:lpstr>Reconocimientos </vt:lpstr>
      <vt:lpstr>Recursos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Jarrett</dc:creator>
  <cp:lastModifiedBy>Robertson, Donna - OSHA</cp:lastModifiedBy>
  <cp:revision>964</cp:revision>
  <cp:lastPrinted>2017-02-17T17:59:11Z</cp:lastPrinted>
  <dcterms:created xsi:type="dcterms:W3CDTF">2015-06-08T04:51:31Z</dcterms:created>
  <dcterms:modified xsi:type="dcterms:W3CDTF">2019-04-15T16:58:33Z</dcterms:modified>
</cp:coreProperties>
</file>