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4" r:id="rId19"/>
    <p:sldId id="275" r:id="rId20"/>
    <p:sldId id="276" r:id="rId21"/>
    <p:sldId id="273" r:id="rId22"/>
    <p:sldId id="278" r:id="rId23"/>
    <p:sldId id="277"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50" autoAdjust="0"/>
  </p:normalViewPr>
  <p:slideViewPr>
    <p:cSldViewPr snapToGrid="0" snapToObjects="1">
      <p:cViewPr varScale="1">
        <p:scale>
          <a:sx n="93" d="100"/>
          <a:sy n="93" d="100"/>
        </p:scale>
        <p:origin x="21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E1C45-9FFE-3543-97D3-9A7AB35A0CB3}" type="datetimeFigureOut">
              <a:rPr lang="en-US" smtClean="0"/>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CAA5E-012F-CC43-A84B-E50BF4714BBD}" type="slidenum">
              <a:rPr lang="en-US" smtClean="0"/>
              <a:t>‹#›</a:t>
            </a:fld>
            <a:endParaRPr lang="en-US"/>
          </a:p>
        </p:txBody>
      </p:sp>
    </p:spTree>
    <p:extLst>
      <p:ext uri="{BB962C8B-B14F-4D97-AF65-F5344CB8AC3E}">
        <p14:creationId xmlns:p14="http://schemas.microsoft.com/office/powerpoint/2010/main" val="32735874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Explique</a:t>
            </a:r>
            <a:r>
              <a:rPr lang="en-US" baseline="0" dirty="0" smtClean="0"/>
              <a:t> a los </a:t>
            </a:r>
            <a:r>
              <a:rPr lang="en-US" baseline="0" dirty="0" err="1" smtClean="0"/>
              <a:t>participantes</a:t>
            </a:r>
            <a:r>
              <a:rPr lang="en-US" baseline="0" dirty="0" smtClean="0"/>
              <a:t> </a:t>
            </a:r>
            <a:r>
              <a:rPr lang="en-US" baseline="0" dirty="0" err="1" smtClean="0"/>
              <a:t>que</a:t>
            </a:r>
            <a:r>
              <a:rPr lang="en-US" baseline="0" dirty="0" smtClean="0"/>
              <a:t> </a:t>
            </a:r>
            <a:r>
              <a:rPr lang="es-ES_tradnl" sz="1200" kern="1200" baseline="0" dirty="0" smtClean="0">
                <a:solidFill>
                  <a:schemeClr val="tx1"/>
                </a:solidFill>
                <a:effectLst/>
                <a:latin typeface="+mn-lt"/>
                <a:ea typeface="+mn-ea"/>
                <a:cs typeface="+mn-cs"/>
              </a:rPr>
              <a:t>u</a:t>
            </a:r>
            <a:r>
              <a:rPr lang="es-ES_tradnl" sz="1200" kern="1200" dirty="0" smtClean="0">
                <a:solidFill>
                  <a:schemeClr val="tx1"/>
                </a:solidFill>
                <a:effectLst/>
                <a:latin typeface="+mn-lt"/>
                <a:ea typeface="+mn-ea"/>
                <a:cs typeface="+mn-cs"/>
              </a:rPr>
              <a:t>n peligro es el potencial de daño (físico o mental) a la salud y seguridad de las personas. </a:t>
            </a:r>
            <a:r>
              <a:rPr lang="es-ES_tradnl" sz="1200" kern="1200" dirty="0" err="1" smtClean="0">
                <a:solidFill>
                  <a:schemeClr val="tx1"/>
                </a:solidFill>
                <a:effectLst/>
                <a:latin typeface="+mn-lt"/>
                <a:ea typeface="+mn-ea"/>
                <a:cs typeface="+mn-cs"/>
              </a:rPr>
              <a:t>Despues</a:t>
            </a:r>
            <a:r>
              <a:rPr lang="es-ES_tradnl" sz="1200" kern="1200" dirty="0" smtClean="0">
                <a:solidFill>
                  <a:schemeClr val="tx1"/>
                </a:solidFill>
                <a:effectLst/>
                <a:latin typeface="+mn-lt"/>
                <a:ea typeface="+mn-ea"/>
                <a:cs typeface="+mn-cs"/>
              </a:rPr>
              <a:t> mencione que los peligros pueden</a:t>
            </a:r>
            <a:r>
              <a:rPr lang="es-ES_tradnl" sz="1200" kern="1200" baseline="0" dirty="0" smtClean="0">
                <a:solidFill>
                  <a:schemeClr val="tx1"/>
                </a:solidFill>
                <a:effectLst/>
                <a:latin typeface="+mn-lt"/>
                <a:ea typeface="+mn-ea"/>
                <a:cs typeface="+mn-cs"/>
              </a:rPr>
              <a:t> ser divididos en estas categorías.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5</a:t>
            </a:fld>
            <a:endParaRPr lang="en-US"/>
          </a:p>
        </p:txBody>
      </p:sp>
    </p:spTree>
    <p:extLst>
      <p:ext uri="{BB962C8B-B14F-4D97-AF65-F5344CB8AC3E}">
        <p14:creationId xmlns:p14="http://schemas.microsoft.com/office/powerpoint/2010/main" val="212890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VIA RESPIRATORIA por la nariz y la boca, los pulmones, etc. </a:t>
            </a:r>
            <a:r>
              <a:rPr lang="es-ES_tradnl" sz="1200" b="0" kern="1200" dirty="0" smtClean="0">
                <a:solidFill>
                  <a:schemeClr val="tx1"/>
                </a:solidFill>
                <a:effectLst/>
                <a:latin typeface="+mn-lt"/>
                <a:ea typeface="+mn-ea"/>
                <a:cs typeface="+mn-cs"/>
              </a:rPr>
              <a:t>Esta es una de las vías mas importantes de entrada o penetración, ya que es por medio del aire que muchas sustancias toxicas como el polvo, el humo, aerosoles y gases  pueden entrar a nuestros cuerpos. </a:t>
            </a:r>
            <a:endParaRPr lang="en-US" b="0" dirty="0"/>
          </a:p>
        </p:txBody>
      </p:sp>
      <p:sp>
        <p:nvSpPr>
          <p:cNvPr id="4" name="Slide Number Placeholder 3"/>
          <p:cNvSpPr>
            <a:spLocks noGrp="1"/>
          </p:cNvSpPr>
          <p:nvPr>
            <p:ph type="sldNum" sz="quarter" idx="10"/>
          </p:nvPr>
        </p:nvSpPr>
        <p:spPr/>
        <p:txBody>
          <a:bodyPr/>
          <a:lstStyle/>
          <a:p>
            <a:fld id="{F22CAA5E-012F-CC43-A84B-E50BF4714BBD}" type="slidenum">
              <a:rPr lang="en-US" smtClean="0"/>
              <a:t>17</a:t>
            </a:fld>
            <a:endParaRPr lang="en-US"/>
          </a:p>
        </p:txBody>
      </p:sp>
    </p:spTree>
    <p:extLst>
      <p:ext uri="{BB962C8B-B14F-4D97-AF65-F5344CB8AC3E}">
        <p14:creationId xmlns:p14="http://schemas.microsoft.com/office/powerpoint/2010/main" val="25911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VIA DIGESTIVA por medio de la boca, el estomago, los intestinos, etc. </a:t>
            </a:r>
            <a:r>
              <a:rPr lang="es-ES_tradnl" sz="1200" b="0" kern="1200" dirty="0" smtClean="0">
                <a:solidFill>
                  <a:schemeClr val="tx1"/>
                </a:solidFill>
                <a:effectLst/>
                <a:latin typeface="+mn-lt"/>
                <a:ea typeface="+mn-ea"/>
                <a:cs typeface="+mn-cs"/>
              </a:rPr>
              <a:t>Vía de entrada por medio de la boca, el esófago, el estomago y los intestinos. También se debe considerar la ingestión de contaminantes disueltos en la mucosidad del sistema respiratorio. </a:t>
            </a:r>
            <a:endParaRPr lang="en-US" b="0" dirty="0"/>
          </a:p>
        </p:txBody>
      </p:sp>
      <p:sp>
        <p:nvSpPr>
          <p:cNvPr id="4" name="Slide Number Placeholder 3"/>
          <p:cNvSpPr>
            <a:spLocks noGrp="1"/>
          </p:cNvSpPr>
          <p:nvPr>
            <p:ph type="sldNum" sz="quarter" idx="10"/>
          </p:nvPr>
        </p:nvSpPr>
        <p:spPr/>
        <p:txBody>
          <a:bodyPr/>
          <a:lstStyle/>
          <a:p>
            <a:fld id="{F22CAA5E-012F-CC43-A84B-E50BF4714BBD}" type="slidenum">
              <a:rPr lang="en-US" smtClean="0"/>
              <a:t>18</a:t>
            </a:fld>
            <a:endParaRPr lang="en-US"/>
          </a:p>
        </p:txBody>
      </p:sp>
    </p:spTree>
    <p:extLst>
      <p:ext uri="{BB962C8B-B14F-4D97-AF65-F5344CB8AC3E}">
        <p14:creationId xmlns:p14="http://schemas.microsoft.com/office/powerpoint/2010/main" val="401117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VIA PARENTERAL por medio de heridas a la intemperie, llagas, </a:t>
            </a:r>
            <a:r>
              <a:rPr lang="es-ES_tradnl" sz="1200" b="1" kern="1200" dirty="0" err="1" smtClean="0">
                <a:solidFill>
                  <a:schemeClr val="tx1"/>
                </a:solidFill>
                <a:effectLst/>
                <a:latin typeface="+mn-lt"/>
                <a:ea typeface="+mn-ea"/>
                <a:cs typeface="+mn-cs"/>
              </a:rPr>
              <a:t>etc</a:t>
            </a:r>
            <a:r>
              <a:rPr lang="en-US" sz="1200" b="1" kern="1200" dirty="0" smtClean="0">
                <a:solidFill>
                  <a:schemeClr val="tx1"/>
                </a:solidFill>
                <a:effectLst/>
                <a:latin typeface="+mn-lt"/>
                <a:ea typeface="+mn-ea"/>
                <a:cs typeface="+mn-cs"/>
              </a:rPr>
              <a:t>. </a:t>
            </a:r>
            <a:r>
              <a:rPr lang="es-ES_tradnl" sz="1200" b="0" kern="1200" dirty="0" smtClean="0">
                <a:solidFill>
                  <a:schemeClr val="tx1"/>
                </a:solidFill>
                <a:effectLst/>
                <a:latin typeface="+mn-lt"/>
                <a:ea typeface="+mn-ea"/>
                <a:cs typeface="+mn-cs"/>
              </a:rPr>
              <a:t>Ruta de entrada del contaminador al cuerpo por heridas abiertas, llagas, etc. </a:t>
            </a:r>
            <a:endParaRPr lang="en-US" b="0" dirty="0"/>
          </a:p>
        </p:txBody>
      </p:sp>
      <p:sp>
        <p:nvSpPr>
          <p:cNvPr id="4" name="Slide Number Placeholder 3"/>
          <p:cNvSpPr>
            <a:spLocks noGrp="1"/>
          </p:cNvSpPr>
          <p:nvPr>
            <p:ph type="sldNum" sz="quarter" idx="10"/>
          </p:nvPr>
        </p:nvSpPr>
        <p:spPr/>
        <p:txBody>
          <a:bodyPr/>
          <a:lstStyle/>
          <a:p>
            <a:fld id="{F22CAA5E-012F-CC43-A84B-E50BF4714BBD}" type="slidenum">
              <a:rPr lang="en-US" smtClean="0"/>
              <a:t>19</a:t>
            </a:fld>
            <a:endParaRPr lang="en-US"/>
          </a:p>
        </p:txBody>
      </p:sp>
    </p:spTree>
    <p:extLst>
      <p:ext uri="{BB962C8B-B14F-4D97-AF65-F5344CB8AC3E}">
        <p14:creationId xmlns:p14="http://schemas.microsoft.com/office/powerpoint/2010/main" val="57359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VIA DERMAL a través de la piel. </a:t>
            </a:r>
            <a:r>
              <a:rPr lang="es-ES_tradnl" sz="1200" b="0" kern="1200" dirty="0" smtClean="0">
                <a:solidFill>
                  <a:schemeClr val="tx1"/>
                </a:solidFill>
                <a:effectLst/>
                <a:latin typeface="+mn-lt"/>
                <a:ea typeface="+mn-ea"/>
                <a:cs typeface="+mn-cs"/>
              </a:rPr>
              <a:t>Ruta de entrada de muchas sustancias que son capaces de entrar a través de la piel sin causar erosión o alteraciones notables y que puede entrar en la sangre para luego extenderse a todo el cuerpo. </a:t>
            </a:r>
            <a:endParaRPr lang="en-US" b="0" dirty="0"/>
          </a:p>
        </p:txBody>
      </p:sp>
      <p:sp>
        <p:nvSpPr>
          <p:cNvPr id="4" name="Slide Number Placeholder 3"/>
          <p:cNvSpPr>
            <a:spLocks noGrp="1"/>
          </p:cNvSpPr>
          <p:nvPr>
            <p:ph type="sldNum" sz="quarter" idx="10"/>
          </p:nvPr>
        </p:nvSpPr>
        <p:spPr/>
        <p:txBody>
          <a:bodyPr/>
          <a:lstStyle/>
          <a:p>
            <a:fld id="{F22CAA5E-012F-CC43-A84B-E50BF4714BBD}" type="slidenum">
              <a:rPr lang="en-US" smtClean="0"/>
              <a:t>20</a:t>
            </a:fld>
            <a:endParaRPr lang="en-US"/>
          </a:p>
        </p:txBody>
      </p:sp>
    </p:spTree>
    <p:extLst>
      <p:ext uri="{BB962C8B-B14F-4D97-AF65-F5344CB8AC3E}">
        <p14:creationId xmlns:p14="http://schemas.microsoft.com/office/powerpoint/2010/main" val="108937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Usted puede haber notado una etiqueta en forma de diamante con 4 diferentes colores y números en algunos productos químicos. La etiqueta puede parecer simple, pero realmente lleva mucha información y puede ayudarle a identificar los riesgos asociados con dicho producto. Esta etiqueta esta categorizada por color y cada color representa un tipo de peligro diferente. También, como ya se ha mencionado antes, esta etiqueta utiliza un sistema de numeración y cada número representa el grado de un peligro particular. </a:t>
            </a:r>
            <a:br>
              <a:rPr lang="es-ES_tradnl"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22</a:t>
            </a:fld>
            <a:endParaRPr lang="en-US"/>
          </a:p>
        </p:txBody>
      </p:sp>
    </p:spTree>
    <p:extLst>
      <p:ext uri="{BB962C8B-B14F-4D97-AF65-F5344CB8AC3E}">
        <p14:creationId xmlns:p14="http://schemas.microsoft.com/office/powerpoint/2010/main" val="304444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Pintura a Base de Agua: </a:t>
            </a:r>
            <a:r>
              <a:rPr lang="es-ES_tradnl" sz="1200" kern="1200" dirty="0" smtClean="0">
                <a:solidFill>
                  <a:schemeClr val="tx1"/>
                </a:solidFill>
                <a:effectLst/>
                <a:latin typeface="+mn-lt"/>
                <a:ea typeface="+mn-ea"/>
                <a:cs typeface="+mn-cs"/>
              </a:rPr>
              <a:t>Los peligros a la salud son pocos, pero pueden afectar a aquellas personas que son muy sensibles a olores o a personas que son alérgicas a vapores de la pintura. Estos productos no representan un riesgo inmediato de fuego. Si le cae pintura a usted, lave sus manos o cualquier parte de su cuerpo que haya sido expuesta a la pintura con agua y jabón (no use detergente).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s-ES_tradnl" sz="1200" b="1" kern="1200" dirty="0" smtClean="0">
                <a:solidFill>
                  <a:schemeClr val="tx1"/>
                </a:solidFill>
                <a:effectLst/>
                <a:latin typeface="+mn-lt"/>
                <a:ea typeface="+mn-ea"/>
                <a:cs typeface="+mn-cs"/>
              </a:rPr>
              <a:t>Pintura a Base de Aceite:</a:t>
            </a:r>
            <a:r>
              <a:rPr lang="es-ES_tradnl" sz="1200" kern="1200" dirty="0" smtClean="0">
                <a:solidFill>
                  <a:schemeClr val="tx1"/>
                </a:solidFill>
                <a:effectLst/>
                <a:latin typeface="+mn-lt"/>
                <a:ea typeface="+mn-ea"/>
                <a:cs typeface="+mn-cs"/>
              </a:rPr>
              <a:t> Pinturas a base de aceite es un tipo de pintura de secado lento que consiste de partículas de pigmento suspendido en un aceite secante, normalmente aceite de linaza. Esta pintura contiene hidrocarburos potencialmente tóxicos y altos niveles de compuestos orgánicos volátiles (VOC), que realizan numerosas funciones en la pintura y se evaporan cuando la pintura se seca. Los efectos mas significativos de la pintura a base de aceite son debido al aire contaminado de compuestos orgánicos volátiles, inhalación y envenenamiento. Estos productos pueden encenderse si se exponen a temperaturas excesivas o a temperaturas altas durante mucho tiempo.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Removedor de Pintura: </a:t>
            </a:r>
            <a:r>
              <a:rPr lang="es-ES_tradnl" sz="1200" kern="1200" dirty="0" smtClean="0">
                <a:solidFill>
                  <a:schemeClr val="tx1"/>
                </a:solidFill>
                <a:effectLst/>
                <a:latin typeface="+mn-lt"/>
                <a:ea typeface="+mn-ea"/>
                <a:cs typeface="+mn-cs"/>
              </a:rPr>
              <a:t>es un producto diseñado para eliminar pintura y otros acabados y también para limpiar la superficie inferior.  Dos categorías básicas de removedores de pintura químicos son cáusticos y solventes. Los ingredientes activos mas comunes del removedor de pintura son solventes orgánicos, los cuales pueden dañar la piel, los ojos, la tracto respiratorio, el sistema nervioso y órganos internos. Deben tomarse precauciones especiales en su uso. El potencial de fuego de solventes puede ser clasificado como “extremadamente inflamable,” “inflamable,” “combustible,” o “no inflamable.”</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Diluyente de Pintura: </a:t>
            </a:r>
            <a:r>
              <a:rPr lang="es-ES_tradnl" sz="1200" kern="1200" dirty="0" smtClean="0">
                <a:solidFill>
                  <a:schemeClr val="tx1"/>
                </a:solidFill>
                <a:effectLst/>
                <a:latin typeface="+mn-lt"/>
                <a:ea typeface="+mn-ea"/>
                <a:cs typeface="+mn-cs"/>
              </a:rPr>
              <a:t>es un solvente que se usa para diluir pinturas a base de aceite o limpiar después de su uso. Contiene químicos que son peligrosos para la salud. Pueden causar dolores de cabeza, nausea, depresión si se inhala, confusión, y dificultad respiratoria. Puede irritar la piel, los ojos y la garganta si se inhala y también tiene cualidades anestésicas. Muchos de estos elementos también son altamente inflamable.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23</a:t>
            </a:fld>
            <a:endParaRPr lang="en-US"/>
          </a:p>
        </p:txBody>
      </p:sp>
    </p:spTree>
    <p:extLst>
      <p:ext uri="{BB962C8B-B14F-4D97-AF65-F5344CB8AC3E}">
        <p14:creationId xmlns:p14="http://schemas.microsoft.com/office/powerpoint/2010/main" val="16878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Haciendo referencia a las respuestas que los participantes dieron durante la actividad 2, revise los siguientes peligros con los mismos. Después, divida a los participantes en 5 grupos y asigne un peligro para cada grupo. Los participantes tienen que crear un plan de prevención básico para que los trabajadores no estén expuestos al peligro que se le asignó a su grupo. A continuación harán las presentaciones.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24</a:t>
            </a:fld>
            <a:endParaRPr lang="en-US"/>
          </a:p>
        </p:txBody>
      </p:sp>
    </p:spTree>
    <p:extLst>
      <p:ext uri="{BB962C8B-B14F-4D97-AF65-F5344CB8AC3E}">
        <p14:creationId xmlns:p14="http://schemas.microsoft.com/office/powerpoint/2010/main" val="122526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Diluyentes y disolventes son productos inflamables con bajo punto de inflamación. Po eso, deben ser almacenados en ambientes frescos lejos de fuentes de ignición. Químicos en seco, espuma y neblina de agua son medios apropiados para extinguir la mayoría de los diluyentes y disolventes.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26</a:t>
            </a:fld>
            <a:endParaRPr lang="en-US"/>
          </a:p>
        </p:txBody>
      </p:sp>
    </p:spTree>
    <p:extLst>
      <p:ext uri="{BB962C8B-B14F-4D97-AF65-F5344CB8AC3E}">
        <p14:creationId xmlns:p14="http://schemas.microsoft.com/office/powerpoint/2010/main" val="521374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Los diluyentes y disolventes que contiene la pintura tienen alta volatilidad y fácilmente liberan vapores en el aire. Po eso, cuando no este usando estos productos, los contenedores deben estar bien cerrados, en forma vertical y libres de perforaciones.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2CAA5E-012F-CC43-A84B-E50BF4714BBD}" type="slidenum">
              <a:rPr lang="en-US" smtClean="0"/>
              <a:t>27</a:t>
            </a:fld>
            <a:endParaRPr lang="en-US"/>
          </a:p>
        </p:txBody>
      </p:sp>
    </p:spTree>
    <p:extLst>
      <p:ext uri="{BB962C8B-B14F-4D97-AF65-F5344CB8AC3E}">
        <p14:creationId xmlns:p14="http://schemas.microsoft.com/office/powerpoint/2010/main" val="168031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29</a:t>
            </a:fld>
            <a:endParaRPr lang="en-US"/>
          </a:p>
        </p:txBody>
      </p:sp>
    </p:spTree>
    <p:extLst>
      <p:ext uri="{BB962C8B-B14F-4D97-AF65-F5344CB8AC3E}">
        <p14:creationId xmlns:p14="http://schemas.microsoft.com/office/powerpoint/2010/main" val="186461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de Seguridad </a:t>
            </a:r>
            <a:r>
              <a:rPr lang="es-ES_tradnl" sz="1200" kern="1200" dirty="0" smtClean="0">
                <a:solidFill>
                  <a:schemeClr val="tx1"/>
                </a:solidFill>
                <a:effectLst/>
                <a:latin typeface="+mn-lt"/>
                <a:ea typeface="+mn-ea"/>
                <a:cs typeface="+mn-cs"/>
              </a:rPr>
              <a:t>pueden causar accidentes y heridas inmediatos. Algunos ejemplos son superficies calientes, escaleras rotas y pisos resbalosos. Peligros de seguridad pueden resultar en quemaduras, cortadas, huesos rotos, electrocuciones y hasta la muerte.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6</a:t>
            </a:fld>
            <a:endParaRPr lang="en-US"/>
          </a:p>
        </p:txBody>
      </p:sp>
    </p:spTree>
    <p:extLst>
      <p:ext uri="{BB962C8B-B14F-4D97-AF65-F5344CB8AC3E}">
        <p14:creationId xmlns:p14="http://schemas.microsoft.com/office/powerpoint/2010/main" val="339973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Físicos </a:t>
            </a:r>
            <a:r>
              <a:rPr lang="es-ES_tradnl" sz="1200" kern="1200" dirty="0" smtClean="0">
                <a:solidFill>
                  <a:schemeClr val="tx1"/>
                </a:solidFill>
                <a:effectLst/>
                <a:latin typeface="+mn-lt"/>
                <a:ea typeface="+mn-ea"/>
                <a:cs typeface="+mn-cs"/>
              </a:rPr>
              <a:t>son factores en el medio ambiente que pueden causar daño al cuerpo sin necesariamente tocarlo. Los peligros físicos incluyen: la radiación, alta exposición a los rayos del sol/rayos ultravioleta, temperaturas extremas y ruido constante.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7</a:t>
            </a:fld>
            <a:endParaRPr lang="en-US"/>
          </a:p>
        </p:txBody>
      </p:sp>
    </p:spTree>
    <p:extLst>
      <p:ext uri="{BB962C8B-B14F-4D97-AF65-F5344CB8AC3E}">
        <p14:creationId xmlns:p14="http://schemas.microsoft.com/office/powerpoint/2010/main" val="111437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Químicos </a:t>
            </a:r>
            <a:r>
              <a:rPr lang="es-ES_tradnl" sz="1200" kern="1200" dirty="0" smtClean="0">
                <a:solidFill>
                  <a:schemeClr val="tx1"/>
                </a:solidFill>
                <a:effectLst/>
                <a:latin typeface="+mn-lt"/>
                <a:ea typeface="+mn-ea"/>
                <a:cs typeface="+mn-cs"/>
              </a:rPr>
              <a:t>están presentes cuando un trabajador esta expuesto a cualquier preparación química en el lugar de trabajo en cualquier forma (solido, liquido o gas). Algunos son mas seguros que otros, pera para algunos trabajadores que son mas sensibles a los productos químicos, incluso soluciones comunes pueden causar enfermedades, irritación de la piel, o problemas respiratorios. Ejemplos incluyen productos de limpieza, asbestos y pesticidas.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8</a:t>
            </a:fld>
            <a:endParaRPr lang="en-US"/>
          </a:p>
        </p:txBody>
      </p:sp>
    </p:spTree>
    <p:extLst>
      <p:ext uri="{BB962C8B-B14F-4D97-AF65-F5344CB8AC3E}">
        <p14:creationId xmlns:p14="http://schemas.microsoft.com/office/powerpoint/2010/main" val="261651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Biológicos </a:t>
            </a:r>
            <a:r>
              <a:rPr lang="es-ES_tradnl" sz="1200" kern="1200" dirty="0" smtClean="0">
                <a:solidFill>
                  <a:schemeClr val="tx1"/>
                </a:solidFill>
                <a:effectLst/>
                <a:latin typeface="+mn-lt"/>
                <a:ea typeface="+mn-ea"/>
                <a:cs typeface="+mn-cs"/>
              </a:rPr>
              <a:t>están asociados con el trabajo con o cerca de animales, personas o materiales infecciosos de plantas. Trabajar en escuelas, guarderías, colegios y universidades, hospitales, laboratorios, respuesta de emergencia, hogares de ancianos, cualquier trabajo al aire libre, etc. pueden exponerlo a peligros biológicos. Incluyen virus, bacteria, moho, fluidos corporales, excrementos de animales, plantas, etc.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9</a:t>
            </a:fld>
            <a:endParaRPr lang="en-US"/>
          </a:p>
        </p:txBody>
      </p:sp>
    </p:spTree>
    <p:extLst>
      <p:ext uri="{BB962C8B-B14F-4D97-AF65-F5344CB8AC3E}">
        <p14:creationId xmlns:p14="http://schemas.microsoft.com/office/powerpoint/2010/main" val="32679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Ergonómicos</a:t>
            </a:r>
            <a:r>
              <a:rPr lang="es-ES_tradnl" sz="1200" kern="1200" dirty="0" smtClean="0">
                <a:solidFill>
                  <a:schemeClr val="tx1"/>
                </a:solidFill>
                <a:effectLst/>
                <a:latin typeface="+mn-lt"/>
                <a:ea typeface="+mn-ea"/>
                <a:cs typeface="+mn-cs"/>
              </a:rPr>
              <a:t> ocurren cuando el tipo de trabajo, las posiciones de cuerpo y condiciones de trabajo ponen tensión en su cuerpo. Son los mas difíciles de detectar, ya que no siempre notará inmediatamente la tensión en su cuerpo o el daño que estos peligros representan. Exposición a corto plazo puede resultar en “dolores musculares” al día siguiente o en los días después de la exposición, pero la exposición prolongada puede resultar en daños a largo plazo. Algunos de los peligros incluyen levantamiento frecuente, mala postura, movimientos incomodos, movimientos repetitivos, tener que usar mucha fuerza, etc.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10</a:t>
            </a:fld>
            <a:endParaRPr lang="en-US"/>
          </a:p>
        </p:txBody>
      </p:sp>
    </p:spTree>
    <p:extLst>
      <p:ext uri="{BB962C8B-B14F-4D97-AF65-F5344CB8AC3E}">
        <p14:creationId xmlns:p14="http://schemas.microsoft.com/office/powerpoint/2010/main" val="316970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dirty="0" smtClean="0">
                <a:solidFill>
                  <a:schemeClr val="tx1"/>
                </a:solidFill>
                <a:effectLst/>
                <a:latin typeface="+mn-lt"/>
                <a:ea typeface="+mn-ea"/>
                <a:cs typeface="+mn-cs"/>
              </a:rPr>
              <a:t>Peligros de Organización del Trabajo </a:t>
            </a:r>
            <a:r>
              <a:rPr lang="es-ES_tradnl" sz="1200" kern="1200" dirty="0" smtClean="0">
                <a:solidFill>
                  <a:schemeClr val="tx1"/>
                </a:solidFill>
                <a:effectLst/>
                <a:latin typeface="+mn-lt"/>
                <a:ea typeface="+mn-ea"/>
                <a:cs typeface="+mn-cs"/>
              </a:rPr>
              <a:t>son peligros o agentes de estrés que causan estrés (efectos a corto plazo) y tensión (efectos a largo plazo). Estos son los peligros asociados con cuestiones de trabajo como la carga de trabajo, falta de control y/o respeto, etc. Ejemplos  de peligros de organización de trabajo incluyen demandas de carga de trabajo, intensidad y/o ritmo de trabajo apresurado, respeto (o falta de), acoso sexual, etc.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11</a:t>
            </a:fld>
            <a:endParaRPr lang="en-US"/>
          </a:p>
        </p:txBody>
      </p:sp>
    </p:spTree>
    <p:extLst>
      <p:ext uri="{BB962C8B-B14F-4D97-AF65-F5344CB8AC3E}">
        <p14:creationId xmlns:p14="http://schemas.microsoft.com/office/powerpoint/2010/main" val="171028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La pintura contiene diferentes tipos de materiales: pigmentos, aglutinantes, diluyentes, solventes y aditivos. </a:t>
            </a:r>
          </a:p>
          <a:p>
            <a:r>
              <a:rPr lang="es-ES_tradnl" sz="1200" kern="1200" dirty="0" smtClean="0">
                <a:solidFill>
                  <a:schemeClr val="tx1"/>
                </a:solidFill>
                <a:effectLst/>
                <a:latin typeface="+mn-lt"/>
                <a:ea typeface="+mn-ea"/>
                <a:cs typeface="+mn-cs"/>
              </a:rPr>
              <a:t>Todos los pigmentos en la pintura se usan para asentar el color y la opacidad. Los aglutinantes, o resina, mantiene el pigmento en su lugar. Con el diluyente, partículas grandes de pigmento son agregadas para mejorar la adhesión, fortalecer la capa y ahorrar en aglutinante.  También esta el solvente o diluyente, el cual puede ser orgánico o agua, que se usa para reducir la viscosidad de la pintura para que su aplicación sea mejor y mas fácil. Junto con los ingredientes base, los aditivos en la pintura consisten de diferentes substancias. Por ejemplo, también contienen siliconas, que se usan para mejorar la resistencia de la pintura al clima y secadores se agregan en la pintura para acelerar el tiempo de secado. Agentes anti-sedimentación se utilizan en la pintura para prevenir el asentamiento del pigmento. Los aditivos finales de la pintura son los fungicidas y alguicidas, los cuales se usan para proteger la pintura de exteriores contra moho, algas y liquen.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2CAA5E-012F-CC43-A84B-E50BF4714BBD}" type="slidenum">
              <a:rPr lang="en-US" smtClean="0"/>
              <a:t>13</a:t>
            </a:fld>
            <a:endParaRPr lang="en-US"/>
          </a:p>
        </p:txBody>
      </p:sp>
    </p:spTree>
    <p:extLst>
      <p:ext uri="{BB962C8B-B14F-4D97-AF65-F5344CB8AC3E}">
        <p14:creationId xmlns:p14="http://schemas.microsoft.com/office/powerpoint/2010/main" val="416002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Químicos </a:t>
            </a:r>
            <a:r>
              <a:rPr lang="es-ES_tradnl" sz="1200" kern="1200" dirty="0" smtClean="0">
                <a:solidFill>
                  <a:schemeClr val="tx1"/>
                </a:solidFill>
                <a:effectLst/>
                <a:latin typeface="+mn-lt"/>
                <a:ea typeface="+mn-ea"/>
                <a:cs typeface="+mn-cs"/>
              </a:rPr>
              <a:t>son sustancias orgánicas e inorgánicas, toxicas o no, y pueden causar daño a personas o al medio ambiente.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s-ES_tradnl" sz="1200" b="1" kern="1200" dirty="0" smtClean="0">
                <a:solidFill>
                  <a:schemeClr val="tx1"/>
                </a:solidFill>
                <a:effectLst/>
                <a:latin typeface="+mn-lt"/>
                <a:ea typeface="+mn-ea"/>
                <a:cs typeface="+mn-cs"/>
              </a:rPr>
              <a:t>Los productos químicos peligrosos </a:t>
            </a:r>
            <a:r>
              <a:rPr lang="es-ES_tradnl" sz="1200" kern="1200" dirty="0" smtClean="0">
                <a:solidFill>
                  <a:schemeClr val="tx1"/>
                </a:solidFill>
                <a:effectLst/>
                <a:latin typeface="+mn-lt"/>
                <a:ea typeface="+mn-ea"/>
                <a:cs typeface="+mn-cs"/>
              </a:rPr>
              <a:t>son aquellos que pueden dañar a las personas o al medio ambiente.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Cada día estamos expuestos a un sinnúmero de productos químicos que se han convertido esenciales en nuestra vida, pero desafortunadamente, no estamos bien informados de sus efectos y consecuencias. Incluso hoy en día, el posible efecto que muchos productos pueden tener en la salud y en el medio ambiente no se sabe con exactitud.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2CAA5E-012F-CC43-A84B-E50BF4714BBD}" type="slidenum">
              <a:rPr lang="en-US" smtClean="0"/>
              <a:t>14</a:t>
            </a:fld>
            <a:endParaRPr lang="en-US"/>
          </a:p>
        </p:txBody>
      </p:sp>
    </p:spTree>
    <p:extLst>
      <p:ext uri="{BB962C8B-B14F-4D97-AF65-F5344CB8AC3E}">
        <p14:creationId xmlns:p14="http://schemas.microsoft.com/office/powerpoint/2010/main" val="2511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7/18/2018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7/18/2018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7/18/2018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7/18/2018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7/18/2018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7/18/2018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7/18/2018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4861901"/>
            <a:ext cx="1981200" cy="1828800"/>
          </a:xfrm>
        </p:spPr>
        <p:txBody>
          <a:bodyPr/>
          <a:lstStyle/>
          <a:p>
            <a:r>
              <a:rPr lang="en-US" dirty="0" smtClean="0"/>
              <a:t>NDLON</a:t>
            </a:r>
            <a:endParaRPr lang="en-US" dirty="0"/>
          </a:p>
        </p:txBody>
      </p:sp>
      <p:sp>
        <p:nvSpPr>
          <p:cNvPr id="3" name="Title 2"/>
          <p:cNvSpPr>
            <a:spLocks noGrp="1"/>
          </p:cNvSpPr>
          <p:nvPr>
            <p:ph type="title"/>
          </p:nvPr>
        </p:nvSpPr>
        <p:spPr/>
        <p:txBody>
          <a:bodyPr/>
          <a:lstStyle/>
          <a:p>
            <a:r>
              <a:rPr lang="es-ES_tradnl" b="1" dirty="0"/>
              <a:t>QUIMICOS Y </a:t>
            </a:r>
            <a:r>
              <a:rPr lang="es-ES_tradnl" b="1" dirty="0" smtClean="0"/>
              <a:t>OTROS PELIGROS </a:t>
            </a:r>
            <a:r>
              <a:rPr lang="es-ES_tradnl" b="1" dirty="0"/>
              <a:t>EN LA PINTURA</a:t>
            </a:r>
            <a:endParaRPr lang="en-US" dirty="0"/>
          </a:p>
        </p:txBody>
      </p:sp>
    </p:spTree>
    <p:extLst>
      <p:ext uri="{BB962C8B-B14F-4D97-AF65-F5344CB8AC3E}">
        <p14:creationId xmlns:p14="http://schemas.microsoft.com/office/powerpoint/2010/main" val="226832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udanzacalor 001.jpg" title="Image of workers moving boxes in hot temperatures "/>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68840" y="1868482"/>
            <a:ext cx="3864957" cy="4407408"/>
          </a:xfrm>
        </p:spPr>
      </p:pic>
      <p:pic>
        <p:nvPicPr>
          <p:cNvPr id="6" name="Content Placeholder 5" descr="JARDINERO INVIERNO 001.jpg" title="Image of a worker racking leave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17934" y="1868482"/>
            <a:ext cx="3816726" cy="4407408"/>
          </a:xfrm>
        </p:spPr>
      </p:pic>
      <p:sp>
        <p:nvSpPr>
          <p:cNvPr id="2" name="Title 1"/>
          <p:cNvSpPr>
            <a:spLocks noGrp="1"/>
          </p:cNvSpPr>
          <p:nvPr>
            <p:ph type="title"/>
          </p:nvPr>
        </p:nvSpPr>
        <p:spPr/>
        <p:txBody>
          <a:bodyPr/>
          <a:lstStyle/>
          <a:p>
            <a:r>
              <a:rPr lang="es-ES_tradnl" dirty="0" smtClean="0"/>
              <a:t>Peligros Ergonómicos</a:t>
            </a:r>
            <a:endParaRPr lang="es-ES_tradnl" dirty="0"/>
          </a:p>
        </p:txBody>
      </p:sp>
    </p:spTree>
    <p:extLst>
      <p:ext uri="{BB962C8B-B14F-4D97-AF65-F5344CB8AC3E}">
        <p14:creationId xmlns:p14="http://schemas.microsoft.com/office/powerpoint/2010/main" val="384525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ompecabezas Salud-small.jpg" title="Image of a worker experiencing sexual harassment "/>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70441" y="1889462"/>
            <a:ext cx="3903092" cy="4412502"/>
          </a:xfrm>
        </p:spPr>
      </p:pic>
      <p:sp>
        <p:nvSpPr>
          <p:cNvPr id="4" name="Title 3"/>
          <p:cNvSpPr>
            <a:spLocks noGrp="1"/>
          </p:cNvSpPr>
          <p:nvPr>
            <p:ph type="title"/>
          </p:nvPr>
        </p:nvSpPr>
        <p:spPr/>
        <p:txBody>
          <a:bodyPr/>
          <a:lstStyle/>
          <a:p>
            <a:r>
              <a:rPr lang="es-ES_tradnl" dirty="0" smtClean="0"/>
              <a:t>Peligros de organización               del trabajo</a:t>
            </a:r>
            <a:endParaRPr lang="es-ES_tradnl" dirty="0"/>
          </a:p>
        </p:txBody>
      </p:sp>
      <p:pic>
        <p:nvPicPr>
          <p:cNvPr id="5" name="Content Placeholder 4" descr="Rompecabezas Salud-small.jpg" title="Image of a worker getting yelled at"/>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457200" y="1873972"/>
            <a:ext cx="4038600" cy="4407408"/>
          </a:xfrm>
          <a:prstGeom prst="rect">
            <a:avLst/>
          </a:prstGeom>
        </p:spPr>
      </p:pic>
    </p:spTree>
    <p:extLst>
      <p:ext uri="{BB962C8B-B14F-4D97-AF65-F5344CB8AC3E}">
        <p14:creationId xmlns:p14="http://schemas.microsoft.com/office/powerpoint/2010/main" val="426347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162799" y="2427891"/>
            <a:ext cx="1600201" cy="1645920"/>
          </a:xfrm>
        </p:spPr>
        <p:txBody>
          <a:bodyPr>
            <a:normAutofit/>
          </a:bodyPr>
          <a:lstStyle/>
          <a:p>
            <a:r>
              <a:rPr lang="es-ES_tradnl" dirty="0" smtClean="0"/>
              <a:t>Código de Colores por los Tipos de Peligros</a:t>
            </a:r>
            <a:endParaRPr lang="es-ES_tradnl" dirty="0"/>
          </a:p>
        </p:txBody>
      </p:sp>
      <p:sp>
        <p:nvSpPr>
          <p:cNvPr id="2" name="Title 1" hidden="1"/>
          <p:cNvSpPr>
            <a:spLocks noGrp="1"/>
          </p:cNvSpPr>
          <p:nvPr>
            <p:ph type="title"/>
          </p:nvPr>
        </p:nvSpPr>
        <p:spPr/>
        <p:txBody>
          <a:bodyPr/>
          <a:lstStyle/>
          <a:p>
            <a:r>
              <a:rPr lang="es-ES_tradnl" dirty="0"/>
              <a:t>Código de Colores por los Tipos de Peligros</a:t>
            </a:r>
            <a:br>
              <a:rPr lang="es-ES_tradnl" dirty="0"/>
            </a:br>
            <a:endParaRPr lang="en-US" dirty="0"/>
          </a:p>
        </p:txBody>
      </p:sp>
      <p:pic>
        <p:nvPicPr>
          <p:cNvPr id="3" name="Picture 2" title="Image of color code for types of hazards"/>
          <p:cNvPicPr>
            <a:picLocks noChangeAspect="1"/>
          </p:cNvPicPr>
          <p:nvPr/>
        </p:nvPicPr>
        <p:blipFill>
          <a:blip r:embed="rId2"/>
          <a:stretch>
            <a:fillRect/>
          </a:stretch>
        </p:blipFill>
        <p:spPr>
          <a:xfrm>
            <a:off x="1031688" y="379505"/>
            <a:ext cx="4840194" cy="6149092"/>
          </a:xfrm>
          <a:prstGeom prst="rect">
            <a:avLst/>
          </a:prstGeom>
        </p:spPr>
      </p:pic>
    </p:spTree>
    <p:extLst>
      <p:ext uri="{BB962C8B-B14F-4D97-AF65-F5344CB8AC3E}">
        <p14:creationId xmlns:p14="http://schemas.microsoft.com/office/powerpoint/2010/main" val="138235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QUIMICOS QUE SE USAN EN LA PINTURA</a:t>
            </a:r>
            <a:endParaRPr lang="es-ES_tradnl" dirty="0"/>
          </a:p>
        </p:txBody>
      </p:sp>
      <p:pic>
        <p:nvPicPr>
          <p:cNvPr id="6" name="Picture 5" descr="paint bucket.jpg" title="Image of a can of pai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847" y="2086853"/>
            <a:ext cx="4802094" cy="4218918"/>
          </a:xfrm>
          <a:prstGeom prst="rect">
            <a:avLst/>
          </a:prstGeom>
        </p:spPr>
      </p:pic>
      <p:sp>
        <p:nvSpPr>
          <p:cNvPr id="7" name="TextBox 6"/>
          <p:cNvSpPr txBox="1"/>
          <p:nvPr/>
        </p:nvSpPr>
        <p:spPr>
          <a:xfrm>
            <a:off x="3810000" y="1712865"/>
            <a:ext cx="1431220" cy="369332"/>
          </a:xfrm>
          <a:prstGeom prst="rect">
            <a:avLst/>
          </a:prstGeom>
          <a:noFill/>
        </p:spPr>
        <p:txBody>
          <a:bodyPr wrap="square" rtlCol="0">
            <a:spAutoFit/>
          </a:bodyPr>
          <a:lstStyle/>
          <a:p>
            <a:r>
              <a:rPr lang="en-US" dirty="0" smtClean="0"/>
              <a:t>PIGMENTOS</a:t>
            </a:r>
            <a:endParaRPr lang="en-US" dirty="0"/>
          </a:p>
        </p:txBody>
      </p:sp>
      <p:sp>
        <p:nvSpPr>
          <p:cNvPr id="8" name="TextBox 7"/>
          <p:cNvSpPr txBox="1"/>
          <p:nvPr/>
        </p:nvSpPr>
        <p:spPr>
          <a:xfrm>
            <a:off x="381000" y="3092824"/>
            <a:ext cx="1837676" cy="369332"/>
          </a:xfrm>
          <a:prstGeom prst="rect">
            <a:avLst/>
          </a:prstGeom>
          <a:noFill/>
        </p:spPr>
        <p:txBody>
          <a:bodyPr wrap="square" rtlCol="0">
            <a:spAutoFit/>
          </a:bodyPr>
          <a:lstStyle/>
          <a:p>
            <a:r>
              <a:rPr lang="en-US" dirty="0" smtClean="0"/>
              <a:t>AGLUTINANTES</a:t>
            </a:r>
            <a:endParaRPr lang="en-US" dirty="0"/>
          </a:p>
        </p:txBody>
      </p:sp>
      <p:sp>
        <p:nvSpPr>
          <p:cNvPr id="9" name="TextBox 8"/>
          <p:cNvSpPr txBox="1"/>
          <p:nvPr/>
        </p:nvSpPr>
        <p:spPr>
          <a:xfrm>
            <a:off x="6872941" y="3092824"/>
            <a:ext cx="1411940" cy="369332"/>
          </a:xfrm>
          <a:prstGeom prst="rect">
            <a:avLst/>
          </a:prstGeom>
          <a:noFill/>
        </p:spPr>
        <p:txBody>
          <a:bodyPr wrap="square" rtlCol="0">
            <a:spAutoFit/>
          </a:bodyPr>
          <a:lstStyle/>
          <a:p>
            <a:r>
              <a:rPr lang="en-US" dirty="0" smtClean="0"/>
              <a:t>SOLVENTES</a:t>
            </a:r>
            <a:endParaRPr lang="en-US" dirty="0"/>
          </a:p>
        </p:txBody>
      </p:sp>
      <p:sp>
        <p:nvSpPr>
          <p:cNvPr id="10" name="TextBox 9"/>
          <p:cNvSpPr txBox="1"/>
          <p:nvPr/>
        </p:nvSpPr>
        <p:spPr>
          <a:xfrm>
            <a:off x="651437" y="4674740"/>
            <a:ext cx="1567239" cy="369332"/>
          </a:xfrm>
          <a:prstGeom prst="rect">
            <a:avLst/>
          </a:prstGeom>
          <a:noFill/>
        </p:spPr>
        <p:txBody>
          <a:bodyPr wrap="square" rtlCol="0">
            <a:spAutoFit/>
          </a:bodyPr>
          <a:lstStyle/>
          <a:p>
            <a:r>
              <a:rPr lang="en-US" dirty="0" smtClean="0"/>
              <a:t>DILUYENTES</a:t>
            </a:r>
            <a:endParaRPr lang="en-US" dirty="0"/>
          </a:p>
        </p:txBody>
      </p:sp>
      <p:sp>
        <p:nvSpPr>
          <p:cNvPr id="11" name="TextBox 10"/>
          <p:cNvSpPr txBox="1"/>
          <p:nvPr/>
        </p:nvSpPr>
        <p:spPr>
          <a:xfrm>
            <a:off x="6872941" y="4674740"/>
            <a:ext cx="1307352" cy="369332"/>
          </a:xfrm>
          <a:prstGeom prst="rect">
            <a:avLst/>
          </a:prstGeom>
          <a:noFill/>
        </p:spPr>
        <p:txBody>
          <a:bodyPr wrap="square" rtlCol="0">
            <a:spAutoFit/>
          </a:bodyPr>
          <a:lstStyle/>
          <a:p>
            <a:r>
              <a:rPr lang="en-US" dirty="0" smtClean="0"/>
              <a:t>ADITIVOS</a:t>
            </a:r>
            <a:endParaRPr lang="en-US" dirty="0"/>
          </a:p>
        </p:txBody>
      </p:sp>
    </p:spTree>
    <p:extLst>
      <p:ext uri="{BB962C8B-B14F-4D97-AF65-F5344CB8AC3E}">
        <p14:creationId xmlns:p14="http://schemas.microsoft.com/office/powerpoint/2010/main" val="26514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316711"/>
            <a:ext cx="8407893" cy="1777164"/>
          </a:xfrm>
        </p:spPr>
        <p:txBody>
          <a:bodyPr>
            <a:normAutofit/>
          </a:bodyPr>
          <a:lstStyle/>
          <a:p>
            <a:pPr marL="45720" indent="0" algn="ctr">
              <a:buNone/>
            </a:pPr>
            <a:r>
              <a:rPr lang="es-ES_tradnl" sz="2800" b="1" dirty="0"/>
              <a:t>Los productos químicos peligrosos </a:t>
            </a:r>
            <a:r>
              <a:rPr lang="es-ES_tradnl" sz="2800" dirty="0"/>
              <a:t>son </a:t>
            </a:r>
            <a:r>
              <a:rPr lang="es-ES_tradnl" sz="2800" dirty="0" smtClean="0"/>
              <a:t>  aquellos </a:t>
            </a:r>
            <a:r>
              <a:rPr lang="es-ES_tradnl" sz="2800" dirty="0"/>
              <a:t>que pueden dañar a las personas </a:t>
            </a:r>
            <a:r>
              <a:rPr lang="es-ES_tradnl" sz="2800" dirty="0" smtClean="0"/>
              <a:t>       o </a:t>
            </a:r>
            <a:r>
              <a:rPr lang="es-ES_tradnl" sz="2800" dirty="0"/>
              <a:t>al medio ambiente. </a:t>
            </a:r>
            <a:endParaRPr lang="en-US" sz="2800" dirty="0"/>
          </a:p>
        </p:txBody>
      </p:sp>
      <p:sp>
        <p:nvSpPr>
          <p:cNvPr id="3" name="Title 2"/>
          <p:cNvSpPr>
            <a:spLocks noGrp="1"/>
          </p:cNvSpPr>
          <p:nvPr>
            <p:ph type="title"/>
          </p:nvPr>
        </p:nvSpPr>
        <p:spPr/>
        <p:txBody>
          <a:bodyPr/>
          <a:lstStyle/>
          <a:p>
            <a:r>
              <a:rPr lang="es-ES_tradnl" dirty="0" smtClean="0"/>
              <a:t>¿QUE SON PRODUCTOS QUIMICOS PELIGROSOS? </a:t>
            </a:r>
            <a:endParaRPr lang="es-ES_tradnl" dirty="0"/>
          </a:p>
        </p:txBody>
      </p:sp>
    </p:spTree>
    <p:extLst>
      <p:ext uri="{BB962C8B-B14F-4D97-AF65-F5344CB8AC3E}">
        <p14:creationId xmlns:p14="http://schemas.microsoft.com/office/powerpoint/2010/main" val="271266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b="1" dirty="0" smtClean="0"/>
              <a:t>Forma </a:t>
            </a:r>
            <a:r>
              <a:rPr lang="es-ES_tradnl" b="1" dirty="0"/>
              <a:t>Física de los </a:t>
            </a:r>
            <a:r>
              <a:rPr lang="es-ES_tradnl" b="1" dirty="0" smtClean="0"/>
              <a:t>Químicos</a:t>
            </a:r>
            <a:endParaRPr lang="en-US" dirty="0"/>
          </a:p>
        </p:txBody>
      </p:sp>
      <p:sp>
        <p:nvSpPr>
          <p:cNvPr id="4" name="TextBox 3"/>
          <p:cNvSpPr txBox="1"/>
          <p:nvPr/>
        </p:nvSpPr>
        <p:spPr>
          <a:xfrm>
            <a:off x="134471" y="2435412"/>
            <a:ext cx="8830235" cy="2677656"/>
          </a:xfrm>
          <a:prstGeom prst="rect">
            <a:avLst/>
          </a:prstGeom>
          <a:noFill/>
        </p:spPr>
        <p:txBody>
          <a:bodyPr wrap="square" rtlCol="0">
            <a:spAutoFit/>
          </a:bodyPr>
          <a:lstStyle/>
          <a:p>
            <a:pPr algn="ctr"/>
            <a:r>
              <a:rPr lang="es-ES_tradnl" sz="2800" dirty="0">
                <a:solidFill>
                  <a:schemeClr val="accent4">
                    <a:lumMod val="75000"/>
                  </a:schemeClr>
                </a:solidFill>
              </a:rPr>
              <a:t>La forma física de un químico puede influenciar la manera en que ésta entra en el organismo, y en cierta manera, el daño que causa. Las formas físicas principales de los químicos son los solidos, líquidos, vapores y gases. </a:t>
            </a:r>
            <a:endParaRPr lang="en-US" sz="2800" dirty="0">
              <a:solidFill>
                <a:schemeClr val="accent4">
                  <a:lumMod val="75000"/>
                </a:schemeClr>
              </a:solidFill>
            </a:endParaRPr>
          </a:p>
          <a:p>
            <a:r>
              <a:rPr lang="es-ES_tradnl" sz="2800" b="1" dirty="0"/>
              <a:t> </a:t>
            </a:r>
            <a:endParaRPr lang="en-US" sz="2800" dirty="0"/>
          </a:p>
        </p:txBody>
      </p:sp>
    </p:spTree>
    <p:extLst>
      <p:ext uri="{BB962C8B-B14F-4D97-AF65-F5344CB8AC3E}">
        <p14:creationId xmlns:p14="http://schemas.microsoft.com/office/powerpoint/2010/main" val="124361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sz="4000" b="1" dirty="0"/>
              <a:t>Vías de entrada de contaminantes químicos al organismo</a:t>
            </a:r>
            <a:endParaRPr lang="en-US" sz="4000" dirty="0"/>
          </a:p>
        </p:txBody>
      </p:sp>
    </p:spTree>
    <p:extLst>
      <p:ext uri="{BB962C8B-B14F-4D97-AF65-F5344CB8AC3E}">
        <p14:creationId xmlns:p14="http://schemas.microsoft.com/office/powerpoint/2010/main" val="325982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p:txBody>
          <a:bodyPr/>
          <a:lstStyle/>
          <a:p>
            <a:r>
              <a:rPr lang="en-US" dirty="0" smtClean="0"/>
              <a:t>VIA RESPIRATORIA</a:t>
            </a:r>
            <a:endParaRPr lang="en-US" dirty="0"/>
          </a:p>
        </p:txBody>
      </p:sp>
      <p:pic>
        <p:nvPicPr>
          <p:cNvPr id="6" name="Picture 5" descr="trabajadoraquimicosistemarespiratorio 001.jpg" title="Image of a worker cleaning with chemical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183" y="814650"/>
            <a:ext cx="4656668" cy="5311513"/>
          </a:xfrm>
          <a:prstGeom prst="rect">
            <a:avLst/>
          </a:prstGeom>
        </p:spPr>
      </p:pic>
    </p:spTree>
    <p:extLst>
      <p:ext uri="{BB962C8B-B14F-4D97-AF65-F5344CB8AC3E}">
        <p14:creationId xmlns:p14="http://schemas.microsoft.com/office/powerpoint/2010/main" val="357078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s-ES_tradnl" dirty="0" smtClean="0"/>
              <a:t>VIA DIGESTIVA</a:t>
            </a:r>
            <a:endParaRPr lang="es-ES_tradnl" dirty="0"/>
          </a:p>
        </p:txBody>
      </p:sp>
      <p:pic>
        <p:nvPicPr>
          <p:cNvPr id="4" name="Picture 3" descr="trabjadormanzacontamsistdigestivo 001.jpg" title="Image of a worker eating an app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123" y="961585"/>
            <a:ext cx="4504266" cy="5164578"/>
          </a:xfrm>
          <a:prstGeom prst="rect">
            <a:avLst/>
          </a:prstGeom>
        </p:spPr>
      </p:pic>
    </p:spTree>
    <p:extLst>
      <p:ext uri="{BB962C8B-B14F-4D97-AF65-F5344CB8AC3E}">
        <p14:creationId xmlns:p14="http://schemas.microsoft.com/office/powerpoint/2010/main" val="143140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VIA Parenteral</a:t>
            </a:r>
            <a:endParaRPr lang="en-US" dirty="0"/>
          </a:p>
        </p:txBody>
      </p:sp>
      <p:pic>
        <p:nvPicPr>
          <p:cNvPr id="4" name="Picture 3" descr="heridasbrazoquimicos 001.jpg" title="Image of a worker using chemicals that are getting on an open woun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2647" y="865228"/>
            <a:ext cx="4559482" cy="5126464"/>
          </a:xfrm>
          <a:prstGeom prst="rect">
            <a:avLst/>
          </a:prstGeom>
        </p:spPr>
      </p:pic>
    </p:spTree>
    <p:extLst>
      <p:ext uri="{BB962C8B-B14F-4D97-AF65-F5344CB8AC3E}">
        <p14:creationId xmlns:p14="http://schemas.microsoft.com/office/powerpoint/2010/main" val="224225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353" y="1553882"/>
            <a:ext cx="8262471" cy="3970318"/>
          </a:xfrm>
          <a:prstGeom prst="rect">
            <a:avLst/>
          </a:prstGeom>
        </p:spPr>
        <p:txBody>
          <a:bodyPr wrap="square">
            <a:spAutoFit/>
          </a:bodyPr>
          <a:lstStyle/>
          <a:p>
            <a:pPr algn="ctr"/>
            <a:r>
              <a:rPr lang="es-ES_tradnl" sz="2800" dirty="0"/>
              <a:t>Este material fue creado bajo la Beca de Formación Susan Harwood # SH-27667-SH5 de la Administración de Seguridad y Salud, Departamento de Trabajo de EE.UU. No refleja necesariamente los puntos de vista o las políticas del Departamento de Trabajo de EE.UU., ni la mención de marcas registradas, productos comerciales u organizaciones implican el patrocinio del Gobierno de EE.UU.</a:t>
            </a:r>
            <a:endParaRPr lang="en-US" sz="2800" dirty="0"/>
          </a:p>
          <a:p>
            <a:pPr algn="ctr"/>
            <a:r>
              <a:rPr lang="es-ES_tradnl" sz="2800" dirty="0"/>
              <a:t> </a:t>
            </a:r>
            <a:endParaRPr lang="en-US" sz="2800" dirty="0"/>
          </a:p>
        </p:txBody>
      </p:sp>
      <p:sp>
        <p:nvSpPr>
          <p:cNvPr id="3" name="Title 2" hidden="1"/>
          <p:cNvSpPr>
            <a:spLocks noGrp="1"/>
          </p:cNvSpPr>
          <p:nvPr>
            <p:ph type="title"/>
          </p:nvPr>
        </p:nvSpPr>
        <p:spPr/>
        <p:txBody>
          <a:bodyPr/>
          <a:lstStyle/>
          <a:p>
            <a:r>
              <a:rPr lang="en-US" dirty="0"/>
              <a:t>Disclaimer </a:t>
            </a:r>
            <a:br>
              <a:rPr lang="en-US" dirty="0"/>
            </a:br>
            <a:endParaRPr lang="en-US" dirty="0"/>
          </a:p>
        </p:txBody>
      </p:sp>
    </p:spTree>
    <p:extLst>
      <p:ext uri="{BB962C8B-B14F-4D97-AF65-F5344CB8AC3E}">
        <p14:creationId xmlns:p14="http://schemas.microsoft.com/office/powerpoint/2010/main" val="153488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t>VIA Dermal</a:t>
            </a:r>
            <a:endParaRPr lang="en-US" dirty="0"/>
          </a:p>
        </p:txBody>
      </p:sp>
      <p:pic>
        <p:nvPicPr>
          <p:cNvPr id="4" name="Picture 3" descr="manosdetergentellimpiando 001.jpg" title="Image of a worker using hazardous chemicals without glov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1992" y="929343"/>
            <a:ext cx="4572000" cy="5214939"/>
          </a:xfrm>
          <a:prstGeom prst="rect">
            <a:avLst/>
          </a:prstGeom>
        </p:spPr>
      </p:pic>
    </p:spTree>
    <p:extLst>
      <p:ext uri="{BB962C8B-B14F-4D97-AF65-F5344CB8AC3E}">
        <p14:creationId xmlns:p14="http://schemas.microsoft.com/office/powerpoint/2010/main" val="17778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8747"/>
            <a:ext cx="9144000" cy="1054394"/>
          </a:xfrm>
        </p:spPr>
        <p:txBody>
          <a:bodyPr/>
          <a:lstStyle/>
          <a:p>
            <a:r>
              <a:rPr lang="es-ES_tradnl" b="1" dirty="0"/>
              <a:t>Etiquetado de Químicos– </a:t>
            </a:r>
            <a:r>
              <a:rPr lang="es-ES_tradnl" b="1" dirty="0" smtClean="0"/>
              <a:t/>
            </a:r>
            <a:br>
              <a:rPr lang="es-ES_tradnl" b="1" dirty="0" smtClean="0"/>
            </a:br>
            <a:r>
              <a:rPr lang="es-ES_tradnl" b="1" dirty="0" smtClean="0"/>
              <a:t>¡</a:t>
            </a:r>
            <a:r>
              <a:rPr lang="es-ES_tradnl" b="1" dirty="0"/>
              <a:t>Cómo leerlos! </a:t>
            </a:r>
            <a:r>
              <a:rPr lang="en-US" dirty="0"/>
              <a:t/>
            </a:r>
            <a:br>
              <a:rPr lang="en-US" dirty="0"/>
            </a:br>
            <a:endParaRPr lang="en-US" dirty="0"/>
          </a:p>
        </p:txBody>
      </p:sp>
      <p:pic>
        <p:nvPicPr>
          <p:cNvPr id="4" name="Picture 3" descr="ghs_label_ammonia.jpg" title="Image of a hazardous chemical label"/>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1411" y="1764427"/>
            <a:ext cx="7261412" cy="4794749"/>
          </a:xfrm>
          <a:prstGeom prst="rect">
            <a:avLst/>
          </a:prstGeom>
        </p:spPr>
      </p:pic>
    </p:spTree>
    <p:extLst>
      <p:ext uri="{BB962C8B-B14F-4D97-AF65-F5344CB8AC3E}">
        <p14:creationId xmlns:p14="http://schemas.microsoft.com/office/powerpoint/2010/main" val="421241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mage of N F P A Rating Explanation Guide"/>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53640926-AAD7-44D8-BBD7-CCE9431645EC}">
              <a14:shadowObscured xmlns:a14="http://schemas.microsoft.com/office/drawing/2010/main"/>
            </a:ext>
          </a:extLst>
        </p:spPr>
      </p:pic>
      <p:sp>
        <p:nvSpPr>
          <p:cNvPr id="2" name="Title 1" hidden="1"/>
          <p:cNvSpPr>
            <a:spLocks noGrp="1"/>
          </p:cNvSpPr>
          <p:nvPr>
            <p:ph type="title"/>
          </p:nvPr>
        </p:nvSpPr>
        <p:spPr/>
        <p:txBody>
          <a:bodyPr/>
          <a:lstStyle/>
          <a:p>
            <a:r>
              <a:rPr lang="en-US" dirty="0" smtClean="0"/>
              <a:t>NFPA Rating explanation guide</a:t>
            </a:r>
            <a:endParaRPr lang="en-US" dirty="0"/>
          </a:p>
        </p:txBody>
      </p:sp>
    </p:spTree>
    <p:extLst>
      <p:ext uri="{BB962C8B-B14F-4D97-AF65-F5344CB8AC3E}">
        <p14:creationId xmlns:p14="http://schemas.microsoft.com/office/powerpoint/2010/main" val="2386374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4588"/>
            <a:ext cx="9144000" cy="1054394"/>
          </a:xfrm>
        </p:spPr>
        <p:txBody>
          <a:bodyPr/>
          <a:lstStyle/>
          <a:p>
            <a:r>
              <a:rPr lang="es-ES_tradnl" b="1" dirty="0" smtClean="0"/>
              <a:t>Tipos </a:t>
            </a:r>
            <a:r>
              <a:rPr lang="es-ES_tradnl" b="1" dirty="0"/>
              <a:t>de Pintura y químicos que se </a:t>
            </a:r>
            <a:r>
              <a:rPr lang="es-ES_tradnl" b="1" dirty="0" smtClean="0"/>
              <a:t>  Usan </a:t>
            </a:r>
            <a:r>
              <a:rPr lang="es-ES_tradnl" b="1" dirty="0"/>
              <a:t>en la Pintura </a:t>
            </a:r>
            <a:r>
              <a:rPr lang="en-US" dirty="0"/>
              <a:t/>
            </a:r>
            <a:br>
              <a:rPr lang="en-US" dirty="0"/>
            </a:br>
            <a:endParaRPr lang="en-US" dirty="0"/>
          </a:p>
        </p:txBody>
      </p:sp>
      <p:pic>
        <p:nvPicPr>
          <p:cNvPr id="4" name="Picture 3" descr="SWacrylicalkyd.jpg" title="Image of a paint ca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6412" y="1763059"/>
            <a:ext cx="2328729" cy="2866613"/>
          </a:xfrm>
          <a:prstGeom prst="rect">
            <a:avLst/>
          </a:prstGeom>
        </p:spPr>
      </p:pic>
      <p:pic>
        <p:nvPicPr>
          <p:cNvPr id="5" name="Picture 4" descr="Oil_Base_Paint.jpg" title="Image of an oil base ca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89408" y="3907784"/>
            <a:ext cx="2226236" cy="2681272"/>
          </a:xfrm>
          <a:prstGeom prst="rect">
            <a:avLst/>
          </a:prstGeom>
        </p:spPr>
      </p:pic>
      <p:pic>
        <p:nvPicPr>
          <p:cNvPr id="6" name="Picture 5" descr="Paint-Remover.jpg" title="Image of paint remove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0234" y="1778000"/>
            <a:ext cx="1747468" cy="2540000"/>
          </a:xfrm>
          <a:prstGeom prst="rect">
            <a:avLst/>
          </a:prstGeom>
        </p:spPr>
      </p:pic>
      <p:pic>
        <p:nvPicPr>
          <p:cNvPr id="7" name="Picture 6" descr="Paint_Thinner.jpg" title="Image of paint thinne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9671" y="3907784"/>
            <a:ext cx="1971524" cy="2681272"/>
          </a:xfrm>
          <a:prstGeom prst="rect">
            <a:avLst/>
          </a:prstGeom>
        </p:spPr>
      </p:pic>
    </p:spTree>
    <p:extLst>
      <p:ext uri="{BB962C8B-B14F-4D97-AF65-F5344CB8AC3E}">
        <p14:creationId xmlns:p14="http://schemas.microsoft.com/office/powerpoint/2010/main" val="16365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36587"/>
            <a:ext cx="8407893" cy="3989891"/>
          </a:xfrm>
        </p:spPr>
        <p:txBody>
          <a:bodyPr>
            <a:normAutofit/>
          </a:bodyPr>
          <a:lstStyle/>
          <a:p>
            <a:r>
              <a:rPr lang="es-ES_tradnl" sz="3600" b="1" dirty="0"/>
              <a:t>La exposición a la sílice</a:t>
            </a:r>
            <a:r>
              <a:rPr lang="en-US" sz="3600" dirty="0"/>
              <a:t> </a:t>
            </a:r>
            <a:endParaRPr lang="en-US" sz="3600" dirty="0" smtClean="0"/>
          </a:p>
          <a:p>
            <a:r>
              <a:rPr lang="es-ES_tradnl" sz="3600" b="1" dirty="0"/>
              <a:t>La exposición al plomo</a:t>
            </a:r>
            <a:r>
              <a:rPr lang="en-US" sz="3600" dirty="0"/>
              <a:t> </a:t>
            </a:r>
            <a:endParaRPr lang="en-US" sz="3600" dirty="0" smtClean="0"/>
          </a:p>
          <a:p>
            <a:r>
              <a:rPr lang="es-ES_tradnl" sz="3600" b="1" dirty="0"/>
              <a:t>Caídas</a:t>
            </a:r>
            <a:r>
              <a:rPr lang="en-US" sz="3600" dirty="0"/>
              <a:t> </a:t>
            </a:r>
            <a:endParaRPr lang="en-US" sz="3600" dirty="0" smtClean="0"/>
          </a:p>
          <a:p>
            <a:r>
              <a:rPr lang="es-ES_tradnl" sz="3600" b="1" dirty="0"/>
              <a:t>Peligros eléctricos</a:t>
            </a:r>
            <a:r>
              <a:rPr lang="en-US" sz="3600" dirty="0"/>
              <a:t> </a:t>
            </a:r>
            <a:endParaRPr lang="en-US" sz="3600" dirty="0" smtClean="0"/>
          </a:p>
          <a:p>
            <a:r>
              <a:rPr lang="es-ES_tradnl" sz="3600" b="1" dirty="0"/>
              <a:t>Trastornos musculoesqueléticos</a:t>
            </a:r>
            <a:r>
              <a:rPr lang="en-US" sz="3600" dirty="0"/>
              <a:t> </a:t>
            </a:r>
          </a:p>
        </p:txBody>
      </p:sp>
      <p:sp>
        <p:nvSpPr>
          <p:cNvPr id="3" name="Title 2"/>
          <p:cNvSpPr>
            <a:spLocks noGrp="1"/>
          </p:cNvSpPr>
          <p:nvPr>
            <p:ph type="title"/>
          </p:nvPr>
        </p:nvSpPr>
        <p:spPr/>
        <p:txBody>
          <a:bodyPr/>
          <a:lstStyle/>
          <a:p>
            <a:r>
              <a:rPr lang="es-ES_tradnl" dirty="0" smtClean="0"/>
              <a:t>OTROS PELIGROS</a:t>
            </a:r>
            <a:endParaRPr lang="es-ES_tradnl" dirty="0"/>
          </a:p>
        </p:txBody>
      </p:sp>
    </p:spTree>
    <p:extLst>
      <p:ext uri="{BB962C8B-B14F-4D97-AF65-F5344CB8AC3E}">
        <p14:creationId xmlns:p14="http://schemas.microsoft.com/office/powerpoint/2010/main" val="281733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s-ES_tradnl" sz="3600" b="1" dirty="0"/>
              <a:t>El Derecho de Saber</a:t>
            </a:r>
            <a:r>
              <a:rPr lang="en-US" sz="3600" dirty="0"/>
              <a:t> </a:t>
            </a:r>
            <a:endParaRPr lang="en-US" sz="3600" dirty="0" smtClean="0"/>
          </a:p>
          <a:p>
            <a:r>
              <a:rPr lang="es-ES_tradnl" sz="3600" b="1" dirty="0"/>
              <a:t>Limites de Exposición Permitidos (</a:t>
            </a:r>
            <a:r>
              <a:rPr lang="es-ES_tradnl" sz="3600" b="1" dirty="0" err="1"/>
              <a:t>PELs</a:t>
            </a:r>
            <a:r>
              <a:rPr lang="es-ES_tradnl" sz="3600" b="1" dirty="0" smtClean="0"/>
              <a:t>)</a:t>
            </a:r>
            <a:endParaRPr lang="es-ES_tradnl" sz="3600" b="1" dirty="0"/>
          </a:p>
          <a:p>
            <a:r>
              <a:rPr lang="es-ES_tradnl" sz="3600" b="1" dirty="0"/>
              <a:t>Ventilación</a:t>
            </a:r>
            <a:r>
              <a:rPr lang="en-US" sz="3600" dirty="0"/>
              <a:t> </a:t>
            </a:r>
            <a:r>
              <a:rPr lang="en-US" sz="3600" dirty="0" smtClean="0"/>
              <a:t> </a:t>
            </a:r>
          </a:p>
          <a:p>
            <a:r>
              <a:rPr lang="es-ES_tradnl" sz="3600" b="1" dirty="0"/>
              <a:t>Substitución</a:t>
            </a:r>
            <a:r>
              <a:rPr lang="en-US" sz="3600" dirty="0"/>
              <a:t> </a:t>
            </a:r>
            <a:r>
              <a:rPr lang="en-US" sz="3600" dirty="0" smtClean="0"/>
              <a:t> </a:t>
            </a:r>
          </a:p>
          <a:p>
            <a:r>
              <a:rPr lang="es-ES_tradnl" sz="3600" b="1" dirty="0"/>
              <a:t>Prácticas de trabajo y comportamiento</a:t>
            </a:r>
            <a:r>
              <a:rPr lang="en-US" sz="3600" dirty="0"/>
              <a:t> </a:t>
            </a:r>
            <a:endParaRPr lang="en-US" sz="3600" dirty="0" smtClean="0"/>
          </a:p>
          <a:p>
            <a:r>
              <a:rPr lang="es-ES_tradnl" sz="3600" b="1" dirty="0"/>
              <a:t>Uso de PPE</a:t>
            </a:r>
            <a:r>
              <a:rPr lang="en-US" sz="3600" dirty="0"/>
              <a:t> </a:t>
            </a:r>
            <a:endParaRPr lang="en-US" dirty="0"/>
          </a:p>
        </p:txBody>
      </p:sp>
      <p:sp>
        <p:nvSpPr>
          <p:cNvPr id="3" name="Title 2"/>
          <p:cNvSpPr>
            <a:spLocks noGrp="1"/>
          </p:cNvSpPr>
          <p:nvPr>
            <p:ph type="title"/>
          </p:nvPr>
        </p:nvSpPr>
        <p:spPr/>
        <p:txBody>
          <a:bodyPr/>
          <a:lstStyle/>
          <a:p>
            <a:r>
              <a:rPr lang="es-ES_tradnl" b="1" dirty="0" smtClean="0"/>
              <a:t>¿</a:t>
            </a:r>
            <a:r>
              <a:rPr lang="es-ES_tradnl" b="1" dirty="0"/>
              <a:t>Cómo me puedo proteger de químicos peligrosos?</a:t>
            </a:r>
            <a:r>
              <a:rPr lang="en-US" dirty="0"/>
              <a:t>    </a:t>
            </a:r>
          </a:p>
        </p:txBody>
      </p:sp>
    </p:spTree>
    <p:extLst>
      <p:ext uri="{BB962C8B-B14F-4D97-AF65-F5344CB8AC3E}">
        <p14:creationId xmlns:p14="http://schemas.microsoft.com/office/powerpoint/2010/main" val="278717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s-ES_tradnl" sz="2800" b="1" dirty="0"/>
              <a:t>Almacenamiento de Productos </a:t>
            </a:r>
            <a:r>
              <a:rPr lang="es-ES_tradnl" sz="2800" b="1" dirty="0" smtClean="0"/>
              <a:t>Inflamables</a:t>
            </a:r>
            <a:r>
              <a:rPr lang="en-US" sz="2800" b="1" dirty="0" smtClean="0"/>
              <a:t>:</a:t>
            </a:r>
          </a:p>
          <a:p>
            <a:pPr marL="45720" indent="0">
              <a:buNone/>
            </a:pPr>
            <a:endParaRPr lang="en-US" b="1" dirty="0"/>
          </a:p>
          <a:p>
            <a:pPr lvl="0"/>
            <a:r>
              <a:rPr lang="es-ES_tradnl" dirty="0"/>
              <a:t>Almacene los productos en un ambiente fresco </a:t>
            </a:r>
            <a:endParaRPr lang="en-US" dirty="0"/>
          </a:p>
          <a:p>
            <a:pPr lvl="0"/>
            <a:r>
              <a:rPr lang="es-ES_tradnl" dirty="0"/>
              <a:t>Almacene los productos lejos de fuentes de ignición  </a:t>
            </a:r>
            <a:endParaRPr lang="en-US" dirty="0"/>
          </a:p>
          <a:p>
            <a:pPr lvl="0"/>
            <a:r>
              <a:rPr lang="es-ES_tradnl" dirty="0"/>
              <a:t>No almacene productos incompatibles lado a lado  </a:t>
            </a:r>
            <a:endParaRPr lang="en-US" dirty="0"/>
          </a:p>
          <a:p>
            <a:pPr lvl="0"/>
            <a:r>
              <a:rPr lang="es-ES_tradnl" dirty="0"/>
              <a:t>Marque las ubicaciones de almacenamiento con señales/advertencias. </a:t>
            </a:r>
            <a:endParaRPr lang="en-US" dirty="0"/>
          </a:p>
          <a:p>
            <a:pPr lvl="0"/>
            <a:r>
              <a:rPr lang="es-ES_tradnl" dirty="0"/>
              <a:t>Tenga acceso fácil a extinguidores </a:t>
            </a:r>
            <a:endParaRPr lang="en-US" dirty="0"/>
          </a:p>
          <a:p>
            <a:pPr lvl="0"/>
            <a:r>
              <a:rPr lang="es-ES_tradnl" dirty="0"/>
              <a:t>Los extinguidores deben ser apropiados para los productos que se almacenan (vea las fichas de datos de seguridad) </a:t>
            </a:r>
            <a:endParaRPr lang="en-US" dirty="0"/>
          </a:p>
          <a:p>
            <a:pPr lvl="0"/>
            <a:r>
              <a:rPr lang="es-ES_tradnl" dirty="0"/>
              <a:t>Los productos almacenados no deben bloquear los pasillos y salidas </a:t>
            </a:r>
            <a:endParaRPr lang="en-US" dirty="0"/>
          </a:p>
          <a:p>
            <a:pPr marL="45720" indent="0">
              <a:buNone/>
            </a:pPr>
            <a:endParaRPr lang="en-US" dirty="0"/>
          </a:p>
        </p:txBody>
      </p:sp>
      <p:sp>
        <p:nvSpPr>
          <p:cNvPr id="3" name="Title 2"/>
          <p:cNvSpPr>
            <a:spLocks noGrp="1"/>
          </p:cNvSpPr>
          <p:nvPr>
            <p:ph type="title"/>
          </p:nvPr>
        </p:nvSpPr>
        <p:spPr>
          <a:xfrm>
            <a:off x="381000" y="500522"/>
            <a:ext cx="8381260" cy="1054394"/>
          </a:xfrm>
        </p:spPr>
        <p:txBody>
          <a:bodyPr/>
          <a:lstStyle/>
          <a:p>
            <a:r>
              <a:rPr lang="es-ES_tradnl" b="1" dirty="0" smtClean="0"/>
              <a:t>Evitando </a:t>
            </a:r>
            <a:r>
              <a:rPr lang="es-ES_tradnl" b="1" dirty="0"/>
              <a:t>crear riesgos al almacenar productos químicos </a:t>
            </a:r>
            <a:r>
              <a:rPr lang="en-US" dirty="0"/>
              <a:t/>
            </a:r>
            <a:br>
              <a:rPr lang="en-US" dirty="0"/>
            </a:br>
            <a:endParaRPr lang="en-US" dirty="0"/>
          </a:p>
        </p:txBody>
      </p:sp>
    </p:spTree>
    <p:extLst>
      <p:ext uri="{BB962C8B-B14F-4D97-AF65-F5344CB8AC3E}">
        <p14:creationId xmlns:p14="http://schemas.microsoft.com/office/powerpoint/2010/main" val="475734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53" y="687294"/>
            <a:ext cx="8845176" cy="6001643"/>
          </a:xfrm>
          <a:prstGeom prst="rect">
            <a:avLst/>
          </a:prstGeom>
          <a:noFill/>
        </p:spPr>
        <p:txBody>
          <a:bodyPr wrap="square" rtlCol="0">
            <a:spAutoFit/>
          </a:bodyPr>
          <a:lstStyle/>
          <a:p>
            <a:r>
              <a:rPr lang="es-ES_tradnl" sz="2800" b="1" dirty="0">
                <a:solidFill>
                  <a:srgbClr val="655450"/>
                </a:solidFill>
              </a:rPr>
              <a:t>Productos que Liberan </a:t>
            </a:r>
            <a:r>
              <a:rPr lang="es-ES_tradnl" sz="2800" b="1" dirty="0" smtClean="0">
                <a:solidFill>
                  <a:srgbClr val="655450"/>
                </a:solidFill>
              </a:rPr>
              <a:t>Vapor</a:t>
            </a:r>
            <a:r>
              <a:rPr lang="en-US" sz="2800" b="1" dirty="0" smtClean="0">
                <a:solidFill>
                  <a:srgbClr val="655450"/>
                </a:solidFill>
              </a:rPr>
              <a:t>:</a:t>
            </a:r>
          </a:p>
          <a:p>
            <a:pPr marL="457200" indent="-457200">
              <a:buFont typeface="Arial"/>
              <a:buChar char="•"/>
            </a:pPr>
            <a:endParaRPr lang="en-US" sz="2800" b="1" dirty="0">
              <a:solidFill>
                <a:srgbClr val="655450"/>
              </a:solidFill>
            </a:endParaRPr>
          </a:p>
          <a:p>
            <a:pPr marL="342900" lvl="0" indent="-342900">
              <a:buFont typeface="Arial"/>
              <a:buChar char="•"/>
            </a:pPr>
            <a:r>
              <a:rPr lang="es-ES_tradnl" sz="2000" dirty="0">
                <a:solidFill>
                  <a:srgbClr val="655450"/>
                </a:solidFill>
              </a:rPr>
              <a:t>Mantenga los productos en contenedores bien cerrados cuando no los esté usando. </a:t>
            </a:r>
            <a:endParaRPr lang="es-ES_tradnl" sz="2000" dirty="0" smtClean="0">
              <a:solidFill>
                <a:srgbClr val="655450"/>
              </a:solidFill>
            </a:endParaRPr>
          </a:p>
          <a:p>
            <a:pPr lvl="0"/>
            <a:endParaRPr lang="en-US" sz="2000" dirty="0">
              <a:solidFill>
                <a:srgbClr val="655450"/>
              </a:solidFill>
            </a:endParaRPr>
          </a:p>
          <a:p>
            <a:pPr marL="342900" lvl="0" indent="-342900">
              <a:buFont typeface="Arial"/>
              <a:buChar char="•"/>
            </a:pPr>
            <a:r>
              <a:rPr lang="es-ES_tradnl" sz="2000" dirty="0">
                <a:solidFill>
                  <a:srgbClr val="655450"/>
                </a:solidFill>
              </a:rPr>
              <a:t>Mantenga los contenedores de productos en forma vertical.  </a:t>
            </a:r>
            <a:endParaRPr lang="es-ES_tradnl" sz="2000" dirty="0" smtClean="0">
              <a:solidFill>
                <a:srgbClr val="655450"/>
              </a:solidFill>
            </a:endParaRPr>
          </a:p>
          <a:p>
            <a:pPr lvl="0"/>
            <a:endParaRPr lang="en-US" sz="2000" dirty="0">
              <a:solidFill>
                <a:srgbClr val="655450"/>
              </a:solidFill>
            </a:endParaRPr>
          </a:p>
          <a:p>
            <a:pPr marL="342900" lvl="0" indent="-342900">
              <a:buFont typeface="Arial"/>
              <a:buChar char="•"/>
            </a:pPr>
            <a:r>
              <a:rPr lang="es-ES_tradnl" sz="2000" dirty="0">
                <a:solidFill>
                  <a:srgbClr val="655450"/>
                </a:solidFill>
              </a:rPr>
              <a:t>Evite que los contenedores o envases se dañen (por ejemplo, perforación)</a:t>
            </a:r>
            <a:r>
              <a:rPr lang="es-ES_tradnl" sz="2000" dirty="0" smtClean="0">
                <a:solidFill>
                  <a:srgbClr val="655450"/>
                </a:solidFill>
              </a:rPr>
              <a:t>.</a:t>
            </a:r>
          </a:p>
          <a:p>
            <a:pPr lvl="0"/>
            <a:r>
              <a:rPr lang="es-ES_tradnl" sz="2000" dirty="0" smtClean="0">
                <a:solidFill>
                  <a:srgbClr val="655450"/>
                </a:solidFill>
              </a:rPr>
              <a:t> </a:t>
            </a:r>
            <a:endParaRPr lang="en-US" sz="2000" dirty="0">
              <a:solidFill>
                <a:srgbClr val="655450"/>
              </a:solidFill>
            </a:endParaRPr>
          </a:p>
          <a:p>
            <a:pPr marL="342900" lvl="0" indent="-342900">
              <a:buFont typeface="Arial"/>
              <a:buChar char="•"/>
            </a:pPr>
            <a:r>
              <a:rPr lang="es-ES_tradnl" sz="2000" dirty="0">
                <a:solidFill>
                  <a:srgbClr val="655450"/>
                </a:solidFill>
              </a:rPr>
              <a:t>Cuando transfiera productos a nuevos contenedores, asegúrese que el material del contenedor es compatible con el producto y que se claramente etiquetado. </a:t>
            </a:r>
            <a:endParaRPr lang="es-ES_tradnl" sz="2000" dirty="0" smtClean="0">
              <a:solidFill>
                <a:srgbClr val="655450"/>
              </a:solidFill>
            </a:endParaRPr>
          </a:p>
          <a:p>
            <a:pPr lvl="0"/>
            <a:endParaRPr lang="en-US" sz="2000" dirty="0">
              <a:solidFill>
                <a:srgbClr val="655450"/>
              </a:solidFill>
            </a:endParaRPr>
          </a:p>
          <a:p>
            <a:pPr marL="342900" lvl="0" indent="-342900">
              <a:buFont typeface="Arial"/>
              <a:buChar char="•"/>
            </a:pPr>
            <a:r>
              <a:rPr lang="es-ES_tradnl" sz="2000" dirty="0">
                <a:solidFill>
                  <a:srgbClr val="655450"/>
                </a:solidFill>
              </a:rPr>
              <a:t>Mantenga los contenedores de productos en una are bien ventilada. </a:t>
            </a:r>
            <a:endParaRPr lang="es-ES_tradnl" sz="2000" dirty="0" smtClean="0">
              <a:solidFill>
                <a:srgbClr val="655450"/>
              </a:solidFill>
            </a:endParaRPr>
          </a:p>
          <a:p>
            <a:pPr lvl="0"/>
            <a:endParaRPr lang="en-US" sz="2000" dirty="0">
              <a:solidFill>
                <a:srgbClr val="655450"/>
              </a:solidFill>
            </a:endParaRPr>
          </a:p>
          <a:p>
            <a:pPr marL="342900" lvl="0" indent="-342900">
              <a:buFont typeface="Arial"/>
              <a:buChar char="•"/>
            </a:pPr>
            <a:r>
              <a:rPr lang="es-ES_tradnl" sz="2000" dirty="0">
                <a:solidFill>
                  <a:srgbClr val="655450"/>
                </a:solidFill>
              </a:rPr>
              <a:t>Mantenga los contenedores de productos en un lugar seco.  </a:t>
            </a:r>
            <a:endParaRPr lang="en-US" sz="2000" dirty="0">
              <a:solidFill>
                <a:srgbClr val="655450"/>
              </a:solidFill>
            </a:endParaRPr>
          </a:p>
          <a:p>
            <a:pPr marL="342900" indent="-342900">
              <a:buFont typeface="Arial"/>
              <a:buChar char="•"/>
            </a:pPr>
            <a:endParaRPr lang="en-US" sz="2000" dirty="0" smtClean="0">
              <a:solidFill>
                <a:srgbClr val="655450"/>
              </a:solidFill>
            </a:endParaRPr>
          </a:p>
          <a:p>
            <a:pPr marL="457200" indent="-457200">
              <a:buFont typeface="Arial"/>
              <a:buChar char="•"/>
            </a:pPr>
            <a:endParaRPr lang="en-US" sz="2800" dirty="0">
              <a:solidFill>
                <a:srgbClr val="655450"/>
              </a:solidFill>
            </a:endParaRPr>
          </a:p>
        </p:txBody>
      </p:sp>
      <p:sp>
        <p:nvSpPr>
          <p:cNvPr id="2" name="Title 1" hidden="1"/>
          <p:cNvSpPr>
            <a:spLocks noGrp="1"/>
          </p:cNvSpPr>
          <p:nvPr>
            <p:ph type="title"/>
          </p:nvPr>
        </p:nvSpPr>
        <p:spPr/>
        <p:txBody>
          <a:bodyPr/>
          <a:lstStyle/>
          <a:p>
            <a:r>
              <a:rPr lang="es-ES_tradnl" b="1" dirty="0">
                <a:solidFill>
                  <a:srgbClr val="655450"/>
                </a:solidFill>
              </a:rPr>
              <a:t>Productos que Liberan Vapor</a:t>
            </a:r>
            <a:r>
              <a:rPr lang="en-US" b="1" dirty="0">
                <a:solidFill>
                  <a:srgbClr val="655450"/>
                </a:solidFill>
              </a:rPr>
              <a:t>:</a:t>
            </a:r>
            <a:br>
              <a:rPr lang="en-US" b="1" dirty="0">
                <a:solidFill>
                  <a:srgbClr val="655450"/>
                </a:solidFill>
              </a:rPr>
            </a:br>
            <a:endParaRPr lang="en-US" dirty="0"/>
          </a:p>
        </p:txBody>
      </p:sp>
    </p:spTree>
    <p:extLst>
      <p:ext uri="{BB962C8B-B14F-4D97-AF65-F5344CB8AC3E}">
        <p14:creationId xmlns:p14="http://schemas.microsoft.com/office/powerpoint/2010/main" val="607548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32835"/>
            <a:ext cx="8407893" cy="1119753"/>
          </a:xfrm>
        </p:spPr>
        <p:txBody>
          <a:bodyPr/>
          <a:lstStyle/>
          <a:p>
            <a:pPr marL="45720" indent="0" algn="ctr">
              <a:buNone/>
            </a:pPr>
            <a:r>
              <a:rPr lang="es-ES_tradnl" sz="2800" b="1" dirty="0" smtClean="0">
                <a:solidFill>
                  <a:srgbClr val="800000"/>
                </a:solidFill>
              </a:rPr>
              <a:t>Aquí </a:t>
            </a:r>
            <a:r>
              <a:rPr lang="es-ES_tradnl" sz="2800" b="1" dirty="0">
                <a:solidFill>
                  <a:srgbClr val="800000"/>
                </a:solidFill>
              </a:rPr>
              <a:t>hay algunas cosas que puede hacer en caso de exposición a riesgos químicos:</a:t>
            </a:r>
            <a:endParaRPr lang="en-US" sz="2800" dirty="0">
              <a:solidFill>
                <a:srgbClr val="800000"/>
              </a:solidFill>
            </a:endParaRPr>
          </a:p>
          <a:p>
            <a:pPr marL="45720" indent="0" algn="ctr">
              <a:buNone/>
            </a:pPr>
            <a:endParaRPr lang="en-US" sz="2800" dirty="0" smtClean="0">
              <a:solidFill>
                <a:srgbClr val="800000"/>
              </a:solidFill>
            </a:endParaRPr>
          </a:p>
          <a:p>
            <a:pPr marL="45720" indent="0">
              <a:buNone/>
            </a:pPr>
            <a:endParaRPr lang="en-US" b="1" dirty="0"/>
          </a:p>
          <a:p>
            <a:endParaRPr lang="en-US" dirty="0"/>
          </a:p>
        </p:txBody>
      </p:sp>
      <p:sp>
        <p:nvSpPr>
          <p:cNvPr id="3" name="Title 2"/>
          <p:cNvSpPr>
            <a:spLocks noGrp="1"/>
          </p:cNvSpPr>
          <p:nvPr>
            <p:ph type="title"/>
          </p:nvPr>
        </p:nvSpPr>
        <p:spPr>
          <a:xfrm>
            <a:off x="381000" y="884125"/>
            <a:ext cx="8381260" cy="526115"/>
          </a:xfrm>
        </p:spPr>
        <p:txBody>
          <a:bodyPr/>
          <a:lstStyle/>
          <a:p>
            <a:r>
              <a:rPr lang="es-ES_tradnl" b="1" dirty="0" smtClean="0"/>
              <a:t>¿</a:t>
            </a:r>
            <a:r>
              <a:rPr lang="es-ES_tradnl" b="1" dirty="0"/>
              <a:t>Y si ya he sido expuesto? </a:t>
            </a:r>
            <a:r>
              <a:rPr lang="en-US" dirty="0"/>
              <a:t/>
            </a:r>
            <a:br>
              <a:rPr lang="en-US" dirty="0"/>
            </a:br>
            <a:r>
              <a:rPr lang="en-US" dirty="0"/>
              <a:t/>
            </a:r>
            <a:br>
              <a:rPr lang="en-US" dirty="0"/>
            </a:br>
            <a:endParaRPr lang="en-US" dirty="0"/>
          </a:p>
        </p:txBody>
      </p:sp>
      <p:sp>
        <p:nvSpPr>
          <p:cNvPr id="4" name="TextBox 3"/>
          <p:cNvSpPr txBox="1"/>
          <p:nvPr/>
        </p:nvSpPr>
        <p:spPr>
          <a:xfrm>
            <a:off x="380999" y="3585882"/>
            <a:ext cx="8407893" cy="1569660"/>
          </a:xfrm>
          <a:prstGeom prst="rect">
            <a:avLst/>
          </a:prstGeom>
          <a:noFill/>
        </p:spPr>
        <p:txBody>
          <a:bodyPr wrap="square" rtlCol="0">
            <a:spAutoFit/>
          </a:bodyPr>
          <a:lstStyle/>
          <a:p>
            <a:pPr algn="ctr"/>
            <a:r>
              <a:rPr lang="es-ES_tradnl" sz="2400" b="1" dirty="0">
                <a:solidFill>
                  <a:schemeClr val="accent4">
                    <a:lumMod val="50000"/>
                  </a:schemeClr>
                </a:solidFill>
              </a:rPr>
              <a:t>Pare lo que esta haciendo y deje el espacio contaminado. Alerte a su supervisor. Llame al 911 para emergencias o el Centro de Control de envenenamiento al 1-800 -222-1222.</a:t>
            </a:r>
            <a:endParaRPr lang="en-US" sz="2400" dirty="0">
              <a:solidFill>
                <a:schemeClr val="accent4">
                  <a:lumMod val="50000"/>
                </a:schemeClr>
              </a:solidFill>
            </a:endParaRPr>
          </a:p>
          <a:p>
            <a:pPr algn="ctr"/>
            <a:endParaRPr lang="en-US" sz="2400" dirty="0">
              <a:solidFill>
                <a:schemeClr val="accent4">
                  <a:lumMod val="50000"/>
                </a:schemeClr>
              </a:solidFill>
            </a:endParaRPr>
          </a:p>
        </p:txBody>
      </p:sp>
    </p:spTree>
    <p:extLst>
      <p:ext uri="{BB962C8B-B14F-4D97-AF65-F5344CB8AC3E}">
        <p14:creationId xmlns:p14="http://schemas.microsoft.com/office/powerpoint/2010/main" val="16693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12" y="803749"/>
            <a:ext cx="8815294" cy="606491"/>
          </a:xfrm>
        </p:spPr>
        <p:txBody>
          <a:bodyPr/>
          <a:lstStyle/>
          <a:p>
            <a:r>
              <a:rPr lang="es-ES_tradnl" sz="2800" b="1" dirty="0" smtClean="0"/>
              <a:t>Aquí </a:t>
            </a:r>
            <a:r>
              <a:rPr lang="es-ES_tradnl" sz="2800" b="1" dirty="0"/>
              <a:t>hay algunas cosas que puede hacer en caso de exposición a riesgos químicos:</a:t>
            </a:r>
            <a:r>
              <a:rPr lang="en-US" sz="2800" dirty="0"/>
              <a:t/>
            </a:r>
            <a:br>
              <a:rPr lang="en-US" sz="2800" dirty="0"/>
            </a:br>
            <a:r>
              <a:rPr lang="en-US" sz="2800" dirty="0"/>
              <a:t/>
            </a:r>
            <a:br>
              <a:rPr lang="en-US" sz="2800" dirty="0"/>
            </a:br>
            <a:endParaRPr lang="en-US" sz="2800" dirty="0"/>
          </a:p>
        </p:txBody>
      </p:sp>
      <p:sp>
        <p:nvSpPr>
          <p:cNvPr id="6" name="TextBox 5"/>
          <p:cNvSpPr txBox="1"/>
          <p:nvPr/>
        </p:nvSpPr>
        <p:spPr>
          <a:xfrm>
            <a:off x="149412" y="1927414"/>
            <a:ext cx="8815294" cy="984885"/>
          </a:xfrm>
          <a:prstGeom prst="rect">
            <a:avLst/>
          </a:prstGeom>
          <a:noFill/>
        </p:spPr>
        <p:txBody>
          <a:bodyPr wrap="square" rtlCol="0">
            <a:spAutoFit/>
          </a:bodyPr>
          <a:lstStyle/>
          <a:p>
            <a:r>
              <a:rPr lang="es-ES_tradnl" sz="2000" b="1" u="sng" dirty="0">
                <a:solidFill>
                  <a:srgbClr val="433835"/>
                </a:solidFill>
              </a:rPr>
              <a:t>En case inhalación:</a:t>
            </a:r>
            <a:r>
              <a:rPr lang="es-ES_tradnl" sz="2000" b="1" dirty="0">
                <a:solidFill>
                  <a:srgbClr val="433835"/>
                </a:solidFill>
              </a:rPr>
              <a:t> </a:t>
            </a:r>
            <a:r>
              <a:rPr lang="es-ES_tradnl" sz="2000" dirty="0">
                <a:solidFill>
                  <a:srgbClr val="433835"/>
                </a:solidFill>
              </a:rPr>
              <a:t>aire limpio, descanso en un posición </a:t>
            </a:r>
            <a:r>
              <a:rPr lang="es-ES_tradnl" sz="2000" dirty="0" err="1">
                <a:solidFill>
                  <a:srgbClr val="433835"/>
                </a:solidFill>
              </a:rPr>
              <a:t>semi</a:t>
            </a:r>
            <a:r>
              <a:rPr lang="es-ES_tradnl" sz="2000" dirty="0">
                <a:solidFill>
                  <a:srgbClr val="433835"/>
                </a:solidFill>
              </a:rPr>
              <a:t>-acostada, respiración artificial si es necesario y asistencia médica.</a:t>
            </a:r>
            <a:endParaRPr lang="en-US" sz="2000" dirty="0">
              <a:solidFill>
                <a:srgbClr val="433835"/>
              </a:solidFill>
            </a:endParaRPr>
          </a:p>
          <a:p>
            <a:endParaRPr lang="en-US" dirty="0">
              <a:solidFill>
                <a:srgbClr val="433835"/>
              </a:solidFill>
            </a:endParaRPr>
          </a:p>
        </p:txBody>
      </p:sp>
      <p:sp>
        <p:nvSpPr>
          <p:cNvPr id="7" name="TextBox 6"/>
          <p:cNvSpPr txBox="1"/>
          <p:nvPr/>
        </p:nvSpPr>
        <p:spPr>
          <a:xfrm>
            <a:off x="149412" y="3122709"/>
            <a:ext cx="8815294" cy="1015663"/>
          </a:xfrm>
          <a:prstGeom prst="rect">
            <a:avLst/>
          </a:prstGeom>
          <a:noFill/>
        </p:spPr>
        <p:txBody>
          <a:bodyPr wrap="square" rtlCol="0">
            <a:spAutoFit/>
          </a:bodyPr>
          <a:lstStyle/>
          <a:p>
            <a:r>
              <a:rPr lang="es-ES_tradnl" sz="2000" b="1" u="sng" dirty="0">
                <a:solidFill>
                  <a:srgbClr val="433835"/>
                </a:solidFill>
              </a:rPr>
              <a:t>En caso de derrame:</a:t>
            </a:r>
            <a:r>
              <a:rPr lang="es-ES_tradnl" sz="2000" dirty="0">
                <a:solidFill>
                  <a:srgbClr val="433835"/>
                </a:solidFill>
              </a:rPr>
              <a:t> quítese la ropa contaminada, lave la zona con abundante agua, busque atención médica.</a:t>
            </a:r>
            <a:endParaRPr lang="en-US" sz="2000" dirty="0">
              <a:solidFill>
                <a:srgbClr val="433835"/>
              </a:solidFill>
            </a:endParaRPr>
          </a:p>
          <a:p>
            <a:endParaRPr lang="en-US" sz="2000" dirty="0">
              <a:solidFill>
                <a:srgbClr val="433835"/>
              </a:solidFill>
            </a:endParaRPr>
          </a:p>
        </p:txBody>
      </p:sp>
      <p:sp>
        <p:nvSpPr>
          <p:cNvPr id="8" name="TextBox 7"/>
          <p:cNvSpPr txBox="1"/>
          <p:nvPr/>
        </p:nvSpPr>
        <p:spPr>
          <a:xfrm>
            <a:off x="149412" y="4347881"/>
            <a:ext cx="8815294" cy="1015663"/>
          </a:xfrm>
          <a:prstGeom prst="rect">
            <a:avLst/>
          </a:prstGeom>
          <a:noFill/>
        </p:spPr>
        <p:txBody>
          <a:bodyPr wrap="square" rtlCol="0">
            <a:spAutoFit/>
          </a:bodyPr>
          <a:lstStyle/>
          <a:p>
            <a:r>
              <a:rPr lang="es-ES_tradnl" sz="2000" b="1" u="sng" dirty="0">
                <a:solidFill>
                  <a:srgbClr val="433835"/>
                </a:solidFill>
              </a:rPr>
              <a:t>En caso de salpicaduras:</a:t>
            </a:r>
            <a:r>
              <a:rPr lang="es-ES_tradnl" sz="2000" dirty="0">
                <a:solidFill>
                  <a:srgbClr val="433835"/>
                </a:solidFill>
              </a:rPr>
              <a:t> enjuague con abundante agua durante varios minutos y busque atención médica.</a:t>
            </a:r>
            <a:r>
              <a:rPr lang="es-ES_tradnl" sz="2000" b="1" u="sng" dirty="0">
                <a:solidFill>
                  <a:srgbClr val="433835"/>
                </a:solidFill>
              </a:rPr>
              <a:t> </a:t>
            </a:r>
            <a:endParaRPr lang="en-US" sz="2000" dirty="0">
              <a:solidFill>
                <a:srgbClr val="433835"/>
              </a:solidFill>
            </a:endParaRPr>
          </a:p>
          <a:p>
            <a:endParaRPr lang="en-US" sz="2000" dirty="0">
              <a:solidFill>
                <a:srgbClr val="433835"/>
              </a:solidFill>
            </a:endParaRPr>
          </a:p>
        </p:txBody>
      </p:sp>
      <p:sp>
        <p:nvSpPr>
          <p:cNvPr id="9" name="TextBox 8"/>
          <p:cNvSpPr txBox="1"/>
          <p:nvPr/>
        </p:nvSpPr>
        <p:spPr>
          <a:xfrm>
            <a:off x="149412" y="5483417"/>
            <a:ext cx="8815294" cy="1015663"/>
          </a:xfrm>
          <a:prstGeom prst="rect">
            <a:avLst/>
          </a:prstGeom>
          <a:noFill/>
        </p:spPr>
        <p:txBody>
          <a:bodyPr wrap="square" rtlCol="0">
            <a:spAutoFit/>
          </a:bodyPr>
          <a:lstStyle/>
          <a:p>
            <a:r>
              <a:rPr lang="es-ES_tradnl" sz="2000" b="1" u="sng" dirty="0">
                <a:solidFill>
                  <a:srgbClr val="433835"/>
                </a:solidFill>
              </a:rPr>
              <a:t>En case de consumo:</a:t>
            </a:r>
            <a:r>
              <a:rPr lang="es-ES_tradnl" sz="2000" dirty="0">
                <a:solidFill>
                  <a:srgbClr val="433835"/>
                </a:solidFill>
              </a:rPr>
              <a:t> enjuagar la boca, NO se debe inducir el vómito, beber mucha agua, y buscar ayuda médica.</a:t>
            </a:r>
            <a:endParaRPr lang="en-US" sz="2000" dirty="0">
              <a:solidFill>
                <a:srgbClr val="433835"/>
              </a:solidFill>
            </a:endParaRPr>
          </a:p>
          <a:p>
            <a:endParaRPr lang="en-US" sz="2000" dirty="0">
              <a:solidFill>
                <a:srgbClr val="433835"/>
              </a:solidFill>
            </a:endParaRPr>
          </a:p>
        </p:txBody>
      </p:sp>
    </p:spTree>
    <p:extLst>
      <p:ext uri="{BB962C8B-B14F-4D97-AF65-F5344CB8AC3E}">
        <p14:creationId xmlns:p14="http://schemas.microsoft.com/office/powerpoint/2010/main" val="34248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40105"/>
          </a:xfrm>
        </p:spPr>
        <p:txBody>
          <a:bodyPr>
            <a:normAutofit/>
          </a:bodyPr>
          <a:lstStyle/>
          <a:p>
            <a:pPr lvl="0"/>
            <a:r>
              <a:rPr lang="es-ES_tradnl" dirty="0"/>
              <a:t>Identificar los peligros asociados con la pintura, como la exposición a químicos, trabajar en las alturas y en posiciones incomodas, entre otros. </a:t>
            </a:r>
            <a:endParaRPr lang="en-US" dirty="0"/>
          </a:p>
          <a:p>
            <a:pPr lvl="0"/>
            <a:endParaRPr lang="en-US" dirty="0"/>
          </a:p>
          <a:p>
            <a:pPr lvl="0"/>
            <a:r>
              <a:rPr lang="es-ES_tradnl" dirty="0"/>
              <a:t>Aprender acerca de los peligros asociados con el uso de productos químicos, los síntomas por la exposición a químicos y medidas de primeros auxilios. </a:t>
            </a:r>
            <a:endParaRPr lang="en-US" dirty="0"/>
          </a:p>
          <a:p>
            <a:pPr lvl="0"/>
            <a:endParaRPr lang="en-US" dirty="0"/>
          </a:p>
          <a:p>
            <a:pPr lvl="0"/>
            <a:r>
              <a:rPr lang="es-ES_tradnl" dirty="0"/>
              <a:t>Proveer medidas de prevención que los trabajadores puedan adoptar para protegerse de los peligros de la pintura.   </a:t>
            </a:r>
            <a:endParaRPr lang="en-US" dirty="0"/>
          </a:p>
          <a:p>
            <a:pPr lvl="0"/>
            <a:endParaRPr lang="en-US" dirty="0"/>
          </a:p>
          <a:p>
            <a:pPr lvl="0"/>
            <a:r>
              <a:rPr lang="es-ES_tradnl" dirty="0"/>
              <a:t>Proveer información de cómo leer las etiquetas de los químicos para usarlos de una forma segura. </a:t>
            </a:r>
            <a:endParaRPr lang="en-US" dirty="0"/>
          </a:p>
          <a:p>
            <a:pPr marL="45720" indent="0">
              <a:buNone/>
            </a:pPr>
            <a:endParaRPr lang="en-US" dirty="0"/>
          </a:p>
        </p:txBody>
      </p:sp>
      <p:sp>
        <p:nvSpPr>
          <p:cNvPr id="3" name="Title 2"/>
          <p:cNvSpPr>
            <a:spLocks noGrp="1"/>
          </p:cNvSpPr>
          <p:nvPr>
            <p:ph type="title"/>
          </p:nvPr>
        </p:nvSpPr>
        <p:spPr/>
        <p:txBody>
          <a:bodyPr/>
          <a:lstStyle/>
          <a:p>
            <a:r>
              <a:rPr lang="es-ES_tradnl" dirty="0" smtClean="0"/>
              <a:t>En este entrenamiento podrá:</a:t>
            </a:r>
            <a:endParaRPr lang="es-ES_tradnl" dirty="0"/>
          </a:p>
        </p:txBody>
      </p:sp>
    </p:spTree>
    <p:extLst>
      <p:ext uri="{BB962C8B-B14F-4D97-AF65-F5344CB8AC3E}">
        <p14:creationId xmlns:p14="http://schemas.microsoft.com/office/powerpoint/2010/main" val="216922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40161"/>
            <a:ext cx="8381260" cy="1054394"/>
          </a:xfrm>
        </p:spPr>
        <p:txBody>
          <a:bodyPr/>
          <a:lstStyle/>
          <a:p>
            <a:r>
              <a:rPr lang="es-ES_tradnl" b="1" dirty="0">
                <a:solidFill>
                  <a:schemeClr val="accent5">
                    <a:lumMod val="50000"/>
                  </a:schemeClr>
                </a:solidFill>
              </a:rPr>
              <a:t>Qué tareas hacen los pintores? </a:t>
            </a:r>
            <a:r>
              <a:rPr lang="es-ES_tradnl" dirty="0">
                <a:solidFill>
                  <a:schemeClr val="accent5">
                    <a:lumMod val="50000"/>
                  </a:schemeClr>
                </a:solidFill>
              </a:rPr>
              <a:t/>
            </a:r>
            <a:br>
              <a:rPr lang="es-ES_tradnl" dirty="0">
                <a:solidFill>
                  <a:schemeClr val="accent5">
                    <a:lumMod val="50000"/>
                  </a:schemeClr>
                </a:solidFill>
              </a:rPr>
            </a:br>
            <a:endParaRPr lang="en-US" dirty="0"/>
          </a:p>
        </p:txBody>
      </p:sp>
    </p:spTree>
    <p:extLst>
      <p:ext uri="{BB962C8B-B14F-4D97-AF65-F5344CB8AC3E}">
        <p14:creationId xmlns:p14="http://schemas.microsoft.com/office/powerpoint/2010/main" val="41282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720576"/>
          </a:xfrm>
        </p:spPr>
        <p:txBody>
          <a:bodyPr>
            <a:normAutofit fontScale="92500" lnSpcReduction="20000"/>
          </a:bodyPr>
          <a:lstStyle/>
          <a:p>
            <a:r>
              <a:rPr lang="es-ES_tradnl" sz="2800" b="1" dirty="0"/>
              <a:t>Peligros de Seguridad </a:t>
            </a:r>
            <a:endParaRPr lang="es-ES_tradnl" sz="2800" b="1" dirty="0" smtClean="0"/>
          </a:p>
          <a:p>
            <a:pPr marL="45720" indent="0">
              <a:buNone/>
            </a:pPr>
            <a:endParaRPr lang="en-US" sz="2800" b="1" dirty="0"/>
          </a:p>
          <a:p>
            <a:r>
              <a:rPr lang="es-ES_tradnl" sz="2800" b="1" dirty="0"/>
              <a:t>Peligros Físicos </a:t>
            </a:r>
            <a:endParaRPr lang="es-ES_tradnl" sz="2800" b="1" dirty="0" smtClean="0"/>
          </a:p>
          <a:p>
            <a:pPr marL="45720" indent="0">
              <a:buNone/>
            </a:pPr>
            <a:endParaRPr lang="en-US" sz="2800" b="1" dirty="0"/>
          </a:p>
          <a:p>
            <a:r>
              <a:rPr lang="es-ES_tradnl" sz="2800" b="1" dirty="0"/>
              <a:t>Peligros Químicos </a:t>
            </a:r>
            <a:endParaRPr lang="es-ES_tradnl" sz="2800" b="1" dirty="0" smtClean="0"/>
          </a:p>
          <a:p>
            <a:pPr marL="45720" indent="0">
              <a:buNone/>
            </a:pPr>
            <a:endParaRPr lang="en-US" sz="2800" b="1" dirty="0"/>
          </a:p>
          <a:p>
            <a:r>
              <a:rPr lang="es-ES_tradnl" sz="2800" b="1" dirty="0"/>
              <a:t>Peligros Biológicos </a:t>
            </a:r>
            <a:endParaRPr lang="es-ES_tradnl" sz="2800" b="1" dirty="0" smtClean="0"/>
          </a:p>
          <a:p>
            <a:pPr marL="45720" indent="0">
              <a:buNone/>
            </a:pPr>
            <a:endParaRPr lang="en-US" sz="2800" b="1" dirty="0"/>
          </a:p>
          <a:p>
            <a:r>
              <a:rPr lang="es-ES_tradnl" sz="2800" b="1" dirty="0"/>
              <a:t>Peligros Ergonómicos</a:t>
            </a:r>
            <a:r>
              <a:rPr lang="es-ES_tradnl" sz="2800" dirty="0"/>
              <a:t> </a:t>
            </a:r>
            <a:endParaRPr lang="es-ES_tradnl" sz="2800" dirty="0" smtClean="0"/>
          </a:p>
          <a:p>
            <a:pPr marL="45720" indent="0">
              <a:buNone/>
            </a:pPr>
            <a:endParaRPr lang="en-US" sz="2800" b="1" dirty="0"/>
          </a:p>
          <a:p>
            <a:r>
              <a:rPr lang="es-ES_tradnl" sz="2800" b="1" dirty="0"/>
              <a:t>Peligros de Organización del Trabajo </a:t>
            </a:r>
            <a:endParaRPr lang="en-US" sz="2800" dirty="0"/>
          </a:p>
        </p:txBody>
      </p:sp>
      <p:sp>
        <p:nvSpPr>
          <p:cNvPr id="3" name="Title 2"/>
          <p:cNvSpPr>
            <a:spLocks noGrp="1"/>
          </p:cNvSpPr>
          <p:nvPr>
            <p:ph type="title"/>
          </p:nvPr>
        </p:nvSpPr>
        <p:spPr/>
        <p:txBody>
          <a:bodyPr/>
          <a:lstStyle/>
          <a:p>
            <a:r>
              <a:rPr lang="es-ES_tradnl" dirty="0" smtClean="0"/>
              <a:t>Tipos de peligros:</a:t>
            </a:r>
            <a:endParaRPr lang="es-ES_tradnl" dirty="0"/>
          </a:p>
        </p:txBody>
      </p:sp>
    </p:spTree>
    <p:extLst>
      <p:ext uri="{BB962C8B-B14F-4D97-AF65-F5344CB8AC3E}">
        <p14:creationId xmlns:p14="http://schemas.microsoft.com/office/powerpoint/2010/main" val="247936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lectrocutation.jpg" title="Image of a worker slipping on the floo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81173" y="1719072"/>
            <a:ext cx="3496238" cy="4390514"/>
          </a:xfrm>
        </p:spPr>
      </p:pic>
      <p:sp>
        <p:nvSpPr>
          <p:cNvPr id="9" name="Title 8"/>
          <p:cNvSpPr>
            <a:spLocks noGrp="1"/>
          </p:cNvSpPr>
          <p:nvPr>
            <p:ph type="title"/>
          </p:nvPr>
        </p:nvSpPr>
        <p:spPr/>
        <p:txBody>
          <a:bodyPr/>
          <a:lstStyle/>
          <a:p>
            <a:r>
              <a:rPr lang="es-ES_tradnl" dirty="0" smtClean="0"/>
              <a:t>Peligros de seguridad</a:t>
            </a:r>
            <a:endParaRPr lang="es-ES_tradnl" dirty="0"/>
          </a:p>
        </p:txBody>
      </p:sp>
      <p:pic>
        <p:nvPicPr>
          <p:cNvPr id="12" name="Content Placeholder 11" descr="Eliminate hazard.jpg" title="Image of an injured worker"/>
          <p:cNvPicPr>
            <a:picLocks noGrp="1" noChangeAspect="1"/>
          </p:cNvPicPr>
          <p:nvPr>
            <p:ph sz="half" idx="1"/>
          </p:nvPr>
        </p:nvPicPr>
        <p:blipFill rotWithShape="1">
          <a:blip r:embed="rId4" cstate="email">
            <a:extLst>
              <a:ext uri="{28A0092B-C50C-407E-A947-70E740481C1C}">
                <a14:useLocalDpi xmlns:a14="http://schemas.microsoft.com/office/drawing/2010/main"/>
              </a:ext>
            </a:extLst>
          </a:blip>
          <a:srcRect/>
          <a:stretch/>
        </p:blipFill>
        <p:spPr>
          <a:xfrm>
            <a:off x="597646" y="1719072"/>
            <a:ext cx="3898153" cy="4407408"/>
          </a:xfrm>
          <a:prstGeom prst="rect">
            <a:avLst/>
          </a:prstGeom>
        </p:spPr>
      </p:pic>
    </p:spTree>
    <p:extLst>
      <p:ext uri="{BB962C8B-B14F-4D97-AF65-F5344CB8AC3E}">
        <p14:creationId xmlns:p14="http://schemas.microsoft.com/office/powerpoint/2010/main" val="173275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abajadorechachcopotesol 001.jpg" title="Image of workers doing road work in hot weathe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59815" y="1719072"/>
            <a:ext cx="3862160" cy="4407408"/>
          </a:xfrm>
        </p:spPr>
      </p:pic>
      <p:pic>
        <p:nvPicPr>
          <p:cNvPr id="6" name="Content Placeholder 5" descr="TRABAJADORCONGELADORSINGUANTES 001.jpg" title="Image of a worker handling material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69118" y="1717614"/>
            <a:ext cx="3722058" cy="4408866"/>
          </a:xfrm>
        </p:spPr>
      </p:pic>
      <p:sp>
        <p:nvSpPr>
          <p:cNvPr id="4" name="Title 3"/>
          <p:cNvSpPr>
            <a:spLocks noGrp="1"/>
          </p:cNvSpPr>
          <p:nvPr>
            <p:ph type="title"/>
          </p:nvPr>
        </p:nvSpPr>
        <p:spPr/>
        <p:txBody>
          <a:bodyPr/>
          <a:lstStyle/>
          <a:p>
            <a:r>
              <a:rPr lang="es-ES_tradnl" dirty="0" smtClean="0"/>
              <a:t>Peligros físicos</a:t>
            </a:r>
            <a:endParaRPr lang="es-ES_tradnl" dirty="0"/>
          </a:p>
        </p:txBody>
      </p:sp>
    </p:spTree>
    <p:extLst>
      <p:ext uri="{BB962C8B-B14F-4D97-AF65-F5344CB8AC3E}">
        <p14:creationId xmlns:p14="http://schemas.microsoft.com/office/powerpoint/2010/main" val="17318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ood night sleep.jpg" title="Image of a worker painting "/>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84033" y="1913305"/>
            <a:ext cx="4422435" cy="4392467"/>
          </a:xfrm>
        </p:spPr>
      </p:pic>
      <p:sp>
        <p:nvSpPr>
          <p:cNvPr id="4" name="Title 3"/>
          <p:cNvSpPr>
            <a:spLocks noGrp="1"/>
          </p:cNvSpPr>
          <p:nvPr>
            <p:ph type="title"/>
          </p:nvPr>
        </p:nvSpPr>
        <p:spPr/>
        <p:txBody>
          <a:bodyPr/>
          <a:lstStyle/>
          <a:p>
            <a:r>
              <a:rPr lang="es-ES_tradnl" dirty="0" smtClean="0"/>
              <a:t>Peligros químicos </a:t>
            </a:r>
            <a:endParaRPr lang="es-ES_tradnl" dirty="0"/>
          </a:p>
        </p:txBody>
      </p:sp>
      <p:pic>
        <p:nvPicPr>
          <p:cNvPr id="6" name="Content Placeholder 5" descr="Bleach w- ammonia.jpg" title="Image of a worker affected by hazardous chemicals"/>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812551" y="1898364"/>
            <a:ext cx="4038600" cy="4407408"/>
          </a:xfrm>
          <a:prstGeom prst="rect">
            <a:avLst/>
          </a:prstGeom>
        </p:spPr>
      </p:pic>
    </p:spTree>
    <p:extLst>
      <p:ext uri="{BB962C8B-B14F-4D97-AF65-F5344CB8AC3E}">
        <p14:creationId xmlns:p14="http://schemas.microsoft.com/office/powerpoint/2010/main" val="25933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smtClean="0"/>
              <a:t>Peligros biológicos </a:t>
            </a:r>
            <a:endParaRPr lang="es-ES_tradnl" dirty="0"/>
          </a:p>
        </p:txBody>
      </p:sp>
      <p:pic>
        <p:nvPicPr>
          <p:cNvPr id="6" name="Picture 5" descr="Badger_coloured.gif" title="Image of a ra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630" y="2116667"/>
            <a:ext cx="3359285" cy="3556000"/>
          </a:xfrm>
          <a:prstGeom prst="rect">
            <a:avLst/>
          </a:prstGeom>
        </p:spPr>
      </p:pic>
    </p:spTree>
    <p:extLst>
      <p:ext uri="{BB962C8B-B14F-4D97-AF65-F5344CB8AC3E}">
        <p14:creationId xmlns:p14="http://schemas.microsoft.com/office/powerpoint/2010/main" val="3037890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433</TotalTime>
  <Words>1922</Words>
  <Application>Microsoft Office PowerPoint</Application>
  <PresentationFormat>On-screen Show (4:3)</PresentationFormat>
  <Paragraphs>146</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Medium</vt:lpstr>
      <vt:lpstr>Wingdings</vt:lpstr>
      <vt:lpstr>Wingdings 2</vt:lpstr>
      <vt:lpstr>Grid</vt:lpstr>
      <vt:lpstr>QUIMICOS Y OTROS PELIGROS EN LA PINTURA</vt:lpstr>
      <vt:lpstr>Disclaimer  </vt:lpstr>
      <vt:lpstr>En este entrenamiento podrá:</vt:lpstr>
      <vt:lpstr>Qué tareas hacen los pintores?  </vt:lpstr>
      <vt:lpstr>Tipos de peligros:</vt:lpstr>
      <vt:lpstr>Peligros de seguridad</vt:lpstr>
      <vt:lpstr>Peligros físicos</vt:lpstr>
      <vt:lpstr>Peligros químicos </vt:lpstr>
      <vt:lpstr>Peligros biológicos </vt:lpstr>
      <vt:lpstr>Peligros Ergonómicos</vt:lpstr>
      <vt:lpstr>Peligros de organización               del trabajo</vt:lpstr>
      <vt:lpstr>Código de Colores por los Tipos de Peligros </vt:lpstr>
      <vt:lpstr>QUIMICOS QUE SE USAN EN LA PINTURA</vt:lpstr>
      <vt:lpstr>¿QUE SON PRODUCTOS QUIMICOS PELIGROSOS? </vt:lpstr>
      <vt:lpstr>Forma Física de los Químicos</vt:lpstr>
      <vt:lpstr>Vías de entrada de contaminantes químicos al organismo</vt:lpstr>
      <vt:lpstr>VIA RESPIRATORIA</vt:lpstr>
      <vt:lpstr>VIA DIGESTIVA</vt:lpstr>
      <vt:lpstr>VIA Parenteral</vt:lpstr>
      <vt:lpstr>VIA Dermal</vt:lpstr>
      <vt:lpstr>Etiquetado de Químicos–  ¡Cómo leerlos!  </vt:lpstr>
      <vt:lpstr>NFPA Rating explanation guide</vt:lpstr>
      <vt:lpstr>Tipos de Pintura y químicos que se   Usan en la Pintura  </vt:lpstr>
      <vt:lpstr>OTROS PELIGROS</vt:lpstr>
      <vt:lpstr>¿Cómo me puedo proteger de químicos peligrosos?    </vt:lpstr>
      <vt:lpstr>Evitando crear riesgos al almacenar productos químicos  </vt:lpstr>
      <vt:lpstr>Productos que Liberan Vapor: </vt:lpstr>
      <vt:lpstr>¿Y si ya he sido expuesto?   </vt:lpstr>
      <vt:lpstr>Aquí hay algunas cosas que puede hacer en caso de exposición a riesgos químicos: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and Other Hazards in Painting</dc:title>
  <dc:creator>L A</dc:creator>
  <cp:lastModifiedBy>Robertson, Donna - OSHA</cp:lastModifiedBy>
  <cp:revision>90</cp:revision>
  <dcterms:created xsi:type="dcterms:W3CDTF">2016-06-29T19:43:02Z</dcterms:created>
  <dcterms:modified xsi:type="dcterms:W3CDTF">2018-07-18T21:07:26Z</dcterms:modified>
</cp:coreProperties>
</file>