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21" r:id="rId1"/>
  </p:sldMasterIdLst>
  <p:notesMasterIdLst>
    <p:notesMasterId r:id="rId94"/>
  </p:notesMasterIdLst>
  <p:handoutMasterIdLst>
    <p:handoutMasterId r:id="rId95"/>
  </p:handoutMasterIdLst>
  <p:sldIdLst>
    <p:sldId id="438" r:id="rId2"/>
    <p:sldId id="433" r:id="rId3"/>
    <p:sldId id="432" r:id="rId4"/>
    <p:sldId id="256" r:id="rId5"/>
    <p:sldId id="261" r:id="rId6"/>
    <p:sldId id="260" r:id="rId7"/>
    <p:sldId id="264" r:id="rId8"/>
    <p:sldId id="263" r:id="rId9"/>
    <p:sldId id="265" r:id="rId10"/>
    <p:sldId id="269" r:id="rId11"/>
    <p:sldId id="328" r:id="rId12"/>
    <p:sldId id="267" r:id="rId13"/>
    <p:sldId id="268" r:id="rId14"/>
    <p:sldId id="270" r:id="rId15"/>
    <p:sldId id="330" r:id="rId16"/>
    <p:sldId id="271" r:id="rId17"/>
    <p:sldId id="273" r:id="rId18"/>
    <p:sldId id="274" r:id="rId19"/>
    <p:sldId id="439" r:id="rId20"/>
    <p:sldId id="440" r:id="rId21"/>
    <p:sldId id="441" r:id="rId22"/>
    <p:sldId id="442" r:id="rId23"/>
    <p:sldId id="443" r:id="rId24"/>
    <p:sldId id="444" r:id="rId25"/>
    <p:sldId id="445" r:id="rId26"/>
    <p:sldId id="446" r:id="rId27"/>
    <p:sldId id="447" r:id="rId28"/>
    <p:sldId id="448" r:id="rId29"/>
    <p:sldId id="449" r:id="rId30"/>
    <p:sldId id="450" r:id="rId31"/>
    <p:sldId id="451" r:id="rId32"/>
    <p:sldId id="452" r:id="rId33"/>
    <p:sldId id="453" r:id="rId34"/>
    <p:sldId id="454" r:id="rId35"/>
    <p:sldId id="455" r:id="rId36"/>
    <p:sldId id="456" r:id="rId37"/>
    <p:sldId id="457" r:id="rId38"/>
    <p:sldId id="458" r:id="rId39"/>
    <p:sldId id="459" r:id="rId40"/>
    <p:sldId id="460" r:id="rId41"/>
    <p:sldId id="461" r:id="rId42"/>
    <p:sldId id="462" r:id="rId43"/>
    <p:sldId id="463" r:id="rId44"/>
    <p:sldId id="464" r:id="rId45"/>
    <p:sldId id="465" r:id="rId46"/>
    <p:sldId id="466" r:id="rId47"/>
    <p:sldId id="467" r:id="rId48"/>
    <p:sldId id="468" r:id="rId49"/>
    <p:sldId id="469" r:id="rId50"/>
    <p:sldId id="470" r:id="rId51"/>
    <p:sldId id="471" r:id="rId52"/>
    <p:sldId id="472" r:id="rId53"/>
    <p:sldId id="473" r:id="rId54"/>
    <p:sldId id="474" r:id="rId55"/>
    <p:sldId id="475" r:id="rId56"/>
    <p:sldId id="476" r:id="rId57"/>
    <p:sldId id="477" r:id="rId58"/>
    <p:sldId id="478" r:id="rId59"/>
    <p:sldId id="479" r:id="rId60"/>
    <p:sldId id="480" r:id="rId61"/>
    <p:sldId id="481" r:id="rId62"/>
    <p:sldId id="482" r:id="rId63"/>
    <p:sldId id="483" r:id="rId64"/>
    <p:sldId id="484" r:id="rId65"/>
    <p:sldId id="485" r:id="rId66"/>
    <p:sldId id="486" r:id="rId67"/>
    <p:sldId id="487" r:id="rId68"/>
    <p:sldId id="488" r:id="rId69"/>
    <p:sldId id="489" r:id="rId70"/>
    <p:sldId id="490" r:id="rId71"/>
    <p:sldId id="491" r:id="rId72"/>
    <p:sldId id="492" r:id="rId73"/>
    <p:sldId id="493" r:id="rId74"/>
    <p:sldId id="494" r:id="rId75"/>
    <p:sldId id="495" r:id="rId76"/>
    <p:sldId id="496" r:id="rId77"/>
    <p:sldId id="497" r:id="rId78"/>
    <p:sldId id="498" r:id="rId79"/>
    <p:sldId id="499" r:id="rId80"/>
    <p:sldId id="500" r:id="rId81"/>
    <p:sldId id="501" r:id="rId82"/>
    <p:sldId id="502" r:id="rId83"/>
    <p:sldId id="503" r:id="rId84"/>
    <p:sldId id="504" r:id="rId85"/>
    <p:sldId id="505" r:id="rId86"/>
    <p:sldId id="506" r:id="rId87"/>
    <p:sldId id="507" r:id="rId88"/>
    <p:sldId id="508" r:id="rId89"/>
    <p:sldId id="509" r:id="rId90"/>
    <p:sldId id="510" r:id="rId91"/>
    <p:sldId id="511" r:id="rId92"/>
    <p:sldId id="512" r:id="rId93"/>
  </p:sldIdLst>
  <p:sldSz cx="9144000" cy="6858000" type="screen4x3"/>
  <p:notesSz cx="6400800" cy="8686800"/>
  <p:defaultTextStyle>
    <a:defPPr>
      <a:defRPr lang="en-US"/>
    </a:defPPr>
    <a:lvl1pPr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i="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i="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i="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i="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36">
          <p15:clr>
            <a:srgbClr val="A4A3A4"/>
          </p15:clr>
        </p15:guide>
        <p15:guide id="2" pos="20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CC33"/>
    <a:srgbClr val="FF3300"/>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80374" autoAdjust="0"/>
  </p:normalViewPr>
  <p:slideViewPr>
    <p:cSldViewPr>
      <p:cViewPr varScale="1">
        <p:scale>
          <a:sx n="89" d="100"/>
          <a:sy n="89" d="100"/>
        </p:scale>
        <p:origin x="2388"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Lst>
  </p:outlineViewPr>
  <p:notesTextViewPr>
    <p:cViewPr>
      <p:scale>
        <a:sx n="200" d="100"/>
        <a:sy n="200" d="100"/>
      </p:scale>
      <p:origin x="0" y="0"/>
    </p:cViewPr>
  </p:notesTextViewPr>
  <p:sorterViewPr>
    <p:cViewPr varScale="1">
      <p:scale>
        <a:sx n="1" d="1"/>
        <a:sy n="1" d="1"/>
      </p:scale>
      <p:origin x="0" y="-1920"/>
    </p:cViewPr>
  </p:sorterViewPr>
  <p:notesViewPr>
    <p:cSldViewPr>
      <p:cViewPr>
        <p:scale>
          <a:sx n="100" d="100"/>
          <a:sy n="100" d="100"/>
        </p:scale>
        <p:origin x="-660" y="2340"/>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24.xml"/><Relationship Id="rId13" Type="http://schemas.openxmlformats.org/officeDocument/2006/relationships/slide" Target="slides/slide29.xml"/><Relationship Id="rId18" Type="http://schemas.openxmlformats.org/officeDocument/2006/relationships/slide" Target="slides/slide36.xml"/><Relationship Id="rId26" Type="http://schemas.openxmlformats.org/officeDocument/2006/relationships/slide" Target="slides/slide61.xml"/><Relationship Id="rId3" Type="http://schemas.openxmlformats.org/officeDocument/2006/relationships/slide" Target="slides/slide5.xml"/><Relationship Id="rId21" Type="http://schemas.openxmlformats.org/officeDocument/2006/relationships/slide" Target="slides/slide42.xml"/><Relationship Id="rId34" Type="http://schemas.openxmlformats.org/officeDocument/2006/relationships/slide" Target="slides/slide77.xml"/><Relationship Id="rId7" Type="http://schemas.openxmlformats.org/officeDocument/2006/relationships/slide" Target="slides/slide23.xml"/><Relationship Id="rId12" Type="http://schemas.openxmlformats.org/officeDocument/2006/relationships/slide" Target="slides/slide28.xml"/><Relationship Id="rId17" Type="http://schemas.openxmlformats.org/officeDocument/2006/relationships/slide" Target="slides/slide35.xml"/><Relationship Id="rId25" Type="http://schemas.openxmlformats.org/officeDocument/2006/relationships/slide" Target="slides/slide60.xml"/><Relationship Id="rId33" Type="http://schemas.openxmlformats.org/officeDocument/2006/relationships/slide" Target="slides/slide76.xml"/><Relationship Id="rId2" Type="http://schemas.openxmlformats.org/officeDocument/2006/relationships/slide" Target="slides/slide4.xml"/><Relationship Id="rId16" Type="http://schemas.openxmlformats.org/officeDocument/2006/relationships/slide" Target="slides/slide34.xml"/><Relationship Id="rId20" Type="http://schemas.openxmlformats.org/officeDocument/2006/relationships/slide" Target="slides/slide40.xml"/><Relationship Id="rId29" Type="http://schemas.openxmlformats.org/officeDocument/2006/relationships/slide" Target="slides/slide67.xml"/><Relationship Id="rId1" Type="http://schemas.openxmlformats.org/officeDocument/2006/relationships/slide" Target="slides/slide2.xml"/><Relationship Id="rId6" Type="http://schemas.openxmlformats.org/officeDocument/2006/relationships/slide" Target="slides/slide22.xml"/><Relationship Id="rId11" Type="http://schemas.openxmlformats.org/officeDocument/2006/relationships/slide" Target="slides/slide27.xml"/><Relationship Id="rId24" Type="http://schemas.openxmlformats.org/officeDocument/2006/relationships/slide" Target="slides/slide59.xml"/><Relationship Id="rId32" Type="http://schemas.openxmlformats.org/officeDocument/2006/relationships/slide" Target="slides/slide74.xml"/><Relationship Id="rId37" Type="http://schemas.openxmlformats.org/officeDocument/2006/relationships/slide" Target="slides/slide81.xml"/><Relationship Id="rId5" Type="http://schemas.openxmlformats.org/officeDocument/2006/relationships/slide" Target="slides/slide21.xml"/><Relationship Id="rId15" Type="http://schemas.openxmlformats.org/officeDocument/2006/relationships/slide" Target="slides/slide33.xml"/><Relationship Id="rId23" Type="http://schemas.openxmlformats.org/officeDocument/2006/relationships/slide" Target="slides/slide57.xml"/><Relationship Id="rId28" Type="http://schemas.openxmlformats.org/officeDocument/2006/relationships/slide" Target="slides/slide66.xml"/><Relationship Id="rId36" Type="http://schemas.openxmlformats.org/officeDocument/2006/relationships/slide" Target="slides/slide80.xml"/><Relationship Id="rId10" Type="http://schemas.openxmlformats.org/officeDocument/2006/relationships/slide" Target="slides/slide26.xml"/><Relationship Id="rId19" Type="http://schemas.openxmlformats.org/officeDocument/2006/relationships/slide" Target="slides/slide38.xml"/><Relationship Id="rId31" Type="http://schemas.openxmlformats.org/officeDocument/2006/relationships/slide" Target="slides/slide73.xml"/><Relationship Id="rId4" Type="http://schemas.openxmlformats.org/officeDocument/2006/relationships/slide" Target="slides/slide20.xml"/><Relationship Id="rId9" Type="http://schemas.openxmlformats.org/officeDocument/2006/relationships/slide" Target="slides/slide25.xml"/><Relationship Id="rId14" Type="http://schemas.openxmlformats.org/officeDocument/2006/relationships/slide" Target="slides/slide32.xml"/><Relationship Id="rId22" Type="http://schemas.openxmlformats.org/officeDocument/2006/relationships/slide" Target="slides/slide46.xml"/><Relationship Id="rId27" Type="http://schemas.openxmlformats.org/officeDocument/2006/relationships/slide" Target="slides/slide62.xml"/><Relationship Id="rId30" Type="http://schemas.openxmlformats.org/officeDocument/2006/relationships/slide" Target="slides/slide70.xml"/><Relationship Id="rId35" Type="http://schemas.openxmlformats.org/officeDocument/2006/relationships/slide" Target="slides/slide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4962" name="Rectangle 2"/>
          <p:cNvSpPr>
            <a:spLocks noGrp="1" noChangeArrowheads="1"/>
          </p:cNvSpPr>
          <p:nvPr>
            <p:ph type="hdr" sz="quarter"/>
          </p:nvPr>
        </p:nvSpPr>
        <p:spPr bwMode="auto">
          <a:xfrm>
            <a:off x="0" y="0"/>
            <a:ext cx="2773363" cy="434975"/>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lvl1pPr defTabSz="862013">
              <a:defRPr sz="1100" i="0"/>
            </a:lvl1pPr>
          </a:lstStyle>
          <a:p>
            <a:pPr>
              <a:defRPr/>
            </a:pPr>
            <a:endParaRPr lang="es-MX"/>
          </a:p>
        </p:txBody>
      </p:sp>
      <p:sp>
        <p:nvSpPr>
          <p:cNvPr id="424963" name="Rectangle 3"/>
          <p:cNvSpPr>
            <a:spLocks noGrp="1" noChangeArrowheads="1"/>
          </p:cNvSpPr>
          <p:nvPr>
            <p:ph type="dt" sz="quarter" idx="1"/>
          </p:nvPr>
        </p:nvSpPr>
        <p:spPr bwMode="auto">
          <a:xfrm>
            <a:off x="3625850" y="0"/>
            <a:ext cx="2773363" cy="434975"/>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lvl1pPr algn="r" defTabSz="862013">
              <a:defRPr sz="1100" i="0"/>
            </a:lvl1pPr>
          </a:lstStyle>
          <a:p>
            <a:pPr>
              <a:defRPr/>
            </a:pPr>
            <a:endParaRPr lang="es-MX"/>
          </a:p>
        </p:txBody>
      </p:sp>
      <p:sp>
        <p:nvSpPr>
          <p:cNvPr id="424964" name="Rectangle 4"/>
          <p:cNvSpPr>
            <a:spLocks noGrp="1" noChangeArrowheads="1"/>
          </p:cNvSpPr>
          <p:nvPr>
            <p:ph type="ftr" sz="quarter" idx="2"/>
          </p:nvPr>
        </p:nvSpPr>
        <p:spPr bwMode="auto">
          <a:xfrm>
            <a:off x="0" y="8250238"/>
            <a:ext cx="2773363" cy="434975"/>
          </a:xfrm>
          <a:prstGeom prst="rect">
            <a:avLst/>
          </a:prstGeom>
          <a:noFill/>
          <a:ln w="9525">
            <a:noFill/>
            <a:miter lim="800000"/>
            <a:headEnd/>
            <a:tailEnd/>
          </a:ln>
          <a:effectLst/>
        </p:spPr>
        <p:txBody>
          <a:bodyPr vert="horz" wrap="square" lIns="86210" tIns="43105" rIns="86210" bIns="43105" numCol="1" anchor="b" anchorCtr="0" compatLnSpc="1">
            <a:prstTxWarp prst="textNoShape">
              <a:avLst/>
            </a:prstTxWarp>
          </a:bodyPr>
          <a:lstStyle>
            <a:lvl1pPr defTabSz="862013">
              <a:defRPr sz="1100" i="0"/>
            </a:lvl1pPr>
          </a:lstStyle>
          <a:p>
            <a:pPr>
              <a:defRPr/>
            </a:pPr>
            <a:endParaRPr lang="es-MX"/>
          </a:p>
        </p:txBody>
      </p:sp>
      <p:sp>
        <p:nvSpPr>
          <p:cNvPr id="424965" name="Rectangle 5"/>
          <p:cNvSpPr>
            <a:spLocks noGrp="1" noChangeArrowheads="1"/>
          </p:cNvSpPr>
          <p:nvPr>
            <p:ph type="sldNum" sz="quarter" idx="3"/>
          </p:nvPr>
        </p:nvSpPr>
        <p:spPr bwMode="auto">
          <a:xfrm>
            <a:off x="3625850" y="8250238"/>
            <a:ext cx="2773363" cy="434975"/>
          </a:xfrm>
          <a:prstGeom prst="rect">
            <a:avLst/>
          </a:prstGeom>
          <a:noFill/>
          <a:ln w="9525">
            <a:noFill/>
            <a:miter lim="800000"/>
            <a:headEnd/>
            <a:tailEnd/>
          </a:ln>
          <a:effectLst/>
        </p:spPr>
        <p:txBody>
          <a:bodyPr vert="horz" wrap="square" lIns="86210" tIns="43105" rIns="86210" bIns="43105" numCol="1" anchor="b" anchorCtr="0" compatLnSpc="1">
            <a:prstTxWarp prst="textNoShape">
              <a:avLst/>
            </a:prstTxWarp>
          </a:bodyPr>
          <a:lstStyle>
            <a:lvl1pPr algn="r" defTabSz="862013">
              <a:defRPr sz="1100" i="0"/>
            </a:lvl1pPr>
          </a:lstStyle>
          <a:p>
            <a:fld id="{2C696C88-C23D-4DA2-A88B-DF93F5CEAB31}" type="slidenum">
              <a:rPr lang="es-MX" altLang="en-US"/>
              <a:pPr/>
              <a:t>‹#›</a:t>
            </a:fld>
            <a:endParaRPr lang="es-MX" altLang="en-US"/>
          </a:p>
        </p:txBody>
      </p:sp>
    </p:spTree>
    <p:extLst>
      <p:ext uri="{BB962C8B-B14F-4D97-AF65-F5344CB8AC3E}">
        <p14:creationId xmlns:p14="http://schemas.microsoft.com/office/powerpoint/2010/main" val="198781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773363" cy="434975"/>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lvl1pPr defTabSz="862013">
              <a:defRPr sz="1100" i="0"/>
            </a:lvl1pPr>
          </a:lstStyle>
          <a:p>
            <a:pPr>
              <a:defRPr/>
            </a:pPr>
            <a:endParaRPr lang="en-US"/>
          </a:p>
        </p:txBody>
      </p:sp>
      <p:sp>
        <p:nvSpPr>
          <p:cNvPr id="48131" name="Rectangle 3"/>
          <p:cNvSpPr>
            <a:spLocks noGrp="1" noChangeArrowheads="1"/>
          </p:cNvSpPr>
          <p:nvPr>
            <p:ph type="dt" idx="1"/>
          </p:nvPr>
        </p:nvSpPr>
        <p:spPr bwMode="auto">
          <a:xfrm>
            <a:off x="3627438" y="0"/>
            <a:ext cx="2773362" cy="434975"/>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lvl1pPr algn="r" defTabSz="862013">
              <a:defRPr sz="1100" i="0"/>
            </a:lvl1pPr>
          </a:lstStyle>
          <a:p>
            <a:pPr>
              <a:defRPr/>
            </a:pPr>
            <a:endParaRPr lang="en-US"/>
          </a:p>
        </p:txBody>
      </p:sp>
      <p:sp>
        <p:nvSpPr>
          <p:cNvPr id="106500"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854075" y="4125913"/>
            <a:ext cx="4692650" cy="3910012"/>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251825"/>
            <a:ext cx="2773363" cy="434975"/>
          </a:xfrm>
          <a:prstGeom prst="rect">
            <a:avLst/>
          </a:prstGeom>
          <a:noFill/>
          <a:ln w="9525">
            <a:noFill/>
            <a:miter lim="800000"/>
            <a:headEnd/>
            <a:tailEnd/>
          </a:ln>
          <a:effectLst/>
        </p:spPr>
        <p:txBody>
          <a:bodyPr vert="horz" wrap="square" lIns="86210" tIns="43105" rIns="86210" bIns="43105" numCol="1" anchor="b" anchorCtr="0" compatLnSpc="1">
            <a:prstTxWarp prst="textNoShape">
              <a:avLst/>
            </a:prstTxWarp>
          </a:bodyPr>
          <a:lstStyle>
            <a:lvl1pPr defTabSz="862013">
              <a:defRPr sz="1100" i="0"/>
            </a:lvl1pPr>
          </a:lstStyle>
          <a:p>
            <a:pPr>
              <a:defRPr/>
            </a:pPr>
            <a:endParaRPr lang="en-US"/>
          </a:p>
        </p:txBody>
      </p:sp>
      <p:sp>
        <p:nvSpPr>
          <p:cNvPr id="48135" name="Rectangle 7"/>
          <p:cNvSpPr>
            <a:spLocks noGrp="1" noChangeArrowheads="1"/>
          </p:cNvSpPr>
          <p:nvPr>
            <p:ph type="sldNum" sz="quarter" idx="5"/>
          </p:nvPr>
        </p:nvSpPr>
        <p:spPr bwMode="auto">
          <a:xfrm>
            <a:off x="3627438" y="8251825"/>
            <a:ext cx="2773362" cy="434975"/>
          </a:xfrm>
          <a:prstGeom prst="rect">
            <a:avLst/>
          </a:prstGeom>
          <a:noFill/>
          <a:ln w="9525">
            <a:noFill/>
            <a:miter lim="800000"/>
            <a:headEnd/>
            <a:tailEnd/>
          </a:ln>
          <a:effectLst/>
        </p:spPr>
        <p:txBody>
          <a:bodyPr vert="horz" wrap="square" lIns="86210" tIns="43105" rIns="86210" bIns="43105" numCol="1" anchor="b" anchorCtr="0" compatLnSpc="1">
            <a:prstTxWarp prst="textNoShape">
              <a:avLst/>
            </a:prstTxWarp>
          </a:bodyPr>
          <a:lstStyle>
            <a:lvl1pPr algn="r" defTabSz="862013">
              <a:defRPr sz="1100" i="0"/>
            </a:lvl1pPr>
          </a:lstStyle>
          <a:p>
            <a:fld id="{E3506119-EE5F-44F0-9E86-500A3C7A11F5}" type="slidenum">
              <a:rPr lang="en-US" altLang="en-US"/>
              <a:pPr/>
              <a:t>‹#›</a:t>
            </a:fld>
            <a:endParaRPr lang="en-US" altLang="en-US"/>
          </a:p>
        </p:txBody>
      </p:sp>
    </p:spTree>
    <p:extLst>
      <p:ext uri="{BB962C8B-B14F-4D97-AF65-F5344CB8AC3E}">
        <p14:creationId xmlns:p14="http://schemas.microsoft.com/office/powerpoint/2010/main" val="1120873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6E34E85B-4A6A-4416-A20D-97CF2BA91E26}" type="slidenum">
              <a:rPr lang="en-US" altLang="en-US" sz="1100" i="0"/>
              <a:pPr/>
              <a:t>1</a:t>
            </a:fld>
            <a:endParaRPr lang="en-US" altLang="en-US" sz="1100" i="0"/>
          </a:p>
        </p:txBody>
      </p:sp>
    </p:spTree>
    <p:extLst>
      <p:ext uri="{BB962C8B-B14F-4D97-AF65-F5344CB8AC3E}">
        <p14:creationId xmlns:p14="http://schemas.microsoft.com/office/powerpoint/2010/main" val="2438997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1B58E1EA-57F0-4B82-8B70-9C2BC81EE436}" type="slidenum">
              <a:rPr lang="en-US" altLang="en-US" sz="1100" i="0"/>
              <a:pPr/>
              <a:t>10</a:t>
            </a:fld>
            <a:endParaRPr lang="en-US" altLang="en-US" sz="1100" i="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Los barandales/barandillas deben tener un mantenenimiento adecuado, para brindar protección a los trabajadores. Los barandales/barandillas sirven para evitar que el trabajador se caiga, estos se utilizan como una barrera física. Si se daña o se quita está barrera el barandal/ó barandilla ya no proporcionan ninguna protección.      </a:t>
            </a:r>
          </a:p>
          <a:p>
            <a:endParaRPr lang="es-MX" altLang="en-US" smtClean="0"/>
          </a:p>
          <a:p>
            <a:r>
              <a:rPr lang="es-MX" altLang="en-US" smtClean="0"/>
              <a:t>Como puedes ver en esta fotografía, los barandales/barandillas han sido removidos, por lo que ya no proporciona ninguna protección contra caídas.</a:t>
            </a:r>
          </a:p>
          <a:p>
            <a:r>
              <a:rPr lang="es-MX" altLang="en-US" smtClean="0"/>
              <a:t> </a:t>
            </a:r>
          </a:p>
          <a:p>
            <a:r>
              <a:rPr lang="es-MX" altLang="en-US" smtClean="0"/>
              <a:t>Los requisitos para los barandales/barandillas serán discutidos más adelante en este programa.</a:t>
            </a:r>
          </a:p>
          <a:p>
            <a:endParaRPr lang="es-MX" altLang="en-US" smtClean="0"/>
          </a:p>
          <a:p>
            <a:endParaRPr lang="es-MX" altLang="en-US" smtClean="0"/>
          </a:p>
        </p:txBody>
      </p:sp>
    </p:spTree>
    <p:extLst>
      <p:ext uri="{BB962C8B-B14F-4D97-AF65-F5344CB8AC3E}">
        <p14:creationId xmlns:p14="http://schemas.microsoft.com/office/powerpoint/2010/main" val="518759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931E58F3-5DB7-4332-9AF3-549317DE1A11}" type="slidenum">
              <a:rPr lang="en-US" altLang="en-US" sz="1100" i="0"/>
              <a:pPr/>
              <a:t>11</a:t>
            </a:fld>
            <a:endParaRPr lang="en-US" altLang="en-US" sz="1100" i="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Debido a que los barandales/barandillas que estaban quebrados o removidos no proporcionaban ninguna protección, es importante que estos sean bien construidos y mantenidos apropiadamente .  </a:t>
            </a:r>
          </a:p>
          <a:p>
            <a:endParaRPr lang="es-MX" altLang="en-US" smtClean="0"/>
          </a:p>
          <a:p>
            <a:r>
              <a:rPr lang="es-MX" altLang="en-US" smtClean="0"/>
              <a:t>Está fotografía es igual que la presentación anterior , sin embargo, en este caso el barandal/ó barandilla ha sido reparado y los trabajadores en ese nivel del edificio están protegidos.</a:t>
            </a:r>
          </a:p>
          <a:p>
            <a:endParaRPr lang="es-MX" altLang="en-US" smtClean="0"/>
          </a:p>
        </p:txBody>
      </p:sp>
    </p:spTree>
    <p:extLst>
      <p:ext uri="{BB962C8B-B14F-4D97-AF65-F5344CB8AC3E}">
        <p14:creationId xmlns:p14="http://schemas.microsoft.com/office/powerpoint/2010/main" val="199014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31065AD6-5C24-4957-A3DF-B1B8696674FF}" type="slidenum">
              <a:rPr lang="en-US" altLang="en-US" sz="1100" i="0"/>
              <a:pPr/>
              <a:t>12</a:t>
            </a:fld>
            <a:endParaRPr lang="en-US" altLang="en-US" sz="1100" i="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z="1000" smtClean="0"/>
              <a:t>Hay dos tipos de caídas que necesitan ser consideradas. Son caídas en el mismo nivel, tal como cuando caminamos en la tierra y tropezamos, lo mismo que cuando te caes de la azotea al piso. Lesiones serias pueden ocurrir en cada tipo de caídas. La severidad de la lastimadura aumenta significativamente si caes sobre un objeto puntiagudo tal como una varilla. </a:t>
            </a:r>
          </a:p>
          <a:p>
            <a:endParaRPr lang="es-MX" altLang="en-US" sz="1000" smtClean="0"/>
          </a:p>
          <a:p>
            <a:r>
              <a:rPr lang="es-MX" altLang="en-US" sz="1000" smtClean="0"/>
              <a:t>Cuando un trabajador cae sobre una varilla  u otros objetos puntiagudos, él puede ser empalado. La fuerza de la caída impulsará al trabajador hacía la varilla o hacia el otro objeto puntiagudo al interior de su cuerpo. Dependiendo de la altura de la caída y de la longitud de la varilla, puede traspasar completamente al trabajador.  </a:t>
            </a:r>
          </a:p>
          <a:p>
            <a:endParaRPr lang="es-MX" altLang="en-US" sz="1000" smtClean="0"/>
          </a:p>
          <a:p>
            <a:r>
              <a:rPr lang="es-MX" altLang="en-US" sz="1000" smtClean="0"/>
              <a:t>Dos niveles de protección se deben poner dentro del lugar para proteger a los trabajadores de caer sobre objetos puntiagudos. Lo primero es instalar un sistema de protección a los trabajadores como prevención contra caídas.</a:t>
            </a:r>
          </a:p>
          <a:p>
            <a:endParaRPr lang="es-MX" altLang="en-US" sz="1000" smtClean="0"/>
          </a:p>
          <a:p>
            <a:r>
              <a:rPr lang="es-MX" altLang="en-US" sz="1000" smtClean="0"/>
              <a:t>En segundo lugar, cubrir los objetos puntiagudos de modo que los trabajadores no puedan ser empalados. Las cubiertas deben ser bastante fuertes/gruesas para soportar 250 Libras en caso de caídas desde una altura de 10 pies. Algunos tipos de tapas para varillas no son lo suficientemente fuertes y solo harán un agujero grande, mientras que las varillas por sí solas pueden traspasar el cuerpo del trabajador.</a:t>
            </a:r>
          </a:p>
          <a:p>
            <a:endParaRPr lang="es-MX" altLang="en-US" sz="1000" smtClean="0"/>
          </a:p>
          <a:p>
            <a:r>
              <a:rPr lang="es-MX" altLang="en-US" sz="1000" smtClean="0"/>
              <a:t>Esta fotografía muestra los cimientos de paredes con varillas extendidas que exponen a los trabajadores a peligros de empalamiento.</a:t>
            </a:r>
          </a:p>
          <a:p>
            <a:endParaRPr lang="es-MX" altLang="en-US" sz="1000" smtClean="0"/>
          </a:p>
          <a:p>
            <a:endParaRPr lang="es-MX" altLang="en-US" sz="1000" b="1" i="1" smtClean="0"/>
          </a:p>
        </p:txBody>
      </p:sp>
    </p:spTree>
    <p:extLst>
      <p:ext uri="{BB962C8B-B14F-4D97-AF65-F5344CB8AC3E}">
        <p14:creationId xmlns:p14="http://schemas.microsoft.com/office/powerpoint/2010/main" val="3092591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840CAAD1-7BD7-4B1D-BB5B-C135EE8E3CBB}" type="slidenum">
              <a:rPr lang="en-US" altLang="en-US" sz="1100" i="0"/>
              <a:pPr/>
              <a:t>13</a:t>
            </a:fld>
            <a:endParaRPr lang="en-US" altLang="en-US" sz="1100" i="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Las excavaciones y agujeros abiertos se deben proteger para prevenir que los trabajadores caigan en ellos. Una forma de proteger un agujero como este, es construyendo un sistema de barandales/barandillas alrededor de él mismo. El barandal/ó barandilla mantendrá a los trabajadores alejados del borde de tal modo que no puedan caer dentro  del agujero.</a:t>
            </a:r>
          </a:p>
          <a:p>
            <a:endParaRPr lang="es-MX" altLang="en-US" smtClean="0"/>
          </a:p>
          <a:p>
            <a:r>
              <a:rPr lang="es-MX" altLang="en-US" smtClean="0"/>
              <a:t>Esta fotografía muestra un agujero de 30 pulgadas de ancho que no proporciona ninguna protección contra caídas  . Este agujero es además un verdadero peligro, porque es mayor de 40 pies de profundidad y nada evitaría que el trabajador caiga dentro.</a:t>
            </a:r>
          </a:p>
        </p:txBody>
      </p:sp>
    </p:spTree>
    <p:extLst>
      <p:ext uri="{BB962C8B-B14F-4D97-AF65-F5344CB8AC3E}">
        <p14:creationId xmlns:p14="http://schemas.microsoft.com/office/powerpoint/2010/main" val="4285719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132C6655-455E-4803-B0EB-1FF6D2AD4BD6}" type="slidenum">
              <a:rPr lang="en-US" altLang="en-US" sz="1100" i="0"/>
              <a:pPr/>
              <a:t>14</a:t>
            </a:fld>
            <a:endParaRPr lang="en-US" altLang="en-US" sz="1100" i="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Los Andamios se utilizan para crear una plataforma de trabajo segura en el lugar. Las plataformas de trabajo se construyen temporalmente. Lo siguiente será discutido durante el transcurso de este programa:</a:t>
            </a:r>
          </a:p>
          <a:p>
            <a:endParaRPr lang="es-MX" altLang="en-US" smtClean="0"/>
          </a:p>
          <a:p>
            <a:r>
              <a:rPr lang="es-MX" altLang="en-US" smtClean="0"/>
              <a:t>*Los andamios apoyados son el tipo de andamio usados con mayor frecuencia en lo sitios de construcción. Se hacen de una a más plataformas apoyadas por vigas, soportes, estacas, plantas, montantes, esqueletos, o similares cadenas soportadas.    </a:t>
            </a:r>
          </a:p>
          <a:p>
            <a:endParaRPr lang="es-MX" altLang="en-US" smtClean="0"/>
          </a:p>
          <a:p>
            <a:r>
              <a:rPr lang="es-MX" altLang="en-US" smtClean="0"/>
              <a:t>*Los sistemas de barandales/barandillas que se requieren en los andamios deben incluir un carril superior y un carril medio. Los requisitos específicos para los sistemas de barandales/barandillas serán discutidos detalladamente más adelante. </a:t>
            </a:r>
          </a:p>
          <a:p>
            <a:endParaRPr lang="es-MX" altLang="en-US" smtClean="0"/>
          </a:p>
          <a:p>
            <a:r>
              <a:rPr lang="es-MX" altLang="en-US" smtClean="0"/>
              <a:t>*Las escaleras de acceso son utilizadas por los trabajadores para acceder al andamio. Estas escaleras deben estar diseñadas apropiadamente para proporcionar el acceso seguro a los trabajadores.</a:t>
            </a:r>
          </a:p>
          <a:p>
            <a:endParaRPr lang="es-MX" altLang="en-US" smtClean="0"/>
          </a:p>
          <a:p>
            <a:r>
              <a:rPr lang="es-MX" altLang="en-US" smtClean="0"/>
              <a:t>*Las plataformas accionadas de trabajo además son utilizadas para tener acceso a las superficies de funcionamiento. Las plataformas accionadas de trabajo incluyen elevaciones estilo tijera y elevaciones arríales.</a:t>
            </a:r>
          </a:p>
          <a:p>
            <a:endParaRPr lang="es-MX" altLang="en-US" smtClean="0"/>
          </a:p>
          <a:p>
            <a:endParaRPr lang="es-MX" altLang="en-US" smtClean="0"/>
          </a:p>
        </p:txBody>
      </p:sp>
    </p:spTree>
    <p:extLst>
      <p:ext uri="{BB962C8B-B14F-4D97-AF65-F5344CB8AC3E}">
        <p14:creationId xmlns:p14="http://schemas.microsoft.com/office/powerpoint/2010/main" val="714037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FC5DE8AD-86F4-4744-A3F8-D52682EDF15E}" type="slidenum">
              <a:rPr lang="en-US" altLang="en-US" sz="1100" i="0"/>
              <a:pPr/>
              <a:t>15</a:t>
            </a:fld>
            <a:endParaRPr lang="en-US" altLang="en-US" sz="1100" i="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Los andamios deben ser construidos con toda seguridad. Las bases o postes de sostenimiento deben tener una base firme para soportar al andamio, al equipo instalado y a los trabajadores que operan sobre el andamio. </a:t>
            </a:r>
          </a:p>
          <a:p>
            <a:endParaRPr lang="es-MX" altLang="en-US" smtClean="0"/>
          </a:p>
          <a:p>
            <a:r>
              <a:rPr lang="es-MX" altLang="en-US" smtClean="0"/>
              <a:t>El creación comienza con el plato base. El plató base debe entonces descansar sobre el sellante del fango ó lodo u otra base firme. Nunca colocar la base de un andamio sobre artículos tales como rocas, arena, superficies disparejas o bloques de cemento.</a:t>
            </a:r>
          </a:p>
          <a:p>
            <a:endParaRPr lang="es-MX" altLang="en-US" smtClean="0"/>
          </a:p>
          <a:p>
            <a:endParaRPr lang="es-MX" altLang="en-US" smtClean="0"/>
          </a:p>
        </p:txBody>
      </p:sp>
    </p:spTree>
    <p:extLst>
      <p:ext uri="{BB962C8B-B14F-4D97-AF65-F5344CB8AC3E}">
        <p14:creationId xmlns:p14="http://schemas.microsoft.com/office/powerpoint/2010/main" val="3135747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3CAA9294-9D38-45A2-B664-4D554EDABE5D}" type="slidenum">
              <a:rPr lang="en-US" altLang="en-US" sz="1100" i="0"/>
              <a:pPr/>
              <a:t>16</a:t>
            </a:fld>
            <a:endParaRPr lang="en-US" altLang="en-US" sz="1100" i="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Para evitar caídas y otras condiciones de peligros, solamente debes trabajar en andamios adecuadamente construidos y apoyados. Si el andamio no tiene una base estable, el andamio se puede mover o desplazarse y causar una caída.</a:t>
            </a:r>
          </a:p>
          <a:p>
            <a:endParaRPr lang="es-MX" altLang="en-US" smtClean="0"/>
          </a:p>
          <a:p>
            <a:r>
              <a:rPr lang="es-MX" altLang="en-US" smtClean="0"/>
              <a:t>En esta fotografía el andamio tiene un plató base, pero no está descansando sobre una base firme. El plató base está descansando sobre bloques, vigas disparejas y entablados sobre terreno disparejo.</a:t>
            </a:r>
          </a:p>
        </p:txBody>
      </p:sp>
    </p:spTree>
    <p:extLst>
      <p:ext uri="{BB962C8B-B14F-4D97-AF65-F5344CB8AC3E}">
        <p14:creationId xmlns:p14="http://schemas.microsoft.com/office/powerpoint/2010/main" val="692332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9A2210BC-63E0-4B04-BE06-BE946FD1E5CD}" type="slidenum">
              <a:rPr lang="en-US" altLang="en-US" sz="1100" i="0"/>
              <a:pPr/>
              <a:t>17</a:t>
            </a:fld>
            <a:endParaRPr lang="en-US" altLang="en-US" sz="1100" i="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Si usas andamios sobre escalones ( en escaleras de escape ), tienes que asegurarte de que estos estén construidos apropiadamente. Tienen que estar nivelados y apoyados adecuadamente para proporcionar una superficie de trabajo segura. Cuando intentes nivelar un andamio, nunca uses ladrillos, bloques u otros materiales inestables.</a:t>
            </a:r>
          </a:p>
          <a:p>
            <a:endParaRPr lang="es-MX" altLang="en-US" smtClean="0"/>
          </a:p>
          <a:p>
            <a:r>
              <a:rPr lang="es-MX" altLang="en-US" smtClean="0"/>
              <a:t>Esta fotografía muestra un andamio instalado sobre unos escalones ( en una escalera de escape ) el cual no está apropiadamente sostenido y está inclinado hacía un lado. Sería muy fácil que este trabajador perdiera su equilibrio y cayera. Además, un andamio incorrectamente apoyado puede derrumbarse. </a:t>
            </a:r>
          </a:p>
          <a:p>
            <a:endParaRPr lang="es-MX" altLang="en-US" b="1" i="1" smtClean="0"/>
          </a:p>
          <a:p>
            <a:endParaRPr lang="es-MX" altLang="en-US" smtClean="0"/>
          </a:p>
        </p:txBody>
      </p:sp>
    </p:spTree>
    <p:extLst>
      <p:ext uri="{BB962C8B-B14F-4D97-AF65-F5344CB8AC3E}">
        <p14:creationId xmlns:p14="http://schemas.microsoft.com/office/powerpoint/2010/main" val="4140628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A1CB2A23-F1F1-4D2B-9E99-30E738ED6BCB}" type="slidenum">
              <a:rPr lang="en-US" altLang="en-US" sz="1100" i="0"/>
              <a:pPr/>
              <a:t>18</a:t>
            </a:fld>
            <a:endParaRPr lang="en-US" altLang="en-US" sz="1100" i="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Al trabajar en andamios de 6 pies o más de altura, los barandales/barandillas deben ser instalados. Para que estos proporcionen una barrera física para evitar que te caigas. El sistema de barandales/barandillas debe ser instalado por cada lado y extremo abierto de la plataforma.</a:t>
            </a:r>
          </a:p>
          <a:p>
            <a:endParaRPr lang="es-MX" altLang="en-US" smtClean="0"/>
          </a:p>
          <a:p>
            <a:r>
              <a:rPr lang="es-MX" altLang="en-US" smtClean="0"/>
              <a:t>El sistema de barandales/barandillas debe estar instalado antes de que el andamio sea utilizado por los trabajadores.</a:t>
            </a:r>
          </a:p>
          <a:p>
            <a:endParaRPr lang="es-MX" altLang="en-US" smtClean="0"/>
          </a:p>
          <a:p>
            <a:endParaRPr lang="es-MX" altLang="en-US" smtClean="0"/>
          </a:p>
        </p:txBody>
      </p:sp>
    </p:spTree>
    <p:extLst>
      <p:ext uri="{BB962C8B-B14F-4D97-AF65-F5344CB8AC3E}">
        <p14:creationId xmlns:p14="http://schemas.microsoft.com/office/powerpoint/2010/main" val="2274887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07E3C97C-98BC-48CF-BD41-8061BDA5B8F9}" type="slidenum">
              <a:rPr lang="en-US" altLang="en-US" sz="1100" i="0"/>
              <a:pPr/>
              <a:t>19</a:t>
            </a:fld>
            <a:endParaRPr lang="en-US" altLang="en-US" sz="1100" i="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Los barandales/barandillas son requeridos para protegerte. Nunca usar un andamio que no está apropiadamente instalado. Muchos trabajadores utilizaran un andamio sin barandales/barandillas, porque creen que a ellos no les pasará nada piensan que los barandales/barandillas no son realmente necesarios. Los barandales/barandillas pueden hacer la diferencia entre tu seguridad y morir a consecuencia de una caída.</a:t>
            </a:r>
          </a:p>
          <a:p>
            <a:endParaRPr lang="es-MX" altLang="en-US" smtClean="0"/>
          </a:p>
          <a:p>
            <a:r>
              <a:rPr lang="es-MX" altLang="en-US" smtClean="0"/>
              <a:t>En está fotografía el trabajador está en el tercer nivel del andamio y operando sin ninguna seguridad. No hay barandales/barandillas instaladas que eviten su caída. </a:t>
            </a:r>
          </a:p>
        </p:txBody>
      </p:sp>
    </p:spTree>
    <p:extLst>
      <p:ext uri="{BB962C8B-B14F-4D97-AF65-F5344CB8AC3E}">
        <p14:creationId xmlns:p14="http://schemas.microsoft.com/office/powerpoint/2010/main" val="692203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192C1765-F571-46A7-B9B8-FD9D0B37EF34}" type="slidenum">
              <a:rPr lang="en-US" altLang="en-US" sz="1100" i="0"/>
              <a:pPr/>
              <a:t>2</a:t>
            </a:fld>
            <a:endParaRPr lang="en-US" altLang="en-US" sz="1100" i="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extLst>
      <p:ext uri="{BB962C8B-B14F-4D97-AF65-F5344CB8AC3E}">
        <p14:creationId xmlns:p14="http://schemas.microsoft.com/office/powerpoint/2010/main" val="2644778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262E8F94-2770-41D9-82FE-A736EFFFC973}" type="slidenum">
              <a:rPr lang="en-US" altLang="en-US" sz="1100" i="0"/>
              <a:pPr/>
              <a:t>20</a:t>
            </a:fld>
            <a:endParaRPr lang="en-US" altLang="en-US" sz="1100" i="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Las plataformas de los andamios deben estar completa y entarimado apropiadamente . Los tablones deben cubrir por completo la plataforma para crear una superficie de trabajo segura. Las aberturas entre los tablones y los postes no deben ser mayores de una pulgada de ancho.</a:t>
            </a:r>
          </a:p>
          <a:p>
            <a:endParaRPr lang="es-MX" altLang="en-US" smtClean="0"/>
          </a:p>
          <a:p>
            <a:r>
              <a:rPr lang="es-MX" altLang="en-US" smtClean="0"/>
              <a:t>Además, los tablones de los andamios deben mantenerse en buenas condiciones. Estos no deben estar quebrados, rajados, retorcidos o pintados.</a:t>
            </a:r>
          </a:p>
          <a:p>
            <a:endParaRPr lang="es-MX" altLang="en-US" smtClean="0"/>
          </a:p>
          <a:p>
            <a:r>
              <a:rPr lang="es-MX" altLang="en-US" smtClean="0"/>
              <a:t>Esta fotografía muestra tres secciones de un andamio, las dos de abajo no están completamente entarimados. </a:t>
            </a:r>
          </a:p>
        </p:txBody>
      </p:sp>
    </p:spTree>
    <p:extLst>
      <p:ext uri="{BB962C8B-B14F-4D97-AF65-F5344CB8AC3E}">
        <p14:creationId xmlns:p14="http://schemas.microsoft.com/office/powerpoint/2010/main" val="2502766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08808F67-ACD8-42AC-ADD7-6DE726FADABE}" type="slidenum">
              <a:rPr lang="en-US" altLang="en-US" sz="1100" i="0"/>
              <a:pPr/>
              <a:t>21</a:t>
            </a:fld>
            <a:endParaRPr lang="en-US" altLang="en-US" sz="1100" i="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El andamio esta diseñado para permitir a los trabajadores realizar su trabajo con seguridad. Cuando te paras sobre bloques, cajas, cubos o escaleras, tu ya no estas trabajando con seguridad. Bloques, cajas, cubos/botes, escaleras y otros objetos en que los trabajadores pudieran pararse son muy inestables y probablemente causaran una caída. </a:t>
            </a:r>
          </a:p>
          <a:p>
            <a:endParaRPr lang="es-MX" altLang="en-US" smtClean="0"/>
          </a:p>
          <a:p>
            <a:r>
              <a:rPr lang="es-MX" altLang="en-US" smtClean="0"/>
              <a:t>Además, tu puede estar subido arriba del nivel de los barandales/barandillas, pero al momento de una caída pasarías los barandales/barandillas sin que estos te detengan. Si necesitas alcanzar más altura de la permitida, debes incrementar la altura del andamio. </a:t>
            </a:r>
          </a:p>
          <a:p>
            <a:endParaRPr lang="es-MX" altLang="en-US" smtClean="0"/>
          </a:p>
          <a:p>
            <a:endParaRPr lang="es-MX" altLang="en-US" smtClean="0"/>
          </a:p>
        </p:txBody>
      </p:sp>
    </p:spTree>
    <p:extLst>
      <p:ext uri="{BB962C8B-B14F-4D97-AF65-F5344CB8AC3E}">
        <p14:creationId xmlns:p14="http://schemas.microsoft.com/office/powerpoint/2010/main" val="3581041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9129BF75-C7CF-4A4A-BC8B-2A38565748C7}" type="slidenum">
              <a:rPr lang="en-US" altLang="en-US" sz="1100" i="0"/>
              <a:pPr/>
              <a:t>22</a:t>
            </a:fld>
            <a:endParaRPr lang="en-US" altLang="en-US" sz="1100" i="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Al trabajar en un andamio debes contar con una forma segura para acceder a tu nivel de trabajo. Siempre hay que usar una escalera que este diseñada para usarse en andamios y que este propiamente atada al andamio.</a:t>
            </a:r>
          </a:p>
          <a:p>
            <a:endParaRPr lang="es-MX" altLang="en-US" smtClean="0"/>
          </a:p>
          <a:p>
            <a:r>
              <a:rPr lang="es-MX" altLang="en-US" smtClean="0"/>
              <a:t>Nunca subir un andamio usando los tirantes que están atravesados en el andamio tal como el trabajador que demuestra la fotografía.</a:t>
            </a:r>
          </a:p>
          <a:p>
            <a:endParaRPr lang="es-MX" altLang="en-US" smtClean="0"/>
          </a:p>
          <a:p>
            <a:r>
              <a:rPr lang="es-MX" altLang="en-US" smtClean="0"/>
              <a:t>Los trabajadores siempre deben tener una forma segura para acceder al andamio.</a:t>
            </a:r>
          </a:p>
        </p:txBody>
      </p:sp>
    </p:spTree>
    <p:extLst>
      <p:ext uri="{BB962C8B-B14F-4D97-AF65-F5344CB8AC3E}">
        <p14:creationId xmlns:p14="http://schemas.microsoft.com/office/powerpoint/2010/main" val="3819675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1336854F-0418-4799-BB96-E70F732B002C}" type="slidenum">
              <a:rPr lang="en-US" altLang="en-US" sz="1100" i="0"/>
              <a:pPr/>
              <a:t>23</a:t>
            </a:fld>
            <a:endParaRPr lang="en-US" altLang="en-US" sz="1100" i="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No importa que tan alto sea el andamio, siempre hay que utilizar formas seguras para acceder a este. Los métodos seguros de acceso al andamio son el uso de escaleras o escalones. Nunca hay que utilizar bloques, ladrillos, tablones para caminar y otros métodos inseguros para acceder al andamio.</a:t>
            </a:r>
          </a:p>
          <a:p>
            <a:endParaRPr lang="es-MX" altLang="en-US" smtClean="0"/>
          </a:p>
          <a:p>
            <a:r>
              <a:rPr lang="es-MX" altLang="en-US" smtClean="0"/>
              <a:t>En está fotografía el trabajador está utilizando un tablón que está puesto encima de un bloque como una rampa para tener acceso al andamio. “La rampa” puede deslizarse del borde del andamio, el tablon pueden quebrarse o los bloques pueden caer o romperse. Si alguna de estas cosas pasará, el trabajador se caería. También, el trabajador puede caer en cualquier momento mientras camina sobre la rampa. </a:t>
            </a:r>
          </a:p>
          <a:p>
            <a:endParaRPr lang="es-MX" altLang="en-US" smtClean="0"/>
          </a:p>
        </p:txBody>
      </p:sp>
    </p:spTree>
    <p:extLst>
      <p:ext uri="{BB962C8B-B14F-4D97-AF65-F5344CB8AC3E}">
        <p14:creationId xmlns:p14="http://schemas.microsoft.com/office/powerpoint/2010/main" val="2459772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507D6212-D193-49AD-91FB-A98784BE2BB0}" type="slidenum">
              <a:rPr lang="en-US" altLang="en-US" sz="1100" i="0"/>
              <a:pPr/>
              <a:t>24</a:t>
            </a:fld>
            <a:endParaRPr lang="en-US" altLang="en-US" sz="1100" i="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Cuando las plataformas del andamio están a más de 2 pies por encima o por debajo del punto de acceso, las escaleras portátil, escaleras de gancho, escaleras conectadas u otras formas seguras de acceso deben ser proporcionadas. Otros tipos de acceso pueden incluir escalones, torres, rampas o un sistema para caminar.</a:t>
            </a:r>
          </a:p>
          <a:p>
            <a:r>
              <a:rPr lang="es-MX" altLang="en-US" smtClean="0"/>
              <a:t> </a:t>
            </a:r>
          </a:p>
          <a:p>
            <a:r>
              <a:rPr lang="es-MX" altLang="en-US" smtClean="0"/>
              <a:t>Al utilizar una escalera portátil de gancho, está debe estar colocada de manera que no quede inclinada encima del andamio.</a:t>
            </a:r>
          </a:p>
          <a:p>
            <a:r>
              <a:rPr lang="es-MX" altLang="en-US" smtClean="0"/>
              <a:t>  </a:t>
            </a:r>
          </a:p>
          <a:p>
            <a:r>
              <a:rPr lang="es-MX" altLang="en-US" smtClean="0"/>
              <a:t>Además, el espacio de los peldaños de la escalera deben ser de 16 ¾ pulgadas o menos y tener una longitud mínima de 11 ½ pulgadas.</a:t>
            </a:r>
          </a:p>
        </p:txBody>
      </p:sp>
    </p:spTree>
    <p:extLst>
      <p:ext uri="{BB962C8B-B14F-4D97-AF65-F5344CB8AC3E}">
        <p14:creationId xmlns:p14="http://schemas.microsoft.com/office/powerpoint/2010/main" val="3386085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696AFE9F-E019-4FE4-ABC5-528D6C61ACC9}" type="slidenum">
              <a:rPr lang="en-US" altLang="en-US" sz="1100" i="0"/>
              <a:pPr/>
              <a:t>25</a:t>
            </a:fld>
            <a:endParaRPr lang="en-US" altLang="en-US" sz="1100" i="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Las plataformas accionadas le permiten el acceso a alturas y a trabajar en áreas protegidas. Estas plataformas incluyen:</a:t>
            </a:r>
          </a:p>
          <a:p>
            <a:r>
              <a:rPr lang="en-US" altLang="en-US" smtClean="0"/>
              <a:t>  </a:t>
            </a:r>
          </a:p>
          <a:p>
            <a:r>
              <a:rPr lang="es-MX" altLang="en-US" smtClean="0"/>
              <a:t>*Montacargas Erial – Estos montacargas incluyen vehículos con dispositivos de plataformas extensibles, escaleras eriales, plataformas articulares y torres verticales.</a:t>
            </a:r>
          </a:p>
          <a:p>
            <a:endParaRPr lang="es-MX" altLang="en-US" smtClean="0"/>
          </a:p>
          <a:p>
            <a:r>
              <a:rPr lang="es-MX" altLang="en-US" smtClean="0"/>
              <a:t>*Canastillas porta hombre integrada a un montacargas – Una canastilla usada en un montacargas debe ser de ingeniería diseñada específicamente para ese propósito.</a:t>
            </a:r>
          </a:p>
          <a:p>
            <a:endParaRPr lang="es-MX" altLang="en-US" smtClean="0"/>
          </a:p>
          <a:p>
            <a:r>
              <a:rPr lang="es-MX" altLang="en-US" smtClean="0"/>
              <a:t>*Montacargas estilo tijera – Estos montacargas son elevados usando un mecanismo que aumenta verticalmente la plataforma para que el trabajador alcanza la altura deseada.</a:t>
            </a:r>
          </a:p>
          <a:p>
            <a:endParaRPr lang="es-MX" altLang="en-US" smtClean="0"/>
          </a:p>
          <a:p>
            <a:r>
              <a:rPr lang="es-MX" altLang="en-US" smtClean="0"/>
              <a:t>Cada una de esas plataformas accionadas de trabajo permitirá a los trabajadores ejecutar su trabajo en alturas relativamente seguras. Antes de utilizar uno de estos montacargas, debes estar entrenado para estas operaciones y sus peligros asociados entre ellas.</a:t>
            </a:r>
          </a:p>
        </p:txBody>
      </p:sp>
    </p:spTree>
    <p:extLst>
      <p:ext uri="{BB962C8B-B14F-4D97-AF65-F5344CB8AC3E}">
        <p14:creationId xmlns:p14="http://schemas.microsoft.com/office/powerpoint/2010/main" val="3671607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5BC8A110-323B-4B81-9B60-91D741FA579F}" type="slidenum">
              <a:rPr lang="en-US" altLang="en-US" sz="1100" i="0"/>
              <a:pPr/>
              <a:t>26</a:t>
            </a:fld>
            <a:endParaRPr lang="en-US" altLang="en-US" sz="1100" i="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Siempre asegúrate de tener una adecuada protección contra caídas y entrenamiento antes de utilizar una plataforma accionada. Una protección adecuada contra caídas incluyen: el uso de barandales/barandillas. Montacargas eriales deben tener un carril medio y un carril superior alrededor incluyendo los puntos de acceso.</a:t>
            </a:r>
          </a:p>
          <a:p>
            <a:r>
              <a:rPr lang="es-MX" altLang="en-US" smtClean="0"/>
              <a:t> </a:t>
            </a:r>
          </a:p>
          <a:p>
            <a:r>
              <a:rPr lang="es-MX" altLang="en-US" smtClean="0"/>
              <a:t>Los trabajadores deben de usar un sistema, detención de caídas mientras trabajan dentro de una plataforma erial. Esto evitara que se caigan fuera del montacargas mientras trabaja.</a:t>
            </a:r>
          </a:p>
          <a:p>
            <a:endParaRPr lang="es-MX" altLang="en-US" smtClean="0"/>
          </a:p>
          <a:p>
            <a:r>
              <a:rPr lang="es-MX" altLang="en-US" smtClean="0"/>
              <a:t>Los frenos de estos montacargas deben ser activados al utilizarlos y los trabajadores no deben mover el montacargas mientras lo estén utilizando. Nunca debes mover un montacargas erial mientras se este usando, al menos que este diseñado específicamente para ese propósito.</a:t>
            </a:r>
          </a:p>
          <a:p>
            <a:r>
              <a:rPr lang="es-MX" altLang="en-US" smtClean="0"/>
              <a:t> </a:t>
            </a:r>
          </a:p>
          <a:p>
            <a:r>
              <a:rPr lang="es-MX" altLang="en-US" smtClean="0"/>
              <a:t>Esta fotografía muestra un trabajador que está parado en el carril medio y apoyado sobre el borde. Este trabajador fácilmente puede perder el equilibrio y caer fuera de la plataforma.</a:t>
            </a:r>
          </a:p>
          <a:p>
            <a:endParaRPr lang="es-MX" altLang="en-US" smtClean="0"/>
          </a:p>
          <a:p>
            <a:endParaRPr lang="es-MX" altLang="en-US" smtClean="0"/>
          </a:p>
          <a:p>
            <a:endParaRPr lang="es-MX"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1558160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AA5BC1F9-0B5E-40F2-AE46-EF94719E0703}" type="slidenum">
              <a:rPr lang="en-US" altLang="en-US" sz="1100" i="0"/>
              <a:pPr/>
              <a:t>27</a:t>
            </a:fld>
            <a:endParaRPr lang="en-US" altLang="en-US" sz="1100" i="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Solamente utilizar equipo diseñado para elevar personal. Jamás improvisar y construir tu propia plataforma de elevación.</a:t>
            </a:r>
          </a:p>
          <a:p>
            <a:endParaRPr lang="es-MX" altLang="en-US" smtClean="0"/>
          </a:p>
          <a:p>
            <a:r>
              <a:rPr lang="es-MX" altLang="en-US" smtClean="0"/>
              <a:t>Esta presentación muestra un ejemplo bueno y uno malo de una plataforma para elevación de personal. La fotografía de la izquierda muestra el mal ejemplo. Esta no es una plataforma accionada para trabajo. Es solo una “paleta ( plataforma ) de madera” que esta siendo elevada por un montacargas. No contiene barandales/barandillas, el trabajador no está sujetado, y la plataforma ( “paleta de madera” )no estaba diseñada para elevar trabajadores. Esta es una practica muy peligroso y jamás debe ser ensayada. </a:t>
            </a:r>
          </a:p>
          <a:p>
            <a:r>
              <a:rPr lang="es-MX" altLang="en-US" smtClean="0"/>
              <a:t> </a:t>
            </a:r>
          </a:p>
          <a:p>
            <a:r>
              <a:rPr lang="es-MX" altLang="en-US" smtClean="0"/>
              <a:t>La fotografía de la derecha es un buen ejemplo. Este montacargas esta específicamente diseñado para cargar trabajadores. Los empleados están completamente protegidos por barandales/barandillas fijas y los trabajadores están bien amarrados.</a:t>
            </a:r>
          </a:p>
          <a:p>
            <a:endParaRPr lang="es-MX" altLang="en-US" smtClean="0"/>
          </a:p>
          <a:p>
            <a:r>
              <a:rPr lang="es-MX" altLang="en-US" smtClean="0"/>
              <a:t>Jamás permitas ser elevado a una plataforma de trabajo insegura y jamás eleves a alguien más.</a:t>
            </a:r>
          </a:p>
        </p:txBody>
      </p:sp>
    </p:spTree>
    <p:extLst>
      <p:ext uri="{BB962C8B-B14F-4D97-AF65-F5344CB8AC3E}">
        <p14:creationId xmlns:p14="http://schemas.microsoft.com/office/powerpoint/2010/main" val="480260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4DA87F3A-83AD-427D-92B2-28703766A410}" type="slidenum">
              <a:rPr lang="en-US" altLang="en-US" sz="1100" i="0"/>
              <a:pPr/>
              <a:t>28</a:t>
            </a:fld>
            <a:endParaRPr lang="en-US" altLang="en-US" sz="1100" i="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Cuando las escaleras ( de escalones ) están en construcción son muy peligrosas y no deben ser usadas al menos que proporcionen protección contra caídas. Escaleras ( de escalones ) que tienen 4 ó mas plataformas de ascenso deben tener un sistema carril pasamano y/o un sistema de barandales/barandillas que proteja a los trabajadores de caídas en bordes desprotegidos. </a:t>
            </a:r>
          </a:p>
          <a:p>
            <a:endParaRPr lang="es-MX" altLang="en-US" smtClean="0"/>
          </a:p>
          <a:p>
            <a:r>
              <a:rPr lang="es-MX" altLang="en-US" smtClean="0"/>
              <a:t>Trabajadores no deben usar los escalones sin relleno en donde pisar que no han sido colocados o asegurados. Estos escalones son inseguros y te exponen al peligro de caer.</a:t>
            </a:r>
          </a:p>
          <a:p>
            <a:r>
              <a:rPr lang="es-MX" altLang="en-US" smtClean="0"/>
              <a:t> </a:t>
            </a:r>
          </a:p>
          <a:p>
            <a:r>
              <a:rPr lang="es-MX" altLang="en-US" smtClean="0"/>
              <a:t>En esta fotografía, la escalera ( de escalones ) no tienen un carril pasamano en el lado abierto y el escalón no está terminado, entonces no son seguros de usar. </a:t>
            </a:r>
          </a:p>
        </p:txBody>
      </p:sp>
    </p:spTree>
    <p:extLst>
      <p:ext uri="{BB962C8B-B14F-4D97-AF65-F5344CB8AC3E}">
        <p14:creationId xmlns:p14="http://schemas.microsoft.com/office/powerpoint/2010/main" val="60033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41557533-DC99-472D-99EB-311C2F4AEC01}" type="slidenum">
              <a:rPr lang="en-US" altLang="en-US" sz="1100" i="0"/>
              <a:pPr/>
              <a:t>29</a:t>
            </a:fld>
            <a:endParaRPr lang="en-US" altLang="en-US" sz="1100" i="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Un escalera ( de escalones ) con cuatro o más plataformas de ascenso deben tener carriles pasamano. Cuando solo uno de los carriles es proporcionado, este debe estar colocado en el lado derecho para descender. La mayoría de las caídas en estas escaleras ( de escalones ) ocurren mientras la persona esta descendiendo los escalones y la mayoría de los trabajadores son derechos. Es por eso que el carril pasamano debe ser colocado al lado derecho para descender.</a:t>
            </a:r>
          </a:p>
          <a:p>
            <a:endParaRPr lang="es-MX" altLang="en-US" smtClean="0"/>
          </a:p>
          <a:p>
            <a:r>
              <a:rPr lang="es-MX" altLang="en-US" smtClean="0"/>
              <a:t>Esta fotografía muestra una escalera ( de escalones ) que está encapsulado en ambos lados. Además muestra los carriles pasamano que serán colocados. Esta escalera ( de escalones ) no debe ser utilizada por trabajadores porque está incompleta o insegura.</a:t>
            </a:r>
          </a:p>
        </p:txBody>
      </p:sp>
    </p:spTree>
    <p:extLst>
      <p:ext uri="{BB962C8B-B14F-4D97-AF65-F5344CB8AC3E}">
        <p14:creationId xmlns:p14="http://schemas.microsoft.com/office/powerpoint/2010/main" val="335152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97A7C3E7-4174-4F9F-BA44-14A53022EC07}" type="slidenum">
              <a:rPr lang="en-US" altLang="en-US" sz="1100" i="0"/>
              <a:pPr/>
              <a:t>3</a:t>
            </a:fld>
            <a:endParaRPr lang="en-US" altLang="en-US" sz="1100" i="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extLst>
      <p:ext uri="{BB962C8B-B14F-4D97-AF65-F5344CB8AC3E}">
        <p14:creationId xmlns:p14="http://schemas.microsoft.com/office/powerpoint/2010/main" val="3350631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5F9C6430-6367-4235-BDA4-072540F7F37C}" type="slidenum">
              <a:rPr lang="en-US" altLang="en-US" sz="1100" i="0"/>
              <a:pPr/>
              <a:t>30</a:t>
            </a:fld>
            <a:endParaRPr lang="en-US" altLang="en-US" sz="1100" i="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Usar escaleras de escalones incompletos y que no han sido terminados lo expone al peligro de caídas. Como cuando los escaleras están siendo construidas, los trabajadores frecuentemente están tentados a usarlas en lugar de usar el acceso seguro que ha sido proporcionado.  Los escalones no terminados son convenientes, sin embargo, son muy peligrosos. Escaleras ( de escalones ) que no tienen un carril pasamano te exponen a caídas. Escalones vacíos lo exponen a tropiezos peligrosos. Jamás debes usar escaleras con escalones incompletos, estas son inseguras. </a:t>
            </a:r>
          </a:p>
          <a:p>
            <a:endParaRPr lang="es-MX" altLang="en-US" smtClean="0"/>
          </a:p>
          <a:p>
            <a:r>
              <a:rPr lang="es-MX" altLang="en-US" smtClean="0"/>
              <a:t>Trabajadores no deben usar los escalones sin relleno en donde pisar que no han sido colocados o asegurados. Estos escalones son inseguros y te exponen al peligro de caer.</a:t>
            </a:r>
          </a:p>
          <a:p>
            <a:endParaRPr lang="es-MX" altLang="en-US" smtClean="0"/>
          </a:p>
        </p:txBody>
      </p:sp>
    </p:spTree>
    <p:extLst>
      <p:ext uri="{BB962C8B-B14F-4D97-AF65-F5344CB8AC3E}">
        <p14:creationId xmlns:p14="http://schemas.microsoft.com/office/powerpoint/2010/main" val="4138610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A855F02C-4497-4F5A-A188-3778FD7AD283}" type="slidenum">
              <a:rPr lang="en-US" altLang="en-US" sz="1100" i="0"/>
              <a:pPr/>
              <a:t>31</a:t>
            </a:fld>
            <a:endParaRPr lang="en-US" altLang="en-US" sz="1100" i="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Escaleras son usadas en sitios de construcción para acceder a superficies de trabajo por arriba de la cabeza porque son portátiles y convenientes y pueden ser utilizadas casi en cualquier sitio de la construcción.</a:t>
            </a:r>
          </a:p>
          <a:p>
            <a:r>
              <a:rPr lang="es-MX" altLang="en-US" smtClean="0"/>
              <a:t>Escaleras usadas en sitios de construcción deben estar en buena condición y libres de defectos que pueden hacerlas inestables o inseguras.</a:t>
            </a:r>
          </a:p>
          <a:p>
            <a:endParaRPr lang="es-MX" altLang="en-US" smtClean="0"/>
          </a:p>
          <a:p>
            <a:r>
              <a:rPr lang="es-MX" altLang="en-US" smtClean="0"/>
              <a:t>Siempre inspeccionar las escaleras antes de usarlas. Al inspeccionar las escaleras debes buscar que no tengan ranuras sobre el marco, quebraduras en cualquier área, peldaños rotos o extraviados, partes/objetos resaltados que puedan enganchar tu ropa y aceite, grasa o lodo/fango que pueden hacer los peldaños resbaladizos. Si algún desperfecto es encontrado en la escalera está debe ser automáticamente tirada o removida de servicio.</a:t>
            </a:r>
          </a:p>
          <a:p>
            <a:endParaRPr lang="es-MX" altLang="en-US" smtClean="0"/>
          </a:p>
          <a:p>
            <a:endParaRPr lang="es-MX" altLang="en-US" smtClean="0"/>
          </a:p>
          <a:p>
            <a:endParaRPr lang="es-MX" altLang="en-US" smtClean="0"/>
          </a:p>
          <a:p>
            <a:endParaRPr lang="es-MX" altLang="en-US" smtClean="0"/>
          </a:p>
          <a:p>
            <a:endParaRPr lang="es-MX" altLang="en-US" smtClean="0"/>
          </a:p>
          <a:p>
            <a:endParaRPr lang="es-MX" altLang="en-US" smtClean="0"/>
          </a:p>
        </p:txBody>
      </p:sp>
    </p:spTree>
    <p:extLst>
      <p:ext uri="{BB962C8B-B14F-4D97-AF65-F5344CB8AC3E}">
        <p14:creationId xmlns:p14="http://schemas.microsoft.com/office/powerpoint/2010/main" val="1262700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99F5DEF4-8931-4316-9BE9-D105EB269B3F}" type="slidenum">
              <a:rPr lang="en-US" altLang="en-US" sz="1100" i="0"/>
              <a:pPr/>
              <a:t>32</a:t>
            </a:fld>
            <a:endParaRPr lang="en-US" altLang="en-US" sz="1100" i="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Tal y como mencionamos previamente, las escaleras son una de las plataformas comúnmente más usadas en construcción. Igualmente una de las piezas y equipo  comúnmente mal usadas. El uso seguro de las escaleras ayudará a evitar accidentes comunes en el trabajo. Pararse encima de la escalera no es seguro. </a:t>
            </a:r>
          </a:p>
          <a:p>
            <a:endParaRPr lang="es-MX" altLang="en-US" smtClean="0"/>
          </a:p>
          <a:p>
            <a:r>
              <a:rPr lang="es-MX" altLang="en-US" smtClean="0"/>
              <a:t>No usar el peldaño superior de la escalera como escalón para pararse encima de la escalera.</a:t>
            </a:r>
          </a:p>
          <a:p>
            <a:endParaRPr lang="es-MX" altLang="en-US" smtClean="0"/>
          </a:p>
          <a:p>
            <a:r>
              <a:rPr lang="es-MX" altLang="en-US" smtClean="0"/>
              <a:t>El peldaño superior no a sido diseñado para realizar cualquier clase de trabajo.</a:t>
            </a:r>
          </a:p>
          <a:p>
            <a:endParaRPr lang="es-MX" altLang="en-US" smtClean="0"/>
          </a:p>
          <a:p>
            <a:r>
              <a:rPr lang="es-MX" altLang="en-US" smtClean="0"/>
              <a:t>En esta fotografía usted puede observar que el trabajador está parado encima de la escalera. Esta es una practica muy insegura porque el trabajador puede perder su equilibrio y caer, además lastimarse a sí mismo.</a:t>
            </a:r>
          </a:p>
          <a:p>
            <a:endParaRPr lang="es-MX" altLang="en-US" smtClean="0"/>
          </a:p>
          <a:p>
            <a:endParaRPr lang="es-MX" altLang="en-US" smtClean="0"/>
          </a:p>
          <a:p>
            <a:endParaRPr lang="es-MX" altLang="en-US" smtClean="0"/>
          </a:p>
        </p:txBody>
      </p:sp>
    </p:spTree>
    <p:extLst>
      <p:ext uri="{BB962C8B-B14F-4D97-AF65-F5344CB8AC3E}">
        <p14:creationId xmlns:p14="http://schemas.microsoft.com/office/powerpoint/2010/main" val="4043421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65D80E53-3CA5-4CD9-B5F3-75ED91543DB1}" type="slidenum">
              <a:rPr lang="en-US" altLang="en-US" sz="1100" i="0"/>
              <a:pPr/>
              <a:t>33</a:t>
            </a:fld>
            <a:endParaRPr lang="en-US" altLang="en-US" sz="1100" i="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Todas las escaleras que son compradas en ferreterías y tiendas tienen etiquetas de seguridad en ellas. Asegúrate de leer las etiquetas de instrucción para garantizar su uso adecuado. Buscar la etiqueta en la escalera, como se ve en la fotografía, la que indicara donde no pararse en la escalera. Usualmente el segundo peldaño de arriba para abajo es el más alto para pisar en la escalera porque es seguro para usar.</a:t>
            </a:r>
          </a:p>
          <a:p>
            <a:endParaRPr lang="es-MX" altLang="en-US" smtClean="0"/>
          </a:p>
          <a:p>
            <a:pPr>
              <a:buClr>
                <a:srgbClr val="3333CC"/>
              </a:buClr>
            </a:pPr>
            <a:endParaRPr lang="es-MX" altLang="en-US" smtClean="0"/>
          </a:p>
          <a:p>
            <a:endParaRPr lang="es-MX" altLang="en-US" smtClean="0"/>
          </a:p>
        </p:txBody>
      </p:sp>
    </p:spTree>
    <p:extLst>
      <p:ext uri="{BB962C8B-B14F-4D97-AF65-F5344CB8AC3E}">
        <p14:creationId xmlns:p14="http://schemas.microsoft.com/office/powerpoint/2010/main" val="2322175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AAA84A00-9552-4929-A3CA-21B8C4C2A2DB}" type="slidenum">
              <a:rPr lang="en-US" altLang="en-US" sz="1100" i="0"/>
              <a:pPr/>
              <a:t>34</a:t>
            </a:fld>
            <a:endParaRPr lang="en-US" altLang="en-US" sz="1100" i="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Al usar escaleras de tijera, asegúrese de abrirlas completamente. Trabar los tirantes atravesados para asegurarte que la escalera permanezca abierta. Colocar los pies en la escalera en una base firme. Jamás utilizar los tirantes o la parte trasera para subir.</a:t>
            </a:r>
          </a:p>
          <a:p>
            <a:endParaRPr lang="es-MX" altLang="en-US" smtClean="0"/>
          </a:p>
          <a:p>
            <a:r>
              <a:rPr lang="es-MX" altLang="en-US" smtClean="0"/>
              <a:t>Una vez que la escalera este colocada correctamente, puedes utilizarla con seguridad. Asegúrate de mantener un buen paso mientras pisas la escalera.</a:t>
            </a:r>
          </a:p>
          <a:p>
            <a:endParaRPr lang="es-MX" altLang="en-US" smtClean="0"/>
          </a:p>
          <a:p>
            <a:r>
              <a:rPr lang="es-MX" altLang="en-US" smtClean="0"/>
              <a:t>Además, utiliza el tamaño correcto de la escalera para el trabajo a realizar. Si tu escalera es muy corta, te tentará a pararte encima de la escalera para un mayor alcance. Si tu escalera es muy alta, puede no caber en el espacio en el cual intentas trabajar.</a:t>
            </a:r>
          </a:p>
          <a:p>
            <a:endParaRPr lang="es-MX" altLang="en-US" smtClean="0"/>
          </a:p>
          <a:p>
            <a:r>
              <a:rPr lang="es-MX" altLang="en-US" smtClean="0"/>
              <a:t>En esta fotografía usted puede observar a dos trabajadores que están pisando correctamente las escaleras. Ellos tienen sus escaleras colocadas correctamente. </a:t>
            </a:r>
          </a:p>
          <a:p>
            <a:endParaRPr lang="es-MX" altLang="en-US" smtClean="0"/>
          </a:p>
        </p:txBody>
      </p:sp>
    </p:spTree>
    <p:extLst>
      <p:ext uri="{BB962C8B-B14F-4D97-AF65-F5344CB8AC3E}">
        <p14:creationId xmlns:p14="http://schemas.microsoft.com/office/powerpoint/2010/main" val="4233022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E7BEDC36-1A55-4984-8818-56CB08B75380}" type="slidenum">
              <a:rPr lang="en-US" altLang="en-US" sz="1100" i="0"/>
              <a:pPr/>
              <a:t>35</a:t>
            </a:fld>
            <a:endParaRPr lang="en-US" altLang="en-US" sz="1100" i="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Siempre utilicé el equipo correcto para trabajar. Andamios y escaleras son diseñados para crear una plataforma segura y que el trabajador pueda realizar su trabajo con seguridad. Pero algunas veces los trabajadores toman el camino fácil e intentan fabricar andamios temporales que están fuera del lugar; como caballetes, bloques, tablones, escaleras, cubos de 5 galones o lo que encuentren a la mano. Nunca hay que tomar la vía más corta, porque te tome mucho tiempo o esfuerzo para realizar el trabajo correctamente. Hazlo bien la primera vez! Los atajos te conlleva a situaciones peligrosas donde posiblemente puedes ser lastimado o hasta morir. </a:t>
            </a:r>
          </a:p>
          <a:p>
            <a:endParaRPr lang="es-MX" altLang="en-US" smtClean="0"/>
          </a:p>
          <a:p>
            <a:r>
              <a:rPr lang="es-MX" altLang="en-US" smtClean="0"/>
              <a:t>En esta fotografia, el trabajador prefiere usar un cubo de 5 galones para alcanzar el espacio de trabajo sobre su cabeza. Al usar esta opción el trabajador se expone al riesgo de caer y lastimarse a si mismo. </a:t>
            </a:r>
          </a:p>
          <a:p>
            <a:endParaRPr lang="es-MX" altLang="en-US" smtClean="0"/>
          </a:p>
          <a:p>
            <a:endParaRPr lang="es-MX" altLang="en-US" b="1" i="1" smtClean="0"/>
          </a:p>
        </p:txBody>
      </p:sp>
    </p:spTree>
    <p:extLst>
      <p:ext uri="{BB962C8B-B14F-4D97-AF65-F5344CB8AC3E}">
        <p14:creationId xmlns:p14="http://schemas.microsoft.com/office/powerpoint/2010/main" val="3358245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BBA81377-DB2B-49A2-B3A9-FA5A5DB86505}" type="slidenum">
              <a:rPr lang="en-US" altLang="en-US" sz="1100" i="0"/>
              <a:pPr/>
              <a:t>36</a:t>
            </a:fld>
            <a:endParaRPr lang="en-US" altLang="en-US" sz="1100" i="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Como se menciono anteriormente, no es seguro pararse sobre la escalera. Tampoco es seguro sentarse en la escalera. La cima de la escalera no fue diseñada para ser usada como un escalón o para sentarse. Sentarse sobre una escalera de tijera o montarse atravesado es una practica demasiado peligrosa. La parte más peligrosa de sentarse sobre una escalera es tan solo el hecho de sentarse. Mientras trepa de un lado a otro y después se sienta es fácil perder el equilibrio y caer. </a:t>
            </a:r>
          </a:p>
          <a:p>
            <a:endParaRPr lang="es-MX" altLang="en-US" smtClean="0"/>
          </a:p>
          <a:p>
            <a:r>
              <a:rPr lang="es-MX" altLang="en-US" smtClean="0"/>
              <a:t>Al montarse en una escalera, tal como la fotografía de la izquierda, usted cambio el centro de gravedad y ha hecho que una escalera una vez estable en una muy inestable. Una vez que la escalera ha llegado hacer inestable, tu riesgo de caer ha incrementado significativamente.</a:t>
            </a:r>
          </a:p>
        </p:txBody>
      </p:sp>
    </p:spTree>
    <p:extLst>
      <p:ext uri="{BB962C8B-B14F-4D97-AF65-F5344CB8AC3E}">
        <p14:creationId xmlns:p14="http://schemas.microsoft.com/office/powerpoint/2010/main" val="2919181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2162CC7D-69D2-4423-9510-F265D9ED8FD0}" type="slidenum">
              <a:rPr lang="en-US" altLang="en-US" sz="1100" i="0"/>
              <a:pPr/>
              <a:t>37</a:t>
            </a:fld>
            <a:endParaRPr lang="en-US" altLang="en-US" sz="1100" i="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Siempre usa escaleras de acuerdo a tus propósitos. Una escalera tijera está diseñada para usarse completamente abierta, trabada en su posición.</a:t>
            </a:r>
          </a:p>
          <a:p>
            <a:endParaRPr lang="es-MX" altLang="en-US" smtClean="0"/>
          </a:p>
          <a:p>
            <a:r>
              <a:rPr lang="es-MX" altLang="en-US" smtClean="0"/>
              <a:t>Como puedes notar en esta fotografía la escalera tijera se encuentra doblada e inclinada sobre la estructura metálica. El usar una escalera tijera de esta manera es una practica peligrosa. Siempre asegúrate que la escalera este completamente trabada en su posición.</a:t>
            </a:r>
          </a:p>
        </p:txBody>
      </p:sp>
    </p:spTree>
    <p:extLst>
      <p:ext uri="{BB962C8B-B14F-4D97-AF65-F5344CB8AC3E}">
        <p14:creationId xmlns:p14="http://schemas.microsoft.com/office/powerpoint/2010/main" val="3388064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8C474197-7DC6-4260-B767-5C7145AD4804}" type="slidenum">
              <a:rPr lang="en-US" altLang="en-US" sz="1100" i="0"/>
              <a:pPr/>
              <a:t>38</a:t>
            </a:fld>
            <a:endParaRPr lang="en-US" altLang="en-US" sz="1100" i="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Siempre colocar escaleras en superficies niveladas y estables para prevenir un movimiento accidental. Colocar la base en una superficie plana y nivelada.</a:t>
            </a:r>
          </a:p>
          <a:p>
            <a:endParaRPr lang="es-MX" altLang="en-US" smtClean="0"/>
          </a:p>
          <a:p>
            <a:r>
              <a:rPr lang="es-MX" altLang="en-US" smtClean="0"/>
              <a:t>En esta fotografía, la escalera está descansando sobre una roca la cual es muy inestable y puede causar que se la escalera se ladee y caiga.</a:t>
            </a:r>
          </a:p>
          <a:p>
            <a:endParaRPr lang="es-MX" altLang="en-US" smtClean="0"/>
          </a:p>
        </p:txBody>
      </p:sp>
    </p:spTree>
    <p:extLst>
      <p:ext uri="{BB962C8B-B14F-4D97-AF65-F5344CB8AC3E}">
        <p14:creationId xmlns:p14="http://schemas.microsoft.com/office/powerpoint/2010/main" val="3546280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24C24628-70AB-4B17-907B-B97338D502DC}" type="slidenum">
              <a:rPr lang="en-US" altLang="en-US" sz="1100" i="0"/>
              <a:pPr/>
              <a:t>39</a:t>
            </a:fld>
            <a:endParaRPr lang="en-US" altLang="en-US" sz="1100" i="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Las escaleras deben estar colocadas en un ángulo seguro para evitar el potencial peligro de una caída al subir o bajar. Este dibujo muestra una escalera que está inclinada apropiadamente sobre una estructura. La estructura es 16 pies de altura y la escalera se extiende apropiadamente 3 pies sobre el borde y cuatro pies retirado de la pared.</a:t>
            </a:r>
          </a:p>
          <a:p>
            <a:endParaRPr lang="es-MX" altLang="en-US" smtClean="0"/>
          </a:p>
          <a:p>
            <a:r>
              <a:rPr lang="es-MX" altLang="en-US" smtClean="0"/>
              <a:t>Según este ejemplo la base de la escalera debe estar colocada al menos 4 pies de distancia de la estructura para mantener un ángulo seguro. Este ángulo es un cociente (proporción) de 1 a 4. Esto significa que por cada 4 pies de altura sobre la estructura usted debe mover la base de la escalera 1 pie de distancia de la estructura.</a:t>
            </a:r>
          </a:p>
          <a:p>
            <a:endParaRPr lang="es-MX" altLang="en-US" smtClean="0"/>
          </a:p>
          <a:p>
            <a:endParaRPr lang="es-MX" altLang="en-US" smtClean="0"/>
          </a:p>
          <a:p>
            <a:endParaRPr lang="es-MX" altLang="en-US" smtClean="0"/>
          </a:p>
          <a:p>
            <a:endParaRPr lang="es-MX" altLang="en-US" smtClean="0"/>
          </a:p>
          <a:p>
            <a:endParaRPr lang="es-MX" altLang="en-US" smtClean="0"/>
          </a:p>
          <a:p>
            <a:endParaRPr lang="es-MX" altLang="en-US" smtClean="0"/>
          </a:p>
        </p:txBody>
      </p:sp>
    </p:spTree>
    <p:extLst>
      <p:ext uri="{BB962C8B-B14F-4D97-AF65-F5344CB8AC3E}">
        <p14:creationId xmlns:p14="http://schemas.microsoft.com/office/powerpoint/2010/main" val="245515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791DD7FE-09D0-44AA-A1DB-CA898255A9C7}" type="slidenum">
              <a:rPr lang="en-US" altLang="en-US" sz="1100" i="0"/>
              <a:pPr/>
              <a:t>4</a:t>
            </a:fld>
            <a:endParaRPr lang="en-US" altLang="en-US" sz="1100" i="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latin typeface="Tahoma" panose="020B0604030504040204" pitchFamily="34" charset="0"/>
              </a:rPr>
              <a:t>Las caídas son uno de los peligros más serios y más comunes que se encuentran en los sitios de construcción. Los peligros de caídas pueden causarte caídas en el mismo nivel donde estas trabajando e inclusive puedes caer de un nivel a otro. Cuando tropiezas y caes mientras trabajas, pudieras recibir más que un simple raspón o pequeño moretón. Desafortunadamente, ese no siempre es el resultado. Si te caes de un nivel a otro el riesgo de una seria lastimadura, sería igual que la posibilidad de muerte.</a:t>
            </a:r>
          </a:p>
          <a:p>
            <a:endParaRPr lang="es-MX" altLang="en-US" smtClean="0">
              <a:latin typeface="Tahoma" panose="020B0604030504040204" pitchFamily="34" charset="0"/>
            </a:endParaRPr>
          </a:p>
          <a:p>
            <a:r>
              <a:rPr lang="es-MX" altLang="en-US" smtClean="0">
                <a:latin typeface="Tahoma" panose="020B0604030504040204" pitchFamily="34" charset="0"/>
              </a:rPr>
              <a:t>Este programa te ayudara a reconocer los peligros de caídas más comunes y te enseñara maneras de disminuir esos peligros en tu lugar de trabajo. Al terminar este programa, podrás reconocer y controlar estos peligros.</a:t>
            </a:r>
          </a:p>
          <a:p>
            <a:endParaRPr lang="es-MX" altLang="en-US" smtClean="0">
              <a:latin typeface="Tahoma" panose="020B0604030504040204" pitchFamily="34" charset="0"/>
            </a:endParaRPr>
          </a:p>
          <a:p>
            <a:r>
              <a:rPr lang="es-MX" altLang="en-US" smtClean="0">
                <a:latin typeface="Tahoma" panose="020B0604030504040204" pitchFamily="34" charset="0"/>
              </a:rPr>
              <a:t>Por medio de este programa se te demostraran ejemplos de condiciones seguras e inseguras. Dos diversos símbolos serán utilizados para representar condiciones seguras e inseguras. El símbolo rojo (No) se utiliza para denotar condiciones inseguras y la marca verde (Si) se utiliza para demostrar condiciones seguras.</a:t>
            </a:r>
          </a:p>
          <a:p>
            <a:endParaRPr lang="es-MX" altLang="en-US" smtClean="0">
              <a:latin typeface="Tahoma" panose="020B0604030504040204" pitchFamily="34" charset="0"/>
            </a:endParaRPr>
          </a:p>
        </p:txBody>
      </p:sp>
    </p:spTree>
    <p:extLst>
      <p:ext uri="{BB962C8B-B14F-4D97-AF65-F5344CB8AC3E}">
        <p14:creationId xmlns:p14="http://schemas.microsoft.com/office/powerpoint/2010/main" val="2680599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29C1536A-CF1F-4604-BA37-8BD306A033B9}" type="slidenum">
              <a:rPr lang="en-US" altLang="en-US" sz="1100" i="0"/>
              <a:pPr/>
              <a:t>40</a:t>
            </a:fld>
            <a:endParaRPr lang="en-US" altLang="en-US" sz="1100" i="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Cuando utilizamos una escalera de extensión para acceder a una área superior tal como una azotea, los carriles laterales de la escalera deben extenderse al menos 3 pies sobre la superficie a bajar, para permitir el acceso seguro. Si la escalera no puede extenderse 3 pies sobre la superficie a bajar, la escalera debe estar asegurada/sujetada en la parte de arriba para evitar que esta se desliza. Es necesario que un carril este bien asegurado mientras los trabajadores montan y desmontan  la escalera.</a:t>
            </a:r>
          </a:p>
          <a:p>
            <a:endParaRPr lang="es-MX" altLang="en-US" smtClean="0"/>
          </a:p>
          <a:p>
            <a:r>
              <a:rPr lang="es-MX" altLang="en-US" smtClean="0"/>
              <a:t>Esta fotografía muestra un trabajador subiendo a la azotea de un edificio, la escalera no extiende los 3 pies sobre la superficie. La escalera no esta asegurada y no se debe de  usar.  </a:t>
            </a:r>
          </a:p>
          <a:p>
            <a:endParaRPr lang="es-MX" altLang="en-US" smtClean="0"/>
          </a:p>
          <a:p>
            <a:r>
              <a:rPr lang="es-MX" altLang="en-US" smtClean="0"/>
              <a:t>Recuerda regla 33 = 3 puntos de contacto, 3 pies sobre la superficie a bajar.</a:t>
            </a:r>
          </a:p>
          <a:p>
            <a:endParaRPr lang="es-MX" altLang="en-US" smtClean="0"/>
          </a:p>
        </p:txBody>
      </p:sp>
    </p:spTree>
    <p:extLst>
      <p:ext uri="{BB962C8B-B14F-4D97-AF65-F5344CB8AC3E}">
        <p14:creationId xmlns:p14="http://schemas.microsoft.com/office/powerpoint/2010/main" val="2359143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16EE0EC6-03B3-4274-8758-AA57016B57D0}" type="slidenum">
              <a:rPr lang="en-US" altLang="en-US" sz="1100" i="0"/>
              <a:pPr/>
              <a:t>41</a:t>
            </a:fld>
            <a:endParaRPr lang="en-US" altLang="en-US" sz="1100" i="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Esta presentación muestra escaleras colocadas correcta e incorrectamente. La fotografía de la izquierda muestra la colocación correcta y es un buen ejemplo. La escalera está colocada en una superficie firme y nivelada correctamente de 1 a 4 pies de distancia de la pared. El circulo amarillo denota las instrucciones del fabricante para una colocación segura de la escalera.</a:t>
            </a:r>
          </a:p>
          <a:p>
            <a:endParaRPr lang="es-MX" altLang="en-US" smtClean="0"/>
          </a:p>
          <a:p>
            <a:r>
              <a:rPr lang="es-MX" altLang="en-US" smtClean="0"/>
              <a:t>La fotografía de la derecha muestra un mal ejemplo de una colocación impropia de la escalera. La escalera está colocada en una superficie firme y nivelada, sin embargo, la escalera está colocada muy lejos de la estructura. Esto crea un ángulo cociente mayor de 1 a 4. La pendiente es insegura al subir la escalera. Este ángulo puede causar además que la escalera se flexione y se desliza de la estructura provocando un accidente .</a:t>
            </a:r>
          </a:p>
          <a:p>
            <a:endParaRPr lang="es-MX" altLang="en-US" smtClean="0"/>
          </a:p>
          <a:p>
            <a:endParaRPr lang="es-MX" altLang="en-US" smtClean="0"/>
          </a:p>
        </p:txBody>
      </p:sp>
    </p:spTree>
    <p:extLst>
      <p:ext uri="{BB962C8B-B14F-4D97-AF65-F5344CB8AC3E}">
        <p14:creationId xmlns:p14="http://schemas.microsoft.com/office/powerpoint/2010/main" val="758612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1BB41291-5008-43EE-90C6-24E7357C1237}" type="slidenum">
              <a:rPr lang="en-US" altLang="en-US" sz="1100" i="0"/>
              <a:pPr/>
              <a:t>42</a:t>
            </a:fld>
            <a:endParaRPr lang="en-US" altLang="en-US" sz="1100" i="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La mayoría de accidentes en escaleras ocurren cuando los trabajadores intentan cargar herramientas o materiales mientras suben la escalera. Debes mantener contacto con la escalera usando las dos manos para mantener una firme presión. Siempre de frente a la escalera al subir o bajar. Jamás bajar de la escalera tal como si fueran escalones. </a:t>
            </a:r>
          </a:p>
          <a:p>
            <a:endParaRPr lang="es-MX" altLang="en-US" smtClean="0"/>
          </a:p>
          <a:p>
            <a:r>
              <a:rPr lang="es-MX" altLang="en-US" smtClean="0"/>
              <a:t>Jamás bajes o subas una escalera mientras estés cargando cualquier material. Para asegurar un descenso seguro, usted debe de mantener tres puntos de contacto con la escalera. Esto quiere decir una combinación de los 2 pies y 1 mano ó 2 manos y 1 pie siempre debe de hacer contacto con la escalera. Si estas cargando una herramienta ó materiales , mientras subes o bajas una escalera esto hace imposible de mantener tres puntos de contacto. </a:t>
            </a:r>
          </a:p>
          <a:p>
            <a:r>
              <a:rPr lang="es-MX" altLang="en-US" smtClean="0"/>
              <a:t> </a:t>
            </a:r>
          </a:p>
          <a:p>
            <a:r>
              <a:rPr lang="es-MX" altLang="en-US" smtClean="0"/>
              <a:t>Está fotografía muestra a un trabajador subiendo la escalera mientras carga un bloque. Hasta este momento, el tiene tres puntos de contacto. En el momento que él levanta un pie para subir la escalera, él solo tiene 2 puntos de contacto. El está en riesgo de caer y lastimarse a sí mismo. </a:t>
            </a:r>
          </a:p>
          <a:p>
            <a:endParaRPr lang="es-MX" altLang="en-US" smtClean="0"/>
          </a:p>
          <a:p>
            <a:endParaRPr lang="es-MX" altLang="en-US" smtClean="0"/>
          </a:p>
        </p:txBody>
      </p:sp>
    </p:spTree>
    <p:extLst>
      <p:ext uri="{BB962C8B-B14F-4D97-AF65-F5344CB8AC3E}">
        <p14:creationId xmlns:p14="http://schemas.microsoft.com/office/powerpoint/2010/main" val="10499554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E6655489-C1D2-4686-8696-8F7437884066}" type="slidenum">
              <a:rPr lang="en-US" altLang="en-US" sz="1100" i="0"/>
              <a:pPr/>
              <a:t>43</a:t>
            </a:fld>
            <a:endParaRPr lang="en-US" altLang="en-US" sz="1100" i="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Escaleras improvisadas son una de las maneras para que un trabajador pueda tener acceso seguro a una área de construcción. Muchas veces una sola escalera fabricada no es suficiente para el trabajo . Una escalera improvisada puede permitir el acceso a uno o más trabajadores a la superficie de trabajo. Algunas de las escaleras improvisadas están diseñadas para que los trabajadores asciendan en un lado y a la vez puedan descender del otro lado. Básicamente es similar o igual a 2 escaleras ( de escalones ) ubicada una junto a la otra, una  para subir y la otra para bajar. </a:t>
            </a:r>
          </a:p>
          <a:p>
            <a:endParaRPr lang="es-MX" altLang="en-US" smtClean="0"/>
          </a:p>
          <a:p>
            <a:r>
              <a:rPr lang="es-MX" altLang="en-US" smtClean="0"/>
              <a:t>Escaleras improvisadas puedes ser de beneficio, sin embargo, muchas veces la escalera no está construida adecuadamente y causa más peligros. Al construir una escalera improvisada hay que asegurarse que los espacios de los peldaños estén espaciados igualmente, que no tengan peldaños dañados ó faltantes, y que no tenga orillas filosas ó los clavos estén resaltándose en la escalera. </a:t>
            </a:r>
          </a:p>
          <a:p>
            <a:endParaRPr lang="es-MX" altLang="en-US" smtClean="0"/>
          </a:p>
          <a:p>
            <a:r>
              <a:rPr lang="es-MX" altLang="en-US" smtClean="0"/>
              <a:t>Esta es una foto de una escalera improvisada que está debidamente construida. Es también un ejemplo de una escalera que puede ser utilizada por dos trabajadores al mismo tiempo. Un trabajador puede estar subiendo mientras él otro este bajando. </a:t>
            </a:r>
          </a:p>
          <a:p>
            <a:endParaRPr lang="es-MX" altLang="en-US" smtClean="0"/>
          </a:p>
          <a:p>
            <a:endParaRPr lang="es-MX" altLang="en-US" smtClean="0"/>
          </a:p>
        </p:txBody>
      </p:sp>
    </p:spTree>
    <p:extLst>
      <p:ext uri="{BB962C8B-B14F-4D97-AF65-F5344CB8AC3E}">
        <p14:creationId xmlns:p14="http://schemas.microsoft.com/office/powerpoint/2010/main" val="2017359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266B41C3-56B4-41BC-B81E-9EB2B027DB80}" type="slidenum">
              <a:rPr lang="en-US" altLang="en-US" sz="1100" i="0"/>
              <a:pPr/>
              <a:t>44</a:t>
            </a:fld>
            <a:endParaRPr lang="en-US" altLang="en-US" sz="1100" i="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Ambas escaleras, improvisadas y fabricadas deben de ser mantenidas en buena condición. Los escalones deben estar espaciados correctamente sin estar dañados. Jamás usar una escalera improvisada si está dañada o si le faltan peldaños. </a:t>
            </a:r>
          </a:p>
          <a:p>
            <a:endParaRPr lang="es-MX" altLang="en-US" smtClean="0"/>
          </a:p>
          <a:p>
            <a:r>
              <a:rPr lang="es-MX" altLang="en-US" smtClean="0"/>
              <a:t>Una escalera que no está perfectamente construida no puede ser usada en un sitio de construcción. Si la escalera no está construida correctamente, debe ser removida de servicio inmediatamente y deshacerse de ella. </a:t>
            </a:r>
          </a:p>
          <a:p>
            <a:endParaRPr lang="es-MX" altLang="en-US" smtClean="0"/>
          </a:p>
          <a:p>
            <a:r>
              <a:rPr lang="es-MX" altLang="en-US" smtClean="0"/>
              <a:t>Esta fotografía muestra una escalera improvisada que le falta un peldaño y otros que no están espaciados correctamente. Está escalera es un peligro y debe de ser removida de servicio inmediatamente. </a:t>
            </a:r>
          </a:p>
        </p:txBody>
      </p:sp>
    </p:spTree>
    <p:extLst>
      <p:ext uri="{BB962C8B-B14F-4D97-AF65-F5344CB8AC3E}">
        <p14:creationId xmlns:p14="http://schemas.microsoft.com/office/powerpoint/2010/main" val="34437511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90772DAD-20EA-4E2D-8D64-40FBBC69BA60}" type="slidenum">
              <a:rPr lang="en-US" altLang="en-US" sz="1100" i="0"/>
              <a:pPr/>
              <a:t>45</a:t>
            </a:fld>
            <a:endParaRPr lang="en-US" altLang="en-US" sz="1100" i="0"/>
          </a:p>
        </p:txBody>
      </p:sp>
      <p:sp>
        <p:nvSpPr>
          <p:cNvPr id="153603" name="Rectangle 1026"/>
          <p:cNvSpPr>
            <a:spLocks noGrp="1" noRot="1" noChangeAspect="1" noChangeArrowheads="1" noTextEdit="1"/>
          </p:cNvSpPr>
          <p:nvPr>
            <p:ph type="sldImg"/>
          </p:nvPr>
        </p:nvSpPr>
        <p:spPr>
          <a:ln/>
        </p:spPr>
      </p:sp>
      <p:sp>
        <p:nvSpPr>
          <p:cNvPr id="1536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Escaleras improvisadas deben de ser construidas de tal modo que los clavos y orificios filosos no resalten en las orillas. Clavos y pedazos de madera que no están parejos con la superficie crean el peligro de tropezar y de ser enganchado. Cualquier cosa que resalte en el orificio de la escalera tiene el potencial de enganchar la ropa, herramientas, extensiones eléctricas, joyas ó hasta la piel. Cuando cualquiera de estos objetos son enganchados puedes romper tu ropa, tus joyas, tirar tu herramienta, dañar la insolación de una extensión eléctrica o cortar tu piel. Cualquiera de estos hechos puede causar que tu caigas y sufrir una lastimadura grave.</a:t>
            </a:r>
          </a:p>
          <a:p>
            <a:endParaRPr lang="es-MX" altLang="en-US" smtClean="0"/>
          </a:p>
          <a:p>
            <a:r>
              <a:rPr lang="es-MX" altLang="en-US" smtClean="0"/>
              <a:t>Esta fotografía muestra un clavo de doble cabeza asomándose en el peldaño de una escalera improvisada. Está es una condición inaceptable e insegura. </a:t>
            </a:r>
          </a:p>
          <a:p>
            <a:endParaRPr lang="es-MX" altLang="en-US" smtClean="0"/>
          </a:p>
          <a:p>
            <a:endParaRPr lang="es-MX" altLang="en-US" smtClean="0"/>
          </a:p>
          <a:p>
            <a:endParaRPr lang="es-MX" altLang="en-US" smtClean="0"/>
          </a:p>
          <a:p>
            <a:endParaRPr lang="es-MX" altLang="en-US" smtClean="0"/>
          </a:p>
          <a:p>
            <a:endParaRPr lang="es-MX" altLang="en-US" smtClean="0"/>
          </a:p>
          <a:p>
            <a:endParaRPr lang="es-MX" altLang="en-US" smtClean="0"/>
          </a:p>
          <a:p>
            <a:endParaRPr lang="es-MX" altLang="en-US" smtClean="0"/>
          </a:p>
          <a:p>
            <a:endParaRPr lang="es-MX" altLang="en-US" smtClean="0"/>
          </a:p>
        </p:txBody>
      </p:sp>
    </p:spTree>
    <p:extLst>
      <p:ext uri="{BB962C8B-B14F-4D97-AF65-F5344CB8AC3E}">
        <p14:creationId xmlns:p14="http://schemas.microsoft.com/office/powerpoint/2010/main" val="3462020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E58F53BC-1C85-4696-8E02-32FB4F11C412}" type="slidenum">
              <a:rPr lang="en-US" altLang="en-US" sz="1100" i="0"/>
              <a:pPr/>
              <a:t>46</a:t>
            </a:fld>
            <a:endParaRPr lang="en-US" altLang="en-US" sz="1100" i="0"/>
          </a:p>
        </p:txBody>
      </p:sp>
      <p:sp>
        <p:nvSpPr>
          <p:cNvPr id="154627" name="Rectangle 1026"/>
          <p:cNvSpPr>
            <a:spLocks noGrp="1" noRot="1" noChangeAspect="1" noChangeArrowheads="1" noTextEdit="1"/>
          </p:cNvSpPr>
          <p:nvPr>
            <p:ph type="sldImg"/>
          </p:nvPr>
        </p:nvSpPr>
        <p:spPr>
          <a:ln/>
        </p:spPr>
      </p:sp>
      <p:sp>
        <p:nvSpPr>
          <p:cNvPr id="1546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b="1" i="1" smtClean="0"/>
          </a:p>
        </p:txBody>
      </p:sp>
    </p:spTree>
    <p:extLst>
      <p:ext uri="{BB962C8B-B14F-4D97-AF65-F5344CB8AC3E}">
        <p14:creationId xmlns:p14="http://schemas.microsoft.com/office/powerpoint/2010/main" val="7563338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EF653520-774F-4103-B1F0-F3DF0C806007}" type="slidenum">
              <a:rPr lang="en-US" altLang="en-US" sz="1100" i="0"/>
              <a:pPr/>
              <a:t>47</a:t>
            </a:fld>
            <a:endParaRPr lang="en-US" altLang="en-US" sz="1100" i="0"/>
          </a:p>
        </p:txBody>
      </p:sp>
      <p:sp>
        <p:nvSpPr>
          <p:cNvPr id="155651" name="Rectangle 1026"/>
          <p:cNvSpPr>
            <a:spLocks noGrp="1" noRot="1" noChangeAspect="1" noChangeArrowheads="1" noTextEdit="1"/>
          </p:cNvSpPr>
          <p:nvPr>
            <p:ph type="sldImg"/>
          </p:nvPr>
        </p:nvSpPr>
        <p:spPr>
          <a:ln/>
        </p:spPr>
      </p:sp>
      <p:sp>
        <p:nvSpPr>
          <p:cNvPr id="1556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Tree>
    <p:extLst>
      <p:ext uri="{BB962C8B-B14F-4D97-AF65-F5344CB8AC3E}">
        <p14:creationId xmlns:p14="http://schemas.microsoft.com/office/powerpoint/2010/main" val="338013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AAF1E63C-0AEB-459E-8A52-1B1E74B83BBA}" type="slidenum">
              <a:rPr lang="en-US" altLang="en-US" sz="1100" i="0"/>
              <a:pPr/>
              <a:t>48</a:t>
            </a:fld>
            <a:endParaRPr lang="en-US" altLang="en-US" sz="1100" i="0"/>
          </a:p>
        </p:txBody>
      </p:sp>
      <p:sp>
        <p:nvSpPr>
          <p:cNvPr id="156675" name="Rectangle 1026"/>
          <p:cNvSpPr>
            <a:spLocks noGrp="1" noRot="1" noChangeAspect="1" noChangeArrowheads="1" noTextEdit="1"/>
          </p:cNvSpPr>
          <p:nvPr>
            <p:ph type="sldImg"/>
          </p:nvPr>
        </p:nvSpPr>
        <p:spPr>
          <a:ln/>
        </p:spPr>
      </p:sp>
      <p:sp>
        <p:nvSpPr>
          <p:cNvPr id="1566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Tree>
    <p:extLst>
      <p:ext uri="{BB962C8B-B14F-4D97-AF65-F5344CB8AC3E}">
        <p14:creationId xmlns:p14="http://schemas.microsoft.com/office/powerpoint/2010/main" val="3098822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152BE671-F1FF-4040-BDF4-2B0546FC592E}" type="slidenum">
              <a:rPr lang="en-US" altLang="en-US" sz="1100" i="0"/>
              <a:pPr/>
              <a:t>49</a:t>
            </a:fld>
            <a:endParaRPr lang="en-US" altLang="en-US" sz="1100" i="0"/>
          </a:p>
        </p:txBody>
      </p:sp>
      <p:sp>
        <p:nvSpPr>
          <p:cNvPr id="157699" name="Rectangle 1026"/>
          <p:cNvSpPr>
            <a:spLocks noGrp="1" noRot="1" noChangeAspect="1" noChangeArrowheads="1" noTextEdit="1"/>
          </p:cNvSpPr>
          <p:nvPr>
            <p:ph type="sldImg"/>
          </p:nvPr>
        </p:nvSpPr>
        <p:spPr>
          <a:ln/>
        </p:spPr>
      </p:sp>
      <p:sp>
        <p:nvSpPr>
          <p:cNvPr id="1577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Tree>
    <p:extLst>
      <p:ext uri="{BB962C8B-B14F-4D97-AF65-F5344CB8AC3E}">
        <p14:creationId xmlns:p14="http://schemas.microsoft.com/office/powerpoint/2010/main" val="320525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9DF2C72D-2C38-48A2-92E2-D4AAE9D9F697}" type="slidenum">
              <a:rPr lang="en-US" altLang="en-US" sz="1100" i="0"/>
              <a:pPr/>
              <a:t>5</a:t>
            </a:fld>
            <a:endParaRPr lang="en-US" altLang="en-US" sz="1100" i="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Cada año trabajadores de todas las Industrias mueren a consecuencia de caídas. De acuerdo a las últimas estadísticas de la oficina del trabajo (BUREAU OF LABOR), durante el 2014 ocurrieron 4674 fatalidades ocupacionales. De todas las fatalidades ocupacionales, 793 muertes fueron causadas por caídas. De esas muertes ocupacionales, 349 fueron en la Industria de la Construcción. </a:t>
            </a:r>
          </a:p>
          <a:p>
            <a:endParaRPr lang="es-MX" altLang="en-US" smtClean="0"/>
          </a:p>
          <a:p>
            <a:r>
              <a:rPr lang="es-MX" altLang="en-US" smtClean="0"/>
              <a:t>Eso significa que más del 39% de todas las muertes por caídas ocurrieron en sitios de construcción. En total, casi 16% de todas las muertes ocupacionales son por caídas.</a:t>
            </a:r>
          </a:p>
          <a:p>
            <a:r>
              <a:rPr lang="es-MX" altLang="en-US" smtClean="0"/>
              <a:t>Tabla A-9 all United States 2014</a:t>
            </a:r>
          </a:p>
          <a:p>
            <a:endParaRPr lang="es-MX" altLang="en-US" smtClean="0"/>
          </a:p>
          <a:p>
            <a:endParaRPr lang="es-MX" altLang="en-US" smtClean="0"/>
          </a:p>
        </p:txBody>
      </p:sp>
    </p:spTree>
    <p:extLst>
      <p:ext uri="{BB962C8B-B14F-4D97-AF65-F5344CB8AC3E}">
        <p14:creationId xmlns:p14="http://schemas.microsoft.com/office/powerpoint/2010/main" val="40265348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EC5C9396-84DE-4B11-907D-6E38BC91026C}" type="slidenum">
              <a:rPr lang="en-US" altLang="en-US" sz="1100" i="0"/>
              <a:pPr/>
              <a:t>50</a:t>
            </a:fld>
            <a:endParaRPr lang="en-US" altLang="en-US" sz="1100" i="0"/>
          </a:p>
        </p:txBody>
      </p:sp>
      <p:sp>
        <p:nvSpPr>
          <p:cNvPr id="158723" name="Rectangle 1026"/>
          <p:cNvSpPr>
            <a:spLocks noGrp="1" noRot="1" noChangeAspect="1" noChangeArrowheads="1" noTextEdit="1"/>
          </p:cNvSpPr>
          <p:nvPr>
            <p:ph type="sldImg"/>
          </p:nvPr>
        </p:nvSpPr>
        <p:spPr>
          <a:ln/>
        </p:spPr>
      </p:sp>
      <p:sp>
        <p:nvSpPr>
          <p:cNvPr id="158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Tree>
    <p:extLst>
      <p:ext uri="{BB962C8B-B14F-4D97-AF65-F5344CB8AC3E}">
        <p14:creationId xmlns:p14="http://schemas.microsoft.com/office/powerpoint/2010/main" val="20828934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344AB3A1-0BC7-418E-B45C-2F658674131C}" type="slidenum">
              <a:rPr lang="en-US" altLang="en-US" sz="1100" i="0"/>
              <a:pPr/>
              <a:t>51</a:t>
            </a:fld>
            <a:endParaRPr lang="en-US" altLang="en-US" sz="1100" i="0"/>
          </a:p>
        </p:txBody>
      </p:sp>
      <p:sp>
        <p:nvSpPr>
          <p:cNvPr id="159747" name="Rectangle 1026"/>
          <p:cNvSpPr>
            <a:spLocks noGrp="1" noRot="1" noChangeAspect="1" noChangeArrowheads="1" noTextEdit="1"/>
          </p:cNvSpPr>
          <p:nvPr>
            <p:ph type="sldImg"/>
          </p:nvPr>
        </p:nvSpPr>
        <p:spPr>
          <a:ln/>
        </p:spPr>
      </p:sp>
      <p:sp>
        <p:nvSpPr>
          <p:cNvPr id="1597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Tree>
    <p:extLst>
      <p:ext uri="{BB962C8B-B14F-4D97-AF65-F5344CB8AC3E}">
        <p14:creationId xmlns:p14="http://schemas.microsoft.com/office/powerpoint/2010/main" val="1037562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E2B1E0D8-BA81-457D-BC1D-40E347A33A26}" type="slidenum">
              <a:rPr lang="en-US" altLang="en-US" sz="1100" i="0"/>
              <a:pPr/>
              <a:t>52</a:t>
            </a:fld>
            <a:endParaRPr lang="en-US" altLang="en-US" sz="1100" i="0"/>
          </a:p>
        </p:txBody>
      </p:sp>
      <p:sp>
        <p:nvSpPr>
          <p:cNvPr id="160771" name="Rectangle 1026"/>
          <p:cNvSpPr>
            <a:spLocks noGrp="1" noRot="1" noChangeAspect="1" noChangeArrowheads="1" noTextEdit="1"/>
          </p:cNvSpPr>
          <p:nvPr>
            <p:ph type="sldImg"/>
          </p:nvPr>
        </p:nvSpPr>
        <p:spPr>
          <a:ln/>
        </p:spPr>
      </p:sp>
      <p:sp>
        <p:nvSpPr>
          <p:cNvPr id="1607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Tree>
    <p:extLst>
      <p:ext uri="{BB962C8B-B14F-4D97-AF65-F5344CB8AC3E}">
        <p14:creationId xmlns:p14="http://schemas.microsoft.com/office/powerpoint/2010/main" val="38457710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B0555948-3ADD-4CB7-9724-F91524BB5238}" type="slidenum">
              <a:rPr lang="en-US" altLang="en-US" sz="1100" i="0"/>
              <a:pPr/>
              <a:t>53</a:t>
            </a:fld>
            <a:endParaRPr lang="en-US" altLang="en-US" sz="1100" i="0"/>
          </a:p>
        </p:txBody>
      </p:sp>
      <p:sp>
        <p:nvSpPr>
          <p:cNvPr id="161795" name="Rectangle 1026"/>
          <p:cNvSpPr>
            <a:spLocks noGrp="1" noRot="1" noChangeAspect="1" noChangeArrowheads="1" noTextEdit="1"/>
          </p:cNvSpPr>
          <p:nvPr>
            <p:ph type="sldImg"/>
          </p:nvPr>
        </p:nvSpPr>
        <p:spPr>
          <a:ln/>
        </p:spPr>
      </p:sp>
      <p:sp>
        <p:nvSpPr>
          <p:cNvPr id="1617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Tree>
    <p:extLst>
      <p:ext uri="{BB962C8B-B14F-4D97-AF65-F5344CB8AC3E}">
        <p14:creationId xmlns:p14="http://schemas.microsoft.com/office/powerpoint/2010/main" val="37254829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7848D950-E13A-46DD-A621-C4941AD06E58}" type="slidenum">
              <a:rPr lang="en-US" altLang="en-US" sz="1100" i="0"/>
              <a:pPr/>
              <a:t>54</a:t>
            </a:fld>
            <a:endParaRPr lang="en-US" altLang="en-US" sz="1100" i="0"/>
          </a:p>
        </p:txBody>
      </p:sp>
      <p:sp>
        <p:nvSpPr>
          <p:cNvPr id="162819" name="Rectangle 1026"/>
          <p:cNvSpPr>
            <a:spLocks noGrp="1" noRot="1" noChangeAspect="1" noChangeArrowheads="1" noTextEdit="1"/>
          </p:cNvSpPr>
          <p:nvPr>
            <p:ph type="sldImg"/>
          </p:nvPr>
        </p:nvSpPr>
        <p:spPr>
          <a:ln/>
        </p:spPr>
      </p:sp>
      <p:sp>
        <p:nvSpPr>
          <p:cNvPr id="1628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Tree>
    <p:extLst>
      <p:ext uri="{BB962C8B-B14F-4D97-AF65-F5344CB8AC3E}">
        <p14:creationId xmlns:p14="http://schemas.microsoft.com/office/powerpoint/2010/main" val="2366379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17D7594A-807A-494B-B6E4-9E25770C0E93}" type="slidenum">
              <a:rPr lang="en-US" altLang="en-US" sz="1100" i="0"/>
              <a:pPr/>
              <a:t>55</a:t>
            </a:fld>
            <a:endParaRPr lang="en-US" altLang="en-US" sz="1100" i="0"/>
          </a:p>
        </p:txBody>
      </p:sp>
      <p:sp>
        <p:nvSpPr>
          <p:cNvPr id="163843" name="Rectangle 1026"/>
          <p:cNvSpPr>
            <a:spLocks noGrp="1" noRot="1" noChangeAspect="1" noChangeArrowheads="1" noTextEdit="1"/>
          </p:cNvSpPr>
          <p:nvPr>
            <p:ph type="sldImg"/>
          </p:nvPr>
        </p:nvSpPr>
        <p:spPr>
          <a:ln/>
        </p:spPr>
      </p:sp>
      <p:sp>
        <p:nvSpPr>
          <p:cNvPr id="1638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Tree>
    <p:extLst>
      <p:ext uri="{BB962C8B-B14F-4D97-AF65-F5344CB8AC3E}">
        <p14:creationId xmlns:p14="http://schemas.microsoft.com/office/powerpoint/2010/main" val="32712531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336B41F4-31C6-4995-B852-AD6174D1EEBA}" type="slidenum">
              <a:rPr lang="en-US" altLang="en-US" sz="1100" i="0"/>
              <a:pPr/>
              <a:t>56</a:t>
            </a:fld>
            <a:endParaRPr lang="en-US" altLang="en-US" sz="1100" i="0"/>
          </a:p>
        </p:txBody>
      </p:sp>
      <p:sp>
        <p:nvSpPr>
          <p:cNvPr id="164867" name="Rectangle 1026"/>
          <p:cNvSpPr>
            <a:spLocks noGrp="1" noRot="1" noChangeAspect="1" noChangeArrowheads="1" noTextEdit="1"/>
          </p:cNvSpPr>
          <p:nvPr>
            <p:ph type="sldImg"/>
          </p:nvPr>
        </p:nvSpPr>
        <p:spPr>
          <a:ln/>
        </p:spPr>
      </p:sp>
      <p:sp>
        <p:nvSpPr>
          <p:cNvPr id="1648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Tree>
    <p:extLst>
      <p:ext uri="{BB962C8B-B14F-4D97-AF65-F5344CB8AC3E}">
        <p14:creationId xmlns:p14="http://schemas.microsoft.com/office/powerpoint/2010/main" val="16762198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8BFDD37E-6836-4544-96FC-AEE50CEBEC04}" type="slidenum">
              <a:rPr lang="en-US" altLang="en-US" sz="1100" i="0"/>
              <a:pPr/>
              <a:t>57</a:t>
            </a:fld>
            <a:endParaRPr lang="en-US" altLang="en-US" sz="1100" i="0"/>
          </a:p>
        </p:txBody>
      </p:sp>
      <p:sp>
        <p:nvSpPr>
          <p:cNvPr id="165891" name="Rectangle 1026"/>
          <p:cNvSpPr>
            <a:spLocks noGrp="1" noRot="1" noChangeAspect="1" noChangeArrowheads="1" noTextEdit="1"/>
          </p:cNvSpPr>
          <p:nvPr>
            <p:ph type="sldImg"/>
          </p:nvPr>
        </p:nvSpPr>
        <p:spPr>
          <a:ln/>
        </p:spPr>
      </p:sp>
      <p:sp>
        <p:nvSpPr>
          <p:cNvPr id="1658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Debes reconocer los peligros potenciales a tu alrededor y hacer todo el esfuerzo necesario para evitar y reducir estos riesgos. Las presentación anteriores nos muestran varios peligros relacionados con caídas, fueron usados para ayudarte a reconocer los peligros en el trabajo. </a:t>
            </a:r>
          </a:p>
          <a:p>
            <a:r>
              <a:rPr lang="es-MX" altLang="en-US" smtClean="0"/>
              <a:t>El reconocimiento del peligro es el primer paso para tener un lugar de trabajo seguro. Pero una vez reconocido el peligro, debes hacer algo al respecto. Primero controlando y segundo eliminando el peligro, de esta manera habrás creado un lugar de trabajo mas seguro. </a:t>
            </a:r>
          </a:p>
          <a:p>
            <a:endParaRPr lang="es-MX" altLang="en-US" smtClean="0"/>
          </a:p>
          <a:p>
            <a:r>
              <a:rPr lang="es-MX" altLang="en-US" smtClean="0"/>
              <a:t>Recuerda, la seguridad comienza contigo. Necesitas tener una buena actitud positiva, hacía la seguridad en el lugar de trabajo. Tu tienes personas que depende a diario de ti y ellos cuentan contigo, para regresar a casa sanos y salvos. Una buena practica de seguridad en el trabajo te permitirá regresar a casa todos los días con tu familia. </a:t>
            </a:r>
          </a:p>
          <a:p>
            <a:endParaRPr lang="es-MX" altLang="en-US" smtClean="0"/>
          </a:p>
          <a:p>
            <a:r>
              <a:rPr lang="es-MX" altLang="en-US" smtClean="0"/>
              <a:t>En la siguiente sección nos enfocaremos en métodos usados para controlar los peligros relacionados con caídas. </a:t>
            </a:r>
          </a:p>
          <a:p>
            <a:endParaRPr lang="es-MX" altLang="en-US" smtClean="0"/>
          </a:p>
          <a:p>
            <a:endParaRPr lang="es-MX" altLang="en-US" smtClean="0"/>
          </a:p>
        </p:txBody>
      </p:sp>
    </p:spTree>
    <p:extLst>
      <p:ext uri="{BB962C8B-B14F-4D97-AF65-F5344CB8AC3E}">
        <p14:creationId xmlns:p14="http://schemas.microsoft.com/office/powerpoint/2010/main" val="34647548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6FE07144-B56B-45F0-87AF-164C49F512A0}" type="slidenum">
              <a:rPr lang="en-US" altLang="en-US" sz="1100" i="0"/>
              <a:pPr/>
              <a:t>58</a:t>
            </a:fld>
            <a:endParaRPr lang="en-US" altLang="en-US" sz="1100" i="0"/>
          </a:p>
        </p:txBody>
      </p:sp>
      <p:sp>
        <p:nvSpPr>
          <p:cNvPr id="166915" name="Rectangle 1026"/>
          <p:cNvSpPr>
            <a:spLocks noGrp="1" noRot="1" noChangeAspect="1" noChangeArrowheads="1" noTextEdit="1"/>
          </p:cNvSpPr>
          <p:nvPr>
            <p:ph type="sldImg"/>
          </p:nvPr>
        </p:nvSpPr>
        <p:spPr>
          <a:ln/>
        </p:spPr>
      </p:sp>
      <p:sp>
        <p:nvSpPr>
          <p:cNvPr id="1669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Recuerda, cuando las actividades de construcción son realizadas a 6 pies o más de altura por encima del nivel bajo, debes proporcionar al trabajador la protección requerida contra caídas. </a:t>
            </a:r>
          </a:p>
          <a:p>
            <a:endParaRPr lang="es-MX" altLang="en-US" smtClean="0"/>
          </a:p>
          <a:p>
            <a:r>
              <a:rPr lang="es-MX" altLang="en-US" smtClean="0"/>
              <a:t>Pero que es “protección contra caídas”? Protección contra caídas es un método que se ha implementado para evitar que el trabajador, caiga a un nivel inferior. Protección contra caídas debe de ser una barrera física ó un sistema de reglas implementadas para evitar que entres a una área expuesta a caídas. Algunos métodos de protección contra caídas son: </a:t>
            </a:r>
          </a:p>
          <a:p>
            <a:pPr>
              <a:buFontTx/>
              <a:buChar char="•"/>
            </a:pPr>
            <a:endParaRPr lang="es-MX" altLang="en-US" smtClean="0"/>
          </a:p>
          <a:p>
            <a:pPr>
              <a:buFontTx/>
              <a:buChar char="•"/>
            </a:pPr>
            <a:r>
              <a:rPr lang="es-MX" altLang="en-US" smtClean="0"/>
              <a:t>Barandales/barandillas – Las barreras físicas que se han implementado para prevenir que te caigas. </a:t>
            </a:r>
          </a:p>
          <a:p>
            <a:pPr>
              <a:buFontTx/>
              <a:buChar char="•"/>
            </a:pPr>
            <a:endParaRPr lang="es-MX" altLang="en-US" smtClean="0"/>
          </a:p>
          <a:p>
            <a:pPr>
              <a:buFontTx/>
              <a:buChar char="•"/>
            </a:pPr>
            <a:r>
              <a:rPr lang="es-MX" altLang="en-US" smtClean="0"/>
              <a:t>Líneas de aviso/advertencia – Esta es una barrera física que te mantiene alejado y a una distancia segura de algún borde descubierto. Las líneas de aviso/advertencia no evitan que te caigas, solo sirven para mantenerte alejado de las áreas de peligro. </a:t>
            </a:r>
          </a:p>
          <a:p>
            <a:pPr>
              <a:buFontTx/>
              <a:buChar char="•"/>
            </a:pPr>
            <a:endParaRPr lang="es-MX" altLang="en-US" smtClean="0"/>
          </a:p>
          <a:p>
            <a:pPr>
              <a:buFontTx/>
              <a:buChar char="•"/>
            </a:pPr>
            <a:r>
              <a:rPr lang="es-MX" altLang="en-US" smtClean="0"/>
              <a:t>Sistemas de detención – Los sistemas de detención no evitan que te caigas. Estos solo detienen o impiden tu caída. Si son diseñadas e instaladas adecuadamente. </a:t>
            </a:r>
          </a:p>
          <a:p>
            <a:pPr>
              <a:buFontTx/>
              <a:buChar char="•"/>
            </a:pPr>
            <a:endParaRPr lang="es-MX" altLang="en-US" smtClean="0"/>
          </a:p>
          <a:p>
            <a:pPr>
              <a:buFontTx/>
              <a:buChar char="•"/>
            </a:pPr>
            <a:r>
              <a:rPr lang="es-MX" altLang="en-US" smtClean="0"/>
              <a:t>Cubre pisos – Los cubre pisos son barreras físicas usadas para cubrir agujeros en el piso u otras superficies para caminar y trabajar. Sobre las aberturas en el piso pueden ser un simple peligro de tropezar ó puede ser tan grande que puedes caerte en todas partes hasta en el mismo nivel inferior. Un ejemplo de un abertura grande en el piso es como una claraboya en la azotea. Una claraboya tal cual penetre la claridad en la azotea te expone a una caída desde la azotea hasta el nivel inferior. </a:t>
            </a:r>
          </a:p>
        </p:txBody>
      </p:sp>
    </p:spTree>
    <p:extLst>
      <p:ext uri="{BB962C8B-B14F-4D97-AF65-F5344CB8AC3E}">
        <p14:creationId xmlns:p14="http://schemas.microsoft.com/office/powerpoint/2010/main" val="12164420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0EF3462C-BBB6-44A5-97A6-A82A2D188B8F}" type="slidenum">
              <a:rPr lang="en-US" altLang="en-US" sz="1100" i="0"/>
              <a:pPr/>
              <a:t>59</a:t>
            </a:fld>
            <a:endParaRPr lang="en-US" altLang="en-US" sz="1100" i="0"/>
          </a:p>
        </p:txBody>
      </p:sp>
      <p:sp>
        <p:nvSpPr>
          <p:cNvPr id="167939" name="Rectangle 1026"/>
          <p:cNvSpPr>
            <a:spLocks noGrp="1" noRot="1" noChangeAspect="1" noChangeArrowheads="1" noTextEdit="1"/>
          </p:cNvSpPr>
          <p:nvPr>
            <p:ph type="sldImg"/>
          </p:nvPr>
        </p:nvSpPr>
        <p:spPr>
          <a:ln/>
        </p:spPr>
      </p:sp>
      <p:sp>
        <p:nvSpPr>
          <p:cNvPr id="1679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Según lo indicado anteriormente, los barandales/barandillas son una barrera física utilizada para evitarte que caigas. Son un sistema excelente y diseñado para evitar que los trabajadores caigan de una altura de más de 6 pies a un nivel más bajo. Los barandales/barandillas son típicamente hechos de cables, madera o acero.</a:t>
            </a:r>
          </a:p>
          <a:p>
            <a:endParaRPr lang="es-MX" altLang="en-US" smtClean="0"/>
          </a:p>
          <a:p>
            <a:r>
              <a:rPr lang="es-MX" altLang="en-US" smtClean="0"/>
              <a:t>Los sistemas de barandales/barandillas incluyen el carril superior, el carril de en medio, los postes y borde puntapié. Nosotros hablaremos del carril superior y del carril medio más detalladamente como vayamos avanzando. Los barandales/barandillas deben ser construidos con un carril superior de aproximadamente 42 pulgadas ( más o menos 3 pulgadas ). Esta altura está diseñada para evitar que los trabajadores pasen por arriba del barandal/ó barandilla. Si los trabajadores están trabajando sobre el nivel del carril superior entonces este debe debe ampliarse para que los trabajadores estén protegidos a su altura de trabajo.</a:t>
            </a:r>
          </a:p>
          <a:p>
            <a:endParaRPr lang="es-MX" altLang="en-US" smtClean="0"/>
          </a:p>
          <a:p>
            <a:r>
              <a:rPr lang="es-MX" altLang="en-US" smtClean="0"/>
              <a:t>El carril de en medio está diseñado para evitar que los trabajadores que han caído abajo del carril superior caigan al nivel de abajo. El carril de en medio debe estar en el centro entre el carril superior y la superficie de trabajo.</a:t>
            </a:r>
          </a:p>
          <a:p>
            <a:endParaRPr lang="es-MX" altLang="en-US" smtClean="0"/>
          </a:p>
          <a:p>
            <a:r>
              <a:rPr lang="es-MX" altLang="en-US" smtClean="0"/>
              <a:t>Un borde puntapié también bebe estar instalado para proteger a los trabajadores de objetos que caen abajo tales como clavos, herramientas y otros equipos.</a:t>
            </a:r>
            <a:endParaRPr lang="es-MX" altLang="en-US" u="sng" smtClean="0"/>
          </a:p>
          <a:p>
            <a:endParaRPr lang="es-MX" altLang="en-US" smtClean="0"/>
          </a:p>
          <a:p>
            <a:endParaRPr lang="es-MX" altLang="en-US" smtClean="0"/>
          </a:p>
        </p:txBody>
      </p:sp>
    </p:spTree>
    <p:extLst>
      <p:ext uri="{BB962C8B-B14F-4D97-AF65-F5344CB8AC3E}">
        <p14:creationId xmlns:p14="http://schemas.microsoft.com/office/powerpoint/2010/main" val="262262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94C1548F-8527-43E0-8080-41B83295B236}" type="slidenum">
              <a:rPr lang="en-US" altLang="en-US" sz="1100" i="0"/>
              <a:pPr/>
              <a:t>6</a:t>
            </a:fld>
            <a:endParaRPr lang="en-US" altLang="en-US" sz="1100" i="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Los peligros de caídas casi pueden encontrarse en cualquier sitio de la construcción. Algunas de las áreas donde se encuentran los peligros de caídas incluyen:</a:t>
            </a:r>
          </a:p>
          <a:p>
            <a:endParaRPr lang="es-MX" altLang="en-US" smtClean="0"/>
          </a:p>
          <a:p>
            <a:pPr>
              <a:buFontTx/>
              <a:buChar char="•"/>
            </a:pPr>
            <a:r>
              <a:rPr lang="es-MX" altLang="en-US" smtClean="0"/>
              <a:t>Estructuras de edificios y construcciones exteriores – Muchas veces trabajar en el exterior de un edificio puede exponerte a caer de alturas extremas. Tu pudieras estar expuesto en la azotea de un edificio a caer de una altura de 10, 20, 30 pies o hasta más. Tu pudieras estar trabajando formando concreto sin andamios.</a:t>
            </a:r>
          </a:p>
          <a:p>
            <a:pPr>
              <a:buFontTx/>
              <a:buChar char="•"/>
            </a:pPr>
            <a:endParaRPr lang="es-MX" altLang="en-US" smtClean="0"/>
          </a:p>
          <a:p>
            <a:pPr>
              <a:buFontTx/>
              <a:buChar char="•"/>
            </a:pPr>
            <a:r>
              <a:rPr lang="es-MX" altLang="en-US" smtClean="0"/>
              <a:t>Andamios y otras plataformas de trabajo – Los andamios y otras plataformas elevadas de trabajo lo exponen al peligro de las caídas puesto que usted está trabajando a grandes alturas. Si los andamios o plataformas de trabajo no se construyen, ni se mantienen adecuadamente el riesgo a caerse incrementa.</a:t>
            </a:r>
          </a:p>
          <a:p>
            <a:pPr>
              <a:buFontTx/>
              <a:buChar char="•"/>
            </a:pPr>
            <a:endParaRPr lang="es-MX" altLang="en-US" smtClean="0"/>
          </a:p>
          <a:p>
            <a:pPr>
              <a:buFontTx/>
              <a:buChar char="•"/>
            </a:pPr>
            <a:r>
              <a:rPr lang="es-MX" altLang="en-US" smtClean="0"/>
              <a:t>Escaleras compradas en tiendas o improvisadas en los trabajos son utilizadas regularmente en construcción y puesto que las utilizamos a menudo nos sentimos confiados, por lo cual nos olvidamos del peligro que representan, tanto las escaleras fabricadas como las escaleras improvisadas en los trabajos.</a:t>
            </a:r>
          </a:p>
          <a:p>
            <a:endParaRPr lang="es-MX" altLang="en-US" smtClean="0"/>
          </a:p>
          <a:p>
            <a:endParaRPr lang="es-MX" altLang="en-US" sz="1400" smtClean="0"/>
          </a:p>
          <a:p>
            <a:pPr lvl="1"/>
            <a:endParaRPr lang="es-MX" altLang="en-US" smtClean="0"/>
          </a:p>
          <a:p>
            <a:endParaRPr lang="es-MX" altLang="en-US" sz="1400" smtClean="0"/>
          </a:p>
        </p:txBody>
      </p:sp>
    </p:spTree>
    <p:extLst>
      <p:ext uri="{BB962C8B-B14F-4D97-AF65-F5344CB8AC3E}">
        <p14:creationId xmlns:p14="http://schemas.microsoft.com/office/powerpoint/2010/main" val="10966751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22FBE308-0879-45DD-8834-44D3DE7C80CF}" type="slidenum">
              <a:rPr lang="en-US" altLang="en-US" sz="1100" i="0"/>
              <a:pPr/>
              <a:t>60</a:t>
            </a:fld>
            <a:endParaRPr lang="en-US" altLang="en-US" sz="1100" i="0"/>
          </a:p>
        </p:txBody>
      </p:sp>
      <p:sp>
        <p:nvSpPr>
          <p:cNvPr id="168963" name="Rectangle 1026"/>
          <p:cNvSpPr>
            <a:spLocks noGrp="1" noRot="1" noChangeAspect="1" noChangeArrowheads="1" noTextEdit="1"/>
          </p:cNvSpPr>
          <p:nvPr>
            <p:ph type="sldImg"/>
          </p:nvPr>
        </p:nvSpPr>
        <p:spPr>
          <a:ln/>
        </p:spPr>
      </p:sp>
      <p:sp>
        <p:nvSpPr>
          <p:cNvPr id="1689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Un sistema de barandales/barandillas debe ser bastante fuerte para evitar que un trabajador caiga atreves de él. Recuerda, barandales/barandillas son una barrera física. Esa barrera no debe ser débil. Ambos el carril superior y el carril de en medio deben ser fuertes.</a:t>
            </a:r>
          </a:p>
          <a:p>
            <a:endParaRPr lang="es-MX" altLang="en-US" smtClean="0"/>
          </a:p>
          <a:p>
            <a:r>
              <a:rPr lang="es-MX" altLang="en-US" smtClean="0"/>
              <a:t>El carril superior debe estar disponible para sostener 200 Libras de fuerza hacía abajo y hacía afuera. La fuerza hacía abajo es la fuerza aplicada al carril más alto, empujando y tirando hacía abajo. Esto significa que si un peso de 200 libras se colgara del carril superior, el carril soportaría el peso sin romperse. </a:t>
            </a:r>
          </a:p>
          <a:p>
            <a:r>
              <a:rPr lang="es-MX" altLang="en-US" smtClean="0"/>
              <a:t>La fuerza hacía afuera es la fuerza que se aplica en el lado que empuja el carril hacia afuera. Esto es equivalente a que el trabajador caiga dentro del carril.</a:t>
            </a:r>
          </a:p>
          <a:p>
            <a:endParaRPr lang="es-MX" altLang="en-US" smtClean="0"/>
          </a:p>
          <a:p>
            <a:r>
              <a:rPr lang="es-MX" altLang="en-US" smtClean="0"/>
              <a:t>Los barandales/barandillas deben ser lisas para que estas no corten a los trabajadores y se enganchen en su ropa. Los barandales/barandillas no deben de sobresalir en los extremos del sistema. Esto causaría un peligro donde los trabajadores pueden engancharse en las puntas sobresalidas/resaltadas.</a:t>
            </a:r>
          </a:p>
          <a:p>
            <a:endParaRPr lang="es-MX" altLang="en-US" smtClean="0"/>
          </a:p>
          <a:p>
            <a:r>
              <a:rPr lang="es-MX" altLang="en-US" smtClean="0"/>
              <a:t>Barandales/Barandillas no pueden ser hechas de bandas de acero o bandas plásticas.</a:t>
            </a:r>
          </a:p>
        </p:txBody>
      </p:sp>
    </p:spTree>
    <p:extLst>
      <p:ext uri="{BB962C8B-B14F-4D97-AF65-F5344CB8AC3E}">
        <p14:creationId xmlns:p14="http://schemas.microsoft.com/office/powerpoint/2010/main" val="8481531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5997F9AF-1B55-4738-ADAF-A022A3CBC562}" type="slidenum">
              <a:rPr lang="en-US" altLang="en-US" sz="1100" i="0"/>
              <a:pPr/>
              <a:t>61</a:t>
            </a:fld>
            <a:endParaRPr lang="en-US" altLang="en-US" sz="1100" i="0"/>
          </a:p>
        </p:txBody>
      </p:sp>
      <p:sp>
        <p:nvSpPr>
          <p:cNvPr id="169987" name="Rectangle 1026"/>
          <p:cNvSpPr>
            <a:spLocks noGrp="1" noRot="1" noChangeAspect="1" noChangeArrowheads="1" noTextEdit="1"/>
          </p:cNvSpPr>
          <p:nvPr>
            <p:ph type="sldImg"/>
          </p:nvPr>
        </p:nvSpPr>
        <p:spPr>
          <a:ln/>
        </p:spPr>
      </p:sp>
      <p:sp>
        <p:nvSpPr>
          <p:cNvPr id="1699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Cuando un sistema de barandales/barandillas esta construido a base de cables, estos deben cumplir las mismas requisitos que los barandales/barandillas de madera. El carril superior está a la misma altura y debe cumplir el requisito de las 200 libras hacía abajo y hacía afuera.</a:t>
            </a:r>
          </a:p>
          <a:p>
            <a:endParaRPr lang="es-MX" altLang="en-US" smtClean="0"/>
          </a:p>
          <a:p>
            <a:r>
              <a:rPr lang="es-MX" altLang="en-US" smtClean="0"/>
              <a:t>Es muy importante que los cables permanezcan tensos/firmes. Cables pueden aflojarse en un cierto plazo y después se inclinaran y cederán. Cuando esto ocurra la altura del carril de arriba puede ser menor de 42 pulgadas. Adicionalmente, el cable hará juego lo que permitirá que se mueva y no evitara que el trabajador se caiga.</a:t>
            </a:r>
          </a:p>
          <a:p>
            <a:r>
              <a:rPr lang="es-MX" altLang="en-US" smtClean="0"/>
              <a:t>Cuando los barandales/barandillas se utilizan para cubrir una abertura en el piso, la abertura debes estar resguardada en todos los lados.</a:t>
            </a:r>
          </a:p>
          <a:p>
            <a:endParaRPr lang="es-MX" altLang="en-US" smtClean="0"/>
          </a:p>
          <a:p>
            <a:r>
              <a:rPr lang="es-MX" altLang="en-US" smtClean="0"/>
              <a:t>Esta fotografía muestra una abertura en el piso que está resguardada en todos los lados con un sistema de barandal/ó barandilla de cable. Note que los bordes punta pie están colocados para evitar que los objetos caigan sobre los trabajadores abajo.</a:t>
            </a:r>
          </a:p>
          <a:p>
            <a:endParaRPr lang="es-MX" altLang="en-US" smtClean="0"/>
          </a:p>
          <a:p>
            <a:endParaRPr lang="es-MX" altLang="en-US" smtClean="0"/>
          </a:p>
          <a:p>
            <a:endParaRPr lang="es-MX" altLang="en-US" smtClean="0"/>
          </a:p>
          <a:p>
            <a:endParaRPr lang="es-MX" altLang="en-US" smtClean="0"/>
          </a:p>
          <a:p>
            <a:endParaRPr lang="es-MX" altLang="en-US" smtClean="0"/>
          </a:p>
        </p:txBody>
      </p:sp>
    </p:spTree>
    <p:extLst>
      <p:ext uri="{BB962C8B-B14F-4D97-AF65-F5344CB8AC3E}">
        <p14:creationId xmlns:p14="http://schemas.microsoft.com/office/powerpoint/2010/main" val="16008134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BF22D6D3-430B-4C7B-BE6F-3BF6E6D962A9}" type="slidenum">
              <a:rPr lang="en-US" altLang="en-US" sz="1100" i="0"/>
              <a:pPr/>
              <a:t>62</a:t>
            </a:fld>
            <a:endParaRPr lang="en-US" altLang="en-US" sz="1100" i="0"/>
          </a:p>
        </p:txBody>
      </p:sp>
      <p:sp>
        <p:nvSpPr>
          <p:cNvPr id="171011" name="Rectangle 1026"/>
          <p:cNvSpPr>
            <a:spLocks noGrp="1" noRot="1" noChangeAspect="1" noChangeArrowheads="1" noTextEdit="1"/>
          </p:cNvSpPr>
          <p:nvPr>
            <p:ph type="sldImg"/>
          </p:nvPr>
        </p:nvSpPr>
        <p:spPr>
          <a:ln/>
        </p:spPr>
      </p:sp>
      <p:sp>
        <p:nvSpPr>
          <p:cNvPr id="1710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Los carriles de cables de acero son más pequeños en diámetro que los de madera y no se pueden distinguir fácilmente a distancia. Por consiguiente si se usan cables de acero, el carril superior debe estar abanderado con un material altamente visible. Las banderas deben ser colocadas cada 6 pies durante todo el espacio del carril. Las banderas pueden ser hechas de la cinta altamente visible de precaución/aviso ó advertencia, cinta brillante/luminosa, banderas ó estandartes fabricados o cualquier otro material altamente visible que ser visto a distancia.</a:t>
            </a:r>
          </a:p>
          <a:p>
            <a:endParaRPr lang="es-MX" altLang="en-US" smtClean="0"/>
          </a:p>
          <a:p>
            <a:r>
              <a:rPr lang="es-MX" altLang="en-US" smtClean="0"/>
              <a:t>En esta fotografía, la cinta de precaución esta colocada cada 6 pies a lo largo de la extensión del carril.</a:t>
            </a:r>
          </a:p>
        </p:txBody>
      </p:sp>
    </p:spTree>
    <p:extLst>
      <p:ext uri="{BB962C8B-B14F-4D97-AF65-F5344CB8AC3E}">
        <p14:creationId xmlns:p14="http://schemas.microsoft.com/office/powerpoint/2010/main" val="1079587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2561BD52-E67C-4D97-A76A-D3DCAC6236A0}" type="slidenum">
              <a:rPr lang="en-US" altLang="en-US" sz="1100" i="0"/>
              <a:pPr/>
              <a:t>63</a:t>
            </a:fld>
            <a:endParaRPr lang="en-US" altLang="en-US" sz="1100" i="0"/>
          </a:p>
        </p:txBody>
      </p:sp>
      <p:sp>
        <p:nvSpPr>
          <p:cNvPr id="172035" name="Rectangle 1026"/>
          <p:cNvSpPr>
            <a:spLocks noGrp="1" noRot="1" noChangeAspect="1" noChangeArrowheads="1" noTextEdit="1"/>
          </p:cNvSpPr>
          <p:nvPr>
            <p:ph type="sldImg"/>
          </p:nvPr>
        </p:nvSpPr>
        <p:spPr>
          <a:ln/>
        </p:spPr>
      </p:sp>
      <p:sp>
        <p:nvSpPr>
          <p:cNvPr id="1720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Al usar cables de acero ó cuerdas de alambre, debes saber asegurar correctamente el extremo del cable. Un cable no se puede atar en un nudo o dejarlo colgar libremente. El cable recorrerá el poste y después regresará sobre sí mismo para quedar fijo. Las abrazaderas son usadas para asegurar/fijar los extremos de los cables de acero.</a:t>
            </a:r>
          </a:p>
          <a:p>
            <a:endParaRPr lang="es-MX" altLang="en-US" smtClean="0"/>
          </a:p>
          <a:p>
            <a:r>
              <a:rPr lang="es-MX" altLang="en-US" smtClean="0"/>
              <a:t>Las abrazaderas usadas consisten en un tornillo U, una montura, y tuercas. El tornillo U es colocado en los extremos finales de los cables. El “extremo final” es el extremo corto del cable. La montura es colocada en el cable que soporta el peso. Esto es el extremo largo o el “extremo vivo” del cable. Las tuercas son colocadas sobre el tornillo U y se aprietan para sujetar las abrazaderas ensambladas en el lugar.</a:t>
            </a:r>
          </a:p>
          <a:p>
            <a:endParaRPr lang="es-MX" altLang="en-US" smtClean="0"/>
          </a:p>
          <a:p>
            <a:r>
              <a:rPr lang="es-MX" altLang="en-US" smtClean="0"/>
              <a:t>Una forma de recordar a cual lado el tornillo U y las tuercas van es recordar la frase “Nunca ensillar un caballo muerto”. Tu nunca ensillarías un caballo muerto, por consiguiente, porque ensillarías un extremo final/muerto? Tu puedes tomar la lógica más allá y pensar de los tornillos U como el “vaquero” que se sienta sobre un extremo final/muerto o en un caballo muerto, la montura se colocan en el extremo vivo o en el caballo vivo y las botas del vaquero o las tuercas se colocan para sujetar la montura.</a:t>
            </a:r>
          </a:p>
          <a:p>
            <a:endParaRPr lang="es-MX" altLang="en-US" smtClean="0"/>
          </a:p>
          <a:p>
            <a:r>
              <a:rPr lang="es-MX" altLang="en-US" smtClean="0"/>
              <a:t>Puede parecer disparatado en el momento, pero si nunca recuerdas “la montura de un caballo muerto” siempre colocaras las abrazaderas en la posición incorrecta.</a:t>
            </a:r>
          </a:p>
          <a:p>
            <a:endParaRPr lang="es-MX" altLang="en-US" smtClean="0"/>
          </a:p>
          <a:p>
            <a:r>
              <a:rPr lang="es-MX" altLang="en-US" smtClean="0"/>
              <a:t>Adicionalmente, todas las abrazaderas deben ser colocadas en la misma dirección.</a:t>
            </a:r>
          </a:p>
        </p:txBody>
      </p:sp>
    </p:spTree>
    <p:extLst>
      <p:ext uri="{BB962C8B-B14F-4D97-AF65-F5344CB8AC3E}">
        <p14:creationId xmlns:p14="http://schemas.microsoft.com/office/powerpoint/2010/main" val="19461590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3DBD6329-8F62-476A-A922-4EBE2629D24F}" type="slidenum">
              <a:rPr lang="en-US" altLang="en-US" sz="1100" i="0"/>
              <a:pPr/>
              <a:t>64</a:t>
            </a:fld>
            <a:endParaRPr lang="en-US" altLang="en-US" sz="1100" i="0"/>
          </a:p>
        </p:txBody>
      </p:sp>
      <p:sp>
        <p:nvSpPr>
          <p:cNvPr id="173059" name="Rectangle 1026"/>
          <p:cNvSpPr>
            <a:spLocks noGrp="1" noRot="1" noChangeAspect="1" noChangeArrowheads="1" noTextEdit="1"/>
          </p:cNvSpPr>
          <p:nvPr>
            <p:ph type="sldImg"/>
          </p:nvPr>
        </p:nvSpPr>
        <p:spPr>
          <a:ln/>
        </p:spPr>
      </p:sp>
      <p:sp>
        <p:nvSpPr>
          <p:cNvPr id="1730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Las líneas de aviso/advertencia son usadas para mantener a los trabajadores lejos de un borde inseguro.  Líneas de aviso son una barrera física diseñada para evitar a los trabajadores  acercarse al borde y </a:t>
            </a:r>
            <a:r>
              <a:rPr lang="es-MX" altLang="en-US" b="1" i="1" smtClean="0"/>
              <a:t>no</a:t>
            </a:r>
            <a:r>
              <a:rPr lang="es-MX" altLang="en-US" smtClean="0"/>
              <a:t> a caer sobre el borde. No previenen físicamente al trabajador de lograr acceso al borde. No impiden una caída. Se diseñan para trabajar como programa exhaustivo y únicamente sirve como aviso/advertencia de los peligros que existen más allá de la línea de aviso/advertensia. </a:t>
            </a:r>
          </a:p>
          <a:p>
            <a:endParaRPr lang="es-MX" altLang="en-US" smtClean="0"/>
          </a:p>
          <a:p>
            <a:r>
              <a:rPr lang="es-MX" altLang="en-US" smtClean="0"/>
              <a:t>La partes del sistema de las líneas de advertencia incluyen las cuerdas, alambres o cadenas apoyadas en los montantes y deben ser levantados en un mínimo de 6 pies del borde. Trabajadores nunca deben estar en el área entre la línea de aviso y el borde.</a:t>
            </a:r>
          </a:p>
          <a:p>
            <a:endParaRPr lang="es-MX" altLang="en-US" smtClean="0"/>
          </a:p>
          <a:p>
            <a:endParaRPr lang="es-MX" altLang="en-US" smtClean="0"/>
          </a:p>
          <a:p>
            <a:endParaRPr lang="es-MX" altLang="en-US" smtClean="0"/>
          </a:p>
        </p:txBody>
      </p:sp>
    </p:spTree>
    <p:extLst>
      <p:ext uri="{BB962C8B-B14F-4D97-AF65-F5344CB8AC3E}">
        <p14:creationId xmlns:p14="http://schemas.microsoft.com/office/powerpoint/2010/main" val="3618505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A0434A34-4B5B-47EA-84BB-792DECE6DD87}" type="slidenum">
              <a:rPr lang="en-US" altLang="en-US" sz="1100" i="0"/>
              <a:pPr/>
              <a:t>65</a:t>
            </a:fld>
            <a:endParaRPr lang="en-US" altLang="en-US" sz="1100" i="0"/>
          </a:p>
        </p:txBody>
      </p:sp>
      <p:sp>
        <p:nvSpPr>
          <p:cNvPr id="174083" name="Rectangle 1026"/>
          <p:cNvSpPr>
            <a:spLocks noGrp="1" noRot="1" noChangeAspect="1" noChangeArrowheads="1" noTextEdit="1"/>
          </p:cNvSpPr>
          <p:nvPr>
            <p:ph type="sldImg"/>
          </p:nvPr>
        </p:nvSpPr>
        <p:spPr>
          <a:ln/>
        </p:spPr>
      </p:sp>
      <p:sp>
        <p:nvSpPr>
          <p:cNvPr id="1740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La línea de aviso debe ser bastante fuerte para aguantar 16 libras de fuerza. La línea debe estar por lo menos 34 pulgadas del piso y una altura máxima de 39 pulgadas. Las líneas de aviso deben estar abanderadas para la visibilidad.</a:t>
            </a:r>
          </a:p>
          <a:p>
            <a:endParaRPr lang="es-MX" altLang="en-US" smtClean="0"/>
          </a:p>
          <a:p>
            <a:r>
              <a:rPr lang="es-MX" altLang="en-US" smtClean="0"/>
              <a:t>Recuerda fijar las líneas de aviso a 6 pies del borde.</a:t>
            </a:r>
          </a:p>
          <a:p>
            <a:endParaRPr lang="es-MX" altLang="en-US" smtClean="0"/>
          </a:p>
        </p:txBody>
      </p:sp>
    </p:spTree>
    <p:extLst>
      <p:ext uri="{BB962C8B-B14F-4D97-AF65-F5344CB8AC3E}">
        <p14:creationId xmlns:p14="http://schemas.microsoft.com/office/powerpoint/2010/main" val="20397097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6657BF32-7D13-41DF-B74A-15081F0A1ABB}" type="slidenum">
              <a:rPr lang="en-US" altLang="en-US" sz="1100" i="0"/>
              <a:pPr/>
              <a:t>66</a:t>
            </a:fld>
            <a:endParaRPr lang="en-US" altLang="en-US" sz="1100" i="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dirty="0" smtClean="0"/>
              <a:t>Línea de aviso/advertencia deben ser mantenidas en buen estado. Jamás trabajes en una área si la línea de aviso/advertencia ha sido derrumbada o dañada.</a:t>
            </a:r>
          </a:p>
          <a:p>
            <a:r>
              <a:rPr lang="es-MX" altLang="en-US" dirty="0" smtClean="0"/>
              <a:t>Reporta cualquier condición insegura a tu supervisor.</a:t>
            </a:r>
          </a:p>
        </p:txBody>
      </p:sp>
    </p:spTree>
    <p:extLst>
      <p:ext uri="{BB962C8B-B14F-4D97-AF65-F5344CB8AC3E}">
        <p14:creationId xmlns:p14="http://schemas.microsoft.com/office/powerpoint/2010/main" val="1192780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F6472BC0-C758-4E0C-A0D3-B612033D1E35}" type="slidenum">
              <a:rPr lang="en-US" altLang="en-US" sz="1100" i="0"/>
              <a:pPr/>
              <a:t>67</a:t>
            </a:fld>
            <a:endParaRPr lang="en-US" altLang="en-US" sz="1100" i="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Puesto que las líneas de aviso/advertencia no evitan tu caída sobre un borde pero te advierte mantenerte a una distancia segura, no sirven de nada si no son mantenidas en buen estado. Una línea de aviso/advertencia que se ha caído al piso o esta deteriorada no previene adecuadamente a los trabajadores del peligro.</a:t>
            </a:r>
          </a:p>
          <a:p>
            <a:endParaRPr lang="es-MX" altLang="en-US" smtClean="0"/>
          </a:p>
          <a:p>
            <a:r>
              <a:rPr lang="es-MX" altLang="en-US" smtClean="0"/>
              <a:t>Líneas de aviso/advertencia deben ser reparadas o remplazadas inmediatamente cuando están dañadas. Debes reportar cualquier condición insegura a tu supervisor. Jamás trabajar dentro de una área si la línea de aviso/advertencia ha sido derrumbada o dañada.</a:t>
            </a:r>
          </a:p>
          <a:p>
            <a:r>
              <a:rPr lang="es-MX" altLang="en-US" smtClean="0"/>
              <a:t>Esta fotografía muestra una línea de aviso/advertencia que esta caída. No sirve de nada cuando está derrumbada sobre el piso!</a:t>
            </a:r>
          </a:p>
        </p:txBody>
      </p:sp>
    </p:spTree>
    <p:extLst>
      <p:ext uri="{BB962C8B-B14F-4D97-AF65-F5344CB8AC3E}">
        <p14:creationId xmlns:p14="http://schemas.microsoft.com/office/powerpoint/2010/main" val="5733960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A6959C3D-58DD-4439-B118-56F6D1CDAB6B}" type="slidenum">
              <a:rPr lang="en-US" altLang="en-US" sz="1100" i="0"/>
              <a:pPr/>
              <a:t>68</a:t>
            </a:fld>
            <a:endParaRPr lang="en-US" altLang="en-US" sz="1100" i="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Otro sistema común de protección de caída para los trabajadores es el uso de un sistema personal de detención de la caída. El sistema de detención de la caída no previene las caídas. El diseño de este sistema es que el trabajador pare de seguir cayendo. El trabajador tiene que caer antes de que el sistema se active. Un diseño apropiado de detención de caídas permitirá al trabajador caer solo una distancia corta y después parar la caída.</a:t>
            </a:r>
          </a:p>
          <a:p>
            <a:endParaRPr lang="es-MX" altLang="en-US" smtClean="0"/>
          </a:p>
          <a:p>
            <a:r>
              <a:rPr lang="es-MX" altLang="en-US" smtClean="0"/>
              <a:t>El sistema de detención de la caída consiste de un arnés, un acollador y un punto de anclaje. Cada uno de estos componentes debe ser apropiadamente mantenidos y usados.</a:t>
            </a:r>
          </a:p>
          <a:p>
            <a:endParaRPr lang="es-MX" altLang="en-US" smtClean="0"/>
          </a:p>
          <a:p>
            <a:r>
              <a:rPr lang="es-MX" altLang="en-US" smtClean="0"/>
              <a:t>Recuerda, antes de usar un sistema de detención de la caída debes inspeccionar el equipo y estar entrenado por tu empleador.</a:t>
            </a:r>
          </a:p>
        </p:txBody>
      </p:sp>
    </p:spTree>
    <p:extLst>
      <p:ext uri="{BB962C8B-B14F-4D97-AF65-F5344CB8AC3E}">
        <p14:creationId xmlns:p14="http://schemas.microsoft.com/office/powerpoint/2010/main" val="22732751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88CD12A2-1DEB-4D2B-9B2B-565288C000B6}" type="slidenum">
              <a:rPr lang="en-US" altLang="en-US" sz="1100" i="0"/>
              <a:pPr/>
              <a:t>69</a:t>
            </a:fld>
            <a:endParaRPr lang="en-US" altLang="en-US" sz="1100" i="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El arnés viene en diferentes tamaños y estilos. Pero no importa el estilo de cada arnés este es diseñado para sostener tu cuerpo con toda seguridad después que has caído . Después que has caído y estas suspendido, tu arnés protegerá tu cuerpo de más daños. El diseño del arnés permite a tu cuerpo mantener la circulación de la sangre y no ejerce presión sobre órganos internos.  </a:t>
            </a:r>
          </a:p>
          <a:p>
            <a:endParaRPr lang="es-MX" altLang="en-US" smtClean="0"/>
          </a:p>
          <a:p>
            <a:r>
              <a:rPr lang="es-MX" altLang="en-US" smtClean="0"/>
              <a:t>Para que tu arnés te pueda ayudar y no cause mas daño, tu debes de usarlo apropiadamente. Debe estar ajustado y no flojo. La argolla-D,  es donde el gancho del acollador se conecta al arnés, debe ser usado en medio de los hombros, y no muy abajo de la espalda. Si tu te caes, tu estarás colgando de la argolla-D.  Si esta no esta posicionada apropiadamente, tu estarás colgando en una posición inclinada . Si la argolla-D esta posicionado mas abajo en tu espalda, tu quedaras colgado en una posición mas vertical. </a:t>
            </a:r>
          </a:p>
          <a:p>
            <a:endParaRPr lang="es-MX" altLang="en-US" smtClean="0"/>
          </a:p>
          <a:p>
            <a:r>
              <a:rPr lang="es-MX" altLang="en-US" smtClean="0"/>
              <a:t>Si tu arnés tiene una correa de pecho, ésta debe ser asegurada en la posición apropiada. Si la correa no esta asegurada, tu puedes salir del arnés. Si la correa esta posicionada muy arriba, tu mismo puedes ser ahorcado.</a:t>
            </a:r>
          </a:p>
          <a:p>
            <a:endParaRPr lang="es-MX" altLang="en-US" smtClean="0"/>
          </a:p>
          <a:p>
            <a:endParaRPr lang="es-MX" altLang="en-US" smtClean="0"/>
          </a:p>
          <a:p>
            <a:r>
              <a:rPr lang="es-MX" altLang="en-US" smtClean="0"/>
              <a:t> </a:t>
            </a:r>
          </a:p>
        </p:txBody>
      </p:sp>
    </p:spTree>
    <p:extLst>
      <p:ext uri="{BB962C8B-B14F-4D97-AF65-F5344CB8AC3E}">
        <p14:creationId xmlns:p14="http://schemas.microsoft.com/office/powerpoint/2010/main" val="172235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38ED378F-D079-4B42-A05E-BC31B48A18F5}" type="slidenum">
              <a:rPr lang="en-US" altLang="en-US" sz="1100" i="0"/>
              <a:pPr/>
              <a:t>7</a:t>
            </a:fld>
            <a:endParaRPr lang="en-US" altLang="en-US" sz="1100" i="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Las condiciones de trabajo de 6 pies o más de altura del piso, requiere del uso de protección contra caídas. Algunas de las áreas donde pudieras necesitar protección de algún tipo incluyen:</a:t>
            </a:r>
          </a:p>
          <a:p>
            <a:endParaRPr lang="es-MX" altLang="en-US" smtClean="0"/>
          </a:p>
          <a:p>
            <a:pPr>
              <a:buFontTx/>
              <a:buChar char="•"/>
            </a:pPr>
            <a:r>
              <a:rPr lang="es-MX" altLang="en-US" smtClean="0"/>
              <a:t>Lados y bordes desprotegidos – Estos son los lados y los bordes de la superficie para caminar y trabajar, que no tienen paredes, barandales/barandillas u otros medios de protección.</a:t>
            </a:r>
          </a:p>
          <a:p>
            <a:pPr>
              <a:buFontTx/>
              <a:buChar char="•"/>
            </a:pPr>
            <a:endParaRPr lang="es-MX" altLang="en-US" smtClean="0"/>
          </a:p>
          <a:p>
            <a:pPr>
              <a:buFontTx/>
              <a:buChar char="•"/>
            </a:pPr>
            <a:r>
              <a:rPr lang="es-MX" altLang="en-US" smtClean="0"/>
              <a:t>Bordes principales – Estos son los bordes de un piso, una azotea, en el formado de un piso o alguna otra superficie para caminar que cambia la ubicación como un piso adicional, techado, el decorado de un piso, o formando secciones en su lugar.</a:t>
            </a:r>
          </a:p>
          <a:p>
            <a:pPr>
              <a:buFontTx/>
              <a:buChar char="•"/>
            </a:pPr>
            <a:endParaRPr lang="es-MX" altLang="en-US" smtClean="0"/>
          </a:p>
          <a:p>
            <a:pPr>
              <a:buFontTx/>
              <a:buChar char="•"/>
            </a:pPr>
            <a:r>
              <a:rPr lang="es-MX" altLang="en-US" smtClean="0"/>
              <a:t>Excavaciones – Las excavaciones son cualquier tipo de corte hechas por una persona, cavidad, zanja o depresiones artificiales en la superficie de la tierra. Las excavaciones tienen sus propios peligros asociados entre ellas.</a:t>
            </a:r>
          </a:p>
          <a:p>
            <a:pPr>
              <a:buFontTx/>
              <a:buChar char="•"/>
            </a:pPr>
            <a:endParaRPr lang="es-MX" altLang="en-US" smtClean="0"/>
          </a:p>
          <a:p>
            <a:pPr>
              <a:buFontTx/>
              <a:buChar char="•"/>
            </a:pPr>
            <a:r>
              <a:rPr lang="es-MX" altLang="en-US" smtClean="0"/>
              <a:t>Superficies para caminar y trabajar – Estos son cualquier superficie, ya sean verticales u horizontales donde los empleados trabajan. Dependiendo de las alturas de estas superficies, usted pudiera estar expuesto a caídas.</a:t>
            </a:r>
          </a:p>
          <a:p>
            <a:pPr>
              <a:buFontTx/>
              <a:buChar char="•"/>
            </a:pPr>
            <a:endParaRPr lang="es-MX" altLang="en-US" smtClean="0"/>
          </a:p>
          <a:p>
            <a:r>
              <a:rPr lang="es-MX" altLang="en-US" smtClean="0"/>
              <a:t>Todas las condiciones mencionadas aumentaran tu riesgo de caer. Sin embargo, estas no son las únicas áreas donde pudieras estar expuesto  a caídas.</a:t>
            </a:r>
          </a:p>
          <a:p>
            <a:endParaRPr lang="es-MX" altLang="en-US" smtClean="0"/>
          </a:p>
          <a:p>
            <a:r>
              <a:rPr lang="es-MX" altLang="en-US" smtClean="0"/>
              <a:t>En esta fotografía los trabajadores no tienen ninguna protección y están expuestos a caídas de más de 6 pies. Adicionalmente, ambos trabajadores se han colocado donde no se puede ver el borde de la superficie de trabajo. Sería muy fácil para cada uno de ellos retroceder al borde y caer. Una manera aceptable de protección contra caída en está situación pudiera ser la instalación de barandales/barandillas.</a:t>
            </a:r>
          </a:p>
          <a:p>
            <a:endParaRPr lang="es-MX" altLang="en-US" sz="1000" smtClean="0"/>
          </a:p>
          <a:p>
            <a:pPr>
              <a:lnSpc>
                <a:spcPct val="80000"/>
              </a:lnSpc>
            </a:pPr>
            <a:endParaRPr lang="es-MX" altLang="en-US" sz="1000" smtClean="0"/>
          </a:p>
          <a:p>
            <a:pPr>
              <a:lnSpc>
                <a:spcPct val="80000"/>
              </a:lnSpc>
            </a:pPr>
            <a:endParaRPr lang="es-MX" altLang="en-US" sz="1000" smtClean="0"/>
          </a:p>
        </p:txBody>
      </p:sp>
    </p:spTree>
    <p:extLst>
      <p:ext uri="{BB962C8B-B14F-4D97-AF65-F5344CB8AC3E}">
        <p14:creationId xmlns:p14="http://schemas.microsoft.com/office/powerpoint/2010/main" val="15053806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3BABC65F-D352-4712-85D6-6ABF9B96FAB2}" type="slidenum">
              <a:rPr lang="en-US" altLang="en-US" sz="1100" i="0"/>
              <a:pPr/>
              <a:t>70</a:t>
            </a:fld>
            <a:endParaRPr lang="en-US" altLang="en-US" sz="1100" i="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Tu protección contra caídas solo es tan buena como sus componentes . Un arnés que no es usado apropiadamente no te protegerá y puede causarte más daño. Si el arnés es muy grande o muy pequeña no te protegerá apropiadamente.  </a:t>
            </a:r>
          </a:p>
          <a:p>
            <a:endParaRPr lang="es-MX" altLang="en-US" smtClean="0"/>
          </a:p>
          <a:p>
            <a:r>
              <a:rPr lang="es-MX" altLang="en-US" smtClean="0"/>
              <a:t> Cuando un arnés es muy grande y no se ajusta propiamente permitirá que el trabajador se salga fuera del mismo arnés durante la caída. Un arnés que es muy pequeño o esta muy apretado te causara lastimaduras y lesiones al  caer. </a:t>
            </a:r>
          </a:p>
          <a:p>
            <a:endParaRPr lang="es-MX" altLang="en-US" smtClean="0"/>
          </a:p>
          <a:p>
            <a:r>
              <a:rPr lang="es-MX" altLang="en-US" smtClean="0"/>
              <a:t>Un arnés debe ser inspeccionado antes de ser usado. Busque por áreas gastadas y rasgadas, cortes y abrasiones, grasa o pinturas, daños del sol o cualquier otro daño visible. Si alguna de estas cosas son encontradas, no usar el arnés. Conseguir uno nuevo antes de trabajar en alturas elevadas.</a:t>
            </a:r>
          </a:p>
          <a:p>
            <a:endParaRPr lang="es-MX" altLang="en-US" smtClean="0"/>
          </a:p>
          <a:p>
            <a:r>
              <a:rPr lang="es-MX" altLang="en-US" smtClean="0"/>
              <a:t>Al usar un arnés, debes ajustarlo apropiadamente. </a:t>
            </a:r>
            <a:r>
              <a:rPr lang="es-MX" altLang="en-US" smtClean="0">
                <a:latin typeface="Arial" panose="020B0604020202020204" pitchFamily="34" charset="0"/>
                <a:cs typeface="Arial" panose="020B0604020202020204" pitchFamily="34" charset="0"/>
              </a:rPr>
              <a:t>Las correas del hombro no deben estar torcidas y deben estar apretadas un poco. Las correas de la pierna deben estar posicionadas sobre la parte posterior de las piernas, cómodamente y sin estar torcidas. La argolla D debe estar posicionada en medio de los hombros.</a:t>
            </a:r>
            <a:endParaRPr lang="es-MX" altLang="en-US" smtClean="0"/>
          </a:p>
          <a:p>
            <a:endParaRPr lang="es-MX" altLang="en-US" smtClean="0"/>
          </a:p>
          <a:p>
            <a:r>
              <a:rPr lang="es-MX" altLang="en-US" smtClean="0"/>
              <a:t>Esta fotografía muestra un arnés que esta usado impropiamente. Las correas están flojas y torcidas. En caso de una caída, este trabajador saldría fuera de su arnés podría sufrir lesiones y en ocasiones la muerte.</a:t>
            </a:r>
          </a:p>
          <a:p>
            <a:endParaRPr lang="es-MX" altLang="en-US" smtClean="0"/>
          </a:p>
        </p:txBody>
      </p:sp>
    </p:spTree>
    <p:extLst>
      <p:ext uri="{BB962C8B-B14F-4D97-AF65-F5344CB8AC3E}">
        <p14:creationId xmlns:p14="http://schemas.microsoft.com/office/powerpoint/2010/main" val="37610277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445BFD67-46A3-4BCC-8B00-5F1B8BE02B3E}" type="slidenum">
              <a:rPr lang="en-US" altLang="en-US" sz="1100" i="0"/>
              <a:pPr/>
              <a:t>71</a:t>
            </a:fld>
            <a:endParaRPr lang="en-US" altLang="en-US" sz="1100" i="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El acollador conecta al arnés con el punto de anclaje. Si el trabajador cae, el acollador es una pieza critica que mantiene suspendido al trabajador en el caso de una caída. El acollador está diseñado con una resistencia mínima de rompimiento de 5,000 libras y esta hecho de materiales sintéticos.  Para conectar el acollador propiamente al arnés se debe de conectar el gancho de cerradura instantánea a la argolla “D” del arnés . El gancho de cerradura instantánea debe ser diseñado para cerrar y resistir 3600 libras.</a:t>
            </a:r>
          </a:p>
          <a:p>
            <a:endParaRPr lang="es-MX" altLang="en-US" smtClean="0"/>
          </a:p>
          <a:p>
            <a:r>
              <a:rPr lang="es-MX" altLang="en-US" smtClean="0"/>
              <a:t>Algunos acolladores están equipados con un</a:t>
            </a:r>
            <a:r>
              <a:rPr lang="es-MX" altLang="en-US" smtClean="0">
                <a:latin typeface="Arial" panose="020B0604020202020204" pitchFamily="34" charset="0"/>
                <a:cs typeface="Arial" panose="020B0604020202020204" pitchFamily="34" charset="0"/>
              </a:rPr>
              <a:t> amortiguador de golpe que disminuye la fuerza de la caída en el cuerpo del  trabajador. Estos amortiguadores de golpe se utilizan solamente una vez y entonces deben ser substituidos. Jamás usar un acollador con un amortiguador de golpe que ha sido usado.</a:t>
            </a:r>
            <a:endParaRPr lang="es-MX" altLang="en-US" smtClean="0"/>
          </a:p>
          <a:p>
            <a:endParaRPr lang="es-MX" altLang="en-US" smtClean="0"/>
          </a:p>
          <a:p>
            <a:r>
              <a:rPr lang="es-MX" altLang="en-US" smtClean="0"/>
              <a:t>Los acolladores deben ser inspeccionados antes de cada uso por visibles daños. Busque los cortes, quemadas, aceite, grasa o cualquier otro defecto. Cerciórese de examinar los ganchos de cerradura instantánea </a:t>
            </a:r>
            <a:r>
              <a:rPr lang="es-MX" altLang="en-US" smtClean="0">
                <a:latin typeface="Arial" panose="020B0604020202020204" pitchFamily="34" charset="0"/>
                <a:cs typeface="Arial" panose="020B0604020202020204" pitchFamily="34" charset="0"/>
              </a:rPr>
              <a:t>y la argolla “D” anclaje de fijación para verificar que están trabajando correctamente. Nunca utilice un acollador dañado y reportar cualquier defecto a tu supervisor o relazarlo inmediatamente.</a:t>
            </a:r>
            <a:endParaRPr lang="es-MX" altLang="en-US" smtClean="0"/>
          </a:p>
          <a:p>
            <a:endParaRPr lang="es-MX" altLang="en-US" smtClean="0"/>
          </a:p>
        </p:txBody>
      </p:sp>
    </p:spTree>
    <p:extLst>
      <p:ext uri="{BB962C8B-B14F-4D97-AF65-F5344CB8AC3E}">
        <p14:creationId xmlns:p14="http://schemas.microsoft.com/office/powerpoint/2010/main" val="6148340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A2CAFD7D-4CB5-4FC1-A026-7B40882F05AA}" type="slidenum">
              <a:rPr lang="en-US" altLang="en-US" sz="1100" i="0"/>
              <a:pPr/>
              <a:t>72</a:t>
            </a:fld>
            <a:endParaRPr lang="en-US" altLang="en-US" sz="1100" i="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Una vez que el arnés ha sido </a:t>
            </a:r>
            <a:r>
              <a:rPr lang="es-MX" altLang="en-US" smtClean="0">
                <a:latin typeface="Arial" panose="020B0604020202020204" pitchFamily="34" charset="0"/>
                <a:cs typeface="Arial" panose="020B0604020202020204" pitchFamily="34" charset="0"/>
              </a:rPr>
              <a:t>examinado, y ha sido ajustado correctamente y el acollador ha sido examinado, el acollador entonces se engancha a la argolla “D” en el arnés. Tenga presente que si usted se cae su cuerpo será suspendido por el arnés del acollador . Verifique que la argolla “D” del arnés este en la posición apropiada de esta manera usted colgará verticalmente.</a:t>
            </a:r>
            <a:endParaRPr lang="es-MX" altLang="en-US" smtClean="0"/>
          </a:p>
          <a:p>
            <a:endParaRPr lang="es-MX" altLang="en-US" smtClean="0">
              <a:latin typeface="Arial" panose="020B0604020202020204" pitchFamily="34" charset="0"/>
              <a:cs typeface="Arial" panose="020B0604020202020204" pitchFamily="34" charset="0"/>
            </a:endParaRPr>
          </a:p>
          <a:p>
            <a:r>
              <a:rPr lang="es-MX" altLang="en-US" smtClean="0">
                <a:latin typeface="Arial" panose="020B0604020202020204" pitchFamily="34" charset="0"/>
                <a:cs typeface="Arial" panose="020B0604020202020204" pitchFamily="34" charset="0"/>
              </a:rPr>
              <a:t>Si el acollador que usted está utilizando tiene un amortiguador de golpe, asegúrese de unir el acollador al arnés con la argolla “D” más cercana al amortiguador de golpe. Usted necesita que el amortiguador de golpe este cerca de su cuerpo.</a:t>
            </a:r>
            <a:endParaRPr lang="es-MX" altLang="en-US" smtClean="0"/>
          </a:p>
          <a:p>
            <a:endParaRPr lang="es-MX" altLang="en-US" smtClean="0"/>
          </a:p>
          <a:p>
            <a:endParaRPr lang="es-MX" altLang="en-US" b="1" i="1" smtClean="0"/>
          </a:p>
        </p:txBody>
      </p:sp>
    </p:spTree>
    <p:extLst>
      <p:ext uri="{BB962C8B-B14F-4D97-AF65-F5344CB8AC3E}">
        <p14:creationId xmlns:p14="http://schemas.microsoft.com/office/powerpoint/2010/main" val="40512242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03BA4542-FB24-42AF-9DC4-41B8276DC351}" type="slidenum">
              <a:rPr lang="en-US" altLang="en-US" sz="1100" i="0"/>
              <a:pPr/>
              <a:t>73</a:t>
            </a:fld>
            <a:endParaRPr lang="en-US" altLang="en-US" sz="1100" i="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latin typeface="Arial" panose="020B0604020202020204" pitchFamily="34" charset="0"/>
                <a:cs typeface="Arial" panose="020B0604020202020204" pitchFamily="34" charset="0"/>
              </a:rPr>
              <a:t>El punto de anclaje es el lugar en donde usted se ata o se engancha. Aquí es donde el otro extremo de su acollador está conectado. El punto del anclaje debe resistir la fuerza del peso de un trabajador cayendo y de un trabajador que cuelga del acollador.</a:t>
            </a:r>
            <a:endParaRPr lang="es-MX" altLang="en-US" smtClean="0"/>
          </a:p>
          <a:p>
            <a:endParaRPr lang="es-MX" altLang="en-US" smtClean="0">
              <a:latin typeface="Arial" panose="020B0604020202020204" pitchFamily="34" charset="0"/>
              <a:cs typeface="Arial" panose="020B0604020202020204" pitchFamily="34" charset="0"/>
            </a:endParaRPr>
          </a:p>
          <a:p>
            <a:r>
              <a:rPr lang="es-MX" altLang="en-US" smtClean="0">
                <a:latin typeface="Arial" panose="020B0604020202020204" pitchFamily="34" charset="0"/>
                <a:cs typeface="Arial" panose="020B0604020202020204" pitchFamily="34" charset="0"/>
              </a:rPr>
              <a:t>Un punto de anclaje no debe moverse y debe ser muy fuerte. Tu vida puede depender de el punto de anclaje que elijas. El punto de anclaje debe resistir por lo menos  5.000 libras de carga. Jamás se ancle o amarre a los tubos de pomeria, a las estructuras de madera, a los alambres eléctricos, o a otras áreas no diseñadas como puntos de anclaje porque no resistirán el mínimo de 5.000 libras requeridas al momento de la caída.</a:t>
            </a:r>
          </a:p>
          <a:p>
            <a:endParaRPr lang="es-MX" altLang="en-US" smtClean="0"/>
          </a:p>
          <a:p>
            <a:r>
              <a:rPr lang="es-MX" altLang="en-US" smtClean="0">
                <a:latin typeface="Arial" panose="020B0604020202020204" pitchFamily="34" charset="0"/>
                <a:cs typeface="Arial" panose="020B0604020202020204" pitchFamily="34" charset="0"/>
              </a:rPr>
              <a:t>En esta foto, el trabajador se ha anclado incorrectamente a un barandal/ó barandilla de madera - este punto de anclaje no resistirá el mínimo de 5.000 libras. El trabajador  puede caer sufrir lesiones y hasta la muerte.</a:t>
            </a:r>
            <a:endParaRPr lang="es-MX" altLang="en-US" smtClean="0"/>
          </a:p>
          <a:p>
            <a:endParaRPr lang="es-MX" altLang="en-US" smtClean="0"/>
          </a:p>
          <a:p>
            <a:endParaRPr lang="es-MX" altLang="en-US" smtClean="0"/>
          </a:p>
          <a:p>
            <a:endParaRPr lang="es-MX" altLang="en-US" smtClean="0"/>
          </a:p>
          <a:p>
            <a:endParaRPr lang="es-MX" altLang="en-US" sz="400" smtClean="0"/>
          </a:p>
        </p:txBody>
      </p:sp>
    </p:spTree>
    <p:extLst>
      <p:ext uri="{BB962C8B-B14F-4D97-AF65-F5344CB8AC3E}">
        <p14:creationId xmlns:p14="http://schemas.microsoft.com/office/powerpoint/2010/main" val="27868722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C79ACFB5-3975-4617-BA24-32EF06EE7AD6}" type="slidenum">
              <a:rPr lang="en-US" altLang="en-US" sz="1100" i="0"/>
              <a:pPr/>
              <a:t>74</a:t>
            </a:fld>
            <a:endParaRPr lang="en-US" altLang="en-US" sz="1100" i="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latin typeface="Arial" panose="020B0604020202020204" pitchFamily="34" charset="0"/>
                <a:cs typeface="Arial" panose="020B0604020202020204" pitchFamily="34" charset="0"/>
              </a:rPr>
              <a:t>Según lo indicado previamente, el punto de anclaje que tu elijas puede ayudarte a salvar o perder tu vida. Utiliza las vigas de  estructura de acero , los pilares de concretos o las áreas especialmente diseñadas o señaladas para los puntos del anclaje.  Puedes pedir ayuda a tu supervisor para elegir un punto apropiado de anclaje.</a:t>
            </a:r>
            <a:endParaRPr lang="es-MX" altLang="en-US" smtClean="0"/>
          </a:p>
          <a:p>
            <a:endParaRPr lang="es-MX" altLang="en-US" smtClean="0">
              <a:latin typeface="Arial" panose="020B0604020202020204" pitchFamily="34" charset="0"/>
              <a:cs typeface="Arial" panose="020B0604020202020204" pitchFamily="34" charset="0"/>
            </a:endParaRPr>
          </a:p>
          <a:p>
            <a:r>
              <a:rPr lang="es-MX" altLang="en-US" smtClean="0">
                <a:latin typeface="Arial" panose="020B0604020202020204" pitchFamily="34" charset="0"/>
                <a:cs typeface="Arial" panose="020B0604020202020204" pitchFamily="34" charset="0"/>
              </a:rPr>
              <a:t>El trabajador en esta fotografía está utilizando un buen punto de anclaje que podría resistir la fuerza de una caída.</a:t>
            </a:r>
            <a:endParaRPr lang="es-MX" altLang="en-US" smtClean="0"/>
          </a:p>
          <a:p>
            <a:endParaRPr lang="es-MX" altLang="en-US" smtClean="0"/>
          </a:p>
        </p:txBody>
      </p:sp>
    </p:spTree>
    <p:extLst>
      <p:ext uri="{BB962C8B-B14F-4D97-AF65-F5344CB8AC3E}">
        <p14:creationId xmlns:p14="http://schemas.microsoft.com/office/powerpoint/2010/main" val="41644866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EB66E423-171C-4622-94FF-0EA92E92F348}" type="slidenum">
              <a:rPr lang="en-US" altLang="en-US" sz="1100" i="0"/>
              <a:pPr/>
              <a:t>75</a:t>
            </a:fld>
            <a:endParaRPr lang="en-US" altLang="en-US" sz="1100" i="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latin typeface="Arial" panose="020B0604020202020204" pitchFamily="34" charset="0"/>
                <a:cs typeface="Arial" panose="020B0604020202020204" pitchFamily="34" charset="0"/>
              </a:rPr>
              <a:t>Una línea salva vida horizontal se utiliza para permitir a un trabajador estar amarrado mientras que él se mueve sobre el área de trabajo. Éstas son utilizadas en los puentes, las estructuras de edificio, y otras áreas para permitir que trabajadores tengan libertad de moverse a su alrededor. Los sistemas de línea salva vida horizontal se deben diseñar, instalar, y utilizar bajo supervisión de una persona calificada. Estas líneas se deben mantener y guardar libremente de abrasiones y de cortes.</a:t>
            </a:r>
            <a:endParaRPr lang="es-MX" altLang="en-US" smtClean="0"/>
          </a:p>
          <a:p>
            <a:endParaRPr lang="es-MX" altLang="en-US" smtClean="0">
              <a:latin typeface="Arial" panose="020B0604020202020204" pitchFamily="34" charset="0"/>
              <a:cs typeface="Arial" panose="020B0604020202020204" pitchFamily="34" charset="0"/>
            </a:endParaRPr>
          </a:p>
          <a:p>
            <a:r>
              <a:rPr lang="es-MX" altLang="en-US" smtClean="0">
                <a:latin typeface="Arial" panose="020B0604020202020204" pitchFamily="34" charset="0"/>
                <a:cs typeface="Arial" panose="020B0604020202020204" pitchFamily="34" charset="0"/>
              </a:rPr>
              <a:t>El sistema de línea salva vida horizontal permite que un trabajador se mueva libremente, y lo protegerá en el acontecimiento de una caída. El acollador está conectado con la línea salva vida como punto de anclaje. Usted debe estar atado siempre al usar un sistema personal para la detención de la caída cuando se encuentra trabajando a un nivel superior de seis pies .</a:t>
            </a:r>
            <a:endParaRPr lang="es-MX" altLang="en-US" smtClean="0"/>
          </a:p>
          <a:p>
            <a:endParaRPr lang="es-MX" altLang="en-US" smtClean="0"/>
          </a:p>
          <a:p>
            <a:endParaRPr lang="es-MX" altLang="en-US" smtClean="0"/>
          </a:p>
        </p:txBody>
      </p:sp>
    </p:spTree>
    <p:extLst>
      <p:ext uri="{BB962C8B-B14F-4D97-AF65-F5344CB8AC3E}">
        <p14:creationId xmlns:p14="http://schemas.microsoft.com/office/powerpoint/2010/main" val="9576548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8CAB081F-F7F9-42B3-87C7-96FEB33420E8}" type="slidenum">
              <a:rPr lang="en-US" altLang="en-US" sz="1100" i="0"/>
              <a:pPr/>
              <a:t>76</a:t>
            </a:fld>
            <a:endParaRPr lang="en-US" altLang="en-US" sz="1100" i="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latin typeface="Arial" panose="020B0604020202020204" pitchFamily="34" charset="0"/>
                <a:cs typeface="Arial" panose="020B0604020202020204" pitchFamily="34" charset="0"/>
              </a:rPr>
              <a:t>En está foto los trabajadores están utilizando un acollador retractable (SRL) - conocido comúnmente en construcción como “yoyo”. El SRL permitirá a los trabajadores estar atados mientras trabajan cerca de un borde inseguro en un edificio en construcción. Los trabajadores deben estar atados  con un sistema personal para detención de caídas al trabajar cerca de bordes inseguros.</a:t>
            </a:r>
          </a:p>
        </p:txBody>
      </p:sp>
    </p:spTree>
    <p:extLst>
      <p:ext uri="{BB962C8B-B14F-4D97-AF65-F5344CB8AC3E}">
        <p14:creationId xmlns:p14="http://schemas.microsoft.com/office/powerpoint/2010/main" val="5713270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0A26CEA1-3001-45EE-A62F-67E86A552D64}" type="slidenum">
              <a:rPr lang="en-US" altLang="en-US" sz="1100" i="0"/>
              <a:pPr/>
              <a:t>77</a:t>
            </a:fld>
            <a:endParaRPr lang="en-US" altLang="en-US" sz="1100" i="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latin typeface="Arial" panose="020B0604020202020204" pitchFamily="34" charset="0"/>
                <a:cs typeface="Arial" panose="020B0604020202020204" pitchFamily="34" charset="0"/>
              </a:rPr>
              <a:t>Los agujeros u hoyos se definen como un boquete o vacío de mas de 2 pulgadas de ancho en el piso, la azotea o otra superficie para caminar al trabajar. Los agujeros pueden ser pequeños y causar peligros de tropiezo que pueden ocasionar que los trabajadores  caigan sobre el mismo nivel. O pueden ser  agujeros u hoyos grandes y causar una caída a través de ellos a otro nivel. Los trabajadores deben ser protegidos de caer a través de los agujeros que son 6 pies o más de otro nivel.</a:t>
            </a:r>
            <a:endParaRPr lang="es-MX" altLang="en-US" smtClean="0"/>
          </a:p>
          <a:p>
            <a:r>
              <a:rPr lang="es-MX" altLang="en-US" smtClean="0"/>
              <a:t> </a:t>
            </a:r>
          </a:p>
          <a:p>
            <a:r>
              <a:rPr lang="es-MX" altLang="en-US" smtClean="0">
                <a:latin typeface="Arial" panose="020B0604020202020204" pitchFamily="34" charset="0"/>
                <a:cs typeface="Arial" panose="020B0604020202020204" pitchFamily="34" charset="0"/>
              </a:rPr>
              <a:t>Un método de proteger a trabajadores es cubrir el agujero u hoyo. La cubierta debe soportar el peso del trabajador, marcada y ser asegurada para que no se mueva y causar una lesión. </a:t>
            </a:r>
          </a:p>
          <a:p>
            <a:endParaRPr lang="es-MX" altLang="en-US" smtClean="0">
              <a:latin typeface="Arial" panose="020B0604020202020204" pitchFamily="34" charset="0"/>
              <a:cs typeface="Arial" panose="020B0604020202020204" pitchFamily="34" charset="0"/>
            </a:endParaRPr>
          </a:p>
          <a:p>
            <a:r>
              <a:rPr lang="es-MX" altLang="en-US" smtClean="0">
                <a:latin typeface="Arial" panose="020B0604020202020204" pitchFamily="34" charset="0"/>
                <a:cs typeface="Arial" panose="020B0604020202020204" pitchFamily="34" charset="0"/>
              </a:rPr>
              <a:t>Esta fotografía demuestra un agujero en el piso que ha sido cubierto y etiquetado.</a:t>
            </a:r>
          </a:p>
          <a:p>
            <a:r>
              <a:rPr lang="es-MX" altLang="en-US" smtClean="0">
                <a:latin typeface="Arial" panose="020B0604020202020204" pitchFamily="34" charset="0"/>
                <a:cs typeface="Arial" panose="020B0604020202020204" pitchFamily="34" charset="0"/>
              </a:rPr>
              <a:t>La cubierta debe de ser marcada para mostrar que es un dispositivo de seguridad.</a:t>
            </a:r>
          </a:p>
        </p:txBody>
      </p:sp>
    </p:spTree>
    <p:extLst>
      <p:ext uri="{BB962C8B-B14F-4D97-AF65-F5344CB8AC3E}">
        <p14:creationId xmlns:p14="http://schemas.microsoft.com/office/powerpoint/2010/main" val="18463413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E4A8BB0B-0428-4CC3-B3DA-6879D16CA1C4}" type="slidenum">
              <a:rPr lang="en-US" altLang="en-US" sz="1100" i="0"/>
              <a:pPr/>
              <a:t>78</a:t>
            </a:fld>
            <a:endParaRPr lang="en-US" altLang="en-US" sz="1100" i="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latin typeface="Arial" panose="020B0604020202020204" pitchFamily="34" charset="0"/>
                <a:cs typeface="Arial" panose="020B0604020202020204" pitchFamily="34" charset="0"/>
              </a:rPr>
              <a:t>Todos los agujeros u hoyos de piso donde un empleado pudiera caer a través de ellos deben ser cubiertos o resguardados. La cubierta se debe marcar para mostrar  que es un dispositivo de seguridad.</a:t>
            </a:r>
            <a:endParaRPr lang="es-MX" altLang="en-US" smtClean="0"/>
          </a:p>
          <a:p>
            <a:endParaRPr lang="es-MX" altLang="en-US" smtClean="0"/>
          </a:p>
        </p:txBody>
      </p:sp>
    </p:spTree>
    <p:extLst>
      <p:ext uri="{BB962C8B-B14F-4D97-AF65-F5344CB8AC3E}">
        <p14:creationId xmlns:p14="http://schemas.microsoft.com/office/powerpoint/2010/main" val="13662805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86862B2F-A67B-47A5-95D6-1025FAF07F60}" type="slidenum">
              <a:rPr lang="en-US" altLang="en-US" sz="1100" i="0"/>
              <a:pPr/>
              <a:t>79</a:t>
            </a:fld>
            <a:endParaRPr lang="en-US" altLang="en-US" sz="1100" i="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latin typeface="Arial" panose="020B0604020202020204" pitchFamily="34" charset="0"/>
                <a:cs typeface="Arial" panose="020B0604020202020204" pitchFamily="34" charset="0"/>
              </a:rPr>
              <a:t>Otro tipo de agujeros u hoyos de  azotea incluye las claraboyas. Si los trabajadores están trabajando en un área con claraboyas, las claraboyas se consideran como agujeros u hoyos de piso. La cubierta de una claraboya esta diseñada para dejar penetrar la luz  y no fue diseña para soportar el peso de un trabajador. Muchos trabajadores no saben  que las claraboyas no pueden resistir su peso y si se sientan o se paran sobre ellas esto ocasionaría una caída donde podría sufrir una lesión que podría ser fatal.</a:t>
            </a:r>
            <a:endParaRPr lang="es-MX" altLang="en-US" smtClean="0"/>
          </a:p>
          <a:p>
            <a:endParaRPr lang="es-MX" altLang="en-US" smtClean="0">
              <a:latin typeface="Arial" panose="020B0604020202020204" pitchFamily="34" charset="0"/>
              <a:cs typeface="Arial" panose="020B0604020202020204" pitchFamily="34" charset="0"/>
            </a:endParaRPr>
          </a:p>
          <a:p>
            <a:r>
              <a:rPr lang="es-MX" altLang="en-US" smtClean="0">
                <a:latin typeface="Arial" panose="020B0604020202020204" pitchFamily="34" charset="0"/>
                <a:cs typeface="Arial" panose="020B0604020202020204" pitchFamily="34" charset="0"/>
              </a:rPr>
              <a:t>Nunca ponga las herramientas u otros artículos en una claraboya. El peso de la herramienta o del objeto puede ser suficiente para romper la claraboya y causar que los artículos caigan sobre los trabajadores y causar una lesión.</a:t>
            </a:r>
            <a:endParaRPr lang="es-MX" altLang="en-US" smtClean="0"/>
          </a:p>
          <a:p>
            <a:endParaRPr lang="es-MX" altLang="en-US" smtClean="0"/>
          </a:p>
        </p:txBody>
      </p:sp>
    </p:spTree>
    <p:extLst>
      <p:ext uri="{BB962C8B-B14F-4D97-AF65-F5344CB8AC3E}">
        <p14:creationId xmlns:p14="http://schemas.microsoft.com/office/powerpoint/2010/main" val="388405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A110C299-CC6A-45C0-85CB-E6CB7C9451A2}" type="slidenum">
              <a:rPr lang="en-US" altLang="en-US" sz="1100" i="0"/>
              <a:pPr/>
              <a:t>8</a:t>
            </a:fld>
            <a:endParaRPr lang="en-US" altLang="en-US" sz="1100" i="0"/>
          </a:p>
        </p:txBody>
      </p:sp>
      <p:sp>
        <p:nvSpPr>
          <p:cNvPr id="114691" name="Rectangle 2"/>
          <p:cNvSpPr>
            <a:spLocks noGrp="1" noRot="1" noChangeAspect="1" noChangeArrowheads="1" noTextEdit="1"/>
          </p:cNvSpPr>
          <p:nvPr>
            <p:ph type="sldImg"/>
          </p:nvPr>
        </p:nvSpPr>
        <p:spPr>
          <a:ln/>
        </p:spPr>
      </p:sp>
      <p:sp>
        <p:nvSpPr>
          <p:cNvPr id="114692"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En este ejemplo de condición insegura, el trabajador está parado sobre el borde de la ventana en la superficie de funcionamiento, sin ninguna forma de protección contra caídas. El trabajador está expuesto a caer a más de 6 pies, porque se encuentra trabajando en el segundo nivel de este edificio.</a:t>
            </a:r>
          </a:p>
          <a:p>
            <a:r>
              <a:rPr lang="es-MX" altLang="en-US" smtClean="0"/>
              <a:t>Una manera en que esté trabajador estuviera protegido de una caída y posible lastimadura, sería que él utilizara el sistema personal para detención de caídas.</a:t>
            </a:r>
          </a:p>
          <a:p>
            <a:endParaRPr lang="es-MX" altLang="en-US" smtClean="0"/>
          </a:p>
        </p:txBody>
      </p:sp>
    </p:spTree>
    <p:extLst>
      <p:ext uri="{BB962C8B-B14F-4D97-AF65-F5344CB8AC3E}">
        <p14:creationId xmlns:p14="http://schemas.microsoft.com/office/powerpoint/2010/main" val="6930586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F9601CC6-E996-4D12-8065-3DAF934D5699}" type="slidenum">
              <a:rPr lang="en-US" altLang="en-US" sz="1100" i="0"/>
              <a:pPr/>
              <a:t>80</a:t>
            </a:fld>
            <a:endParaRPr lang="en-US" altLang="en-US" sz="1100" i="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latin typeface="Arial" panose="020B0604020202020204" pitchFamily="34" charset="0"/>
                <a:cs typeface="Arial" panose="020B0604020202020204" pitchFamily="34" charset="0"/>
              </a:rPr>
              <a:t>Los agujeros u hoyos de pilares y los agujeros u hoyos de cimientos que son más de 6 pies de profundidad también deben ser pretejidos. Estos tipos de agujeros u hoyos se pueden proteger con barandales/barandillas y  todos sus lados deben de ser cubiertos. </a:t>
            </a:r>
          </a:p>
          <a:p>
            <a:endParaRPr lang="es-MX" altLang="en-US" smtClean="0">
              <a:latin typeface="Arial" panose="020B0604020202020204" pitchFamily="34" charset="0"/>
              <a:cs typeface="Arial" panose="020B0604020202020204" pitchFamily="34" charset="0"/>
            </a:endParaRPr>
          </a:p>
          <a:p>
            <a:r>
              <a:rPr lang="es-MX" altLang="en-US" smtClean="0">
                <a:latin typeface="Arial" panose="020B0604020202020204" pitchFamily="34" charset="0"/>
                <a:cs typeface="Arial" panose="020B0604020202020204" pitchFamily="34" charset="0"/>
              </a:rPr>
              <a:t>Si se usa un sistema de barandal/ó barandilla, asegúrese de que el carril superior tenga aproximadamente 42 pulgadas (más o menos 3 pulgadas), este debe sostener 200 libras de carga, y debe estar en buen estado.</a:t>
            </a:r>
            <a:endParaRPr lang="es-MX" altLang="en-US" smtClean="0"/>
          </a:p>
          <a:p>
            <a:endParaRPr lang="es-MX" altLang="en-US" smtClean="0">
              <a:latin typeface="Arial" panose="020B0604020202020204" pitchFamily="34" charset="0"/>
              <a:cs typeface="Arial" panose="020B0604020202020204" pitchFamily="34" charset="0"/>
            </a:endParaRPr>
          </a:p>
          <a:p>
            <a:r>
              <a:rPr lang="es-MX" altLang="en-US" smtClean="0">
                <a:latin typeface="Arial" panose="020B0604020202020204" pitchFamily="34" charset="0"/>
                <a:cs typeface="Arial" panose="020B0604020202020204" pitchFamily="34" charset="0"/>
              </a:rPr>
              <a:t>Si se usa una cubierta de piso para cubrir un agujero u hoyo, asegúrate que la cubierta puede resistir el peso de los trabajadores, que este marcada correctamente, y asegurada para que no se mueva. </a:t>
            </a:r>
          </a:p>
          <a:p>
            <a:endParaRPr lang="es-MX" altLang="en-US" smtClean="0">
              <a:latin typeface="Arial" panose="020B0604020202020204" pitchFamily="34" charset="0"/>
              <a:cs typeface="Arial" panose="020B0604020202020204" pitchFamily="34" charset="0"/>
            </a:endParaRPr>
          </a:p>
          <a:p>
            <a:r>
              <a:rPr lang="es-MX" altLang="en-US" smtClean="0">
                <a:latin typeface="Arial" panose="020B0604020202020204" pitchFamily="34" charset="0"/>
                <a:cs typeface="Arial" panose="020B0604020202020204" pitchFamily="34" charset="0"/>
              </a:rPr>
              <a:t>Estas fotografías muestran dos agujeros de pilares. El de la derecha se protege usando un sistema de barandal/barandilla y el que se encuentra a la izquierda está abierto expuesto a trabajadores a una caída.</a:t>
            </a:r>
          </a:p>
        </p:txBody>
      </p:sp>
    </p:spTree>
    <p:extLst>
      <p:ext uri="{BB962C8B-B14F-4D97-AF65-F5344CB8AC3E}">
        <p14:creationId xmlns:p14="http://schemas.microsoft.com/office/powerpoint/2010/main" val="32673554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B3687512-0A3B-49CC-8412-C7E7A72E658B}" type="slidenum">
              <a:rPr lang="en-US" altLang="en-US" sz="1100" i="0"/>
              <a:pPr/>
              <a:t>81</a:t>
            </a:fld>
            <a:endParaRPr lang="en-US" altLang="en-US" sz="1100" i="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smtClean="0"/>
          </a:p>
        </p:txBody>
      </p:sp>
    </p:spTree>
    <p:extLst>
      <p:ext uri="{BB962C8B-B14F-4D97-AF65-F5344CB8AC3E}">
        <p14:creationId xmlns:p14="http://schemas.microsoft.com/office/powerpoint/2010/main" val="34081469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24C69826-00AE-4541-8506-07F888655105}" type="slidenum">
              <a:rPr lang="en-US" altLang="en-US" sz="1100" i="0"/>
              <a:pPr/>
              <a:t>82</a:t>
            </a:fld>
            <a:endParaRPr lang="en-US" altLang="en-US" sz="1100" i="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extLst>
      <p:ext uri="{BB962C8B-B14F-4D97-AF65-F5344CB8AC3E}">
        <p14:creationId xmlns:p14="http://schemas.microsoft.com/office/powerpoint/2010/main" val="10056896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FCFCBFE5-2C62-44B0-94C2-2D816716ABA6}" type="slidenum">
              <a:rPr lang="en-US" altLang="en-US" sz="1100" i="0"/>
              <a:pPr/>
              <a:t>83</a:t>
            </a:fld>
            <a:endParaRPr lang="en-US" altLang="en-US" sz="1100" i="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extLst>
      <p:ext uri="{BB962C8B-B14F-4D97-AF65-F5344CB8AC3E}">
        <p14:creationId xmlns:p14="http://schemas.microsoft.com/office/powerpoint/2010/main" val="18622127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ADABC4E9-4AF0-4C19-9263-3B8D61DA1478}" type="slidenum">
              <a:rPr lang="en-US" altLang="en-US" sz="1100" i="0"/>
              <a:pPr/>
              <a:t>84</a:t>
            </a:fld>
            <a:endParaRPr lang="en-US" altLang="en-US" sz="1100" i="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extLst>
      <p:ext uri="{BB962C8B-B14F-4D97-AF65-F5344CB8AC3E}">
        <p14:creationId xmlns:p14="http://schemas.microsoft.com/office/powerpoint/2010/main" val="20236909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72B15F73-8783-4D12-8B3A-9C36B258F324}" type="slidenum">
              <a:rPr lang="en-US" altLang="en-US" sz="1100" i="0"/>
              <a:pPr/>
              <a:t>85</a:t>
            </a:fld>
            <a:endParaRPr lang="en-US" altLang="en-US" sz="1100" i="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extLst>
      <p:ext uri="{BB962C8B-B14F-4D97-AF65-F5344CB8AC3E}">
        <p14:creationId xmlns:p14="http://schemas.microsoft.com/office/powerpoint/2010/main" val="35355357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A1C5E94A-1B73-4451-851A-4BF2F7E7739F}" type="slidenum">
              <a:rPr lang="en-US" altLang="en-US" sz="1100" i="0"/>
              <a:pPr/>
              <a:t>86</a:t>
            </a:fld>
            <a:endParaRPr lang="en-US" altLang="en-US" sz="1100" i="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extLst>
      <p:ext uri="{BB962C8B-B14F-4D97-AF65-F5344CB8AC3E}">
        <p14:creationId xmlns:p14="http://schemas.microsoft.com/office/powerpoint/2010/main" val="39151931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02602756-6807-4023-8538-759020E50155}" type="slidenum">
              <a:rPr lang="en-US" altLang="en-US" sz="1100" i="0"/>
              <a:pPr/>
              <a:t>87</a:t>
            </a:fld>
            <a:endParaRPr lang="en-US" altLang="en-US" sz="1100" i="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extLst>
      <p:ext uri="{BB962C8B-B14F-4D97-AF65-F5344CB8AC3E}">
        <p14:creationId xmlns:p14="http://schemas.microsoft.com/office/powerpoint/2010/main" val="33949686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D24E622B-B309-471B-97D6-C35A69B713A3}" type="slidenum">
              <a:rPr lang="en-US" altLang="en-US" sz="1100" i="0"/>
              <a:pPr/>
              <a:t>88</a:t>
            </a:fld>
            <a:endParaRPr lang="en-US" altLang="en-US" sz="1100" i="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extLst>
      <p:ext uri="{BB962C8B-B14F-4D97-AF65-F5344CB8AC3E}">
        <p14:creationId xmlns:p14="http://schemas.microsoft.com/office/powerpoint/2010/main" val="9163228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230F91A9-70E8-4AF8-B62E-5C764418714C}" type="slidenum">
              <a:rPr lang="en-US" altLang="en-US" sz="1100" i="0"/>
              <a:pPr/>
              <a:t>89</a:t>
            </a:fld>
            <a:endParaRPr lang="en-US" altLang="en-US" sz="1100" i="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extLst>
      <p:ext uri="{BB962C8B-B14F-4D97-AF65-F5344CB8AC3E}">
        <p14:creationId xmlns:p14="http://schemas.microsoft.com/office/powerpoint/2010/main" val="389247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284CCBC4-EE39-4D50-84CC-FAFE9BB4DB95}" type="slidenum">
              <a:rPr lang="en-US" altLang="en-US" sz="1100" i="0"/>
              <a:pPr/>
              <a:t>9</a:t>
            </a:fld>
            <a:endParaRPr lang="en-US" altLang="en-US" sz="1100" i="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mtClean="0"/>
              <a:t>Según lo indicado previamente, si estas trabajando a un altura de 6 pies o más, debes tener alguna forma de protección contra caídas. Estos trabajadores estaban protegidos de una caída, hasta que se salieron fuera de la canastilla. Una vez que se salieron de la canastilla perdieron toda su protección contra caídas.</a:t>
            </a:r>
          </a:p>
          <a:p>
            <a:r>
              <a:rPr lang="es-MX" altLang="en-US" smtClean="0"/>
              <a:t>Para que estos trabajadores estén seguros, tendrían que utilizar una cierta forma de protección contra caídas. Podrían instalar barandales/barandillas ó emplear un sistema personal contra caídas.  </a:t>
            </a:r>
          </a:p>
          <a:p>
            <a:r>
              <a:rPr lang="es-MX" altLang="en-US" smtClean="0"/>
              <a:t>  </a:t>
            </a:r>
          </a:p>
          <a:p>
            <a:endParaRPr lang="es-MX" altLang="en-US" b="1" i="1" smtClean="0"/>
          </a:p>
        </p:txBody>
      </p:sp>
    </p:spTree>
    <p:extLst>
      <p:ext uri="{BB962C8B-B14F-4D97-AF65-F5344CB8AC3E}">
        <p14:creationId xmlns:p14="http://schemas.microsoft.com/office/powerpoint/2010/main" val="29356819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BE690E38-97E2-4E8B-B168-92196E8EFDF4}" type="slidenum">
              <a:rPr lang="en-US" altLang="en-US" sz="1100" i="0"/>
              <a:pPr/>
              <a:t>90</a:t>
            </a:fld>
            <a:endParaRPr lang="en-US" altLang="en-US" sz="1100" i="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extLst>
      <p:ext uri="{BB962C8B-B14F-4D97-AF65-F5344CB8AC3E}">
        <p14:creationId xmlns:p14="http://schemas.microsoft.com/office/powerpoint/2010/main" val="22710860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8A139EE4-677E-4FD5-BA10-89DD4570C39B}" type="slidenum">
              <a:rPr lang="en-US" altLang="en-US" sz="1100" i="0"/>
              <a:pPr/>
              <a:t>91</a:t>
            </a:fld>
            <a:endParaRPr lang="en-US" altLang="en-US" sz="1100" i="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extLst>
      <p:ext uri="{BB962C8B-B14F-4D97-AF65-F5344CB8AC3E}">
        <p14:creationId xmlns:p14="http://schemas.microsoft.com/office/powerpoint/2010/main" val="41076335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i="1">
                <a:solidFill>
                  <a:schemeClr val="tx1"/>
                </a:solidFill>
                <a:latin typeface="Times New Roman" panose="02020603050405020304" pitchFamily="18" charset="0"/>
              </a:defRPr>
            </a:lvl1pPr>
            <a:lvl2pPr marL="742950" indent="-285750" defTabSz="862013">
              <a:defRPr sz="2400" i="1">
                <a:solidFill>
                  <a:schemeClr val="tx1"/>
                </a:solidFill>
                <a:latin typeface="Times New Roman" panose="02020603050405020304" pitchFamily="18" charset="0"/>
              </a:defRPr>
            </a:lvl2pPr>
            <a:lvl3pPr marL="1143000" indent="-228600" defTabSz="862013">
              <a:defRPr sz="2400" i="1">
                <a:solidFill>
                  <a:schemeClr val="tx1"/>
                </a:solidFill>
                <a:latin typeface="Times New Roman" panose="02020603050405020304" pitchFamily="18" charset="0"/>
              </a:defRPr>
            </a:lvl3pPr>
            <a:lvl4pPr marL="1600200" indent="-228600" defTabSz="862013">
              <a:defRPr sz="2400" i="1">
                <a:solidFill>
                  <a:schemeClr val="tx1"/>
                </a:solidFill>
                <a:latin typeface="Times New Roman" panose="02020603050405020304" pitchFamily="18" charset="0"/>
              </a:defRPr>
            </a:lvl4pPr>
            <a:lvl5pPr marL="2057400" indent="-228600" defTabSz="862013">
              <a:defRPr sz="2400" i="1">
                <a:solidFill>
                  <a:schemeClr val="tx1"/>
                </a:solidFill>
                <a:latin typeface="Times New Roman" panose="02020603050405020304" pitchFamily="18" charset="0"/>
              </a:defRPr>
            </a:lvl5pPr>
            <a:lvl6pPr marL="2514600" indent="-228600" defTabSz="862013"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862013"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862013"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862013" eaLnBrk="0" fontAlgn="base" hangingPunct="0">
              <a:spcBef>
                <a:spcPct val="0"/>
              </a:spcBef>
              <a:spcAft>
                <a:spcPct val="0"/>
              </a:spcAft>
              <a:defRPr sz="2400" i="1">
                <a:solidFill>
                  <a:schemeClr val="tx1"/>
                </a:solidFill>
                <a:latin typeface="Times New Roman" panose="02020603050405020304" pitchFamily="18" charset="0"/>
              </a:defRPr>
            </a:lvl9pPr>
          </a:lstStyle>
          <a:p>
            <a:fld id="{7342D979-3CD9-45B7-AF1D-8A4CC78DC5C8}" type="slidenum">
              <a:rPr lang="en-US" altLang="es-MX" sz="1100" i="0"/>
              <a:pPr/>
              <a:t>92</a:t>
            </a:fld>
            <a:endParaRPr lang="en-US" altLang="es-MX" sz="1100" i="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MX" b="1" dirty="0" smtClean="0"/>
          </a:p>
        </p:txBody>
      </p:sp>
    </p:spTree>
    <p:extLst>
      <p:ext uri="{BB962C8B-B14F-4D97-AF65-F5344CB8AC3E}">
        <p14:creationId xmlns:p14="http://schemas.microsoft.com/office/powerpoint/2010/main" val="1944446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s-ES"/>
              <a:t>CW102-SP Los Cuatro Grandes Peligros En La Construcción: Peligro De Caídas</a:t>
            </a: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89324E02-9392-4A76-8176-2E8C12FEA2EF}" type="slidenum">
              <a:rPr lang="en-US" altLang="en-US"/>
              <a:pPr/>
              <a:t>‹#›</a:t>
            </a:fld>
            <a:endParaRPr lang="en-US" altLang="en-US"/>
          </a:p>
        </p:txBody>
      </p:sp>
    </p:spTree>
    <p:extLst>
      <p:ext uri="{BB962C8B-B14F-4D97-AF65-F5344CB8AC3E}">
        <p14:creationId xmlns:p14="http://schemas.microsoft.com/office/powerpoint/2010/main" val="2324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s-ES"/>
              <a:t>CW102-SP Los Cuatro Grandes Peligros En La Construcción: Peligro De Caídas</a:t>
            </a:r>
            <a:endParaRPr lang="en-US"/>
          </a:p>
        </p:txBody>
      </p:sp>
      <p:sp>
        <p:nvSpPr>
          <p:cNvPr id="6" name="Slide Number Placeholder 17"/>
          <p:cNvSpPr>
            <a:spLocks noGrp="1"/>
          </p:cNvSpPr>
          <p:nvPr>
            <p:ph type="sldNum" sz="quarter" idx="12"/>
          </p:nvPr>
        </p:nvSpPr>
        <p:spPr/>
        <p:txBody>
          <a:bodyPr/>
          <a:lstStyle>
            <a:lvl1pPr>
              <a:defRPr/>
            </a:lvl1pPr>
          </a:lstStyle>
          <a:p>
            <a:fld id="{F4716B7C-8BD9-4551-859E-D561C3AFB5C5}" type="slidenum">
              <a:rPr lang="en-US" altLang="en-US"/>
              <a:pPr/>
              <a:t>‹#›</a:t>
            </a:fld>
            <a:endParaRPr lang="en-US" altLang="en-US"/>
          </a:p>
        </p:txBody>
      </p:sp>
    </p:spTree>
    <p:extLst>
      <p:ext uri="{BB962C8B-B14F-4D97-AF65-F5344CB8AC3E}">
        <p14:creationId xmlns:p14="http://schemas.microsoft.com/office/powerpoint/2010/main" val="202260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s-ES"/>
              <a:t>CW102-SP Los Cuatro Grandes Peligros En La Construcción: Peligro De Caídas</a:t>
            </a:r>
            <a:endParaRPr lang="en-US"/>
          </a:p>
        </p:txBody>
      </p:sp>
      <p:sp>
        <p:nvSpPr>
          <p:cNvPr id="6" name="Slide Number Placeholder 17"/>
          <p:cNvSpPr>
            <a:spLocks noGrp="1"/>
          </p:cNvSpPr>
          <p:nvPr>
            <p:ph type="sldNum" sz="quarter" idx="12"/>
          </p:nvPr>
        </p:nvSpPr>
        <p:spPr/>
        <p:txBody>
          <a:bodyPr/>
          <a:lstStyle>
            <a:lvl1pPr>
              <a:defRPr/>
            </a:lvl1pPr>
          </a:lstStyle>
          <a:p>
            <a:fld id="{477C3072-8764-4C9E-8E2D-F6A460E054EE}" type="slidenum">
              <a:rPr lang="en-US" altLang="en-US"/>
              <a:pPr/>
              <a:t>‹#›</a:t>
            </a:fld>
            <a:endParaRPr lang="en-US" altLang="en-US"/>
          </a:p>
        </p:txBody>
      </p:sp>
    </p:spTree>
    <p:extLst>
      <p:ext uri="{BB962C8B-B14F-4D97-AF65-F5344CB8AC3E}">
        <p14:creationId xmlns:p14="http://schemas.microsoft.com/office/powerpoint/2010/main" val="4172102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22800" y="1066800"/>
            <a:ext cx="4013200" cy="4171950"/>
          </a:xfrm>
        </p:spPr>
        <p:txBody>
          <a:bodyPr/>
          <a:lstStyle/>
          <a:p>
            <a:pPr lvl="0"/>
            <a:endParaRPr lang="en-US" noProof="0" smtClean="0"/>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s-ES"/>
              <a:t>CW102-SP Los Cuatro Grandes Peligros En La Construcción: Peligro De Caídas</a:t>
            </a:r>
            <a:endParaRPr lang="en-US"/>
          </a:p>
        </p:txBody>
      </p:sp>
      <p:sp>
        <p:nvSpPr>
          <p:cNvPr id="7" name="Slide Number Placeholder 17"/>
          <p:cNvSpPr>
            <a:spLocks noGrp="1"/>
          </p:cNvSpPr>
          <p:nvPr>
            <p:ph type="sldNum" sz="quarter" idx="12"/>
          </p:nvPr>
        </p:nvSpPr>
        <p:spPr/>
        <p:txBody>
          <a:bodyPr/>
          <a:lstStyle>
            <a:lvl1pPr>
              <a:defRPr/>
            </a:lvl1pPr>
          </a:lstStyle>
          <a:p>
            <a:fld id="{3745FF50-4908-41D9-B02B-B9B1E79CD519}" type="slidenum">
              <a:rPr lang="en-US" altLang="en-US"/>
              <a:pPr/>
              <a:t>‹#›</a:t>
            </a:fld>
            <a:endParaRPr lang="en-US" altLang="en-US"/>
          </a:p>
        </p:txBody>
      </p:sp>
    </p:spTree>
    <p:extLst>
      <p:ext uri="{BB962C8B-B14F-4D97-AF65-F5344CB8AC3E}">
        <p14:creationId xmlns:p14="http://schemas.microsoft.com/office/powerpoint/2010/main" val="4088832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066800"/>
            <a:ext cx="4013200" cy="4171950"/>
          </a:xfrm>
        </p:spPr>
        <p:txBody>
          <a:bodyPr/>
          <a:lstStyle/>
          <a:p>
            <a:pPr lvl="0"/>
            <a:endParaRPr lang="en-US" noProof="0" smtClean="0"/>
          </a:p>
        </p:txBody>
      </p:sp>
      <p:sp>
        <p:nvSpPr>
          <p:cNvPr id="4" name="Text Placeholder 3"/>
          <p:cNvSpPr>
            <a:spLocks noGrp="1"/>
          </p:cNvSpPr>
          <p:nvPr>
            <p:ph type="body" sz="half" idx="2"/>
          </p:nvPr>
        </p:nvSpPr>
        <p:spPr>
          <a:xfrm>
            <a:off x="46228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s-ES"/>
              <a:t>CW102-SP Los Cuatro Grandes Peligros En La Construcción: Peligro De Caídas</a:t>
            </a:r>
            <a:endParaRPr lang="en-US"/>
          </a:p>
        </p:txBody>
      </p:sp>
      <p:sp>
        <p:nvSpPr>
          <p:cNvPr id="7" name="Slide Number Placeholder 17"/>
          <p:cNvSpPr>
            <a:spLocks noGrp="1"/>
          </p:cNvSpPr>
          <p:nvPr>
            <p:ph type="sldNum" sz="quarter" idx="12"/>
          </p:nvPr>
        </p:nvSpPr>
        <p:spPr/>
        <p:txBody>
          <a:bodyPr/>
          <a:lstStyle>
            <a:lvl1pPr>
              <a:defRPr/>
            </a:lvl1pPr>
          </a:lstStyle>
          <a:p>
            <a:fld id="{5BF95761-083A-4FE0-9A15-A97C65D957BC}" type="slidenum">
              <a:rPr lang="en-US" altLang="en-US"/>
              <a:pPr/>
              <a:t>‹#›</a:t>
            </a:fld>
            <a:endParaRPr lang="en-US" altLang="en-US"/>
          </a:p>
        </p:txBody>
      </p:sp>
    </p:spTree>
    <p:extLst>
      <p:ext uri="{BB962C8B-B14F-4D97-AF65-F5344CB8AC3E}">
        <p14:creationId xmlns:p14="http://schemas.microsoft.com/office/powerpoint/2010/main" val="983884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06680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22897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p>
        </p:txBody>
      </p:sp>
      <p:sp>
        <p:nvSpPr>
          <p:cNvPr id="7" name="Footer Placeholder 21"/>
          <p:cNvSpPr>
            <a:spLocks noGrp="1"/>
          </p:cNvSpPr>
          <p:nvPr>
            <p:ph type="ftr" sz="quarter" idx="11"/>
          </p:nvPr>
        </p:nvSpPr>
        <p:spPr/>
        <p:txBody>
          <a:bodyPr/>
          <a:lstStyle>
            <a:lvl1pPr>
              <a:defRPr/>
            </a:lvl1pPr>
          </a:lstStyle>
          <a:p>
            <a:pPr>
              <a:defRPr/>
            </a:pPr>
            <a:r>
              <a:rPr lang="es-ES"/>
              <a:t>CW102-SP Los Cuatro Grandes Peligros En La Construcción: Peligro De Caídas</a:t>
            </a:r>
            <a:endParaRPr lang="en-US"/>
          </a:p>
        </p:txBody>
      </p:sp>
      <p:sp>
        <p:nvSpPr>
          <p:cNvPr id="8" name="Slide Number Placeholder 17"/>
          <p:cNvSpPr>
            <a:spLocks noGrp="1"/>
          </p:cNvSpPr>
          <p:nvPr>
            <p:ph type="sldNum" sz="quarter" idx="12"/>
          </p:nvPr>
        </p:nvSpPr>
        <p:spPr/>
        <p:txBody>
          <a:bodyPr/>
          <a:lstStyle>
            <a:lvl1pPr>
              <a:defRPr/>
            </a:lvl1pPr>
          </a:lstStyle>
          <a:p>
            <a:fld id="{7117F6F2-A2FF-40BE-9C73-EC30D8B56A8C}" type="slidenum">
              <a:rPr lang="en-US" altLang="en-US"/>
              <a:pPr/>
              <a:t>‹#›</a:t>
            </a:fld>
            <a:endParaRPr lang="en-US" altLang="en-US"/>
          </a:p>
        </p:txBody>
      </p:sp>
    </p:spTree>
    <p:extLst>
      <p:ext uri="{BB962C8B-B14F-4D97-AF65-F5344CB8AC3E}">
        <p14:creationId xmlns:p14="http://schemas.microsoft.com/office/powerpoint/2010/main" val="428119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s-ES"/>
              <a:t>CW102-SP Los Cuatro Grandes Peligros En La Construcción: Peligro De Caídas</a:t>
            </a:r>
            <a:endParaRPr lang="en-US"/>
          </a:p>
        </p:txBody>
      </p:sp>
      <p:sp>
        <p:nvSpPr>
          <p:cNvPr id="7" name="Slide Number Placeholder 17"/>
          <p:cNvSpPr>
            <a:spLocks noGrp="1"/>
          </p:cNvSpPr>
          <p:nvPr>
            <p:ph type="sldNum" sz="quarter" idx="12"/>
          </p:nvPr>
        </p:nvSpPr>
        <p:spPr/>
        <p:txBody>
          <a:bodyPr/>
          <a:lstStyle>
            <a:lvl1pPr>
              <a:defRPr/>
            </a:lvl1pPr>
          </a:lstStyle>
          <a:p>
            <a:fld id="{B543768C-52BF-4070-9756-84B8E1521B46}" type="slidenum">
              <a:rPr lang="en-US" altLang="en-US"/>
              <a:pPr/>
              <a:t>‹#›</a:t>
            </a:fld>
            <a:endParaRPr lang="en-US" altLang="en-US"/>
          </a:p>
        </p:txBody>
      </p:sp>
    </p:spTree>
    <p:extLst>
      <p:ext uri="{BB962C8B-B14F-4D97-AF65-F5344CB8AC3E}">
        <p14:creationId xmlns:p14="http://schemas.microsoft.com/office/powerpoint/2010/main" val="3760397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22800" y="10668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s-ES"/>
              <a:t>CW102-SP Los Cuatro Grandes Peligros En La Construcción: Peligro De Caídas</a:t>
            </a:r>
            <a:endParaRPr lang="en-US"/>
          </a:p>
        </p:txBody>
      </p:sp>
      <p:sp>
        <p:nvSpPr>
          <p:cNvPr id="7" name="Slide Number Placeholder 17"/>
          <p:cNvSpPr>
            <a:spLocks noGrp="1"/>
          </p:cNvSpPr>
          <p:nvPr>
            <p:ph type="sldNum" sz="quarter" idx="12"/>
          </p:nvPr>
        </p:nvSpPr>
        <p:spPr/>
        <p:txBody>
          <a:bodyPr/>
          <a:lstStyle>
            <a:lvl1pPr>
              <a:defRPr/>
            </a:lvl1pPr>
          </a:lstStyle>
          <a:p>
            <a:fld id="{C9A694B8-58A3-448F-9A27-D66D9DBBB4BE}" type="slidenum">
              <a:rPr lang="en-US" altLang="en-US"/>
              <a:pPr/>
              <a:t>‹#›</a:t>
            </a:fld>
            <a:endParaRPr lang="en-US" altLang="en-US"/>
          </a:p>
        </p:txBody>
      </p:sp>
    </p:spTree>
    <p:extLst>
      <p:ext uri="{BB962C8B-B14F-4D97-AF65-F5344CB8AC3E}">
        <p14:creationId xmlns:p14="http://schemas.microsoft.com/office/powerpoint/2010/main" val="2143480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06680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06680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228975"/>
            <a:ext cx="81788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p>
        </p:txBody>
      </p:sp>
      <p:sp>
        <p:nvSpPr>
          <p:cNvPr id="7" name="Footer Placeholder 21"/>
          <p:cNvSpPr>
            <a:spLocks noGrp="1"/>
          </p:cNvSpPr>
          <p:nvPr>
            <p:ph type="ftr" sz="quarter" idx="11"/>
          </p:nvPr>
        </p:nvSpPr>
        <p:spPr/>
        <p:txBody>
          <a:bodyPr/>
          <a:lstStyle>
            <a:lvl1pPr>
              <a:defRPr/>
            </a:lvl1pPr>
          </a:lstStyle>
          <a:p>
            <a:pPr>
              <a:defRPr/>
            </a:pPr>
            <a:r>
              <a:rPr lang="es-ES"/>
              <a:t>CW102-SP Los Cuatro Grandes Peligros En La Construcción: Peligro De Caídas</a:t>
            </a:r>
            <a:endParaRPr lang="en-US"/>
          </a:p>
        </p:txBody>
      </p:sp>
      <p:sp>
        <p:nvSpPr>
          <p:cNvPr id="8" name="Slide Number Placeholder 17"/>
          <p:cNvSpPr>
            <a:spLocks noGrp="1"/>
          </p:cNvSpPr>
          <p:nvPr>
            <p:ph type="sldNum" sz="quarter" idx="12"/>
          </p:nvPr>
        </p:nvSpPr>
        <p:spPr/>
        <p:txBody>
          <a:bodyPr/>
          <a:lstStyle>
            <a:lvl1pPr>
              <a:defRPr/>
            </a:lvl1pPr>
          </a:lstStyle>
          <a:p>
            <a:fld id="{AE728F68-32D0-4572-A609-367B312C47AC}" type="slidenum">
              <a:rPr lang="en-US" altLang="en-US"/>
              <a:pPr/>
              <a:t>‹#›</a:t>
            </a:fld>
            <a:endParaRPr lang="en-US" altLang="en-US"/>
          </a:p>
        </p:txBody>
      </p:sp>
    </p:spTree>
    <p:extLst>
      <p:ext uri="{BB962C8B-B14F-4D97-AF65-F5344CB8AC3E}">
        <p14:creationId xmlns:p14="http://schemas.microsoft.com/office/powerpoint/2010/main" val="361880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s-ES"/>
              <a:t>CW102-SP Los Cuatro Grandes Peligros En La Construcción: Peligro De Caídas</a:t>
            </a:r>
            <a:endParaRPr lang="en-US"/>
          </a:p>
        </p:txBody>
      </p:sp>
      <p:sp>
        <p:nvSpPr>
          <p:cNvPr id="6" name="Slide Number Placeholder 17"/>
          <p:cNvSpPr>
            <a:spLocks noGrp="1"/>
          </p:cNvSpPr>
          <p:nvPr>
            <p:ph type="sldNum" sz="quarter" idx="12"/>
          </p:nvPr>
        </p:nvSpPr>
        <p:spPr/>
        <p:txBody>
          <a:bodyPr/>
          <a:lstStyle>
            <a:lvl1pPr>
              <a:defRPr/>
            </a:lvl1pPr>
          </a:lstStyle>
          <a:p>
            <a:fld id="{A5B965AA-0E06-4426-86E4-9BB8CFB6EDBF}" type="slidenum">
              <a:rPr lang="en-US" altLang="en-US"/>
              <a:pPr/>
              <a:t>‹#›</a:t>
            </a:fld>
            <a:endParaRPr lang="en-US" altLang="en-US"/>
          </a:p>
        </p:txBody>
      </p:sp>
    </p:spTree>
    <p:extLst>
      <p:ext uri="{BB962C8B-B14F-4D97-AF65-F5344CB8AC3E}">
        <p14:creationId xmlns:p14="http://schemas.microsoft.com/office/powerpoint/2010/main" val="2121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r>
              <a:rPr lang="es-ES"/>
              <a:t>CW102-SP Los Cuatro Grandes Peligros En La Construcción: Peligro De Caídas</a:t>
            </a:r>
            <a:endParaRPr lang="en-US"/>
          </a:p>
        </p:txBody>
      </p:sp>
      <p:sp>
        <p:nvSpPr>
          <p:cNvPr id="8" name="Slide Number Placeholder 5"/>
          <p:cNvSpPr>
            <a:spLocks noGrp="1"/>
          </p:cNvSpPr>
          <p:nvPr>
            <p:ph type="sldNum" sz="quarter" idx="12"/>
          </p:nvPr>
        </p:nvSpPr>
        <p:spPr/>
        <p:txBody>
          <a:bodyPr/>
          <a:lstStyle>
            <a:lvl1pPr>
              <a:defRPr/>
            </a:lvl1pPr>
          </a:lstStyle>
          <a:p>
            <a:fld id="{27357E82-F76D-4A72-ABF9-43C5F44AB7DC}" type="slidenum">
              <a:rPr lang="en-US" altLang="en-US"/>
              <a:pPr/>
              <a:t>‹#›</a:t>
            </a:fld>
            <a:endParaRPr lang="en-US" altLang="en-US"/>
          </a:p>
        </p:txBody>
      </p:sp>
    </p:spTree>
    <p:extLst>
      <p:ext uri="{BB962C8B-B14F-4D97-AF65-F5344CB8AC3E}">
        <p14:creationId xmlns:p14="http://schemas.microsoft.com/office/powerpoint/2010/main" val="14747303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s-ES"/>
              <a:t>CW102-SP Los Cuatro Grandes Peligros En La Construcción: Peligro De Caídas</a:t>
            </a:r>
            <a:endParaRPr lang="en-US"/>
          </a:p>
        </p:txBody>
      </p:sp>
      <p:sp>
        <p:nvSpPr>
          <p:cNvPr id="7" name="Slide Number Placeholder 6"/>
          <p:cNvSpPr>
            <a:spLocks noGrp="1"/>
          </p:cNvSpPr>
          <p:nvPr>
            <p:ph type="sldNum" sz="quarter" idx="12"/>
          </p:nvPr>
        </p:nvSpPr>
        <p:spPr/>
        <p:txBody>
          <a:bodyPr/>
          <a:lstStyle>
            <a:lvl1pPr>
              <a:defRPr/>
            </a:lvl1pPr>
          </a:lstStyle>
          <a:p>
            <a:fld id="{4C240DF5-035E-4138-8F15-A61B585E5DDA}" type="slidenum">
              <a:rPr lang="en-US" altLang="en-US"/>
              <a:pPr/>
              <a:t>‹#›</a:t>
            </a:fld>
            <a:endParaRPr lang="en-US" altLang="en-US"/>
          </a:p>
        </p:txBody>
      </p:sp>
    </p:spTree>
    <p:extLst>
      <p:ext uri="{BB962C8B-B14F-4D97-AF65-F5344CB8AC3E}">
        <p14:creationId xmlns:p14="http://schemas.microsoft.com/office/powerpoint/2010/main" val="423391734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r>
              <a:rPr lang="es-ES"/>
              <a:t>CW102-SP Los Cuatro Grandes Peligros En La Construcción: Peligro De Caídas</a:t>
            </a:r>
            <a:endParaRPr lang="en-US"/>
          </a:p>
        </p:txBody>
      </p:sp>
      <p:sp>
        <p:nvSpPr>
          <p:cNvPr id="9" name="Slide Number Placeholder 8"/>
          <p:cNvSpPr>
            <a:spLocks noGrp="1"/>
          </p:cNvSpPr>
          <p:nvPr>
            <p:ph type="sldNum" sz="quarter" idx="12"/>
          </p:nvPr>
        </p:nvSpPr>
        <p:spPr/>
        <p:txBody>
          <a:bodyPr/>
          <a:lstStyle>
            <a:lvl1pPr>
              <a:defRPr/>
            </a:lvl1pPr>
          </a:lstStyle>
          <a:p>
            <a:fld id="{71D01218-7674-4B06-B4B4-E920FA340D9F}" type="slidenum">
              <a:rPr lang="en-US" altLang="en-US"/>
              <a:pPr/>
              <a:t>‹#›</a:t>
            </a:fld>
            <a:endParaRPr lang="en-US" altLang="en-US"/>
          </a:p>
        </p:txBody>
      </p:sp>
    </p:spTree>
    <p:extLst>
      <p:ext uri="{BB962C8B-B14F-4D97-AF65-F5344CB8AC3E}">
        <p14:creationId xmlns:p14="http://schemas.microsoft.com/office/powerpoint/2010/main" val="320574366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r>
              <a:rPr lang="es-ES"/>
              <a:t>CW102-SP Los Cuatro Grandes Peligros En La Construcción: Peligro De Caídas</a:t>
            </a:r>
            <a:endParaRPr lang="en-US"/>
          </a:p>
        </p:txBody>
      </p:sp>
      <p:sp>
        <p:nvSpPr>
          <p:cNvPr id="5" name="Slide Number Placeholder 4"/>
          <p:cNvSpPr>
            <a:spLocks noGrp="1"/>
          </p:cNvSpPr>
          <p:nvPr>
            <p:ph type="sldNum" sz="quarter" idx="12"/>
          </p:nvPr>
        </p:nvSpPr>
        <p:spPr/>
        <p:txBody>
          <a:bodyPr/>
          <a:lstStyle>
            <a:lvl1pPr>
              <a:defRPr/>
            </a:lvl1pPr>
          </a:lstStyle>
          <a:p>
            <a:fld id="{195B9118-F2A9-415E-9DA8-3BFF729A808C}" type="slidenum">
              <a:rPr lang="en-US" altLang="en-US"/>
              <a:pPr/>
              <a:t>‹#›</a:t>
            </a:fld>
            <a:endParaRPr lang="en-US" altLang="en-US"/>
          </a:p>
        </p:txBody>
      </p:sp>
    </p:spTree>
    <p:extLst>
      <p:ext uri="{BB962C8B-B14F-4D97-AF65-F5344CB8AC3E}">
        <p14:creationId xmlns:p14="http://schemas.microsoft.com/office/powerpoint/2010/main" val="391633208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s-ES"/>
              <a:t>CW102-SP Los Cuatro Grandes Peligros En La Construcción: Peligro De Caídas</a:t>
            </a:r>
            <a:endParaRPr lang="en-US"/>
          </a:p>
        </p:txBody>
      </p:sp>
      <p:sp>
        <p:nvSpPr>
          <p:cNvPr id="4" name="Slide Number Placeholder 17"/>
          <p:cNvSpPr>
            <a:spLocks noGrp="1"/>
          </p:cNvSpPr>
          <p:nvPr>
            <p:ph type="sldNum" sz="quarter" idx="12"/>
          </p:nvPr>
        </p:nvSpPr>
        <p:spPr/>
        <p:txBody>
          <a:bodyPr/>
          <a:lstStyle>
            <a:lvl1pPr>
              <a:defRPr/>
            </a:lvl1pPr>
          </a:lstStyle>
          <a:p>
            <a:fld id="{492F6981-ADC5-4C5A-A14C-6C2D6CC7A3A5}" type="slidenum">
              <a:rPr lang="en-US" altLang="en-US"/>
              <a:pPr/>
              <a:t>‹#›</a:t>
            </a:fld>
            <a:endParaRPr lang="en-US" altLang="en-US"/>
          </a:p>
        </p:txBody>
      </p:sp>
    </p:spTree>
    <p:extLst>
      <p:ext uri="{BB962C8B-B14F-4D97-AF65-F5344CB8AC3E}">
        <p14:creationId xmlns:p14="http://schemas.microsoft.com/office/powerpoint/2010/main" val="51426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s-ES"/>
              <a:t>CW102-SP Los Cuatro Grandes Peligros En La Construcción: Peligro De Caídas</a:t>
            </a:r>
            <a:endParaRPr lang="en-US"/>
          </a:p>
        </p:txBody>
      </p:sp>
      <p:sp>
        <p:nvSpPr>
          <p:cNvPr id="7" name="Slide Number Placeholder 6"/>
          <p:cNvSpPr>
            <a:spLocks noGrp="1"/>
          </p:cNvSpPr>
          <p:nvPr>
            <p:ph type="sldNum" sz="quarter" idx="12"/>
          </p:nvPr>
        </p:nvSpPr>
        <p:spPr/>
        <p:txBody>
          <a:bodyPr/>
          <a:lstStyle>
            <a:lvl1pPr>
              <a:defRPr/>
            </a:lvl1pPr>
          </a:lstStyle>
          <a:p>
            <a:fld id="{F338D92B-D930-427A-A4F0-21D988CC585A}" type="slidenum">
              <a:rPr lang="en-US" altLang="en-US"/>
              <a:pPr/>
              <a:t>‹#›</a:t>
            </a:fld>
            <a:endParaRPr lang="en-US" altLang="en-US"/>
          </a:p>
        </p:txBody>
      </p:sp>
    </p:spTree>
    <p:extLst>
      <p:ext uri="{BB962C8B-B14F-4D97-AF65-F5344CB8AC3E}">
        <p14:creationId xmlns:p14="http://schemas.microsoft.com/office/powerpoint/2010/main" val="37686367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s-ES"/>
              <a:t>CW102-SP Los Cuatro Grandes Peligros En La Construcción: Peligro De Caídas</a:t>
            </a:r>
            <a:endParaRPr lang="en-US"/>
          </a:p>
        </p:txBody>
      </p:sp>
      <p:sp>
        <p:nvSpPr>
          <p:cNvPr id="13" name="Slide Number Placeholder 6"/>
          <p:cNvSpPr>
            <a:spLocks noGrp="1"/>
          </p:cNvSpPr>
          <p:nvPr>
            <p:ph type="sldNum" sz="quarter" idx="12"/>
          </p:nvPr>
        </p:nvSpPr>
        <p:spPr/>
        <p:txBody>
          <a:bodyPr/>
          <a:lstStyle>
            <a:lvl1pPr>
              <a:defRPr/>
            </a:lvl1pPr>
          </a:lstStyle>
          <a:p>
            <a:fld id="{4736E967-74EB-497D-A122-7E60107C8701}" type="slidenum">
              <a:rPr lang="en-US" altLang="en-US"/>
              <a:pPr/>
              <a:t>‹#›</a:t>
            </a:fld>
            <a:endParaRPr lang="en-US" altLang="en-US"/>
          </a:p>
        </p:txBody>
      </p:sp>
    </p:spTree>
    <p:extLst>
      <p:ext uri="{BB962C8B-B14F-4D97-AF65-F5344CB8AC3E}">
        <p14:creationId xmlns:p14="http://schemas.microsoft.com/office/powerpoint/2010/main" val="292645669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9"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r>
              <a:rPr lang="es-ES"/>
              <a:t>CW102-SP Los Cuatro Grandes Peligros En La Construcción: Peligro De Caídas</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fld id="{0398BB55-E3E9-428E-AE0E-E59194970C4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54" r:id="rId1"/>
    <p:sldLayoutId id="2147483944" r:id="rId2"/>
    <p:sldLayoutId id="2147483955" r:id="rId3"/>
    <p:sldLayoutId id="2147483956" r:id="rId4"/>
    <p:sldLayoutId id="2147483957" r:id="rId5"/>
    <p:sldLayoutId id="2147483958" r:id="rId6"/>
    <p:sldLayoutId id="2147483945" r:id="rId7"/>
    <p:sldLayoutId id="2147483959" r:id="rId8"/>
    <p:sldLayoutId id="2147483960" r:id="rId9"/>
    <p:sldLayoutId id="2147483946" r:id="rId10"/>
    <p:sldLayoutId id="2147483947" r:id="rId11"/>
    <p:sldLayoutId id="2147483948" r:id="rId12"/>
    <p:sldLayoutId id="2147483949" r:id="rId13"/>
    <p:sldLayoutId id="2147483961" r:id="rId14"/>
    <p:sldLayoutId id="2147483962" r:id="rId15"/>
    <p:sldLayoutId id="2147483963" r:id="rId16"/>
    <p:sldLayoutId id="2147483964" r:id="rId17"/>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42.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7.png"/><Relationship Id="rId4" Type="http://schemas.openxmlformats.org/officeDocument/2006/relationships/oleObject" Target="../embeddings/oleObject2.bin"/></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0.xml"/><Relationship Id="rId1" Type="http://schemas.openxmlformats.org/officeDocument/2006/relationships/slideLayout" Target="../slideLayouts/slideLayout13.xml"/><Relationship Id="rId5" Type="http://schemas.openxmlformats.org/officeDocument/2006/relationships/image" Target="../media/image75.jpeg"/><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ctrTitle"/>
          </p:nvPr>
        </p:nvSpPr>
        <p:spPr>
          <a:xfrm>
            <a:off x="609600" y="228600"/>
            <a:ext cx="7772400" cy="1176706"/>
          </a:xfrm>
        </p:spPr>
        <p:txBody>
          <a:bodyPr>
            <a:normAutofit/>
          </a:bodyPr>
          <a:lstStyle/>
          <a:p>
            <a:pPr algn="ctr"/>
            <a:r>
              <a:rPr lang="es-MX" dirty="0">
                <a:solidFill>
                  <a:schemeClr val="tx1"/>
                </a:solidFill>
                <a:latin typeface="Arial" pitchFamily="34" charset="0"/>
                <a:cs typeface="Arial" pitchFamily="34" charset="0"/>
              </a:rPr>
              <a:t>Peligro De Caídas </a:t>
            </a:r>
            <a:endParaRPr lang="es-MX" dirty="0">
              <a:solidFill>
                <a:schemeClr val="tx1"/>
              </a:solidFill>
            </a:endParaRPr>
          </a:p>
        </p:txBody>
      </p:sp>
      <p:sp>
        <p:nvSpPr>
          <p:cNvPr id="6" name="Subtitle 3"/>
          <p:cNvSpPr txBox="1">
            <a:spLocks/>
          </p:cNvSpPr>
          <p:nvPr/>
        </p:nvSpPr>
        <p:spPr>
          <a:xfrm>
            <a:off x="3149600" y="2179956"/>
            <a:ext cx="5622925" cy="1200150"/>
          </a:xfrm>
          <a:prstGeom prst="rect">
            <a:avLst/>
          </a:prstGeom>
        </p:spPr>
        <p:txBody>
          <a:bodyPr lIns="45720" rIns="45720">
            <a:normAutofit fontScale="92500" lnSpcReduction="20000"/>
          </a:bodyPr>
          <a:lstStyle/>
          <a:p>
            <a:pPr algn="r" eaLnBrk="1" fontAlgn="auto" hangingPunct="1">
              <a:lnSpc>
                <a:spcPct val="90000"/>
              </a:lnSpc>
              <a:spcBef>
                <a:spcPts val="400"/>
              </a:spcBef>
              <a:spcAft>
                <a:spcPts val="0"/>
              </a:spcAft>
              <a:buClr>
                <a:schemeClr val="accent1"/>
              </a:buClr>
              <a:buSzPct val="68000"/>
              <a:buFont typeface="Wingdings 3"/>
              <a:buNone/>
              <a:defRPr/>
            </a:pPr>
            <a:r>
              <a:rPr lang="es-MX" altLang="en-US" b="1" dirty="0">
                <a:latin typeface="Arial" charset="0"/>
                <a:cs typeface="Arial" charset="0"/>
              </a:rPr>
              <a:t>Prevención de Caídas en la Construcción</a:t>
            </a:r>
          </a:p>
          <a:p>
            <a:pPr algn="r" eaLnBrk="1" fontAlgn="auto" hangingPunct="1">
              <a:lnSpc>
                <a:spcPct val="90000"/>
              </a:lnSpc>
              <a:spcBef>
                <a:spcPts val="400"/>
              </a:spcBef>
              <a:spcAft>
                <a:spcPts val="0"/>
              </a:spcAft>
              <a:buClr>
                <a:schemeClr val="accent1"/>
              </a:buClr>
              <a:buSzPct val="68000"/>
              <a:buFont typeface="Wingdings 3"/>
              <a:buNone/>
              <a:defRPr/>
            </a:pPr>
            <a:r>
              <a:rPr lang="en-US" altLang="en-US" sz="2200" b="1" dirty="0">
                <a:latin typeface="Arial" charset="0"/>
                <a:cs typeface="Arial" charset="0"/>
              </a:rPr>
              <a:t>Fall Prevention in Construction</a:t>
            </a:r>
          </a:p>
          <a:p>
            <a:pPr algn="r" eaLnBrk="1" fontAlgn="auto" hangingPunct="1">
              <a:lnSpc>
                <a:spcPct val="90000"/>
              </a:lnSpc>
              <a:spcBef>
                <a:spcPts val="400"/>
              </a:spcBef>
              <a:spcAft>
                <a:spcPts val="0"/>
              </a:spcAft>
              <a:buClr>
                <a:schemeClr val="accent1"/>
              </a:buClr>
              <a:buSzPct val="68000"/>
              <a:buFont typeface="Wingdings 3"/>
              <a:buNone/>
              <a:defRPr/>
            </a:pPr>
            <a:r>
              <a:rPr lang="en-US" altLang="en-US" dirty="0">
                <a:latin typeface="Arial" charset="0"/>
                <a:cs typeface="Arial" charset="0"/>
              </a:rPr>
              <a:t>Susan Harwood Grant FY 17</a:t>
            </a:r>
          </a:p>
          <a:p>
            <a:pPr algn="r" eaLnBrk="1" fontAlgn="auto" hangingPunct="1">
              <a:lnSpc>
                <a:spcPct val="90000"/>
              </a:lnSpc>
              <a:spcBef>
                <a:spcPts val="400"/>
              </a:spcBef>
              <a:spcAft>
                <a:spcPts val="0"/>
              </a:spcAft>
              <a:buClr>
                <a:schemeClr val="accent1"/>
              </a:buClr>
              <a:buSzPct val="68000"/>
              <a:buFont typeface="Wingdings 3"/>
              <a:buNone/>
              <a:defRPr/>
            </a:pPr>
            <a:r>
              <a:rPr lang="en-US" altLang="en-US" dirty="0" smtClean="0">
                <a:latin typeface="Arial" charset="0"/>
                <a:cs typeface="Arial" charset="0"/>
              </a:rPr>
              <a:t>SH-31220-SH7</a:t>
            </a:r>
            <a:endParaRPr lang="en-US" altLang="en-US" sz="2000" dirty="0"/>
          </a:p>
        </p:txBody>
      </p:sp>
      <p:sp>
        <p:nvSpPr>
          <p:cNvPr id="9223" name="Subtitle 6"/>
          <p:cNvSpPr txBox="1">
            <a:spLocks/>
          </p:cNvSpPr>
          <p:nvPr/>
        </p:nvSpPr>
        <p:spPr bwMode="auto">
          <a:xfrm>
            <a:off x="381000" y="5943600"/>
            <a:ext cx="830421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620713" indent="-22860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858838"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1430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13716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buNone/>
            </a:pPr>
            <a:r>
              <a:rPr lang="es-MX" altLang="en-US" sz="1000" dirty="0">
                <a:cs typeface="Arial" panose="020B0604020202020204" pitchFamily="34" charset="0"/>
              </a:rPr>
              <a:t>Este material fue desarrollado por </a:t>
            </a:r>
            <a:r>
              <a:rPr lang="es-US" sz="1000" dirty="0">
                <a:latin typeface="Times New Roman" panose="02020603050405020304" pitchFamily="18" charset="0"/>
                <a:ea typeface="Times New Roman" panose="02020603050405020304" pitchFamily="18" charset="0"/>
              </a:rPr>
              <a:t>producido bajo número de concesión </a:t>
            </a:r>
            <a:r>
              <a:rPr lang="es-MX" altLang="en-US" sz="1000" dirty="0" smtClean="0">
                <a:cs typeface="Arial" panose="020B0604020202020204" pitchFamily="34" charset="0"/>
              </a:rPr>
              <a:t>SH-33220-SH7 de la  </a:t>
            </a:r>
            <a:r>
              <a:rPr lang="es-MX" altLang="en-US" sz="1000" dirty="0">
                <a:cs typeface="Arial" panose="020B0604020202020204" pitchFamily="34" charset="0"/>
              </a:rPr>
              <a:t>Administración Ocupacional de Salud y Seguridad, Departamento del Trabajo de  Estados Unidos. No refleja necesariamente la visión y políticas del Departamento del Trabajo de Estados Unidos, ni menciona los nombres de negocios, productos </a:t>
            </a:r>
            <a:r>
              <a:rPr lang="es-MX" altLang="en-US" sz="1000" dirty="0" smtClean="0">
                <a:cs typeface="Arial" panose="020B0604020202020204" pitchFamily="34" charset="0"/>
              </a:rPr>
              <a:t>comerciales, o las </a:t>
            </a:r>
            <a:r>
              <a:rPr lang="es-MX" altLang="en-US" sz="1000" dirty="0">
                <a:cs typeface="Arial" panose="020B0604020202020204" pitchFamily="34" charset="0"/>
              </a:rPr>
              <a:t>organizaciones implicadas por el  Gobierno de Estados </a:t>
            </a:r>
            <a:r>
              <a:rPr lang="es-MX" altLang="en-US" sz="1000" dirty="0" smtClean="0">
                <a:cs typeface="Arial" panose="020B0604020202020204" pitchFamily="34" charset="0"/>
              </a:rPr>
              <a:t>Unidos.</a:t>
            </a:r>
            <a:endParaRPr lang="en-US" altLang="en-US" sz="1000" dirty="0">
              <a:cs typeface="Arial" panose="020B0604020202020204" pitchFamily="34" charset="0"/>
            </a:endParaRPr>
          </a:p>
          <a:p>
            <a:pPr algn="r" eaLnBrk="1" hangingPunct="1">
              <a:buFont typeface="Wingdings 3" panose="05040102010807070707" pitchFamily="18" charset="2"/>
              <a:buNone/>
            </a:pP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2400" y="1371600"/>
            <a:ext cx="4925568" cy="3840480"/>
          </a:xfrm>
          <a:prstGeom prst="rect">
            <a:avLst/>
          </a:prstGeom>
        </p:spPr>
      </p:pic>
      <p:sp>
        <p:nvSpPr>
          <p:cNvPr id="19459" name="Rectangle 3"/>
          <p:cNvSpPr>
            <a:spLocks noGrp="1" noChangeArrowheads="1"/>
          </p:cNvSpPr>
          <p:nvPr>
            <p:ph idx="1"/>
          </p:nvPr>
        </p:nvSpPr>
        <p:spPr>
          <a:xfrm>
            <a:off x="381000" y="1905000"/>
            <a:ext cx="3572434" cy="3962400"/>
          </a:xfrm>
        </p:spPr>
        <p:txBody>
          <a:bodyPr/>
          <a:lstStyle/>
          <a:p>
            <a:pPr marL="53975" indent="0" eaLnBrk="1" hangingPunct="1">
              <a:buNone/>
            </a:pPr>
            <a:r>
              <a:rPr lang="es-MX" altLang="en-US" sz="2400" dirty="0" smtClean="0"/>
              <a:t>Los </a:t>
            </a:r>
            <a:r>
              <a:rPr lang="es-MX" altLang="en-US" sz="2400" dirty="0" smtClean="0"/>
              <a:t>Barandales/</a:t>
            </a:r>
            <a:endParaRPr lang="es-MX" altLang="en-US" sz="2400" dirty="0" smtClean="0"/>
          </a:p>
          <a:p>
            <a:pPr marL="53975" indent="0" eaLnBrk="1" hangingPunct="1">
              <a:buFont typeface="Wingdings" panose="05000000000000000000" pitchFamily="2" charset="2"/>
              <a:buNone/>
            </a:pPr>
            <a:r>
              <a:rPr lang="es-MX" altLang="en-US" sz="2400" dirty="0" smtClean="0"/>
              <a:t>Barandillas </a:t>
            </a:r>
            <a:r>
              <a:rPr lang="es-MX" altLang="en-US" sz="2400" dirty="0" smtClean="0"/>
              <a:t>deben </a:t>
            </a:r>
          </a:p>
          <a:p>
            <a:pPr marL="53975" indent="0" eaLnBrk="1" hangingPunct="1">
              <a:buFont typeface="Wingdings" panose="05000000000000000000" pitchFamily="2" charset="2"/>
              <a:buNone/>
            </a:pPr>
            <a:r>
              <a:rPr lang="es-MX" altLang="en-US" sz="2400" dirty="0" smtClean="0"/>
              <a:t>estar bien instalados/sostenidos </a:t>
            </a:r>
            <a:endParaRPr lang="es-MX" altLang="en-US" sz="2400" dirty="0" smtClean="0"/>
          </a:p>
          <a:p>
            <a:pPr marL="53975" indent="0" eaLnBrk="1" hangingPunct="1">
              <a:buFont typeface="Wingdings" panose="05000000000000000000" pitchFamily="2" charset="2"/>
              <a:buNone/>
            </a:pPr>
            <a:r>
              <a:rPr lang="es-MX" altLang="en-US" sz="2400" dirty="0" smtClean="0"/>
              <a:t>al </a:t>
            </a:r>
            <a:r>
              <a:rPr lang="es-MX" altLang="en-US" sz="2400" dirty="0" smtClean="0"/>
              <a:t>trabajar 6 pies o </a:t>
            </a:r>
            <a:r>
              <a:rPr lang="es-MX" altLang="en-US" sz="2400" dirty="0" smtClean="0"/>
              <a:t>más </a:t>
            </a:r>
            <a:r>
              <a:rPr lang="es-MX" altLang="en-US" sz="2400" dirty="0" smtClean="0"/>
              <a:t>de altura.</a:t>
            </a:r>
          </a:p>
          <a:p>
            <a:pPr marL="53975" indent="0" eaLnBrk="1" hangingPunct="1">
              <a:buFont typeface="Wingdings" panose="05000000000000000000" pitchFamily="2" charset="2"/>
              <a:buNone/>
            </a:pPr>
            <a:endParaRPr lang="es-MX" altLang="en-US" sz="2600" dirty="0" smtClean="0"/>
          </a:p>
        </p:txBody>
      </p:sp>
      <p:sp>
        <p:nvSpPr>
          <p:cNvPr id="19460" name="AutoShape 10" descr="flecha indicando hacia abajo " title="simbolo"/>
          <p:cNvSpPr>
            <a:spLocks noChangeArrowheads="1"/>
          </p:cNvSpPr>
          <p:nvPr/>
        </p:nvSpPr>
        <p:spPr bwMode="auto">
          <a:xfrm rot="10800000">
            <a:off x="4191000" y="2362200"/>
            <a:ext cx="1216025" cy="10699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5683 h 21600"/>
              <a:gd name="T20" fmla="*/ 17877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2980" y="9257"/>
                </a:lnTo>
                <a:lnTo>
                  <a:pt x="12980" y="15683"/>
                </a:lnTo>
                <a:lnTo>
                  <a:pt x="0" y="15683"/>
                </a:lnTo>
                <a:lnTo>
                  <a:pt x="0" y="21600"/>
                </a:lnTo>
                <a:lnTo>
                  <a:pt x="17877" y="21600"/>
                </a:lnTo>
                <a:lnTo>
                  <a:pt x="17877" y="9257"/>
                </a:lnTo>
                <a:lnTo>
                  <a:pt x="21600" y="9257"/>
                </a:lnTo>
                <a:lnTo>
                  <a:pt x="15429" y="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9461" name="AutoShape 12" descr="muestra una situacion insegura " title="imagen"/>
          <p:cNvSpPr>
            <a:spLocks noChangeArrowheads="1"/>
          </p:cNvSpPr>
          <p:nvPr/>
        </p:nvSpPr>
        <p:spPr bwMode="auto">
          <a:xfrm>
            <a:off x="7696200" y="41910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10" name="Straight Connector 9"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2"/>
          <p:cNvSpPr>
            <a:spLocks noGrp="1" noChangeArrowheads="1"/>
          </p:cNvSpPr>
          <p:nvPr>
            <p:ph type="title"/>
          </p:nvPr>
        </p:nvSpPr>
        <p:spPr>
          <a:xfrm>
            <a:off x="0" y="76200"/>
            <a:ext cx="8991600" cy="1143000"/>
          </a:xfrm>
        </p:spPr>
        <p:txBody>
          <a:bodyPr>
            <a:noAutofit/>
          </a:bodyPr>
          <a:lstStyle/>
          <a:p>
            <a:pPr algn="ctr" eaLnBrk="1" hangingPunct="1">
              <a:defRPr/>
            </a:pPr>
            <a:r>
              <a:rPr lang="es-MX" dirty="0" smtClean="0">
                <a:solidFill>
                  <a:schemeClr val="tx1"/>
                </a:solidFill>
              </a:rPr>
              <a:t>Estructura de Edificios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ejemplo de un barandal o barandill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1295400"/>
            <a:ext cx="4443984" cy="4053840"/>
          </a:xfrm>
          <a:prstGeom prst="rect">
            <a:avLst/>
          </a:prstGeom>
        </p:spPr>
      </p:pic>
      <p:sp>
        <p:nvSpPr>
          <p:cNvPr id="20483" name="Rectangle 3"/>
          <p:cNvSpPr>
            <a:spLocks noGrp="1" noChangeArrowheads="1"/>
          </p:cNvSpPr>
          <p:nvPr>
            <p:ph type="body" sz="half" idx="1"/>
          </p:nvPr>
        </p:nvSpPr>
        <p:spPr>
          <a:xfrm>
            <a:off x="381000" y="1828800"/>
            <a:ext cx="3886200" cy="3714750"/>
          </a:xfrm>
        </p:spPr>
        <p:txBody>
          <a:bodyPr/>
          <a:lstStyle/>
          <a:p>
            <a:pPr marL="109537" indent="0" eaLnBrk="1" hangingPunct="1">
              <a:buNone/>
            </a:pPr>
            <a:r>
              <a:rPr lang="es-MX" altLang="en-US" sz="2400" dirty="0" smtClean="0"/>
              <a:t>Los barandales/ barandillas que faltan o estén dañados deben ser reparados inmediatamente.</a:t>
            </a:r>
          </a:p>
        </p:txBody>
      </p:sp>
      <p:sp>
        <p:nvSpPr>
          <p:cNvPr id="20484" name="Oval 12" descr="se muestra el barandal o barandilla" title="simbolo"/>
          <p:cNvSpPr>
            <a:spLocks noChangeArrowheads="1"/>
          </p:cNvSpPr>
          <p:nvPr/>
        </p:nvSpPr>
        <p:spPr bwMode="auto">
          <a:xfrm>
            <a:off x="5257800" y="2590800"/>
            <a:ext cx="2057400" cy="1219200"/>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pic>
        <p:nvPicPr>
          <p:cNvPr id="20485" name="Picture 8" descr="muestra una situacio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24750" y="39624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dirty="0" smtClean="0">
                <a:solidFill>
                  <a:schemeClr val="tx1"/>
                </a:solidFill>
              </a:rPr>
              <a:t>Estructura de Edificios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1524000"/>
            <a:ext cx="4443984" cy="3694176"/>
          </a:xfrm>
          <a:prstGeom prst="rect">
            <a:avLst/>
          </a:prstGeom>
        </p:spPr>
      </p:pic>
      <p:sp>
        <p:nvSpPr>
          <p:cNvPr id="8197" name="Rectangle 8"/>
          <p:cNvSpPr>
            <a:spLocks noGrp="1" noChangeArrowheads="1"/>
          </p:cNvSpPr>
          <p:nvPr>
            <p:ph type="title"/>
          </p:nvPr>
        </p:nvSpPr>
        <p:spPr>
          <a:xfrm>
            <a:off x="0" y="76200"/>
            <a:ext cx="9144000" cy="1143000"/>
          </a:xfrm>
        </p:spPr>
        <p:txBody>
          <a:bodyPr>
            <a:noAutofit/>
          </a:bodyPr>
          <a:lstStyle/>
          <a:p>
            <a:pPr algn="ctr" eaLnBrk="1" hangingPunct="1">
              <a:defRPr/>
            </a:pPr>
            <a:r>
              <a:rPr lang="es-MX" sz="4000" dirty="0" smtClean="0">
                <a:solidFill>
                  <a:schemeClr val="tx1"/>
                </a:solidFill>
              </a:rPr>
              <a:t>Áreas Exteriores de la Construcción</a:t>
            </a:r>
          </a:p>
        </p:txBody>
      </p:sp>
      <p:sp>
        <p:nvSpPr>
          <p:cNvPr id="21508" name="Rectangle 4"/>
          <p:cNvSpPr>
            <a:spLocks noGrp="1" noChangeArrowheads="1"/>
          </p:cNvSpPr>
          <p:nvPr>
            <p:ph type="body" sz="half" idx="1"/>
          </p:nvPr>
        </p:nvSpPr>
        <p:spPr>
          <a:xfrm>
            <a:off x="457200" y="1219200"/>
            <a:ext cx="3886200" cy="4800600"/>
          </a:xfrm>
        </p:spPr>
        <p:txBody>
          <a:bodyPr/>
          <a:lstStyle/>
          <a:p>
            <a:pPr eaLnBrk="1" hangingPunct="1"/>
            <a:r>
              <a:rPr lang="es-MX" altLang="en-US" sz="2400" dirty="0" smtClean="0"/>
              <a:t>Las caídas desde una distancia corta también pueden causar una </a:t>
            </a:r>
          </a:p>
          <a:p>
            <a:pPr eaLnBrk="1" hangingPunct="1">
              <a:buFont typeface="Wingdings" panose="05000000000000000000" pitchFamily="2" charset="2"/>
              <a:buNone/>
            </a:pPr>
            <a:r>
              <a:rPr lang="es-MX" altLang="en-US" sz="2400" dirty="0" smtClean="0"/>
              <a:t>   lesión seria. </a:t>
            </a:r>
          </a:p>
          <a:p>
            <a:pPr eaLnBrk="1" hangingPunct="1">
              <a:buFont typeface="Wingdings" panose="05000000000000000000" pitchFamily="2" charset="2"/>
              <a:buNone/>
            </a:pPr>
            <a:endParaRPr lang="es-MX" altLang="en-US" sz="2400" dirty="0" smtClean="0"/>
          </a:p>
          <a:p>
            <a:pPr eaLnBrk="1" hangingPunct="1"/>
            <a:r>
              <a:rPr lang="es-MX" altLang="en-US" sz="2400" dirty="0" smtClean="0"/>
              <a:t>Todos los trabajadores deben estar protegidos </a:t>
            </a:r>
          </a:p>
          <a:p>
            <a:pPr eaLnBrk="1" hangingPunct="1">
              <a:buFont typeface="Wingdings" panose="05000000000000000000" pitchFamily="2" charset="2"/>
              <a:buNone/>
            </a:pPr>
            <a:r>
              <a:rPr lang="es-MX" altLang="en-US" sz="2400" dirty="0" smtClean="0"/>
              <a:t>   de caer sobre materiales puntiagudos.</a:t>
            </a:r>
          </a:p>
          <a:p>
            <a:pPr eaLnBrk="1" hangingPunct="1"/>
            <a:endParaRPr lang="es-MX" altLang="en-US" sz="2400" dirty="0" smtClean="0"/>
          </a:p>
          <a:p>
            <a:pPr eaLnBrk="1" hangingPunct="1"/>
            <a:endParaRPr lang="en-US" altLang="en-US" sz="2400" dirty="0" smtClean="0"/>
          </a:p>
        </p:txBody>
      </p:sp>
      <p:sp>
        <p:nvSpPr>
          <p:cNvPr id="21510" name="AutoShape 20" descr="muestra el peligro al caer de una distancia corta" title="simbolo"/>
          <p:cNvSpPr>
            <a:spLocks noChangeArrowheads="1"/>
          </p:cNvSpPr>
          <p:nvPr/>
        </p:nvSpPr>
        <p:spPr bwMode="auto">
          <a:xfrm rot="5400000">
            <a:off x="7010400" y="1600200"/>
            <a:ext cx="381000" cy="1905000"/>
          </a:xfrm>
          <a:prstGeom prst="downArrow">
            <a:avLst>
              <a:gd name="adj1" fmla="val 38333"/>
              <a:gd name="adj2" fmla="val 172500"/>
            </a:avLst>
          </a:prstGeom>
          <a:solidFill>
            <a:srgbClr val="FF0000"/>
          </a:solidFill>
          <a:ln w="9525">
            <a:solidFill>
              <a:schemeClr val="tx1"/>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1511" name="AutoShape 21" descr="muestra una situacion insegura " title="simbolo"/>
          <p:cNvSpPr>
            <a:spLocks noChangeArrowheads="1"/>
          </p:cNvSpPr>
          <p:nvPr/>
        </p:nvSpPr>
        <p:spPr bwMode="auto">
          <a:xfrm>
            <a:off x="7696200" y="37338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11" name="Straight Connector 10"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ejemplo de un agujero o excavacion  insegu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1524000"/>
            <a:ext cx="4443984" cy="4102608"/>
          </a:xfrm>
          <a:prstGeom prst="rect">
            <a:avLst/>
          </a:prstGeom>
        </p:spPr>
      </p:pic>
      <p:sp>
        <p:nvSpPr>
          <p:cNvPr id="22531" name="Rectangle 9"/>
          <p:cNvSpPr>
            <a:spLocks noGrp="1" noChangeArrowheads="1"/>
          </p:cNvSpPr>
          <p:nvPr>
            <p:ph type="body" sz="half" idx="1"/>
          </p:nvPr>
        </p:nvSpPr>
        <p:spPr>
          <a:xfrm>
            <a:off x="457200" y="2667000"/>
            <a:ext cx="3810000" cy="3352800"/>
          </a:xfrm>
        </p:spPr>
        <p:txBody>
          <a:bodyPr/>
          <a:lstStyle/>
          <a:p>
            <a:pPr marL="109537" indent="0" eaLnBrk="1" hangingPunct="1">
              <a:buNone/>
            </a:pPr>
            <a:r>
              <a:rPr lang="es-MX" altLang="en-US" sz="2400" dirty="0" smtClean="0"/>
              <a:t>Todo los agujeros y excavaciones abiertas deben ser protegidos o resguardados.</a:t>
            </a:r>
          </a:p>
        </p:txBody>
      </p:sp>
      <p:sp>
        <p:nvSpPr>
          <p:cNvPr id="22532" name="AutoShape 12" descr="muestra una situacion insegura" title="simbolo"/>
          <p:cNvSpPr>
            <a:spLocks noChangeArrowheads="1"/>
          </p:cNvSpPr>
          <p:nvPr/>
        </p:nvSpPr>
        <p:spPr bwMode="auto">
          <a:xfrm>
            <a:off x="7620000" y="40386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8"/>
          <p:cNvSpPr>
            <a:spLocks noGrp="1" noChangeArrowheads="1"/>
          </p:cNvSpPr>
          <p:nvPr>
            <p:ph type="title"/>
          </p:nvPr>
        </p:nvSpPr>
        <p:spPr>
          <a:xfrm>
            <a:off x="0" y="76200"/>
            <a:ext cx="9144000" cy="1143000"/>
          </a:xfrm>
        </p:spPr>
        <p:txBody>
          <a:bodyPr>
            <a:noAutofit/>
          </a:bodyPr>
          <a:lstStyle/>
          <a:p>
            <a:pPr algn="ctr" eaLnBrk="1" hangingPunct="1">
              <a:defRPr/>
            </a:pPr>
            <a:r>
              <a:rPr lang="es-MX" sz="4000" dirty="0" smtClean="0">
                <a:solidFill>
                  <a:schemeClr val="tx1"/>
                </a:solidFill>
              </a:rPr>
              <a:t>Áreas Exteriores de la Construcción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ejemplo de los andamios elevados y plataformas temporales de trabaj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1219200"/>
            <a:ext cx="4291584" cy="5084064"/>
          </a:xfrm>
          <a:prstGeom prst="rect">
            <a:avLst/>
          </a:prstGeom>
        </p:spPr>
      </p:pic>
      <p:pic>
        <p:nvPicPr>
          <p:cNvPr id="23555" name="Picture 7" descr="Muestra una situacio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96150" y="49339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3"/>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Andamios</a:t>
            </a:r>
          </a:p>
        </p:txBody>
      </p:sp>
      <p:sp>
        <p:nvSpPr>
          <p:cNvPr id="23557" name="Rectangle 14"/>
          <p:cNvSpPr>
            <a:spLocks noGrp="1" noChangeArrowheads="1"/>
          </p:cNvSpPr>
          <p:nvPr>
            <p:ph type="body" sz="half" idx="1"/>
          </p:nvPr>
        </p:nvSpPr>
        <p:spPr>
          <a:xfrm>
            <a:off x="304800" y="1798320"/>
            <a:ext cx="4343400" cy="5029200"/>
          </a:xfrm>
        </p:spPr>
        <p:txBody>
          <a:bodyPr/>
          <a:lstStyle/>
          <a:p>
            <a:pPr marL="109537" indent="0" eaLnBrk="1" hangingPunct="1">
              <a:buNone/>
            </a:pPr>
            <a:r>
              <a:rPr lang="es-MX" altLang="en-US" sz="2400" dirty="0" smtClean="0"/>
              <a:t>Andamios elevados y plataformas temporales de trabajo:</a:t>
            </a:r>
            <a:r>
              <a:rPr lang="es-MX" altLang="en-US" sz="2600" dirty="0" smtClean="0"/>
              <a:t>  </a:t>
            </a:r>
          </a:p>
          <a:p>
            <a:pPr eaLnBrk="1" hangingPunct="1">
              <a:buFont typeface="Wingdings" panose="05000000000000000000" pitchFamily="2" charset="2"/>
              <a:buNone/>
            </a:pPr>
            <a:endParaRPr lang="es-MX" altLang="en-US" sz="1000" dirty="0" smtClean="0"/>
          </a:p>
          <a:p>
            <a:pPr lvl="1" eaLnBrk="1" hangingPunct="1"/>
            <a:r>
              <a:rPr lang="es-MX" altLang="en-US" sz="2200" dirty="0" smtClean="0"/>
              <a:t>Andamios sostenidos</a:t>
            </a:r>
          </a:p>
          <a:p>
            <a:pPr lvl="1" eaLnBrk="1" hangingPunct="1"/>
            <a:endParaRPr lang="es-MX" altLang="en-US" sz="1000" dirty="0" smtClean="0"/>
          </a:p>
          <a:p>
            <a:pPr lvl="1" eaLnBrk="1" hangingPunct="1"/>
            <a:r>
              <a:rPr lang="es-MX" altLang="en-US" sz="2200" dirty="0" smtClean="0"/>
              <a:t>Barandales/Barandilla</a:t>
            </a:r>
          </a:p>
          <a:p>
            <a:pPr lvl="1" eaLnBrk="1" hangingPunct="1"/>
            <a:endParaRPr lang="es-MX" altLang="en-US" sz="1000" dirty="0" smtClean="0"/>
          </a:p>
          <a:p>
            <a:pPr lvl="1" eaLnBrk="1" hangingPunct="1"/>
            <a:r>
              <a:rPr lang="es-MX" altLang="en-US" sz="2200" dirty="0" smtClean="0"/>
              <a:t>Escaleras de acceso</a:t>
            </a:r>
          </a:p>
          <a:p>
            <a:pPr lvl="1" eaLnBrk="1" hangingPunct="1"/>
            <a:endParaRPr lang="es-MX" altLang="en-US" sz="1000" dirty="0" smtClean="0"/>
          </a:p>
          <a:p>
            <a:pPr lvl="1" eaLnBrk="1" hangingPunct="1"/>
            <a:r>
              <a:rPr lang="es-MX" altLang="en-US" sz="2200" dirty="0" smtClean="0"/>
              <a:t>Plataformas accionadas </a:t>
            </a:r>
          </a:p>
          <a:p>
            <a:pPr lvl="1" eaLnBrk="1" hangingPunct="1"/>
            <a:r>
              <a:rPr lang="es-MX" altLang="en-US" sz="2200" dirty="0" smtClean="0"/>
              <a:t>   de trabajo</a:t>
            </a:r>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ejemplo  de una base de un andami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1066800"/>
            <a:ext cx="4443984" cy="4828032"/>
          </a:xfrm>
          <a:prstGeom prst="rect">
            <a:avLst/>
          </a:prstGeom>
        </p:spPr>
      </p:pic>
      <p:sp>
        <p:nvSpPr>
          <p:cNvPr id="24579" name="Rectangle 3"/>
          <p:cNvSpPr>
            <a:spLocks noGrp="1" noChangeArrowheads="1"/>
          </p:cNvSpPr>
          <p:nvPr>
            <p:ph type="body" sz="half" idx="2"/>
          </p:nvPr>
        </p:nvSpPr>
        <p:spPr>
          <a:xfrm>
            <a:off x="457200" y="1219200"/>
            <a:ext cx="3429000" cy="4648200"/>
          </a:xfrm>
        </p:spPr>
        <p:txBody>
          <a:bodyPr/>
          <a:lstStyle/>
          <a:p>
            <a:pPr eaLnBrk="1" hangingPunct="1">
              <a:lnSpc>
                <a:spcPct val="90000"/>
              </a:lnSpc>
            </a:pPr>
            <a:r>
              <a:rPr lang="es-MX" altLang="en-US" sz="2400" smtClean="0"/>
              <a:t>La base de los andamios debe descansar sobre un plato base y el sellarte de fango ó lodo.</a:t>
            </a:r>
          </a:p>
          <a:p>
            <a:pPr eaLnBrk="1" hangingPunct="1">
              <a:lnSpc>
                <a:spcPct val="90000"/>
              </a:lnSpc>
              <a:buFont typeface="Wingdings" panose="05000000000000000000" pitchFamily="2" charset="2"/>
              <a:buNone/>
            </a:pPr>
            <a:endParaRPr lang="es-MX" altLang="en-US" sz="1000" smtClean="0"/>
          </a:p>
          <a:p>
            <a:pPr eaLnBrk="1" hangingPunct="1">
              <a:lnSpc>
                <a:spcPct val="90000"/>
              </a:lnSpc>
            </a:pPr>
            <a:r>
              <a:rPr lang="es-MX" altLang="en-US" sz="2400" smtClean="0"/>
              <a:t>La base está diseñada para nivelar y sostener al andamio.</a:t>
            </a:r>
          </a:p>
        </p:txBody>
      </p:sp>
      <p:sp>
        <p:nvSpPr>
          <p:cNvPr id="104463" name="AutoShape 15"/>
          <p:cNvSpPr>
            <a:spLocks noChangeArrowheads="1"/>
          </p:cNvSpPr>
          <p:nvPr/>
        </p:nvSpPr>
        <p:spPr bwMode="auto">
          <a:xfrm>
            <a:off x="4038600" y="2286000"/>
            <a:ext cx="2209800" cy="914400"/>
          </a:xfrm>
          <a:prstGeom prst="rightArrow">
            <a:avLst>
              <a:gd name="adj1" fmla="val 50000"/>
              <a:gd name="adj2" fmla="val 60417"/>
            </a:avLst>
          </a:prstGeom>
          <a:solidFill>
            <a:srgbClr val="33CC33"/>
          </a:solidFill>
          <a:ln w="9525">
            <a:solidFill>
              <a:schemeClr val="tx1"/>
            </a:solidFill>
            <a:miter lim="800000"/>
            <a:headEnd/>
            <a:tailEnd/>
          </a:ln>
          <a:effectLst/>
        </p:spPr>
        <p:txBody>
          <a:bodyPr wrap="none" anchor="ctr"/>
          <a:lstStyle/>
          <a:p>
            <a:pPr algn="ctr">
              <a:defRPr/>
            </a:pPr>
            <a:r>
              <a:rPr lang="en-US" i="0">
                <a:effectLst>
                  <a:outerShdw blurRad="38100" dist="38100" dir="2700000" algn="tl">
                    <a:srgbClr val="FFFFFF"/>
                  </a:outerShdw>
                </a:effectLst>
              </a:rPr>
              <a:t>Base </a:t>
            </a:r>
            <a:endParaRPr lang="en-US" i="0"/>
          </a:p>
        </p:txBody>
      </p:sp>
      <p:sp>
        <p:nvSpPr>
          <p:cNvPr id="104464" name="AutoShape 16"/>
          <p:cNvSpPr>
            <a:spLocks noChangeArrowheads="1"/>
          </p:cNvSpPr>
          <p:nvPr/>
        </p:nvSpPr>
        <p:spPr bwMode="auto">
          <a:xfrm>
            <a:off x="3733800" y="4800600"/>
            <a:ext cx="2438400" cy="914400"/>
          </a:xfrm>
          <a:prstGeom prst="rightArrow">
            <a:avLst>
              <a:gd name="adj1" fmla="val 50000"/>
              <a:gd name="adj2" fmla="val 66667"/>
            </a:avLst>
          </a:prstGeom>
          <a:solidFill>
            <a:srgbClr val="33CC33"/>
          </a:solidFill>
          <a:ln w="9525">
            <a:solidFill>
              <a:schemeClr val="tx1"/>
            </a:solidFill>
            <a:miter lim="800000"/>
            <a:headEnd/>
            <a:tailEnd/>
          </a:ln>
          <a:effectLst/>
        </p:spPr>
        <p:txBody>
          <a:bodyPr wrap="none" anchor="ctr"/>
          <a:lstStyle/>
          <a:p>
            <a:pPr algn="ctr">
              <a:defRPr/>
            </a:pPr>
            <a:r>
              <a:rPr lang="es-MX" i="0" dirty="0">
                <a:effectLst>
                  <a:outerShdw blurRad="38100" dist="38100" dir="2700000" algn="tl">
                    <a:srgbClr val="FFFFFF"/>
                  </a:outerShdw>
                </a:effectLst>
              </a:rPr>
              <a:t>Sellarte de fango</a:t>
            </a:r>
            <a:endParaRPr lang="es-MX" i="0" dirty="0"/>
          </a:p>
        </p:txBody>
      </p:sp>
      <p:pic>
        <p:nvPicPr>
          <p:cNvPr id="24582" name="Picture 17" descr="muestra una situacio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00950" y="47815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3"/>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Andamios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n de un andami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1219200"/>
            <a:ext cx="5077968" cy="4840224"/>
          </a:xfrm>
          <a:prstGeom prst="rect">
            <a:avLst/>
          </a:prstGeom>
        </p:spPr>
      </p:pic>
      <p:sp>
        <p:nvSpPr>
          <p:cNvPr id="25603" name="Rectangle 3"/>
          <p:cNvSpPr>
            <a:spLocks noGrp="1" noChangeArrowheads="1"/>
          </p:cNvSpPr>
          <p:nvPr>
            <p:ph type="body" sz="half" idx="1"/>
          </p:nvPr>
        </p:nvSpPr>
        <p:spPr>
          <a:xfrm>
            <a:off x="228600" y="2057400"/>
            <a:ext cx="3505200" cy="4171950"/>
          </a:xfrm>
        </p:spPr>
        <p:txBody>
          <a:bodyPr/>
          <a:lstStyle/>
          <a:p>
            <a:pPr marL="109537" indent="0" eaLnBrk="1" hangingPunct="1">
              <a:buNone/>
            </a:pPr>
            <a:r>
              <a:rPr lang="es-MX" altLang="en-US" sz="2400" dirty="0" smtClean="0"/>
              <a:t>Solamente trabaje con andamios debidamente construidos y apoyados.</a:t>
            </a:r>
            <a:r>
              <a:rPr lang="es-MX" altLang="en-US" sz="2600" dirty="0" smtClean="0"/>
              <a:t> </a:t>
            </a:r>
          </a:p>
        </p:txBody>
      </p:sp>
      <p:sp>
        <p:nvSpPr>
          <p:cNvPr id="25604" name="AutoShape 9" descr="visualiza el apoyo debidamente construido del andamio" title="simbolo"/>
          <p:cNvSpPr>
            <a:spLocks noChangeArrowheads="1"/>
          </p:cNvSpPr>
          <p:nvPr/>
        </p:nvSpPr>
        <p:spPr bwMode="auto">
          <a:xfrm rot="8167960">
            <a:off x="7137400" y="3390900"/>
            <a:ext cx="1524000" cy="381000"/>
          </a:xfrm>
          <a:prstGeom prst="rightArrow">
            <a:avLst>
              <a:gd name="adj1" fmla="val 50000"/>
              <a:gd name="adj2" fmla="val 100000"/>
            </a:avLst>
          </a:prstGeom>
          <a:solidFill>
            <a:srgbClr val="FF3300"/>
          </a:solidFill>
          <a:ln w="9525">
            <a:solidFill>
              <a:schemeClr val="tx1"/>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3"/>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Andamios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219200"/>
            <a:ext cx="3846576" cy="5084064"/>
          </a:xfrm>
          <a:prstGeom prst="rect">
            <a:avLst/>
          </a:prstGeom>
        </p:spPr>
      </p:pic>
      <p:sp>
        <p:nvSpPr>
          <p:cNvPr id="26627" name="Rectangle 3"/>
          <p:cNvSpPr>
            <a:spLocks noGrp="1" noChangeArrowheads="1"/>
          </p:cNvSpPr>
          <p:nvPr>
            <p:ph type="body" sz="half" idx="1"/>
          </p:nvPr>
        </p:nvSpPr>
        <p:spPr>
          <a:xfrm>
            <a:off x="381000" y="2133600"/>
            <a:ext cx="4013200" cy="4171950"/>
          </a:xfrm>
        </p:spPr>
        <p:txBody>
          <a:bodyPr/>
          <a:lstStyle/>
          <a:p>
            <a:pPr marL="109537" indent="0" eaLnBrk="1" hangingPunct="1">
              <a:spcBef>
                <a:spcPct val="0"/>
              </a:spcBef>
              <a:buClrTx/>
              <a:buNone/>
            </a:pPr>
            <a:r>
              <a:rPr lang="es-MX" altLang="en-US" sz="2400" dirty="0" smtClean="0"/>
              <a:t>Los andamios utilizados sobre escalones deben estar construidos correctamente.</a:t>
            </a:r>
          </a:p>
        </p:txBody>
      </p:sp>
      <p:sp>
        <p:nvSpPr>
          <p:cNvPr id="26628" name="AutoShape 13" descr="muestra una situacion insegura" title="simbolo"/>
          <p:cNvSpPr>
            <a:spLocks noChangeArrowheads="1"/>
          </p:cNvSpPr>
          <p:nvPr/>
        </p:nvSpPr>
        <p:spPr bwMode="auto">
          <a:xfrm>
            <a:off x="7620000" y="49530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3"/>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Andamios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estructuras de andamio ,barandales/barandill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1524000"/>
            <a:ext cx="4828032" cy="4218432"/>
          </a:xfrm>
          <a:prstGeom prst="rect">
            <a:avLst/>
          </a:prstGeom>
        </p:spPr>
      </p:pic>
      <p:pic>
        <p:nvPicPr>
          <p:cNvPr id="27651" name="Picture 5" descr="muestra una situacio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7600" y="44196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11"/>
          <p:cNvSpPr>
            <a:spLocks noGrp="1" noChangeArrowheads="1"/>
          </p:cNvSpPr>
          <p:nvPr>
            <p:ph type="body" sz="half" idx="1"/>
          </p:nvPr>
        </p:nvSpPr>
        <p:spPr>
          <a:xfrm>
            <a:off x="457200" y="2514600"/>
            <a:ext cx="3657600" cy="2362200"/>
          </a:xfrm>
        </p:spPr>
        <p:txBody>
          <a:bodyPr/>
          <a:lstStyle/>
          <a:p>
            <a:pPr marL="109537" indent="0" eaLnBrk="1" hangingPunct="1">
              <a:lnSpc>
                <a:spcPct val="90000"/>
              </a:lnSpc>
              <a:buNone/>
            </a:pPr>
            <a:r>
              <a:rPr lang="es-MX" altLang="en-US" sz="2400" dirty="0" smtClean="0"/>
              <a:t>Al trabajar en</a:t>
            </a:r>
          </a:p>
          <a:p>
            <a:pPr marL="109537" indent="0" eaLnBrk="1" hangingPunct="1">
              <a:lnSpc>
                <a:spcPct val="90000"/>
              </a:lnSpc>
              <a:buNone/>
            </a:pPr>
            <a:r>
              <a:rPr lang="es-MX" altLang="en-US" sz="2400" dirty="0" smtClean="0"/>
              <a:t>andamios </a:t>
            </a:r>
            <a:r>
              <a:rPr lang="es-MX" altLang="en-US" sz="2400" dirty="0" smtClean="0"/>
              <a:t>de 6 pies </a:t>
            </a:r>
          </a:p>
          <a:p>
            <a:pPr marL="109537" indent="0" eaLnBrk="1" hangingPunct="1">
              <a:lnSpc>
                <a:spcPct val="90000"/>
              </a:lnSpc>
              <a:buNone/>
            </a:pPr>
            <a:r>
              <a:rPr lang="es-MX" altLang="en-US" sz="2400" dirty="0" smtClean="0"/>
              <a:t>o </a:t>
            </a:r>
            <a:r>
              <a:rPr lang="es-MX" altLang="en-US" sz="2400" dirty="0" smtClean="0"/>
              <a:t>más de altura, los</a:t>
            </a:r>
          </a:p>
          <a:p>
            <a:pPr marL="109537" indent="0" eaLnBrk="1" hangingPunct="1">
              <a:lnSpc>
                <a:spcPct val="90000"/>
              </a:lnSpc>
              <a:buNone/>
            </a:pPr>
            <a:r>
              <a:rPr lang="es-MX" altLang="en-US" sz="2400" dirty="0" smtClean="0"/>
              <a:t>barandales</a:t>
            </a:r>
            <a:r>
              <a:rPr lang="es-MX" altLang="en-US" sz="2400" dirty="0" smtClean="0"/>
              <a:t>/</a:t>
            </a:r>
          </a:p>
          <a:p>
            <a:pPr marL="109537" indent="0" eaLnBrk="1" hangingPunct="1">
              <a:lnSpc>
                <a:spcPct val="90000"/>
              </a:lnSpc>
              <a:buNone/>
            </a:pPr>
            <a:r>
              <a:rPr lang="es-MX" altLang="en-US" sz="2400" dirty="0" smtClean="0"/>
              <a:t>barandillas </a:t>
            </a:r>
            <a:r>
              <a:rPr lang="es-MX" altLang="en-US" sz="2400" dirty="0" smtClean="0"/>
              <a:t>deberán </a:t>
            </a:r>
          </a:p>
          <a:p>
            <a:pPr marL="109537" indent="0" eaLnBrk="1" hangingPunct="1">
              <a:lnSpc>
                <a:spcPct val="90000"/>
              </a:lnSpc>
              <a:buNone/>
            </a:pPr>
            <a:r>
              <a:rPr lang="es-MX" altLang="en-US" sz="2400" dirty="0" smtClean="0"/>
              <a:t>ser </a:t>
            </a:r>
            <a:r>
              <a:rPr lang="es-MX" altLang="en-US" sz="2400" dirty="0" smtClean="0"/>
              <a:t>instalados.</a:t>
            </a:r>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3"/>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Andamios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1066800"/>
            <a:ext cx="4407408" cy="5084064"/>
          </a:xfrm>
          <a:prstGeom prst="rect">
            <a:avLst/>
          </a:prstGeom>
        </p:spPr>
      </p:pic>
      <p:sp>
        <p:nvSpPr>
          <p:cNvPr id="28675" name="Rectangle 4"/>
          <p:cNvSpPr>
            <a:spLocks noGrp="1" noChangeArrowheads="1"/>
          </p:cNvSpPr>
          <p:nvPr>
            <p:ph type="body" sz="half" idx="1"/>
          </p:nvPr>
        </p:nvSpPr>
        <p:spPr>
          <a:xfrm>
            <a:off x="304800" y="2514600"/>
            <a:ext cx="4114800" cy="2343150"/>
          </a:xfrm>
        </p:spPr>
        <p:txBody>
          <a:bodyPr/>
          <a:lstStyle/>
          <a:p>
            <a:pPr marL="109537" indent="0" eaLnBrk="1" hangingPunct="1">
              <a:spcBef>
                <a:spcPct val="0"/>
              </a:spcBef>
              <a:buClrTx/>
              <a:buNone/>
            </a:pPr>
            <a:r>
              <a:rPr lang="es-MX" altLang="en-US" sz="2400" dirty="0" smtClean="0"/>
              <a:t>Nunca utilice andamios que no tengan barandales/barandillas debidamente instalados.</a:t>
            </a:r>
          </a:p>
        </p:txBody>
      </p:sp>
      <p:sp>
        <p:nvSpPr>
          <p:cNvPr id="28676" name="AutoShape 10" descr="visualiza la altura del andamio en la imagen" title="simbolo"/>
          <p:cNvSpPr>
            <a:spLocks noChangeArrowheads="1"/>
          </p:cNvSpPr>
          <p:nvPr/>
        </p:nvSpPr>
        <p:spPr bwMode="auto">
          <a:xfrm rot="-5400000">
            <a:off x="4876800" y="4114800"/>
            <a:ext cx="2514600" cy="533400"/>
          </a:xfrm>
          <a:prstGeom prst="leftArrow">
            <a:avLst>
              <a:gd name="adj1" fmla="val 35120"/>
              <a:gd name="adj2" fmla="val 120236"/>
            </a:avLst>
          </a:prstGeom>
          <a:solidFill>
            <a:srgbClr val="FF3300"/>
          </a:solidFill>
          <a:ln w="9525">
            <a:solidFill>
              <a:schemeClr val="tx1"/>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8677" name="AutoShape 17" descr="muestra una situacion insegura" title="simbolo"/>
          <p:cNvSpPr>
            <a:spLocks noChangeArrowheads="1"/>
          </p:cNvSpPr>
          <p:nvPr/>
        </p:nvSpPr>
        <p:spPr bwMode="auto">
          <a:xfrm>
            <a:off x="7620000" y="49530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10" name="Straight Connector 9"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13"/>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Andamios     </a:t>
            </a:r>
          </a:p>
        </p:txBody>
      </p:sp>
    </p:spTree>
    <p:extLst>
      <p:ext uri="{BB962C8B-B14F-4D97-AF65-F5344CB8AC3E}">
        <p14:creationId xmlns:p14="http://schemas.microsoft.com/office/powerpoint/2010/main" val="4294597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3" descr="Utilizada para destacar el tema fundamental del contenido" title="linea"/>
          <p:cNvCxnSpPr/>
          <p:nvPr/>
        </p:nvCxnSpPr>
        <p:spPr>
          <a:xfrm>
            <a:off x="990600" y="762000"/>
            <a:ext cx="7162800" cy="1588"/>
          </a:xfrm>
          <a:prstGeom prst="line">
            <a:avLst/>
          </a:prstGeom>
          <a:ln/>
        </p:spPr>
        <p:style>
          <a:lnRef idx="2">
            <a:schemeClr val="accent1"/>
          </a:lnRef>
          <a:fillRef idx="0">
            <a:schemeClr val="accent1"/>
          </a:fillRef>
          <a:effectRef idx="1">
            <a:schemeClr val="accent1"/>
          </a:effectRef>
          <a:fontRef idx="minor">
            <a:schemeClr val="tx1"/>
          </a:fontRef>
        </p:style>
      </p:cxnSp>
      <p:sp>
        <p:nvSpPr>
          <p:cNvPr id="10" name="Texto 4" descr="parte inicial del  documento" title="introduccion"/>
          <p:cNvSpPr txBox="1">
            <a:spLocks noChangeArrowheads="1"/>
          </p:cNvSpPr>
          <p:nvPr/>
        </p:nvSpPr>
        <p:spPr>
          <a:xfrm>
            <a:off x="304800" y="914400"/>
            <a:ext cx="8534400" cy="5257800"/>
          </a:xfrm>
          <a:prstGeom prst="rect">
            <a:avLst/>
          </a:prstGeom>
        </p:spPr>
        <p:txBody>
          <a:bodyPr/>
          <a:lstStyle/>
          <a:p>
            <a:pPr eaLnBrk="1" hangingPunct="1">
              <a:lnSpc>
                <a:spcPct val="90000"/>
              </a:lnSpc>
              <a:buClr>
                <a:schemeClr val="accent1"/>
              </a:buClr>
              <a:buSzPct val="68000"/>
              <a:buFont typeface="Wingdings" pitchFamily="2" charset="2"/>
              <a:buNone/>
              <a:defRPr/>
            </a:pPr>
            <a:r>
              <a:rPr lang="es-MX" sz="2500" i="0" dirty="0">
                <a:latin typeface="+mn-lt"/>
              </a:rPr>
              <a:t>Las siguientes presentaciones han sido desarrolladas en Español e Ingles para la industria de la construcción. </a:t>
            </a:r>
            <a:r>
              <a:rPr lang="es-MX" sz="2500" b="1" i="0" dirty="0">
                <a:latin typeface="+mn-lt"/>
              </a:rPr>
              <a:t>Estas presentaciones se enfocan en </a:t>
            </a:r>
            <a:r>
              <a:rPr lang="es-MX" sz="2500" b="1" i="0" dirty="0" smtClean="0">
                <a:latin typeface="+mn-lt"/>
              </a:rPr>
              <a:t>los peligros de caídas en construcción.   </a:t>
            </a:r>
            <a:endParaRPr lang="es-MX" sz="2500" b="1" i="0" dirty="0">
              <a:latin typeface="+mn-lt"/>
            </a:endParaRPr>
          </a:p>
          <a:p>
            <a:pPr algn="just" eaLnBrk="1" hangingPunct="1">
              <a:buSzPct val="68000"/>
              <a:defRPr/>
            </a:pPr>
            <a:endParaRPr lang="es-MX" sz="2500" i="0" dirty="0">
              <a:latin typeface="+mn-lt"/>
            </a:endParaRPr>
          </a:p>
          <a:p>
            <a:pPr algn="just" eaLnBrk="1" hangingPunct="1">
              <a:buSzPct val="68000"/>
              <a:defRPr/>
            </a:pPr>
            <a:r>
              <a:rPr lang="es-MX" sz="2500" i="0" dirty="0" smtClean="0">
                <a:latin typeface="+mn-lt"/>
              </a:rPr>
              <a:t>Los </a:t>
            </a:r>
            <a:r>
              <a:rPr lang="es-MX" sz="2500" i="0" dirty="0">
                <a:latin typeface="+mn-lt"/>
              </a:rPr>
              <a:t>materiales de entrenamiento cubrirán los </a:t>
            </a:r>
            <a:r>
              <a:rPr lang="es-MX" sz="2500" i="0" dirty="0" smtClean="0">
                <a:latin typeface="+mn-lt"/>
              </a:rPr>
              <a:t> peligros de caídas </a:t>
            </a:r>
            <a:r>
              <a:rPr lang="es-MX" sz="2500" i="0" dirty="0">
                <a:latin typeface="+mn-lt"/>
              </a:rPr>
              <a:t>considerados regularmente en los sitios de construcción y se </a:t>
            </a:r>
          </a:p>
          <a:p>
            <a:pPr algn="just" eaLnBrk="1" hangingPunct="1">
              <a:buSzPct val="68000"/>
              <a:defRPr/>
            </a:pPr>
            <a:r>
              <a:rPr lang="es-MX" sz="2500" i="0" dirty="0">
                <a:latin typeface="+mn-lt"/>
              </a:rPr>
              <a:t>centraran en los métodos para </a:t>
            </a:r>
          </a:p>
          <a:p>
            <a:pPr algn="just" eaLnBrk="1" hangingPunct="1">
              <a:buSzPct val="68000"/>
              <a:defRPr/>
            </a:pPr>
            <a:r>
              <a:rPr lang="es-MX" sz="2500" i="0" dirty="0">
                <a:latin typeface="+mn-lt"/>
              </a:rPr>
              <a:t>el reconocimiento y la </a:t>
            </a:r>
          </a:p>
          <a:p>
            <a:pPr algn="just" eaLnBrk="1" hangingPunct="1">
              <a:buSzPct val="68000"/>
              <a:defRPr/>
            </a:pPr>
            <a:r>
              <a:rPr lang="es-MX" sz="2500" i="0" dirty="0">
                <a:latin typeface="+mn-lt"/>
              </a:rPr>
              <a:t>prevención de estos peligros </a:t>
            </a:r>
          </a:p>
          <a:p>
            <a:pPr algn="just" eaLnBrk="1" hangingPunct="1">
              <a:buSzPct val="68000"/>
              <a:defRPr/>
            </a:pPr>
            <a:r>
              <a:rPr lang="es-MX" sz="2500" i="0" dirty="0">
                <a:latin typeface="+mn-lt"/>
              </a:rPr>
              <a:t>comunes.</a:t>
            </a:r>
          </a:p>
        </p:txBody>
      </p:sp>
      <p:sp>
        <p:nvSpPr>
          <p:cNvPr id="10243" name="Rectangle 5" descr="espacio en blanco" title="espacio en blanco"/>
          <p:cNvSpPr>
            <a:spLocks noChangeArrowheads="1"/>
          </p:cNvSpPr>
          <p:nvPr/>
        </p:nvSpPr>
        <p:spPr bwMode="auto">
          <a:xfrm>
            <a:off x="523240" y="304800"/>
            <a:ext cx="7645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endParaRPr kumimoji="1" lang="es-MX" altLang="en-US" sz="3200" i="0">
              <a:solidFill>
                <a:schemeClr val="tx2"/>
              </a:solidFill>
              <a:latin typeface="Arial Black" panose="020B0A04020102020204" pitchFamily="34" charset="0"/>
            </a:endParaRPr>
          </a:p>
        </p:txBody>
      </p:sp>
      <p:pic>
        <p:nvPicPr>
          <p:cNvPr id="10242" name="Picture 6" descr="C:\Users\Arias\Documents\Desktop\Construction Complaince Training Center\Pictures\OSHA_Safety_Training[1].jpg" title="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3886200"/>
            <a:ext cx="38100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76200"/>
            <a:ext cx="8229600" cy="685800"/>
          </a:xfrm>
        </p:spPr>
        <p:txBody>
          <a:bodyPr>
            <a:normAutofit fontScale="90000"/>
          </a:bodyPr>
          <a:lstStyle/>
          <a:p>
            <a:pPr algn="ctr"/>
            <a:r>
              <a:rPr lang="es-MX" dirty="0" smtClean="0">
                <a:solidFill>
                  <a:schemeClr val="tx1"/>
                </a:solidFill>
              </a:rPr>
              <a:t>Introducción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las plataformas de andamios insegur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371600"/>
            <a:ext cx="4443984" cy="4992624"/>
          </a:xfrm>
          <a:prstGeom prst="rect">
            <a:avLst/>
          </a:prstGeom>
        </p:spPr>
      </p:pic>
      <p:sp>
        <p:nvSpPr>
          <p:cNvPr id="29699" name="Rectangle 4"/>
          <p:cNvSpPr>
            <a:spLocks noGrp="1" noChangeArrowheads="1"/>
          </p:cNvSpPr>
          <p:nvPr>
            <p:ph type="body" sz="half" idx="1"/>
          </p:nvPr>
        </p:nvSpPr>
        <p:spPr>
          <a:xfrm>
            <a:off x="304800" y="2286000"/>
            <a:ext cx="4038600" cy="2895600"/>
          </a:xfrm>
        </p:spPr>
        <p:txBody>
          <a:bodyPr/>
          <a:lstStyle/>
          <a:p>
            <a:pPr marL="109537" indent="0" eaLnBrk="1" hangingPunct="1">
              <a:buNone/>
            </a:pPr>
            <a:r>
              <a:rPr lang="es-MX" altLang="en-US" sz="2400" dirty="0" smtClean="0"/>
              <a:t>Las plataformas de los andamios deben estar completas y entarimado apropiadamente.</a:t>
            </a:r>
          </a:p>
        </p:txBody>
      </p:sp>
      <p:sp>
        <p:nvSpPr>
          <p:cNvPr id="29700" name="AutoShape 11" descr="muestra una situacion insegura" title="simbolo"/>
          <p:cNvSpPr>
            <a:spLocks noChangeArrowheads="1"/>
          </p:cNvSpPr>
          <p:nvPr/>
        </p:nvSpPr>
        <p:spPr bwMode="auto">
          <a:xfrm>
            <a:off x="7543800" y="48768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3"/>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Andamio </a:t>
            </a:r>
          </a:p>
        </p:txBody>
      </p:sp>
    </p:spTree>
    <p:extLst>
      <p:ext uri="{BB962C8B-B14F-4D97-AF65-F5344CB8AC3E}">
        <p14:creationId xmlns:p14="http://schemas.microsoft.com/office/powerpoint/2010/main" val="3896959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1219200"/>
            <a:ext cx="3852672" cy="5084064"/>
          </a:xfrm>
          <a:prstGeom prst="rect">
            <a:avLst/>
          </a:prstGeom>
        </p:spPr>
      </p:pic>
      <p:sp>
        <p:nvSpPr>
          <p:cNvPr id="30723" name="Rectangle 4"/>
          <p:cNvSpPr>
            <a:spLocks noGrp="1" noChangeArrowheads="1"/>
          </p:cNvSpPr>
          <p:nvPr>
            <p:ph type="body" sz="half" idx="1"/>
          </p:nvPr>
        </p:nvSpPr>
        <p:spPr>
          <a:xfrm>
            <a:off x="685800" y="2209800"/>
            <a:ext cx="4013200" cy="4171950"/>
          </a:xfrm>
        </p:spPr>
        <p:txBody>
          <a:bodyPr/>
          <a:lstStyle/>
          <a:p>
            <a:pPr marL="109537" indent="0" eaLnBrk="1" hangingPunct="1">
              <a:spcBef>
                <a:spcPct val="0"/>
              </a:spcBef>
              <a:buClrTx/>
              <a:buNone/>
            </a:pPr>
            <a:r>
              <a:rPr lang="es-MX" altLang="en-US" sz="2400" dirty="0" smtClean="0"/>
              <a:t>Nunca amontonar bloques, ladrillos o usar escaleras encima de los andamios para obtener más altura.</a:t>
            </a:r>
          </a:p>
        </p:txBody>
      </p:sp>
      <p:sp>
        <p:nvSpPr>
          <p:cNvPr id="30724" name="AutoShape 11" descr="Muestra una situación insegura " title="simbolo"/>
          <p:cNvSpPr>
            <a:spLocks noChangeArrowheads="1"/>
          </p:cNvSpPr>
          <p:nvPr/>
        </p:nvSpPr>
        <p:spPr bwMode="auto">
          <a:xfrm>
            <a:off x="7543800" y="49530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3"/>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Andamios      </a:t>
            </a:r>
          </a:p>
        </p:txBody>
      </p:sp>
    </p:spTree>
    <p:extLst>
      <p:ext uri="{BB962C8B-B14F-4D97-AF65-F5344CB8AC3E}">
        <p14:creationId xmlns:p14="http://schemas.microsoft.com/office/powerpoint/2010/main" val="3502071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forma insegura de acceder a los andamio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1219200"/>
            <a:ext cx="4255008" cy="5077968"/>
          </a:xfrm>
          <a:prstGeom prst="rect">
            <a:avLst/>
          </a:prstGeom>
        </p:spPr>
      </p:pic>
      <p:sp>
        <p:nvSpPr>
          <p:cNvPr id="31747" name="Rectangle 4"/>
          <p:cNvSpPr>
            <a:spLocks noGrp="1" noChangeArrowheads="1"/>
          </p:cNvSpPr>
          <p:nvPr>
            <p:ph type="body" sz="half" idx="1"/>
          </p:nvPr>
        </p:nvSpPr>
        <p:spPr>
          <a:xfrm>
            <a:off x="762000" y="2133600"/>
            <a:ext cx="3505200" cy="3962400"/>
          </a:xfrm>
        </p:spPr>
        <p:txBody>
          <a:bodyPr/>
          <a:lstStyle/>
          <a:p>
            <a:pPr marL="109537" indent="0" eaLnBrk="1" hangingPunct="1">
              <a:buNone/>
            </a:pPr>
            <a:r>
              <a:rPr lang="es-MX" altLang="en-US" sz="2400" dirty="0" smtClean="0"/>
              <a:t>Los trabajadores deben tener una forma segura para acceder a los andamios.</a:t>
            </a:r>
          </a:p>
        </p:txBody>
      </p:sp>
      <p:sp>
        <p:nvSpPr>
          <p:cNvPr id="31748" name="AutoShape 12" descr="Muestra una situación insegura  " title="simbolo"/>
          <p:cNvSpPr>
            <a:spLocks noChangeArrowheads="1"/>
          </p:cNvSpPr>
          <p:nvPr/>
        </p:nvSpPr>
        <p:spPr bwMode="auto">
          <a:xfrm>
            <a:off x="7620000" y="49530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3"/>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Andamios    </a:t>
            </a:r>
          </a:p>
        </p:txBody>
      </p:sp>
    </p:spTree>
    <p:extLst>
      <p:ext uri="{BB962C8B-B14F-4D97-AF65-F5344CB8AC3E}">
        <p14:creationId xmlns:p14="http://schemas.microsoft.com/office/powerpoint/2010/main" val="3832227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295400"/>
            <a:ext cx="3749040" cy="5077968"/>
          </a:xfrm>
          <a:prstGeom prst="rect">
            <a:avLst/>
          </a:prstGeom>
        </p:spPr>
      </p:pic>
      <p:sp>
        <p:nvSpPr>
          <p:cNvPr id="32771" name="Rectangle 3"/>
          <p:cNvSpPr>
            <a:spLocks noGrp="1" noChangeArrowheads="1"/>
          </p:cNvSpPr>
          <p:nvPr>
            <p:ph type="body" sz="half" idx="1"/>
          </p:nvPr>
        </p:nvSpPr>
        <p:spPr>
          <a:xfrm>
            <a:off x="762000" y="1905000"/>
            <a:ext cx="4013200" cy="4171950"/>
          </a:xfrm>
        </p:spPr>
        <p:txBody>
          <a:bodyPr/>
          <a:lstStyle/>
          <a:p>
            <a:pPr marL="109537" indent="0" eaLnBrk="1" hangingPunct="1">
              <a:spcBef>
                <a:spcPct val="0"/>
              </a:spcBef>
              <a:buClrTx/>
              <a:buNone/>
            </a:pPr>
            <a:r>
              <a:rPr lang="es-MX" altLang="en-US" sz="2400" dirty="0" smtClean="0"/>
              <a:t>Nunca usar bloques, ladrillos, tablones para caminar, y otros métodos inseguros de acceso a un andamio.</a:t>
            </a:r>
          </a:p>
        </p:txBody>
      </p:sp>
      <p:sp>
        <p:nvSpPr>
          <p:cNvPr id="32772" name="AutoShape 12" descr="Muestra una situación insegura " title="simbolo"/>
          <p:cNvSpPr>
            <a:spLocks noChangeArrowheads="1"/>
          </p:cNvSpPr>
          <p:nvPr/>
        </p:nvSpPr>
        <p:spPr bwMode="auto">
          <a:xfrm>
            <a:off x="7543800" y="50292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3"/>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Andamios    </a:t>
            </a:r>
          </a:p>
        </p:txBody>
      </p:sp>
    </p:spTree>
    <p:extLst>
      <p:ext uri="{BB962C8B-B14F-4D97-AF65-F5344CB8AC3E}">
        <p14:creationId xmlns:p14="http://schemas.microsoft.com/office/powerpoint/2010/main" val="1760027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segura de las escaleras utilizadas para los anda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1219200"/>
            <a:ext cx="3907536" cy="5084064"/>
          </a:xfrm>
          <a:prstGeom prst="rect">
            <a:avLst/>
          </a:prstGeom>
        </p:spPr>
      </p:pic>
      <p:sp>
        <p:nvSpPr>
          <p:cNvPr id="33795" name="Rectangle 3"/>
          <p:cNvSpPr>
            <a:spLocks noGrp="1" noChangeArrowheads="1"/>
          </p:cNvSpPr>
          <p:nvPr>
            <p:ph type="body" sz="half" idx="1"/>
          </p:nvPr>
        </p:nvSpPr>
        <p:spPr>
          <a:xfrm>
            <a:off x="685800" y="1828800"/>
            <a:ext cx="4013200" cy="4171950"/>
          </a:xfrm>
        </p:spPr>
        <p:txBody>
          <a:bodyPr/>
          <a:lstStyle/>
          <a:p>
            <a:pPr eaLnBrk="1" hangingPunct="1"/>
            <a:r>
              <a:rPr lang="es-MX" altLang="en-US" sz="2400" dirty="0" smtClean="0"/>
              <a:t>Utilizar solamente escaleras diseñadas para usarse con andamios.</a:t>
            </a:r>
            <a:r>
              <a:rPr lang="es-MX" altLang="en-US" sz="2600" dirty="0" smtClean="0"/>
              <a:t> </a:t>
            </a:r>
          </a:p>
          <a:p>
            <a:pPr eaLnBrk="1" hangingPunct="1"/>
            <a:endParaRPr lang="es-MX" altLang="en-US" sz="1000" dirty="0" smtClean="0"/>
          </a:p>
          <a:p>
            <a:pPr eaLnBrk="1" hangingPunct="1"/>
            <a:r>
              <a:rPr lang="es-MX" altLang="en-US" sz="2400" dirty="0" smtClean="0"/>
              <a:t>Las escaleras deben estar firmemente aseguradas a los andamios.</a:t>
            </a:r>
          </a:p>
        </p:txBody>
      </p:sp>
      <p:pic>
        <p:nvPicPr>
          <p:cNvPr id="33796" name="Picture 17" descr="muestra una situacio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00950" y="48768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13"/>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Andamios </a:t>
            </a:r>
          </a:p>
        </p:txBody>
      </p:sp>
    </p:spTree>
    <p:extLst>
      <p:ext uri="{BB962C8B-B14F-4D97-AF65-F5344CB8AC3E}">
        <p14:creationId xmlns:p14="http://schemas.microsoft.com/office/powerpoint/2010/main" val="1483928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ejemplos de plataformas accionad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1219200"/>
            <a:ext cx="4370832" cy="5077968"/>
          </a:xfrm>
          <a:prstGeom prst="rect">
            <a:avLst/>
          </a:prstGeom>
        </p:spPr>
      </p:pic>
      <p:sp>
        <p:nvSpPr>
          <p:cNvPr id="21507"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Plataformas Accionadas de Trabajo</a:t>
            </a:r>
          </a:p>
        </p:txBody>
      </p:sp>
      <p:sp>
        <p:nvSpPr>
          <p:cNvPr id="34820" name="Rectangle 3"/>
          <p:cNvSpPr>
            <a:spLocks noGrp="1" noChangeArrowheads="1"/>
          </p:cNvSpPr>
          <p:nvPr>
            <p:ph type="body" sz="half" idx="1"/>
          </p:nvPr>
        </p:nvSpPr>
        <p:spPr>
          <a:xfrm>
            <a:off x="228600" y="1524000"/>
            <a:ext cx="4419600" cy="4171950"/>
          </a:xfrm>
        </p:spPr>
        <p:txBody>
          <a:bodyPr/>
          <a:lstStyle/>
          <a:p>
            <a:pPr marL="109537" indent="0" eaLnBrk="1" hangingPunct="1">
              <a:buNone/>
            </a:pPr>
            <a:r>
              <a:rPr lang="es-MX" altLang="en-US" sz="2400" dirty="0" smtClean="0"/>
              <a:t>Plataformas Accionadas incluye:</a:t>
            </a:r>
          </a:p>
          <a:p>
            <a:pPr eaLnBrk="1" hangingPunct="1"/>
            <a:endParaRPr lang="es-MX" altLang="en-US" sz="1000" dirty="0" smtClean="0"/>
          </a:p>
          <a:p>
            <a:pPr lvl="1" eaLnBrk="1" hangingPunct="1">
              <a:buClr>
                <a:schemeClr val="tx1"/>
              </a:buClr>
              <a:buFontTx/>
              <a:buChar char="•"/>
            </a:pPr>
            <a:r>
              <a:rPr lang="es-MX" altLang="en-US" sz="2200" dirty="0" smtClean="0"/>
              <a:t>Canastilla porta hombre integrada a un montacargas.</a:t>
            </a:r>
          </a:p>
          <a:p>
            <a:pPr lvl="1" eaLnBrk="1" hangingPunct="1">
              <a:buClr>
                <a:schemeClr val="tx1"/>
              </a:buClr>
              <a:buFontTx/>
              <a:buNone/>
            </a:pPr>
            <a:endParaRPr lang="es-MX" altLang="en-US" sz="1000" dirty="0" smtClean="0"/>
          </a:p>
          <a:p>
            <a:pPr lvl="1" eaLnBrk="1" hangingPunct="1">
              <a:buClr>
                <a:schemeClr val="tx1"/>
              </a:buClr>
              <a:buFontTx/>
              <a:buChar char="•"/>
            </a:pPr>
            <a:r>
              <a:rPr lang="es-MX" altLang="en-US" sz="2200" dirty="0" smtClean="0"/>
              <a:t>Montacargas erial.</a:t>
            </a:r>
            <a:r>
              <a:rPr lang="es-MX" altLang="en-US" sz="2600" dirty="0" smtClean="0"/>
              <a:t>  </a:t>
            </a:r>
          </a:p>
          <a:p>
            <a:pPr lvl="1" eaLnBrk="1" hangingPunct="1">
              <a:buClr>
                <a:schemeClr val="tx1"/>
              </a:buClr>
              <a:buFontTx/>
              <a:buNone/>
            </a:pPr>
            <a:endParaRPr lang="es-MX" altLang="en-US" sz="1000" dirty="0" smtClean="0"/>
          </a:p>
          <a:p>
            <a:pPr lvl="1" eaLnBrk="1" hangingPunct="1">
              <a:buClr>
                <a:schemeClr val="tx1"/>
              </a:buClr>
              <a:buFontTx/>
              <a:buChar char="•"/>
            </a:pPr>
            <a:r>
              <a:rPr lang="es-MX" altLang="en-US" sz="2200" dirty="0" smtClean="0"/>
              <a:t>Montacargas estilo tijera.</a:t>
            </a:r>
            <a:r>
              <a:rPr lang="es-MX" altLang="en-US" sz="2600" dirty="0" smtClean="0"/>
              <a:t>  </a:t>
            </a:r>
          </a:p>
          <a:p>
            <a:pPr lvl="1" eaLnBrk="1" hangingPunct="1">
              <a:buClr>
                <a:schemeClr val="tx1"/>
              </a:buClr>
              <a:buFontTx/>
              <a:buChar char="•"/>
            </a:pPr>
            <a:endParaRPr lang="es-MX" altLang="en-US" sz="2600" dirty="0" smtClean="0"/>
          </a:p>
        </p:txBody>
      </p:sp>
      <p:pic>
        <p:nvPicPr>
          <p:cNvPr id="34821" name="Picture 12" descr="muestra una situacion segura "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0000" y="3352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590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1143000"/>
            <a:ext cx="3505200" cy="5077968"/>
          </a:xfrm>
          <a:prstGeom prst="rect">
            <a:avLst/>
          </a:prstGeom>
        </p:spPr>
      </p:pic>
      <p:sp>
        <p:nvSpPr>
          <p:cNvPr id="35843" name="Rectangle 4"/>
          <p:cNvSpPr>
            <a:spLocks noGrp="1" noChangeArrowheads="1"/>
          </p:cNvSpPr>
          <p:nvPr>
            <p:ph type="body" sz="half" idx="2"/>
          </p:nvPr>
        </p:nvSpPr>
        <p:spPr>
          <a:xfrm>
            <a:off x="533400" y="2209800"/>
            <a:ext cx="4343400" cy="4038600"/>
          </a:xfrm>
        </p:spPr>
        <p:txBody>
          <a:bodyPr/>
          <a:lstStyle/>
          <a:p>
            <a:pPr marL="109537" indent="0" eaLnBrk="1" hangingPunct="1">
              <a:buNone/>
            </a:pPr>
            <a:r>
              <a:rPr lang="es-MX" altLang="en-US" sz="2400" dirty="0" smtClean="0"/>
              <a:t>Siempre</a:t>
            </a:r>
            <a:r>
              <a:rPr lang="en-US" altLang="en-US" sz="2400" dirty="0" smtClean="0"/>
              <a:t> </a:t>
            </a:r>
            <a:r>
              <a:rPr lang="es-MX" altLang="en-US" sz="2400" dirty="0" smtClean="0"/>
              <a:t>asegúrate de tener la protección y el entrenamiento apropiado contra caídas antes de utilizar una plataforma de trabajo accionada.</a:t>
            </a:r>
          </a:p>
        </p:txBody>
      </p:sp>
      <p:sp>
        <p:nvSpPr>
          <p:cNvPr id="35844" name="AutoShape 24" descr="Muestra una situación insegura " title="simbolo"/>
          <p:cNvSpPr>
            <a:spLocks noChangeArrowheads="1"/>
          </p:cNvSpPr>
          <p:nvPr/>
        </p:nvSpPr>
        <p:spPr bwMode="auto">
          <a:xfrm>
            <a:off x="7467600" y="49530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Plataformas Accionadas de Trabajo </a:t>
            </a:r>
          </a:p>
        </p:txBody>
      </p:sp>
    </p:spTree>
    <p:extLst>
      <p:ext uri="{BB962C8B-B14F-4D97-AF65-F5344CB8AC3E}">
        <p14:creationId xmlns:p14="http://schemas.microsoft.com/office/powerpoint/2010/main" val="1720294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muestra una situacion segu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1828800"/>
            <a:ext cx="4114800" cy="4194048"/>
          </a:xfrm>
          <a:prstGeom prst="rect">
            <a:avLst/>
          </a:prstGeom>
        </p:spPr>
      </p:pic>
      <p:pic>
        <p:nvPicPr>
          <p:cNvPr id="2" name="Picture 1" title="muestra una situacion insegura de trabaj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 y="2209800"/>
            <a:ext cx="3709416" cy="3803395"/>
          </a:xfrm>
          <a:prstGeom prst="rect">
            <a:avLst/>
          </a:prstGeom>
        </p:spPr>
      </p:pic>
      <p:sp>
        <p:nvSpPr>
          <p:cNvPr id="36868" name="Rectangle 4"/>
          <p:cNvSpPr>
            <a:spLocks noGrp="1" noChangeArrowheads="1"/>
          </p:cNvSpPr>
          <p:nvPr>
            <p:ph type="body" sz="half" idx="3"/>
          </p:nvPr>
        </p:nvSpPr>
        <p:spPr>
          <a:xfrm>
            <a:off x="457200" y="1066800"/>
            <a:ext cx="8178800" cy="1143000"/>
          </a:xfrm>
        </p:spPr>
        <p:txBody>
          <a:bodyPr/>
          <a:lstStyle/>
          <a:p>
            <a:pPr marL="109537" indent="0" eaLnBrk="1" hangingPunct="1">
              <a:buNone/>
            </a:pPr>
            <a:r>
              <a:rPr lang="es-MX" altLang="en-US" sz="2400" dirty="0" smtClean="0"/>
              <a:t>Solamente utilizar equipo diseñado para elevar personal.</a:t>
            </a:r>
          </a:p>
        </p:txBody>
      </p:sp>
      <p:sp>
        <p:nvSpPr>
          <p:cNvPr id="36869" name="AutoShape 19" descr="muestra una situacion insegura" title="simbolo"/>
          <p:cNvSpPr>
            <a:spLocks noChangeArrowheads="1"/>
          </p:cNvSpPr>
          <p:nvPr/>
        </p:nvSpPr>
        <p:spPr bwMode="auto">
          <a:xfrm>
            <a:off x="2971800" y="48768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pic>
        <p:nvPicPr>
          <p:cNvPr id="36870" name="Picture 20" descr="muestra una situacion segura " title="simbol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7600" y="20574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2"/>
          <p:cNvSpPr>
            <a:spLocks noGrp="1" noChangeArrowheads="1"/>
          </p:cNvSpPr>
          <p:nvPr>
            <p:ph type="title"/>
          </p:nvPr>
        </p:nvSpPr>
        <p:spPr>
          <a:xfrm>
            <a:off x="0" y="76200"/>
            <a:ext cx="9144000" cy="1143000"/>
          </a:xfrm>
        </p:spPr>
        <p:txBody>
          <a:bodyPr>
            <a:normAutofit fontScale="90000"/>
          </a:bodyPr>
          <a:lstStyle/>
          <a:p>
            <a:pPr algn="ctr" eaLnBrk="1" hangingPunct="1">
              <a:defRPr/>
            </a:pPr>
            <a:r>
              <a:rPr lang="es-MX" dirty="0" smtClean="0">
                <a:solidFill>
                  <a:schemeClr val="tx1"/>
                </a:solidFill>
              </a:rPr>
              <a:t> Plataformas Accionadas de Trabajo </a:t>
            </a:r>
          </a:p>
        </p:txBody>
      </p:sp>
    </p:spTree>
    <p:extLst>
      <p:ext uri="{BB962C8B-B14F-4D97-AF65-F5344CB8AC3E}">
        <p14:creationId xmlns:p14="http://schemas.microsoft.com/office/powerpoint/2010/main" val="731580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de escaleras al no contar con un pasamano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295400"/>
            <a:ext cx="4041648" cy="5084064"/>
          </a:xfrm>
          <a:prstGeom prst="rect">
            <a:avLst/>
          </a:prstGeom>
        </p:spPr>
      </p:pic>
      <p:sp>
        <p:nvSpPr>
          <p:cNvPr id="24579"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Escalones</a:t>
            </a:r>
          </a:p>
        </p:txBody>
      </p:sp>
      <p:sp>
        <p:nvSpPr>
          <p:cNvPr id="37892" name="Rectangle 3"/>
          <p:cNvSpPr>
            <a:spLocks noGrp="1" noChangeArrowheads="1"/>
          </p:cNvSpPr>
          <p:nvPr>
            <p:ph type="body" sz="half" idx="1"/>
          </p:nvPr>
        </p:nvSpPr>
        <p:spPr>
          <a:xfrm>
            <a:off x="457200" y="2590800"/>
            <a:ext cx="4419600" cy="3352800"/>
          </a:xfrm>
        </p:spPr>
        <p:txBody>
          <a:bodyPr/>
          <a:lstStyle/>
          <a:p>
            <a:pPr marL="109537" indent="0" eaLnBrk="1" hangingPunct="1">
              <a:buClr>
                <a:schemeClr val="tx2"/>
              </a:buClr>
              <a:buNone/>
            </a:pPr>
            <a:r>
              <a:rPr lang="es-MX" altLang="en-US" sz="2400" dirty="0" smtClean="0"/>
              <a:t>Las escaleras (de escalones) deben tener un carril pasamanos a lo largo de cada lado o borde desprotegido.</a:t>
            </a:r>
          </a:p>
        </p:txBody>
      </p:sp>
      <p:sp>
        <p:nvSpPr>
          <p:cNvPr id="37893" name="AutoShape 10" descr="muestra una situacion insegura" title="simbolo"/>
          <p:cNvSpPr>
            <a:spLocks noChangeArrowheads="1"/>
          </p:cNvSpPr>
          <p:nvPr/>
        </p:nvSpPr>
        <p:spPr bwMode="auto">
          <a:xfrm>
            <a:off x="7696200" y="49530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204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de pasamano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1219200"/>
            <a:ext cx="3901440" cy="5084064"/>
          </a:xfrm>
          <a:prstGeom prst="rect">
            <a:avLst/>
          </a:prstGeom>
        </p:spPr>
      </p:pic>
      <p:sp>
        <p:nvSpPr>
          <p:cNvPr id="38915" name="Rectangle 3"/>
          <p:cNvSpPr>
            <a:spLocks noGrp="1" noChangeArrowheads="1"/>
          </p:cNvSpPr>
          <p:nvPr>
            <p:ph type="body" sz="half" idx="1"/>
          </p:nvPr>
        </p:nvSpPr>
        <p:spPr>
          <a:xfrm>
            <a:off x="457200" y="1143000"/>
            <a:ext cx="4648200" cy="4495800"/>
          </a:xfrm>
        </p:spPr>
        <p:txBody>
          <a:bodyPr/>
          <a:lstStyle/>
          <a:p>
            <a:pPr marL="109537" indent="0" eaLnBrk="1" hangingPunct="1">
              <a:buNone/>
            </a:pPr>
            <a:r>
              <a:rPr lang="es-MX" altLang="en-US" sz="2400" dirty="0" smtClean="0"/>
              <a:t>Las escaleras (de escalones) que tienen paredes en ambos lados deben tener por lo menos un carril pasamano al lado derecho para bajar.</a:t>
            </a:r>
          </a:p>
        </p:txBody>
      </p:sp>
      <p:sp>
        <p:nvSpPr>
          <p:cNvPr id="38916" name="AutoShape 12" descr="muestra una situacion insegura" title="simbolo"/>
          <p:cNvSpPr>
            <a:spLocks noChangeArrowheads="1"/>
          </p:cNvSpPr>
          <p:nvPr/>
        </p:nvSpPr>
        <p:spPr bwMode="auto">
          <a:xfrm>
            <a:off x="7696200" y="49530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Escalones </a:t>
            </a:r>
          </a:p>
        </p:txBody>
      </p:sp>
    </p:spTree>
    <p:extLst>
      <p:ext uri="{BB962C8B-B14F-4D97-AF65-F5344CB8AC3E}">
        <p14:creationId xmlns:p14="http://schemas.microsoft.com/office/powerpoint/2010/main" val="2133639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76200"/>
            <a:ext cx="9144000" cy="533400"/>
          </a:xfrm>
        </p:spPr>
        <p:txBody>
          <a:bodyPr>
            <a:noAutofit/>
          </a:bodyPr>
          <a:lstStyle/>
          <a:p>
            <a:pPr algn="ctr" eaLnBrk="1" hangingPunct="1">
              <a:defRPr/>
            </a:pPr>
            <a:r>
              <a:rPr lang="es-MX" dirty="0" smtClean="0">
                <a:solidFill>
                  <a:schemeClr val="tx1"/>
                </a:solidFill>
              </a:rPr>
              <a:t>Peligro De Caídas – Repaso General</a:t>
            </a:r>
          </a:p>
        </p:txBody>
      </p:sp>
      <p:cxnSp>
        <p:nvCxnSpPr>
          <p:cNvPr id="7" name="Straight Connector 6" descr="Utilizada para destacar el tema fundamental del contenido" title="linea"/>
          <p:cNvCxnSpPr/>
          <p:nvPr/>
        </p:nvCxnSpPr>
        <p:spPr>
          <a:xfrm>
            <a:off x="990600" y="762000"/>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266" name="Rectangle 3"/>
          <p:cNvSpPr>
            <a:spLocks noGrp="1" noChangeArrowheads="1"/>
          </p:cNvSpPr>
          <p:nvPr>
            <p:ph idx="1"/>
          </p:nvPr>
        </p:nvSpPr>
        <p:spPr>
          <a:xfrm>
            <a:off x="381000" y="1066800"/>
            <a:ext cx="8382000" cy="4876800"/>
          </a:xfrm>
        </p:spPr>
        <p:txBody>
          <a:bodyPr/>
          <a:lstStyle/>
          <a:p>
            <a:pPr marL="609600" indent="-609600" eaLnBrk="1" hangingPunct="1">
              <a:buClrTx/>
              <a:buSzPct val="100000"/>
              <a:buFont typeface="Lucida Sans Unicode" panose="020B0602030504020204" pitchFamily="34" charset="0"/>
              <a:buAutoNum type="alphaUcPeriod"/>
            </a:pPr>
            <a:r>
              <a:rPr lang="es-MX" altLang="en-US" b="1" dirty="0" smtClean="0"/>
              <a:t>Peligro de Caídas</a:t>
            </a:r>
          </a:p>
          <a:p>
            <a:pPr marL="865188" lvl="1" indent="-609600" eaLnBrk="1" hangingPunct="1">
              <a:buFont typeface="Lucida Sans Unicode" panose="020B0602030504020204" pitchFamily="34" charset="0"/>
              <a:buAutoNum type="arabicPeriod"/>
            </a:pPr>
            <a:r>
              <a:rPr lang="es-MX" altLang="en-US" sz="2400" u="sng" dirty="0" smtClean="0">
                <a:solidFill>
                  <a:schemeClr val="hlink"/>
                </a:solidFill>
                <a:hlinkClick r:id="rId3" action="ppaction://hlinksldjump"/>
              </a:rPr>
              <a:t>Estructura de edificios</a:t>
            </a:r>
            <a:endParaRPr lang="es-MX" altLang="en-US" sz="2400" u="sng" dirty="0" smtClean="0">
              <a:solidFill>
                <a:schemeClr val="hlink"/>
              </a:solidFill>
            </a:endParaRPr>
          </a:p>
          <a:p>
            <a:pPr marL="865188" lvl="1" indent="-609600" eaLnBrk="1" hangingPunct="1">
              <a:buFont typeface="Lucida Sans Unicode" panose="020B0602030504020204" pitchFamily="34" charset="0"/>
              <a:buAutoNum type="arabicPeriod"/>
            </a:pPr>
            <a:r>
              <a:rPr lang="es-MX" altLang="en-US" sz="2400" u="sng" dirty="0" smtClean="0">
                <a:solidFill>
                  <a:schemeClr val="hlink"/>
                </a:solidFill>
                <a:hlinkClick r:id="rId4" action="ppaction://hlinksldjump"/>
              </a:rPr>
              <a:t>Áreas exteriores de la construcción</a:t>
            </a:r>
            <a:endParaRPr lang="es-MX" altLang="en-US" sz="2400" u="sng" dirty="0" smtClean="0">
              <a:solidFill>
                <a:schemeClr val="hlink"/>
              </a:solidFill>
            </a:endParaRPr>
          </a:p>
          <a:p>
            <a:pPr marL="865188" lvl="1" indent="-609600" eaLnBrk="1" hangingPunct="1">
              <a:buFont typeface="Lucida Sans Unicode" panose="020B0602030504020204" pitchFamily="34" charset="0"/>
              <a:buAutoNum type="arabicPeriod"/>
            </a:pPr>
            <a:r>
              <a:rPr lang="es-MX" altLang="en-US" sz="2400" u="sng" dirty="0" smtClean="0">
                <a:solidFill>
                  <a:schemeClr val="hlink"/>
                </a:solidFill>
                <a:hlinkClick r:id="rId5" action="ppaction://hlinksldjump"/>
              </a:rPr>
              <a:t>Andamios</a:t>
            </a:r>
            <a:endParaRPr lang="es-MX" altLang="en-US" sz="2400" u="sng" dirty="0" smtClean="0">
              <a:solidFill>
                <a:schemeClr val="hlink"/>
              </a:solidFill>
            </a:endParaRPr>
          </a:p>
          <a:p>
            <a:pPr marL="865188" lvl="1" indent="-609600" eaLnBrk="1" hangingPunct="1">
              <a:buFont typeface="Lucida Sans Unicode" panose="020B0602030504020204" pitchFamily="34" charset="0"/>
              <a:buAutoNum type="arabicPeriod"/>
            </a:pPr>
            <a:r>
              <a:rPr lang="es-MX" altLang="en-US" sz="2400" u="sng" dirty="0" smtClean="0">
                <a:solidFill>
                  <a:schemeClr val="hlink"/>
                </a:solidFill>
                <a:hlinkClick r:id="" action="ppaction://noaction"/>
              </a:rPr>
              <a:t>Escalones</a:t>
            </a:r>
            <a:endParaRPr lang="es-MX" altLang="en-US" sz="2400" u="sng" dirty="0" smtClean="0">
              <a:solidFill>
                <a:schemeClr val="hlink"/>
              </a:solidFill>
            </a:endParaRPr>
          </a:p>
          <a:p>
            <a:pPr marL="865188" lvl="1" indent="-609600" eaLnBrk="1" hangingPunct="1">
              <a:buFont typeface="Lucida Sans Unicode" panose="020B0602030504020204" pitchFamily="34" charset="0"/>
              <a:buAutoNum type="arabicPeriod"/>
            </a:pPr>
            <a:r>
              <a:rPr lang="es-MX" altLang="en-US" sz="2400" u="sng" dirty="0" smtClean="0">
                <a:solidFill>
                  <a:schemeClr val="hlink"/>
                </a:solidFill>
                <a:hlinkClick r:id="" action="ppaction://noaction"/>
              </a:rPr>
              <a:t>Escaleras</a:t>
            </a:r>
            <a:endParaRPr lang="es-MX" altLang="en-US" sz="2400" u="sng" dirty="0" smtClean="0">
              <a:solidFill>
                <a:schemeClr val="hlink"/>
              </a:solidFill>
            </a:endParaRPr>
          </a:p>
          <a:p>
            <a:pPr marL="609600" indent="-609600" eaLnBrk="1" hangingPunct="1">
              <a:buClrTx/>
              <a:buSzPct val="100000"/>
              <a:buFont typeface="Lucida Sans Unicode" panose="020B0602030504020204" pitchFamily="34" charset="0"/>
              <a:buAutoNum type="alphaUcPeriod"/>
            </a:pPr>
            <a:endParaRPr lang="es-MX" altLang="en-US" sz="800" dirty="0" smtClean="0"/>
          </a:p>
          <a:p>
            <a:pPr marL="609600" indent="-609600" eaLnBrk="1" hangingPunct="1">
              <a:buClrTx/>
              <a:buSzPct val="100000"/>
              <a:buFont typeface="Lucida Sans Unicode" panose="020B0602030504020204" pitchFamily="34" charset="0"/>
              <a:buAutoNum type="alphaUcPeriod"/>
            </a:pPr>
            <a:r>
              <a:rPr lang="es-MX" altLang="en-US" b="1" dirty="0" smtClean="0"/>
              <a:t>Prevención de Accidentes</a:t>
            </a:r>
          </a:p>
          <a:p>
            <a:pPr marL="865188" lvl="1" indent="-609600" eaLnBrk="1" hangingPunct="1">
              <a:buFont typeface="Lucida Sans Unicode" panose="020B0602030504020204" pitchFamily="34" charset="0"/>
              <a:buAutoNum type="arabicPeriod"/>
            </a:pPr>
            <a:r>
              <a:rPr lang="es-MX" altLang="en-US" sz="2400" u="sng" dirty="0" smtClean="0">
                <a:solidFill>
                  <a:schemeClr val="hlink"/>
                </a:solidFill>
                <a:hlinkClick r:id="" action="ppaction://noaction"/>
              </a:rPr>
              <a:t>Barandales/Barandillas</a:t>
            </a:r>
            <a:endParaRPr lang="es-MX" altLang="en-US" sz="2400" u="sng" dirty="0" smtClean="0">
              <a:solidFill>
                <a:schemeClr val="hlink"/>
              </a:solidFill>
            </a:endParaRPr>
          </a:p>
          <a:p>
            <a:pPr marL="865188" lvl="1" indent="-609600" eaLnBrk="1" hangingPunct="1">
              <a:buFont typeface="Lucida Sans Unicode" panose="020B0602030504020204" pitchFamily="34" charset="0"/>
              <a:buAutoNum type="arabicPeriod"/>
            </a:pPr>
            <a:r>
              <a:rPr lang="es-MX" altLang="en-US" sz="2400" u="sng" dirty="0" smtClean="0">
                <a:solidFill>
                  <a:schemeClr val="hlink"/>
                </a:solidFill>
                <a:hlinkClick r:id="" action="ppaction://noaction"/>
              </a:rPr>
              <a:t>Líneas de aviso/Advertencia </a:t>
            </a:r>
            <a:endParaRPr lang="es-MX" altLang="en-US" sz="2400" u="sng" dirty="0" smtClean="0">
              <a:solidFill>
                <a:schemeClr val="hlink"/>
              </a:solidFill>
            </a:endParaRPr>
          </a:p>
          <a:p>
            <a:pPr marL="865188" lvl="1" indent="-609600" eaLnBrk="1" hangingPunct="1">
              <a:buFont typeface="Lucida Sans Unicode" panose="020B0602030504020204" pitchFamily="34" charset="0"/>
              <a:buAutoNum type="arabicPeriod"/>
            </a:pPr>
            <a:r>
              <a:rPr lang="es-MX" altLang="en-US" sz="2400" u="sng" dirty="0" smtClean="0">
                <a:solidFill>
                  <a:schemeClr val="hlink"/>
                </a:solidFill>
                <a:hlinkClick r:id="" action="ppaction://noaction"/>
              </a:rPr>
              <a:t>Sistemas personal para detención de la caída</a:t>
            </a:r>
            <a:endParaRPr lang="es-MX" altLang="en-US" sz="2400" u="sng" dirty="0" smtClean="0">
              <a:solidFill>
                <a:schemeClr val="hlink"/>
              </a:solidFill>
            </a:endParaRPr>
          </a:p>
          <a:p>
            <a:pPr marL="865188" lvl="1" indent="-609600" eaLnBrk="1" hangingPunct="1">
              <a:buFont typeface="Lucida Sans Unicode" panose="020B0602030504020204" pitchFamily="34" charset="0"/>
              <a:buAutoNum type="arabicPeriod"/>
            </a:pPr>
            <a:r>
              <a:rPr lang="es-MX" altLang="en-US" sz="2400" u="sng" dirty="0" smtClean="0">
                <a:solidFill>
                  <a:schemeClr val="hlink"/>
                </a:solidFill>
                <a:hlinkClick r:id="" action="ppaction://noaction"/>
              </a:rPr>
              <a:t>Cubre Pisos</a:t>
            </a:r>
            <a:endParaRPr lang="es-MX" altLang="en-US" sz="2400" u="sng" dirty="0" smtClean="0">
              <a:solidFill>
                <a:schemeClr val="hlink"/>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de escalera al estar incomple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1600200"/>
            <a:ext cx="5077968" cy="3846576"/>
          </a:xfrm>
          <a:prstGeom prst="rect">
            <a:avLst/>
          </a:prstGeom>
        </p:spPr>
      </p:pic>
      <p:sp>
        <p:nvSpPr>
          <p:cNvPr id="39939" name="Rectangle 4" title="im"/>
          <p:cNvSpPr>
            <a:spLocks noGrp="1" noChangeArrowheads="1"/>
          </p:cNvSpPr>
          <p:nvPr>
            <p:ph type="body" sz="half" idx="1"/>
          </p:nvPr>
        </p:nvSpPr>
        <p:spPr>
          <a:xfrm>
            <a:off x="457200" y="1371600"/>
            <a:ext cx="3276600" cy="2971800"/>
          </a:xfrm>
        </p:spPr>
        <p:txBody>
          <a:bodyPr/>
          <a:lstStyle/>
          <a:p>
            <a:pPr marL="109537" indent="0" eaLnBrk="1" hangingPunct="1">
              <a:spcBef>
                <a:spcPct val="0"/>
              </a:spcBef>
              <a:buClrTx/>
              <a:buNone/>
            </a:pPr>
            <a:r>
              <a:rPr lang="es-MX" altLang="en-US" sz="2400" dirty="0" smtClean="0"/>
              <a:t>Nunca utilice escaleras (de escalones)  incompletas.</a:t>
            </a:r>
          </a:p>
        </p:txBody>
      </p:sp>
      <p:sp>
        <p:nvSpPr>
          <p:cNvPr id="39940" name="AutoShape 17" descr="muestra una situacion insegura " title="simbolo"/>
          <p:cNvSpPr>
            <a:spLocks noChangeArrowheads="1"/>
          </p:cNvSpPr>
          <p:nvPr/>
        </p:nvSpPr>
        <p:spPr bwMode="auto">
          <a:xfrm>
            <a:off x="7772400" y="41148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39941" name="Line 22" descr="indica el tramo de escalera incompleto" title="simbolo"/>
          <p:cNvSpPr>
            <a:spLocks noChangeShapeType="1"/>
          </p:cNvSpPr>
          <p:nvPr/>
        </p:nvSpPr>
        <p:spPr bwMode="auto">
          <a:xfrm>
            <a:off x="6172200" y="3048000"/>
            <a:ext cx="0" cy="914400"/>
          </a:xfrm>
          <a:prstGeom prst="line">
            <a:avLst/>
          </a:prstGeom>
          <a:noFill/>
          <a:ln w="57150">
            <a:solidFill>
              <a:srgbClr val="FF0000"/>
            </a:solidFill>
            <a:round/>
            <a:headEnd/>
            <a:tailEnd type="arrow" w="med" len="med"/>
          </a:ln>
          <a:extLst>
            <a:ext uri="{909E8E84-426E-40DD-AFC4-6F175D3DCCD1}">
              <a14:hiddenFill xmlns:a14="http://schemas.microsoft.com/office/drawing/2010/main">
                <a:noFill/>
              </a14:hiddenFill>
            </a:ext>
          </a:extLst>
        </p:spPr>
        <p:txBody>
          <a:bodyPr anchor="ctr"/>
          <a:lstStyle/>
          <a:p>
            <a:endParaRPr lang="en-US"/>
          </a:p>
        </p:txBody>
      </p:sp>
      <p:cxnSp>
        <p:nvCxnSpPr>
          <p:cNvPr id="10" name="Straight Connector 9"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Escalones  </a:t>
            </a:r>
          </a:p>
        </p:txBody>
      </p:sp>
    </p:spTree>
    <p:extLst>
      <p:ext uri="{BB962C8B-B14F-4D97-AF65-F5344CB8AC3E}">
        <p14:creationId xmlns:p14="http://schemas.microsoft.com/office/powerpoint/2010/main" val="1397811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segura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1371600"/>
            <a:ext cx="4480560" cy="4187952"/>
          </a:xfrm>
          <a:prstGeom prst="rect">
            <a:avLst/>
          </a:prstGeom>
        </p:spPr>
      </p:pic>
      <p:sp>
        <p:nvSpPr>
          <p:cNvPr id="2765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Escaleras</a:t>
            </a:r>
            <a:endParaRPr lang="en-US" dirty="0" smtClean="0">
              <a:solidFill>
                <a:schemeClr val="tx1"/>
              </a:solidFill>
            </a:endParaRPr>
          </a:p>
        </p:txBody>
      </p:sp>
      <p:sp>
        <p:nvSpPr>
          <p:cNvPr id="40964" name="Rectangle 4"/>
          <p:cNvSpPr>
            <a:spLocks noGrp="1" noChangeArrowheads="1"/>
          </p:cNvSpPr>
          <p:nvPr>
            <p:ph type="body" sz="half" idx="1"/>
          </p:nvPr>
        </p:nvSpPr>
        <p:spPr>
          <a:xfrm>
            <a:off x="457200" y="1600200"/>
            <a:ext cx="3962400" cy="4171950"/>
          </a:xfrm>
        </p:spPr>
        <p:txBody>
          <a:bodyPr/>
          <a:lstStyle/>
          <a:p>
            <a:pPr eaLnBrk="1" hangingPunct="1"/>
            <a:r>
              <a:rPr lang="es-MX" altLang="en-US" sz="2400" dirty="0" smtClean="0"/>
              <a:t>Las escaleras deben ser inspeccionadas antes de usarse.</a:t>
            </a:r>
          </a:p>
          <a:p>
            <a:pPr eaLnBrk="1" hangingPunct="1">
              <a:buFont typeface="Wingdings" panose="05000000000000000000" pitchFamily="2" charset="2"/>
              <a:buNone/>
            </a:pPr>
            <a:endParaRPr lang="es-MX" altLang="en-US" sz="1000" dirty="0" smtClean="0"/>
          </a:p>
          <a:p>
            <a:pPr eaLnBrk="1" hangingPunct="1"/>
            <a:r>
              <a:rPr lang="es-MX" altLang="en-US" sz="2400" dirty="0" smtClean="0"/>
              <a:t>Las escaleras deben mantenerse en buenas condiciones y almacenadas en un sitio seguro.</a:t>
            </a:r>
          </a:p>
        </p:txBody>
      </p:sp>
      <p:pic>
        <p:nvPicPr>
          <p:cNvPr id="40965" name="Picture 14" descr="muestra una situacion segura "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00950" y="41719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397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1524000"/>
            <a:ext cx="3846576" cy="5077968"/>
          </a:xfrm>
          <a:prstGeom prst="rect">
            <a:avLst/>
          </a:prstGeom>
        </p:spPr>
      </p:pic>
      <p:sp>
        <p:nvSpPr>
          <p:cNvPr id="41987" name="Rectangle 12"/>
          <p:cNvSpPr>
            <a:spLocks noGrp="1" noChangeArrowheads="1"/>
          </p:cNvSpPr>
          <p:nvPr>
            <p:ph type="body" sz="half" idx="1"/>
          </p:nvPr>
        </p:nvSpPr>
        <p:spPr>
          <a:xfrm>
            <a:off x="609600" y="2590800"/>
            <a:ext cx="4013200" cy="2057400"/>
          </a:xfrm>
        </p:spPr>
        <p:txBody>
          <a:bodyPr/>
          <a:lstStyle/>
          <a:p>
            <a:pPr marL="109537" indent="0" eaLnBrk="1" hangingPunct="1">
              <a:buNone/>
            </a:pPr>
            <a:r>
              <a:rPr lang="es-MX" altLang="en-US" sz="2400" dirty="0" smtClean="0"/>
              <a:t>No pararse encima de la escalera.</a:t>
            </a:r>
          </a:p>
          <a:p>
            <a:pPr eaLnBrk="1" hangingPunct="1"/>
            <a:endParaRPr lang="en-US" altLang="en-US" sz="2400" dirty="0" smtClean="0"/>
          </a:p>
        </p:txBody>
      </p:sp>
      <p:sp>
        <p:nvSpPr>
          <p:cNvPr id="41988" name="AutoShape 22" descr="muestra una situacion insegura" title="simbolo"/>
          <p:cNvSpPr>
            <a:spLocks noChangeArrowheads="1"/>
          </p:cNvSpPr>
          <p:nvPr/>
        </p:nvSpPr>
        <p:spPr bwMode="auto">
          <a:xfrm>
            <a:off x="7772400" y="44196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Escaleras </a:t>
            </a:r>
            <a:endParaRPr lang="en-US" dirty="0" smtClean="0">
              <a:solidFill>
                <a:schemeClr val="tx1"/>
              </a:solidFill>
            </a:endParaRPr>
          </a:p>
        </p:txBody>
      </p:sp>
    </p:spTree>
    <p:extLst>
      <p:ext uri="{BB962C8B-B14F-4D97-AF65-F5344CB8AC3E}">
        <p14:creationId xmlns:p14="http://schemas.microsoft.com/office/powerpoint/2010/main" val="1803483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segura de etiquetas para evitar riesgo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1447800"/>
            <a:ext cx="4443984" cy="3377184"/>
          </a:xfrm>
          <a:prstGeom prst="rect">
            <a:avLst/>
          </a:prstGeom>
        </p:spPr>
      </p:pic>
      <p:sp>
        <p:nvSpPr>
          <p:cNvPr id="43011" name="Rectangle 3"/>
          <p:cNvSpPr>
            <a:spLocks noGrp="1" noChangeArrowheads="1"/>
          </p:cNvSpPr>
          <p:nvPr>
            <p:ph type="body" sz="half" idx="1"/>
          </p:nvPr>
        </p:nvSpPr>
        <p:spPr>
          <a:xfrm>
            <a:off x="228600" y="2362200"/>
            <a:ext cx="4013200" cy="2209800"/>
          </a:xfrm>
        </p:spPr>
        <p:txBody>
          <a:bodyPr/>
          <a:lstStyle/>
          <a:p>
            <a:pPr marL="109537" indent="0" eaLnBrk="1" hangingPunct="1">
              <a:buNone/>
            </a:pPr>
            <a:r>
              <a:rPr lang="es-MX" altLang="en-US" sz="2400" dirty="0" smtClean="0"/>
              <a:t>Leer las etiquetas que tienen las escaleras para garantizarse el uso apropiado.</a:t>
            </a:r>
          </a:p>
          <a:p>
            <a:pPr eaLnBrk="1" hangingPunct="1">
              <a:buFont typeface="Wingdings" panose="05000000000000000000" pitchFamily="2" charset="2"/>
              <a:buNone/>
            </a:pPr>
            <a:endParaRPr lang="es-MX" altLang="en-US" sz="2400" dirty="0" smtClean="0"/>
          </a:p>
        </p:txBody>
      </p:sp>
      <p:pic>
        <p:nvPicPr>
          <p:cNvPr id="43012" name="Picture 18" descr="muestra una situacio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24750" y="32131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Escaleras</a:t>
            </a:r>
            <a:endParaRPr lang="en-US" dirty="0" smtClean="0">
              <a:solidFill>
                <a:schemeClr val="tx1"/>
              </a:solidFill>
            </a:endParaRPr>
          </a:p>
        </p:txBody>
      </p:sp>
    </p:spTree>
    <p:extLst>
      <p:ext uri="{BB962C8B-B14F-4D97-AF65-F5344CB8AC3E}">
        <p14:creationId xmlns:p14="http://schemas.microsoft.com/office/powerpoint/2010/main" val="1883400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segura de trabaj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371600"/>
            <a:ext cx="3706368" cy="5077968"/>
          </a:xfrm>
          <a:prstGeom prst="rect">
            <a:avLst/>
          </a:prstGeom>
        </p:spPr>
      </p:pic>
      <p:sp>
        <p:nvSpPr>
          <p:cNvPr id="44035" name="Rectangle 3"/>
          <p:cNvSpPr>
            <a:spLocks noGrp="1" noChangeArrowheads="1"/>
          </p:cNvSpPr>
          <p:nvPr>
            <p:ph type="body" sz="half" idx="1"/>
          </p:nvPr>
        </p:nvSpPr>
        <p:spPr>
          <a:xfrm>
            <a:off x="685800" y="1905000"/>
            <a:ext cx="4013200" cy="4171950"/>
          </a:xfrm>
        </p:spPr>
        <p:txBody>
          <a:bodyPr/>
          <a:lstStyle/>
          <a:p>
            <a:pPr eaLnBrk="1" hangingPunct="1"/>
            <a:r>
              <a:rPr lang="es-MX" altLang="en-US" sz="2400" dirty="0" smtClean="0"/>
              <a:t>Siempre mantenga paso firme cuando avancé un peldaño.</a:t>
            </a:r>
          </a:p>
          <a:p>
            <a:pPr eaLnBrk="1" hangingPunct="1">
              <a:buFont typeface="Wingdings" panose="05000000000000000000" pitchFamily="2" charset="2"/>
              <a:buNone/>
            </a:pPr>
            <a:endParaRPr lang="es-MX" altLang="en-US" sz="1000" dirty="0" smtClean="0"/>
          </a:p>
          <a:p>
            <a:pPr eaLnBrk="1" hangingPunct="1"/>
            <a:r>
              <a:rPr lang="es-MX" altLang="en-US" sz="2400" dirty="0" smtClean="0"/>
              <a:t>Utilice una escalera de tamaño apropiado para el trabajo a realizar.</a:t>
            </a:r>
          </a:p>
        </p:txBody>
      </p:sp>
      <p:pic>
        <p:nvPicPr>
          <p:cNvPr id="44036" name="Picture 15" descr="muestra una situacio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24750" y="49339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Escaleras</a:t>
            </a:r>
            <a:endParaRPr lang="en-US" dirty="0" smtClean="0">
              <a:solidFill>
                <a:schemeClr val="tx1"/>
              </a:solidFill>
            </a:endParaRPr>
          </a:p>
        </p:txBody>
      </p:sp>
    </p:spTree>
    <p:extLst>
      <p:ext uri="{BB962C8B-B14F-4D97-AF65-F5344CB8AC3E}">
        <p14:creationId xmlns:p14="http://schemas.microsoft.com/office/powerpoint/2010/main" val="1598153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295400"/>
            <a:ext cx="3773424" cy="5084064"/>
          </a:xfrm>
          <a:prstGeom prst="rect">
            <a:avLst/>
          </a:prstGeom>
        </p:spPr>
      </p:pic>
      <p:sp>
        <p:nvSpPr>
          <p:cNvPr id="45059" name="Rectangle 4"/>
          <p:cNvSpPr>
            <a:spLocks noGrp="1" noChangeArrowheads="1"/>
          </p:cNvSpPr>
          <p:nvPr>
            <p:ph type="body" sz="half" idx="1"/>
          </p:nvPr>
        </p:nvSpPr>
        <p:spPr>
          <a:xfrm>
            <a:off x="609600" y="1676400"/>
            <a:ext cx="4419600" cy="4267200"/>
          </a:xfrm>
        </p:spPr>
        <p:txBody>
          <a:bodyPr/>
          <a:lstStyle/>
          <a:p>
            <a:pPr marL="109537" indent="0" eaLnBrk="1" hangingPunct="1">
              <a:buNone/>
            </a:pPr>
            <a:r>
              <a:rPr lang="es-MX" altLang="en-US" sz="2400" dirty="0" smtClean="0"/>
              <a:t>Siempre utiliza el equipo adecuado para trabajar:</a:t>
            </a:r>
          </a:p>
          <a:p>
            <a:pPr eaLnBrk="1" hangingPunct="1">
              <a:buClrTx/>
              <a:buFont typeface="Verdana" panose="020B0604030504040204" pitchFamily="34" charset="0"/>
              <a:buChar char="◦"/>
            </a:pPr>
            <a:endParaRPr lang="es-MX" altLang="en-US" sz="1000" dirty="0" smtClean="0"/>
          </a:p>
          <a:p>
            <a:pPr lvl="1" eaLnBrk="1" hangingPunct="1"/>
            <a:r>
              <a:rPr lang="es-MX" altLang="en-US" sz="2200" dirty="0" smtClean="0"/>
              <a:t>Escaleras</a:t>
            </a:r>
          </a:p>
          <a:p>
            <a:pPr lvl="1" eaLnBrk="1" hangingPunct="1"/>
            <a:endParaRPr lang="es-MX" altLang="en-US" sz="1000" dirty="0" smtClean="0"/>
          </a:p>
          <a:p>
            <a:pPr lvl="1" eaLnBrk="1" hangingPunct="1"/>
            <a:r>
              <a:rPr lang="es-MX" altLang="en-US" sz="2200" dirty="0" smtClean="0"/>
              <a:t>Montacargas</a:t>
            </a:r>
          </a:p>
          <a:p>
            <a:pPr lvl="1" eaLnBrk="1" hangingPunct="1"/>
            <a:endParaRPr lang="es-MX" altLang="en-US" sz="1000" dirty="0" smtClean="0"/>
          </a:p>
          <a:p>
            <a:pPr lvl="1" eaLnBrk="1" hangingPunct="1"/>
            <a:r>
              <a:rPr lang="es-MX" altLang="en-US" sz="2200" dirty="0" smtClean="0"/>
              <a:t>Andamios</a:t>
            </a:r>
          </a:p>
        </p:txBody>
      </p:sp>
      <p:sp>
        <p:nvSpPr>
          <p:cNvPr id="45060" name="AutoShape 15" descr="muestra una situacion insegura" title="simbolo"/>
          <p:cNvSpPr>
            <a:spLocks noChangeArrowheads="1"/>
          </p:cNvSpPr>
          <p:nvPr/>
        </p:nvSpPr>
        <p:spPr bwMode="auto">
          <a:xfrm>
            <a:off x="7620000" y="49530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Escaleras  </a:t>
            </a:r>
            <a:endParaRPr lang="en-US" dirty="0" smtClean="0">
              <a:solidFill>
                <a:schemeClr val="tx1"/>
              </a:solidFill>
            </a:endParaRPr>
          </a:p>
        </p:txBody>
      </p:sp>
    </p:spTree>
    <p:extLst>
      <p:ext uri="{BB962C8B-B14F-4D97-AF65-F5344CB8AC3E}">
        <p14:creationId xmlns:p14="http://schemas.microsoft.com/office/powerpoint/2010/main" val="2635948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0" y="1828800"/>
            <a:ext cx="6979920" cy="4066032"/>
          </a:xfrm>
          <a:prstGeom prst="rect">
            <a:avLst/>
          </a:prstGeom>
        </p:spPr>
      </p:pic>
      <p:sp>
        <p:nvSpPr>
          <p:cNvPr id="46083" name="Rectangle 4"/>
          <p:cNvSpPr>
            <a:spLocks noGrp="1" noChangeArrowheads="1"/>
          </p:cNvSpPr>
          <p:nvPr>
            <p:ph type="body" sz="half" idx="1"/>
          </p:nvPr>
        </p:nvSpPr>
        <p:spPr>
          <a:xfrm>
            <a:off x="990600" y="1219200"/>
            <a:ext cx="7315200" cy="1295400"/>
          </a:xfrm>
        </p:spPr>
        <p:txBody>
          <a:bodyPr/>
          <a:lstStyle/>
          <a:p>
            <a:pPr marL="109537" indent="0" eaLnBrk="1" hangingPunct="1">
              <a:buNone/>
            </a:pPr>
            <a:r>
              <a:rPr lang="es-MX" altLang="en-US" sz="2400" dirty="0" smtClean="0"/>
              <a:t>Nunca sentarse encima de una escalera tijera.</a:t>
            </a:r>
          </a:p>
        </p:txBody>
      </p:sp>
      <p:sp>
        <p:nvSpPr>
          <p:cNvPr id="46084" name="AutoShape 25" descr="muestra una situacion insegura de trabajo" title="simbolo"/>
          <p:cNvSpPr>
            <a:spLocks noChangeArrowheads="1"/>
          </p:cNvSpPr>
          <p:nvPr/>
        </p:nvSpPr>
        <p:spPr bwMode="auto">
          <a:xfrm>
            <a:off x="3200400" y="46482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46085" name="AutoShape 26" descr="muestra una situacion insegura de trabajo" title="simbolo"/>
          <p:cNvSpPr>
            <a:spLocks noChangeArrowheads="1"/>
          </p:cNvSpPr>
          <p:nvPr/>
        </p:nvSpPr>
        <p:spPr bwMode="auto">
          <a:xfrm>
            <a:off x="6934200" y="46482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10" name="Straight Connector 9"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Escaleras  </a:t>
            </a:r>
            <a:endParaRPr lang="en-US" dirty="0" smtClean="0">
              <a:solidFill>
                <a:schemeClr val="tx1"/>
              </a:solidFill>
            </a:endParaRPr>
          </a:p>
        </p:txBody>
      </p:sp>
    </p:spTree>
    <p:extLst>
      <p:ext uri="{BB962C8B-B14F-4D97-AF65-F5344CB8AC3E}">
        <p14:creationId xmlns:p14="http://schemas.microsoft.com/office/powerpoint/2010/main" val="16765526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de trabaj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1371600"/>
            <a:ext cx="3900716" cy="4523232"/>
          </a:xfrm>
          <a:prstGeom prst="rect">
            <a:avLst/>
          </a:prstGeom>
        </p:spPr>
      </p:pic>
      <p:sp>
        <p:nvSpPr>
          <p:cNvPr id="47107" name="Rectangle 3"/>
          <p:cNvSpPr>
            <a:spLocks noGrp="1" noChangeArrowheads="1"/>
          </p:cNvSpPr>
          <p:nvPr>
            <p:ph type="body" sz="half" idx="1"/>
          </p:nvPr>
        </p:nvSpPr>
        <p:spPr>
          <a:xfrm>
            <a:off x="533400" y="1600200"/>
            <a:ext cx="4267200" cy="4171950"/>
          </a:xfrm>
        </p:spPr>
        <p:txBody>
          <a:bodyPr/>
          <a:lstStyle/>
          <a:p>
            <a:pPr eaLnBrk="1" hangingPunct="1"/>
            <a:r>
              <a:rPr lang="es-MX" altLang="en-US" sz="2400" dirty="0" smtClean="0"/>
              <a:t>Un marco de una escalera de tijera debe estar completamente abierto y trabado en su posición.</a:t>
            </a:r>
          </a:p>
          <a:p>
            <a:pPr eaLnBrk="1" hangingPunct="1">
              <a:buFont typeface="Wingdings" panose="05000000000000000000" pitchFamily="2" charset="2"/>
              <a:buNone/>
            </a:pPr>
            <a:endParaRPr lang="es-MX" altLang="en-US" sz="1000" dirty="0" smtClean="0"/>
          </a:p>
          <a:p>
            <a:pPr eaLnBrk="1" hangingPunct="1"/>
            <a:r>
              <a:rPr lang="es-MX" altLang="en-US" sz="2400" dirty="0" smtClean="0"/>
              <a:t>Solamente utilicé escaleras diseñadas para dicho propósito.</a:t>
            </a:r>
          </a:p>
          <a:p>
            <a:pPr eaLnBrk="1" hangingPunct="1">
              <a:buFont typeface="Wingdings" panose="05000000000000000000" pitchFamily="2" charset="2"/>
              <a:buNone/>
            </a:pPr>
            <a:endParaRPr lang="es-MX" altLang="en-US" sz="2400" dirty="0" smtClean="0"/>
          </a:p>
        </p:txBody>
      </p:sp>
      <p:sp>
        <p:nvSpPr>
          <p:cNvPr id="47108" name="AutoShape 13" descr="muestra una situacion insegura " title="simbolo"/>
          <p:cNvSpPr>
            <a:spLocks noChangeArrowheads="1"/>
          </p:cNvSpPr>
          <p:nvPr/>
        </p:nvSpPr>
        <p:spPr bwMode="auto">
          <a:xfrm>
            <a:off x="7467600" y="43434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Escaleras   </a:t>
            </a:r>
            <a:endParaRPr lang="en-US" dirty="0" smtClean="0">
              <a:solidFill>
                <a:schemeClr val="tx1"/>
              </a:solidFill>
            </a:endParaRPr>
          </a:p>
        </p:txBody>
      </p:sp>
    </p:spTree>
    <p:extLst>
      <p:ext uri="{BB962C8B-B14F-4D97-AF65-F5344CB8AC3E}">
        <p14:creationId xmlns:p14="http://schemas.microsoft.com/office/powerpoint/2010/main" val="1889530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de escalera en una superficie inestab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1219200"/>
            <a:ext cx="4053840" cy="5077968"/>
          </a:xfrm>
          <a:prstGeom prst="rect">
            <a:avLst/>
          </a:prstGeom>
        </p:spPr>
      </p:pic>
      <p:sp>
        <p:nvSpPr>
          <p:cNvPr id="48131" name="Rectangle 4"/>
          <p:cNvSpPr>
            <a:spLocks noGrp="1" noChangeArrowheads="1"/>
          </p:cNvSpPr>
          <p:nvPr>
            <p:ph type="body" sz="half" idx="2"/>
          </p:nvPr>
        </p:nvSpPr>
        <p:spPr>
          <a:xfrm>
            <a:off x="457200" y="1752600"/>
            <a:ext cx="3962400" cy="4495800"/>
          </a:xfrm>
        </p:spPr>
        <p:txBody>
          <a:bodyPr/>
          <a:lstStyle/>
          <a:p>
            <a:pPr marL="109537" indent="0" eaLnBrk="1" hangingPunct="1">
              <a:buNone/>
            </a:pPr>
            <a:r>
              <a:rPr lang="es-MX" altLang="en-US" sz="2400" dirty="0" smtClean="0"/>
              <a:t>Solamente utilizar las escaleras en superficies sólidas y estables para prevenir un movimiento accidental.</a:t>
            </a:r>
          </a:p>
          <a:p>
            <a:pPr eaLnBrk="1" hangingPunct="1"/>
            <a:endParaRPr lang="en-US" altLang="en-US" sz="2400" dirty="0" smtClean="0"/>
          </a:p>
        </p:txBody>
      </p:sp>
      <p:sp>
        <p:nvSpPr>
          <p:cNvPr id="48132" name="AutoShape 22" descr="muestra una situacion insegura" title="simbolo"/>
          <p:cNvSpPr>
            <a:spLocks noChangeArrowheads="1"/>
          </p:cNvSpPr>
          <p:nvPr/>
        </p:nvSpPr>
        <p:spPr bwMode="auto">
          <a:xfrm>
            <a:off x="7543800" y="49530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Escaleras </a:t>
            </a:r>
            <a:endParaRPr lang="en-US" dirty="0" smtClean="0">
              <a:solidFill>
                <a:schemeClr val="tx1"/>
              </a:solidFill>
            </a:endParaRPr>
          </a:p>
        </p:txBody>
      </p:sp>
    </p:spTree>
    <p:extLst>
      <p:ext uri="{BB962C8B-B14F-4D97-AF65-F5344CB8AC3E}">
        <p14:creationId xmlns:p14="http://schemas.microsoft.com/office/powerpoint/2010/main" val="898736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8" descr="muestra una situacion segura de como colocar una escalera" title="imagen"/>
          <p:cNvGraphicFramePr>
            <a:graphicFrameLocks noChangeAspect="1"/>
          </p:cNvGraphicFramePr>
          <p:nvPr>
            <p:extLst/>
          </p:nvPr>
        </p:nvGraphicFramePr>
        <p:xfrm>
          <a:off x="4648200" y="1168400"/>
          <a:ext cx="4114800" cy="5080000"/>
        </p:xfrm>
        <a:graphic>
          <a:graphicData uri="http://schemas.openxmlformats.org/presentationml/2006/ole">
            <mc:AlternateContent xmlns:mc="http://schemas.openxmlformats.org/markup-compatibility/2006">
              <mc:Choice xmlns:v="urn:schemas-microsoft-com:vml" Requires="v">
                <p:oleObj spid="_x0000_s28680" name="Image" r:id="rId4" imgW="4076190" imgH="5079365" progId="Photoshop.Image.9">
                  <p:embed/>
                </p:oleObj>
              </mc:Choice>
              <mc:Fallback>
                <p:oleObj name="Image" r:id="rId4" imgW="4076190" imgH="5079365" progId="Photoshop.Image.9">
                  <p:embed/>
                  <p:pic>
                    <p:nvPicPr>
                      <p:cNvPr id="49154" name="Object 28" descr="muestra una situacion segura de como colocar una escalera" title="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168400"/>
                        <a:ext cx="4114800" cy="50800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5" name="Rectangle 3"/>
          <p:cNvSpPr>
            <a:spLocks noGrp="1" noChangeArrowheads="1"/>
          </p:cNvSpPr>
          <p:nvPr>
            <p:ph type="body" sz="half" idx="1"/>
          </p:nvPr>
        </p:nvSpPr>
        <p:spPr>
          <a:xfrm>
            <a:off x="457200" y="1295400"/>
            <a:ext cx="4267200" cy="5029200"/>
          </a:xfrm>
        </p:spPr>
        <p:txBody>
          <a:bodyPr/>
          <a:lstStyle/>
          <a:p>
            <a:pPr eaLnBrk="1" hangingPunct="1"/>
            <a:r>
              <a:rPr lang="es-MX" altLang="en-US" sz="2400" dirty="0" smtClean="0"/>
              <a:t>Las escaleras deben estar colocadas en un ángulo seguro para evitar el potencial peligro de una caída al subir o bajar.</a:t>
            </a:r>
          </a:p>
          <a:p>
            <a:pPr eaLnBrk="1" hangingPunct="1"/>
            <a:endParaRPr lang="es-MX" altLang="en-US" sz="1000" dirty="0" smtClean="0"/>
          </a:p>
          <a:p>
            <a:pPr eaLnBrk="1" hangingPunct="1"/>
            <a:r>
              <a:rPr lang="es-MX" altLang="en-US" sz="2400" dirty="0" smtClean="0"/>
              <a:t>La extensión de la escalera debe extenderse 3 pies sobre la parte superior de una estructura, para un acceso seguro.</a:t>
            </a:r>
          </a:p>
        </p:txBody>
      </p:sp>
      <p:pic>
        <p:nvPicPr>
          <p:cNvPr id="49156" name="Picture 27" descr="muestra una situacion segura" title="simbolo"/>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7600" y="49339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Escaleras  </a:t>
            </a:r>
            <a:endParaRPr lang="en-US" dirty="0" smtClean="0">
              <a:solidFill>
                <a:schemeClr val="tx1"/>
              </a:solidFill>
            </a:endParaRPr>
          </a:p>
        </p:txBody>
      </p:sp>
    </p:spTree>
    <p:extLst>
      <p:ext uri="{BB962C8B-B14F-4D97-AF65-F5344CB8AC3E}">
        <p14:creationId xmlns:p14="http://schemas.microsoft.com/office/powerpoint/2010/main" val="848829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Grp="1" noChangeArrowheads="1"/>
          </p:cNvSpPr>
          <p:nvPr>
            <p:ph idx="1"/>
          </p:nvPr>
        </p:nvSpPr>
        <p:spPr>
          <a:xfrm>
            <a:off x="457200" y="1219200"/>
            <a:ext cx="6629400" cy="4495800"/>
          </a:xfrm>
        </p:spPr>
        <p:txBody>
          <a:bodyPr/>
          <a:lstStyle/>
          <a:p>
            <a:pPr eaLnBrk="1" hangingPunct="1">
              <a:lnSpc>
                <a:spcPct val="80000"/>
              </a:lnSpc>
            </a:pPr>
            <a:r>
              <a:rPr lang="es-MX" altLang="en-US" sz="2600" smtClean="0"/>
              <a:t>Las caídas son uno de los peligros más significativos en los sitios de construcción.</a:t>
            </a:r>
          </a:p>
          <a:p>
            <a:pPr eaLnBrk="1" hangingPunct="1">
              <a:lnSpc>
                <a:spcPct val="80000"/>
              </a:lnSpc>
              <a:buFont typeface="Wingdings" panose="05000000000000000000" pitchFamily="2" charset="2"/>
              <a:buNone/>
            </a:pPr>
            <a:r>
              <a:rPr lang="es-MX" altLang="en-US" sz="2600" smtClean="0"/>
              <a:t>  </a:t>
            </a:r>
          </a:p>
          <a:p>
            <a:pPr eaLnBrk="1" hangingPunct="1">
              <a:lnSpc>
                <a:spcPct val="80000"/>
              </a:lnSpc>
              <a:buFont typeface="Wingdings" panose="05000000000000000000" pitchFamily="2" charset="2"/>
              <a:buNone/>
            </a:pPr>
            <a:endParaRPr lang="es-MX" altLang="en-US" sz="2600" smtClean="0"/>
          </a:p>
          <a:p>
            <a:pPr eaLnBrk="1" hangingPunct="1">
              <a:lnSpc>
                <a:spcPct val="80000"/>
              </a:lnSpc>
            </a:pPr>
            <a:r>
              <a:rPr lang="es-MX" altLang="en-US" sz="2600" smtClean="0"/>
              <a:t>Este programa te ayudará a reconocer los peligros de caídas más comunes.</a:t>
            </a:r>
          </a:p>
          <a:p>
            <a:pPr eaLnBrk="1" hangingPunct="1">
              <a:lnSpc>
                <a:spcPct val="80000"/>
              </a:lnSpc>
              <a:buFont typeface="Wingdings" panose="05000000000000000000" pitchFamily="2" charset="2"/>
              <a:buNone/>
            </a:pPr>
            <a:endParaRPr lang="es-MX" altLang="en-US" sz="2600" smtClean="0"/>
          </a:p>
          <a:p>
            <a:pPr eaLnBrk="1" hangingPunct="1">
              <a:lnSpc>
                <a:spcPct val="80000"/>
              </a:lnSpc>
              <a:buFont typeface="Wingdings" panose="05000000000000000000" pitchFamily="2" charset="2"/>
              <a:buNone/>
            </a:pPr>
            <a:endParaRPr lang="es-MX" altLang="en-US" sz="2600" smtClean="0"/>
          </a:p>
          <a:p>
            <a:pPr eaLnBrk="1" hangingPunct="1">
              <a:lnSpc>
                <a:spcPct val="80000"/>
              </a:lnSpc>
            </a:pPr>
            <a:r>
              <a:rPr lang="es-MX" altLang="en-US" sz="2600" smtClean="0"/>
              <a:t>Los símbolos en las fotos te indicaran si la situación es segura o insegura.</a:t>
            </a:r>
          </a:p>
        </p:txBody>
      </p:sp>
      <p:sp>
        <p:nvSpPr>
          <p:cNvPr id="73732" name="Rectangle 8"/>
          <p:cNvSpPr>
            <a:spLocks noGrp="1" noChangeArrowheads="1"/>
          </p:cNvSpPr>
          <p:nvPr>
            <p:ph type="title"/>
          </p:nvPr>
        </p:nvSpPr>
        <p:spPr>
          <a:xfrm>
            <a:off x="457200" y="76200"/>
            <a:ext cx="8229600" cy="1143000"/>
          </a:xfrm>
        </p:spPr>
        <p:txBody>
          <a:bodyPr>
            <a:noAutofit/>
          </a:bodyPr>
          <a:lstStyle/>
          <a:p>
            <a:pPr algn="ctr" eaLnBrk="1" hangingPunct="1">
              <a:defRPr/>
            </a:pPr>
            <a:r>
              <a:rPr lang="es-MX" dirty="0" smtClean="0">
                <a:solidFill>
                  <a:schemeClr val="tx1"/>
                </a:solidFill>
              </a:rPr>
              <a:t>Peligro De Caídas  </a:t>
            </a:r>
          </a:p>
        </p:txBody>
      </p:sp>
      <p:sp>
        <p:nvSpPr>
          <p:cNvPr id="12292" name="AutoShape 6" descr="representa  una situacion  insegura " title="simbolo"/>
          <p:cNvSpPr>
            <a:spLocks noChangeArrowheads="1"/>
          </p:cNvSpPr>
          <p:nvPr/>
        </p:nvSpPr>
        <p:spPr bwMode="auto">
          <a:xfrm>
            <a:off x="7162800" y="3657600"/>
            <a:ext cx="1371600" cy="1371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8575">
            <a:solidFill>
              <a:schemeClr val="tx1"/>
            </a:solidFill>
            <a:miter lim="800000"/>
            <a:headEnd/>
            <a:tailEnd/>
          </a:ln>
        </p:spPr>
        <p:txBody>
          <a:bodyPr wrap="none" anchor="ctr"/>
          <a:lstStyle/>
          <a:p>
            <a:endParaRPr lang="en-US"/>
          </a:p>
        </p:txBody>
      </p:sp>
      <p:pic>
        <p:nvPicPr>
          <p:cNvPr id="12293" name="Picture 11" descr="representa una situacion  segura" title="simbol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9000" y="14478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12"/>
          <p:cNvSpPr txBox="1">
            <a:spLocks noChangeArrowheads="1"/>
          </p:cNvSpPr>
          <p:nvPr/>
        </p:nvSpPr>
        <p:spPr bwMode="auto">
          <a:xfrm>
            <a:off x="7162800" y="2514600"/>
            <a:ext cx="1066800" cy="457200"/>
          </a:xfrm>
          <a:prstGeom prst="rect">
            <a:avLst/>
          </a:prstGeom>
          <a:noFill/>
          <a:ln w="9525">
            <a:noFill/>
            <a:miter lim="800000"/>
            <a:headEnd/>
            <a:tailEnd/>
          </a:ln>
          <a:effectLst/>
        </p:spPr>
        <p:txBody>
          <a:bodyPr anchor="ctr">
            <a:spAutoFit/>
          </a:bodyPr>
          <a:lstStyle/>
          <a:p>
            <a:pPr algn="ctr">
              <a:spcBef>
                <a:spcPct val="50000"/>
              </a:spcBef>
              <a:defRPr/>
            </a:pPr>
            <a:r>
              <a:rPr lang="es-MX">
                <a:effectLst>
                  <a:outerShdw blurRad="38100" dist="38100" dir="2700000" algn="tl">
                    <a:srgbClr val="C0C0C0"/>
                  </a:outerShdw>
                </a:effectLst>
              </a:rPr>
              <a:t>Seguro</a:t>
            </a:r>
            <a:endParaRPr lang="es-MX" i="0"/>
          </a:p>
        </p:txBody>
      </p:sp>
      <p:sp>
        <p:nvSpPr>
          <p:cNvPr id="4109" name="Text Box 13"/>
          <p:cNvSpPr txBox="1">
            <a:spLocks noChangeArrowheads="1"/>
          </p:cNvSpPr>
          <p:nvPr/>
        </p:nvSpPr>
        <p:spPr bwMode="auto">
          <a:xfrm>
            <a:off x="7239000" y="4953000"/>
            <a:ext cx="1295400" cy="457200"/>
          </a:xfrm>
          <a:prstGeom prst="rect">
            <a:avLst/>
          </a:prstGeom>
          <a:noFill/>
          <a:ln w="9525">
            <a:noFill/>
            <a:miter lim="800000"/>
            <a:headEnd/>
            <a:tailEnd/>
          </a:ln>
          <a:effectLst/>
        </p:spPr>
        <p:txBody>
          <a:bodyPr anchor="ctr">
            <a:spAutoFit/>
          </a:bodyPr>
          <a:lstStyle/>
          <a:p>
            <a:pPr algn="ctr">
              <a:spcBef>
                <a:spcPct val="50000"/>
              </a:spcBef>
              <a:defRPr/>
            </a:pPr>
            <a:r>
              <a:rPr lang="es-MX">
                <a:effectLst>
                  <a:outerShdw blurRad="38100" dist="38100" dir="2700000" algn="tl">
                    <a:srgbClr val="C0C0C0"/>
                  </a:outerShdw>
                </a:effectLst>
              </a:rPr>
              <a:t>Inseguro</a:t>
            </a:r>
          </a:p>
        </p:txBody>
      </p:sp>
      <p:cxnSp>
        <p:nvCxnSpPr>
          <p:cNvPr id="11" name="Straight Connector 10"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de trabaj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1219200"/>
            <a:ext cx="3761232" cy="5084064"/>
          </a:xfrm>
          <a:prstGeom prst="rect">
            <a:avLst/>
          </a:prstGeom>
        </p:spPr>
      </p:pic>
      <p:sp>
        <p:nvSpPr>
          <p:cNvPr id="50179" name="Rectangle 3"/>
          <p:cNvSpPr>
            <a:spLocks noGrp="1" noChangeArrowheads="1"/>
          </p:cNvSpPr>
          <p:nvPr>
            <p:ph type="body" sz="half" idx="1"/>
          </p:nvPr>
        </p:nvSpPr>
        <p:spPr>
          <a:xfrm>
            <a:off x="457200" y="1447800"/>
            <a:ext cx="4013200" cy="4171950"/>
          </a:xfrm>
        </p:spPr>
        <p:txBody>
          <a:bodyPr/>
          <a:lstStyle/>
          <a:p>
            <a:pPr marL="109537" indent="0" eaLnBrk="1" hangingPunct="1">
              <a:buNone/>
            </a:pPr>
            <a:r>
              <a:rPr lang="es-MX" altLang="en-US" sz="2400" dirty="0" smtClean="0"/>
              <a:t>Cuando utilizamos una escalera de extensión para acceder a una área superior, los carriles laterales deben extenderse al menos 3 pies sobre dicha estructura.</a:t>
            </a:r>
          </a:p>
          <a:p>
            <a:pPr marL="109537" indent="0" eaLnBrk="1" hangingPunct="1">
              <a:buNone/>
            </a:pPr>
            <a:endParaRPr lang="es-MX" altLang="en-US" sz="2400" dirty="0" smtClean="0"/>
          </a:p>
        </p:txBody>
      </p:sp>
      <p:sp>
        <p:nvSpPr>
          <p:cNvPr id="50180" name="AutoShape 12" descr="muestra una situacion insegura " title="simbolo"/>
          <p:cNvSpPr>
            <a:spLocks noChangeArrowheads="1"/>
          </p:cNvSpPr>
          <p:nvPr/>
        </p:nvSpPr>
        <p:spPr bwMode="auto">
          <a:xfrm>
            <a:off x="7543800" y="49530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Escaleras   </a:t>
            </a:r>
            <a:endParaRPr lang="en-US" dirty="0" smtClean="0">
              <a:solidFill>
                <a:schemeClr val="tx1"/>
              </a:solidFill>
            </a:endParaRPr>
          </a:p>
        </p:txBody>
      </p:sp>
    </p:spTree>
    <p:extLst>
      <p:ext uri="{BB962C8B-B14F-4D97-AF65-F5344CB8AC3E}">
        <p14:creationId xmlns:p14="http://schemas.microsoft.com/office/powerpoint/2010/main" val="23118775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muestra una situacion insegura  de una escale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1066800"/>
            <a:ext cx="3889248" cy="5077968"/>
          </a:xfrm>
          <a:prstGeom prst="rect">
            <a:avLst/>
          </a:prstGeom>
        </p:spPr>
      </p:pic>
      <p:pic>
        <p:nvPicPr>
          <p:cNvPr id="2" name="Picture 1" title="muestra una situacion segura de escaler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057400"/>
            <a:ext cx="3444240" cy="3810000"/>
          </a:xfrm>
          <a:prstGeom prst="rect">
            <a:avLst/>
          </a:prstGeom>
        </p:spPr>
      </p:pic>
      <p:sp>
        <p:nvSpPr>
          <p:cNvPr id="51204" name="Line 3" descr="visualiza la distancia separada de la escalera" title="simbolo"/>
          <p:cNvSpPr>
            <a:spLocks noChangeShapeType="1"/>
          </p:cNvSpPr>
          <p:nvPr/>
        </p:nvSpPr>
        <p:spPr bwMode="auto">
          <a:xfrm>
            <a:off x="6324600" y="5257800"/>
            <a:ext cx="1600200" cy="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1364" name="Text Box 4"/>
          <p:cNvSpPr txBox="1">
            <a:spLocks noChangeArrowheads="1"/>
          </p:cNvSpPr>
          <p:nvPr/>
        </p:nvSpPr>
        <p:spPr bwMode="auto">
          <a:xfrm>
            <a:off x="5257800" y="5486400"/>
            <a:ext cx="2895600" cy="457200"/>
          </a:xfrm>
          <a:prstGeom prst="rect">
            <a:avLst/>
          </a:prstGeom>
          <a:solidFill>
            <a:srgbClr val="FFFFFF"/>
          </a:solidFill>
          <a:ln w="9525">
            <a:noFill/>
            <a:miter lim="800000"/>
            <a:headEnd/>
            <a:tailEnd/>
          </a:ln>
          <a:effectLst/>
        </p:spPr>
        <p:txBody>
          <a:bodyPr anchor="ctr">
            <a:spAutoFit/>
          </a:bodyPr>
          <a:lstStyle/>
          <a:p>
            <a:pPr algn="ctr">
              <a:spcBef>
                <a:spcPct val="50000"/>
              </a:spcBef>
              <a:defRPr/>
            </a:pPr>
            <a:r>
              <a:rPr lang="es-MX" b="1" i="0" dirty="0">
                <a:solidFill>
                  <a:srgbClr val="FF3300"/>
                </a:solidFill>
                <a:effectLst>
                  <a:outerShdw blurRad="38100" dist="38100" dir="2700000" algn="tl">
                    <a:srgbClr val="C0C0C0"/>
                  </a:outerShdw>
                </a:effectLst>
              </a:rPr>
              <a:t>Muy retirado!</a:t>
            </a:r>
          </a:p>
        </p:txBody>
      </p:sp>
      <p:sp>
        <p:nvSpPr>
          <p:cNvPr id="51206" name="Rectangle 6"/>
          <p:cNvSpPr>
            <a:spLocks noGrp="1" noChangeArrowheads="1"/>
          </p:cNvSpPr>
          <p:nvPr>
            <p:ph type="body" sz="half" idx="2"/>
          </p:nvPr>
        </p:nvSpPr>
        <p:spPr>
          <a:xfrm>
            <a:off x="457200" y="1143000"/>
            <a:ext cx="4114800" cy="1828800"/>
          </a:xfrm>
        </p:spPr>
        <p:txBody>
          <a:bodyPr/>
          <a:lstStyle/>
          <a:p>
            <a:pPr marL="109537" indent="0" eaLnBrk="1" hangingPunct="1">
              <a:spcBef>
                <a:spcPct val="0"/>
              </a:spcBef>
              <a:buClrTx/>
              <a:buNone/>
            </a:pPr>
            <a:r>
              <a:rPr lang="es-MX" altLang="en-US" sz="2400" dirty="0" smtClean="0"/>
              <a:t>Uso apropiado contra uso inapropiado</a:t>
            </a:r>
          </a:p>
        </p:txBody>
      </p:sp>
      <p:pic>
        <p:nvPicPr>
          <p:cNvPr id="51207" name="Picture 8" descr="muestra una situacion segura" title="simbol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28950" y="48006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AutoShape 9" descr="muestra una situacion insegura" title="simbolo"/>
          <p:cNvSpPr>
            <a:spLocks noChangeArrowheads="1"/>
          </p:cNvSpPr>
          <p:nvPr/>
        </p:nvSpPr>
        <p:spPr bwMode="auto">
          <a:xfrm>
            <a:off x="7391400" y="1219200"/>
            <a:ext cx="914400" cy="91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13" name="Straight Connector 12"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Escaleras </a:t>
            </a:r>
            <a:endParaRPr lang="en-US" dirty="0" smtClean="0">
              <a:solidFill>
                <a:schemeClr val="tx1"/>
              </a:solidFill>
            </a:endParaRPr>
          </a:p>
        </p:txBody>
      </p:sp>
    </p:spTree>
    <p:extLst>
      <p:ext uri="{BB962C8B-B14F-4D97-AF65-F5344CB8AC3E}">
        <p14:creationId xmlns:p14="http://schemas.microsoft.com/office/powerpoint/2010/main" val="2434374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143000"/>
            <a:ext cx="3657600" cy="5077968"/>
          </a:xfrm>
          <a:prstGeom prst="rect">
            <a:avLst/>
          </a:prstGeom>
        </p:spPr>
      </p:pic>
      <p:sp>
        <p:nvSpPr>
          <p:cNvPr id="52227" name="Rectangle 3"/>
          <p:cNvSpPr>
            <a:spLocks noGrp="1" noChangeArrowheads="1"/>
          </p:cNvSpPr>
          <p:nvPr>
            <p:ph type="body" sz="half" idx="1"/>
          </p:nvPr>
        </p:nvSpPr>
        <p:spPr>
          <a:xfrm>
            <a:off x="533400" y="1295400"/>
            <a:ext cx="4038600" cy="4953000"/>
          </a:xfrm>
        </p:spPr>
        <p:txBody>
          <a:bodyPr/>
          <a:lstStyle/>
          <a:p>
            <a:pPr eaLnBrk="1" hangingPunct="1"/>
            <a:r>
              <a:rPr lang="es-MX" altLang="en-US" sz="2400" dirty="0" smtClean="0"/>
              <a:t>Mantener contacto con la escalera usando ambas manos para mantener una firme presión.</a:t>
            </a:r>
          </a:p>
          <a:p>
            <a:pPr eaLnBrk="1" hangingPunct="1"/>
            <a:endParaRPr lang="es-MX" altLang="en-US" sz="1000" dirty="0" smtClean="0"/>
          </a:p>
          <a:p>
            <a:pPr eaLnBrk="1" hangingPunct="1"/>
            <a:r>
              <a:rPr lang="es-MX" altLang="en-US" sz="2400" dirty="0" smtClean="0"/>
              <a:t>Manténgase de frente a la escalera al subir o bajar.</a:t>
            </a:r>
          </a:p>
          <a:p>
            <a:pPr eaLnBrk="1" hangingPunct="1"/>
            <a:endParaRPr lang="es-MX" altLang="en-US" sz="1000" dirty="0" smtClean="0"/>
          </a:p>
          <a:p>
            <a:pPr eaLnBrk="1" hangingPunct="1"/>
            <a:r>
              <a:rPr lang="es-MX" altLang="en-US" sz="2400" dirty="0" smtClean="0"/>
              <a:t>Nunca subirse a una escalera mientras lleva cualquier material.</a:t>
            </a:r>
          </a:p>
          <a:p>
            <a:pPr eaLnBrk="1" hangingPunct="1"/>
            <a:endParaRPr lang="es-MX" altLang="en-US" sz="2400" dirty="0" smtClean="0"/>
          </a:p>
        </p:txBody>
      </p:sp>
      <p:sp>
        <p:nvSpPr>
          <p:cNvPr id="52228" name="AutoShape 5" descr="muestra una situacion insegura" title="simbolo"/>
          <p:cNvSpPr>
            <a:spLocks noChangeArrowheads="1"/>
          </p:cNvSpPr>
          <p:nvPr/>
        </p:nvSpPr>
        <p:spPr bwMode="auto">
          <a:xfrm>
            <a:off x="7543800" y="50292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Escaleras    </a:t>
            </a:r>
            <a:endParaRPr lang="en-US" dirty="0" smtClean="0">
              <a:solidFill>
                <a:schemeClr val="tx1"/>
              </a:solidFill>
            </a:endParaRPr>
          </a:p>
        </p:txBody>
      </p:sp>
    </p:spTree>
    <p:extLst>
      <p:ext uri="{BB962C8B-B14F-4D97-AF65-F5344CB8AC3E}">
        <p14:creationId xmlns:p14="http://schemas.microsoft.com/office/powerpoint/2010/main" val="3148159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segura de una escalera improvisad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1143000"/>
            <a:ext cx="3456432" cy="5084064"/>
          </a:xfrm>
          <a:prstGeom prst="rect">
            <a:avLst/>
          </a:prstGeom>
        </p:spPr>
      </p:pic>
      <p:sp>
        <p:nvSpPr>
          <p:cNvPr id="39939"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sz="3500" dirty="0" smtClean="0">
                <a:solidFill>
                  <a:schemeClr val="tx1"/>
                </a:solidFill>
              </a:rPr>
              <a:t>Escaleras Improvisadas Para los Trabajos</a:t>
            </a:r>
          </a:p>
        </p:txBody>
      </p:sp>
      <p:sp>
        <p:nvSpPr>
          <p:cNvPr id="53252" name="Rectangle 3"/>
          <p:cNvSpPr>
            <a:spLocks noGrp="1" noChangeArrowheads="1"/>
          </p:cNvSpPr>
          <p:nvPr>
            <p:ph type="body" sz="half" idx="1"/>
          </p:nvPr>
        </p:nvSpPr>
        <p:spPr>
          <a:xfrm>
            <a:off x="457200" y="1524000"/>
            <a:ext cx="4724400" cy="4953000"/>
          </a:xfrm>
        </p:spPr>
        <p:txBody>
          <a:bodyPr/>
          <a:lstStyle/>
          <a:p>
            <a:pPr marL="109537" indent="0" eaLnBrk="1" hangingPunct="1">
              <a:buNone/>
            </a:pPr>
            <a:r>
              <a:rPr lang="es-MX" altLang="en-US" sz="2400" dirty="0" smtClean="0"/>
              <a:t>Las escaleras improvisadas para los trabajos deben estar construidas apropiadamente:</a:t>
            </a:r>
          </a:p>
          <a:p>
            <a:pPr eaLnBrk="1" hangingPunct="1">
              <a:buFont typeface="Wingdings" panose="05000000000000000000" pitchFamily="2" charset="2"/>
              <a:buNone/>
            </a:pPr>
            <a:endParaRPr lang="es-MX" altLang="en-US" sz="1000" dirty="0" smtClean="0"/>
          </a:p>
          <a:p>
            <a:pPr lvl="1" eaLnBrk="1" hangingPunct="1">
              <a:buClr>
                <a:schemeClr val="tx1"/>
              </a:buClr>
              <a:buFontTx/>
              <a:buChar char="•"/>
            </a:pPr>
            <a:r>
              <a:rPr lang="es-MX" altLang="en-US" sz="2200" dirty="0" smtClean="0"/>
              <a:t>Peldaños igualmente espaciados</a:t>
            </a:r>
          </a:p>
          <a:p>
            <a:pPr lvl="1" eaLnBrk="1" hangingPunct="1">
              <a:buClr>
                <a:schemeClr val="tx1"/>
              </a:buClr>
              <a:buFontTx/>
              <a:buNone/>
            </a:pPr>
            <a:endParaRPr lang="es-MX" altLang="en-US" sz="1000" dirty="0" smtClean="0"/>
          </a:p>
          <a:p>
            <a:pPr lvl="1" eaLnBrk="1" hangingPunct="1">
              <a:buClr>
                <a:schemeClr val="tx1"/>
              </a:buClr>
              <a:buFontTx/>
              <a:buChar char="•"/>
            </a:pPr>
            <a:r>
              <a:rPr lang="es-MX" altLang="en-US" sz="2200" dirty="0" smtClean="0"/>
              <a:t>Que no falte ningún escalón o peldaño</a:t>
            </a:r>
          </a:p>
          <a:p>
            <a:pPr lvl="1" eaLnBrk="1" hangingPunct="1">
              <a:buClr>
                <a:schemeClr val="tx1"/>
              </a:buClr>
              <a:buFontTx/>
              <a:buNone/>
            </a:pPr>
            <a:endParaRPr lang="es-MX" altLang="en-US" sz="1000" dirty="0" smtClean="0"/>
          </a:p>
          <a:p>
            <a:pPr lvl="1" eaLnBrk="1" hangingPunct="1">
              <a:buClr>
                <a:schemeClr val="tx1"/>
              </a:buClr>
              <a:buFontTx/>
              <a:buChar char="•"/>
            </a:pPr>
            <a:r>
              <a:rPr lang="es-MX" altLang="en-US" sz="2200" dirty="0" smtClean="0"/>
              <a:t>No bordes puntiagudos o clavos que se asomen.</a:t>
            </a:r>
          </a:p>
          <a:p>
            <a:pPr lvl="1" eaLnBrk="1" hangingPunct="1"/>
            <a:endParaRPr lang="es-MX" altLang="en-US" sz="2200" dirty="0" smtClean="0"/>
          </a:p>
        </p:txBody>
      </p:sp>
      <p:pic>
        <p:nvPicPr>
          <p:cNvPr id="53253" name="Picture 5" descr="muestra una situacio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24750" y="50101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3997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1219200"/>
            <a:ext cx="3407664" cy="5084064"/>
          </a:xfrm>
          <a:prstGeom prst="rect">
            <a:avLst/>
          </a:prstGeom>
        </p:spPr>
      </p:pic>
      <p:sp>
        <p:nvSpPr>
          <p:cNvPr id="54275" name="Rectangle 4"/>
          <p:cNvSpPr>
            <a:spLocks noGrp="1" noChangeArrowheads="1"/>
          </p:cNvSpPr>
          <p:nvPr>
            <p:ph type="body" sz="half" idx="1"/>
          </p:nvPr>
        </p:nvSpPr>
        <p:spPr>
          <a:xfrm>
            <a:off x="762000" y="1524000"/>
            <a:ext cx="4267200" cy="4572000"/>
          </a:xfrm>
        </p:spPr>
        <p:txBody>
          <a:bodyPr/>
          <a:lstStyle/>
          <a:p>
            <a:pPr eaLnBrk="1" hangingPunct="1"/>
            <a:r>
              <a:rPr lang="es-MX" altLang="en-US" sz="2400" dirty="0" smtClean="0"/>
              <a:t>Nunca utilices una escalera improvisada en los trabajos que este dañada o que le falten peldaños.</a:t>
            </a:r>
          </a:p>
          <a:p>
            <a:pPr eaLnBrk="1" hangingPunct="1">
              <a:buFont typeface="Wingdings" panose="05000000000000000000" pitchFamily="2" charset="2"/>
              <a:buNone/>
            </a:pPr>
            <a:endParaRPr lang="es-MX" altLang="en-US" sz="1000" dirty="0" smtClean="0"/>
          </a:p>
          <a:p>
            <a:pPr eaLnBrk="1" hangingPunct="1"/>
            <a:r>
              <a:rPr lang="es-MX" altLang="en-US" sz="2400" dirty="0" smtClean="0"/>
              <a:t>Solamente utilizar escaleras improvisadas en los trabajos que han sido construidas correctamente.</a:t>
            </a:r>
          </a:p>
        </p:txBody>
      </p:sp>
      <p:sp>
        <p:nvSpPr>
          <p:cNvPr id="54277" name="AutoShape 14" descr="muestra una situacion insegura" title="simbolo"/>
          <p:cNvSpPr>
            <a:spLocks noChangeArrowheads="1"/>
          </p:cNvSpPr>
          <p:nvPr/>
        </p:nvSpPr>
        <p:spPr bwMode="auto">
          <a:xfrm>
            <a:off x="7543800" y="49530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10" name="Straight Connector 9"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sz="3500" dirty="0" smtClean="0">
                <a:solidFill>
                  <a:schemeClr val="tx1"/>
                </a:solidFill>
              </a:rPr>
              <a:t>Escaleras Improvisadas Para los Trabajos </a:t>
            </a:r>
          </a:p>
        </p:txBody>
      </p:sp>
    </p:spTree>
    <p:extLst>
      <p:ext uri="{BB962C8B-B14F-4D97-AF65-F5344CB8AC3E}">
        <p14:creationId xmlns:p14="http://schemas.microsoft.com/office/powerpoint/2010/main" val="28761732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insegu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143000"/>
            <a:ext cx="4419600" cy="5077968"/>
          </a:xfrm>
          <a:prstGeom prst="rect">
            <a:avLst/>
          </a:prstGeom>
        </p:spPr>
      </p:pic>
      <p:sp>
        <p:nvSpPr>
          <p:cNvPr id="55299" name="Rectangle 4"/>
          <p:cNvSpPr>
            <a:spLocks noGrp="1" noChangeArrowheads="1"/>
          </p:cNvSpPr>
          <p:nvPr>
            <p:ph type="body" sz="half" idx="1"/>
          </p:nvPr>
        </p:nvSpPr>
        <p:spPr>
          <a:xfrm>
            <a:off x="457200" y="1447800"/>
            <a:ext cx="4038600" cy="5029200"/>
          </a:xfrm>
        </p:spPr>
        <p:txBody>
          <a:bodyPr/>
          <a:lstStyle/>
          <a:p>
            <a:pPr eaLnBrk="1" hangingPunct="1">
              <a:spcBef>
                <a:spcPct val="0"/>
              </a:spcBef>
            </a:pPr>
            <a:r>
              <a:rPr lang="es-MX" altLang="en-US" sz="2400" dirty="0" smtClean="0"/>
              <a:t>Las escaleras improvisadas en los trabajos además deben estar construidas de modo que no resalte ningún clavo o bordes puntiagudos existentes.</a:t>
            </a:r>
          </a:p>
          <a:p>
            <a:pPr eaLnBrk="1" hangingPunct="1">
              <a:spcBef>
                <a:spcPct val="0"/>
              </a:spcBef>
            </a:pPr>
            <a:endParaRPr lang="es-MX" altLang="en-US" sz="1000" dirty="0" smtClean="0"/>
          </a:p>
          <a:p>
            <a:pPr eaLnBrk="1" hangingPunct="1">
              <a:spcBef>
                <a:spcPct val="0"/>
              </a:spcBef>
            </a:pPr>
            <a:r>
              <a:rPr lang="es-MX" altLang="en-US" sz="2400" dirty="0" smtClean="0"/>
              <a:t>Los clavos y bordes puntiagudos pueden engancharse en la ropa y causar caídas.</a:t>
            </a:r>
          </a:p>
        </p:txBody>
      </p:sp>
      <p:sp>
        <p:nvSpPr>
          <p:cNvPr id="55300" name="AutoShape 11" descr="muestra una situacion insegura" title="simbolo"/>
          <p:cNvSpPr>
            <a:spLocks noChangeArrowheads="1"/>
          </p:cNvSpPr>
          <p:nvPr/>
        </p:nvSpPr>
        <p:spPr bwMode="auto">
          <a:xfrm>
            <a:off x="7391400" y="38862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sz="3500" dirty="0" smtClean="0">
                <a:solidFill>
                  <a:schemeClr val="tx1"/>
                </a:solidFill>
              </a:rPr>
              <a:t>Escaleras Improvisadas Para los Trabajos  </a:t>
            </a:r>
          </a:p>
        </p:txBody>
      </p:sp>
    </p:spTree>
    <p:extLst>
      <p:ext uri="{BB962C8B-B14F-4D97-AF65-F5344CB8AC3E}">
        <p14:creationId xmlns:p14="http://schemas.microsoft.com/office/powerpoint/2010/main" val="29630765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Evaluación</a:t>
            </a:r>
          </a:p>
        </p:txBody>
      </p:sp>
      <p:sp>
        <p:nvSpPr>
          <p:cNvPr id="56323" name="Rectangle 4" descr="imagen" title="imagen"/>
          <p:cNvSpPr>
            <a:spLocks noGrp="1" noChangeArrowheads="1"/>
          </p:cNvSpPr>
          <p:nvPr>
            <p:ph type="body" sz="half" idx="2"/>
          </p:nvPr>
        </p:nvSpPr>
        <p:spPr>
          <a:xfrm>
            <a:off x="4318000" y="1295400"/>
            <a:ext cx="4445000" cy="4457700"/>
          </a:xfrm>
        </p:spPr>
        <p:txBody>
          <a:bodyPr/>
          <a:lstStyle/>
          <a:p>
            <a:pPr eaLnBrk="1" hangingPunct="1"/>
            <a:endParaRPr lang="en-US" altLang="en-US" sz="2800" dirty="0" smtClean="0"/>
          </a:p>
          <a:p>
            <a:pPr eaLnBrk="1" hangingPunct="1"/>
            <a:endParaRPr lang="en-US" altLang="en-US" sz="2800" dirty="0" smtClean="0"/>
          </a:p>
        </p:txBody>
      </p:sp>
      <p:sp>
        <p:nvSpPr>
          <p:cNvPr id="56324" name="Rectangle 5"/>
          <p:cNvSpPr>
            <a:spLocks noChangeArrowheads="1"/>
          </p:cNvSpPr>
          <p:nvPr/>
        </p:nvSpPr>
        <p:spPr bwMode="auto">
          <a:xfrm>
            <a:off x="4648200" y="1371600"/>
            <a:ext cx="3429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spcBef>
                <a:spcPct val="20000"/>
              </a:spcBef>
              <a:buClr>
                <a:schemeClr val="tx1"/>
              </a:buClr>
            </a:pPr>
            <a:r>
              <a:rPr kumimoji="1" lang="es-MX" altLang="en-US" i="0" dirty="0">
                <a:latin typeface="Tahoma" panose="020B0604030504040204" pitchFamily="34" charset="0"/>
              </a:rPr>
              <a:t> A continuación se le presentarán unas preguntas </a:t>
            </a:r>
            <a:r>
              <a:rPr kumimoji="1" lang="es-MX" altLang="en-US" i="0" dirty="0" smtClean="0">
                <a:latin typeface="Tahoma" panose="020B0604030504040204" pitchFamily="34" charset="0"/>
              </a:rPr>
              <a:t>de </a:t>
            </a:r>
            <a:r>
              <a:rPr kumimoji="1" lang="es-MX" altLang="en-US" i="0" dirty="0">
                <a:latin typeface="Tahoma" panose="020B0604030504040204" pitchFamily="34" charset="0"/>
              </a:rPr>
              <a:t>peligros de caídas, para evaluar su entendimiento de este material.</a:t>
            </a:r>
          </a:p>
        </p:txBody>
      </p:sp>
      <p:cxnSp>
        <p:nvCxnSpPr>
          <p:cNvPr id="10" name="Straight Connector 9"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title="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295400"/>
            <a:ext cx="3553968" cy="4267200"/>
          </a:xfrm>
          <a:prstGeom prst="rect">
            <a:avLst/>
          </a:prstGeom>
        </p:spPr>
      </p:pic>
    </p:spTree>
    <p:extLst>
      <p:ext uri="{BB962C8B-B14F-4D97-AF65-F5344CB8AC3E}">
        <p14:creationId xmlns:p14="http://schemas.microsoft.com/office/powerpoint/2010/main" val="527333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482600" y="1162050"/>
            <a:ext cx="8178800" cy="4171950"/>
          </a:xfrm>
        </p:spPr>
        <p:txBody>
          <a:bodyPr/>
          <a:lstStyle/>
          <a:p>
            <a:pPr eaLnBrk="1" hangingPunct="1">
              <a:buFont typeface="Wingdings" pitchFamily="2" charset="2"/>
              <a:buNone/>
              <a:defRPr/>
            </a:pPr>
            <a:r>
              <a:rPr lang="es-MX" sz="2800" dirty="0" smtClean="0"/>
              <a:t>Antes de usar una escalera, inspeccionarla</a:t>
            </a:r>
          </a:p>
          <a:p>
            <a:pPr eaLnBrk="1" hangingPunct="1">
              <a:buFont typeface="Wingdings" pitchFamily="2" charset="2"/>
              <a:buNone/>
              <a:defRPr/>
            </a:pPr>
            <a:r>
              <a:rPr lang="es-MX" sz="2800" dirty="0" smtClean="0"/>
              <a:t>por lo siguiente?</a:t>
            </a:r>
          </a:p>
          <a:p>
            <a:pPr eaLnBrk="1" hangingPunct="1">
              <a:buFont typeface="Wingdings" pitchFamily="2" charset="2"/>
              <a:buNone/>
              <a:defRPr/>
            </a:pPr>
            <a:endParaRPr lang="es-MX" sz="2800" dirty="0" smtClean="0"/>
          </a:p>
          <a:p>
            <a:pPr marL="623887" indent="-514350" eaLnBrk="1" hangingPunct="1">
              <a:buSzPct val="100000"/>
              <a:buFont typeface="+mj-lt"/>
              <a:buAutoNum type="alphaUcPeriod"/>
              <a:defRPr/>
            </a:pPr>
            <a:r>
              <a:rPr lang="es-MX" dirty="0" smtClean="0"/>
              <a:t>Grietas en el marco</a:t>
            </a:r>
          </a:p>
          <a:p>
            <a:pPr marL="623887" indent="-514350" eaLnBrk="1" hangingPunct="1">
              <a:buSzPct val="100000"/>
              <a:buFont typeface="+mj-lt"/>
              <a:buAutoNum type="alphaUcPeriod"/>
              <a:defRPr/>
            </a:pPr>
            <a:r>
              <a:rPr lang="es-MX" dirty="0" smtClean="0"/>
              <a:t>Peldaños rotos o faltantes</a:t>
            </a:r>
          </a:p>
          <a:p>
            <a:pPr marL="623887" indent="-514350" eaLnBrk="1" hangingPunct="1">
              <a:buSzPct val="100000"/>
              <a:buFont typeface="+mj-lt"/>
              <a:buAutoNum type="alphaUcPeriod"/>
              <a:defRPr/>
            </a:pPr>
            <a:r>
              <a:rPr lang="es-MX" dirty="0" smtClean="0"/>
              <a:t>Aceite, grasa u otra sustancia en los peldaños </a:t>
            </a:r>
          </a:p>
          <a:p>
            <a:pPr marL="623887" indent="-514350" eaLnBrk="1" hangingPunct="1">
              <a:buSzPct val="100000"/>
              <a:buFont typeface="+mj-lt"/>
              <a:buAutoNum type="alphaUcPeriod"/>
              <a:defRPr/>
            </a:pPr>
            <a:r>
              <a:rPr lang="es-MX" dirty="0" smtClean="0"/>
              <a:t>Todo lo anterior</a:t>
            </a:r>
          </a:p>
        </p:txBody>
      </p:sp>
      <p:sp>
        <p:nvSpPr>
          <p:cNvPr id="75778"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Pregunta 1</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831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482600" y="1162050"/>
            <a:ext cx="8178800" cy="4171950"/>
          </a:xfrm>
        </p:spPr>
        <p:txBody>
          <a:bodyPr/>
          <a:lstStyle/>
          <a:p>
            <a:pPr eaLnBrk="1" hangingPunct="1">
              <a:buFont typeface="Wingdings" panose="05000000000000000000" pitchFamily="2" charset="2"/>
              <a:buNone/>
            </a:pPr>
            <a:r>
              <a:rPr lang="es-MX" altLang="en-US" sz="2800" smtClean="0"/>
              <a:t>Antes de usar una escalera, inspeccionarla </a:t>
            </a:r>
          </a:p>
          <a:p>
            <a:pPr eaLnBrk="1" hangingPunct="1">
              <a:buFont typeface="Wingdings" panose="05000000000000000000" pitchFamily="2" charset="2"/>
              <a:buNone/>
            </a:pPr>
            <a:r>
              <a:rPr lang="es-MX" altLang="en-US" sz="2800" smtClean="0"/>
              <a:t>por lo siguiente?</a:t>
            </a:r>
          </a:p>
          <a:p>
            <a:pPr eaLnBrk="1" hangingPunct="1">
              <a:buFont typeface="Wingdings" panose="05000000000000000000" pitchFamily="2" charset="2"/>
              <a:buNone/>
            </a:pPr>
            <a:endParaRPr lang="es-MX" altLang="en-US" sz="2800" smtClean="0"/>
          </a:p>
          <a:p>
            <a:pPr eaLnBrk="1" hangingPunct="1">
              <a:buFont typeface="Wingdings" panose="05000000000000000000" pitchFamily="2" charset="2"/>
              <a:buNone/>
            </a:pPr>
            <a:r>
              <a:rPr lang="es-MX" altLang="en-US" sz="2800" smtClean="0"/>
              <a:t>La respuesta correcta es: </a:t>
            </a:r>
          </a:p>
          <a:p>
            <a:pPr eaLnBrk="1" hangingPunct="1">
              <a:buFont typeface="Wingdings" panose="05000000000000000000" pitchFamily="2" charset="2"/>
              <a:buNone/>
            </a:pPr>
            <a:endParaRPr lang="es-MX" altLang="en-US" sz="2800" smtClean="0"/>
          </a:p>
          <a:p>
            <a:pPr eaLnBrk="1" hangingPunct="1">
              <a:buFont typeface="Wingdings" panose="05000000000000000000" pitchFamily="2" charset="2"/>
              <a:buNone/>
            </a:pPr>
            <a:r>
              <a:rPr lang="es-MX" altLang="en-US" sz="2800" b="1" smtClean="0">
                <a:solidFill>
                  <a:srgbClr val="009900"/>
                </a:solidFill>
              </a:rPr>
              <a:t>		</a:t>
            </a:r>
            <a:r>
              <a:rPr lang="es-MX" altLang="en-US" sz="2800" b="1" smtClean="0">
                <a:solidFill>
                  <a:schemeClr val="accent1"/>
                </a:solidFill>
              </a:rPr>
              <a:t>D – Todo lo anterior</a:t>
            </a:r>
            <a:r>
              <a:rPr lang="es-MX" altLang="en-US" sz="2400" smtClean="0">
                <a:solidFill>
                  <a:schemeClr val="accent1"/>
                </a:solidFill>
              </a:rPr>
              <a:t>	</a:t>
            </a:r>
          </a:p>
        </p:txBody>
      </p:sp>
      <p:sp>
        <p:nvSpPr>
          <p:cNvPr id="76802"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Pregunta 1 </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4200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idx="1"/>
          </p:nvPr>
        </p:nvSpPr>
        <p:spPr>
          <a:xfrm>
            <a:off x="482600" y="1162050"/>
            <a:ext cx="8178800" cy="4171950"/>
          </a:xfrm>
        </p:spPr>
        <p:txBody>
          <a:bodyPr/>
          <a:lstStyle/>
          <a:p>
            <a:pPr eaLnBrk="1" hangingPunct="1">
              <a:buFont typeface="Wingdings" pitchFamily="2" charset="2"/>
              <a:buNone/>
              <a:defRPr/>
            </a:pPr>
            <a:r>
              <a:rPr lang="es-MX" sz="2800" dirty="0" smtClean="0"/>
              <a:t>Las escalera improvisadas en los trabajos </a:t>
            </a:r>
          </a:p>
          <a:p>
            <a:pPr eaLnBrk="1" hangingPunct="1">
              <a:buFont typeface="Wingdings" pitchFamily="2" charset="2"/>
              <a:buNone/>
              <a:defRPr/>
            </a:pPr>
            <a:r>
              <a:rPr lang="es-MX" sz="2800" dirty="0" smtClean="0"/>
              <a:t>pueden ser utilizadas si los peldaños están </a:t>
            </a:r>
          </a:p>
          <a:p>
            <a:pPr eaLnBrk="1" hangingPunct="1">
              <a:buFont typeface="Wingdings" pitchFamily="2" charset="2"/>
              <a:buNone/>
              <a:defRPr/>
            </a:pPr>
            <a:r>
              <a:rPr lang="es-MX" sz="2800" dirty="0" smtClean="0"/>
              <a:t>igualmente espaciados, sin que falte ninguno </a:t>
            </a:r>
          </a:p>
          <a:p>
            <a:pPr eaLnBrk="1" hangingPunct="1">
              <a:buFont typeface="Wingdings" pitchFamily="2" charset="2"/>
              <a:buNone/>
              <a:defRPr/>
            </a:pPr>
            <a:r>
              <a:rPr lang="es-MX" sz="2800" dirty="0" smtClean="0"/>
              <a:t>y sin bordes puntiagudos o clavos </a:t>
            </a:r>
          </a:p>
          <a:p>
            <a:pPr eaLnBrk="1" hangingPunct="1">
              <a:buFont typeface="Wingdings" pitchFamily="2" charset="2"/>
              <a:buNone/>
              <a:defRPr/>
            </a:pPr>
            <a:r>
              <a:rPr lang="es-MX" sz="2800" dirty="0" smtClean="0"/>
              <a:t>resaltados.</a:t>
            </a:r>
          </a:p>
          <a:p>
            <a:pPr eaLnBrk="1" hangingPunct="1">
              <a:buFont typeface="Wingdings" pitchFamily="2" charset="2"/>
              <a:buNone/>
              <a:defRPr/>
            </a:pPr>
            <a:endParaRPr lang="es-MX" sz="2800" dirty="0" smtClean="0"/>
          </a:p>
          <a:p>
            <a:pPr marL="623887" indent="-514350" eaLnBrk="1" hangingPunct="1">
              <a:buSzPct val="100000"/>
              <a:buFont typeface="+mj-lt"/>
              <a:buAutoNum type="alphaUcPeriod"/>
              <a:defRPr/>
            </a:pPr>
            <a:r>
              <a:rPr lang="es-MX" dirty="0" smtClean="0"/>
              <a:t>Verdadero</a:t>
            </a:r>
          </a:p>
          <a:p>
            <a:pPr marL="623887" indent="-514350" eaLnBrk="1" hangingPunct="1">
              <a:buSzPct val="100000"/>
              <a:buFont typeface="+mj-lt"/>
              <a:buAutoNum type="alphaUcPeriod"/>
              <a:defRPr/>
            </a:pPr>
            <a:r>
              <a:rPr lang="es-MX" dirty="0" smtClean="0"/>
              <a:t>Falso</a:t>
            </a:r>
          </a:p>
          <a:p>
            <a:pPr eaLnBrk="1" hangingPunct="1">
              <a:buFont typeface="Wingdings" pitchFamily="2" charset="2"/>
              <a:buNone/>
              <a:defRPr/>
            </a:pPr>
            <a:endParaRPr lang="es-MX" sz="2400" dirty="0" smtClean="0"/>
          </a:p>
        </p:txBody>
      </p:sp>
      <p:sp>
        <p:nvSpPr>
          <p:cNvPr id="77826" name="Rectangle 2"/>
          <p:cNvSpPr>
            <a:spLocks noGrp="1" noChangeArrowheads="1"/>
          </p:cNvSpPr>
          <p:nvPr>
            <p:ph type="title"/>
          </p:nvPr>
        </p:nvSpPr>
        <p:spPr>
          <a:xfrm>
            <a:off x="0" y="76200"/>
            <a:ext cx="9144000" cy="1143000"/>
          </a:xfrm>
        </p:spPr>
        <p:txBody>
          <a:bodyPr/>
          <a:lstStyle/>
          <a:p>
            <a:pPr algn="ctr" eaLnBrk="1" hangingPunct="1">
              <a:defRPr/>
            </a:pPr>
            <a:r>
              <a:rPr lang="es-MX" smtClean="0">
                <a:solidFill>
                  <a:schemeClr val="tx1"/>
                </a:solidFill>
              </a:rPr>
              <a:t>Pregunta 2</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340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0"/>
            <a:ext cx="8229600" cy="1143000"/>
          </a:xfrm>
        </p:spPr>
        <p:txBody>
          <a:bodyPr/>
          <a:lstStyle/>
          <a:p>
            <a:pPr algn="ctr" eaLnBrk="1" hangingPunct="1">
              <a:defRPr/>
            </a:pPr>
            <a:r>
              <a:rPr lang="es-MX" dirty="0" smtClean="0">
                <a:solidFill>
                  <a:schemeClr val="tx1"/>
                </a:solidFill>
              </a:rPr>
              <a:t>Estadísticas De Caídas</a:t>
            </a:r>
          </a:p>
        </p:txBody>
      </p:sp>
      <p:sp>
        <p:nvSpPr>
          <p:cNvPr id="13315" name="Rectangle 3"/>
          <p:cNvSpPr>
            <a:spLocks noGrp="1" noChangeArrowheads="1"/>
          </p:cNvSpPr>
          <p:nvPr>
            <p:ph type="body" sz="half" idx="1"/>
          </p:nvPr>
        </p:nvSpPr>
        <p:spPr>
          <a:xfrm>
            <a:off x="457200" y="1066800"/>
            <a:ext cx="4419600" cy="5638800"/>
          </a:xfrm>
        </p:spPr>
        <p:txBody>
          <a:bodyPr/>
          <a:lstStyle/>
          <a:p>
            <a:pPr marL="109537" indent="0" eaLnBrk="1" hangingPunct="1">
              <a:lnSpc>
                <a:spcPct val="90000"/>
              </a:lnSpc>
              <a:buNone/>
            </a:pPr>
            <a:r>
              <a:rPr lang="es-MX" altLang="en-US" sz="2200" dirty="0" smtClean="0"/>
              <a:t>Cada año trabajadores mueren a consecuencia de caídas.  Durante el año 2015:</a:t>
            </a:r>
          </a:p>
          <a:p>
            <a:pPr lvl="1" eaLnBrk="1" hangingPunct="1">
              <a:lnSpc>
                <a:spcPct val="90000"/>
              </a:lnSpc>
              <a:buClr>
                <a:schemeClr val="tx1"/>
              </a:buClr>
              <a:buFontTx/>
              <a:buChar char="•"/>
            </a:pPr>
            <a:endParaRPr lang="es-MX" altLang="en-US" sz="1200" dirty="0" smtClean="0"/>
          </a:p>
          <a:p>
            <a:pPr lvl="1" eaLnBrk="1" hangingPunct="1">
              <a:lnSpc>
                <a:spcPct val="90000"/>
              </a:lnSpc>
            </a:pPr>
            <a:r>
              <a:rPr lang="es-MX" altLang="en-US" sz="2000" dirty="0" smtClean="0"/>
              <a:t>Aproximadamente 648 muertes fueron por caídas </a:t>
            </a:r>
          </a:p>
          <a:p>
            <a:pPr lvl="1" eaLnBrk="1" hangingPunct="1">
              <a:lnSpc>
                <a:spcPct val="90000"/>
              </a:lnSpc>
            </a:pPr>
            <a:r>
              <a:rPr lang="es-MX" altLang="en-US" sz="2000" dirty="0" smtClean="0"/>
              <a:t>Aproximadamente 298 Muertes fueron en construcción</a:t>
            </a:r>
          </a:p>
          <a:p>
            <a:pPr lvl="1" eaLnBrk="1" hangingPunct="1">
              <a:lnSpc>
                <a:spcPct val="90000"/>
              </a:lnSpc>
            </a:pPr>
            <a:r>
              <a:rPr lang="es-MX" altLang="en-US" sz="2000" dirty="0" smtClean="0"/>
              <a:t>Aproximadamente el 46% de las muertes en construcción son por caídas.  </a:t>
            </a:r>
          </a:p>
          <a:p>
            <a:pPr lvl="1" eaLnBrk="1" hangingPunct="1">
              <a:lnSpc>
                <a:spcPct val="90000"/>
              </a:lnSpc>
            </a:pPr>
            <a:r>
              <a:rPr lang="es-MX" altLang="en-US" sz="2000" dirty="0" smtClean="0"/>
              <a:t>Aproximadamente 13% de todas las muertes ocupacionales fueron por caídas.</a:t>
            </a:r>
          </a:p>
        </p:txBody>
      </p:sp>
      <p:pic>
        <p:nvPicPr>
          <p:cNvPr id="13316" name="Picture 10" descr="Photos 32706 196" title="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905000"/>
            <a:ext cx="4013200" cy="30099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Connector 7"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482600" y="1219200"/>
            <a:ext cx="8178800" cy="4343400"/>
          </a:xfrm>
        </p:spPr>
        <p:txBody>
          <a:bodyPr/>
          <a:lstStyle/>
          <a:p>
            <a:pPr eaLnBrk="1" hangingPunct="1">
              <a:buFont typeface="Wingdings" panose="05000000000000000000" pitchFamily="2" charset="2"/>
              <a:buNone/>
            </a:pPr>
            <a:r>
              <a:rPr lang="es-MX" altLang="en-US" sz="2800" smtClean="0"/>
              <a:t>Las escalera improvisadas en los trabajos </a:t>
            </a:r>
          </a:p>
          <a:p>
            <a:pPr eaLnBrk="1" hangingPunct="1">
              <a:buFont typeface="Wingdings" panose="05000000000000000000" pitchFamily="2" charset="2"/>
              <a:buNone/>
            </a:pPr>
            <a:r>
              <a:rPr lang="es-MX" altLang="en-US" sz="2800" smtClean="0"/>
              <a:t>pueden ser utilizadas si los peldaños están </a:t>
            </a:r>
          </a:p>
          <a:p>
            <a:pPr eaLnBrk="1" hangingPunct="1">
              <a:buFont typeface="Wingdings" panose="05000000000000000000" pitchFamily="2" charset="2"/>
              <a:buNone/>
            </a:pPr>
            <a:r>
              <a:rPr lang="es-MX" altLang="en-US" sz="2800" smtClean="0"/>
              <a:t>igualmente espaciados, sin que falte ninguno </a:t>
            </a:r>
          </a:p>
          <a:p>
            <a:pPr eaLnBrk="1" hangingPunct="1">
              <a:buFont typeface="Wingdings" panose="05000000000000000000" pitchFamily="2" charset="2"/>
              <a:buNone/>
            </a:pPr>
            <a:r>
              <a:rPr lang="es-MX" altLang="en-US" sz="2800" smtClean="0"/>
              <a:t>y sin bordes puntiagudos o clavos </a:t>
            </a:r>
          </a:p>
          <a:p>
            <a:pPr eaLnBrk="1" hangingPunct="1">
              <a:buFont typeface="Wingdings" panose="05000000000000000000" pitchFamily="2" charset="2"/>
              <a:buNone/>
            </a:pPr>
            <a:r>
              <a:rPr lang="es-MX" altLang="en-US" sz="2800" smtClean="0"/>
              <a:t>resaltados.</a:t>
            </a:r>
          </a:p>
          <a:p>
            <a:pPr eaLnBrk="1" hangingPunct="1">
              <a:buFont typeface="Wingdings" panose="05000000000000000000" pitchFamily="2" charset="2"/>
              <a:buNone/>
            </a:pPr>
            <a:r>
              <a:rPr lang="en-US" altLang="en-US" sz="2800" smtClean="0"/>
              <a:t>	</a:t>
            </a:r>
          </a:p>
          <a:p>
            <a:pPr eaLnBrk="1" hangingPunct="1">
              <a:buFont typeface="Wingdings" panose="05000000000000000000" pitchFamily="2" charset="2"/>
              <a:buNone/>
            </a:pPr>
            <a:r>
              <a:rPr lang="es-MX" altLang="en-US" sz="2800" smtClean="0"/>
              <a:t>La respuesta correcta es: </a:t>
            </a:r>
          </a:p>
          <a:p>
            <a:pPr eaLnBrk="1" hangingPunct="1">
              <a:buFont typeface="Wingdings" panose="05000000000000000000" pitchFamily="2" charset="2"/>
              <a:buNone/>
            </a:pPr>
            <a:endParaRPr lang="es-MX" altLang="en-US" sz="2800" b="1" smtClean="0">
              <a:solidFill>
                <a:srgbClr val="009900"/>
              </a:solidFill>
            </a:endParaRPr>
          </a:p>
          <a:p>
            <a:pPr eaLnBrk="1" hangingPunct="1">
              <a:buFont typeface="Wingdings" panose="05000000000000000000" pitchFamily="2" charset="2"/>
              <a:buNone/>
            </a:pPr>
            <a:r>
              <a:rPr lang="es-MX" altLang="en-US" sz="2800" b="1" smtClean="0">
                <a:solidFill>
                  <a:srgbClr val="009900"/>
                </a:solidFill>
              </a:rPr>
              <a:t>	</a:t>
            </a:r>
            <a:r>
              <a:rPr lang="es-MX" altLang="en-US" sz="2800" b="1" smtClean="0">
                <a:solidFill>
                  <a:schemeClr val="accent1"/>
                </a:solidFill>
              </a:rPr>
              <a:t>	A - Verdadero</a:t>
            </a:r>
          </a:p>
        </p:txBody>
      </p:sp>
      <p:sp>
        <p:nvSpPr>
          <p:cNvPr id="78850"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Pregunta 2 </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792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idx="1"/>
          </p:nvPr>
        </p:nvSpPr>
        <p:spPr>
          <a:xfrm>
            <a:off x="444500" y="1238250"/>
            <a:ext cx="8255000" cy="4171950"/>
          </a:xfrm>
        </p:spPr>
        <p:txBody>
          <a:bodyPr/>
          <a:lstStyle/>
          <a:p>
            <a:pPr eaLnBrk="1" hangingPunct="1">
              <a:buFont typeface="Wingdings" pitchFamily="2" charset="2"/>
              <a:buNone/>
              <a:defRPr/>
            </a:pPr>
            <a:r>
              <a:rPr lang="es-MX" sz="2800" dirty="0" smtClean="0"/>
              <a:t>Al levantar un andamio, la base debe estar </a:t>
            </a:r>
          </a:p>
          <a:p>
            <a:pPr eaLnBrk="1" hangingPunct="1">
              <a:buFont typeface="Wingdings" pitchFamily="2" charset="2"/>
              <a:buNone/>
              <a:defRPr/>
            </a:pPr>
            <a:r>
              <a:rPr lang="es-MX" sz="2800" dirty="0" smtClean="0"/>
              <a:t>colocada sobre que?</a:t>
            </a:r>
          </a:p>
          <a:p>
            <a:pPr eaLnBrk="1" hangingPunct="1">
              <a:buFont typeface="Wingdings" pitchFamily="2" charset="2"/>
              <a:buNone/>
              <a:defRPr/>
            </a:pPr>
            <a:endParaRPr lang="es-MX" sz="2800" dirty="0" smtClean="0"/>
          </a:p>
          <a:p>
            <a:pPr marL="566737" indent="-457200" eaLnBrk="1" hangingPunct="1">
              <a:buSzPct val="100000"/>
              <a:buFont typeface="+mj-lt"/>
              <a:buAutoNum type="alphaUcPeriod"/>
              <a:defRPr/>
            </a:pPr>
            <a:r>
              <a:rPr lang="es-MX" dirty="0" smtClean="0"/>
              <a:t>Una base firme</a:t>
            </a:r>
          </a:p>
          <a:p>
            <a:pPr marL="566737" indent="-457200" eaLnBrk="1" hangingPunct="1">
              <a:buSzPct val="100000"/>
              <a:buFont typeface="+mj-lt"/>
              <a:buAutoNum type="alphaUcPeriod"/>
              <a:defRPr/>
            </a:pPr>
            <a:r>
              <a:rPr lang="es-MX" dirty="0" smtClean="0"/>
              <a:t>Bloques de cemento</a:t>
            </a:r>
          </a:p>
          <a:p>
            <a:pPr marL="566737" indent="-457200" eaLnBrk="1" hangingPunct="1">
              <a:buSzPct val="100000"/>
              <a:buFont typeface="+mj-lt"/>
              <a:buAutoNum type="alphaUcPeriod"/>
              <a:defRPr/>
            </a:pPr>
            <a:r>
              <a:rPr lang="es-MX" dirty="0" smtClean="0"/>
              <a:t>Tierra baldía y floja</a:t>
            </a:r>
          </a:p>
          <a:p>
            <a:pPr marL="566737" indent="-457200" eaLnBrk="1" hangingPunct="1">
              <a:buSzPct val="100000"/>
              <a:buFont typeface="+mj-lt"/>
              <a:buAutoNum type="alphaUcPeriod"/>
              <a:defRPr/>
            </a:pPr>
            <a:r>
              <a:rPr lang="es-MX" dirty="0" smtClean="0"/>
              <a:t>Bloques de madera</a:t>
            </a:r>
          </a:p>
        </p:txBody>
      </p:sp>
      <p:sp>
        <p:nvSpPr>
          <p:cNvPr id="79874"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Pregunta 3</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3667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533400" y="1238250"/>
            <a:ext cx="8077200" cy="4171950"/>
          </a:xfrm>
        </p:spPr>
        <p:txBody>
          <a:bodyPr/>
          <a:lstStyle/>
          <a:p>
            <a:pPr eaLnBrk="1" hangingPunct="1">
              <a:buFont typeface="Wingdings" panose="05000000000000000000" pitchFamily="2" charset="2"/>
              <a:buNone/>
            </a:pPr>
            <a:r>
              <a:rPr lang="es-MX" altLang="en-US" sz="2800" smtClean="0"/>
              <a:t>Al levantar un andamio, la base debe</a:t>
            </a:r>
          </a:p>
          <a:p>
            <a:pPr eaLnBrk="1" hangingPunct="1">
              <a:buFont typeface="Wingdings" panose="05000000000000000000" pitchFamily="2" charset="2"/>
              <a:buNone/>
            </a:pPr>
            <a:r>
              <a:rPr lang="es-MX" altLang="en-US" sz="2800" smtClean="0"/>
              <a:t>estar colocada sobre que?</a:t>
            </a:r>
          </a:p>
          <a:p>
            <a:pPr eaLnBrk="1" hangingPunct="1">
              <a:buFont typeface="Wingdings" panose="05000000000000000000" pitchFamily="2" charset="2"/>
              <a:buNone/>
            </a:pPr>
            <a:endParaRPr lang="es-MX" altLang="en-US" sz="2800" smtClean="0"/>
          </a:p>
          <a:p>
            <a:pPr eaLnBrk="1" hangingPunct="1">
              <a:buFont typeface="Wingdings" panose="05000000000000000000" pitchFamily="2" charset="2"/>
              <a:buNone/>
            </a:pPr>
            <a:r>
              <a:rPr lang="es-MX" altLang="en-US" sz="2800" smtClean="0"/>
              <a:t>La respuesta correcta es: </a:t>
            </a:r>
          </a:p>
          <a:p>
            <a:pPr eaLnBrk="1" hangingPunct="1">
              <a:buFont typeface="Wingdings" panose="05000000000000000000" pitchFamily="2" charset="2"/>
              <a:buNone/>
            </a:pPr>
            <a:endParaRPr lang="es-MX" altLang="en-US" sz="2800" smtClean="0"/>
          </a:p>
          <a:p>
            <a:pPr eaLnBrk="1" hangingPunct="1">
              <a:buFont typeface="Wingdings" panose="05000000000000000000" pitchFamily="2" charset="2"/>
              <a:buNone/>
            </a:pPr>
            <a:r>
              <a:rPr lang="es-MX" altLang="en-US" sz="2800" b="1" smtClean="0">
                <a:solidFill>
                  <a:srgbClr val="009900"/>
                </a:solidFill>
              </a:rPr>
              <a:t>	</a:t>
            </a:r>
            <a:r>
              <a:rPr lang="es-MX" altLang="en-US" sz="2800" b="1" smtClean="0">
                <a:solidFill>
                  <a:schemeClr val="accent1"/>
                </a:solidFill>
              </a:rPr>
              <a:t>A – Una base firme</a:t>
            </a:r>
          </a:p>
          <a:p>
            <a:pPr eaLnBrk="1" hangingPunct="1">
              <a:buFont typeface="Wingdings" panose="05000000000000000000" pitchFamily="2" charset="2"/>
              <a:buNone/>
            </a:pPr>
            <a:r>
              <a:rPr lang="en-US" altLang="en-US" smtClean="0"/>
              <a:t>	</a:t>
            </a:r>
          </a:p>
        </p:txBody>
      </p:sp>
      <p:sp>
        <p:nvSpPr>
          <p:cNvPr id="80898"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Pregunta 3 </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7534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482600" y="1238250"/>
            <a:ext cx="8178800" cy="4171950"/>
          </a:xfrm>
        </p:spPr>
        <p:txBody>
          <a:bodyPr/>
          <a:lstStyle/>
          <a:p>
            <a:pPr eaLnBrk="1" hangingPunct="1">
              <a:buFont typeface="Wingdings" pitchFamily="2" charset="2"/>
              <a:buNone/>
              <a:defRPr/>
            </a:pPr>
            <a:r>
              <a:rPr lang="es-MX" sz="2800" dirty="0" smtClean="0"/>
              <a:t>Cuando trabajas en un andamio y necesitas </a:t>
            </a:r>
          </a:p>
          <a:p>
            <a:pPr eaLnBrk="1" hangingPunct="1">
              <a:buFont typeface="Wingdings" pitchFamily="2" charset="2"/>
              <a:buNone/>
              <a:defRPr/>
            </a:pPr>
            <a:r>
              <a:rPr lang="es-MX" sz="2800" dirty="0" smtClean="0"/>
              <a:t>un poco más de altura, debes hacer lo </a:t>
            </a:r>
          </a:p>
          <a:p>
            <a:pPr eaLnBrk="1" hangingPunct="1">
              <a:buFont typeface="Wingdings" pitchFamily="2" charset="2"/>
              <a:buNone/>
              <a:defRPr/>
            </a:pPr>
            <a:r>
              <a:rPr lang="es-MX" sz="2800" dirty="0" smtClean="0"/>
              <a:t>siguiente:</a:t>
            </a:r>
          </a:p>
          <a:p>
            <a:pPr eaLnBrk="1" hangingPunct="1">
              <a:buFont typeface="Wingdings" pitchFamily="2" charset="2"/>
              <a:buNone/>
              <a:defRPr/>
            </a:pPr>
            <a:endParaRPr lang="es-MX" sz="2800" dirty="0" smtClean="0"/>
          </a:p>
          <a:p>
            <a:pPr marL="566737" indent="-457200" eaLnBrk="1" hangingPunct="1">
              <a:buSzPct val="100000"/>
              <a:buFont typeface="+mj-lt"/>
              <a:buAutoNum type="alphaUcPeriod"/>
              <a:defRPr/>
            </a:pPr>
            <a:r>
              <a:rPr lang="es-MX" dirty="0" smtClean="0"/>
              <a:t>Pararse sobre un caballete</a:t>
            </a:r>
          </a:p>
          <a:p>
            <a:pPr marL="566737" indent="-457200" eaLnBrk="1" hangingPunct="1">
              <a:buSzPct val="100000"/>
              <a:buFont typeface="+mj-lt"/>
              <a:buAutoNum type="alphaUcPeriod"/>
              <a:defRPr/>
            </a:pPr>
            <a:r>
              <a:rPr lang="es-MX" dirty="0" smtClean="0"/>
              <a:t>Saltar</a:t>
            </a:r>
          </a:p>
          <a:p>
            <a:pPr marL="566737" indent="-457200" eaLnBrk="1" hangingPunct="1">
              <a:buSzPct val="100000"/>
              <a:buFont typeface="+mj-lt"/>
              <a:buAutoNum type="alphaUcPeriod"/>
              <a:defRPr/>
            </a:pPr>
            <a:r>
              <a:rPr lang="es-MX" dirty="0" smtClean="0"/>
              <a:t>Levantar otra sección al andamio</a:t>
            </a:r>
          </a:p>
          <a:p>
            <a:pPr marL="566737" indent="-457200" eaLnBrk="1" hangingPunct="1">
              <a:buSzPct val="100000"/>
              <a:buFont typeface="+mj-lt"/>
              <a:buAutoNum type="alphaUcPeriod"/>
              <a:defRPr/>
            </a:pPr>
            <a:r>
              <a:rPr lang="es-MX" dirty="0" smtClean="0"/>
              <a:t>Usar la escalera</a:t>
            </a:r>
          </a:p>
        </p:txBody>
      </p:sp>
      <p:sp>
        <p:nvSpPr>
          <p:cNvPr id="81922"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Pregunta 4</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4633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457200" y="1238250"/>
            <a:ext cx="8178800" cy="4171950"/>
          </a:xfrm>
        </p:spPr>
        <p:txBody>
          <a:bodyPr/>
          <a:lstStyle/>
          <a:p>
            <a:pPr eaLnBrk="1" hangingPunct="1">
              <a:buFont typeface="Wingdings" panose="05000000000000000000" pitchFamily="2" charset="2"/>
              <a:buNone/>
            </a:pPr>
            <a:r>
              <a:rPr lang="es-MX" altLang="en-US" sz="2800" smtClean="0"/>
              <a:t>Cuando trabajas en un andamio y necesitas </a:t>
            </a:r>
          </a:p>
          <a:p>
            <a:pPr eaLnBrk="1" hangingPunct="1">
              <a:buFont typeface="Wingdings" panose="05000000000000000000" pitchFamily="2" charset="2"/>
              <a:buNone/>
            </a:pPr>
            <a:r>
              <a:rPr lang="es-MX" altLang="en-US" sz="2800" smtClean="0"/>
              <a:t>un poco más de altura, debes hacer lo </a:t>
            </a:r>
          </a:p>
          <a:p>
            <a:pPr eaLnBrk="1" hangingPunct="1">
              <a:buFont typeface="Wingdings" panose="05000000000000000000" pitchFamily="2" charset="2"/>
              <a:buNone/>
            </a:pPr>
            <a:r>
              <a:rPr lang="es-MX" altLang="en-US" sz="2800" smtClean="0"/>
              <a:t>siguiente:</a:t>
            </a:r>
          </a:p>
          <a:p>
            <a:pPr eaLnBrk="1" hangingPunct="1">
              <a:buFont typeface="Wingdings" panose="05000000000000000000" pitchFamily="2" charset="2"/>
              <a:buNone/>
            </a:pPr>
            <a:endParaRPr lang="es-MX" altLang="en-US" sz="2800" smtClean="0"/>
          </a:p>
          <a:p>
            <a:pPr eaLnBrk="1" hangingPunct="1">
              <a:buFont typeface="Wingdings" panose="05000000000000000000" pitchFamily="2" charset="2"/>
              <a:buNone/>
            </a:pPr>
            <a:r>
              <a:rPr lang="es-MX" altLang="en-US" sz="2800" smtClean="0"/>
              <a:t>La respuesta correcta es:</a:t>
            </a:r>
          </a:p>
          <a:p>
            <a:pPr eaLnBrk="1" hangingPunct="1">
              <a:buFont typeface="Wingdings" panose="05000000000000000000" pitchFamily="2" charset="2"/>
              <a:buNone/>
            </a:pPr>
            <a:endParaRPr lang="es-MX" altLang="en-US" sz="2800" smtClean="0"/>
          </a:p>
          <a:p>
            <a:pPr eaLnBrk="1" hangingPunct="1">
              <a:buFont typeface="Wingdings" panose="05000000000000000000" pitchFamily="2" charset="2"/>
              <a:buNone/>
            </a:pPr>
            <a:r>
              <a:rPr lang="es-MX" altLang="en-US" sz="2800" smtClean="0"/>
              <a:t>		</a:t>
            </a:r>
            <a:r>
              <a:rPr lang="es-MX" altLang="en-US" sz="2800" b="1" smtClean="0">
                <a:solidFill>
                  <a:schemeClr val="accent1"/>
                </a:solidFill>
              </a:rPr>
              <a:t>C – Levantar otra sección al andamio</a:t>
            </a:r>
          </a:p>
        </p:txBody>
      </p:sp>
      <p:sp>
        <p:nvSpPr>
          <p:cNvPr id="82946"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Pregunta 4 </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3058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idx="1"/>
          </p:nvPr>
        </p:nvSpPr>
        <p:spPr>
          <a:xfrm>
            <a:off x="482600" y="1238250"/>
            <a:ext cx="8178800" cy="4171950"/>
          </a:xfrm>
        </p:spPr>
        <p:txBody>
          <a:bodyPr/>
          <a:lstStyle/>
          <a:p>
            <a:pPr eaLnBrk="1" hangingPunct="1">
              <a:buFont typeface="Wingdings" pitchFamily="2" charset="2"/>
              <a:buNone/>
              <a:defRPr/>
            </a:pPr>
            <a:r>
              <a:rPr lang="es-MX" sz="2800" dirty="0" smtClean="0"/>
              <a:t>Las escaleras que están incompletas y que </a:t>
            </a:r>
          </a:p>
          <a:p>
            <a:pPr eaLnBrk="1" hangingPunct="1">
              <a:buFont typeface="Wingdings" pitchFamily="2" charset="2"/>
              <a:buNone/>
              <a:defRPr/>
            </a:pPr>
            <a:r>
              <a:rPr lang="es-MX" sz="2800" dirty="0" smtClean="0"/>
              <a:t>les falta el carril de mano son aceptable para </a:t>
            </a:r>
          </a:p>
          <a:p>
            <a:pPr eaLnBrk="1" hangingPunct="1">
              <a:buFont typeface="Wingdings" pitchFamily="2" charset="2"/>
              <a:buNone/>
              <a:defRPr/>
            </a:pPr>
            <a:r>
              <a:rPr lang="es-MX" sz="2800" dirty="0" smtClean="0"/>
              <a:t>utilizarlas durante la  construcción del </a:t>
            </a:r>
          </a:p>
          <a:p>
            <a:pPr eaLnBrk="1" hangingPunct="1">
              <a:buFont typeface="Wingdings" pitchFamily="2" charset="2"/>
              <a:buNone/>
              <a:defRPr/>
            </a:pPr>
            <a:r>
              <a:rPr lang="es-MX" sz="2800" dirty="0" smtClean="0"/>
              <a:t>proyecto.</a:t>
            </a:r>
          </a:p>
          <a:p>
            <a:pPr eaLnBrk="1" hangingPunct="1">
              <a:buFont typeface="Wingdings" pitchFamily="2" charset="2"/>
              <a:buNone/>
              <a:defRPr/>
            </a:pPr>
            <a:endParaRPr lang="es-MX" sz="2800" dirty="0" smtClean="0"/>
          </a:p>
          <a:p>
            <a:pPr marL="623887" indent="-514350" eaLnBrk="1" hangingPunct="1">
              <a:buSzPct val="100000"/>
              <a:buFont typeface="+mj-lt"/>
              <a:buAutoNum type="alphaUcPeriod"/>
              <a:defRPr/>
            </a:pPr>
            <a:r>
              <a:rPr lang="es-MX" dirty="0" smtClean="0"/>
              <a:t>Verdadero</a:t>
            </a:r>
          </a:p>
          <a:p>
            <a:pPr marL="623887" indent="-514350" eaLnBrk="1" hangingPunct="1">
              <a:buSzPct val="100000"/>
              <a:buFont typeface="+mj-lt"/>
              <a:buAutoNum type="alphaUcPeriod"/>
              <a:defRPr/>
            </a:pPr>
            <a:r>
              <a:rPr lang="es-MX" dirty="0" smtClean="0"/>
              <a:t>Falso</a:t>
            </a:r>
          </a:p>
        </p:txBody>
      </p:sp>
      <p:sp>
        <p:nvSpPr>
          <p:cNvPr id="83970" name="Rectangle 2"/>
          <p:cNvSpPr>
            <a:spLocks noGrp="1" noChangeArrowheads="1"/>
          </p:cNvSpPr>
          <p:nvPr>
            <p:ph type="title"/>
          </p:nvPr>
        </p:nvSpPr>
        <p:spPr>
          <a:xfrm>
            <a:off x="0" y="76200"/>
            <a:ext cx="9144000" cy="1143000"/>
          </a:xfrm>
        </p:spPr>
        <p:txBody>
          <a:bodyPr/>
          <a:lstStyle/>
          <a:p>
            <a:pPr algn="ctr" eaLnBrk="1" hangingPunct="1">
              <a:defRPr/>
            </a:pPr>
            <a:r>
              <a:rPr lang="es-MX" smtClean="0">
                <a:solidFill>
                  <a:schemeClr val="tx1"/>
                </a:solidFill>
              </a:rPr>
              <a:t>Pregunta 5</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3211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a:xfrm>
            <a:off x="482600" y="1238250"/>
            <a:ext cx="8178800" cy="4171950"/>
          </a:xfrm>
        </p:spPr>
        <p:txBody>
          <a:bodyPr/>
          <a:lstStyle/>
          <a:p>
            <a:pPr eaLnBrk="1" hangingPunct="1">
              <a:buFont typeface="Wingdings" panose="05000000000000000000" pitchFamily="2" charset="2"/>
              <a:buNone/>
            </a:pPr>
            <a:r>
              <a:rPr lang="es-MX" altLang="en-US" sz="2800" smtClean="0"/>
              <a:t>Las escaleras que están incompletas y que </a:t>
            </a:r>
          </a:p>
          <a:p>
            <a:pPr eaLnBrk="1" hangingPunct="1">
              <a:buFont typeface="Wingdings" panose="05000000000000000000" pitchFamily="2" charset="2"/>
              <a:buNone/>
            </a:pPr>
            <a:r>
              <a:rPr lang="es-MX" altLang="en-US" sz="2800" smtClean="0"/>
              <a:t>les falta el carril de mano son aceptables </a:t>
            </a:r>
          </a:p>
          <a:p>
            <a:pPr eaLnBrk="1" hangingPunct="1">
              <a:buFont typeface="Wingdings" panose="05000000000000000000" pitchFamily="2" charset="2"/>
              <a:buNone/>
            </a:pPr>
            <a:r>
              <a:rPr lang="es-MX" altLang="en-US" sz="2800" smtClean="0"/>
              <a:t>para utilizarse durante la  construcción del </a:t>
            </a:r>
          </a:p>
          <a:p>
            <a:pPr eaLnBrk="1" hangingPunct="1">
              <a:buFont typeface="Wingdings" panose="05000000000000000000" pitchFamily="2" charset="2"/>
              <a:buNone/>
            </a:pPr>
            <a:r>
              <a:rPr lang="es-MX" altLang="en-US" sz="2800" smtClean="0"/>
              <a:t>proyecto.</a:t>
            </a:r>
          </a:p>
          <a:p>
            <a:pPr eaLnBrk="1" hangingPunct="1">
              <a:buFont typeface="Wingdings" panose="05000000000000000000" pitchFamily="2" charset="2"/>
              <a:buNone/>
            </a:pPr>
            <a:r>
              <a:rPr lang="en-US" altLang="en-US" sz="2800" smtClean="0"/>
              <a:t>	</a:t>
            </a:r>
            <a:endParaRPr lang="es-MX" altLang="en-US" sz="2800" smtClean="0"/>
          </a:p>
          <a:p>
            <a:pPr eaLnBrk="1" hangingPunct="1">
              <a:buFont typeface="Wingdings" panose="05000000000000000000" pitchFamily="2" charset="2"/>
              <a:buNone/>
            </a:pPr>
            <a:r>
              <a:rPr lang="es-MX" altLang="en-US" sz="2800" smtClean="0"/>
              <a:t>La respuesta correcta es:</a:t>
            </a:r>
          </a:p>
          <a:p>
            <a:pPr eaLnBrk="1" hangingPunct="1">
              <a:buFont typeface="Wingdings" panose="05000000000000000000" pitchFamily="2" charset="2"/>
              <a:buNone/>
            </a:pPr>
            <a:endParaRPr lang="es-MX" altLang="en-US" sz="2800" smtClean="0"/>
          </a:p>
          <a:p>
            <a:pPr eaLnBrk="1" hangingPunct="1">
              <a:buFont typeface="Wingdings" panose="05000000000000000000" pitchFamily="2" charset="2"/>
              <a:buNone/>
            </a:pPr>
            <a:r>
              <a:rPr lang="es-MX" altLang="en-US" sz="2800" smtClean="0"/>
              <a:t>		</a:t>
            </a:r>
            <a:r>
              <a:rPr lang="es-MX" altLang="en-US" sz="2800" b="1" smtClean="0">
                <a:solidFill>
                  <a:schemeClr val="accent1"/>
                </a:solidFill>
              </a:rPr>
              <a:t>B – Falso </a:t>
            </a:r>
          </a:p>
        </p:txBody>
      </p:sp>
      <p:sp>
        <p:nvSpPr>
          <p:cNvPr id="84994"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Pregunta 5 </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2554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Prevención de Accidentes</a:t>
            </a:r>
          </a:p>
        </p:txBody>
      </p:sp>
      <p:sp>
        <p:nvSpPr>
          <p:cNvPr id="67589" name="Rectangle 5"/>
          <p:cNvSpPr>
            <a:spLocks noGrp="1" noChangeArrowheads="1"/>
          </p:cNvSpPr>
          <p:nvPr>
            <p:ph type="body" sz="half" idx="2"/>
          </p:nvPr>
        </p:nvSpPr>
        <p:spPr>
          <a:xfrm>
            <a:off x="457200" y="2286000"/>
            <a:ext cx="4267200" cy="2743200"/>
          </a:xfrm>
        </p:spPr>
        <p:txBody>
          <a:bodyPr/>
          <a:lstStyle/>
          <a:p>
            <a:pPr marL="109537" indent="0" eaLnBrk="1" hangingPunct="1">
              <a:buNone/>
            </a:pPr>
            <a:r>
              <a:rPr lang="es-MX" altLang="en-US" sz="2400" dirty="0" smtClean="0"/>
              <a:t>Una buena actitud positiva a hacia la seguridad te ayudara a crear un lugar de trabajo más seguro.</a:t>
            </a:r>
            <a:r>
              <a:rPr lang="es-MX" altLang="en-US" sz="2600" dirty="0" smtClean="0"/>
              <a:t> </a:t>
            </a:r>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title="actitud positiv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1524000"/>
            <a:ext cx="3846576" cy="4443984"/>
          </a:xfrm>
          <a:prstGeom prst="rect">
            <a:avLst/>
          </a:prstGeom>
        </p:spPr>
      </p:pic>
      <p:pic>
        <p:nvPicPr>
          <p:cNvPr id="67587" name="Picture 3" descr="muestra una actitud positiv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91400" y="44958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7061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457200" y="1447800"/>
            <a:ext cx="4419600" cy="4953000"/>
          </a:xfrm>
        </p:spPr>
        <p:txBody>
          <a:bodyPr/>
          <a:lstStyle/>
          <a:p>
            <a:pPr eaLnBrk="1" hangingPunct="1">
              <a:lnSpc>
                <a:spcPct val="80000"/>
              </a:lnSpc>
            </a:pPr>
            <a:r>
              <a:rPr lang="es-MX" altLang="en-US" sz="2400" dirty="0" smtClean="0"/>
              <a:t>El trabajo de construcción realizado a 6 pies o más de altura requiere de protección contra caídas.</a:t>
            </a:r>
          </a:p>
          <a:p>
            <a:pPr eaLnBrk="1" hangingPunct="1">
              <a:lnSpc>
                <a:spcPct val="80000"/>
              </a:lnSpc>
              <a:buFont typeface="Wingdings" panose="05000000000000000000" pitchFamily="2" charset="2"/>
              <a:buNone/>
            </a:pPr>
            <a:endParaRPr lang="es-MX" altLang="en-US" sz="1000" dirty="0" smtClean="0"/>
          </a:p>
          <a:p>
            <a:pPr eaLnBrk="1" hangingPunct="1">
              <a:lnSpc>
                <a:spcPct val="80000"/>
              </a:lnSpc>
            </a:pPr>
            <a:r>
              <a:rPr lang="es-MX" altLang="en-US" sz="2400" dirty="0" smtClean="0"/>
              <a:t>Algunos métodos de protección contra caídas  son:</a:t>
            </a:r>
          </a:p>
          <a:p>
            <a:pPr eaLnBrk="1" hangingPunct="1">
              <a:lnSpc>
                <a:spcPct val="80000"/>
              </a:lnSpc>
              <a:buFont typeface="Wingdings" panose="05000000000000000000" pitchFamily="2" charset="2"/>
              <a:buNone/>
            </a:pPr>
            <a:endParaRPr lang="es-MX" altLang="en-US" sz="1000" dirty="0" smtClean="0"/>
          </a:p>
          <a:p>
            <a:pPr lvl="1" eaLnBrk="1" hangingPunct="1">
              <a:lnSpc>
                <a:spcPct val="80000"/>
              </a:lnSpc>
            </a:pPr>
            <a:r>
              <a:rPr lang="es-MX" altLang="en-US" sz="2200" dirty="0" smtClean="0"/>
              <a:t>Barandales/Barandillas</a:t>
            </a:r>
          </a:p>
          <a:p>
            <a:pPr lvl="1" eaLnBrk="1" hangingPunct="1">
              <a:lnSpc>
                <a:spcPct val="80000"/>
              </a:lnSpc>
            </a:pPr>
            <a:endParaRPr lang="es-MX" altLang="en-US" sz="1000" dirty="0" smtClean="0"/>
          </a:p>
          <a:p>
            <a:pPr lvl="1" eaLnBrk="1" hangingPunct="1">
              <a:lnSpc>
                <a:spcPct val="80000"/>
              </a:lnSpc>
            </a:pPr>
            <a:r>
              <a:rPr lang="es-MX" altLang="en-US" sz="2200" dirty="0" smtClean="0"/>
              <a:t>Líneas de aviso/advertencia</a:t>
            </a:r>
          </a:p>
          <a:p>
            <a:pPr lvl="1" eaLnBrk="1" hangingPunct="1">
              <a:lnSpc>
                <a:spcPct val="80000"/>
              </a:lnSpc>
            </a:pPr>
            <a:endParaRPr lang="es-MX" altLang="en-US" sz="1000" dirty="0" smtClean="0"/>
          </a:p>
          <a:p>
            <a:pPr lvl="1" eaLnBrk="1" hangingPunct="1">
              <a:lnSpc>
                <a:spcPct val="80000"/>
              </a:lnSpc>
            </a:pPr>
            <a:r>
              <a:rPr lang="es-MX" altLang="en-US" sz="2200" dirty="0" smtClean="0"/>
              <a:t>Sistemas para detención de caídas </a:t>
            </a:r>
          </a:p>
          <a:p>
            <a:pPr lvl="1" eaLnBrk="1" hangingPunct="1">
              <a:lnSpc>
                <a:spcPct val="80000"/>
              </a:lnSpc>
            </a:pPr>
            <a:endParaRPr lang="es-MX" altLang="en-US" sz="1000" dirty="0" smtClean="0"/>
          </a:p>
          <a:p>
            <a:pPr lvl="1" eaLnBrk="1" hangingPunct="1">
              <a:lnSpc>
                <a:spcPct val="80000"/>
              </a:lnSpc>
            </a:pPr>
            <a:r>
              <a:rPr lang="es-MX" altLang="en-US" sz="2200" dirty="0" smtClean="0"/>
              <a:t>Cubiertas de piso</a:t>
            </a:r>
          </a:p>
          <a:p>
            <a:pPr lvl="1" eaLnBrk="1" hangingPunct="1">
              <a:lnSpc>
                <a:spcPct val="80000"/>
              </a:lnSpc>
            </a:pPr>
            <a:endParaRPr lang="es-MX" altLang="en-US" sz="2200" dirty="0" smtClean="0"/>
          </a:p>
        </p:txBody>
      </p:sp>
      <p:sp>
        <p:nvSpPr>
          <p:cNvPr id="2"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sz="3900" dirty="0" smtClean="0">
                <a:solidFill>
                  <a:schemeClr val="tx1"/>
                </a:solidFill>
              </a:rPr>
              <a:t>Prevención de Accidentes por Caídas</a:t>
            </a:r>
          </a:p>
        </p:txBody>
      </p:sp>
      <p:cxnSp>
        <p:nvCxnSpPr>
          <p:cNvPr id="8" name="Straight Connector 7"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title="Hazard imag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1371600"/>
            <a:ext cx="3730752" cy="5084064"/>
          </a:xfrm>
          <a:prstGeom prst="rect">
            <a:avLst/>
          </a:prstGeom>
        </p:spPr>
      </p:pic>
    </p:spTree>
    <p:extLst>
      <p:ext uri="{BB962C8B-B14F-4D97-AF65-F5344CB8AC3E}">
        <p14:creationId xmlns:p14="http://schemas.microsoft.com/office/powerpoint/2010/main" val="18133890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of a fall barri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1524000"/>
            <a:ext cx="4419983" cy="4115157"/>
          </a:xfrm>
          <a:prstGeom prst="rect">
            <a:avLst/>
          </a:prstGeom>
        </p:spPr>
      </p:pic>
      <p:sp>
        <p:nvSpPr>
          <p:cNvPr id="46083" name="Rectangle 3"/>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Barandales/Barandillas</a:t>
            </a:r>
          </a:p>
        </p:txBody>
      </p:sp>
      <p:sp>
        <p:nvSpPr>
          <p:cNvPr id="69636" name="Rectangle 4"/>
          <p:cNvSpPr>
            <a:spLocks noGrp="1" noChangeArrowheads="1"/>
          </p:cNvSpPr>
          <p:nvPr>
            <p:ph type="body" sz="half" idx="2"/>
          </p:nvPr>
        </p:nvSpPr>
        <p:spPr>
          <a:xfrm>
            <a:off x="228600" y="1143000"/>
            <a:ext cx="4572000" cy="4953000"/>
          </a:xfrm>
        </p:spPr>
        <p:txBody>
          <a:bodyPr/>
          <a:lstStyle/>
          <a:p>
            <a:pPr eaLnBrk="1" hangingPunct="1"/>
            <a:r>
              <a:rPr lang="es-MX" altLang="en-US" sz="2400" dirty="0" smtClean="0"/>
              <a:t>Los barandales/barandillas deben tener un carril superior, un carril de en medio y un borde punta pie.  </a:t>
            </a:r>
          </a:p>
          <a:p>
            <a:pPr eaLnBrk="1" hangingPunct="1">
              <a:buFont typeface="Wingdings" panose="05000000000000000000" pitchFamily="2" charset="2"/>
              <a:buNone/>
            </a:pPr>
            <a:endParaRPr lang="es-MX" altLang="en-US" sz="1000" dirty="0" smtClean="0"/>
          </a:p>
          <a:p>
            <a:pPr eaLnBrk="1" hangingPunct="1"/>
            <a:r>
              <a:rPr lang="es-MX" altLang="en-US" sz="2400" dirty="0" smtClean="0"/>
              <a:t>El carril superior debe estar por lo menos 42 pulgadas de distancia de la superficie de trabajo.</a:t>
            </a:r>
          </a:p>
        </p:txBody>
      </p:sp>
      <p:sp>
        <p:nvSpPr>
          <p:cNvPr id="69637" name="Line 5" descr="visualiza la distancia entre el carril superior  al borde punta pie" title="simbolo"/>
          <p:cNvSpPr>
            <a:spLocks noChangeShapeType="1"/>
          </p:cNvSpPr>
          <p:nvPr/>
        </p:nvSpPr>
        <p:spPr bwMode="auto">
          <a:xfrm>
            <a:off x="5029200" y="3048000"/>
            <a:ext cx="0" cy="2286000"/>
          </a:xfrm>
          <a:prstGeom prst="line">
            <a:avLst/>
          </a:prstGeom>
          <a:noFill/>
          <a:ln w="38100">
            <a:solidFill>
              <a:srgbClr val="33CC33"/>
            </a:solidFill>
            <a:round/>
            <a:headEnd type="triangle" w="med" len="med"/>
            <a:tailEnd type="triangle" w="med" len="med"/>
          </a:ln>
          <a:effectLst>
            <a:prstShdw prst="shdw17" dist="17961" dir="2700000">
              <a:srgbClr val="1F7A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320518" name="Text Box 6"/>
          <p:cNvSpPr txBox="1">
            <a:spLocks noChangeArrowheads="1"/>
          </p:cNvSpPr>
          <p:nvPr/>
        </p:nvSpPr>
        <p:spPr bwMode="auto">
          <a:xfrm>
            <a:off x="5410200" y="3200400"/>
            <a:ext cx="1981200" cy="701675"/>
          </a:xfrm>
          <a:prstGeom prst="rect">
            <a:avLst/>
          </a:prstGeom>
          <a:solidFill>
            <a:srgbClr val="33CC33"/>
          </a:solidFill>
          <a:ln w="9525">
            <a:noFill/>
            <a:miter lim="800000"/>
            <a:headEnd/>
            <a:tailEnd/>
          </a:ln>
          <a:effectLst/>
        </p:spPr>
        <p:txBody>
          <a:bodyPr>
            <a:spAutoFit/>
          </a:bodyPr>
          <a:lstStyle/>
          <a:p>
            <a:pPr algn="ctr">
              <a:spcBef>
                <a:spcPct val="50000"/>
              </a:spcBef>
              <a:defRPr/>
            </a:pPr>
            <a:r>
              <a:rPr lang="es-MX" sz="2000" b="1" i="0" dirty="0">
                <a:solidFill>
                  <a:srgbClr val="FF3300"/>
                </a:solidFill>
                <a:effectLst>
                  <a:outerShdw blurRad="38100" dist="38100" dir="2700000" algn="tl">
                    <a:srgbClr val="000000"/>
                  </a:outerShdw>
                </a:effectLst>
              </a:rPr>
              <a:t>Carril Superior</a:t>
            </a:r>
            <a:r>
              <a:rPr lang="en-US" sz="2000" b="1" i="0" dirty="0">
                <a:solidFill>
                  <a:srgbClr val="FF3300"/>
                </a:solidFill>
                <a:effectLst>
                  <a:outerShdw blurRad="38100" dist="38100" dir="2700000" algn="tl">
                    <a:srgbClr val="000000"/>
                  </a:outerShdw>
                </a:effectLst>
              </a:rPr>
              <a:t> 42”</a:t>
            </a:r>
            <a:endParaRPr lang="en-US" b="1" i="0" dirty="0"/>
          </a:p>
        </p:txBody>
      </p:sp>
      <p:sp>
        <p:nvSpPr>
          <p:cNvPr id="69639" name="Line 7" descr="visualiza la distancia entre el carril de en medio al borde punta pie" title="simbolo"/>
          <p:cNvSpPr>
            <a:spLocks noChangeShapeType="1"/>
          </p:cNvSpPr>
          <p:nvPr/>
        </p:nvSpPr>
        <p:spPr bwMode="auto">
          <a:xfrm>
            <a:off x="5562600" y="4343400"/>
            <a:ext cx="0" cy="762000"/>
          </a:xfrm>
          <a:prstGeom prst="line">
            <a:avLst/>
          </a:prstGeom>
          <a:noFill/>
          <a:ln w="38100">
            <a:solidFill>
              <a:srgbClr val="33CC33"/>
            </a:solidFill>
            <a:round/>
            <a:headEnd type="triangle" w="med" len="med"/>
            <a:tailEnd type="triangle" w="med" len="med"/>
          </a:ln>
          <a:effectLst>
            <a:prstShdw prst="shdw17" dist="17961" dir="2700000">
              <a:srgbClr val="1F7A1F"/>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320520" name="Text Box 8"/>
          <p:cNvSpPr txBox="1">
            <a:spLocks noChangeArrowheads="1"/>
          </p:cNvSpPr>
          <p:nvPr/>
        </p:nvSpPr>
        <p:spPr bwMode="auto">
          <a:xfrm>
            <a:off x="5791200" y="4419600"/>
            <a:ext cx="2209800" cy="701675"/>
          </a:xfrm>
          <a:prstGeom prst="rect">
            <a:avLst/>
          </a:prstGeom>
          <a:solidFill>
            <a:srgbClr val="33CC33"/>
          </a:solidFill>
          <a:ln w="9525">
            <a:noFill/>
            <a:miter lim="800000"/>
            <a:headEnd/>
            <a:tailEnd/>
          </a:ln>
          <a:effectLst/>
        </p:spPr>
        <p:txBody>
          <a:bodyPr anchor="ctr">
            <a:spAutoFit/>
          </a:bodyPr>
          <a:lstStyle/>
          <a:p>
            <a:pPr algn="ctr">
              <a:spcBef>
                <a:spcPct val="50000"/>
              </a:spcBef>
              <a:defRPr/>
            </a:pPr>
            <a:r>
              <a:rPr lang="es-MX" sz="2000" b="1" i="0" dirty="0">
                <a:solidFill>
                  <a:srgbClr val="FF3300"/>
                </a:solidFill>
                <a:effectLst>
                  <a:outerShdw blurRad="38100" dist="38100" dir="2700000" algn="tl">
                    <a:srgbClr val="000000"/>
                  </a:outerShdw>
                </a:effectLst>
              </a:rPr>
              <a:t>Carril del Medio</a:t>
            </a:r>
            <a:r>
              <a:rPr lang="en-US" sz="2000" b="1" i="0" dirty="0">
                <a:solidFill>
                  <a:srgbClr val="FF3300"/>
                </a:solidFill>
                <a:effectLst>
                  <a:outerShdw blurRad="38100" dist="38100" dir="2700000" algn="tl">
                    <a:srgbClr val="000000"/>
                  </a:outerShdw>
                </a:effectLst>
              </a:rPr>
              <a:t> 21”</a:t>
            </a:r>
          </a:p>
        </p:txBody>
      </p:sp>
      <p:pic>
        <p:nvPicPr>
          <p:cNvPr id="69641" name="Picture 9" descr="muestra una situacion segura "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24800" y="4800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904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ejemplos de andamios ,escalones y escaler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1371600"/>
            <a:ext cx="4401312" cy="4645152"/>
          </a:xfrm>
          <a:prstGeom prst="rect">
            <a:avLst/>
          </a:prstGeom>
        </p:spPr>
      </p:pic>
      <p:sp>
        <p:nvSpPr>
          <p:cNvPr id="14339" name="Rectangle 3"/>
          <p:cNvSpPr>
            <a:spLocks noGrp="1" noChangeArrowheads="1"/>
          </p:cNvSpPr>
          <p:nvPr>
            <p:ph idx="1"/>
          </p:nvPr>
        </p:nvSpPr>
        <p:spPr>
          <a:xfrm>
            <a:off x="457200" y="1143000"/>
            <a:ext cx="4572000" cy="4876800"/>
          </a:xfrm>
        </p:spPr>
        <p:txBody>
          <a:bodyPr/>
          <a:lstStyle/>
          <a:p>
            <a:pPr marL="109537" indent="0" eaLnBrk="1" hangingPunct="1">
              <a:buNone/>
            </a:pPr>
            <a:r>
              <a:rPr lang="es-MX" altLang="en-US" sz="2400" dirty="0" smtClean="0"/>
              <a:t>Los </a:t>
            </a:r>
            <a:r>
              <a:rPr lang="es-MX" altLang="en-US" sz="2400" dirty="0" smtClean="0"/>
              <a:t>peligros de Caídas se puede encontrar en cualquier sitio de la construcción:</a:t>
            </a:r>
          </a:p>
          <a:p>
            <a:pPr eaLnBrk="1" hangingPunct="1">
              <a:buFont typeface="Wingdings" panose="05000000000000000000" pitchFamily="2" charset="2"/>
              <a:buNone/>
            </a:pPr>
            <a:endParaRPr lang="es-MX" altLang="en-US" sz="1000" dirty="0" smtClean="0"/>
          </a:p>
          <a:p>
            <a:pPr lvl="1" eaLnBrk="1" hangingPunct="1"/>
            <a:r>
              <a:rPr lang="es-MX" altLang="en-US" sz="2200" dirty="0" smtClean="0"/>
              <a:t>Estructura de edificios</a:t>
            </a:r>
          </a:p>
          <a:p>
            <a:pPr lvl="1" eaLnBrk="1" hangingPunct="1"/>
            <a:endParaRPr lang="es-MX" altLang="en-US" sz="1000" dirty="0" smtClean="0"/>
          </a:p>
          <a:p>
            <a:pPr lvl="1" eaLnBrk="1" hangingPunct="1"/>
            <a:r>
              <a:rPr lang="es-MX" altLang="en-US" sz="2200" dirty="0" smtClean="0"/>
              <a:t>Áreas exteriores de la construcción</a:t>
            </a:r>
          </a:p>
          <a:p>
            <a:pPr lvl="1" eaLnBrk="1" hangingPunct="1"/>
            <a:endParaRPr lang="es-MX" altLang="en-US" sz="1000" dirty="0" smtClean="0"/>
          </a:p>
          <a:p>
            <a:pPr lvl="1" eaLnBrk="1" hangingPunct="1"/>
            <a:r>
              <a:rPr lang="es-MX" altLang="en-US" sz="2200" dirty="0" smtClean="0"/>
              <a:t>Andamios</a:t>
            </a:r>
          </a:p>
          <a:p>
            <a:pPr lvl="1" eaLnBrk="1" hangingPunct="1"/>
            <a:endParaRPr lang="es-MX" altLang="en-US" sz="1000" dirty="0" smtClean="0"/>
          </a:p>
          <a:p>
            <a:pPr lvl="1" eaLnBrk="1" hangingPunct="1"/>
            <a:r>
              <a:rPr lang="es-MX" altLang="en-US" sz="2200" dirty="0" smtClean="0"/>
              <a:t>Escalones</a:t>
            </a:r>
          </a:p>
          <a:p>
            <a:pPr lvl="1" eaLnBrk="1" hangingPunct="1"/>
            <a:endParaRPr lang="es-MX" altLang="en-US" sz="1000" dirty="0" smtClean="0"/>
          </a:p>
          <a:p>
            <a:pPr lvl="1" eaLnBrk="1" hangingPunct="1"/>
            <a:r>
              <a:rPr lang="en-US" altLang="en-US" sz="2200" dirty="0" err="1" smtClean="0"/>
              <a:t>Escaleras</a:t>
            </a:r>
            <a:endParaRPr lang="en-US" altLang="en-US" sz="2200" dirty="0" smtClean="0"/>
          </a:p>
        </p:txBody>
      </p:sp>
      <p:pic>
        <p:nvPicPr>
          <p:cNvPr id="14340" name="Picture 12" descr="muestra una situacio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75563" y="4876800"/>
            <a:ext cx="858837"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8"/>
          <p:cNvSpPr>
            <a:spLocks noGrp="1" noChangeArrowheads="1"/>
          </p:cNvSpPr>
          <p:nvPr>
            <p:ph type="title"/>
          </p:nvPr>
        </p:nvSpPr>
        <p:spPr>
          <a:xfrm>
            <a:off x="457200" y="76200"/>
            <a:ext cx="8229600" cy="1143000"/>
          </a:xfrm>
        </p:spPr>
        <p:txBody>
          <a:bodyPr>
            <a:noAutofit/>
          </a:bodyPr>
          <a:lstStyle/>
          <a:p>
            <a:pPr algn="ctr" eaLnBrk="1" hangingPunct="1">
              <a:defRPr/>
            </a:pPr>
            <a:r>
              <a:rPr lang="es-MX" dirty="0" smtClean="0">
                <a:solidFill>
                  <a:schemeClr val="tx1"/>
                </a:solidFill>
              </a:rPr>
              <a:t> Peligro De Caídas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an standing by a rai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1295400"/>
            <a:ext cx="4584192" cy="5084064"/>
          </a:xfrm>
          <a:prstGeom prst="rect">
            <a:avLst/>
          </a:prstGeom>
        </p:spPr>
      </p:pic>
      <p:sp>
        <p:nvSpPr>
          <p:cNvPr id="70659" name="Rectangle 4"/>
          <p:cNvSpPr>
            <a:spLocks noGrp="1" noChangeArrowheads="1"/>
          </p:cNvSpPr>
          <p:nvPr>
            <p:ph type="body" sz="half" idx="2"/>
          </p:nvPr>
        </p:nvSpPr>
        <p:spPr>
          <a:xfrm>
            <a:off x="381000" y="1600200"/>
            <a:ext cx="3962400" cy="4876800"/>
          </a:xfrm>
        </p:spPr>
        <p:txBody>
          <a:bodyPr/>
          <a:lstStyle/>
          <a:p>
            <a:pPr eaLnBrk="1" hangingPunct="1">
              <a:lnSpc>
                <a:spcPct val="90000"/>
              </a:lnSpc>
            </a:pPr>
            <a:r>
              <a:rPr lang="es-MX" altLang="en-US" sz="2400" dirty="0" smtClean="0"/>
              <a:t>Todos los barandales/barandillas deben estar construidos con un carril superior y un carril de en medio.</a:t>
            </a:r>
          </a:p>
          <a:p>
            <a:pPr eaLnBrk="1" hangingPunct="1">
              <a:lnSpc>
                <a:spcPct val="90000"/>
              </a:lnSpc>
            </a:pPr>
            <a:endParaRPr lang="es-MX" altLang="en-US" sz="2400" dirty="0" smtClean="0"/>
          </a:p>
          <a:p>
            <a:pPr eaLnBrk="1" hangingPunct="1">
              <a:lnSpc>
                <a:spcPct val="90000"/>
              </a:lnSpc>
            </a:pPr>
            <a:r>
              <a:rPr lang="es-MX" altLang="en-US" sz="2400" dirty="0" smtClean="0"/>
              <a:t>El carril superior debe sostener 200 libras de fuerza hacia abajo y hacia afuera.</a:t>
            </a:r>
          </a:p>
        </p:txBody>
      </p:sp>
      <p:sp>
        <p:nvSpPr>
          <p:cNvPr id="322565" name="AutoShape 5" descr="señala  el carril superior apto para sostener 200 libras de fuerza hacia abajo como hacia afuera" title="simbolo"/>
          <p:cNvSpPr>
            <a:spLocks noChangeArrowheads="1"/>
          </p:cNvSpPr>
          <p:nvPr/>
        </p:nvSpPr>
        <p:spPr bwMode="auto">
          <a:xfrm>
            <a:off x="4343400" y="4953000"/>
            <a:ext cx="2209800" cy="685800"/>
          </a:xfrm>
          <a:prstGeom prst="rightArrow">
            <a:avLst>
              <a:gd name="adj1" fmla="val 50000"/>
              <a:gd name="adj2" fmla="val 80556"/>
            </a:avLst>
          </a:prstGeom>
          <a:solidFill>
            <a:srgbClr val="33CC33"/>
          </a:solidFill>
          <a:ln w="9525">
            <a:solidFill>
              <a:schemeClr val="tx1"/>
            </a:solidFill>
            <a:miter lim="800000"/>
            <a:headEnd/>
            <a:tailEnd/>
          </a:ln>
          <a:effectLst/>
        </p:spPr>
        <p:txBody>
          <a:bodyPr wrap="none" anchor="ctr"/>
          <a:lstStyle/>
          <a:p>
            <a:pPr algn="ctr">
              <a:defRPr/>
            </a:pPr>
            <a:r>
              <a:rPr lang="en-US" i="0" dirty="0">
                <a:effectLst>
                  <a:outerShdw blurRad="38100" dist="38100" dir="2700000" algn="tl">
                    <a:srgbClr val="FFFFFF"/>
                  </a:outerShdw>
                </a:effectLst>
              </a:rPr>
              <a:t>200 </a:t>
            </a:r>
            <a:r>
              <a:rPr lang="en-US" i="0" dirty="0" err="1">
                <a:effectLst>
                  <a:outerShdw blurRad="38100" dist="38100" dir="2700000" algn="tl">
                    <a:srgbClr val="FFFFFF"/>
                  </a:outerShdw>
                </a:effectLst>
              </a:rPr>
              <a:t>lbs</a:t>
            </a:r>
            <a:endParaRPr lang="en-US" i="0" dirty="0">
              <a:effectLst>
                <a:outerShdw blurRad="38100" dist="38100" dir="2700000" algn="tl">
                  <a:srgbClr val="FFFFFF"/>
                </a:outerShdw>
              </a:effectLst>
            </a:endParaRPr>
          </a:p>
        </p:txBody>
      </p:sp>
      <p:pic>
        <p:nvPicPr>
          <p:cNvPr id="70661" name="Picture 6" descr="muestra una situacion segura de un barandal/barandill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72400" y="51054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3"/>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Barandales/Barandillas </a:t>
            </a:r>
          </a:p>
        </p:txBody>
      </p:sp>
    </p:spTree>
    <p:extLst>
      <p:ext uri="{BB962C8B-B14F-4D97-AF65-F5344CB8AC3E}">
        <p14:creationId xmlns:p14="http://schemas.microsoft.com/office/powerpoint/2010/main" val="11862944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Barandales/Barandillas</a:t>
            </a:r>
            <a:r>
              <a:rPr lang="en-US" dirty="0" smtClean="0">
                <a:solidFill>
                  <a:schemeClr val="tx1"/>
                </a:solidFill>
              </a:rPr>
              <a:t> de Cable</a:t>
            </a:r>
          </a:p>
        </p:txBody>
      </p:sp>
      <p:sp>
        <p:nvSpPr>
          <p:cNvPr id="71684" name="Rectangle 3"/>
          <p:cNvSpPr>
            <a:spLocks noGrp="1" noChangeArrowheads="1"/>
          </p:cNvSpPr>
          <p:nvPr>
            <p:ph type="body" sz="half" idx="2"/>
          </p:nvPr>
        </p:nvSpPr>
        <p:spPr>
          <a:xfrm>
            <a:off x="457200" y="1524000"/>
            <a:ext cx="4191000" cy="4171950"/>
          </a:xfrm>
        </p:spPr>
        <p:txBody>
          <a:bodyPr/>
          <a:lstStyle/>
          <a:p>
            <a:pPr eaLnBrk="1" hangingPunct="1"/>
            <a:r>
              <a:rPr lang="es-MX" altLang="en-US" sz="2400" dirty="0" smtClean="0"/>
              <a:t>Los barandales/barandillas  de cable deben cumplir las mismas reglas que los barandales de madera.</a:t>
            </a:r>
          </a:p>
          <a:p>
            <a:pPr eaLnBrk="1" hangingPunct="1"/>
            <a:endParaRPr lang="es-MX" altLang="en-US" sz="2400" dirty="0" smtClean="0"/>
          </a:p>
          <a:p>
            <a:pPr eaLnBrk="1" hangingPunct="1"/>
            <a:r>
              <a:rPr lang="es-MX" altLang="en-US" sz="2400" dirty="0" smtClean="0"/>
              <a:t>El carril superior debe tener por lo menos 42 pulgadas de alto y resistir hasta 200 libras.</a:t>
            </a:r>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title="muestra una situacion segura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1295400"/>
            <a:ext cx="4126992" cy="4541520"/>
          </a:xfrm>
          <a:prstGeom prst="rect">
            <a:avLst/>
          </a:prstGeom>
        </p:spPr>
      </p:pic>
      <p:pic>
        <p:nvPicPr>
          <p:cNvPr id="71685" name="Picture 5" descr="muestra una situacio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0000" y="45720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7716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 barandal/barandilla de acero segu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0" y="1905000"/>
            <a:ext cx="5388864" cy="4066032"/>
          </a:xfrm>
          <a:prstGeom prst="rect">
            <a:avLst/>
          </a:prstGeom>
        </p:spPr>
      </p:pic>
      <p:sp>
        <p:nvSpPr>
          <p:cNvPr id="72707" name="Rectangle 4"/>
          <p:cNvSpPr>
            <a:spLocks noGrp="1" noChangeArrowheads="1"/>
          </p:cNvSpPr>
          <p:nvPr>
            <p:ph type="body" sz="half" idx="2"/>
          </p:nvPr>
        </p:nvSpPr>
        <p:spPr>
          <a:xfrm>
            <a:off x="152400" y="2209800"/>
            <a:ext cx="3276600" cy="2514600"/>
          </a:xfrm>
        </p:spPr>
        <p:txBody>
          <a:bodyPr/>
          <a:lstStyle/>
          <a:p>
            <a:pPr marL="109537" indent="0" eaLnBrk="1" hangingPunct="1">
              <a:lnSpc>
                <a:spcPct val="90000"/>
              </a:lnSpc>
              <a:buNone/>
            </a:pPr>
            <a:r>
              <a:rPr lang="es-MX" altLang="en-US" sz="2400" dirty="0" smtClean="0"/>
              <a:t>Barandal/Barandilla de acero deben estar señalados cada 6 pies por medio de una bandera.</a:t>
            </a:r>
          </a:p>
        </p:txBody>
      </p:sp>
      <p:sp>
        <p:nvSpPr>
          <p:cNvPr id="72708" name="Line 5" descr="señala  la distancia   correcta para situar una bandera" title="simbolo"/>
          <p:cNvSpPr>
            <a:spLocks noChangeShapeType="1"/>
          </p:cNvSpPr>
          <p:nvPr/>
        </p:nvSpPr>
        <p:spPr bwMode="auto">
          <a:xfrm flipV="1">
            <a:off x="5943600" y="2438400"/>
            <a:ext cx="1676400" cy="9906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09" name="Line 6" descr="señala la distancia correcta para situar una bandera" title="simbolo"/>
          <p:cNvSpPr>
            <a:spLocks noChangeShapeType="1"/>
          </p:cNvSpPr>
          <p:nvPr/>
        </p:nvSpPr>
        <p:spPr bwMode="auto">
          <a:xfrm flipV="1">
            <a:off x="4038600" y="3962400"/>
            <a:ext cx="1066800" cy="6858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0" name="Text Box 7"/>
          <p:cNvSpPr txBox="1">
            <a:spLocks noChangeArrowheads="1"/>
          </p:cNvSpPr>
          <p:nvPr/>
        </p:nvSpPr>
        <p:spPr bwMode="auto">
          <a:xfrm>
            <a:off x="6477000" y="2971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spcBef>
                <a:spcPct val="50000"/>
              </a:spcBef>
            </a:pPr>
            <a:r>
              <a:rPr lang="en-US" altLang="en-US" b="1" i="0" dirty="0">
                <a:solidFill>
                  <a:srgbClr val="FF3300"/>
                </a:solidFill>
              </a:rPr>
              <a:t>6’</a:t>
            </a:r>
            <a:endParaRPr lang="en-US" altLang="en-US" b="1" i="0" dirty="0"/>
          </a:p>
        </p:txBody>
      </p:sp>
      <p:sp>
        <p:nvSpPr>
          <p:cNvPr id="72711" name="Text Box 8"/>
          <p:cNvSpPr txBox="1">
            <a:spLocks noChangeArrowheads="1"/>
          </p:cNvSpPr>
          <p:nvPr/>
        </p:nvSpPr>
        <p:spPr bwMode="auto">
          <a:xfrm>
            <a:off x="4038600" y="4495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spcBef>
                <a:spcPct val="50000"/>
              </a:spcBef>
            </a:pPr>
            <a:r>
              <a:rPr lang="en-US" altLang="en-US" b="1" i="0" dirty="0">
                <a:solidFill>
                  <a:srgbClr val="FF3300"/>
                </a:solidFill>
              </a:rPr>
              <a:t>6’</a:t>
            </a:r>
            <a:endParaRPr lang="en-US" altLang="en-US" b="1" i="0" dirty="0"/>
          </a:p>
        </p:txBody>
      </p:sp>
      <p:sp>
        <p:nvSpPr>
          <p:cNvPr id="72712" name="Oval 9" descr="muestra la bandera " title="simbolo"/>
          <p:cNvSpPr>
            <a:spLocks noChangeArrowheads="1"/>
          </p:cNvSpPr>
          <p:nvPr/>
        </p:nvSpPr>
        <p:spPr bwMode="auto">
          <a:xfrm>
            <a:off x="3733800" y="4267200"/>
            <a:ext cx="381000" cy="685800"/>
          </a:xfrm>
          <a:prstGeom prst="ellipse">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72713" name="Oval 10" descr="muestra la bandera" title="simbolo"/>
          <p:cNvSpPr>
            <a:spLocks noChangeArrowheads="1"/>
          </p:cNvSpPr>
          <p:nvPr/>
        </p:nvSpPr>
        <p:spPr bwMode="auto">
          <a:xfrm>
            <a:off x="4800600" y="3429000"/>
            <a:ext cx="381000" cy="762000"/>
          </a:xfrm>
          <a:prstGeom prst="ellipse">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72714" name="Oval 11" descr="muestra la bandera" title="simbolo"/>
          <p:cNvSpPr>
            <a:spLocks noChangeArrowheads="1"/>
          </p:cNvSpPr>
          <p:nvPr/>
        </p:nvSpPr>
        <p:spPr bwMode="auto">
          <a:xfrm>
            <a:off x="7467600" y="2057400"/>
            <a:ext cx="381000" cy="762000"/>
          </a:xfrm>
          <a:prstGeom prst="ellipse">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72716" name="Oval 13" descr="muestra la bandera" title="simbolo"/>
          <p:cNvSpPr>
            <a:spLocks noChangeArrowheads="1"/>
          </p:cNvSpPr>
          <p:nvPr/>
        </p:nvSpPr>
        <p:spPr bwMode="auto">
          <a:xfrm>
            <a:off x="5715000" y="3124200"/>
            <a:ext cx="381000" cy="762000"/>
          </a:xfrm>
          <a:prstGeom prst="ellipse">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cxnSp>
        <p:nvCxnSpPr>
          <p:cNvPr id="17" name="Straight Connector 1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Barandales/Barandillas</a:t>
            </a:r>
            <a:r>
              <a:rPr lang="en-US" dirty="0" smtClean="0">
                <a:solidFill>
                  <a:schemeClr val="tx1"/>
                </a:solidFill>
              </a:rPr>
              <a:t> de Cable </a:t>
            </a:r>
          </a:p>
        </p:txBody>
      </p:sp>
      <p:pic>
        <p:nvPicPr>
          <p:cNvPr id="72715" name="Picture 12" descr="muestra una situacio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7600" y="4800600"/>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2569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19" descr="muestra las abrazaderas utilizadas para un sistema de cable en barandales/Barandillas" title="imagen"/>
          <p:cNvGraphicFramePr>
            <a:graphicFrameLocks noChangeAspect="1"/>
          </p:cNvGraphicFramePr>
          <p:nvPr>
            <p:extLst/>
          </p:nvPr>
        </p:nvGraphicFramePr>
        <p:xfrm>
          <a:off x="152400" y="2232025"/>
          <a:ext cx="6856413" cy="4102100"/>
        </p:xfrm>
        <a:graphic>
          <a:graphicData uri="http://schemas.openxmlformats.org/presentationml/2006/ole">
            <mc:AlternateContent xmlns:mc="http://schemas.openxmlformats.org/markup-compatibility/2006">
              <mc:Choice xmlns:v="urn:schemas-microsoft-com:vml" Requires="v">
                <p:oleObj spid="_x0000_s29704" name="Image" r:id="rId4" imgW="6857143" imgH="4101587" progId="Photoshop.Image.9">
                  <p:embed/>
                </p:oleObj>
              </mc:Choice>
              <mc:Fallback>
                <p:oleObj name="Image" r:id="rId4" imgW="6857143" imgH="4101587" progId="Photoshop.Image.9">
                  <p:embed/>
                  <p:pic>
                    <p:nvPicPr>
                      <p:cNvPr id="73730" name="Object 19" descr="muestra las abrazaderas utilizadas para un sistema de cable en barandales/Barandillas" title="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32025"/>
                        <a:ext cx="6856413" cy="41021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1" name="Rectangle 4"/>
          <p:cNvSpPr>
            <a:spLocks noGrp="1" noChangeArrowheads="1"/>
          </p:cNvSpPr>
          <p:nvPr>
            <p:ph type="body" sz="half" idx="1"/>
          </p:nvPr>
        </p:nvSpPr>
        <p:spPr>
          <a:xfrm>
            <a:off x="457200" y="1143000"/>
            <a:ext cx="7924800" cy="1371600"/>
          </a:xfrm>
        </p:spPr>
        <p:txBody>
          <a:bodyPr/>
          <a:lstStyle/>
          <a:p>
            <a:pPr marL="109537" indent="0" eaLnBrk="1" hangingPunct="1">
              <a:buNone/>
            </a:pPr>
            <a:r>
              <a:rPr lang="es-MX" altLang="en-US" sz="2400" dirty="0" smtClean="0"/>
              <a:t>Las abrazaderas usadas para un sistema de cable deben ser colocadas correctamente.</a:t>
            </a:r>
            <a:r>
              <a:rPr lang="es-MX" altLang="en-US" sz="2600" dirty="0" smtClean="0"/>
              <a:t> </a:t>
            </a:r>
          </a:p>
        </p:txBody>
      </p:sp>
      <p:pic>
        <p:nvPicPr>
          <p:cNvPr id="73732" name="Picture 6" descr="muestra las abrazaderas colocadas correctamente en las barandales/barandillas de cable" title="simbolo"/>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43400" y="32988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Line 7" descr="muestra un tornillo en U" title="simbolo"/>
          <p:cNvSpPr>
            <a:spLocks noChangeShapeType="1"/>
          </p:cNvSpPr>
          <p:nvPr/>
        </p:nvSpPr>
        <p:spPr bwMode="auto">
          <a:xfrm flipH="1">
            <a:off x="6557963" y="2765425"/>
            <a:ext cx="985837"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73734" name="Line 8" descr="muestra la montadura del tornillo en U" title="simbolo"/>
          <p:cNvSpPr>
            <a:spLocks noChangeShapeType="1"/>
          </p:cNvSpPr>
          <p:nvPr/>
        </p:nvSpPr>
        <p:spPr bwMode="auto">
          <a:xfrm flipH="1">
            <a:off x="6553200" y="3375025"/>
            <a:ext cx="985838"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73735" name="Text Box 10"/>
          <p:cNvSpPr txBox="1">
            <a:spLocks noChangeArrowheads="1"/>
          </p:cNvSpPr>
          <p:nvPr/>
        </p:nvSpPr>
        <p:spPr bwMode="auto">
          <a:xfrm>
            <a:off x="7426325" y="2536825"/>
            <a:ext cx="147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r>
              <a:rPr lang="es-MX" altLang="en-US" i="0"/>
              <a:t>Tornillo U</a:t>
            </a:r>
          </a:p>
        </p:txBody>
      </p:sp>
      <p:sp>
        <p:nvSpPr>
          <p:cNvPr id="73736" name="Text Box 11"/>
          <p:cNvSpPr txBox="1">
            <a:spLocks noChangeArrowheads="1"/>
          </p:cNvSpPr>
          <p:nvPr/>
        </p:nvSpPr>
        <p:spPr bwMode="auto">
          <a:xfrm>
            <a:off x="7639050" y="3146425"/>
            <a:ext cx="1233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r>
              <a:rPr lang="es-MX" altLang="en-US" i="0"/>
              <a:t>Montura</a:t>
            </a:r>
          </a:p>
        </p:txBody>
      </p:sp>
      <p:sp>
        <p:nvSpPr>
          <p:cNvPr id="73737" name="Text Box 12"/>
          <p:cNvSpPr txBox="1">
            <a:spLocks noChangeArrowheads="1"/>
          </p:cNvSpPr>
          <p:nvPr/>
        </p:nvSpPr>
        <p:spPr bwMode="auto">
          <a:xfrm>
            <a:off x="2560638" y="2200275"/>
            <a:ext cx="1874837" cy="466725"/>
          </a:xfrm>
          <a:prstGeom prst="rect">
            <a:avLst/>
          </a:prstGeom>
          <a:solidFill>
            <a:srgbClr val="33CC33"/>
          </a:solidFill>
          <a:ln w="9525">
            <a:solidFill>
              <a:schemeClr val="tx1"/>
            </a:solidFill>
            <a:miter lim="800000"/>
            <a:headEnd/>
            <a:tailEnd/>
          </a:ln>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r>
              <a:rPr lang="es-MX" altLang="en-US" i="0"/>
              <a:t>Extremo final</a:t>
            </a:r>
          </a:p>
        </p:txBody>
      </p:sp>
      <p:sp>
        <p:nvSpPr>
          <p:cNvPr id="73738" name="Text Box 14"/>
          <p:cNvSpPr txBox="1">
            <a:spLocks noChangeArrowheads="1"/>
          </p:cNvSpPr>
          <p:nvPr/>
        </p:nvSpPr>
        <p:spPr bwMode="auto">
          <a:xfrm>
            <a:off x="2408238" y="4257675"/>
            <a:ext cx="1874837" cy="466725"/>
          </a:xfrm>
          <a:prstGeom prst="rect">
            <a:avLst/>
          </a:prstGeom>
          <a:solidFill>
            <a:srgbClr val="33CC33"/>
          </a:solidFill>
          <a:ln w="9525">
            <a:solidFill>
              <a:schemeClr val="tx1"/>
            </a:solidFill>
            <a:miter lim="800000"/>
            <a:headEnd/>
            <a:tailEnd/>
          </a:ln>
        </p:spPr>
        <p:txBody>
          <a:bodyPr wrap="none" anchor="ct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r>
              <a:rPr lang="es-MX" altLang="en-US" i="0"/>
              <a:t>Extremo final</a:t>
            </a:r>
          </a:p>
        </p:txBody>
      </p:sp>
      <p:sp>
        <p:nvSpPr>
          <p:cNvPr id="73739" name="AutoShape 16" descr="muestra la forma incorrecta de colocar las abrazaderas" title="simbolo"/>
          <p:cNvSpPr>
            <a:spLocks noChangeArrowheads="1"/>
          </p:cNvSpPr>
          <p:nvPr/>
        </p:nvSpPr>
        <p:spPr bwMode="auto">
          <a:xfrm>
            <a:off x="4419600" y="5737225"/>
            <a:ext cx="4572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16" name="Straight Connector 15"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Barandales/Barandillas</a:t>
            </a:r>
            <a:r>
              <a:rPr lang="en-US" dirty="0" smtClean="0">
                <a:solidFill>
                  <a:schemeClr val="tx1"/>
                </a:solidFill>
              </a:rPr>
              <a:t> de Cable </a:t>
            </a:r>
          </a:p>
        </p:txBody>
      </p:sp>
    </p:spTree>
    <p:extLst>
      <p:ext uri="{BB962C8B-B14F-4D97-AF65-F5344CB8AC3E}">
        <p14:creationId xmlns:p14="http://schemas.microsoft.com/office/powerpoint/2010/main" val="28393296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n of fall hazar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1295400"/>
            <a:ext cx="4523232" cy="4828032"/>
          </a:xfrm>
          <a:prstGeom prst="rect">
            <a:avLst/>
          </a:prstGeom>
        </p:spPr>
      </p:pic>
      <p:sp>
        <p:nvSpPr>
          <p:cNvPr id="51203"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Líneas de Aviso/Advertencia</a:t>
            </a:r>
          </a:p>
        </p:txBody>
      </p:sp>
      <p:sp>
        <p:nvSpPr>
          <p:cNvPr id="74756" name="Rectangle 3"/>
          <p:cNvSpPr>
            <a:spLocks noGrp="1" noChangeArrowheads="1"/>
          </p:cNvSpPr>
          <p:nvPr>
            <p:ph type="body" sz="half" idx="2"/>
          </p:nvPr>
        </p:nvSpPr>
        <p:spPr>
          <a:xfrm>
            <a:off x="381000" y="1676400"/>
            <a:ext cx="3886200" cy="4267200"/>
          </a:xfrm>
        </p:spPr>
        <p:txBody>
          <a:bodyPr/>
          <a:lstStyle/>
          <a:p>
            <a:pPr marL="457200" indent="-457200" eaLnBrk="1" hangingPunct="1"/>
            <a:r>
              <a:rPr lang="es-MX" altLang="en-US" sz="2400" dirty="0" smtClean="0"/>
              <a:t>Líneas de aviso/advertencia son usadas para mantener a los trabajadores lejos de los bordes inseguros. </a:t>
            </a:r>
          </a:p>
          <a:p>
            <a:pPr marL="457200" indent="-457200" eaLnBrk="1" hangingPunct="1">
              <a:buFont typeface="Wingdings" panose="05000000000000000000" pitchFamily="2" charset="2"/>
              <a:buNone/>
            </a:pPr>
            <a:r>
              <a:rPr lang="es-MX" altLang="en-US" sz="1000" dirty="0" smtClean="0"/>
              <a:t> </a:t>
            </a:r>
          </a:p>
          <a:p>
            <a:pPr marL="457200" indent="-457200" eaLnBrk="1" hangingPunct="1"/>
            <a:r>
              <a:rPr lang="es-MX" altLang="en-US" sz="2400" dirty="0" smtClean="0"/>
              <a:t>La línea de aviso o advertencia debe estar al menos 6 pies alejada del borde.</a:t>
            </a:r>
            <a:r>
              <a:rPr lang="es-MX" altLang="en-US" sz="3000" dirty="0" smtClean="0"/>
              <a:t>    </a:t>
            </a:r>
          </a:p>
        </p:txBody>
      </p:sp>
      <p:sp>
        <p:nvSpPr>
          <p:cNvPr id="74757" name="Line 8" descr="marca  la distancia correcta de las lineas de aviso o advertencia hacia el borde" title="simbolo"/>
          <p:cNvSpPr>
            <a:spLocks noChangeShapeType="1"/>
          </p:cNvSpPr>
          <p:nvPr/>
        </p:nvSpPr>
        <p:spPr bwMode="auto">
          <a:xfrm>
            <a:off x="4800600" y="3733800"/>
            <a:ext cx="2362200" cy="0"/>
          </a:xfrm>
          <a:prstGeom prst="line">
            <a:avLst/>
          </a:prstGeom>
          <a:noFill/>
          <a:ln w="57150">
            <a:solidFill>
              <a:srgbClr val="00FF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4758" name="Text Box 10"/>
          <p:cNvSpPr txBox="1">
            <a:spLocks noChangeArrowheads="1"/>
          </p:cNvSpPr>
          <p:nvPr/>
        </p:nvSpPr>
        <p:spPr bwMode="auto">
          <a:xfrm>
            <a:off x="5562600" y="4038600"/>
            <a:ext cx="990600" cy="514350"/>
          </a:xfrm>
          <a:prstGeom prst="rect">
            <a:avLst/>
          </a:prstGeom>
          <a:solidFill>
            <a:srgbClr val="00FF00"/>
          </a:solidFill>
          <a:ln w="57150">
            <a:solidFill>
              <a:srgbClr val="00FF00"/>
            </a:solidFill>
            <a:miter lim="800000"/>
            <a:headEnd/>
            <a:tailEnd/>
          </a:ln>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spcBef>
                <a:spcPct val="50000"/>
              </a:spcBef>
            </a:pPr>
            <a:r>
              <a:rPr lang="en-US" altLang="en-US" b="1" dirty="0"/>
              <a:t>6’</a:t>
            </a:r>
          </a:p>
        </p:txBody>
      </p:sp>
      <p:pic>
        <p:nvPicPr>
          <p:cNvPr id="74759" name="Picture 11" descr="muestra una situacio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91400" y="48006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9206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34&quot; Lineas de Avis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1295400"/>
            <a:ext cx="4443984" cy="4706112"/>
          </a:xfrm>
          <a:prstGeom prst="rect">
            <a:avLst/>
          </a:prstGeom>
        </p:spPr>
      </p:pic>
      <p:sp>
        <p:nvSpPr>
          <p:cNvPr id="75779" name="Rectangle 3"/>
          <p:cNvSpPr>
            <a:spLocks noGrp="1" noChangeArrowheads="1"/>
          </p:cNvSpPr>
          <p:nvPr>
            <p:ph type="body" sz="half" idx="2"/>
          </p:nvPr>
        </p:nvSpPr>
        <p:spPr>
          <a:xfrm>
            <a:off x="457200" y="1676400"/>
            <a:ext cx="3733800" cy="3886200"/>
          </a:xfrm>
        </p:spPr>
        <p:txBody>
          <a:bodyPr/>
          <a:lstStyle/>
          <a:p>
            <a:pPr eaLnBrk="1" hangingPunct="1"/>
            <a:r>
              <a:rPr lang="es-MX" altLang="en-US" sz="2400" dirty="0" smtClean="0"/>
              <a:t>Líneas de aviso/advertencia deben aguantar 16 libras de inclinación por la fuerza.</a:t>
            </a:r>
          </a:p>
          <a:p>
            <a:pPr eaLnBrk="1" hangingPunct="1"/>
            <a:endParaRPr lang="es-MX" altLang="en-US" sz="1000" dirty="0" smtClean="0"/>
          </a:p>
          <a:p>
            <a:pPr eaLnBrk="1" hangingPunct="1"/>
            <a:r>
              <a:rPr lang="es-MX" altLang="en-US" sz="2400" dirty="0" smtClean="0"/>
              <a:t>Líneas de aviso deben estar por lo menos 34 pulgadas  del piso.</a:t>
            </a:r>
          </a:p>
        </p:txBody>
      </p:sp>
      <p:sp>
        <p:nvSpPr>
          <p:cNvPr id="75780" name="Line 11" descr="señala la altura  correcta de las lineas de aviso/advertencia del piso" title="simbolo"/>
          <p:cNvSpPr>
            <a:spLocks noChangeShapeType="1"/>
          </p:cNvSpPr>
          <p:nvPr/>
        </p:nvSpPr>
        <p:spPr bwMode="auto">
          <a:xfrm>
            <a:off x="6248400" y="3886200"/>
            <a:ext cx="0" cy="1219200"/>
          </a:xfrm>
          <a:prstGeom prst="line">
            <a:avLst/>
          </a:prstGeom>
          <a:noFill/>
          <a:ln w="57150">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32812" name="Text Box 12"/>
          <p:cNvSpPr txBox="1">
            <a:spLocks noChangeArrowheads="1"/>
          </p:cNvSpPr>
          <p:nvPr/>
        </p:nvSpPr>
        <p:spPr bwMode="auto">
          <a:xfrm>
            <a:off x="6629400" y="3886200"/>
            <a:ext cx="1524000" cy="1006475"/>
          </a:xfrm>
          <a:prstGeom prst="rect">
            <a:avLst/>
          </a:prstGeom>
          <a:solidFill>
            <a:srgbClr val="33CC33"/>
          </a:solidFill>
          <a:ln w="9525">
            <a:noFill/>
            <a:miter lim="800000"/>
            <a:headEnd/>
            <a:tailEnd/>
          </a:ln>
          <a:effectLst/>
        </p:spPr>
        <p:txBody>
          <a:bodyPr>
            <a:spAutoFit/>
          </a:bodyPr>
          <a:lstStyle/>
          <a:p>
            <a:pPr algn="ctr">
              <a:spcBef>
                <a:spcPct val="50000"/>
              </a:spcBef>
              <a:defRPr/>
            </a:pPr>
            <a:r>
              <a:rPr lang="en-US" sz="2000" b="1" i="0" dirty="0">
                <a:solidFill>
                  <a:srgbClr val="FF3300"/>
                </a:solidFill>
                <a:effectLst>
                  <a:outerShdw blurRad="38100" dist="38100" dir="2700000" algn="tl">
                    <a:srgbClr val="000000"/>
                  </a:outerShdw>
                </a:effectLst>
              </a:rPr>
              <a:t>Riel Superior 34”</a:t>
            </a:r>
            <a:endParaRPr lang="en-US" b="1" i="0" dirty="0"/>
          </a:p>
        </p:txBody>
      </p:sp>
      <p:pic>
        <p:nvPicPr>
          <p:cNvPr id="75782" name="Picture 13" descr="muestra una situacio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43800" y="4953000"/>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Líneas de Aviso/Advertencia </a:t>
            </a:r>
          </a:p>
        </p:txBody>
      </p:sp>
    </p:spTree>
    <p:extLst>
      <p:ext uri="{BB962C8B-B14F-4D97-AF65-F5344CB8AC3E}">
        <p14:creationId xmlns:p14="http://schemas.microsoft.com/office/powerpoint/2010/main" val="3141578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Líneas de aviso/advertencia en buen estad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2400" y="1447800"/>
            <a:ext cx="4828032" cy="3657600"/>
          </a:xfrm>
          <a:prstGeom prst="rect">
            <a:avLst/>
          </a:prstGeom>
        </p:spPr>
      </p:pic>
      <p:sp>
        <p:nvSpPr>
          <p:cNvPr id="76803" name="Rectangle 3"/>
          <p:cNvSpPr>
            <a:spLocks noGrp="1" noChangeArrowheads="1"/>
          </p:cNvSpPr>
          <p:nvPr>
            <p:ph type="body" sz="half" idx="2"/>
          </p:nvPr>
        </p:nvSpPr>
        <p:spPr>
          <a:xfrm>
            <a:off x="457200" y="1524000"/>
            <a:ext cx="3352800" cy="3962400"/>
          </a:xfrm>
        </p:spPr>
        <p:txBody>
          <a:bodyPr/>
          <a:lstStyle/>
          <a:p>
            <a:pPr eaLnBrk="1" hangingPunct="1">
              <a:lnSpc>
                <a:spcPct val="90000"/>
              </a:lnSpc>
            </a:pPr>
            <a:r>
              <a:rPr lang="es-MX" altLang="en-US" sz="2400" dirty="0" smtClean="0"/>
              <a:t>Líneas de aviso/advertencia debe ser mantenidas en buen estado.</a:t>
            </a:r>
          </a:p>
          <a:p>
            <a:pPr eaLnBrk="1" hangingPunct="1">
              <a:lnSpc>
                <a:spcPct val="90000"/>
              </a:lnSpc>
            </a:pPr>
            <a:endParaRPr lang="es-MX" altLang="en-US" sz="2400" dirty="0" smtClean="0"/>
          </a:p>
          <a:p>
            <a:pPr eaLnBrk="1" hangingPunct="1">
              <a:lnSpc>
                <a:spcPct val="90000"/>
              </a:lnSpc>
            </a:pPr>
            <a:r>
              <a:rPr lang="es-MX" altLang="en-US" sz="2400" dirty="0" smtClean="0"/>
              <a:t>Reporta cualquier condición insegura a tu supervisor.</a:t>
            </a:r>
          </a:p>
        </p:txBody>
      </p:sp>
      <p:pic>
        <p:nvPicPr>
          <p:cNvPr id="76804" name="Picture 5" descr="muestra una situación segura de trabajo "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0" y="3886200"/>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descr="Utilizada para destacar el tema fundamental del contenido&#10;&#10;"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Líneas de Aviso/Advertencia </a:t>
            </a:r>
          </a:p>
        </p:txBody>
      </p:sp>
    </p:spTree>
    <p:extLst>
      <p:ext uri="{BB962C8B-B14F-4D97-AF65-F5344CB8AC3E}">
        <p14:creationId xmlns:p14="http://schemas.microsoft.com/office/powerpoint/2010/main" val="20755673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ón insegura de trabaj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8600" y="1219200"/>
            <a:ext cx="4443984" cy="4480560"/>
          </a:xfrm>
          <a:prstGeom prst="rect">
            <a:avLst/>
          </a:prstGeom>
        </p:spPr>
      </p:pic>
      <p:sp>
        <p:nvSpPr>
          <p:cNvPr id="77827" name="Rectangle 3"/>
          <p:cNvSpPr>
            <a:spLocks noGrp="1" noChangeArrowheads="1"/>
          </p:cNvSpPr>
          <p:nvPr>
            <p:ph type="body" sz="half" idx="2"/>
          </p:nvPr>
        </p:nvSpPr>
        <p:spPr>
          <a:xfrm>
            <a:off x="457200" y="1905000"/>
            <a:ext cx="3505200" cy="4419600"/>
          </a:xfrm>
        </p:spPr>
        <p:txBody>
          <a:bodyPr/>
          <a:lstStyle/>
          <a:p>
            <a:pPr marL="109537" indent="0" eaLnBrk="1" hangingPunct="1">
              <a:buNone/>
            </a:pPr>
            <a:r>
              <a:rPr lang="es-MX" altLang="en-US" sz="2400" dirty="0" smtClean="0"/>
              <a:t>Jamás trabajar en áreas si la línea de aviso/advertencia ha sido derrumbada o dañada.</a:t>
            </a:r>
          </a:p>
        </p:txBody>
      </p:sp>
      <p:sp>
        <p:nvSpPr>
          <p:cNvPr id="77828" name="AutoShape 5" descr="señala la  línea de aviso/advertencia que esta dañada o derrumbada" title="simbolo"/>
          <p:cNvSpPr>
            <a:spLocks noChangeArrowheads="1"/>
          </p:cNvSpPr>
          <p:nvPr/>
        </p:nvSpPr>
        <p:spPr bwMode="auto">
          <a:xfrm>
            <a:off x="7543800" y="1371600"/>
            <a:ext cx="457200" cy="762000"/>
          </a:xfrm>
          <a:prstGeom prst="downArrow">
            <a:avLst>
              <a:gd name="adj1" fmla="val 50000"/>
              <a:gd name="adj2" fmla="val 41667"/>
            </a:avLst>
          </a:prstGeom>
          <a:solidFill>
            <a:srgbClr val="FF3300"/>
          </a:solidFill>
          <a:ln w="9525">
            <a:solidFill>
              <a:schemeClr val="tx1"/>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77829" name="AutoShape 6" descr="muestra una situacion insegura" title="simbolo"/>
          <p:cNvSpPr>
            <a:spLocks noChangeArrowheads="1"/>
          </p:cNvSpPr>
          <p:nvPr/>
        </p:nvSpPr>
        <p:spPr bwMode="auto">
          <a:xfrm>
            <a:off x="6934200" y="43434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10" name="Straight Connector 9" descr="Utilizada para destacar el tema fundamental del contenido&#10;&#10;"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Líneas de Aviso/Advertencia </a:t>
            </a:r>
          </a:p>
        </p:txBody>
      </p:sp>
    </p:spTree>
    <p:extLst>
      <p:ext uri="{BB962C8B-B14F-4D97-AF65-F5344CB8AC3E}">
        <p14:creationId xmlns:p14="http://schemas.microsoft.com/office/powerpoint/2010/main" val="4508144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on segura en el sistema de detención de caíd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1219200"/>
            <a:ext cx="4608576" cy="4443984"/>
          </a:xfrm>
          <a:prstGeom prst="rect">
            <a:avLst/>
          </a:prstGeom>
        </p:spPr>
      </p:pic>
      <p:sp>
        <p:nvSpPr>
          <p:cNvPr id="55299"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sz="3200" dirty="0" smtClean="0">
                <a:solidFill>
                  <a:schemeClr val="tx1"/>
                </a:solidFill>
              </a:rPr>
              <a:t>Sistema Personal para Detención de la Caída</a:t>
            </a:r>
          </a:p>
        </p:txBody>
      </p:sp>
      <p:sp>
        <p:nvSpPr>
          <p:cNvPr id="78852" name="Rectangle 3"/>
          <p:cNvSpPr>
            <a:spLocks noGrp="1" noChangeArrowheads="1"/>
          </p:cNvSpPr>
          <p:nvPr>
            <p:ph type="body" sz="half" idx="2"/>
          </p:nvPr>
        </p:nvSpPr>
        <p:spPr>
          <a:xfrm>
            <a:off x="457200" y="1676400"/>
            <a:ext cx="3429000" cy="3657600"/>
          </a:xfrm>
        </p:spPr>
        <p:txBody>
          <a:bodyPr/>
          <a:lstStyle/>
          <a:p>
            <a:pPr marL="109537" indent="0" eaLnBrk="1" hangingPunct="1">
              <a:buNone/>
            </a:pPr>
            <a:r>
              <a:rPr lang="es-MX" altLang="en-US" sz="2400" dirty="0" smtClean="0"/>
              <a:t>El sistema para detención de caída esta compuesto por:</a:t>
            </a:r>
          </a:p>
          <a:p>
            <a:pPr eaLnBrk="1" hangingPunct="1"/>
            <a:endParaRPr lang="es-MX" altLang="en-US" sz="1000" dirty="0" smtClean="0"/>
          </a:p>
          <a:p>
            <a:pPr lvl="1" eaLnBrk="1" hangingPunct="1"/>
            <a:r>
              <a:rPr lang="es-MX" altLang="en-US" sz="2200" dirty="0" smtClean="0"/>
              <a:t> arnés</a:t>
            </a:r>
          </a:p>
          <a:p>
            <a:pPr lvl="1" eaLnBrk="1" hangingPunct="1"/>
            <a:endParaRPr lang="es-MX" altLang="en-US" sz="1000" dirty="0" smtClean="0"/>
          </a:p>
          <a:p>
            <a:pPr lvl="1" eaLnBrk="1" hangingPunct="1"/>
            <a:r>
              <a:rPr lang="es-MX" altLang="en-US" sz="2200" dirty="0" smtClean="0"/>
              <a:t> acollador</a:t>
            </a:r>
          </a:p>
          <a:p>
            <a:pPr lvl="1" eaLnBrk="1" hangingPunct="1"/>
            <a:endParaRPr lang="es-MX" altLang="en-US" sz="1000" dirty="0" smtClean="0"/>
          </a:p>
          <a:p>
            <a:pPr lvl="1" eaLnBrk="1" hangingPunct="1"/>
            <a:r>
              <a:rPr lang="es-MX" altLang="en-US" sz="2200" dirty="0" smtClean="0"/>
              <a:t> punto de anclaje.</a:t>
            </a:r>
          </a:p>
        </p:txBody>
      </p:sp>
      <p:pic>
        <p:nvPicPr>
          <p:cNvPr id="78853" name="Picture 10" descr="muestra una situació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86600" y="39624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9139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 sistema personal para detencion de caíd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447800"/>
            <a:ext cx="2993136" cy="5084064"/>
          </a:xfrm>
          <a:prstGeom prst="rect">
            <a:avLst/>
          </a:prstGeom>
        </p:spPr>
      </p:pic>
      <p:sp>
        <p:nvSpPr>
          <p:cNvPr id="79875" name="Rectangle 3"/>
          <p:cNvSpPr>
            <a:spLocks noGrp="1" noChangeArrowheads="1"/>
          </p:cNvSpPr>
          <p:nvPr>
            <p:ph type="body" sz="half" idx="1"/>
          </p:nvPr>
        </p:nvSpPr>
        <p:spPr>
          <a:xfrm>
            <a:off x="457200" y="1905000"/>
            <a:ext cx="4114800" cy="3429000"/>
          </a:xfrm>
        </p:spPr>
        <p:txBody>
          <a:bodyPr/>
          <a:lstStyle/>
          <a:p>
            <a:pPr eaLnBrk="1" hangingPunct="1"/>
            <a:r>
              <a:rPr lang="es-MX" altLang="en-US" sz="2400" dirty="0" smtClean="0"/>
              <a:t>El arnés debe ser usado apropiadamente.</a:t>
            </a:r>
          </a:p>
          <a:p>
            <a:pPr eaLnBrk="1" hangingPunct="1"/>
            <a:endParaRPr lang="es-MX" altLang="en-US" sz="2400" dirty="0" smtClean="0"/>
          </a:p>
          <a:p>
            <a:pPr eaLnBrk="1" hangingPunct="1"/>
            <a:r>
              <a:rPr lang="es-MX" altLang="en-US" sz="2400" dirty="0" smtClean="0"/>
              <a:t>Argolla D debe descansar en medio de los hombros y la correa del pecho debe estar asegurada.</a:t>
            </a:r>
          </a:p>
        </p:txBody>
      </p:sp>
      <p:sp>
        <p:nvSpPr>
          <p:cNvPr id="340998" name="Text Box 6"/>
          <p:cNvSpPr txBox="1">
            <a:spLocks noChangeArrowheads="1"/>
          </p:cNvSpPr>
          <p:nvPr/>
        </p:nvSpPr>
        <p:spPr bwMode="auto">
          <a:xfrm>
            <a:off x="7793038" y="4343400"/>
            <a:ext cx="1350962" cy="457200"/>
          </a:xfrm>
          <a:prstGeom prst="rect">
            <a:avLst/>
          </a:prstGeom>
          <a:noFill/>
          <a:ln w="9525">
            <a:noFill/>
            <a:miter lim="800000"/>
            <a:headEnd/>
            <a:tailEnd/>
          </a:ln>
          <a:effectLst/>
        </p:spPr>
        <p:txBody>
          <a:bodyPr wrap="none" anchor="ctr">
            <a:spAutoFit/>
          </a:bodyPr>
          <a:lstStyle/>
          <a:p>
            <a:pPr algn="ctr">
              <a:defRPr/>
            </a:pPr>
            <a:r>
              <a:rPr lang="es-MX" i="0" dirty="0">
                <a:solidFill>
                  <a:srgbClr val="3333CC"/>
                </a:solidFill>
                <a:effectLst>
                  <a:outerShdw blurRad="38100" dist="38100" dir="2700000" algn="tl">
                    <a:srgbClr val="C0C0C0"/>
                  </a:outerShdw>
                </a:effectLst>
              </a:rPr>
              <a:t>D-argolla</a:t>
            </a:r>
          </a:p>
        </p:txBody>
      </p:sp>
      <p:sp>
        <p:nvSpPr>
          <p:cNvPr id="340999" name="Text Box 7"/>
          <p:cNvSpPr txBox="1">
            <a:spLocks noChangeArrowheads="1"/>
          </p:cNvSpPr>
          <p:nvPr/>
        </p:nvSpPr>
        <p:spPr bwMode="auto">
          <a:xfrm>
            <a:off x="7543800" y="1676400"/>
            <a:ext cx="1376362" cy="822325"/>
          </a:xfrm>
          <a:prstGeom prst="rect">
            <a:avLst/>
          </a:prstGeom>
          <a:noFill/>
          <a:ln w="9525">
            <a:noFill/>
            <a:miter lim="800000"/>
            <a:headEnd/>
            <a:tailEnd/>
          </a:ln>
          <a:effectLst/>
        </p:spPr>
        <p:txBody>
          <a:bodyPr wrap="none" anchor="ctr">
            <a:spAutoFit/>
          </a:bodyPr>
          <a:lstStyle/>
          <a:p>
            <a:pPr algn="ctr">
              <a:defRPr/>
            </a:pPr>
            <a:r>
              <a:rPr lang="es-MX" i="0" dirty="0">
                <a:solidFill>
                  <a:srgbClr val="3333CC"/>
                </a:solidFill>
                <a:effectLst>
                  <a:outerShdw blurRad="38100" dist="38100" dir="2700000" algn="tl">
                    <a:srgbClr val="C0C0C0"/>
                  </a:outerShdw>
                </a:effectLst>
              </a:rPr>
              <a:t>Correa de</a:t>
            </a:r>
          </a:p>
          <a:p>
            <a:pPr algn="ctr">
              <a:defRPr/>
            </a:pPr>
            <a:r>
              <a:rPr lang="es-MX" i="0" dirty="0">
                <a:solidFill>
                  <a:srgbClr val="3333CC"/>
                </a:solidFill>
                <a:effectLst>
                  <a:outerShdw blurRad="38100" dist="38100" dir="2700000" algn="tl">
                    <a:srgbClr val="C0C0C0"/>
                  </a:outerShdw>
                </a:effectLst>
              </a:rPr>
              <a:t>pecho</a:t>
            </a:r>
          </a:p>
        </p:txBody>
      </p:sp>
      <p:sp>
        <p:nvSpPr>
          <p:cNvPr id="79878" name="Line 8" descr="señala  una  argolla D del arnés" title="simbolo"/>
          <p:cNvSpPr>
            <a:spLocks noChangeShapeType="1"/>
          </p:cNvSpPr>
          <p:nvPr/>
        </p:nvSpPr>
        <p:spPr bwMode="auto">
          <a:xfrm flipH="1" flipV="1">
            <a:off x="6400800" y="46482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79" name="Line 9" descr="señala la correa de pecho del arnées" title="simbolo"/>
          <p:cNvSpPr>
            <a:spLocks noChangeShapeType="1"/>
          </p:cNvSpPr>
          <p:nvPr/>
        </p:nvSpPr>
        <p:spPr bwMode="auto">
          <a:xfrm flipH="1">
            <a:off x="6629400" y="1905000"/>
            <a:ext cx="838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79880" name="Picture 10" descr="muestra una situación segura de un sistema personal para detención de caídas"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96200" y="51816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sz="3200" dirty="0" smtClean="0">
                <a:solidFill>
                  <a:schemeClr val="tx1"/>
                </a:solidFill>
              </a:rPr>
              <a:t>Sistema Personal para Detención de la Caída </a:t>
            </a:r>
          </a:p>
        </p:txBody>
      </p:sp>
    </p:spTree>
    <p:extLst>
      <p:ext uri="{BB962C8B-B14F-4D97-AF65-F5344CB8AC3E}">
        <p14:creationId xmlns:p14="http://schemas.microsoft.com/office/powerpoint/2010/main" val="2841605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epresenta una situacion insegu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1066800"/>
            <a:ext cx="4066032" cy="5260848"/>
          </a:xfrm>
          <a:prstGeom prst="rect">
            <a:avLst/>
          </a:prstGeom>
        </p:spPr>
      </p:pic>
      <p:sp>
        <p:nvSpPr>
          <p:cNvPr id="2051"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dirty="0" smtClean="0">
                <a:solidFill>
                  <a:schemeClr val="tx1"/>
                </a:solidFill>
              </a:rPr>
              <a:t>Estructura de Edificios</a:t>
            </a:r>
          </a:p>
        </p:txBody>
      </p:sp>
      <p:sp>
        <p:nvSpPr>
          <p:cNvPr id="15364" name="Rectangle 3"/>
          <p:cNvSpPr>
            <a:spLocks noGrp="1" noChangeArrowheads="1"/>
          </p:cNvSpPr>
          <p:nvPr>
            <p:ph type="body" sz="half" idx="1"/>
          </p:nvPr>
        </p:nvSpPr>
        <p:spPr>
          <a:xfrm>
            <a:off x="457200" y="1143000"/>
            <a:ext cx="4267200" cy="4800600"/>
          </a:xfrm>
        </p:spPr>
        <p:txBody>
          <a:bodyPr/>
          <a:lstStyle/>
          <a:p>
            <a:pPr marL="109537" indent="0" eaLnBrk="1" hangingPunct="1">
              <a:buNone/>
            </a:pPr>
            <a:r>
              <a:rPr lang="es-MX" altLang="en-US" sz="2400" dirty="0" smtClean="0"/>
              <a:t>Condiciones de trabajo de 6 pies o más de altura requiere el uso de protección contra caídas:</a:t>
            </a:r>
          </a:p>
          <a:p>
            <a:pPr eaLnBrk="1" hangingPunct="1">
              <a:buFont typeface="Wingdings" panose="05000000000000000000" pitchFamily="2" charset="2"/>
              <a:buNone/>
            </a:pPr>
            <a:endParaRPr lang="es-MX" altLang="en-US" sz="1000" dirty="0" smtClean="0"/>
          </a:p>
          <a:p>
            <a:pPr lvl="1" eaLnBrk="1" hangingPunct="1"/>
            <a:r>
              <a:rPr lang="es-MX" altLang="en-US" sz="2200" dirty="0" smtClean="0"/>
              <a:t> Lados desprotegidos,  </a:t>
            </a:r>
          </a:p>
          <a:p>
            <a:pPr lvl="1" eaLnBrk="1" hangingPunct="1"/>
            <a:r>
              <a:rPr lang="es-MX" altLang="en-US" sz="2200" dirty="0" smtClean="0"/>
              <a:t>    bordes  </a:t>
            </a:r>
          </a:p>
          <a:p>
            <a:pPr lvl="1" eaLnBrk="1" hangingPunct="1"/>
            <a:endParaRPr lang="es-MX" altLang="en-US" sz="900" dirty="0" smtClean="0"/>
          </a:p>
          <a:p>
            <a:pPr lvl="1" eaLnBrk="1" hangingPunct="1"/>
            <a:r>
              <a:rPr lang="es-MX" altLang="en-US" sz="2200" dirty="0" smtClean="0"/>
              <a:t> Bordes Principales</a:t>
            </a:r>
          </a:p>
          <a:p>
            <a:pPr lvl="1" eaLnBrk="1" hangingPunct="1"/>
            <a:endParaRPr lang="es-MX" altLang="en-US" sz="900" dirty="0" smtClean="0"/>
          </a:p>
          <a:p>
            <a:pPr lvl="1" eaLnBrk="1" hangingPunct="1"/>
            <a:r>
              <a:rPr lang="es-MX" altLang="en-US" sz="2200" dirty="0" smtClean="0"/>
              <a:t> Excavaciones</a:t>
            </a:r>
          </a:p>
          <a:p>
            <a:pPr lvl="1" eaLnBrk="1" hangingPunct="1"/>
            <a:endParaRPr lang="es-MX" altLang="en-US" sz="900" dirty="0" smtClean="0"/>
          </a:p>
          <a:p>
            <a:pPr lvl="1" eaLnBrk="1" hangingPunct="1"/>
            <a:r>
              <a:rPr lang="es-MX" altLang="en-US" sz="2200" dirty="0" smtClean="0"/>
              <a:t> Superficies para caminar </a:t>
            </a:r>
          </a:p>
          <a:p>
            <a:pPr lvl="1" eaLnBrk="1" hangingPunct="1"/>
            <a:r>
              <a:rPr lang="es-MX" altLang="en-US" sz="2200" dirty="0" smtClean="0"/>
              <a:t>     y trabajar</a:t>
            </a:r>
          </a:p>
        </p:txBody>
      </p:sp>
      <p:sp>
        <p:nvSpPr>
          <p:cNvPr id="15365" name="AutoShape 8" descr="muestra una situacion insegura " title="simbolo"/>
          <p:cNvSpPr>
            <a:spLocks noChangeArrowheads="1"/>
          </p:cNvSpPr>
          <p:nvPr/>
        </p:nvSpPr>
        <p:spPr bwMode="auto">
          <a:xfrm>
            <a:off x="7620000" y="5181600"/>
            <a:ext cx="914400" cy="91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15366" name="AutoShape 10" descr="visualiza  la altura del muro en la imagen" title="simbolo"/>
          <p:cNvSpPr>
            <a:spLocks noChangeArrowheads="1"/>
          </p:cNvSpPr>
          <p:nvPr/>
        </p:nvSpPr>
        <p:spPr bwMode="auto">
          <a:xfrm>
            <a:off x="5638800" y="3962400"/>
            <a:ext cx="304800" cy="2057400"/>
          </a:xfrm>
          <a:prstGeom prst="downArrow">
            <a:avLst>
              <a:gd name="adj1" fmla="val 50000"/>
              <a:gd name="adj2" fmla="val 168750"/>
            </a:avLst>
          </a:prstGeom>
          <a:solidFill>
            <a:srgbClr val="FF0000"/>
          </a:solidFill>
          <a:ln w="9525">
            <a:solidFill>
              <a:schemeClr val="tx1"/>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cxnSp>
        <p:nvCxnSpPr>
          <p:cNvPr id="10" name="Straight Connector 9"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ón insegura de la colocación de un sistema personal para la detención  de caíd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1143000"/>
            <a:ext cx="2907792" cy="4956048"/>
          </a:xfrm>
          <a:prstGeom prst="rect">
            <a:avLst/>
          </a:prstGeom>
        </p:spPr>
      </p:pic>
      <p:sp>
        <p:nvSpPr>
          <p:cNvPr id="80899" name="Rectangle 3"/>
          <p:cNvSpPr>
            <a:spLocks noGrp="1" noChangeArrowheads="1"/>
          </p:cNvSpPr>
          <p:nvPr>
            <p:ph type="body" sz="half" idx="2"/>
          </p:nvPr>
        </p:nvSpPr>
        <p:spPr>
          <a:xfrm>
            <a:off x="457200" y="2133600"/>
            <a:ext cx="3606800" cy="4191000"/>
          </a:xfrm>
        </p:spPr>
        <p:txBody>
          <a:bodyPr/>
          <a:lstStyle/>
          <a:p>
            <a:pPr marL="109537" indent="0" eaLnBrk="1" hangingPunct="1">
              <a:buNone/>
            </a:pPr>
            <a:r>
              <a:rPr lang="es-MX" altLang="en-US" sz="2400" dirty="0" smtClean="0"/>
              <a:t>El arnés tiene que ser:</a:t>
            </a:r>
            <a:r>
              <a:rPr lang="es-MX" altLang="en-US" sz="2800" dirty="0" smtClean="0"/>
              <a:t>   </a:t>
            </a:r>
          </a:p>
          <a:p>
            <a:pPr eaLnBrk="1" hangingPunct="1">
              <a:buFont typeface="Wingdings" panose="05000000000000000000" pitchFamily="2" charset="2"/>
              <a:buNone/>
            </a:pPr>
            <a:endParaRPr lang="es-MX" altLang="en-US" sz="1000" dirty="0" smtClean="0"/>
          </a:p>
          <a:p>
            <a:pPr lvl="1" eaLnBrk="1" hangingPunct="1"/>
            <a:r>
              <a:rPr lang="es-MX" altLang="en-US" sz="2200" dirty="0" smtClean="0"/>
              <a:t>Inspeccionado antes de ser usado </a:t>
            </a:r>
          </a:p>
          <a:p>
            <a:pPr lvl="1" eaLnBrk="1" hangingPunct="1"/>
            <a:endParaRPr lang="es-MX" altLang="en-US" sz="1000" dirty="0" smtClean="0"/>
          </a:p>
          <a:p>
            <a:pPr lvl="1" eaLnBrk="1" hangingPunct="1"/>
            <a:r>
              <a:rPr lang="es-MX" altLang="en-US" sz="2200" dirty="0" smtClean="0"/>
              <a:t>Ajustarlo al  cuerpo</a:t>
            </a:r>
          </a:p>
          <a:p>
            <a:pPr lvl="1" eaLnBrk="1" hangingPunct="1"/>
            <a:endParaRPr lang="es-MX" altLang="en-US" sz="1000" dirty="0" smtClean="0"/>
          </a:p>
          <a:p>
            <a:pPr lvl="1" eaLnBrk="1" hangingPunct="1"/>
            <a:r>
              <a:rPr lang="es-MX" altLang="en-US" sz="2200" dirty="0" smtClean="0"/>
              <a:t>Libre de otros daños visibles.</a:t>
            </a:r>
            <a:r>
              <a:rPr lang="en-US" altLang="en-US" sz="2400" dirty="0" smtClean="0"/>
              <a:t> </a:t>
            </a:r>
          </a:p>
        </p:txBody>
      </p:sp>
      <p:sp>
        <p:nvSpPr>
          <p:cNvPr id="80900" name="AutoShape 5" descr="muestra una situación insegura" title="simbolo"/>
          <p:cNvSpPr>
            <a:spLocks noChangeArrowheads="1"/>
          </p:cNvSpPr>
          <p:nvPr/>
        </p:nvSpPr>
        <p:spPr bwMode="auto">
          <a:xfrm>
            <a:off x="7924800" y="5181600"/>
            <a:ext cx="685800" cy="762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343046" name="AutoShape 6"/>
          <p:cNvSpPr>
            <a:spLocks noChangeArrowheads="1"/>
          </p:cNvSpPr>
          <p:nvPr/>
        </p:nvSpPr>
        <p:spPr bwMode="auto">
          <a:xfrm>
            <a:off x="4419600" y="2514600"/>
            <a:ext cx="1905000" cy="914400"/>
          </a:xfrm>
          <a:prstGeom prst="rightArrow">
            <a:avLst>
              <a:gd name="adj1" fmla="val 50000"/>
              <a:gd name="adj2" fmla="val 52083"/>
            </a:avLst>
          </a:prstGeom>
          <a:solidFill>
            <a:srgbClr val="FF3300"/>
          </a:solidFill>
          <a:ln w="9525">
            <a:solidFill>
              <a:schemeClr val="tx1"/>
            </a:solidFill>
            <a:miter lim="800000"/>
            <a:headEnd/>
            <a:tailEnd/>
          </a:ln>
          <a:effectLst/>
        </p:spPr>
        <p:txBody>
          <a:bodyPr wrap="none" anchor="ctr"/>
          <a:lstStyle/>
          <a:p>
            <a:pPr algn="ctr">
              <a:defRPr/>
            </a:pPr>
            <a:r>
              <a:rPr lang="es-MX" sz="2000" i="0">
                <a:solidFill>
                  <a:schemeClr val="bg1"/>
                </a:solidFill>
                <a:effectLst>
                  <a:outerShdw blurRad="38100" dist="38100" dir="2700000" algn="tl">
                    <a:srgbClr val="000000"/>
                  </a:outerShdw>
                </a:effectLst>
                <a:latin typeface="Arial" charset="0"/>
              </a:rPr>
              <a:t>No ajustado</a:t>
            </a:r>
            <a:r>
              <a:rPr lang="en-US" sz="2000" i="0">
                <a:solidFill>
                  <a:schemeClr val="bg1"/>
                </a:solidFill>
                <a:effectLst>
                  <a:outerShdw blurRad="38100" dist="38100" dir="2700000" algn="tl">
                    <a:srgbClr val="000000"/>
                  </a:outerShdw>
                </a:effectLst>
                <a:latin typeface="Arial" charset="0"/>
              </a:rPr>
              <a:t> </a:t>
            </a:r>
            <a:endParaRPr lang="en-US" sz="2000" i="0">
              <a:solidFill>
                <a:schemeClr val="bg1"/>
              </a:solidFill>
              <a:latin typeface="Arial" charset="0"/>
            </a:endParaRPr>
          </a:p>
        </p:txBody>
      </p:sp>
      <p:sp>
        <p:nvSpPr>
          <p:cNvPr id="343047" name="AutoShape 7"/>
          <p:cNvSpPr>
            <a:spLocks noChangeArrowheads="1"/>
          </p:cNvSpPr>
          <p:nvPr/>
        </p:nvSpPr>
        <p:spPr bwMode="auto">
          <a:xfrm>
            <a:off x="4419600" y="4648200"/>
            <a:ext cx="1905000" cy="914400"/>
          </a:xfrm>
          <a:prstGeom prst="rightArrow">
            <a:avLst>
              <a:gd name="adj1" fmla="val 50000"/>
              <a:gd name="adj2" fmla="val 52083"/>
            </a:avLst>
          </a:prstGeom>
          <a:solidFill>
            <a:srgbClr val="FF3300"/>
          </a:solidFill>
          <a:ln w="9525">
            <a:solidFill>
              <a:schemeClr val="tx1"/>
            </a:solidFill>
            <a:miter lim="800000"/>
            <a:headEnd/>
            <a:tailEnd/>
          </a:ln>
          <a:effectLst/>
        </p:spPr>
        <p:txBody>
          <a:bodyPr wrap="none" anchor="ctr"/>
          <a:lstStyle/>
          <a:p>
            <a:pPr algn="ctr">
              <a:defRPr/>
            </a:pPr>
            <a:r>
              <a:rPr lang="en-US" sz="2000" i="0">
                <a:solidFill>
                  <a:schemeClr val="bg1"/>
                </a:solidFill>
                <a:effectLst>
                  <a:outerShdw blurRad="38100" dist="38100" dir="2700000" algn="tl">
                    <a:srgbClr val="000000"/>
                  </a:outerShdw>
                </a:effectLst>
                <a:latin typeface="Arial" charset="0"/>
              </a:rPr>
              <a:t>Correas </a:t>
            </a:r>
            <a:r>
              <a:rPr lang="es-MX" sz="2000" i="0">
                <a:solidFill>
                  <a:schemeClr val="bg1"/>
                </a:solidFill>
                <a:effectLst>
                  <a:outerShdw blurRad="38100" dist="38100" dir="2700000" algn="tl">
                    <a:srgbClr val="000000"/>
                  </a:outerShdw>
                </a:effectLst>
                <a:latin typeface="Arial" charset="0"/>
              </a:rPr>
              <a:t>flojas</a:t>
            </a:r>
            <a:endParaRPr lang="es-MX" sz="2000" i="0">
              <a:solidFill>
                <a:schemeClr val="bg1"/>
              </a:solidFill>
              <a:latin typeface="Arial" charset="0"/>
            </a:endParaRPr>
          </a:p>
        </p:txBody>
      </p:sp>
      <p:cxnSp>
        <p:nvCxnSpPr>
          <p:cNvPr id="11" name="Straight Connector 10"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sz="3200" dirty="0" smtClean="0">
                <a:solidFill>
                  <a:schemeClr val="tx1"/>
                </a:solidFill>
              </a:rPr>
              <a:t>Sistema Personal para Detención de la Caída  </a:t>
            </a:r>
          </a:p>
        </p:txBody>
      </p:sp>
    </p:spTree>
    <p:extLst>
      <p:ext uri="{BB962C8B-B14F-4D97-AF65-F5344CB8AC3E}">
        <p14:creationId xmlns:p14="http://schemas.microsoft.com/office/powerpoint/2010/main" val="25370425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 acollador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600" y="2133600"/>
            <a:ext cx="7613904" cy="3895344"/>
          </a:xfrm>
          <a:prstGeom prst="rect">
            <a:avLst/>
          </a:prstGeom>
        </p:spPr>
      </p:pic>
      <p:sp>
        <p:nvSpPr>
          <p:cNvPr id="81923" name="Rectangle 4"/>
          <p:cNvSpPr>
            <a:spLocks noGrp="1" noChangeArrowheads="1"/>
          </p:cNvSpPr>
          <p:nvPr>
            <p:ph type="body" sz="half" idx="1"/>
          </p:nvPr>
        </p:nvSpPr>
        <p:spPr>
          <a:xfrm>
            <a:off x="457200" y="1104900"/>
            <a:ext cx="8229600" cy="1257300"/>
          </a:xfrm>
        </p:spPr>
        <p:txBody>
          <a:bodyPr/>
          <a:lstStyle/>
          <a:p>
            <a:pPr marL="109537" indent="0" eaLnBrk="1" hangingPunct="1">
              <a:buNone/>
            </a:pPr>
            <a:r>
              <a:rPr lang="es-MX" altLang="en-US" sz="2400" dirty="0" smtClean="0"/>
              <a:t>El acollador debe estar en buenas condiciones y libre de daños visibles.</a:t>
            </a:r>
            <a:r>
              <a:rPr lang="es-MX" altLang="en-US" sz="2600" dirty="0" smtClean="0"/>
              <a:t>  </a:t>
            </a:r>
          </a:p>
        </p:txBody>
      </p:sp>
      <p:sp>
        <p:nvSpPr>
          <p:cNvPr id="345093" name="Text Box 5"/>
          <p:cNvSpPr txBox="1">
            <a:spLocks noChangeArrowheads="1"/>
          </p:cNvSpPr>
          <p:nvPr/>
        </p:nvSpPr>
        <p:spPr bwMode="auto">
          <a:xfrm>
            <a:off x="5562600" y="5287963"/>
            <a:ext cx="2895600" cy="762000"/>
          </a:xfrm>
          <a:prstGeom prst="rect">
            <a:avLst/>
          </a:prstGeom>
          <a:noFill/>
          <a:ln w="9525">
            <a:noFill/>
            <a:miter lim="800000"/>
            <a:headEnd/>
            <a:tailEnd/>
          </a:ln>
          <a:effectLst/>
        </p:spPr>
        <p:txBody>
          <a:bodyPr>
            <a:spAutoFit/>
          </a:bodyPr>
          <a:lstStyle/>
          <a:p>
            <a:pPr>
              <a:spcBef>
                <a:spcPct val="50000"/>
              </a:spcBef>
              <a:defRPr/>
            </a:pPr>
            <a:r>
              <a:rPr lang="es-MX" sz="2200" i="0" dirty="0">
                <a:effectLst>
                  <a:outerShdw blurRad="38100" dist="38100" dir="2700000" algn="tl">
                    <a:srgbClr val="C0C0C0"/>
                  </a:outerShdw>
                </a:effectLst>
                <a:latin typeface="Arial" charset="0"/>
              </a:rPr>
              <a:t>Gancho de cerradura instantánea</a:t>
            </a:r>
          </a:p>
        </p:txBody>
      </p:sp>
      <p:pic>
        <p:nvPicPr>
          <p:cNvPr id="81925" name="Picture 7" descr="muestra una situació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9000" y="2514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097" name="Text Box 9"/>
          <p:cNvSpPr txBox="1">
            <a:spLocks noChangeArrowheads="1"/>
          </p:cNvSpPr>
          <p:nvPr/>
        </p:nvSpPr>
        <p:spPr bwMode="auto">
          <a:xfrm>
            <a:off x="1828800" y="2743200"/>
            <a:ext cx="2819400" cy="427038"/>
          </a:xfrm>
          <a:prstGeom prst="rect">
            <a:avLst/>
          </a:prstGeom>
          <a:noFill/>
          <a:ln w="9525">
            <a:noFill/>
            <a:miter lim="800000"/>
            <a:headEnd/>
            <a:tailEnd/>
          </a:ln>
          <a:effectLst/>
        </p:spPr>
        <p:txBody>
          <a:bodyPr>
            <a:spAutoFit/>
          </a:bodyPr>
          <a:lstStyle/>
          <a:p>
            <a:pPr>
              <a:spcBef>
                <a:spcPct val="50000"/>
              </a:spcBef>
              <a:defRPr/>
            </a:pPr>
            <a:r>
              <a:rPr lang="es-MX" sz="2200" i="0" dirty="0">
                <a:effectLst>
                  <a:outerShdw blurRad="38100" dist="38100" dir="2700000" algn="tl">
                    <a:srgbClr val="C0C0C0"/>
                  </a:outerShdw>
                </a:effectLst>
                <a:latin typeface="Arial" charset="0"/>
              </a:rPr>
              <a:t>Argolla “D” anclaje</a:t>
            </a:r>
          </a:p>
        </p:txBody>
      </p:sp>
      <p:cxnSp>
        <p:nvCxnSpPr>
          <p:cNvPr id="11" name="Straight Connector 10"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sz="3200" dirty="0" smtClean="0">
                <a:solidFill>
                  <a:schemeClr val="tx1"/>
                </a:solidFill>
              </a:rPr>
              <a:t> Sistema Personal para Detención de la Caída</a:t>
            </a:r>
          </a:p>
        </p:txBody>
      </p:sp>
    </p:spTree>
    <p:extLst>
      <p:ext uri="{BB962C8B-B14F-4D97-AF65-F5344CB8AC3E}">
        <p14:creationId xmlns:p14="http://schemas.microsoft.com/office/powerpoint/2010/main" val="41368479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 acollador enganchado correctamen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1295400"/>
            <a:ext cx="4956048" cy="4541520"/>
          </a:xfrm>
          <a:prstGeom prst="rect">
            <a:avLst/>
          </a:prstGeom>
        </p:spPr>
      </p:pic>
      <p:sp>
        <p:nvSpPr>
          <p:cNvPr id="82947" name="Rectangle 3"/>
          <p:cNvSpPr>
            <a:spLocks noGrp="1" noChangeArrowheads="1"/>
          </p:cNvSpPr>
          <p:nvPr>
            <p:ph type="body" sz="half" idx="2"/>
          </p:nvPr>
        </p:nvSpPr>
        <p:spPr>
          <a:xfrm>
            <a:off x="533400" y="2057400"/>
            <a:ext cx="2971800" cy="2819400"/>
          </a:xfrm>
        </p:spPr>
        <p:txBody>
          <a:bodyPr/>
          <a:lstStyle/>
          <a:p>
            <a:pPr marL="109537" indent="0" eaLnBrk="1" hangingPunct="1">
              <a:buNone/>
            </a:pPr>
            <a:r>
              <a:rPr lang="es-MX" altLang="en-US" sz="2400" dirty="0" smtClean="0"/>
              <a:t>El acollador debe estar enganchado en la argolla “D” sobre el arnés</a:t>
            </a:r>
          </a:p>
        </p:txBody>
      </p:sp>
      <p:pic>
        <p:nvPicPr>
          <p:cNvPr id="82948" name="Picture 6" descr="muestra una situació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91400" y="4648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47" name="AutoShape 11" descr="señala un enganchado seguro "/>
          <p:cNvSpPr>
            <a:spLocks noChangeArrowheads="1"/>
          </p:cNvSpPr>
          <p:nvPr/>
        </p:nvSpPr>
        <p:spPr bwMode="auto">
          <a:xfrm rot="8260131">
            <a:off x="5810477" y="2463507"/>
            <a:ext cx="1504950" cy="187325"/>
          </a:xfrm>
          <a:prstGeom prst="rightArrow">
            <a:avLst>
              <a:gd name="adj1" fmla="val 50000"/>
              <a:gd name="adj2" fmla="val 200847"/>
            </a:avLst>
          </a:prstGeom>
          <a:solidFill>
            <a:srgbClr val="33CC33"/>
          </a:solidFill>
          <a:ln w="9525">
            <a:solidFill>
              <a:schemeClr val="tx1"/>
            </a:solidFill>
            <a:miter lim="800000"/>
            <a:headEnd/>
            <a:tailEnd/>
          </a:ln>
          <a:effectLst/>
        </p:spPr>
        <p:txBody>
          <a:bodyPr rot="10800000" wrap="none" anchor="ctr"/>
          <a:lstStyle/>
          <a:p>
            <a:pPr algn="ctr">
              <a:defRPr/>
            </a:pPr>
            <a:endParaRPr lang="es-MX" i="0">
              <a:effectLst>
                <a:outerShdw blurRad="38100" dist="38100" dir="2700000" algn="tl">
                  <a:srgbClr val="FFFFFF"/>
                </a:outerShdw>
              </a:effectLst>
            </a:endParaRPr>
          </a:p>
        </p:txBody>
      </p:sp>
      <p:cxnSp>
        <p:nvCxnSpPr>
          <p:cNvPr id="10" name="Straight Connector 9"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sz="3200" dirty="0" smtClean="0">
                <a:solidFill>
                  <a:schemeClr val="tx1"/>
                </a:solidFill>
              </a:rPr>
              <a:t> Sistema Personal para Detención de la Caída </a:t>
            </a:r>
          </a:p>
        </p:txBody>
      </p:sp>
    </p:spTree>
    <p:extLst>
      <p:ext uri="{BB962C8B-B14F-4D97-AF65-F5344CB8AC3E}">
        <p14:creationId xmlns:p14="http://schemas.microsoft.com/office/powerpoint/2010/main" val="17105754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ón insegura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1676400"/>
            <a:ext cx="4443984" cy="4291584"/>
          </a:xfrm>
          <a:prstGeom prst="rect">
            <a:avLst/>
          </a:prstGeom>
        </p:spPr>
      </p:pic>
      <p:sp>
        <p:nvSpPr>
          <p:cNvPr id="83971" name="AutoShape 7" descr="muestra una situación insegura" title="simbolo"/>
          <p:cNvSpPr>
            <a:spLocks noChangeArrowheads="1"/>
          </p:cNvSpPr>
          <p:nvPr/>
        </p:nvSpPr>
        <p:spPr bwMode="auto">
          <a:xfrm>
            <a:off x="7772400" y="47244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83972" name="Rectangle 8"/>
          <p:cNvSpPr>
            <a:spLocks noChangeArrowheads="1"/>
          </p:cNvSpPr>
          <p:nvPr/>
        </p:nvSpPr>
        <p:spPr bwMode="auto">
          <a:xfrm>
            <a:off x="533400" y="2286000"/>
            <a:ext cx="38862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marL="0" indent="0">
              <a:spcBef>
                <a:spcPct val="20000"/>
              </a:spcBef>
              <a:buClr>
                <a:schemeClr val="accent1"/>
              </a:buClr>
            </a:pPr>
            <a:r>
              <a:rPr kumimoji="1" lang="es-MX" altLang="en-US" i="0" dirty="0">
                <a:latin typeface="Tahoma" panose="020B0604030504040204" pitchFamily="34" charset="0"/>
              </a:rPr>
              <a:t>Jamás se ancle o amarre a los tubos , estructuras de madera, alambres eléctricos u otras áreas no diseñadas para los puntos de anclaje.</a:t>
            </a:r>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sz="3200" dirty="0" smtClean="0">
                <a:solidFill>
                  <a:schemeClr val="tx1"/>
                </a:solidFill>
              </a:rPr>
              <a:t> Sistema Personal para Detención de la Caída  </a:t>
            </a:r>
            <a:endParaRPr lang="es-MX" sz="3600" dirty="0" smtClean="0">
              <a:solidFill>
                <a:schemeClr val="tx1"/>
              </a:solidFill>
            </a:endParaRPr>
          </a:p>
        </p:txBody>
      </p:sp>
    </p:spTree>
    <p:extLst>
      <p:ext uri="{BB962C8B-B14F-4D97-AF65-F5344CB8AC3E}">
        <p14:creationId xmlns:p14="http://schemas.microsoft.com/office/powerpoint/2010/main" val="21377283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ón segura de un punto de anclaj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1143000"/>
            <a:ext cx="4187952" cy="4821936"/>
          </a:xfrm>
          <a:prstGeom prst="rect">
            <a:avLst/>
          </a:prstGeom>
        </p:spPr>
      </p:pic>
      <p:pic>
        <p:nvPicPr>
          <p:cNvPr id="84995" name="Picture 3" descr="muestra una situació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86600" y="4267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6"/>
          <p:cNvSpPr>
            <a:spLocks noChangeArrowheads="1"/>
          </p:cNvSpPr>
          <p:nvPr/>
        </p:nvSpPr>
        <p:spPr bwMode="auto">
          <a:xfrm>
            <a:off x="381000" y="1828800"/>
            <a:ext cx="360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spcBef>
                <a:spcPct val="20000"/>
              </a:spcBef>
              <a:buClr>
                <a:schemeClr val="accent1"/>
              </a:buClr>
              <a:buFont typeface="Wingdings 3" panose="05040102010807070707" pitchFamily="18" charset="2"/>
              <a:buChar char="}"/>
            </a:pPr>
            <a:r>
              <a:rPr kumimoji="1" lang="es-MX" altLang="en-US" i="0" dirty="0">
                <a:latin typeface="Tahoma" panose="020B0604030504040204" pitchFamily="34" charset="0"/>
              </a:rPr>
              <a:t>El punto de anclaje es el lugar donde te amarras y te enganchas.  </a:t>
            </a:r>
          </a:p>
          <a:p>
            <a:pPr>
              <a:spcBef>
                <a:spcPct val="20000"/>
              </a:spcBef>
              <a:buClr>
                <a:schemeClr val="accent1"/>
              </a:buClr>
              <a:buFont typeface="Wingdings 3" panose="05040102010807070707" pitchFamily="18" charset="2"/>
              <a:buChar char="}"/>
            </a:pPr>
            <a:endParaRPr kumimoji="1" lang="es-MX" altLang="en-US" i="0" dirty="0">
              <a:latin typeface="Tahoma" panose="020B0604030504040204" pitchFamily="34" charset="0"/>
            </a:endParaRPr>
          </a:p>
          <a:p>
            <a:pPr>
              <a:spcBef>
                <a:spcPct val="20000"/>
              </a:spcBef>
              <a:buClr>
                <a:schemeClr val="accent1"/>
              </a:buClr>
              <a:buFont typeface="Wingdings 3" panose="05040102010807070707" pitchFamily="18" charset="2"/>
              <a:buChar char="}"/>
            </a:pPr>
            <a:r>
              <a:rPr kumimoji="1" lang="es-MX" altLang="en-US" i="0" dirty="0">
                <a:latin typeface="Tahoma" panose="020B0604030504040204" pitchFamily="34" charset="0"/>
              </a:rPr>
              <a:t>El punto de anclaje debe sostener la fuerza de una persona cayendo.</a:t>
            </a:r>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sz="3200" dirty="0" smtClean="0">
                <a:solidFill>
                  <a:schemeClr val="tx1"/>
                </a:solidFill>
              </a:rPr>
              <a:t>Sistema Personal para Detención de la Caída   </a:t>
            </a:r>
          </a:p>
        </p:txBody>
      </p:sp>
    </p:spTree>
    <p:extLst>
      <p:ext uri="{BB962C8B-B14F-4D97-AF65-F5344CB8AC3E}">
        <p14:creationId xmlns:p14="http://schemas.microsoft.com/office/powerpoint/2010/main" val="29582934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ón segu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1295400"/>
            <a:ext cx="4443984" cy="4443984"/>
          </a:xfrm>
          <a:prstGeom prst="rect">
            <a:avLst/>
          </a:prstGeom>
        </p:spPr>
      </p:pic>
      <p:sp>
        <p:nvSpPr>
          <p:cNvPr id="86019" name="Rectangle 3"/>
          <p:cNvSpPr>
            <a:spLocks noGrp="1" noChangeArrowheads="1"/>
          </p:cNvSpPr>
          <p:nvPr>
            <p:ph type="body" sz="half" idx="2"/>
          </p:nvPr>
        </p:nvSpPr>
        <p:spPr>
          <a:xfrm>
            <a:off x="457200" y="1981200"/>
            <a:ext cx="3657600" cy="3638550"/>
          </a:xfrm>
        </p:spPr>
        <p:txBody>
          <a:bodyPr/>
          <a:lstStyle/>
          <a:p>
            <a:pPr marL="109537" indent="0" eaLnBrk="1" hangingPunct="1">
              <a:buNone/>
            </a:pPr>
            <a:r>
              <a:rPr lang="es-MX" altLang="en-US" sz="2400" dirty="0" smtClean="0"/>
              <a:t>Una línea salva vida se utiliza para permitir a un trabajador estar amarrado mientras que él se mueve sobre el área de trabajo.</a:t>
            </a:r>
          </a:p>
        </p:txBody>
      </p:sp>
      <p:pic>
        <p:nvPicPr>
          <p:cNvPr id="86020" name="Picture 6" descr="muestra una situació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86600" y="3962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sz="3200" dirty="0" smtClean="0">
                <a:solidFill>
                  <a:schemeClr val="tx1"/>
                </a:solidFill>
              </a:rPr>
              <a:t> Sistema Personal para Detención de la Caída   </a:t>
            </a:r>
          </a:p>
        </p:txBody>
      </p:sp>
    </p:spTree>
    <p:extLst>
      <p:ext uri="{BB962C8B-B14F-4D97-AF65-F5344CB8AC3E}">
        <p14:creationId xmlns:p14="http://schemas.microsoft.com/office/powerpoint/2010/main" val="40289027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uestra una situación segu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1219200"/>
            <a:ext cx="4956048" cy="4242816"/>
          </a:xfrm>
          <a:prstGeom prst="rect">
            <a:avLst/>
          </a:prstGeom>
        </p:spPr>
      </p:pic>
      <p:sp>
        <p:nvSpPr>
          <p:cNvPr id="87043" name="Rectangle 4"/>
          <p:cNvSpPr>
            <a:spLocks noGrp="1" noChangeArrowheads="1"/>
          </p:cNvSpPr>
          <p:nvPr>
            <p:ph type="body" sz="half" idx="2"/>
          </p:nvPr>
        </p:nvSpPr>
        <p:spPr>
          <a:xfrm>
            <a:off x="381000" y="1828800"/>
            <a:ext cx="3429000" cy="3733800"/>
          </a:xfrm>
        </p:spPr>
        <p:txBody>
          <a:bodyPr/>
          <a:lstStyle/>
          <a:p>
            <a:pPr marL="109537" indent="0" eaLnBrk="1" hangingPunct="1">
              <a:buSzPct val="100000"/>
              <a:buNone/>
            </a:pPr>
            <a:r>
              <a:rPr lang="es-MX" altLang="en-US" sz="2400" dirty="0" smtClean="0"/>
              <a:t>Los trabajadores deben estar atados con un sistema personal para detención de  caídas, al trabajar cerca de bordes inseguros</a:t>
            </a:r>
          </a:p>
        </p:txBody>
      </p:sp>
      <p:pic>
        <p:nvPicPr>
          <p:cNvPr id="87044" name="Picture 10" descr="muestra una situació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10400" y="4038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sz="2800" dirty="0" smtClean="0">
                <a:solidFill>
                  <a:schemeClr val="tx1"/>
                </a:solidFill>
              </a:rPr>
              <a:t>  Sistema Personal para Detención de la Caída </a:t>
            </a:r>
          </a:p>
        </p:txBody>
      </p:sp>
    </p:spTree>
    <p:extLst>
      <p:ext uri="{BB962C8B-B14F-4D97-AF65-F5344CB8AC3E}">
        <p14:creationId xmlns:p14="http://schemas.microsoft.com/office/powerpoint/2010/main" val="31009319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Cubiertas de Piso</a:t>
            </a:r>
          </a:p>
        </p:txBody>
      </p:sp>
      <p:sp>
        <p:nvSpPr>
          <p:cNvPr id="88068" name="Rectangle 3"/>
          <p:cNvSpPr>
            <a:spLocks noGrp="1" noChangeArrowheads="1"/>
          </p:cNvSpPr>
          <p:nvPr>
            <p:ph type="body" sz="half" idx="2"/>
          </p:nvPr>
        </p:nvSpPr>
        <p:spPr>
          <a:xfrm>
            <a:off x="304800" y="2209800"/>
            <a:ext cx="3657600" cy="2362200"/>
          </a:xfrm>
        </p:spPr>
        <p:txBody>
          <a:bodyPr/>
          <a:lstStyle/>
          <a:p>
            <a:pPr marL="109537" indent="0" eaLnBrk="1" hangingPunct="1">
              <a:buNone/>
            </a:pPr>
            <a:r>
              <a:rPr lang="es-MX" altLang="en-US" sz="2400" dirty="0" smtClean="0"/>
              <a:t>La cubierta debe ser marcada para mostrar  que es un dispositivo de seguridad. </a:t>
            </a:r>
          </a:p>
          <a:p>
            <a:pPr eaLnBrk="1" hangingPunct="1"/>
            <a:endParaRPr lang="es-MX" altLang="en-US" sz="2400" dirty="0" smtClean="0"/>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title="Marked cover for a ho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1676400"/>
            <a:ext cx="4828032" cy="4126992"/>
          </a:xfrm>
          <a:prstGeom prst="rect">
            <a:avLst/>
          </a:prstGeom>
        </p:spPr>
      </p:pic>
      <p:pic>
        <p:nvPicPr>
          <p:cNvPr id="88069" name="Picture 5" descr="muestra una situació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86600" y="4648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3567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sz="half" idx="2"/>
          </p:nvPr>
        </p:nvSpPr>
        <p:spPr>
          <a:xfrm>
            <a:off x="457200" y="1981200"/>
            <a:ext cx="3200400" cy="3352800"/>
          </a:xfrm>
        </p:spPr>
        <p:txBody>
          <a:bodyPr/>
          <a:lstStyle/>
          <a:p>
            <a:pPr marL="109537" indent="0" eaLnBrk="1" hangingPunct="1">
              <a:buNone/>
            </a:pPr>
            <a:r>
              <a:rPr lang="es-MX" altLang="en-US" sz="2400" dirty="0" smtClean="0"/>
              <a:t>Todos los agujeros u hoyos de piso donde un empleado pudiera caer a través, deben ser cubiertos o resguardados.</a:t>
            </a:r>
            <a:r>
              <a:rPr lang="en-US" altLang="en-US" sz="2800" dirty="0" smtClean="0"/>
              <a:t> </a:t>
            </a:r>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Cubiertas de Piso </a:t>
            </a:r>
          </a:p>
        </p:txBody>
      </p:sp>
      <p:pic>
        <p:nvPicPr>
          <p:cNvPr id="2" name="Picture 1" title="Marked hole cov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1219200"/>
            <a:ext cx="5084064" cy="4785360"/>
          </a:xfrm>
          <a:prstGeom prst="rect">
            <a:avLst/>
          </a:prstGeom>
        </p:spPr>
      </p:pic>
      <p:pic>
        <p:nvPicPr>
          <p:cNvPr id="89092" name="Picture 6" descr="muestra una situació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62800" y="4419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5204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2" title="Image of root top with skylights"/>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572000" y="1143337"/>
            <a:ext cx="4194175" cy="445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3"/>
          <p:cNvSpPr>
            <a:spLocks noGrp="1" noChangeArrowheads="1"/>
          </p:cNvSpPr>
          <p:nvPr>
            <p:ph type="body" sz="half" idx="2"/>
          </p:nvPr>
        </p:nvSpPr>
        <p:spPr>
          <a:xfrm>
            <a:off x="609600" y="1371600"/>
            <a:ext cx="3683000" cy="4171950"/>
          </a:xfrm>
        </p:spPr>
        <p:txBody>
          <a:bodyPr/>
          <a:lstStyle/>
          <a:p>
            <a:pPr eaLnBrk="1" hangingPunct="1"/>
            <a:r>
              <a:rPr lang="es-MX" altLang="en-US" dirty="0" smtClean="0">
                <a:latin typeface="Arial" panose="020B0604020202020204" pitchFamily="34" charset="0"/>
                <a:cs typeface="Arial" panose="020B0604020202020204" pitchFamily="34" charset="0"/>
              </a:rPr>
              <a:t>Las claraboyas son otra forma de agujero u hoyo de azotea.</a:t>
            </a:r>
          </a:p>
          <a:p>
            <a:pPr eaLnBrk="1" hangingPunct="1"/>
            <a:r>
              <a:rPr lang="es-MX" altLang="en-US" dirty="0" smtClean="0">
                <a:latin typeface="Arial" panose="020B0604020202020204" pitchFamily="34" charset="0"/>
                <a:cs typeface="Arial" panose="020B0604020202020204" pitchFamily="34" charset="0"/>
              </a:rPr>
              <a:t> Nunca se siente, se pare, o ponga cualquier material sobre las claraboyas</a:t>
            </a:r>
            <a:r>
              <a:rPr lang="en-US" altLang="en-US" dirty="0" smtClean="0">
                <a:latin typeface="Arial" panose="020B0604020202020204" pitchFamily="34" charset="0"/>
                <a:cs typeface="Arial" panose="020B0604020202020204" pitchFamily="34" charset="0"/>
              </a:rPr>
              <a:t>.</a:t>
            </a:r>
          </a:p>
        </p:txBody>
      </p:sp>
      <p:sp>
        <p:nvSpPr>
          <p:cNvPr id="90116" name="AutoShape 10" descr="muestra una situación insegura" title="simbolo"/>
          <p:cNvSpPr>
            <a:spLocks noChangeArrowheads="1"/>
          </p:cNvSpPr>
          <p:nvPr/>
        </p:nvSpPr>
        <p:spPr bwMode="auto">
          <a:xfrm>
            <a:off x="7620000" y="4495800"/>
            <a:ext cx="990600" cy="990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Cubiertas de Piso </a:t>
            </a:r>
          </a:p>
        </p:txBody>
      </p:sp>
    </p:spTree>
    <p:extLst>
      <p:ext uri="{BB962C8B-B14F-4D97-AF65-F5344CB8AC3E}">
        <p14:creationId xmlns:p14="http://schemas.microsoft.com/office/powerpoint/2010/main" val="3693459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representa una situacion insegu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1219200"/>
            <a:ext cx="4443984" cy="5157216"/>
          </a:xfrm>
          <a:prstGeom prst="rect">
            <a:avLst/>
          </a:prstGeom>
        </p:spPr>
      </p:pic>
      <p:sp>
        <p:nvSpPr>
          <p:cNvPr id="16387" name="Rectangle 4"/>
          <p:cNvSpPr>
            <a:spLocks noGrp="1" noChangeArrowheads="1"/>
          </p:cNvSpPr>
          <p:nvPr>
            <p:ph type="body" sz="half" idx="1"/>
          </p:nvPr>
        </p:nvSpPr>
        <p:spPr>
          <a:xfrm>
            <a:off x="457200" y="1143000"/>
            <a:ext cx="3810000" cy="2438400"/>
          </a:xfrm>
        </p:spPr>
        <p:txBody>
          <a:bodyPr/>
          <a:lstStyle/>
          <a:p>
            <a:pPr marL="109537" indent="0" eaLnBrk="1" hangingPunct="1">
              <a:buNone/>
            </a:pPr>
            <a:r>
              <a:rPr lang="es-MX" altLang="en-US" sz="2400" dirty="0" smtClean="0"/>
              <a:t>Este trabajador está trabajando 6 pies o más de altura sin ninguna protección contra caídas.</a:t>
            </a:r>
          </a:p>
        </p:txBody>
      </p:sp>
      <p:sp>
        <p:nvSpPr>
          <p:cNvPr id="16388" name="AutoShape 13" descr="muestra una situacion insegura" title="simbolo"/>
          <p:cNvSpPr>
            <a:spLocks noChangeArrowheads="1"/>
          </p:cNvSpPr>
          <p:nvPr/>
        </p:nvSpPr>
        <p:spPr bwMode="auto">
          <a:xfrm>
            <a:off x="7620000" y="50292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dirty="0" smtClean="0">
                <a:solidFill>
                  <a:schemeClr val="tx1"/>
                </a:solidFill>
              </a:rPr>
              <a:t> Estructura de Edificios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1" descr="img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1143000"/>
            <a:ext cx="34639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3"/>
          <p:cNvSpPr>
            <a:spLocks noGrp="1" noChangeArrowheads="1"/>
          </p:cNvSpPr>
          <p:nvPr>
            <p:ph type="body" sz="half" idx="2"/>
          </p:nvPr>
        </p:nvSpPr>
        <p:spPr>
          <a:xfrm>
            <a:off x="457200" y="990600"/>
            <a:ext cx="4800600" cy="2819400"/>
          </a:xfrm>
        </p:spPr>
        <p:txBody>
          <a:bodyPr/>
          <a:lstStyle/>
          <a:p>
            <a:pPr eaLnBrk="1" hangingPunct="1"/>
            <a:r>
              <a:rPr lang="es-MX" altLang="en-US" sz="2400" smtClean="0">
                <a:latin typeface="Arial" panose="020B0604020202020204" pitchFamily="34" charset="0"/>
                <a:cs typeface="Arial" panose="020B0604020202020204" pitchFamily="34" charset="0"/>
              </a:rPr>
              <a:t>Los agujeros u hoyos de pilares deben ser resguardados o  protegidos. </a:t>
            </a:r>
          </a:p>
          <a:p>
            <a:pPr eaLnBrk="1" hangingPunct="1"/>
            <a:r>
              <a:rPr lang="es-MX" altLang="en-US" sz="2400" smtClean="0">
                <a:latin typeface="Arial" panose="020B0604020202020204" pitchFamily="34" charset="0"/>
                <a:cs typeface="Arial" panose="020B0604020202020204" pitchFamily="34" charset="0"/>
              </a:rPr>
              <a:t>Un sistema de barandal/barandilla puede ser utilizado para proteger o cubrir el agujero u hoyo.</a:t>
            </a:r>
          </a:p>
        </p:txBody>
      </p:sp>
      <p:pic>
        <p:nvPicPr>
          <p:cNvPr id="91141" name="Picture 5" descr="muestra una situación segura" title="simbol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96200" y="4572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Cubiertas de Piso  </a:t>
            </a:r>
          </a:p>
        </p:txBody>
      </p:sp>
      <p:pic>
        <p:nvPicPr>
          <p:cNvPr id="2" name="Picture 1" title="Image of an open hole in the groun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3000" y="3810000"/>
            <a:ext cx="3432048" cy="2822448"/>
          </a:xfrm>
          <a:prstGeom prst="rect">
            <a:avLst/>
          </a:prstGeom>
        </p:spPr>
      </p:pic>
      <p:sp>
        <p:nvSpPr>
          <p:cNvPr id="91142" name="AutoShape 7" descr="muestra una situación insegura" title="simbolo"/>
          <p:cNvSpPr>
            <a:spLocks noChangeArrowheads="1"/>
          </p:cNvSpPr>
          <p:nvPr/>
        </p:nvSpPr>
        <p:spPr bwMode="auto">
          <a:xfrm>
            <a:off x="3276600" y="5410200"/>
            <a:ext cx="990600" cy="990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5035204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Evaluación </a:t>
            </a:r>
          </a:p>
        </p:txBody>
      </p:sp>
      <p:sp>
        <p:nvSpPr>
          <p:cNvPr id="92163" name="Rectangle 4"/>
          <p:cNvSpPr>
            <a:spLocks noGrp="1" noChangeArrowheads="1"/>
          </p:cNvSpPr>
          <p:nvPr>
            <p:ph type="body" sz="half" idx="2"/>
          </p:nvPr>
        </p:nvSpPr>
        <p:spPr>
          <a:xfrm>
            <a:off x="4394200" y="2514600"/>
            <a:ext cx="4445000" cy="3238500"/>
          </a:xfrm>
        </p:spPr>
        <p:txBody>
          <a:bodyPr/>
          <a:lstStyle/>
          <a:p>
            <a:pPr marL="109537" indent="0" eaLnBrk="1" hangingPunct="1">
              <a:buNone/>
            </a:pPr>
            <a:r>
              <a:rPr lang="es-MX" altLang="en-US" sz="2400" dirty="0" smtClean="0">
                <a:latin typeface="Arial" panose="020B0604020202020204" pitchFamily="34" charset="0"/>
                <a:cs typeface="Arial" panose="020B0604020202020204" pitchFamily="34" charset="0"/>
              </a:rPr>
              <a:t>A continuación se le presentarán unas preguntas en prevención de accidentes, para evaluar su entendimiento de este material.</a:t>
            </a:r>
          </a:p>
        </p:txBody>
      </p:sp>
      <p:cxnSp>
        <p:nvCxnSpPr>
          <p:cNvPr id="9" name="Straight Connector 8"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title="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219200"/>
            <a:ext cx="3553968" cy="4267200"/>
          </a:xfrm>
          <a:prstGeom prst="rect">
            <a:avLst/>
          </a:prstGeom>
        </p:spPr>
      </p:pic>
    </p:spTree>
    <p:extLst>
      <p:ext uri="{BB962C8B-B14F-4D97-AF65-F5344CB8AC3E}">
        <p14:creationId xmlns:p14="http://schemas.microsoft.com/office/powerpoint/2010/main" val="28455598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idx="1"/>
          </p:nvPr>
        </p:nvSpPr>
        <p:spPr>
          <a:xfrm>
            <a:off x="457200" y="1295400"/>
            <a:ext cx="8229600" cy="4525963"/>
          </a:xfrm>
        </p:spPr>
        <p:txBody>
          <a:bodyPr/>
          <a:lstStyle/>
          <a:p>
            <a:pPr eaLnBrk="1" hangingPunct="1">
              <a:buFont typeface="Wingdings" pitchFamily="2" charset="2"/>
              <a:buNone/>
              <a:defRPr/>
            </a:pPr>
            <a:r>
              <a:rPr lang="es-MX" sz="2800" dirty="0" smtClean="0">
                <a:cs typeface="Arial" pitchFamily="34" charset="0"/>
              </a:rPr>
              <a:t>Cuando trabajas en construcción, a qué </a:t>
            </a:r>
          </a:p>
          <a:p>
            <a:pPr eaLnBrk="1" hangingPunct="1">
              <a:buFont typeface="Wingdings" pitchFamily="2" charset="2"/>
              <a:buNone/>
              <a:defRPr/>
            </a:pPr>
            <a:r>
              <a:rPr lang="es-MX" sz="2800" dirty="0" smtClean="0">
                <a:cs typeface="Arial" pitchFamily="34" charset="0"/>
              </a:rPr>
              <a:t>altura se requiere la protección de caídas?</a:t>
            </a:r>
            <a:endParaRPr lang="es-MX" sz="2800" dirty="0" smtClean="0"/>
          </a:p>
          <a:p>
            <a:pPr eaLnBrk="1" hangingPunct="1">
              <a:buFont typeface="Wingdings" pitchFamily="2" charset="2"/>
              <a:buNone/>
              <a:defRPr/>
            </a:pPr>
            <a:endParaRPr lang="es-MX" sz="2800" dirty="0" smtClean="0"/>
          </a:p>
          <a:p>
            <a:pPr marL="566737" indent="-457200" eaLnBrk="1" hangingPunct="1">
              <a:buSzPct val="100000"/>
              <a:buFont typeface="+mj-lt"/>
              <a:buAutoNum type="alphaUcPeriod"/>
              <a:defRPr/>
            </a:pPr>
            <a:r>
              <a:rPr lang="en-US" sz="2400" dirty="0" smtClean="0"/>
              <a:t>4 pies</a:t>
            </a:r>
          </a:p>
          <a:p>
            <a:pPr marL="566737" indent="-457200" eaLnBrk="1" hangingPunct="1">
              <a:buSzPct val="100000"/>
              <a:buFont typeface="+mj-lt"/>
              <a:buAutoNum type="alphaUcPeriod"/>
              <a:defRPr/>
            </a:pPr>
            <a:r>
              <a:rPr lang="en-US" sz="2400" dirty="0" smtClean="0"/>
              <a:t>10 pies</a:t>
            </a:r>
          </a:p>
          <a:p>
            <a:pPr marL="566737" indent="-457200" eaLnBrk="1" hangingPunct="1">
              <a:buSzPct val="100000"/>
              <a:buFont typeface="+mj-lt"/>
              <a:buAutoNum type="alphaUcPeriod"/>
              <a:defRPr/>
            </a:pPr>
            <a:r>
              <a:rPr lang="en-US" sz="2400" dirty="0" smtClean="0"/>
              <a:t>6 pies</a:t>
            </a:r>
          </a:p>
          <a:p>
            <a:pPr marL="566737" indent="-457200" eaLnBrk="1" hangingPunct="1">
              <a:buSzPct val="100000"/>
              <a:buFont typeface="+mj-lt"/>
              <a:buAutoNum type="alphaUcPeriod"/>
              <a:defRPr/>
            </a:pPr>
            <a:r>
              <a:rPr lang="en-US" sz="2400" dirty="0" smtClean="0"/>
              <a:t>8 pies</a:t>
            </a:r>
          </a:p>
        </p:txBody>
      </p:sp>
      <p:sp>
        <p:nvSpPr>
          <p:cNvPr id="87042"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Pregunta 1  </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920045"/>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idx="1"/>
          </p:nvPr>
        </p:nvSpPr>
        <p:spPr>
          <a:xfrm>
            <a:off x="685800" y="1238250"/>
            <a:ext cx="7772400" cy="4171950"/>
          </a:xfrm>
        </p:spPr>
        <p:txBody>
          <a:bodyPr/>
          <a:lstStyle/>
          <a:p>
            <a:pPr eaLnBrk="1" hangingPunct="1">
              <a:buFont typeface="Wingdings" panose="05000000000000000000" pitchFamily="2" charset="2"/>
              <a:buNone/>
            </a:pPr>
            <a:r>
              <a:rPr lang="es-MX" altLang="en-US" sz="2800" smtClean="0">
                <a:cs typeface="Arial" panose="020B0604020202020204" pitchFamily="34" charset="0"/>
              </a:rPr>
              <a:t>Cuando trabajas en construcción, a qué </a:t>
            </a:r>
          </a:p>
          <a:p>
            <a:pPr eaLnBrk="1" hangingPunct="1">
              <a:buFont typeface="Wingdings" panose="05000000000000000000" pitchFamily="2" charset="2"/>
              <a:buNone/>
            </a:pPr>
            <a:r>
              <a:rPr lang="es-MX" altLang="en-US" sz="2800" smtClean="0">
                <a:cs typeface="Arial" panose="020B0604020202020204" pitchFamily="34" charset="0"/>
              </a:rPr>
              <a:t>altura se requiere la protección de caídas?</a:t>
            </a:r>
            <a:endParaRPr lang="es-MX" altLang="en-US" sz="2800" smtClean="0"/>
          </a:p>
          <a:p>
            <a:pPr eaLnBrk="1" hangingPunct="1">
              <a:buFont typeface="Wingdings" panose="05000000000000000000" pitchFamily="2" charset="2"/>
              <a:buNone/>
            </a:pPr>
            <a:endParaRPr lang="es-MX" altLang="en-US" sz="2800" smtClean="0"/>
          </a:p>
          <a:p>
            <a:pPr eaLnBrk="1" hangingPunct="1">
              <a:buFont typeface="Wingdings" panose="05000000000000000000" pitchFamily="2" charset="2"/>
              <a:buNone/>
            </a:pPr>
            <a:r>
              <a:rPr lang="es-MX" altLang="en-US" sz="2800" smtClean="0"/>
              <a:t>La respuesta correcta es: </a:t>
            </a:r>
          </a:p>
          <a:p>
            <a:pPr eaLnBrk="1" hangingPunct="1">
              <a:buFont typeface="Wingdings" panose="05000000000000000000" pitchFamily="2" charset="2"/>
              <a:buNone/>
            </a:pPr>
            <a:endParaRPr lang="es-MX" altLang="en-US" sz="2800" smtClean="0"/>
          </a:p>
          <a:p>
            <a:pPr eaLnBrk="1" hangingPunct="1">
              <a:buFont typeface="Wingdings" panose="05000000000000000000" pitchFamily="2" charset="2"/>
              <a:buNone/>
            </a:pPr>
            <a:r>
              <a:rPr lang="es-MX" altLang="en-US" sz="2800" b="1" smtClean="0">
                <a:solidFill>
                  <a:schemeClr val="accent1"/>
                </a:solidFill>
              </a:rPr>
              <a:t>     C – 6 pies</a:t>
            </a:r>
          </a:p>
        </p:txBody>
      </p:sp>
      <p:sp>
        <p:nvSpPr>
          <p:cNvPr id="88066"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Pregunta</a:t>
            </a:r>
            <a:r>
              <a:rPr lang="en-US" dirty="0" smtClean="0">
                <a:solidFill>
                  <a:schemeClr val="tx1"/>
                </a:solidFill>
              </a:rPr>
              <a:t> 1   </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883935"/>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571500" y="1162050"/>
            <a:ext cx="8001000" cy="4171950"/>
          </a:xfrm>
        </p:spPr>
        <p:txBody>
          <a:bodyPr/>
          <a:lstStyle/>
          <a:p>
            <a:pPr eaLnBrk="1" hangingPunct="1">
              <a:buFont typeface="Wingdings" pitchFamily="2" charset="2"/>
              <a:buNone/>
              <a:defRPr/>
            </a:pPr>
            <a:r>
              <a:rPr lang="es-MX" sz="2800" dirty="0" smtClean="0">
                <a:cs typeface="Arial" pitchFamily="34" charset="0"/>
              </a:rPr>
              <a:t>Los barandales/barandillas son diseñadas </a:t>
            </a:r>
          </a:p>
          <a:p>
            <a:pPr eaLnBrk="1" hangingPunct="1">
              <a:buFont typeface="Wingdings" pitchFamily="2" charset="2"/>
              <a:buNone/>
              <a:defRPr/>
            </a:pPr>
            <a:r>
              <a:rPr lang="es-MX" sz="2800" dirty="0" smtClean="0">
                <a:cs typeface="Arial" pitchFamily="34" charset="0"/>
              </a:rPr>
              <a:t>para protección de caídas . El carril superior </a:t>
            </a:r>
          </a:p>
          <a:p>
            <a:pPr eaLnBrk="1" hangingPunct="1">
              <a:buFont typeface="Wingdings" pitchFamily="2" charset="2"/>
              <a:buNone/>
              <a:defRPr/>
            </a:pPr>
            <a:r>
              <a:rPr lang="es-MX" sz="2800" dirty="0" smtClean="0">
                <a:cs typeface="Arial" pitchFamily="34" charset="0"/>
              </a:rPr>
              <a:t>debe estar a____ pulgadas de altura y poder </a:t>
            </a:r>
          </a:p>
          <a:p>
            <a:pPr eaLnBrk="1" hangingPunct="1">
              <a:buFont typeface="Wingdings" pitchFamily="2" charset="2"/>
              <a:buNone/>
              <a:defRPr/>
            </a:pPr>
            <a:r>
              <a:rPr lang="es-MX" sz="2800" dirty="0" smtClean="0">
                <a:cs typeface="Arial" pitchFamily="34" charset="0"/>
              </a:rPr>
              <a:t>resistir____ libras de fuerza.</a:t>
            </a:r>
            <a:endParaRPr lang="es-MX" sz="2800" dirty="0" smtClean="0"/>
          </a:p>
          <a:p>
            <a:pPr eaLnBrk="1" hangingPunct="1">
              <a:buFont typeface="Wingdings" pitchFamily="2" charset="2"/>
              <a:buNone/>
              <a:defRPr/>
            </a:pPr>
            <a:r>
              <a:rPr lang="en-US" sz="2400" dirty="0" smtClean="0"/>
              <a:t>	</a:t>
            </a:r>
          </a:p>
          <a:p>
            <a:pPr marL="566737" indent="-457200" eaLnBrk="1" hangingPunct="1">
              <a:buSzPct val="100000"/>
              <a:buFont typeface="+mj-lt"/>
              <a:buAutoNum type="alphaUcPeriod"/>
              <a:defRPr/>
            </a:pPr>
            <a:r>
              <a:rPr lang="en-US" dirty="0" smtClean="0"/>
              <a:t>42 / 300		</a:t>
            </a:r>
          </a:p>
          <a:p>
            <a:pPr marL="566737" indent="-457200" eaLnBrk="1" hangingPunct="1">
              <a:buSzPct val="100000"/>
              <a:buFont typeface="+mj-lt"/>
              <a:buAutoNum type="alphaUcPeriod"/>
              <a:defRPr/>
            </a:pPr>
            <a:r>
              <a:rPr lang="en-US" dirty="0" smtClean="0"/>
              <a:t>36 / 300	</a:t>
            </a:r>
          </a:p>
          <a:p>
            <a:pPr marL="566737" indent="-457200" eaLnBrk="1" hangingPunct="1">
              <a:buSzPct val="100000"/>
              <a:buFont typeface="+mj-lt"/>
              <a:buAutoNum type="alphaUcPeriod"/>
              <a:defRPr/>
            </a:pPr>
            <a:r>
              <a:rPr lang="en-US" dirty="0" smtClean="0"/>
              <a:t>42 / 200		</a:t>
            </a:r>
          </a:p>
          <a:p>
            <a:pPr marL="566737" indent="-457200" eaLnBrk="1" hangingPunct="1">
              <a:buSzPct val="100000"/>
              <a:buFont typeface="+mj-lt"/>
              <a:buAutoNum type="alphaUcPeriod"/>
              <a:defRPr/>
            </a:pPr>
            <a:r>
              <a:rPr lang="en-US" dirty="0" smtClean="0"/>
              <a:t>36 / 200</a:t>
            </a:r>
          </a:p>
        </p:txBody>
      </p:sp>
      <p:sp>
        <p:nvSpPr>
          <p:cNvPr id="89090"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Pregunta 2  </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7987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457200" y="1162050"/>
            <a:ext cx="8178800" cy="4171950"/>
          </a:xfrm>
        </p:spPr>
        <p:txBody>
          <a:bodyPr/>
          <a:lstStyle/>
          <a:p>
            <a:pPr eaLnBrk="1" hangingPunct="1">
              <a:buFont typeface="Wingdings" panose="05000000000000000000" pitchFamily="2" charset="2"/>
              <a:buNone/>
            </a:pPr>
            <a:r>
              <a:rPr lang="es-MX" altLang="en-US" sz="2800" smtClean="0">
                <a:cs typeface="Arial" panose="020B0604020202020204" pitchFamily="34" charset="0"/>
              </a:rPr>
              <a:t>Los barandales/barandillas son diseñadas </a:t>
            </a:r>
          </a:p>
          <a:p>
            <a:pPr eaLnBrk="1" hangingPunct="1">
              <a:buFont typeface="Wingdings" panose="05000000000000000000" pitchFamily="2" charset="2"/>
              <a:buNone/>
            </a:pPr>
            <a:r>
              <a:rPr lang="es-MX" altLang="en-US" sz="2800" smtClean="0">
                <a:cs typeface="Arial" panose="020B0604020202020204" pitchFamily="34" charset="0"/>
              </a:rPr>
              <a:t>para protección de caídas . El carril superior </a:t>
            </a:r>
          </a:p>
          <a:p>
            <a:pPr eaLnBrk="1" hangingPunct="1">
              <a:buFont typeface="Wingdings" panose="05000000000000000000" pitchFamily="2" charset="2"/>
              <a:buNone/>
            </a:pPr>
            <a:r>
              <a:rPr lang="es-MX" altLang="en-US" sz="2800" smtClean="0">
                <a:cs typeface="Arial" panose="020B0604020202020204" pitchFamily="34" charset="0"/>
              </a:rPr>
              <a:t>debe estar a____ pulgadas de altura y poder </a:t>
            </a:r>
          </a:p>
          <a:p>
            <a:pPr eaLnBrk="1" hangingPunct="1">
              <a:buFont typeface="Wingdings" panose="05000000000000000000" pitchFamily="2" charset="2"/>
              <a:buNone/>
            </a:pPr>
            <a:r>
              <a:rPr lang="es-MX" altLang="en-US" sz="2800" smtClean="0">
                <a:cs typeface="Arial" panose="020B0604020202020204" pitchFamily="34" charset="0"/>
              </a:rPr>
              <a:t>resistir____ libras de fuerza.</a:t>
            </a:r>
          </a:p>
          <a:p>
            <a:pPr eaLnBrk="1" hangingPunct="1">
              <a:buFont typeface="Wingdings" panose="05000000000000000000" pitchFamily="2" charset="2"/>
              <a:buNone/>
            </a:pPr>
            <a:endParaRPr lang="es-MX" altLang="en-US" sz="2800" smtClean="0">
              <a:cs typeface="Arial" panose="020B0604020202020204" pitchFamily="34" charset="0"/>
            </a:endParaRPr>
          </a:p>
          <a:p>
            <a:pPr eaLnBrk="1" hangingPunct="1">
              <a:buFont typeface="Wingdings" panose="05000000000000000000" pitchFamily="2" charset="2"/>
              <a:buNone/>
            </a:pPr>
            <a:r>
              <a:rPr lang="es-MX" altLang="en-US" sz="2800" smtClean="0"/>
              <a:t>La respuesta correcta es: </a:t>
            </a:r>
          </a:p>
          <a:p>
            <a:pPr eaLnBrk="1" hangingPunct="1">
              <a:buFont typeface="Wingdings" panose="05000000000000000000" pitchFamily="2" charset="2"/>
              <a:buNone/>
            </a:pPr>
            <a:r>
              <a:rPr lang="es-MX" altLang="en-US" sz="2800" smtClean="0">
                <a:solidFill>
                  <a:srgbClr val="009900"/>
                </a:solidFill>
              </a:rPr>
              <a:t>    	</a:t>
            </a:r>
          </a:p>
          <a:p>
            <a:pPr eaLnBrk="1" hangingPunct="1">
              <a:buFont typeface="Wingdings" panose="05000000000000000000" pitchFamily="2" charset="2"/>
              <a:buNone/>
            </a:pPr>
            <a:r>
              <a:rPr lang="es-MX" altLang="en-US" sz="2800" b="1" smtClean="0">
                <a:solidFill>
                  <a:srgbClr val="009900"/>
                </a:solidFill>
              </a:rPr>
              <a:t>		</a:t>
            </a:r>
            <a:r>
              <a:rPr lang="es-MX" altLang="en-US" sz="2800" b="1" smtClean="0">
                <a:solidFill>
                  <a:schemeClr val="accent1"/>
                </a:solidFill>
              </a:rPr>
              <a:t>C – 42 / 200</a:t>
            </a:r>
          </a:p>
        </p:txBody>
      </p:sp>
      <p:sp>
        <p:nvSpPr>
          <p:cNvPr id="90114"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Pregunta 2 </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0962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idx="1"/>
          </p:nvPr>
        </p:nvSpPr>
        <p:spPr>
          <a:xfrm>
            <a:off x="228600" y="1219200"/>
            <a:ext cx="8686800" cy="4648200"/>
          </a:xfrm>
        </p:spPr>
        <p:txBody>
          <a:bodyPr/>
          <a:lstStyle/>
          <a:p>
            <a:pPr eaLnBrk="1" hangingPunct="1">
              <a:buFont typeface="Wingdings" pitchFamily="2" charset="2"/>
              <a:buNone/>
              <a:defRPr/>
            </a:pPr>
            <a:r>
              <a:rPr lang="es-MX" sz="2800" dirty="0" smtClean="0">
                <a:cs typeface="Arial" pitchFamily="34" charset="0"/>
              </a:rPr>
              <a:t>Los barandales/barandillas se pueden hacer de</a:t>
            </a:r>
          </a:p>
          <a:p>
            <a:pPr eaLnBrk="1" hangingPunct="1">
              <a:buFont typeface="Wingdings" pitchFamily="2" charset="2"/>
              <a:buNone/>
              <a:defRPr/>
            </a:pPr>
            <a:r>
              <a:rPr lang="es-MX" sz="2800" dirty="0" smtClean="0">
                <a:cs typeface="Arial" pitchFamily="34" charset="0"/>
              </a:rPr>
              <a:t>cables, madera o acero. Al usar cables de acero </a:t>
            </a:r>
          </a:p>
          <a:p>
            <a:pPr eaLnBrk="1" hangingPunct="1">
              <a:buFont typeface="Wingdings" pitchFamily="2" charset="2"/>
              <a:buNone/>
              <a:defRPr/>
            </a:pPr>
            <a:r>
              <a:rPr lang="es-MX" sz="2800" dirty="0" smtClean="0">
                <a:cs typeface="Arial" pitchFamily="34" charset="0"/>
              </a:rPr>
              <a:t>las abrazaderas deben de ser colocadas:</a:t>
            </a:r>
          </a:p>
          <a:p>
            <a:pPr eaLnBrk="1" hangingPunct="1">
              <a:buFont typeface="Wingdings" pitchFamily="2" charset="2"/>
              <a:buNone/>
              <a:defRPr/>
            </a:pPr>
            <a:r>
              <a:rPr lang="en-US" sz="2800" dirty="0" smtClean="0">
                <a:latin typeface="Arial" pitchFamily="34" charset="0"/>
                <a:cs typeface="Arial" pitchFamily="34" charset="0"/>
              </a:rPr>
              <a:t> </a:t>
            </a:r>
          </a:p>
          <a:p>
            <a:pPr marL="566737" indent="-457200" eaLnBrk="1" hangingPunct="1">
              <a:buSzPct val="100000"/>
              <a:buFont typeface="+mj-lt"/>
              <a:buAutoNum type="alphaUcPeriod"/>
              <a:defRPr/>
            </a:pPr>
            <a:r>
              <a:rPr lang="es-MX" dirty="0" smtClean="0">
                <a:latin typeface="Arial" pitchFamily="34" charset="0"/>
                <a:cs typeface="Arial" pitchFamily="34" charset="0"/>
              </a:rPr>
              <a:t>En direcciones alterna</a:t>
            </a:r>
          </a:p>
          <a:p>
            <a:pPr marL="566737" indent="-457200" eaLnBrk="1" hangingPunct="1">
              <a:buSzPct val="100000"/>
              <a:buFont typeface="+mj-lt"/>
              <a:buAutoNum type="alphaUcPeriod"/>
              <a:defRPr/>
            </a:pPr>
            <a:r>
              <a:rPr lang="es-MX" dirty="0" smtClean="0">
                <a:latin typeface="Arial" pitchFamily="34" charset="0"/>
                <a:cs typeface="Arial" pitchFamily="34" charset="0"/>
              </a:rPr>
              <a:t>Con el tornillo U al final del cable</a:t>
            </a:r>
          </a:p>
          <a:p>
            <a:pPr marL="566737" indent="-457200" eaLnBrk="1" hangingPunct="1">
              <a:buSzPct val="100000"/>
              <a:buFont typeface="+mj-lt"/>
              <a:buAutoNum type="alphaUcPeriod"/>
              <a:defRPr/>
            </a:pPr>
            <a:r>
              <a:rPr lang="es-MX" dirty="0" smtClean="0">
                <a:latin typeface="Arial" pitchFamily="34" charset="0"/>
                <a:cs typeface="Arial" pitchFamily="34" charset="0"/>
              </a:rPr>
              <a:t>Con la base sobre el final del cable </a:t>
            </a:r>
          </a:p>
          <a:p>
            <a:pPr marL="566737" indent="-457200" eaLnBrk="1" hangingPunct="1">
              <a:buSzPct val="100000"/>
              <a:buFont typeface="+mj-lt"/>
              <a:buAutoNum type="alphaUcPeriod"/>
              <a:defRPr/>
            </a:pPr>
            <a:r>
              <a:rPr lang="es-MX" dirty="0" smtClean="0">
                <a:latin typeface="Arial" pitchFamily="34" charset="0"/>
                <a:cs typeface="Arial" pitchFamily="34" charset="0"/>
              </a:rPr>
              <a:t> Ninguno de los anteriores, no se requieren abrazaderas</a:t>
            </a:r>
          </a:p>
        </p:txBody>
      </p:sp>
      <p:sp>
        <p:nvSpPr>
          <p:cNvPr id="91138"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Pregunta 3  </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876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idx="1"/>
          </p:nvPr>
        </p:nvSpPr>
        <p:spPr>
          <a:xfrm>
            <a:off x="457200" y="1295400"/>
            <a:ext cx="8229600" cy="4525963"/>
          </a:xfrm>
        </p:spPr>
        <p:txBody>
          <a:bodyPr/>
          <a:lstStyle/>
          <a:p>
            <a:pPr eaLnBrk="1" hangingPunct="1">
              <a:buFont typeface="Wingdings" panose="05000000000000000000" pitchFamily="2" charset="2"/>
              <a:buNone/>
            </a:pPr>
            <a:r>
              <a:rPr lang="es-MX" altLang="en-US" sz="2800" smtClean="0">
                <a:latin typeface="Arial" panose="020B0604020202020204" pitchFamily="34" charset="0"/>
                <a:cs typeface="Arial" panose="020B0604020202020204" pitchFamily="34" charset="0"/>
              </a:rPr>
              <a:t>Los barandales/barandillas se pueden hacer de </a:t>
            </a:r>
          </a:p>
          <a:p>
            <a:pPr eaLnBrk="1" hangingPunct="1">
              <a:buFont typeface="Wingdings" panose="05000000000000000000" pitchFamily="2" charset="2"/>
              <a:buNone/>
            </a:pPr>
            <a:r>
              <a:rPr lang="es-MX" altLang="en-US" sz="2800" smtClean="0">
                <a:latin typeface="Arial" panose="020B0604020202020204" pitchFamily="34" charset="0"/>
                <a:cs typeface="Arial" panose="020B0604020202020204" pitchFamily="34" charset="0"/>
              </a:rPr>
              <a:t>cables, madera o acero. Al usar cables de acero </a:t>
            </a:r>
          </a:p>
          <a:p>
            <a:pPr eaLnBrk="1" hangingPunct="1">
              <a:buFont typeface="Wingdings" panose="05000000000000000000" pitchFamily="2" charset="2"/>
              <a:buNone/>
            </a:pPr>
            <a:r>
              <a:rPr lang="es-MX" altLang="en-US" sz="2800" smtClean="0">
                <a:latin typeface="Arial" panose="020B0604020202020204" pitchFamily="34" charset="0"/>
                <a:cs typeface="Arial" panose="020B0604020202020204" pitchFamily="34" charset="0"/>
              </a:rPr>
              <a:t>las abrazaderas deben de ser colocadas:</a:t>
            </a:r>
          </a:p>
          <a:p>
            <a:pPr eaLnBrk="1" hangingPunct="1">
              <a:buFont typeface="Wingdings" panose="05000000000000000000" pitchFamily="2" charset="2"/>
              <a:buNone/>
            </a:pPr>
            <a:endParaRPr lang="es-MX" altLang="en-US" sz="2800" smtClean="0"/>
          </a:p>
          <a:p>
            <a:pPr eaLnBrk="1" hangingPunct="1">
              <a:buFont typeface="Wingdings" panose="05000000000000000000" pitchFamily="2" charset="2"/>
              <a:buNone/>
            </a:pPr>
            <a:r>
              <a:rPr lang="es-MX" altLang="en-US" sz="2800" smtClean="0"/>
              <a:t>La respuesta correcta es:</a:t>
            </a:r>
          </a:p>
          <a:p>
            <a:pPr eaLnBrk="1" hangingPunct="1">
              <a:buFont typeface="Wingdings" panose="05000000000000000000" pitchFamily="2" charset="2"/>
              <a:buNone/>
            </a:pPr>
            <a:endParaRPr lang="es-MX" altLang="en-US" sz="2800" b="1" smtClean="0">
              <a:solidFill>
                <a:srgbClr val="009900"/>
              </a:solidFill>
            </a:endParaRPr>
          </a:p>
          <a:p>
            <a:pPr eaLnBrk="1" hangingPunct="1">
              <a:buFont typeface="Wingdings" panose="05000000000000000000" pitchFamily="2" charset="2"/>
              <a:buNone/>
            </a:pPr>
            <a:r>
              <a:rPr lang="es-MX" altLang="en-US" sz="2800" b="1" smtClean="0">
                <a:solidFill>
                  <a:srgbClr val="009900"/>
                </a:solidFill>
              </a:rPr>
              <a:t>		</a:t>
            </a:r>
            <a:r>
              <a:rPr lang="es-MX" altLang="en-US" sz="2800" b="1" smtClean="0">
                <a:solidFill>
                  <a:schemeClr val="accent1"/>
                </a:solidFill>
              </a:rPr>
              <a:t>B – Con el tornillo U al final del cable</a:t>
            </a:r>
          </a:p>
          <a:p>
            <a:pPr eaLnBrk="1" hangingPunct="1">
              <a:buFont typeface="Wingdings" panose="05000000000000000000" pitchFamily="2" charset="2"/>
              <a:buNone/>
            </a:pPr>
            <a:r>
              <a:rPr lang="en-US" altLang="en-US" sz="2800" smtClean="0"/>
              <a:t>	</a:t>
            </a:r>
          </a:p>
        </p:txBody>
      </p:sp>
      <p:sp>
        <p:nvSpPr>
          <p:cNvPr id="92162"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Pregunta 3</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2867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idx="1"/>
          </p:nvPr>
        </p:nvSpPr>
        <p:spPr>
          <a:xfrm>
            <a:off x="457200" y="1295400"/>
            <a:ext cx="8229600" cy="4525963"/>
          </a:xfrm>
        </p:spPr>
        <p:txBody>
          <a:bodyPr/>
          <a:lstStyle/>
          <a:p>
            <a:pPr eaLnBrk="1" hangingPunct="1">
              <a:buFont typeface="Wingdings" pitchFamily="2" charset="2"/>
              <a:buNone/>
              <a:defRPr/>
            </a:pPr>
            <a:r>
              <a:rPr lang="es-MX" sz="2800" dirty="0" smtClean="0"/>
              <a:t>Antes de usar un arnés hay que examinarlo y </a:t>
            </a:r>
          </a:p>
          <a:p>
            <a:pPr eaLnBrk="1" hangingPunct="1">
              <a:buFont typeface="Wingdings" pitchFamily="2" charset="2"/>
              <a:buNone/>
              <a:defRPr/>
            </a:pPr>
            <a:r>
              <a:rPr lang="es-MX" sz="2800" dirty="0" smtClean="0"/>
              <a:t>buscar  por:</a:t>
            </a:r>
          </a:p>
          <a:p>
            <a:pPr eaLnBrk="1" hangingPunct="1">
              <a:buFont typeface="Wingdings" pitchFamily="2" charset="2"/>
              <a:buNone/>
              <a:defRPr/>
            </a:pPr>
            <a:endParaRPr lang="en-US" dirty="0" smtClean="0"/>
          </a:p>
          <a:p>
            <a:pPr marL="566737" indent="-457200" eaLnBrk="1" hangingPunct="1">
              <a:buSzPct val="100000"/>
              <a:buFont typeface="+mj-lt"/>
              <a:buAutoNum type="alphaUcPeriod"/>
              <a:defRPr/>
            </a:pPr>
            <a:r>
              <a:rPr lang="es-MX" dirty="0" smtClean="0"/>
              <a:t>Cortes/Abrasiones</a:t>
            </a:r>
          </a:p>
          <a:p>
            <a:pPr marL="566737" indent="-457200" eaLnBrk="1" hangingPunct="1">
              <a:buSzPct val="100000"/>
              <a:buFont typeface="+mj-lt"/>
              <a:buAutoNum type="alphaUcPeriod"/>
              <a:defRPr/>
            </a:pPr>
            <a:r>
              <a:rPr lang="es-MX" dirty="0" smtClean="0"/>
              <a:t>Quemadas</a:t>
            </a:r>
          </a:p>
          <a:p>
            <a:pPr marL="566737" indent="-457200" eaLnBrk="1" hangingPunct="1">
              <a:buSzPct val="100000"/>
              <a:buFont typeface="+mj-lt"/>
              <a:buAutoNum type="alphaUcPeriod"/>
              <a:defRPr/>
            </a:pPr>
            <a:r>
              <a:rPr lang="es-MX" dirty="0" smtClean="0"/>
              <a:t>Otros daños visibles </a:t>
            </a:r>
          </a:p>
          <a:p>
            <a:pPr marL="566737" indent="-457200" eaLnBrk="1" hangingPunct="1">
              <a:buSzPct val="100000"/>
              <a:buFont typeface="+mj-lt"/>
              <a:buAutoNum type="alphaUcPeriod"/>
              <a:defRPr/>
            </a:pPr>
            <a:r>
              <a:rPr lang="es-MX" dirty="0" smtClean="0"/>
              <a:t>Todo lo anterior</a:t>
            </a:r>
          </a:p>
        </p:txBody>
      </p:sp>
      <p:sp>
        <p:nvSpPr>
          <p:cNvPr id="93186"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dirty="0" smtClean="0">
                <a:solidFill>
                  <a:schemeClr val="tx1"/>
                </a:solidFill>
              </a:rPr>
              <a:t> Pregunta 4</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9422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idx="1"/>
          </p:nvPr>
        </p:nvSpPr>
        <p:spPr>
          <a:xfrm>
            <a:off x="457200" y="1295400"/>
            <a:ext cx="8229600" cy="4525963"/>
          </a:xfrm>
        </p:spPr>
        <p:txBody>
          <a:bodyPr/>
          <a:lstStyle/>
          <a:p>
            <a:pPr eaLnBrk="1" hangingPunct="1">
              <a:buFont typeface="Wingdings" panose="05000000000000000000" pitchFamily="2" charset="2"/>
              <a:buNone/>
            </a:pPr>
            <a:r>
              <a:rPr lang="es-MX" altLang="en-US" sz="2800" smtClean="0"/>
              <a:t>Antes de usar un arnés hay que examinarlo y </a:t>
            </a:r>
          </a:p>
          <a:p>
            <a:pPr eaLnBrk="1" hangingPunct="1">
              <a:buFont typeface="Wingdings" panose="05000000000000000000" pitchFamily="2" charset="2"/>
              <a:buNone/>
            </a:pPr>
            <a:r>
              <a:rPr lang="es-MX" altLang="en-US" sz="2800" smtClean="0"/>
              <a:t>buscar por:</a:t>
            </a:r>
          </a:p>
          <a:p>
            <a:pPr eaLnBrk="1" hangingPunct="1">
              <a:buFont typeface="Wingdings" panose="05000000000000000000" pitchFamily="2" charset="2"/>
              <a:buNone/>
            </a:pPr>
            <a:endParaRPr lang="es-MX" altLang="en-US" sz="2800" smtClean="0"/>
          </a:p>
          <a:p>
            <a:pPr eaLnBrk="1" hangingPunct="1">
              <a:buFont typeface="Wingdings" panose="05000000000000000000" pitchFamily="2" charset="2"/>
              <a:buNone/>
            </a:pPr>
            <a:r>
              <a:rPr lang="es-MX" altLang="en-US" sz="2800" smtClean="0"/>
              <a:t>La respuesta correcta es:</a:t>
            </a:r>
          </a:p>
          <a:p>
            <a:pPr eaLnBrk="1" hangingPunct="1">
              <a:buFont typeface="Wingdings" panose="05000000000000000000" pitchFamily="2" charset="2"/>
              <a:buNone/>
            </a:pPr>
            <a:r>
              <a:rPr lang="es-MX" altLang="en-US" sz="2800" smtClean="0"/>
              <a:t>		</a:t>
            </a:r>
          </a:p>
          <a:p>
            <a:pPr eaLnBrk="1" hangingPunct="1">
              <a:buFont typeface="Wingdings" panose="05000000000000000000" pitchFamily="2" charset="2"/>
              <a:buNone/>
            </a:pPr>
            <a:r>
              <a:rPr lang="es-MX" altLang="en-US" sz="2800" b="1" smtClean="0">
                <a:solidFill>
                  <a:srgbClr val="009900"/>
                </a:solidFill>
              </a:rPr>
              <a:t>		</a:t>
            </a:r>
            <a:r>
              <a:rPr lang="es-MX" altLang="en-US" sz="2800" b="1" smtClean="0">
                <a:solidFill>
                  <a:schemeClr val="accent1"/>
                </a:solidFill>
              </a:rPr>
              <a:t>D – Todo lo anterior</a:t>
            </a:r>
          </a:p>
        </p:txBody>
      </p:sp>
      <p:sp>
        <p:nvSpPr>
          <p:cNvPr id="94210"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Pregunta 4  </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638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visualiza  una situacion de trabajo  insegur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143000"/>
            <a:ext cx="3742944" cy="5254752"/>
          </a:xfrm>
          <a:prstGeom prst="rect">
            <a:avLst/>
          </a:prstGeom>
        </p:spPr>
      </p:pic>
      <p:sp>
        <p:nvSpPr>
          <p:cNvPr id="17411" name="AutoShape 8" descr="visualiza la altura de la estructura del edificio en la imagen" title="simbolo"/>
          <p:cNvSpPr>
            <a:spLocks noChangeArrowheads="1"/>
          </p:cNvSpPr>
          <p:nvPr/>
        </p:nvSpPr>
        <p:spPr bwMode="auto">
          <a:xfrm>
            <a:off x="7086600" y="3352800"/>
            <a:ext cx="304800" cy="2057400"/>
          </a:xfrm>
          <a:prstGeom prst="downArrow">
            <a:avLst>
              <a:gd name="adj1" fmla="val 50000"/>
              <a:gd name="adj2" fmla="val 168750"/>
            </a:avLst>
          </a:prstGeom>
          <a:solidFill>
            <a:srgbClr val="FF0000"/>
          </a:solidFill>
          <a:ln w="9525">
            <a:solidFill>
              <a:schemeClr val="tx1"/>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7412" name="AutoShape 11" descr="representa una situacion insegura" title="simbolo"/>
          <p:cNvSpPr>
            <a:spLocks noChangeArrowheads="1"/>
          </p:cNvSpPr>
          <p:nvPr/>
        </p:nvSpPr>
        <p:spPr bwMode="auto">
          <a:xfrm>
            <a:off x="7467600" y="5181600"/>
            <a:ext cx="1066800" cy="1066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5400">
            <a:solidFill>
              <a:schemeClr val="tx1"/>
            </a:solidFill>
            <a:miter lim="800000"/>
            <a:headEnd/>
            <a:tailEnd/>
          </a:ln>
        </p:spPr>
        <p:txBody>
          <a:bodyPr wrap="none" anchor="ctr"/>
          <a:lstStyle/>
          <a:p>
            <a:endParaRPr lang="en-US"/>
          </a:p>
        </p:txBody>
      </p:sp>
      <p:sp>
        <p:nvSpPr>
          <p:cNvPr id="17413" name="Rectangle 13"/>
          <p:cNvSpPr>
            <a:spLocks noGrp="1" noChangeArrowheads="1"/>
          </p:cNvSpPr>
          <p:nvPr>
            <p:ph type="body" sz="half" idx="1"/>
          </p:nvPr>
        </p:nvSpPr>
        <p:spPr>
          <a:xfrm>
            <a:off x="457200" y="1162050"/>
            <a:ext cx="4495800" cy="4171950"/>
          </a:xfrm>
        </p:spPr>
        <p:txBody>
          <a:bodyPr/>
          <a:lstStyle/>
          <a:p>
            <a:pPr eaLnBrk="1" hangingPunct="1">
              <a:lnSpc>
                <a:spcPct val="90000"/>
              </a:lnSpc>
              <a:buFont typeface="Wingdings" panose="05000000000000000000" pitchFamily="2" charset="2"/>
              <a:buNone/>
            </a:pPr>
            <a:endParaRPr lang="es-MX" altLang="en-US" sz="1000" dirty="0" smtClean="0"/>
          </a:p>
          <a:p>
            <a:pPr lvl="1" eaLnBrk="1" hangingPunct="1">
              <a:lnSpc>
                <a:spcPct val="90000"/>
              </a:lnSpc>
              <a:buClr>
                <a:schemeClr val="tx1"/>
              </a:buClr>
              <a:buFontTx/>
              <a:buChar char="•"/>
            </a:pPr>
            <a:r>
              <a:rPr lang="es-MX" altLang="en-US" sz="2200" dirty="0" smtClean="0"/>
              <a:t>Sistema Personal para detención de la caída.</a:t>
            </a:r>
          </a:p>
          <a:p>
            <a:pPr lvl="1" eaLnBrk="1" hangingPunct="1">
              <a:lnSpc>
                <a:spcPct val="90000"/>
              </a:lnSpc>
              <a:buClr>
                <a:schemeClr val="tx1"/>
              </a:buClr>
              <a:buFontTx/>
              <a:buNone/>
            </a:pPr>
            <a:endParaRPr lang="es-MX" altLang="en-US" sz="1000" dirty="0" smtClean="0"/>
          </a:p>
          <a:p>
            <a:pPr lvl="1" eaLnBrk="1" hangingPunct="1">
              <a:lnSpc>
                <a:spcPct val="90000"/>
              </a:lnSpc>
              <a:buClr>
                <a:schemeClr val="tx1"/>
              </a:buClr>
              <a:buFontTx/>
              <a:buChar char="•"/>
            </a:pPr>
            <a:r>
              <a:rPr lang="es-MX" altLang="en-US" sz="2200" dirty="0" smtClean="0"/>
              <a:t>Barandales/Barandillas</a:t>
            </a:r>
          </a:p>
        </p:txBody>
      </p:sp>
      <p:cxnSp>
        <p:nvCxnSpPr>
          <p:cNvPr id="10" name="Straight Connector 9"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2"/>
          <p:cNvSpPr>
            <a:spLocks noGrp="1" noChangeArrowheads="1"/>
          </p:cNvSpPr>
          <p:nvPr>
            <p:ph type="title"/>
          </p:nvPr>
        </p:nvSpPr>
        <p:spPr>
          <a:xfrm>
            <a:off x="0" y="76200"/>
            <a:ext cx="9144000" cy="1143000"/>
          </a:xfrm>
        </p:spPr>
        <p:txBody>
          <a:bodyPr>
            <a:noAutofit/>
          </a:bodyPr>
          <a:lstStyle/>
          <a:p>
            <a:pPr algn="ctr" eaLnBrk="1" hangingPunct="1">
              <a:defRPr/>
            </a:pPr>
            <a:r>
              <a:rPr lang="es-MX" dirty="0" smtClean="0">
                <a:solidFill>
                  <a:schemeClr val="tx1"/>
                </a:solidFill>
              </a:rPr>
              <a:t> Estructura de Edificios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a:xfrm>
            <a:off x="482600" y="1219200"/>
            <a:ext cx="8178800" cy="4419600"/>
          </a:xfrm>
        </p:spPr>
        <p:txBody>
          <a:bodyPr/>
          <a:lstStyle/>
          <a:p>
            <a:pPr eaLnBrk="1" hangingPunct="1">
              <a:lnSpc>
                <a:spcPct val="90000"/>
              </a:lnSpc>
              <a:buFont typeface="Wingdings" pitchFamily="2" charset="2"/>
              <a:buNone/>
              <a:defRPr/>
            </a:pPr>
            <a:r>
              <a:rPr lang="es-MX" sz="2800" dirty="0" smtClean="0"/>
              <a:t>Aberturas/hoyos de piso pueden incluir </a:t>
            </a:r>
          </a:p>
          <a:p>
            <a:pPr eaLnBrk="1" hangingPunct="1">
              <a:lnSpc>
                <a:spcPct val="90000"/>
              </a:lnSpc>
              <a:buFont typeface="Wingdings" pitchFamily="2" charset="2"/>
              <a:buNone/>
              <a:defRPr/>
            </a:pPr>
            <a:r>
              <a:rPr lang="es-MX" sz="2800" dirty="0" smtClean="0"/>
              <a:t>algunos de los siguientes:</a:t>
            </a:r>
          </a:p>
          <a:p>
            <a:pPr eaLnBrk="1" hangingPunct="1">
              <a:lnSpc>
                <a:spcPct val="90000"/>
              </a:lnSpc>
              <a:buFont typeface="Wingdings" pitchFamily="2" charset="2"/>
              <a:buNone/>
              <a:defRPr/>
            </a:pPr>
            <a:endParaRPr lang="es-MX" sz="2800" dirty="0" smtClean="0"/>
          </a:p>
          <a:p>
            <a:pPr marL="566737" indent="-457200" eaLnBrk="1" hangingPunct="1">
              <a:lnSpc>
                <a:spcPct val="90000"/>
              </a:lnSpc>
              <a:buSzPct val="100000"/>
              <a:buFont typeface="+mj-lt"/>
              <a:buAutoNum type="alphaUcPeriod"/>
              <a:defRPr/>
            </a:pPr>
            <a:r>
              <a:rPr lang="es-MX" dirty="0" smtClean="0"/>
              <a:t>Hoyos de pilares, claraboyas y aberturas/hoyos de piso y azotea</a:t>
            </a:r>
          </a:p>
          <a:p>
            <a:pPr marL="566737" indent="-457200" eaLnBrk="1" hangingPunct="1">
              <a:lnSpc>
                <a:spcPct val="90000"/>
              </a:lnSpc>
              <a:buSzPct val="100000"/>
              <a:buFont typeface="+mj-lt"/>
              <a:buAutoNum type="alphaUcPeriod"/>
              <a:defRPr/>
            </a:pPr>
            <a:r>
              <a:rPr lang="es-MX" dirty="0" smtClean="0"/>
              <a:t>Agujeros de pilares, claraboyas y ventanas abiertas</a:t>
            </a:r>
          </a:p>
          <a:p>
            <a:pPr marL="566737" indent="-457200" eaLnBrk="1" hangingPunct="1">
              <a:lnSpc>
                <a:spcPct val="90000"/>
              </a:lnSpc>
              <a:buSzPct val="100000"/>
              <a:buFont typeface="+mj-lt"/>
              <a:buAutoNum type="alphaUcPeriod"/>
              <a:defRPr/>
            </a:pPr>
            <a:r>
              <a:rPr lang="es-MX" dirty="0" smtClean="0"/>
              <a:t>Claraboyas, aberturas de escalones y puertas</a:t>
            </a:r>
          </a:p>
          <a:p>
            <a:pPr marL="566737" indent="-457200" eaLnBrk="1" hangingPunct="1">
              <a:lnSpc>
                <a:spcPct val="90000"/>
              </a:lnSpc>
              <a:buSzPct val="100000"/>
              <a:buFont typeface="+mj-lt"/>
              <a:buAutoNum type="alphaUcPeriod"/>
              <a:defRPr/>
            </a:pPr>
            <a:r>
              <a:rPr lang="es-MX" dirty="0" smtClean="0"/>
              <a:t>Claraboyas, aberturas de escalones y pisos con marcos abiertos</a:t>
            </a:r>
          </a:p>
        </p:txBody>
      </p:sp>
      <p:sp>
        <p:nvSpPr>
          <p:cNvPr id="95234" name="Rectangle 2"/>
          <p:cNvSpPr>
            <a:spLocks noGrp="1" noChangeArrowheads="1"/>
          </p:cNvSpPr>
          <p:nvPr>
            <p:ph type="title"/>
          </p:nvPr>
        </p:nvSpPr>
        <p:spPr>
          <a:xfrm>
            <a:off x="0" y="76200"/>
            <a:ext cx="9144000" cy="1143000"/>
          </a:xfrm>
        </p:spPr>
        <p:txBody>
          <a:bodyPr/>
          <a:lstStyle/>
          <a:p>
            <a:pPr algn="ctr" eaLnBrk="1" hangingPunct="1">
              <a:defRPr/>
            </a:pPr>
            <a:r>
              <a:rPr lang="es-MX" dirty="0" smtClean="0">
                <a:solidFill>
                  <a:schemeClr val="tx1"/>
                </a:solidFill>
              </a:rPr>
              <a:t> Pregunta 5</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1928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a:xfrm>
            <a:off x="457200" y="1371600"/>
            <a:ext cx="8229600" cy="4525963"/>
          </a:xfrm>
        </p:spPr>
        <p:txBody>
          <a:bodyPr/>
          <a:lstStyle/>
          <a:p>
            <a:pPr eaLnBrk="1" hangingPunct="1">
              <a:buFont typeface="Wingdings" panose="05000000000000000000" pitchFamily="2" charset="2"/>
              <a:buNone/>
            </a:pPr>
            <a:r>
              <a:rPr lang="es-MX" altLang="en-US" sz="2800" smtClean="0"/>
              <a:t>Aberturas/hoyos de piso pueden incluir </a:t>
            </a:r>
          </a:p>
          <a:p>
            <a:pPr eaLnBrk="1" hangingPunct="1">
              <a:buFont typeface="Wingdings" panose="05000000000000000000" pitchFamily="2" charset="2"/>
              <a:buNone/>
            </a:pPr>
            <a:r>
              <a:rPr lang="es-MX" altLang="en-US" sz="2800" smtClean="0"/>
              <a:t>algunos de los siguientes:</a:t>
            </a:r>
          </a:p>
          <a:p>
            <a:pPr eaLnBrk="1" hangingPunct="1">
              <a:buFont typeface="Wingdings" panose="05000000000000000000" pitchFamily="2" charset="2"/>
              <a:buNone/>
            </a:pPr>
            <a:endParaRPr lang="en-US" altLang="en-US" sz="2800" smtClean="0"/>
          </a:p>
          <a:p>
            <a:pPr eaLnBrk="1" hangingPunct="1">
              <a:buFont typeface="Wingdings" panose="05000000000000000000" pitchFamily="2" charset="2"/>
              <a:buNone/>
            </a:pPr>
            <a:r>
              <a:rPr lang="es-MX" altLang="en-US" sz="2800" smtClean="0"/>
              <a:t>La respuesta correcta es:</a:t>
            </a:r>
          </a:p>
          <a:p>
            <a:pPr eaLnBrk="1" hangingPunct="1">
              <a:buFont typeface="Wingdings" panose="05000000000000000000" pitchFamily="2" charset="2"/>
              <a:buNone/>
            </a:pPr>
            <a:endParaRPr lang="es-MX" altLang="en-US" sz="2800" b="1" smtClean="0">
              <a:solidFill>
                <a:srgbClr val="009900"/>
              </a:solidFill>
            </a:endParaRPr>
          </a:p>
          <a:p>
            <a:pPr eaLnBrk="1" hangingPunct="1">
              <a:buFont typeface="Wingdings" panose="05000000000000000000" pitchFamily="2" charset="2"/>
              <a:buNone/>
            </a:pPr>
            <a:r>
              <a:rPr lang="es-MX" altLang="en-US" sz="2800" b="1" smtClean="0">
                <a:solidFill>
                  <a:srgbClr val="009900"/>
                </a:solidFill>
              </a:rPr>
              <a:t>		</a:t>
            </a:r>
            <a:r>
              <a:rPr lang="es-MX" altLang="en-US" sz="2800" b="1" smtClean="0">
                <a:solidFill>
                  <a:schemeClr val="accent1"/>
                </a:solidFill>
              </a:rPr>
              <a:t>A – Hoyos de pilares, claraboyas y 			aberturas/hoyos de piso y azotea </a:t>
            </a:r>
            <a:r>
              <a:rPr lang="en-US" altLang="en-US" smtClean="0"/>
              <a:t>	</a:t>
            </a:r>
          </a:p>
        </p:txBody>
      </p:sp>
      <p:sp>
        <p:nvSpPr>
          <p:cNvPr id="96258" name="Rectangle 2"/>
          <p:cNvSpPr>
            <a:spLocks noGrp="1" noChangeArrowheads="1"/>
          </p:cNvSpPr>
          <p:nvPr>
            <p:ph type="title"/>
          </p:nvPr>
        </p:nvSpPr>
        <p:spPr>
          <a:xfrm>
            <a:off x="0" y="76200"/>
            <a:ext cx="9144000" cy="1097280"/>
          </a:xfrm>
        </p:spPr>
        <p:txBody>
          <a:bodyPr/>
          <a:lstStyle/>
          <a:p>
            <a:pPr algn="ctr" eaLnBrk="1" hangingPunct="1">
              <a:defRPr/>
            </a:pPr>
            <a:r>
              <a:rPr lang="es-MX" dirty="0" smtClean="0">
                <a:solidFill>
                  <a:schemeClr val="tx1"/>
                </a:solidFill>
              </a:rPr>
              <a:t>  Pregunta 5</a:t>
            </a:r>
          </a:p>
        </p:txBody>
      </p:sp>
      <p:cxnSp>
        <p:nvCxnSpPr>
          <p:cNvPr id="7" name="Straight Connector 6" descr="Utilizada para destacar el tema fundamental del contenido" title="linea"/>
          <p:cNvCxnSpPr/>
          <p:nvPr/>
        </p:nvCxnSpPr>
        <p:spPr>
          <a:xfrm>
            <a:off x="990600" y="912812"/>
            <a:ext cx="7162800" cy="1588"/>
          </a:xfrm>
          <a:prstGeom prst="line">
            <a:avLst/>
          </a:prstGeom>
          <a:ln w="38100" cap="rnd"/>
          <a:effectLst>
            <a:glow rad="63500">
              <a:schemeClr val="accent1">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1887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1219200" y="4419600"/>
            <a:ext cx="7162800" cy="838200"/>
          </a:xfrm>
        </p:spPr>
        <p:txBody>
          <a:bodyPr>
            <a:normAutofit fontScale="85000" lnSpcReduction="20000"/>
          </a:bodyPr>
          <a:lstStyle/>
          <a:p>
            <a:pPr algn="ctr" eaLnBrk="1" hangingPunct="1">
              <a:buFont typeface="Wingdings" pitchFamily="2" charset="2"/>
              <a:buNone/>
              <a:defRPr/>
            </a:pPr>
            <a:r>
              <a:rPr lang="en-US" altLang="es-MX" sz="7200" dirty="0">
                <a:solidFill>
                  <a:srgbClr val="000000"/>
                </a:solidFill>
              </a:rPr>
              <a:t>¿</a:t>
            </a:r>
            <a:r>
              <a:rPr lang="en-US" altLang="es-MX" sz="7200" dirty="0" err="1" smtClean="0">
                <a:solidFill>
                  <a:srgbClr val="000000"/>
                </a:solidFill>
              </a:rPr>
              <a:t>Preguntas</a:t>
            </a:r>
            <a:r>
              <a:rPr lang="en-US" altLang="es-MX" sz="7200" dirty="0" smtClean="0">
                <a:solidFill>
                  <a:srgbClr val="000000"/>
                </a:solidFill>
              </a:rPr>
              <a:t>?</a:t>
            </a:r>
            <a:endParaRPr lang="en-US" altLang="es-MX" sz="7200" dirty="0" smtClean="0"/>
          </a:p>
        </p:txBody>
      </p:sp>
      <p:sp>
        <p:nvSpPr>
          <p:cNvPr id="65538" name="Rectangle 2"/>
          <p:cNvSpPr>
            <a:spLocks noGrp="1" noChangeArrowheads="1"/>
          </p:cNvSpPr>
          <p:nvPr>
            <p:ph type="title"/>
          </p:nvPr>
        </p:nvSpPr>
        <p:spPr>
          <a:xfrm>
            <a:off x="381000" y="381000"/>
            <a:ext cx="8305800" cy="549275"/>
          </a:xfrm>
        </p:spPr>
        <p:txBody>
          <a:bodyPr>
            <a:normAutofit fontScale="90000"/>
          </a:bodyPr>
          <a:lstStyle/>
          <a:p>
            <a:pPr eaLnBrk="1" hangingPunct="1">
              <a:defRPr/>
            </a:pPr>
            <a:r>
              <a:rPr lang="en-US" altLang="es-MX" dirty="0" smtClean="0">
                <a:solidFill>
                  <a:schemeClr val="tx1"/>
                </a:solidFill>
              </a:rPr>
              <a:t>Gracias!</a:t>
            </a:r>
          </a:p>
        </p:txBody>
      </p:sp>
      <p:pic>
        <p:nvPicPr>
          <p:cNvPr id="103428" name="Picture 3" title="image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1430338"/>
            <a:ext cx="533400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72467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ntPPTEnglish">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lnDef>
      <a:spPr>
        <a:ln w="38100" cap="rnd"/>
        <a:effectLst>
          <a:glow rad="63500">
            <a:schemeClr val="accent1">
              <a:satMod val="175000"/>
              <a:alpha val="40000"/>
            </a:schemeClr>
          </a:glow>
          <a:outerShdw blurRad="50800" dist="38100" dir="2700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GrantPPTEnglish</Template>
  <TotalTime>0</TotalTime>
  <Words>11625</Words>
  <Application>Microsoft Office PowerPoint</Application>
  <PresentationFormat>On-screen Show (4:3)</PresentationFormat>
  <Paragraphs>925</Paragraphs>
  <Slides>92</Slides>
  <Notes>92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3" baseType="lpstr">
      <vt:lpstr>Arial</vt:lpstr>
      <vt:lpstr>Arial Black</vt:lpstr>
      <vt:lpstr>Lucida Sans Unicode</vt:lpstr>
      <vt:lpstr>Tahoma</vt:lpstr>
      <vt:lpstr>Times New Roman</vt:lpstr>
      <vt:lpstr>Verdana</vt:lpstr>
      <vt:lpstr>Wingdings</vt:lpstr>
      <vt:lpstr>Wingdings 2</vt:lpstr>
      <vt:lpstr>Wingdings 3</vt:lpstr>
      <vt:lpstr>GrantPPTEnglish</vt:lpstr>
      <vt:lpstr>Image</vt:lpstr>
      <vt:lpstr>Peligro De Caídas </vt:lpstr>
      <vt:lpstr>Introducción</vt:lpstr>
      <vt:lpstr>Peligro De Caídas – Repaso General</vt:lpstr>
      <vt:lpstr>Peligro De Caídas  </vt:lpstr>
      <vt:lpstr>Estadísticas De Caídas</vt:lpstr>
      <vt:lpstr> Peligro De Caídas </vt:lpstr>
      <vt:lpstr>Estructura de Edificios</vt:lpstr>
      <vt:lpstr> Estructura de Edificios</vt:lpstr>
      <vt:lpstr> Estructura de Edificios </vt:lpstr>
      <vt:lpstr>Estructura de Edificios  </vt:lpstr>
      <vt:lpstr>Estructura de Edificios </vt:lpstr>
      <vt:lpstr>Áreas Exteriores de la Construcción</vt:lpstr>
      <vt:lpstr>Áreas Exteriores de la Construcción </vt:lpstr>
      <vt:lpstr>Andamios</vt:lpstr>
      <vt:lpstr>Andamios </vt:lpstr>
      <vt:lpstr>Andamios  </vt:lpstr>
      <vt:lpstr>Andamios   </vt:lpstr>
      <vt:lpstr>Andamios    </vt:lpstr>
      <vt:lpstr>Andamios     </vt:lpstr>
      <vt:lpstr>Andamio </vt:lpstr>
      <vt:lpstr>Andamios      </vt:lpstr>
      <vt:lpstr> Andamios    </vt:lpstr>
      <vt:lpstr>  Andamios    </vt:lpstr>
      <vt:lpstr> Andamios </vt:lpstr>
      <vt:lpstr>Plataformas Accionadas de Trabajo</vt:lpstr>
      <vt:lpstr>Plataformas Accionadas de Trabajo </vt:lpstr>
      <vt:lpstr> Plataformas Accionadas de Trabajo </vt:lpstr>
      <vt:lpstr>Escalones</vt:lpstr>
      <vt:lpstr>Escalones </vt:lpstr>
      <vt:lpstr>Escalones  </vt:lpstr>
      <vt:lpstr>Escaleras</vt:lpstr>
      <vt:lpstr>Escaleras </vt:lpstr>
      <vt:lpstr> Escaleras</vt:lpstr>
      <vt:lpstr>  Escaleras</vt:lpstr>
      <vt:lpstr>Escaleras  </vt:lpstr>
      <vt:lpstr> Escaleras  </vt:lpstr>
      <vt:lpstr> Escaleras   </vt:lpstr>
      <vt:lpstr>  Escaleras </vt:lpstr>
      <vt:lpstr>  Escaleras  </vt:lpstr>
      <vt:lpstr>Escaleras   </vt:lpstr>
      <vt:lpstr> Escaleras </vt:lpstr>
      <vt:lpstr>Escaleras    </vt:lpstr>
      <vt:lpstr>Escaleras Improvisadas Para los Trabajos</vt:lpstr>
      <vt:lpstr>Escaleras Improvisadas Para los Trabajos </vt:lpstr>
      <vt:lpstr>Escaleras Improvisadas Para los Trabajos  </vt:lpstr>
      <vt:lpstr>Evaluación</vt:lpstr>
      <vt:lpstr>Pregunta 1</vt:lpstr>
      <vt:lpstr>Pregunta 1 </vt:lpstr>
      <vt:lpstr>Pregunta 2</vt:lpstr>
      <vt:lpstr>Pregunta 2 </vt:lpstr>
      <vt:lpstr>Pregunta 3</vt:lpstr>
      <vt:lpstr>Pregunta 3 </vt:lpstr>
      <vt:lpstr>Pregunta 4</vt:lpstr>
      <vt:lpstr>Pregunta 4 </vt:lpstr>
      <vt:lpstr>Pregunta 5</vt:lpstr>
      <vt:lpstr>Pregunta 5 </vt:lpstr>
      <vt:lpstr>Prevención de Accidentes</vt:lpstr>
      <vt:lpstr>Prevención de Accidentes por Caídas</vt:lpstr>
      <vt:lpstr>Barandales/Barandillas</vt:lpstr>
      <vt:lpstr>Barandales/Barandillas </vt:lpstr>
      <vt:lpstr>Barandales/Barandillas de Cable</vt:lpstr>
      <vt:lpstr>Barandales/Barandillas de Cable </vt:lpstr>
      <vt:lpstr> Barandales/Barandillas de Cable </vt:lpstr>
      <vt:lpstr>Líneas de Aviso/Advertencia</vt:lpstr>
      <vt:lpstr>Líneas de Aviso/Advertencia </vt:lpstr>
      <vt:lpstr> Líneas de Aviso/Advertencia </vt:lpstr>
      <vt:lpstr>  Líneas de Aviso/Advertencia </vt:lpstr>
      <vt:lpstr>Sistema Personal para Detención de la Caída</vt:lpstr>
      <vt:lpstr>Sistema Personal para Detención de la Caída </vt:lpstr>
      <vt:lpstr>Sistema Personal para Detención de la Caída  </vt:lpstr>
      <vt:lpstr> Sistema Personal para Detención de la Caída</vt:lpstr>
      <vt:lpstr> Sistema Personal para Detención de la Caída </vt:lpstr>
      <vt:lpstr> Sistema Personal para Detención de la Caída  </vt:lpstr>
      <vt:lpstr>Sistema Personal para Detención de la Caída   </vt:lpstr>
      <vt:lpstr> Sistema Personal para Detención de la Caída   </vt:lpstr>
      <vt:lpstr>  Sistema Personal para Detención de la Caída </vt:lpstr>
      <vt:lpstr>Cubiertas de Piso</vt:lpstr>
      <vt:lpstr>Cubiertas de Piso </vt:lpstr>
      <vt:lpstr> Cubiertas de Piso </vt:lpstr>
      <vt:lpstr> Cubiertas de Piso  </vt:lpstr>
      <vt:lpstr>Evaluación </vt:lpstr>
      <vt:lpstr>Pregunta 1  </vt:lpstr>
      <vt:lpstr>Pregunta 1   </vt:lpstr>
      <vt:lpstr>Pregunta 2  </vt:lpstr>
      <vt:lpstr> Pregunta 2 </vt:lpstr>
      <vt:lpstr>Pregunta 3  </vt:lpstr>
      <vt:lpstr> Pregunta 3</vt:lpstr>
      <vt:lpstr> Pregunta 4</vt:lpstr>
      <vt:lpstr>Pregunta 4  </vt:lpstr>
      <vt:lpstr> Pregunta 5</vt:lpstr>
      <vt:lpstr>  Pregunta 5</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2019-03-28T19:42:56Z</dcterms:created>
  <dcterms:modified xsi:type="dcterms:W3CDTF">2019-04-16T16:02:00Z</dcterms:modified>
</cp:coreProperties>
</file>