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7" r:id="rId1"/>
  </p:sldMasterIdLst>
  <p:notesMasterIdLst>
    <p:notesMasterId r:id="rId95"/>
  </p:notesMasterIdLst>
  <p:sldIdLst>
    <p:sldId id="261" r:id="rId2"/>
    <p:sldId id="262" r:id="rId3"/>
    <p:sldId id="264" r:id="rId4"/>
    <p:sldId id="266" r:id="rId5"/>
    <p:sldId id="267" r:id="rId6"/>
    <p:sldId id="268" r:id="rId7"/>
    <p:sldId id="269" r:id="rId8"/>
    <p:sldId id="270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92" r:id="rId29"/>
    <p:sldId id="294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3E0"/>
    <a:srgbClr val="47A1D9"/>
    <a:srgbClr val="3A9BD6"/>
    <a:srgbClr val="E64252"/>
    <a:srgbClr val="E32D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6" autoAdjust="0"/>
    <p:restoredTop sz="95338" autoAdjust="0"/>
  </p:normalViewPr>
  <p:slideViewPr>
    <p:cSldViewPr>
      <p:cViewPr varScale="1">
        <p:scale>
          <a:sx n="106" d="100"/>
          <a:sy n="106" d="100"/>
        </p:scale>
        <p:origin x="20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D2699-28DD-4FAF-9430-451A9C6237D3}" type="doc">
      <dgm:prSet loTypeId="urn:microsoft.com/office/officeart/2005/8/layout/lProcess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835049A3-AAA0-41BC-808A-45326454E79E}">
      <dgm:prSet phldrT="[Texto]" custT="1"/>
      <dgm:spPr>
        <a:solidFill>
          <a:schemeClr val="bg1">
            <a:lumMod val="95000"/>
            <a:alpha val="10000"/>
          </a:schemeClr>
        </a:solidFill>
      </dgm:spPr>
      <dgm:t>
        <a:bodyPr/>
        <a:lstStyle/>
        <a:p>
          <a:r>
            <a:rPr lang="en-US" sz="3200" b="1" noProof="0" dirty="0" smtClean="0"/>
            <a:t>Fall Hazards</a:t>
          </a:r>
          <a:endParaRPr lang="en-US" sz="3200" b="1" noProof="0" dirty="0"/>
        </a:p>
      </dgm:t>
    </dgm:pt>
    <dgm:pt modelId="{E558D530-0A9C-427C-8FE6-94DF444DD807}" type="parTrans" cxnId="{8F04C7A3-F0CD-4E27-9A43-BFBE9EE3E378}">
      <dgm:prSet/>
      <dgm:spPr/>
      <dgm:t>
        <a:bodyPr/>
        <a:lstStyle/>
        <a:p>
          <a:endParaRPr lang="es-MX"/>
        </a:p>
      </dgm:t>
    </dgm:pt>
    <dgm:pt modelId="{D660EC99-E055-45FE-9056-304A9FF086FA}" type="sibTrans" cxnId="{8F04C7A3-F0CD-4E27-9A43-BFBE9EE3E378}">
      <dgm:prSet/>
      <dgm:spPr/>
      <dgm:t>
        <a:bodyPr/>
        <a:lstStyle/>
        <a:p>
          <a:endParaRPr lang="es-MX"/>
        </a:p>
      </dgm:t>
    </dgm:pt>
    <dgm:pt modelId="{D3A5B4A0-3B74-4FA9-BA0F-B62AFC2DD21A}">
      <dgm:prSet phldrT="[Texto]"/>
      <dgm:spPr/>
      <dgm:t>
        <a:bodyPr/>
        <a:lstStyle/>
        <a:p>
          <a:r>
            <a:rPr lang="es-MX" b="1" dirty="0" smtClean="0"/>
            <a:t>Building Structures</a:t>
          </a:r>
          <a:endParaRPr lang="es-MX" b="1" dirty="0"/>
        </a:p>
      </dgm:t>
    </dgm:pt>
    <dgm:pt modelId="{0C978103-803B-4DB6-8392-E8921EA65989}" type="parTrans" cxnId="{09BA2365-5248-4DFA-9B2A-B8E06FB49ED6}">
      <dgm:prSet/>
      <dgm:spPr/>
      <dgm:t>
        <a:bodyPr/>
        <a:lstStyle/>
        <a:p>
          <a:endParaRPr lang="es-MX"/>
        </a:p>
      </dgm:t>
    </dgm:pt>
    <dgm:pt modelId="{36C00BE5-14A1-4733-9937-F90533353FE3}" type="sibTrans" cxnId="{09BA2365-5248-4DFA-9B2A-B8E06FB49ED6}">
      <dgm:prSet/>
      <dgm:spPr/>
      <dgm:t>
        <a:bodyPr/>
        <a:lstStyle/>
        <a:p>
          <a:endParaRPr lang="es-MX"/>
        </a:p>
      </dgm:t>
    </dgm:pt>
    <dgm:pt modelId="{28175694-D33D-4E3A-8202-42524995061D}">
      <dgm:prSet phldrT="[Texto]"/>
      <dgm:spPr/>
      <dgm:t>
        <a:bodyPr/>
        <a:lstStyle/>
        <a:p>
          <a:pPr algn="l"/>
          <a:r>
            <a:rPr lang="es-MX" b="1" smtClean="0"/>
            <a:t>Exterior Construction Areas</a:t>
          </a:r>
          <a:endParaRPr lang="es-MX" b="1" dirty="0"/>
        </a:p>
      </dgm:t>
    </dgm:pt>
    <dgm:pt modelId="{E731AE90-95D1-4FFA-98D0-3765C7092306}" type="parTrans" cxnId="{4B6619C0-8007-4B84-90A1-AB2BE880BF35}">
      <dgm:prSet/>
      <dgm:spPr/>
      <dgm:t>
        <a:bodyPr/>
        <a:lstStyle/>
        <a:p>
          <a:endParaRPr lang="es-MX"/>
        </a:p>
      </dgm:t>
    </dgm:pt>
    <dgm:pt modelId="{7944EAD0-CAA0-444F-A298-FA6DF9C1E364}" type="sibTrans" cxnId="{4B6619C0-8007-4B84-90A1-AB2BE880BF35}">
      <dgm:prSet/>
      <dgm:spPr/>
      <dgm:t>
        <a:bodyPr/>
        <a:lstStyle/>
        <a:p>
          <a:endParaRPr lang="es-MX"/>
        </a:p>
      </dgm:t>
    </dgm:pt>
    <dgm:pt modelId="{0F95DB68-B456-43C4-9A25-07F2DCFFA97D}">
      <dgm:prSet phldrT="[Texto]" custT="1"/>
      <dgm:spPr>
        <a:solidFill>
          <a:schemeClr val="bg1">
            <a:lumMod val="95000"/>
            <a:alpha val="9000"/>
          </a:schemeClr>
        </a:solidFill>
      </dgm:spPr>
      <dgm:t>
        <a:bodyPr/>
        <a:lstStyle/>
        <a:p>
          <a:r>
            <a:rPr lang="es-MX" sz="3200" b="1" dirty="0" smtClean="0"/>
            <a:t>Accident Prevention</a:t>
          </a:r>
          <a:endParaRPr lang="es-MX" sz="3200" b="1" dirty="0"/>
        </a:p>
      </dgm:t>
    </dgm:pt>
    <dgm:pt modelId="{E5DDCEEE-3D5D-465D-95EA-9BBE3E0320D5}" type="parTrans" cxnId="{31920558-F0B9-4E05-B2FD-03463837CB06}">
      <dgm:prSet/>
      <dgm:spPr/>
      <dgm:t>
        <a:bodyPr/>
        <a:lstStyle/>
        <a:p>
          <a:endParaRPr lang="es-MX"/>
        </a:p>
      </dgm:t>
    </dgm:pt>
    <dgm:pt modelId="{26BA9851-4E74-4B2E-A331-2E27494F24D2}" type="sibTrans" cxnId="{31920558-F0B9-4E05-B2FD-03463837CB06}">
      <dgm:prSet/>
      <dgm:spPr/>
      <dgm:t>
        <a:bodyPr/>
        <a:lstStyle/>
        <a:p>
          <a:endParaRPr lang="es-MX"/>
        </a:p>
      </dgm:t>
    </dgm:pt>
    <dgm:pt modelId="{168F7A66-3E0C-498B-AC93-BA75AF24E7A1}">
      <dgm:prSet phldrT="[Texto]"/>
      <dgm:spPr/>
      <dgm:t>
        <a:bodyPr/>
        <a:lstStyle/>
        <a:p>
          <a:r>
            <a:rPr lang="es-MX" b="1" dirty="0" smtClean="0"/>
            <a:t>Guardrails</a:t>
          </a:r>
          <a:endParaRPr lang="es-MX" b="1" dirty="0"/>
        </a:p>
      </dgm:t>
    </dgm:pt>
    <dgm:pt modelId="{365AF4BB-33CF-4D44-8493-03EDCBC92340}" type="parTrans" cxnId="{A48DC68F-1432-434B-A961-A15DBEEB45FC}">
      <dgm:prSet/>
      <dgm:spPr/>
      <dgm:t>
        <a:bodyPr/>
        <a:lstStyle/>
        <a:p>
          <a:endParaRPr lang="es-MX"/>
        </a:p>
      </dgm:t>
    </dgm:pt>
    <dgm:pt modelId="{BE9529B6-F03D-4910-80B3-8FC0D06D3E50}" type="sibTrans" cxnId="{A48DC68F-1432-434B-A961-A15DBEEB45FC}">
      <dgm:prSet/>
      <dgm:spPr/>
      <dgm:t>
        <a:bodyPr/>
        <a:lstStyle/>
        <a:p>
          <a:endParaRPr lang="es-MX"/>
        </a:p>
      </dgm:t>
    </dgm:pt>
    <dgm:pt modelId="{C76AE92D-5913-47EC-9E83-18EF69C4D3AE}">
      <dgm:prSet phldrT="[Texto]"/>
      <dgm:spPr/>
      <dgm:t>
        <a:bodyPr/>
        <a:lstStyle/>
        <a:p>
          <a:r>
            <a:rPr lang="es-MX" b="1" dirty="0" smtClean="0"/>
            <a:t>Scaffolds</a:t>
          </a:r>
          <a:endParaRPr lang="es-MX" b="1" dirty="0"/>
        </a:p>
      </dgm:t>
    </dgm:pt>
    <dgm:pt modelId="{7622625B-9F41-4AF7-A3B4-827E8A657184}" type="parTrans" cxnId="{4CE3A8F3-0998-49C4-A540-9B5DEB217BC5}">
      <dgm:prSet/>
      <dgm:spPr/>
      <dgm:t>
        <a:bodyPr/>
        <a:lstStyle/>
        <a:p>
          <a:endParaRPr lang="es-MX"/>
        </a:p>
      </dgm:t>
    </dgm:pt>
    <dgm:pt modelId="{4017D37A-B832-47BB-A252-B673088193B1}" type="sibTrans" cxnId="{4CE3A8F3-0998-49C4-A540-9B5DEB217BC5}">
      <dgm:prSet/>
      <dgm:spPr/>
      <dgm:t>
        <a:bodyPr/>
        <a:lstStyle/>
        <a:p>
          <a:endParaRPr lang="es-MX"/>
        </a:p>
      </dgm:t>
    </dgm:pt>
    <dgm:pt modelId="{911FFDD2-26E7-4059-BFEF-6FB7F0975073}">
      <dgm:prSet phldrT="[Texto]"/>
      <dgm:spPr/>
      <dgm:t>
        <a:bodyPr/>
        <a:lstStyle/>
        <a:p>
          <a:r>
            <a:rPr lang="es-MX" b="1" smtClean="0"/>
            <a:t>Stairs</a:t>
          </a:r>
          <a:endParaRPr lang="es-MX" b="1" dirty="0"/>
        </a:p>
      </dgm:t>
    </dgm:pt>
    <dgm:pt modelId="{4B19E8F8-71B6-43DF-B3B8-AD134EDD5D62}" type="parTrans" cxnId="{2D021409-73F8-43DE-8C82-61B6BBFC58FB}">
      <dgm:prSet/>
      <dgm:spPr/>
      <dgm:t>
        <a:bodyPr/>
        <a:lstStyle/>
        <a:p>
          <a:endParaRPr lang="es-MX"/>
        </a:p>
      </dgm:t>
    </dgm:pt>
    <dgm:pt modelId="{6FFDC434-86BE-4033-BDBB-CB555A2565EA}" type="sibTrans" cxnId="{2D021409-73F8-43DE-8C82-61B6BBFC58FB}">
      <dgm:prSet/>
      <dgm:spPr/>
      <dgm:t>
        <a:bodyPr/>
        <a:lstStyle/>
        <a:p>
          <a:endParaRPr lang="es-MX"/>
        </a:p>
      </dgm:t>
    </dgm:pt>
    <dgm:pt modelId="{9FBF4699-2ED0-418D-ACAD-BD336B0F8DFB}">
      <dgm:prSet phldrT="[Texto]"/>
      <dgm:spPr/>
      <dgm:t>
        <a:bodyPr/>
        <a:lstStyle/>
        <a:p>
          <a:r>
            <a:rPr lang="es-MX" b="1" dirty="0" smtClean="0"/>
            <a:t>Ladders</a:t>
          </a:r>
          <a:endParaRPr lang="es-MX" b="1" dirty="0"/>
        </a:p>
      </dgm:t>
    </dgm:pt>
    <dgm:pt modelId="{4B00476F-1E79-4E3B-9982-C8B6D5F477EF}" type="parTrans" cxnId="{0C441B13-4D21-4ADB-8677-8620A8ECAA91}">
      <dgm:prSet/>
      <dgm:spPr/>
      <dgm:t>
        <a:bodyPr/>
        <a:lstStyle/>
        <a:p>
          <a:endParaRPr lang="es-MX"/>
        </a:p>
      </dgm:t>
    </dgm:pt>
    <dgm:pt modelId="{F8E15443-7687-43BC-8FAA-B6080C316375}" type="sibTrans" cxnId="{0C441B13-4D21-4ADB-8677-8620A8ECAA91}">
      <dgm:prSet/>
      <dgm:spPr/>
      <dgm:t>
        <a:bodyPr/>
        <a:lstStyle/>
        <a:p>
          <a:endParaRPr lang="es-MX"/>
        </a:p>
      </dgm:t>
    </dgm:pt>
    <dgm:pt modelId="{24F49021-7198-4F0B-8C95-1A05684D7A1E}">
      <dgm:prSet phldrT="[Texto]"/>
      <dgm:spPr/>
      <dgm:t>
        <a:bodyPr/>
        <a:lstStyle/>
        <a:p>
          <a:r>
            <a:rPr lang="es-MX" b="1" dirty="0" smtClean="0"/>
            <a:t>Warning Lines</a:t>
          </a:r>
          <a:endParaRPr lang="es-MX" b="1" dirty="0"/>
        </a:p>
      </dgm:t>
    </dgm:pt>
    <dgm:pt modelId="{E0E6A08E-A79A-471D-97F7-8ABC1BD3FB18}" type="parTrans" cxnId="{4C2713AE-9299-4FF3-BB4A-950C9CE6A81E}">
      <dgm:prSet/>
      <dgm:spPr/>
      <dgm:t>
        <a:bodyPr/>
        <a:lstStyle/>
        <a:p>
          <a:endParaRPr lang="es-MX"/>
        </a:p>
      </dgm:t>
    </dgm:pt>
    <dgm:pt modelId="{D70210B6-593A-432A-AF81-15CE9F416680}" type="sibTrans" cxnId="{4C2713AE-9299-4FF3-BB4A-950C9CE6A81E}">
      <dgm:prSet/>
      <dgm:spPr/>
      <dgm:t>
        <a:bodyPr/>
        <a:lstStyle/>
        <a:p>
          <a:endParaRPr lang="es-MX"/>
        </a:p>
      </dgm:t>
    </dgm:pt>
    <dgm:pt modelId="{8FE2393A-8520-4A64-B563-F659A9A5E38B}">
      <dgm:prSet phldrT="[Texto]"/>
      <dgm:spPr/>
      <dgm:t>
        <a:bodyPr/>
        <a:lstStyle/>
        <a:p>
          <a:r>
            <a:rPr lang="es-MX" b="1" dirty="0" smtClean="0"/>
            <a:t>Personal Fall Arrest Systems</a:t>
          </a:r>
          <a:endParaRPr lang="es-MX" b="1" dirty="0"/>
        </a:p>
      </dgm:t>
    </dgm:pt>
    <dgm:pt modelId="{7E60BFF1-7C51-4408-84C7-677BFC3126D7}" type="parTrans" cxnId="{9A4BF64B-902D-4DA5-813D-EBF1C54EB05E}">
      <dgm:prSet/>
      <dgm:spPr/>
      <dgm:t>
        <a:bodyPr/>
        <a:lstStyle/>
        <a:p>
          <a:endParaRPr lang="es-MX"/>
        </a:p>
      </dgm:t>
    </dgm:pt>
    <dgm:pt modelId="{4EA973B2-E095-4523-A6D6-D661A2D54FD7}" type="sibTrans" cxnId="{9A4BF64B-902D-4DA5-813D-EBF1C54EB05E}">
      <dgm:prSet/>
      <dgm:spPr/>
      <dgm:t>
        <a:bodyPr/>
        <a:lstStyle/>
        <a:p>
          <a:endParaRPr lang="es-MX"/>
        </a:p>
      </dgm:t>
    </dgm:pt>
    <dgm:pt modelId="{ED831A2C-4C68-47CA-A903-3FD7CB28D039}">
      <dgm:prSet phldrT="[Texto]"/>
      <dgm:spPr/>
      <dgm:t>
        <a:bodyPr/>
        <a:lstStyle/>
        <a:p>
          <a:r>
            <a:rPr lang="es-MX" b="1" dirty="0" smtClean="0"/>
            <a:t>Floor Covers</a:t>
          </a:r>
          <a:endParaRPr lang="es-MX" b="1" dirty="0"/>
        </a:p>
      </dgm:t>
    </dgm:pt>
    <dgm:pt modelId="{5DE016A5-165E-46E5-BD55-A2362AA4D0BD}" type="parTrans" cxnId="{6FE62797-B4F2-440C-A845-91D60E05A30D}">
      <dgm:prSet/>
      <dgm:spPr/>
      <dgm:t>
        <a:bodyPr/>
        <a:lstStyle/>
        <a:p>
          <a:endParaRPr lang="es-MX"/>
        </a:p>
      </dgm:t>
    </dgm:pt>
    <dgm:pt modelId="{AD976D9C-5AFE-4BF3-9A7D-50C5BB60C952}" type="sibTrans" cxnId="{6FE62797-B4F2-440C-A845-91D60E05A30D}">
      <dgm:prSet/>
      <dgm:spPr/>
      <dgm:t>
        <a:bodyPr/>
        <a:lstStyle/>
        <a:p>
          <a:endParaRPr lang="es-MX"/>
        </a:p>
      </dgm:t>
    </dgm:pt>
    <dgm:pt modelId="{3158D2C7-2C6D-490B-A066-8D4C949B163D}" type="pres">
      <dgm:prSet presAssocID="{3B2D2699-28DD-4FAF-9430-451A9C6237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E211115-9081-4AE5-B85E-47B11235DE4B}" type="pres">
      <dgm:prSet presAssocID="{835049A3-AAA0-41BC-808A-45326454E79E}" presName="compNode" presStyleCnt="0"/>
      <dgm:spPr/>
      <dgm:t>
        <a:bodyPr/>
        <a:lstStyle/>
        <a:p>
          <a:endParaRPr lang="es-MX"/>
        </a:p>
      </dgm:t>
    </dgm:pt>
    <dgm:pt modelId="{976F8B75-9019-4E60-89FC-061CAF94F9C4}" type="pres">
      <dgm:prSet presAssocID="{835049A3-AAA0-41BC-808A-45326454E79E}" presName="aNode" presStyleLbl="bgShp" presStyleIdx="0" presStyleCnt="2" custLinFactNeighborX="-104"/>
      <dgm:spPr/>
      <dgm:t>
        <a:bodyPr/>
        <a:lstStyle/>
        <a:p>
          <a:endParaRPr lang="es-MX"/>
        </a:p>
      </dgm:t>
    </dgm:pt>
    <dgm:pt modelId="{669F73C5-770A-49F4-BE5A-B028CF9D7DD0}" type="pres">
      <dgm:prSet presAssocID="{835049A3-AAA0-41BC-808A-45326454E79E}" presName="textNode" presStyleLbl="bgShp" presStyleIdx="0" presStyleCnt="2"/>
      <dgm:spPr/>
      <dgm:t>
        <a:bodyPr/>
        <a:lstStyle/>
        <a:p>
          <a:endParaRPr lang="es-MX"/>
        </a:p>
      </dgm:t>
    </dgm:pt>
    <dgm:pt modelId="{E9CAE697-B5A6-41EA-B112-07E2369D15BD}" type="pres">
      <dgm:prSet presAssocID="{835049A3-AAA0-41BC-808A-45326454E79E}" presName="compChildNode" presStyleCnt="0"/>
      <dgm:spPr/>
      <dgm:t>
        <a:bodyPr/>
        <a:lstStyle/>
        <a:p>
          <a:endParaRPr lang="es-MX"/>
        </a:p>
      </dgm:t>
    </dgm:pt>
    <dgm:pt modelId="{DE1A9F65-5414-44CE-9080-3E4328A1070A}" type="pres">
      <dgm:prSet presAssocID="{835049A3-AAA0-41BC-808A-45326454E79E}" presName="theInnerList" presStyleCnt="0"/>
      <dgm:spPr/>
      <dgm:t>
        <a:bodyPr/>
        <a:lstStyle/>
        <a:p>
          <a:endParaRPr lang="es-MX"/>
        </a:p>
      </dgm:t>
    </dgm:pt>
    <dgm:pt modelId="{12F7FE3E-83AA-407D-8787-7C109D13FB6B}" type="pres">
      <dgm:prSet presAssocID="{D3A5B4A0-3B74-4FA9-BA0F-B62AFC2DD21A}" presName="childNode" presStyleLbl="node1" presStyleIdx="0" presStyleCnt="9" custScaleX="106547" custLinFactNeighborX="0" custLinFactNeighborY="78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FF7BE3-B5CD-41D4-A3D0-7F4082FB07EC}" type="pres">
      <dgm:prSet presAssocID="{D3A5B4A0-3B74-4FA9-BA0F-B62AFC2DD21A}" presName="aSpace2" presStyleCnt="0"/>
      <dgm:spPr/>
      <dgm:t>
        <a:bodyPr/>
        <a:lstStyle/>
        <a:p>
          <a:endParaRPr lang="es-MX"/>
        </a:p>
      </dgm:t>
    </dgm:pt>
    <dgm:pt modelId="{9AF5E58B-B0BD-45D0-842A-AA95E7E6D3F7}" type="pres">
      <dgm:prSet presAssocID="{28175694-D33D-4E3A-8202-42524995061D}" presName="childNode" presStyleLbl="node1" presStyleIdx="1" presStyleCnt="9" custScaleX="1065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6DD0BE-B703-474F-A6AF-FEDF176C2A86}" type="pres">
      <dgm:prSet presAssocID="{28175694-D33D-4E3A-8202-42524995061D}" presName="aSpace2" presStyleCnt="0"/>
      <dgm:spPr/>
      <dgm:t>
        <a:bodyPr/>
        <a:lstStyle/>
        <a:p>
          <a:endParaRPr lang="es-MX"/>
        </a:p>
      </dgm:t>
    </dgm:pt>
    <dgm:pt modelId="{66DF41BC-95C7-42D3-BCF5-C5C7F4DB84BC}" type="pres">
      <dgm:prSet presAssocID="{C76AE92D-5913-47EC-9E83-18EF69C4D3AE}" presName="childNode" presStyleLbl="node1" presStyleIdx="2" presStyleCnt="9" custScaleX="1065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CDF824-7693-4416-8C98-4BD3609D5876}" type="pres">
      <dgm:prSet presAssocID="{C76AE92D-5913-47EC-9E83-18EF69C4D3AE}" presName="aSpace2" presStyleCnt="0"/>
      <dgm:spPr/>
      <dgm:t>
        <a:bodyPr/>
        <a:lstStyle/>
        <a:p>
          <a:endParaRPr lang="es-MX"/>
        </a:p>
      </dgm:t>
    </dgm:pt>
    <dgm:pt modelId="{C6AEF10F-C5C9-45A4-BD04-22D1965B1128}" type="pres">
      <dgm:prSet presAssocID="{911FFDD2-26E7-4059-BFEF-6FB7F0975073}" presName="childNode" presStyleLbl="node1" presStyleIdx="3" presStyleCnt="9" custScaleX="1065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DD144A-E38C-4F89-B0F7-BC0B275A9893}" type="pres">
      <dgm:prSet presAssocID="{911FFDD2-26E7-4059-BFEF-6FB7F0975073}" presName="aSpace2" presStyleCnt="0"/>
      <dgm:spPr/>
      <dgm:t>
        <a:bodyPr/>
        <a:lstStyle/>
        <a:p>
          <a:endParaRPr lang="es-MX"/>
        </a:p>
      </dgm:t>
    </dgm:pt>
    <dgm:pt modelId="{0C7F7D66-8531-4A83-BB20-EC6BBC7D4E22}" type="pres">
      <dgm:prSet presAssocID="{9FBF4699-2ED0-418D-ACAD-BD336B0F8DFB}" presName="childNode" presStyleLbl="node1" presStyleIdx="4" presStyleCnt="9" custScaleX="106661" custLinFactNeighborX="-680" custLinFactNeighborY="401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E867DB-4C31-41EA-A12B-F43065A2916D}" type="pres">
      <dgm:prSet presAssocID="{835049A3-AAA0-41BC-808A-45326454E79E}" presName="aSpace" presStyleCnt="0"/>
      <dgm:spPr/>
      <dgm:t>
        <a:bodyPr/>
        <a:lstStyle/>
        <a:p>
          <a:endParaRPr lang="es-MX"/>
        </a:p>
      </dgm:t>
    </dgm:pt>
    <dgm:pt modelId="{87CB350D-9645-4546-A100-2F07C75B4119}" type="pres">
      <dgm:prSet presAssocID="{0F95DB68-B456-43C4-9A25-07F2DCFFA97D}" presName="compNode" presStyleCnt="0"/>
      <dgm:spPr/>
      <dgm:t>
        <a:bodyPr/>
        <a:lstStyle/>
        <a:p>
          <a:endParaRPr lang="es-MX"/>
        </a:p>
      </dgm:t>
    </dgm:pt>
    <dgm:pt modelId="{3C5453AC-22A3-4B8F-BADC-E93721451824}" type="pres">
      <dgm:prSet presAssocID="{0F95DB68-B456-43C4-9A25-07F2DCFFA97D}" presName="aNode" presStyleLbl="bgShp" presStyleIdx="1" presStyleCnt="2"/>
      <dgm:spPr/>
      <dgm:t>
        <a:bodyPr/>
        <a:lstStyle/>
        <a:p>
          <a:endParaRPr lang="es-MX"/>
        </a:p>
      </dgm:t>
    </dgm:pt>
    <dgm:pt modelId="{FB21FB68-2DD1-46D5-AD91-09BAD71F1C88}" type="pres">
      <dgm:prSet presAssocID="{0F95DB68-B456-43C4-9A25-07F2DCFFA97D}" presName="textNode" presStyleLbl="bgShp" presStyleIdx="1" presStyleCnt="2"/>
      <dgm:spPr/>
      <dgm:t>
        <a:bodyPr/>
        <a:lstStyle/>
        <a:p>
          <a:endParaRPr lang="es-MX"/>
        </a:p>
      </dgm:t>
    </dgm:pt>
    <dgm:pt modelId="{0C315BAC-598F-4838-A56D-BC3F00A16FD0}" type="pres">
      <dgm:prSet presAssocID="{0F95DB68-B456-43C4-9A25-07F2DCFFA97D}" presName="compChildNode" presStyleCnt="0"/>
      <dgm:spPr/>
      <dgm:t>
        <a:bodyPr/>
        <a:lstStyle/>
        <a:p>
          <a:endParaRPr lang="es-MX"/>
        </a:p>
      </dgm:t>
    </dgm:pt>
    <dgm:pt modelId="{D3E3DD26-D96F-44C8-8F03-8D3EB9C8FBA4}" type="pres">
      <dgm:prSet presAssocID="{0F95DB68-B456-43C4-9A25-07F2DCFFA97D}" presName="theInnerList" presStyleCnt="0"/>
      <dgm:spPr/>
      <dgm:t>
        <a:bodyPr/>
        <a:lstStyle/>
        <a:p>
          <a:endParaRPr lang="es-MX"/>
        </a:p>
      </dgm:t>
    </dgm:pt>
    <dgm:pt modelId="{B792D85A-824F-46B1-A71C-925F9304F64D}" type="pres">
      <dgm:prSet presAssocID="{168F7A66-3E0C-498B-AC93-BA75AF24E7A1}" presName="childNode" presStyleLbl="node1" presStyleIdx="5" presStyleCnt="9" custScaleX="106661" custScaleY="383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0FEDF7-E90A-438E-AE34-971FF1B813EA}" type="pres">
      <dgm:prSet presAssocID="{168F7A66-3E0C-498B-AC93-BA75AF24E7A1}" presName="aSpace2" presStyleCnt="0"/>
      <dgm:spPr/>
      <dgm:t>
        <a:bodyPr/>
        <a:lstStyle/>
        <a:p>
          <a:endParaRPr lang="es-MX"/>
        </a:p>
      </dgm:t>
    </dgm:pt>
    <dgm:pt modelId="{271DBB5C-0D83-4DE4-BEB3-24EFC423AD7D}" type="pres">
      <dgm:prSet presAssocID="{24F49021-7198-4F0B-8C95-1A05684D7A1E}" presName="childNode" presStyleLbl="node1" presStyleIdx="6" presStyleCnt="9" custScaleX="106661" custScaleY="405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12F731-09F9-47B0-8F63-CEC1450DD895}" type="pres">
      <dgm:prSet presAssocID="{24F49021-7198-4F0B-8C95-1A05684D7A1E}" presName="aSpace2" presStyleCnt="0"/>
      <dgm:spPr/>
      <dgm:t>
        <a:bodyPr/>
        <a:lstStyle/>
        <a:p>
          <a:endParaRPr lang="es-MX"/>
        </a:p>
      </dgm:t>
    </dgm:pt>
    <dgm:pt modelId="{32D14A8A-A9F5-4915-92B6-C1ED08F9599C}" type="pres">
      <dgm:prSet presAssocID="{8FE2393A-8520-4A64-B563-F659A9A5E38B}" presName="childNode" presStyleLbl="node1" presStyleIdx="7" presStyleCnt="9" custScaleX="106661" custScaleY="430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260DC2-4011-4CB2-A0C1-6AC345235125}" type="pres">
      <dgm:prSet presAssocID="{8FE2393A-8520-4A64-B563-F659A9A5E38B}" presName="aSpace2" presStyleCnt="0"/>
      <dgm:spPr/>
      <dgm:t>
        <a:bodyPr/>
        <a:lstStyle/>
        <a:p>
          <a:endParaRPr lang="es-MX"/>
        </a:p>
      </dgm:t>
    </dgm:pt>
    <dgm:pt modelId="{20E91EAF-BFDD-48E2-8700-5EBE1C1503BE}" type="pres">
      <dgm:prSet presAssocID="{ED831A2C-4C68-47CA-A903-3FD7CB28D039}" presName="childNode" presStyleLbl="node1" presStyleIdx="8" presStyleCnt="9" custScaleX="106661" custScaleY="465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BC9EB1-F5CF-4825-8363-A4B32D626A84}" type="presOf" srcId="{911FFDD2-26E7-4059-BFEF-6FB7F0975073}" destId="{C6AEF10F-C5C9-45A4-BD04-22D1965B1128}" srcOrd="0" destOrd="0" presId="urn:microsoft.com/office/officeart/2005/8/layout/lProcess2"/>
    <dgm:cxn modelId="{9A4BF64B-902D-4DA5-813D-EBF1C54EB05E}" srcId="{0F95DB68-B456-43C4-9A25-07F2DCFFA97D}" destId="{8FE2393A-8520-4A64-B563-F659A9A5E38B}" srcOrd="2" destOrd="0" parTransId="{7E60BFF1-7C51-4408-84C7-677BFC3126D7}" sibTransId="{4EA973B2-E095-4523-A6D6-D661A2D54FD7}"/>
    <dgm:cxn modelId="{13759134-AF92-4A4D-A7A9-DC3AE00EB9ED}" type="presOf" srcId="{3B2D2699-28DD-4FAF-9430-451A9C6237D3}" destId="{3158D2C7-2C6D-490B-A066-8D4C949B163D}" srcOrd="0" destOrd="0" presId="urn:microsoft.com/office/officeart/2005/8/layout/lProcess2"/>
    <dgm:cxn modelId="{D8294316-3F8F-4812-910F-779CA297CA6C}" type="presOf" srcId="{28175694-D33D-4E3A-8202-42524995061D}" destId="{9AF5E58B-B0BD-45D0-842A-AA95E7E6D3F7}" srcOrd="0" destOrd="0" presId="urn:microsoft.com/office/officeart/2005/8/layout/lProcess2"/>
    <dgm:cxn modelId="{2D021409-73F8-43DE-8C82-61B6BBFC58FB}" srcId="{835049A3-AAA0-41BC-808A-45326454E79E}" destId="{911FFDD2-26E7-4059-BFEF-6FB7F0975073}" srcOrd="3" destOrd="0" parTransId="{4B19E8F8-71B6-43DF-B3B8-AD134EDD5D62}" sibTransId="{6FFDC434-86BE-4033-BDBB-CB555A2565EA}"/>
    <dgm:cxn modelId="{2A4107C6-7CAE-4C85-9B2F-25D6DB69F1DB}" type="presOf" srcId="{9FBF4699-2ED0-418D-ACAD-BD336B0F8DFB}" destId="{0C7F7D66-8531-4A83-BB20-EC6BBC7D4E22}" srcOrd="0" destOrd="0" presId="urn:microsoft.com/office/officeart/2005/8/layout/lProcess2"/>
    <dgm:cxn modelId="{6FE62797-B4F2-440C-A845-91D60E05A30D}" srcId="{0F95DB68-B456-43C4-9A25-07F2DCFFA97D}" destId="{ED831A2C-4C68-47CA-A903-3FD7CB28D039}" srcOrd="3" destOrd="0" parTransId="{5DE016A5-165E-46E5-BD55-A2362AA4D0BD}" sibTransId="{AD976D9C-5AFE-4BF3-9A7D-50C5BB60C952}"/>
    <dgm:cxn modelId="{D1C5354D-ED4B-4DAF-9224-2B1C617E0FAA}" type="presOf" srcId="{835049A3-AAA0-41BC-808A-45326454E79E}" destId="{976F8B75-9019-4E60-89FC-061CAF94F9C4}" srcOrd="0" destOrd="0" presId="urn:microsoft.com/office/officeart/2005/8/layout/lProcess2"/>
    <dgm:cxn modelId="{0C441B13-4D21-4ADB-8677-8620A8ECAA91}" srcId="{835049A3-AAA0-41BC-808A-45326454E79E}" destId="{9FBF4699-2ED0-418D-ACAD-BD336B0F8DFB}" srcOrd="4" destOrd="0" parTransId="{4B00476F-1E79-4E3B-9982-C8B6D5F477EF}" sibTransId="{F8E15443-7687-43BC-8FAA-B6080C316375}"/>
    <dgm:cxn modelId="{60F00B4C-18B6-47C8-8442-0C34327B7FC2}" type="presOf" srcId="{ED831A2C-4C68-47CA-A903-3FD7CB28D039}" destId="{20E91EAF-BFDD-48E2-8700-5EBE1C1503BE}" srcOrd="0" destOrd="0" presId="urn:microsoft.com/office/officeart/2005/8/layout/lProcess2"/>
    <dgm:cxn modelId="{5792D668-1740-4A5B-BFD9-6AC5FBF0C0AB}" type="presOf" srcId="{C76AE92D-5913-47EC-9E83-18EF69C4D3AE}" destId="{66DF41BC-95C7-42D3-BCF5-C5C7F4DB84BC}" srcOrd="0" destOrd="0" presId="urn:microsoft.com/office/officeart/2005/8/layout/lProcess2"/>
    <dgm:cxn modelId="{78D66740-0A3F-4DB5-B073-876155F91255}" type="presOf" srcId="{835049A3-AAA0-41BC-808A-45326454E79E}" destId="{669F73C5-770A-49F4-BE5A-B028CF9D7DD0}" srcOrd="1" destOrd="0" presId="urn:microsoft.com/office/officeart/2005/8/layout/lProcess2"/>
    <dgm:cxn modelId="{B7ACD40E-EDD2-4644-8923-9758562295D9}" type="presOf" srcId="{8FE2393A-8520-4A64-B563-F659A9A5E38B}" destId="{32D14A8A-A9F5-4915-92B6-C1ED08F9599C}" srcOrd="0" destOrd="0" presId="urn:microsoft.com/office/officeart/2005/8/layout/lProcess2"/>
    <dgm:cxn modelId="{08C2D99D-D8F8-4133-8BEB-571B9D975784}" type="presOf" srcId="{168F7A66-3E0C-498B-AC93-BA75AF24E7A1}" destId="{B792D85A-824F-46B1-A71C-925F9304F64D}" srcOrd="0" destOrd="0" presId="urn:microsoft.com/office/officeart/2005/8/layout/lProcess2"/>
    <dgm:cxn modelId="{4B6619C0-8007-4B84-90A1-AB2BE880BF35}" srcId="{835049A3-AAA0-41BC-808A-45326454E79E}" destId="{28175694-D33D-4E3A-8202-42524995061D}" srcOrd="1" destOrd="0" parTransId="{E731AE90-95D1-4FFA-98D0-3765C7092306}" sibTransId="{7944EAD0-CAA0-444F-A298-FA6DF9C1E364}"/>
    <dgm:cxn modelId="{31920558-F0B9-4E05-B2FD-03463837CB06}" srcId="{3B2D2699-28DD-4FAF-9430-451A9C6237D3}" destId="{0F95DB68-B456-43C4-9A25-07F2DCFFA97D}" srcOrd="1" destOrd="0" parTransId="{E5DDCEEE-3D5D-465D-95EA-9BBE3E0320D5}" sibTransId="{26BA9851-4E74-4B2E-A331-2E27494F24D2}"/>
    <dgm:cxn modelId="{4C2713AE-9299-4FF3-BB4A-950C9CE6A81E}" srcId="{0F95DB68-B456-43C4-9A25-07F2DCFFA97D}" destId="{24F49021-7198-4F0B-8C95-1A05684D7A1E}" srcOrd="1" destOrd="0" parTransId="{E0E6A08E-A79A-471D-97F7-8ABC1BD3FB18}" sibTransId="{D70210B6-593A-432A-AF81-15CE9F416680}"/>
    <dgm:cxn modelId="{312E9FF4-35CB-4B56-B120-D5145D872088}" type="presOf" srcId="{0F95DB68-B456-43C4-9A25-07F2DCFFA97D}" destId="{3C5453AC-22A3-4B8F-BADC-E93721451824}" srcOrd="0" destOrd="0" presId="urn:microsoft.com/office/officeart/2005/8/layout/lProcess2"/>
    <dgm:cxn modelId="{9CCBA082-5914-4088-8923-447ECED99701}" type="presOf" srcId="{D3A5B4A0-3B74-4FA9-BA0F-B62AFC2DD21A}" destId="{12F7FE3E-83AA-407D-8787-7C109D13FB6B}" srcOrd="0" destOrd="0" presId="urn:microsoft.com/office/officeart/2005/8/layout/lProcess2"/>
    <dgm:cxn modelId="{8F04C7A3-F0CD-4E27-9A43-BFBE9EE3E378}" srcId="{3B2D2699-28DD-4FAF-9430-451A9C6237D3}" destId="{835049A3-AAA0-41BC-808A-45326454E79E}" srcOrd="0" destOrd="0" parTransId="{E558D530-0A9C-427C-8FE6-94DF444DD807}" sibTransId="{D660EC99-E055-45FE-9056-304A9FF086FA}"/>
    <dgm:cxn modelId="{09BA2365-5248-4DFA-9B2A-B8E06FB49ED6}" srcId="{835049A3-AAA0-41BC-808A-45326454E79E}" destId="{D3A5B4A0-3B74-4FA9-BA0F-B62AFC2DD21A}" srcOrd="0" destOrd="0" parTransId="{0C978103-803B-4DB6-8392-E8921EA65989}" sibTransId="{36C00BE5-14A1-4733-9937-F90533353FE3}"/>
    <dgm:cxn modelId="{4CE3A8F3-0998-49C4-A540-9B5DEB217BC5}" srcId="{835049A3-AAA0-41BC-808A-45326454E79E}" destId="{C76AE92D-5913-47EC-9E83-18EF69C4D3AE}" srcOrd="2" destOrd="0" parTransId="{7622625B-9F41-4AF7-A3B4-827E8A657184}" sibTransId="{4017D37A-B832-47BB-A252-B673088193B1}"/>
    <dgm:cxn modelId="{A48DC68F-1432-434B-A961-A15DBEEB45FC}" srcId="{0F95DB68-B456-43C4-9A25-07F2DCFFA97D}" destId="{168F7A66-3E0C-498B-AC93-BA75AF24E7A1}" srcOrd="0" destOrd="0" parTransId="{365AF4BB-33CF-4D44-8493-03EDCBC92340}" sibTransId="{BE9529B6-F03D-4910-80B3-8FC0D06D3E50}"/>
    <dgm:cxn modelId="{F1F8CF9A-53CC-4FAB-9C2B-0A9C6E27AA69}" type="presOf" srcId="{0F95DB68-B456-43C4-9A25-07F2DCFFA97D}" destId="{FB21FB68-2DD1-46D5-AD91-09BAD71F1C88}" srcOrd="1" destOrd="0" presId="urn:microsoft.com/office/officeart/2005/8/layout/lProcess2"/>
    <dgm:cxn modelId="{8183E7DB-A441-4E3E-B917-4AA6707A2D91}" type="presOf" srcId="{24F49021-7198-4F0B-8C95-1A05684D7A1E}" destId="{271DBB5C-0D83-4DE4-BEB3-24EFC423AD7D}" srcOrd="0" destOrd="0" presId="urn:microsoft.com/office/officeart/2005/8/layout/lProcess2"/>
    <dgm:cxn modelId="{0EA2391B-112B-4A78-AB9E-C78CCFAC54BC}" type="presParOf" srcId="{3158D2C7-2C6D-490B-A066-8D4C949B163D}" destId="{AE211115-9081-4AE5-B85E-47B11235DE4B}" srcOrd="0" destOrd="0" presId="urn:microsoft.com/office/officeart/2005/8/layout/lProcess2"/>
    <dgm:cxn modelId="{23FB30C9-6911-4CE7-9321-865C3E9220E6}" type="presParOf" srcId="{AE211115-9081-4AE5-B85E-47B11235DE4B}" destId="{976F8B75-9019-4E60-89FC-061CAF94F9C4}" srcOrd="0" destOrd="0" presId="urn:microsoft.com/office/officeart/2005/8/layout/lProcess2"/>
    <dgm:cxn modelId="{9FEBF0B6-6910-48C2-918D-9796F9F3F476}" type="presParOf" srcId="{AE211115-9081-4AE5-B85E-47B11235DE4B}" destId="{669F73C5-770A-49F4-BE5A-B028CF9D7DD0}" srcOrd="1" destOrd="0" presId="urn:microsoft.com/office/officeart/2005/8/layout/lProcess2"/>
    <dgm:cxn modelId="{B7BA9B45-A30B-48D0-8021-E62E9E485BD9}" type="presParOf" srcId="{AE211115-9081-4AE5-B85E-47B11235DE4B}" destId="{E9CAE697-B5A6-41EA-B112-07E2369D15BD}" srcOrd="2" destOrd="0" presId="urn:microsoft.com/office/officeart/2005/8/layout/lProcess2"/>
    <dgm:cxn modelId="{D5DDC297-CAB7-4F61-BA3E-5414BBD76017}" type="presParOf" srcId="{E9CAE697-B5A6-41EA-B112-07E2369D15BD}" destId="{DE1A9F65-5414-44CE-9080-3E4328A1070A}" srcOrd="0" destOrd="0" presId="urn:microsoft.com/office/officeart/2005/8/layout/lProcess2"/>
    <dgm:cxn modelId="{EA506950-F437-4665-9BC0-54EA073899C9}" type="presParOf" srcId="{DE1A9F65-5414-44CE-9080-3E4328A1070A}" destId="{12F7FE3E-83AA-407D-8787-7C109D13FB6B}" srcOrd="0" destOrd="0" presId="urn:microsoft.com/office/officeart/2005/8/layout/lProcess2"/>
    <dgm:cxn modelId="{42ACE722-E041-4766-AC84-FACF8A9FE0FA}" type="presParOf" srcId="{DE1A9F65-5414-44CE-9080-3E4328A1070A}" destId="{11FF7BE3-B5CD-41D4-A3D0-7F4082FB07EC}" srcOrd="1" destOrd="0" presId="urn:microsoft.com/office/officeart/2005/8/layout/lProcess2"/>
    <dgm:cxn modelId="{A9553E23-2408-4C71-A9A6-5AF167E713A2}" type="presParOf" srcId="{DE1A9F65-5414-44CE-9080-3E4328A1070A}" destId="{9AF5E58B-B0BD-45D0-842A-AA95E7E6D3F7}" srcOrd="2" destOrd="0" presId="urn:microsoft.com/office/officeart/2005/8/layout/lProcess2"/>
    <dgm:cxn modelId="{1EE07B7A-4C03-40B7-9840-7D7DA086202B}" type="presParOf" srcId="{DE1A9F65-5414-44CE-9080-3E4328A1070A}" destId="{C86DD0BE-B703-474F-A6AF-FEDF176C2A86}" srcOrd="3" destOrd="0" presId="urn:microsoft.com/office/officeart/2005/8/layout/lProcess2"/>
    <dgm:cxn modelId="{1D07F1C7-C9B8-46D3-8744-049E97A7BB13}" type="presParOf" srcId="{DE1A9F65-5414-44CE-9080-3E4328A1070A}" destId="{66DF41BC-95C7-42D3-BCF5-C5C7F4DB84BC}" srcOrd="4" destOrd="0" presId="urn:microsoft.com/office/officeart/2005/8/layout/lProcess2"/>
    <dgm:cxn modelId="{8138081F-AA66-4A06-BE68-DD75F2C423FC}" type="presParOf" srcId="{DE1A9F65-5414-44CE-9080-3E4328A1070A}" destId="{95CDF824-7693-4416-8C98-4BD3609D5876}" srcOrd="5" destOrd="0" presId="urn:microsoft.com/office/officeart/2005/8/layout/lProcess2"/>
    <dgm:cxn modelId="{B67A6125-B008-4B22-8643-8D7F7D89900B}" type="presParOf" srcId="{DE1A9F65-5414-44CE-9080-3E4328A1070A}" destId="{C6AEF10F-C5C9-45A4-BD04-22D1965B1128}" srcOrd="6" destOrd="0" presId="urn:microsoft.com/office/officeart/2005/8/layout/lProcess2"/>
    <dgm:cxn modelId="{139D2E0D-9F07-4FD8-8F70-6B2E2CE1DF9F}" type="presParOf" srcId="{DE1A9F65-5414-44CE-9080-3E4328A1070A}" destId="{71DD144A-E38C-4F89-B0F7-BC0B275A9893}" srcOrd="7" destOrd="0" presId="urn:microsoft.com/office/officeart/2005/8/layout/lProcess2"/>
    <dgm:cxn modelId="{772217F1-6E57-4C89-A967-29B0FAC127B0}" type="presParOf" srcId="{DE1A9F65-5414-44CE-9080-3E4328A1070A}" destId="{0C7F7D66-8531-4A83-BB20-EC6BBC7D4E22}" srcOrd="8" destOrd="0" presId="urn:microsoft.com/office/officeart/2005/8/layout/lProcess2"/>
    <dgm:cxn modelId="{F19AC368-2D8E-4E40-821F-406EB2933702}" type="presParOf" srcId="{3158D2C7-2C6D-490B-A066-8D4C949B163D}" destId="{07E867DB-4C31-41EA-A12B-F43065A2916D}" srcOrd="1" destOrd="0" presId="urn:microsoft.com/office/officeart/2005/8/layout/lProcess2"/>
    <dgm:cxn modelId="{B892C2BD-8E04-498F-90D9-FD07F7134DE5}" type="presParOf" srcId="{3158D2C7-2C6D-490B-A066-8D4C949B163D}" destId="{87CB350D-9645-4546-A100-2F07C75B4119}" srcOrd="2" destOrd="0" presId="urn:microsoft.com/office/officeart/2005/8/layout/lProcess2"/>
    <dgm:cxn modelId="{6B7C1B27-23A2-4604-B4A2-852523F7F6C5}" type="presParOf" srcId="{87CB350D-9645-4546-A100-2F07C75B4119}" destId="{3C5453AC-22A3-4B8F-BADC-E93721451824}" srcOrd="0" destOrd="0" presId="urn:microsoft.com/office/officeart/2005/8/layout/lProcess2"/>
    <dgm:cxn modelId="{71153755-350C-47F7-91AA-AF52E7858FB6}" type="presParOf" srcId="{87CB350D-9645-4546-A100-2F07C75B4119}" destId="{FB21FB68-2DD1-46D5-AD91-09BAD71F1C88}" srcOrd="1" destOrd="0" presId="urn:microsoft.com/office/officeart/2005/8/layout/lProcess2"/>
    <dgm:cxn modelId="{3282810D-727C-4402-B655-CAC35711A978}" type="presParOf" srcId="{87CB350D-9645-4546-A100-2F07C75B4119}" destId="{0C315BAC-598F-4838-A56D-BC3F00A16FD0}" srcOrd="2" destOrd="0" presId="urn:microsoft.com/office/officeart/2005/8/layout/lProcess2"/>
    <dgm:cxn modelId="{11C0FB5D-9CEA-4D0A-94FF-3BC9B86F7D93}" type="presParOf" srcId="{0C315BAC-598F-4838-A56D-BC3F00A16FD0}" destId="{D3E3DD26-D96F-44C8-8F03-8D3EB9C8FBA4}" srcOrd="0" destOrd="0" presId="urn:microsoft.com/office/officeart/2005/8/layout/lProcess2"/>
    <dgm:cxn modelId="{30547A82-BC66-4D40-85B4-2115233009E3}" type="presParOf" srcId="{D3E3DD26-D96F-44C8-8F03-8D3EB9C8FBA4}" destId="{B792D85A-824F-46B1-A71C-925F9304F64D}" srcOrd="0" destOrd="0" presId="urn:microsoft.com/office/officeart/2005/8/layout/lProcess2"/>
    <dgm:cxn modelId="{9339F1DE-DF3E-44E6-B1F8-A4414DD2AE91}" type="presParOf" srcId="{D3E3DD26-D96F-44C8-8F03-8D3EB9C8FBA4}" destId="{570FEDF7-E90A-438E-AE34-971FF1B813EA}" srcOrd="1" destOrd="0" presId="urn:microsoft.com/office/officeart/2005/8/layout/lProcess2"/>
    <dgm:cxn modelId="{5B4F963E-6DCF-4427-9F0E-EB70CEECFE67}" type="presParOf" srcId="{D3E3DD26-D96F-44C8-8F03-8D3EB9C8FBA4}" destId="{271DBB5C-0D83-4DE4-BEB3-24EFC423AD7D}" srcOrd="2" destOrd="0" presId="urn:microsoft.com/office/officeart/2005/8/layout/lProcess2"/>
    <dgm:cxn modelId="{10138A63-432C-4F5F-B3D1-8B7EF8A14339}" type="presParOf" srcId="{D3E3DD26-D96F-44C8-8F03-8D3EB9C8FBA4}" destId="{2012F731-09F9-47B0-8F63-CEC1450DD895}" srcOrd="3" destOrd="0" presId="urn:microsoft.com/office/officeart/2005/8/layout/lProcess2"/>
    <dgm:cxn modelId="{BFE42C37-D3A5-4515-8325-D33F10EEDF47}" type="presParOf" srcId="{D3E3DD26-D96F-44C8-8F03-8D3EB9C8FBA4}" destId="{32D14A8A-A9F5-4915-92B6-C1ED08F9599C}" srcOrd="4" destOrd="0" presId="urn:microsoft.com/office/officeart/2005/8/layout/lProcess2"/>
    <dgm:cxn modelId="{C99A33B5-7A49-484F-8D57-6B7B9F5563B3}" type="presParOf" srcId="{D3E3DD26-D96F-44C8-8F03-8D3EB9C8FBA4}" destId="{90260DC2-4011-4CB2-A0C1-6AC345235125}" srcOrd="5" destOrd="0" presId="urn:microsoft.com/office/officeart/2005/8/layout/lProcess2"/>
    <dgm:cxn modelId="{CD05A28A-6076-4B01-8ABD-8A568F7C180F}" type="presParOf" srcId="{D3E3DD26-D96F-44C8-8F03-8D3EB9C8FBA4}" destId="{20E91EAF-BFDD-48E2-8700-5EBE1C1503B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03EC0-BDBA-445E-81C9-B948B78E0EEF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4E33719-AC40-4ED1-A045-09C8B4286951}">
      <dgm:prSet custT="1"/>
      <dgm:spPr/>
      <dgm:t>
        <a:bodyPr/>
        <a:lstStyle/>
        <a:p>
          <a:pPr algn="l" rtl="0"/>
          <a:r>
            <a:rPr lang="en-US" sz="2800" dirty="0" smtClean="0"/>
            <a:t>Do not stand on the top of a ladder.</a:t>
          </a:r>
          <a:endParaRPr lang="es-MX" sz="2800" dirty="0"/>
        </a:p>
      </dgm:t>
    </dgm:pt>
    <dgm:pt modelId="{2C674F79-461F-40C2-A979-60E98DD0E0EA}" type="parTrans" cxnId="{F1DBE5EE-C2FB-4018-BCEB-6B909017758A}">
      <dgm:prSet/>
      <dgm:spPr/>
      <dgm:t>
        <a:bodyPr/>
        <a:lstStyle/>
        <a:p>
          <a:endParaRPr lang="es-MX"/>
        </a:p>
      </dgm:t>
    </dgm:pt>
    <dgm:pt modelId="{DD4958DD-8CDB-4D20-98DF-F51D4E077CE9}" type="sibTrans" cxnId="{F1DBE5EE-C2FB-4018-BCEB-6B909017758A}">
      <dgm:prSet/>
      <dgm:spPr/>
      <dgm:t>
        <a:bodyPr/>
        <a:lstStyle/>
        <a:p>
          <a:endParaRPr lang="es-MX"/>
        </a:p>
      </dgm:t>
    </dgm:pt>
    <dgm:pt modelId="{0E6A4CFB-F4BE-4885-BB96-F9E4D5E1C915}" type="pres">
      <dgm:prSet presAssocID="{5D503EC0-BDBA-445E-81C9-B948B78E0E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840F8-41DA-4003-AC1C-643A6E34F7E4}" type="pres">
      <dgm:prSet presAssocID="{5D503EC0-BDBA-445E-81C9-B948B78E0EEF}" presName="arrow" presStyleLbl="bgShp" presStyleIdx="0" presStyleCnt="1" custScaleY="58239"/>
      <dgm:spPr/>
      <dgm:extLst>
        <a:ext uri="{E40237B7-FDA0-4F09-8148-C483321AD2D9}">
          <dgm14:cNvPr xmlns:dgm14="http://schemas.microsoft.com/office/drawing/2010/diagram" id="0" name="" descr="sign" title="sign"/>
        </a:ext>
      </dgm:extLst>
    </dgm:pt>
    <dgm:pt modelId="{63C473A5-DDC9-44FB-BB23-AEBDCF2613EE}" type="pres">
      <dgm:prSet presAssocID="{5D503EC0-BDBA-445E-81C9-B948B78E0EEF}" presName="points" presStyleCnt="0"/>
      <dgm:spPr/>
    </dgm:pt>
    <dgm:pt modelId="{6D6F1700-D21B-4EAD-B2B6-44048BD5B208}" type="pres">
      <dgm:prSet presAssocID="{14E33719-AC40-4ED1-A045-09C8B4286951}" presName="compositeA" presStyleCnt="0"/>
      <dgm:spPr/>
    </dgm:pt>
    <dgm:pt modelId="{7CCAD900-43E3-451C-B6BC-9088C7BD0ABA}" type="pres">
      <dgm:prSet presAssocID="{14E33719-AC40-4ED1-A045-09C8B4286951}" presName="textA" presStyleLbl="revTx" presStyleIdx="0" presStyleCnt="1" custScaleX="111328" custLinFactNeighborX="8639" custLinFactNeighborY="23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B2B84-C6BD-46E5-A216-8A909E30C316}" type="pres">
      <dgm:prSet presAssocID="{14E33719-AC40-4ED1-A045-09C8B4286951}" presName="circleA" presStyleLbl="node1" presStyleIdx="0" presStyleCnt="1"/>
      <dgm:spPr/>
    </dgm:pt>
    <dgm:pt modelId="{349AD72F-A635-4B97-A438-AE9789DF5065}" type="pres">
      <dgm:prSet presAssocID="{14E33719-AC40-4ED1-A045-09C8B4286951}" presName="spaceA" presStyleCnt="0"/>
      <dgm:spPr/>
    </dgm:pt>
  </dgm:ptLst>
  <dgm:cxnLst>
    <dgm:cxn modelId="{4103A395-1414-45CB-B5C5-3A9834781F92}" type="presOf" srcId="{14E33719-AC40-4ED1-A045-09C8B4286951}" destId="{7CCAD900-43E3-451C-B6BC-9088C7BD0ABA}" srcOrd="0" destOrd="0" presId="urn:microsoft.com/office/officeart/2005/8/layout/hProcess11"/>
    <dgm:cxn modelId="{F1DBE5EE-C2FB-4018-BCEB-6B909017758A}" srcId="{5D503EC0-BDBA-445E-81C9-B948B78E0EEF}" destId="{14E33719-AC40-4ED1-A045-09C8B4286951}" srcOrd="0" destOrd="0" parTransId="{2C674F79-461F-40C2-A979-60E98DD0E0EA}" sibTransId="{DD4958DD-8CDB-4D20-98DF-F51D4E077CE9}"/>
    <dgm:cxn modelId="{022CA3CA-FCB1-4D91-9D53-902A242CFB3C}" type="presOf" srcId="{5D503EC0-BDBA-445E-81C9-B948B78E0EEF}" destId="{0E6A4CFB-F4BE-4885-BB96-F9E4D5E1C915}" srcOrd="0" destOrd="0" presId="urn:microsoft.com/office/officeart/2005/8/layout/hProcess11"/>
    <dgm:cxn modelId="{A40BD89A-8C7B-4953-9904-ED254979B4FE}" type="presParOf" srcId="{0E6A4CFB-F4BE-4885-BB96-F9E4D5E1C915}" destId="{E3E840F8-41DA-4003-AC1C-643A6E34F7E4}" srcOrd="0" destOrd="0" presId="urn:microsoft.com/office/officeart/2005/8/layout/hProcess11"/>
    <dgm:cxn modelId="{868BD2CF-C3CC-4877-A3A9-B2C1C8EFA892}" type="presParOf" srcId="{0E6A4CFB-F4BE-4885-BB96-F9E4D5E1C915}" destId="{63C473A5-DDC9-44FB-BB23-AEBDCF2613EE}" srcOrd="1" destOrd="0" presId="urn:microsoft.com/office/officeart/2005/8/layout/hProcess11"/>
    <dgm:cxn modelId="{B8D16EBE-3FCA-4838-9267-C7A444EAC2FA}" type="presParOf" srcId="{63C473A5-DDC9-44FB-BB23-AEBDCF2613EE}" destId="{6D6F1700-D21B-4EAD-B2B6-44048BD5B208}" srcOrd="0" destOrd="0" presId="urn:microsoft.com/office/officeart/2005/8/layout/hProcess11"/>
    <dgm:cxn modelId="{7E622A4F-F7D8-44D0-94DF-5C9A9930002C}" type="presParOf" srcId="{6D6F1700-D21B-4EAD-B2B6-44048BD5B208}" destId="{7CCAD900-43E3-451C-B6BC-9088C7BD0ABA}" srcOrd="0" destOrd="0" presId="urn:microsoft.com/office/officeart/2005/8/layout/hProcess11"/>
    <dgm:cxn modelId="{709E2E6D-93C3-4291-BFD8-55FF4236262D}" type="presParOf" srcId="{6D6F1700-D21B-4EAD-B2B6-44048BD5B208}" destId="{A85B2B84-C6BD-46E5-A216-8A909E30C316}" srcOrd="1" destOrd="0" presId="urn:microsoft.com/office/officeart/2005/8/layout/hProcess11"/>
    <dgm:cxn modelId="{2121BEFA-D821-4C86-A694-2597E3828142}" type="presParOf" srcId="{6D6F1700-D21B-4EAD-B2B6-44048BD5B208}" destId="{349AD72F-A635-4B97-A438-AE9789DF506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F8B75-9019-4E60-89FC-061CAF94F9C4}">
      <dsp:nvSpPr>
        <dsp:cNvPr id="0" name=""/>
        <dsp:cNvSpPr/>
      </dsp:nvSpPr>
      <dsp:spPr>
        <a:xfrm>
          <a:off x="0" y="0"/>
          <a:ext cx="4072160" cy="48006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1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/>
            <a:t>Fall Hazards</a:t>
          </a:r>
          <a:endParaRPr lang="en-US" sz="3200" b="1" kern="1200" noProof="0" dirty="0"/>
        </a:p>
      </dsp:txBody>
      <dsp:txXfrm>
        <a:off x="0" y="0"/>
        <a:ext cx="4072160" cy="1440180"/>
      </dsp:txXfrm>
    </dsp:sp>
    <dsp:sp modelId="{12F7FE3E-83AA-407D-8787-7C109D13FB6B}">
      <dsp:nvSpPr>
        <dsp:cNvPr id="0" name=""/>
        <dsp:cNvSpPr/>
      </dsp:nvSpPr>
      <dsp:spPr>
        <a:xfrm>
          <a:off x="304807" y="1447800"/>
          <a:ext cx="3471012" cy="555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Building Structures</a:t>
          </a:r>
          <a:endParaRPr lang="es-MX" sz="1800" b="1" kern="1200" dirty="0"/>
        </a:p>
      </dsp:txBody>
      <dsp:txXfrm>
        <a:off x="321073" y="1464066"/>
        <a:ext cx="3438480" cy="522830"/>
      </dsp:txXfrm>
    </dsp:sp>
    <dsp:sp modelId="{9AF5E58B-B0BD-45D0-842A-AA95E7E6D3F7}">
      <dsp:nvSpPr>
        <dsp:cNvPr id="0" name=""/>
        <dsp:cNvSpPr/>
      </dsp:nvSpPr>
      <dsp:spPr>
        <a:xfrm>
          <a:off x="304807" y="2081891"/>
          <a:ext cx="3471012" cy="555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6480"/>
                <a:satOff val="-6390"/>
                <a:lumOff val="10377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116480"/>
                <a:satOff val="-6390"/>
                <a:lumOff val="103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/>
            <a:t>Exterior Construction Areas</a:t>
          </a:r>
          <a:endParaRPr lang="es-MX" sz="1800" b="1" kern="1200" dirty="0"/>
        </a:p>
      </dsp:txBody>
      <dsp:txXfrm>
        <a:off x="321073" y="2098157"/>
        <a:ext cx="3438480" cy="522830"/>
      </dsp:txXfrm>
    </dsp:sp>
    <dsp:sp modelId="{66DF41BC-95C7-42D3-BCF5-C5C7F4DB84BC}">
      <dsp:nvSpPr>
        <dsp:cNvPr id="0" name=""/>
        <dsp:cNvSpPr/>
      </dsp:nvSpPr>
      <dsp:spPr>
        <a:xfrm>
          <a:off x="304807" y="2722693"/>
          <a:ext cx="3471012" cy="555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32960"/>
                <a:satOff val="-12780"/>
                <a:lumOff val="20755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232960"/>
                <a:satOff val="-12780"/>
                <a:lumOff val="207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Scaffolds</a:t>
          </a:r>
          <a:endParaRPr lang="es-MX" sz="1800" b="1" kern="1200" dirty="0"/>
        </a:p>
      </dsp:txBody>
      <dsp:txXfrm>
        <a:off x="321073" y="2738959"/>
        <a:ext cx="3438480" cy="522830"/>
      </dsp:txXfrm>
    </dsp:sp>
    <dsp:sp modelId="{C6AEF10F-C5C9-45A4-BD04-22D1965B1128}">
      <dsp:nvSpPr>
        <dsp:cNvPr id="0" name=""/>
        <dsp:cNvSpPr/>
      </dsp:nvSpPr>
      <dsp:spPr>
        <a:xfrm>
          <a:off x="304807" y="3363496"/>
          <a:ext cx="3471012" cy="555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9441"/>
                <a:satOff val="-19170"/>
                <a:lumOff val="31132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349441"/>
                <a:satOff val="-19170"/>
                <a:lumOff val="3113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/>
            <a:t>Stairs</a:t>
          </a:r>
          <a:endParaRPr lang="es-MX" sz="1800" b="1" kern="1200" dirty="0"/>
        </a:p>
      </dsp:txBody>
      <dsp:txXfrm>
        <a:off x="321073" y="3379762"/>
        <a:ext cx="3438480" cy="522830"/>
      </dsp:txXfrm>
    </dsp:sp>
    <dsp:sp modelId="{0C7F7D66-8531-4A83-BB20-EC6BBC7D4E22}">
      <dsp:nvSpPr>
        <dsp:cNvPr id="0" name=""/>
        <dsp:cNvSpPr/>
      </dsp:nvSpPr>
      <dsp:spPr>
        <a:xfrm>
          <a:off x="280798" y="4038600"/>
          <a:ext cx="3474725" cy="555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465921"/>
                <a:satOff val="-25560"/>
                <a:lumOff val="41509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465921"/>
                <a:satOff val="-25560"/>
                <a:lumOff val="4150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Ladders</a:t>
          </a:r>
          <a:endParaRPr lang="es-MX" sz="1800" b="1" kern="1200" dirty="0"/>
        </a:p>
      </dsp:txBody>
      <dsp:txXfrm>
        <a:off x="297064" y="4054866"/>
        <a:ext cx="3442193" cy="522830"/>
      </dsp:txXfrm>
    </dsp:sp>
    <dsp:sp modelId="{3C5453AC-22A3-4B8F-BADC-E93721451824}">
      <dsp:nvSpPr>
        <dsp:cNvPr id="0" name=""/>
        <dsp:cNvSpPr/>
      </dsp:nvSpPr>
      <dsp:spPr>
        <a:xfrm>
          <a:off x="4381806" y="0"/>
          <a:ext cx="4072160" cy="48006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Accident Prevention</a:t>
          </a:r>
          <a:endParaRPr lang="es-MX" sz="3200" b="1" kern="1200" dirty="0"/>
        </a:p>
      </dsp:txBody>
      <dsp:txXfrm>
        <a:off x="4381806" y="0"/>
        <a:ext cx="4072160" cy="1440180"/>
      </dsp:txXfrm>
    </dsp:sp>
    <dsp:sp modelId="{B792D85A-824F-46B1-A71C-925F9304F64D}">
      <dsp:nvSpPr>
        <dsp:cNvPr id="0" name=""/>
        <dsp:cNvSpPr/>
      </dsp:nvSpPr>
      <dsp:spPr>
        <a:xfrm>
          <a:off x="4680523" y="1440690"/>
          <a:ext cx="3474725" cy="557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465921"/>
                <a:satOff val="-25560"/>
                <a:lumOff val="41509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465921"/>
                <a:satOff val="-25560"/>
                <a:lumOff val="4150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Guardrails</a:t>
          </a:r>
          <a:endParaRPr lang="es-MX" sz="1800" b="1" kern="1200" dirty="0"/>
        </a:p>
      </dsp:txBody>
      <dsp:txXfrm>
        <a:off x="4696860" y="1457027"/>
        <a:ext cx="3442051" cy="525107"/>
      </dsp:txXfrm>
    </dsp:sp>
    <dsp:sp modelId="{271DBB5C-0D83-4DE4-BEB3-24EFC423AD7D}">
      <dsp:nvSpPr>
        <dsp:cNvPr id="0" name=""/>
        <dsp:cNvSpPr/>
      </dsp:nvSpPr>
      <dsp:spPr>
        <a:xfrm>
          <a:off x="4680523" y="2222093"/>
          <a:ext cx="3474725" cy="589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9441"/>
                <a:satOff val="-19170"/>
                <a:lumOff val="31132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349441"/>
                <a:satOff val="-19170"/>
                <a:lumOff val="3113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Warning Lines</a:t>
          </a:r>
          <a:endParaRPr lang="es-MX" sz="1800" b="1" kern="1200" dirty="0"/>
        </a:p>
      </dsp:txBody>
      <dsp:txXfrm>
        <a:off x="4697782" y="2239352"/>
        <a:ext cx="3440207" cy="554762"/>
      </dsp:txXfrm>
    </dsp:sp>
    <dsp:sp modelId="{32D14A8A-A9F5-4915-92B6-C1ED08F9599C}">
      <dsp:nvSpPr>
        <dsp:cNvPr id="0" name=""/>
        <dsp:cNvSpPr/>
      </dsp:nvSpPr>
      <dsp:spPr>
        <a:xfrm>
          <a:off x="4680523" y="3034995"/>
          <a:ext cx="3474725" cy="625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32960"/>
                <a:satOff val="-12780"/>
                <a:lumOff val="20755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232960"/>
                <a:satOff val="-12780"/>
                <a:lumOff val="207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Personal Fall Arrest Systems</a:t>
          </a:r>
          <a:endParaRPr lang="es-MX" sz="1800" b="1" kern="1200" dirty="0"/>
        </a:p>
      </dsp:txBody>
      <dsp:txXfrm>
        <a:off x="4698837" y="3053309"/>
        <a:ext cx="3438097" cy="588670"/>
      </dsp:txXfrm>
    </dsp:sp>
    <dsp:sp modelId="{20E91EAF-BFDD-48E2-8700-5EBE1C1503BE}">
      <dsp:nvSpPr>
        <dsp:cNvPr id="0" name=""/>
        <dsp:cNvSpPr/>
      </dsp:nvSpPr>
      <dsp:spPr>
        <a:xfrm>
          <a:off x="4680523" y="3883916"/>
          <a:ext cx="3474725" cy="67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6480"/>
                <a:satOff val="-6390"/>
                <a:lumOff val="10377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116480"/>
                <a:satOff val="-6390"/>
                <a:lumOff val="103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Floor Covers</a:t>
          </a:r>
          <a:endParaRPr lang="es-MX" sz="1800" b="1" kern="1200" dirty="0"/>
        </a:p>
      </dsp:txBody>
      <dsp:txXfrm>
        <a:off x="4700327" y="3903720"/>
        <a:ext cx="3435117" cy="63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840F8-41DA-4003-AC1C-643A6E34F7E4}">
      <dsp:nvSpPr>
        <dsp:cNvPr id="0" name=""/>
        <dsp:cNvSpPr/>
      </dsp:nvSpPr>
      <dsp:spPr>
        <a:xfrm>
          <a:off x="0" y="935180"/>
          <a:ext cx="4343400" cy="568039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CAD900-43E3-451C-B6BC-9088C7BD0ABA}">
      <dsp:nvSpPr>
        <dsp:cNvPr id="0" name=""/>
        <dsp:cNvSpPr/>
      </dsp:nvSpPr>
      <dsp:spPr>
        <a:xfrm>
          <a:off x="304785" y="228604"/>
          <a:ext cx="3905640" cy="97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 not stand on the top of a ladder.</a:t>
          </a:r>
          <a:endParaRPr lang="es-MX" sz="2800" kern="1200" dirty="0"/>
        </a:p>
      </dsp:txBody>
      <dsp:txXfrm>
        <a:off x="304785" y="228604"/>
        <a:ext cx="3905640" cy="975360"/>
      </dsp:txXfrm>
    </dsp:sp>
    <dsp:sp modelId="{A85B2B84-C6BD-46E5-A216-8A909E30C316}">
      <dsp:nvSpPr>
        <dsp:cNvPr id="0" name=""/>
        <dsp:cNvSpPr/>
      </dsp:nvSpPr>
      <dsp:spPr>
        <a:xfrm>
          <a:off x="1832610" y="1097280"/>
          <a:ext cx="243840" cy="2438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87B3-ECD3-47FC-A638-311E313BB8C5}" type="datetimeFigureOut">
              <a:rPr lang="es-MX" smtClean="0"/>
              <a:t>16/04/2019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22DB9-7044-4F25-B10A-FE375E296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60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22DB9-7044-4F25-B10A-FE375E296350}" type="slidenum">
              <a:rPr lang="es-MX" smtClean="0"/>
              <a:t>58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05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0586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428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8032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335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9099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2243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1930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9811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7DED-81D9-4075-8050-DC646412BDC4}" type="datetime1">
              <a:rPr lang="es-MX" smtClean="0"/>
              <a:t>16/04/2019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6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3971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6487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6461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361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1646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8374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7342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5494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8EBF-8B54-48C0-810A-4FD8D7824644}" type="datetime1">
              <a:rPr lang="es-MX" smtClean="0"/>
              <a:t>16/04/2019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A5F5D9-5367-4858-AE9C-6C880EED19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93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143961"/>
          </a:xfrm>
        </p:spPr>
        <p:txBody>
          <a:bodyPr anchor="t">
            <a:normAutofit/>
          </a:bodyPr>
          <a:lstStyle/>
          <a:p>
            <a:pPr algn="ctr"/>
            <a:r>
              <a:rPr lang="es-MX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Fall Hazards</a:t>
            </a:r>
            <a:endParaRPr lang="es-MX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620679" cy="1199704"/>
          </a:xfrm>
          <a:solidFill>
            <a:schemeClr val="bg1">
              <a:lumMod val="9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endParaRPr lang="es-MX" sz="1200" dirty="0" smtClean="0">
              <a:solidFill>
                <a:schemeClr val="tx1"/>
              </a:solidFill>
            </a:endParaRPr>
          </a:p>
          <a:p>
            <a:pPr algn="just"/>
            <a:r>
              <a:rPr lang="es-MX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produced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Susan Harwood Grant Number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SH-31220-SH7 from the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Safety and Health Administration, U.S. Department of Labor.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necessarily reflect the views or policies of the U.S. Department of Labor, nor does mention of trade names, commercial products, or organizations imply endorsements by the U.S. Government. </a:t>
            </a:r>
          </a:p>
          <a:p>
            <a:endParaRPr lang="es-MX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294967295"/>
          </p:nvPr>
        </p:nvSpPr>
        <p:spPr>
          <a:xfrm>
            <a:off x="2743200" y="2743200"/>
            <a:ext cx="4953000" cy="15240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Fall Prevention in Construction</a:t>
            </a:r>
          </a:p>
          <a:p>
            <a:pPr algn="r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Susan Harwood Grant FY 17</a:t>
            </a:r>
          </a:p>
          <a:p>
            <a:pPr algn="r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SH-31220-SH7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None/>
            </a:pPr>
            <a:endParaRPr lang="en-US" altLang="en-US" sz="2000" dirty="0"/>
          </a:p>
          <a:p>
            <a:pPr marL="109728" indent="0" algn="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22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8229600" cy="731838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u="sng" dirty="0" smtClean="0"/>
              <a:t>Building Structures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57200" y="1524000"/>
            <a:ext cx="4191000" cy="4343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 lnSpcReduction="10000"/>
          </a:bodyPr>
          <a:lstStyle/>
          <a:p>
            <a:pPr marL="569913" lvl="0" indent="-460375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When working at a height of 6’ above the lower level you must use fall protection.</a:t>
            </a:r>
          </a:p>
          <a:p>
            <a:pPr marL="569913" lvl="0" indent="-460375" fontAlgn="base">
              <a:spcAft>
                <a:spcPct val="0"/>
              </a:spcAft>
              <a:buClr>
                <a:srgbClr val="7FD13B"/>
              </a:buClr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569913" lvl="0" indent="-460375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These workers are not utilizing a personal fall arrest system.</a:t>
            </a:r>
          </a:p>
          <a:p>
            <a:endParaRPr lang="es-MX" dirty="0"/>
          </a:p>
        </p:txBody>
      </p:sp>
      <p:pic>
        <p:nvPicPr>
          <p:cNvPr id="3" name="Picture 2" title="workers must wear fall protecc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95400"/>
            <a:ext cx="37814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33338"/>
            <a:ext cx="8229600" cy="8699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Building Structures  </a:t>
            </a:r>
            <a:endParaRPr lang="es-MX" u="sng" dirty="0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533400" y="2667000"/>
            <a:ext cx="3582988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ysClr val="windowText" lastClr="000000"/>
              </a:buClr>
              <a:buSzPct val="6800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Guardrails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must be maintained when working 6’ above lower level.</a:t>
            </a:r>
            <a:endParaRPr kumimoji="0" lang="en-US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7FD13B"/>
              </a:buClr>
              <a:buSzPct val="68000"/>
              <a:buFont typeface="Monotype Sort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3" name="Picture 2" title="Guardrails must use maintained  when working 6’ above lower leve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362200"/>
            <a:ext cx="44862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6172200" cy="979488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Building </a:t>
            </a:r>
            <a:r>
              <a:rPr lang="en-US" u="sng" dirty="0" smtClean="0">
                <a:solidFill>
                  <a:prstClr val="black"/>
                </a:solidFill>
              </a:rPr>
              <a:t> Structures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2286000"/>
            <a:ext cx="4038600" cy="2136775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Damaged or missing guardrails must be fixed immediately.</a:t>
            </a:r>
          </a:p>
          <a:p>
            <a:endParaRPr lang="es-MX" dirty="0"/>
          </a:p>
        </p:txBody>
      </p:sp>
      <p:pic>
        <p:nvPicPr>
          <p:cNvPr id="3" name="Picture 2" title="Damaged or missing guardrails must be fixed immediatel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362200"/>
            <a:ext cx="4191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6477000" cy="690563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Exterior Construction Areas</a:t>
            </a:r>
            <a:endParaRPr lang="es-MX" u="sng" dirty="0"/>
          </a:p>
        </p:txBody>
      </p:sp>
      <p:sp>
        <p:nvSpPr>
          <p:cNvPr id="10" name="Rectangle 4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533400" y="1600200"/>
            <a:ext cx="4038600" cy="3941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0"/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9913" marR="0" lvl="0" indent="-51593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ysClr val="windowText" lastClr="000000"/>
              </a:buClr>
              <a:buSzPct val="68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Falls from a short distance can result in serious injury. </a:t>
            </a:r>
          </a:p>
          <a:p>
            <a:pPr marL="569913" marR="0" lvl="0" indent="-51593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7FD13B"/>
              </a:buClr>
              <a:buSzPct val="68000"/>
              <a:buFont typeface="Monotype Sorts" pitchFamily="2" charset="2"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569913" marR="0" lvl="0" indent="-51593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ysClr val="windowText" lastClr="000000"/>
              </a:buClr>
              <a:buSzPct val="68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All workers must be protected from falling onto sharp materials.</a:t>
            </a:r>
          </a:p>
          <a:p>
            <a:pPr marL="569913" marR="0" lvl="0" indent="-51593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7FD13B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7FD13B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3" name="Picture 2" title="Falls from a short distance can result in serious injury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828800"/>
            <a:ext cx="38862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09600" y="228599"/>
            <a:ext cx="7620000" cy="936625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Exterior </a:t>
            </a:r>
            <a:r>
              <a:rPr lang="en-US" u="sng" dirty="0" smtClean="0">
                <a:solidFill>
                  <a:prstClr val="black"/>
                </a:solidFill>
              </a:rPr>
              <a:t> Construction </a:t>
            </a:r>
            <a:r>
              <a:rPr lang="en-US" u="sng" dirty="0">
                <a:solidFill>
                  <a:prstClr val="black"/>
                </a:solidFill>
              </a:rPr>
              <a:t>Areas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762000" y="1905000"/>
            <a:ext cx="3354388" cy="3127375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All open excavations and pier holes must be guarded or protected.</a:t>
            </a:r>
          </a:p>
          <a:p>
            <a:endParaRPr lang="es-MX" dirty="0"/>
          </a:p>
        </p:txBody>
      </p:sp>
      <p:pic>
        <p:nvPicPr>
          <p:cNvPr id="3" name="Picture 2" title="All open excavations and pier holes must be guarded or protect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676400"/>
            <a:ext cx="4038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543800" cy="7620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Scaffolds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85800" y="2743200"/>
            <a:ext cx="4038600" cy="325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  </a:t>
            </a:r>
            <a:endParaRPr lang="en-US" altLang="en-US" sz="8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Supported scaffold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Guardrails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Access ladders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Powered </a:t>
            </a:r>
            <a:r>
              <a:rPr lang="en-US" altLang="en-US" sz="2400" dirty="0" smtClean="0">
                <a:solidFill>
                  <a:prstClr val="black"/>
                </a:solidFill>
              </a:rPr>
              <a:t>work platforms</a:t>
            </a:r>
            <a:endParaRPr lang="en-US" altLang="en-US" sz="24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idx="4294967295"/>
          </p:nvPr>
        </p:nvSpPr>
        <p:spPr>
          <a:xfrm>
            <a:off x="381000" y="1143000"/>
            <a:ext cx="4495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109537" lvl="0" indent="0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3200" dirty="0" smtClean="0">
                <a:solidFill>
                  <a:prstClr val="black"/>
                </a:solidFill>
              </a:rPr>
              <a:t>Scaffolds are elevated,temporary work platforms:</a:t>
            </a:r>
            <a:endParaRPr lang="en-US" altLang="en-US" sz="32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pic>
        <p:nvPicPr>
          <p:cNvPr id="3" name="Picture 2" title="scaffolds are elevated ,temporary work platfor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676400"/>
            <a:ext cx="39338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Scaffolds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228599" y="1676400"/>
            <a:ext cx="4345663" cy="39417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569913" lvl="0" indent="-45243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Scaffold bases must rest on a base plate and a mud sill.</a:t>
            </a:r>
          </a:p>
          <a:p>
            <a:pPr marL="569913" lvl="0" indent="-452438" fontAlgn="base">
              <a:spcAft>
                <a:spcPct val="0"/>
              </a:spcAft>
              <a:buClr>
                <a:srgbClr val="7FD13B"/>
              </a:buClr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569913" lvl="0" indent="-45243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 base plate is designed to level and support the scaffold.</a:t>
            </a:r>
          </a:p>
          <a:p>
            <a:endParaRPr lang="es-MX" dirty="0"/>
          </a:p>
        </p:txBody>
      </p:sp>
      <p:pic>
        <p:nvPicPr>
          <p:cNvPr id="3" name="Picture 2" title="Scaffold bases must rest on a base plate and a mud sil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600200"/>
            <a:ext cx="42100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u="sng" dirty="0" smtClean="0"/>
              <a:t>Scaffolds </a:t>
            </a:r>
            <a:r>
              <a:rPr lang="es-MX" u="sng" dirty="0" smtClean="0"/>
              <a:t>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2209800"/>
            <a:ext cx="3886200" cy="2743200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r>
              <a:rPr lang="en-US" sz="2800" dirty="0"/>
              <a:t>Only work from scaffolds that are properly constructed and supported. </a:t>
            </a:r>
          </a:p>
          <a:p>
            <a:pPr marL="452628" indent="-342900">
              <a:buFont typeface="Wingdings" panose="05000000000000000000" pitchFamily="2" charset="2"/>
              <a:buChar char="q"/>
            </a:pPr>
            <a:endParaRPr lang="es-MX" dirty="0"/>
          </a:p>
        </p:txBody>
      </p:sp>
      <p:pic>
        <p:nvPicPr>
          <p:cNvPr id="3" name="Picture 2" title="the scaffolds will be properly constructed and support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76400"/>
            <a:ext cx="4038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7315200" cy="598488"/>
          </a:xfrm>
        </p:spPr>
        <p:txBody>
          <a:bodyPr>
            <a:normAutofit fontScale="90000"/>
          </a:bodyPr>
          <a:lstStyle/>
          <a:p>
            <a:r>
              <a:rPr lang="es-MX" u="sng" dirty="0" smtClean="0"/>
              <a:t>Scaffolds 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1828800"/>
            <a:ext cx="4038600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/>
              <a:t>Scaffolds used in stair wells must be properly </a:t>
            </a:r>
            <a:r>
              <a:rPr lang="en-US" sz="3200" dirty="0" smtClean="0"/>
              <a:t>constructed</a:t>
            </a:r>
            <a:r>
              <a:rPr lang="en-US" sz="3200" dirty="0"/>
              <a:t>.</a:t>
            </a:r>
          </a:p>
          <a:p>
            <a:endParaRPr lang="es-MX" sz="3200" dirty="0"/>
          </a:p>
        </p:txBody>
      </p:sp>
      <p:pic>
        <p:nvPicPr>
          <p:cNvPr id="3" name="Picture 2" title="the stairs in the scaffolds they must be constructed correctl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066800"/>
            <a:ext cx="35147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6553200" cy="685800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u="sng" dirty="0" smtClean="0"/>
              <a:t>Scaffolds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85800" y="1905000"/>
            <a:ext cx="3582988" cy="2746375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SzPct val="72000"/>
              <a:buNone/>
            </a:pPr>
            <a:r>
              <a:rPr lang="en-US" altLang="en-US" sz="2800" dirty="0" smtClean="0">
                <a:solidFill>
                  <a:prstClr val="black"/>
                </a:solidFill>
              </a:rPr>
              <a:t>When </a:t>
            </a:r>
            <a:r>
              <a:rPr lang="en-US" altLang="en-US" sz="2800" dirty="0">
                <a:solidFill>
                  <a:prstClr val="black"/>
                </a:solidFill>
              </a:rPr>
              <a:t>working on scaffolds 6’ above lower level, guardrails must be installed.</a:t>
            </a:r>
          </a:p>
          <a:p>
            <a:endParaRPr lang="es-MX" dirty="0"/>
          </a:p>
        </p:txBody>
      </p:sp>
      <p:pic>
        <p:nvPicPr>
          <p:cNvPr id="3" name="Picture 2" title="When working on scaffolds 6’ , guardrails must be install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7800"/>
            <a:ext cx="41243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Image of the U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208" y="4343400"/>
            <a:ext cx="3220392" cy="23526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76200"/>
            <a:ext cx="4572000" cy="762000"/>
          </a:xfrm>
          <a:solidFill>
            <a:schemeClr val="bg1"/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MX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066801"/>
            <a:ext cx="7924800" cy="350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The following presentations have been developed in both Spanish and English for the </a:t>
            </a:r>
            <a:r>
              <a:rPr lang="en-US" sz="2400" dirty="0" smtClean="0"/>
              <a:t>construction </a:t>
            </a:r>
            <a:r>
              <a:rPr lang="en-US" sz="2400" dirty="0"/>
              <a:t>industry. These presentations focus in </a:t>
            </a:r>
            <a:r>
              <a:rPr lang="en-US" sz="2400" b="1" dirty="0"/>
              <a:t>fall Hazards in construction.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This training materials will cover the fall  hazards seen regularly on construction sites and will focus on the methods for the recognition and the </a:t>
            </a:r>
            <a:r>
              <a:rPr lang="en-US" sz="2400" dirty="0" smtClean="0"/>
              <a:t>prevention of </a:t>
            </a:r>
            <a:r>
              <a:rPr lang="en-US" sz="2400" dirty="0"/>
              <a:t>these common hazards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8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717550"/>
          </a:xfrm>
        </p:spPr>
        <p:txBody>
          <a:bodyPr>
            <a:normAutofit/>
          </a:bodyPr>
          <a:lstStyle/>
          <a:p>
            <a:r>
              <a:rPr lang="es-MX" dirty="0" smtClean="0"/>
              <a:t>  </a:t>
            </a:r>
            <a:r>
              <a:rPr lang="es-MX" u="sng" dirty="0" smtClean="0"/>
              <a:t>Scaffolds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57200" y="1524000"/>
            <a:ext cx="4191000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537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Never use scaffolds that do not have proper guardrails installed.</a:t>
            </a:r>
          </a:p>
          <a:p>
            <a:endParaRPr lang="es-MX" dirty="0"/>
          </a:p>
        </p:txBody>
      </p:sp>
      <p:pic>
        <p:nvPicPr>
          <p:cNvPr id="3" name="Picture 2" title="Never use scaffolds that do not have proper guardrails install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295400"/>
            <a:ext cx="38290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722313"/>
          </a:xfrm>
        </p:spPr>
        <p:txBody>
          <a:bodyPr/>
          <a:lstStyle/>
          <a:p>
            <a:r>
              <a:rPr lang="es-MX" dirty="0" smtClean="0"/>
              <a:t>   </a:t>
            </a:r>
            <a:r>
              <a:rPr lang="es-MX" u="sng" dirty="0" smtClean="0"/>
              <a:t>Scaffolds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1676400"/>
            <a:ext cx="3810000" cy="2136775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r>
              <a:rPr lang="en-US" altLang="en-US" sz="2800" dirty="0"/>
              <a:t>Scaffold platforms must be fully and properly planked</a:t>
            </a:r>
            <a:endParaRPr lang="es-MX" sz="2800" dirty="0"/>
          </a:p>
        </p:txBody>
      </p:sp>
      <p:pic>
        <p:nvPicPr>
          <p:cNvPr id="3" name="Picture 2" title="Scaffold platforms must be fully and properly plan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95400"/>
            <a:ext cx="3695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295400" y="380999"/>
            <a:ext cx="6934200" cy="766763"/>
          </a:xfrm>
        </p:spPr>
        <p:txBody>
          <a:bodyPr/>
          <a:lstStyle/>
          <a:p>
            <a:r>
              <a:rPr lang="es-MX" u="sng" dirty="0" smtClean="0"/>
              <a:t>Scaffolds  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1066800" y="1447800"/>
            <a:ext cx="3810000" cy="3352800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Never stack blocks, bricks, or use ladders on top of scaffolds for extra height.</a:t>
            </a:r>
          </a:p>
          <a:p>
            <a:endParaRPr lang="es-MX" dirty="0"/>
          </a:p>
        </p:txBody>
      </p:sp>
      <p:pic>
        <p:nvPicPr>
          <p:cNvPr id="3" name="Picture 2" title="unsafe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295400"/>
            <a:ext cx="3505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3400" y="304799"/>
            <a:ext cx="7696200" cy="809625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u="sng" dirty="0" smtClean="0"/>
              <a:t>Scaffolds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85800" y="1524000"/>
            <a:ext cx="3354388" cy="2136775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Workers must have a safe way to access the scaffold.</a:t>
            </a:r>
          </a:p>
          <a:p>
            <a:endParaRPr lang="es-MX" dirty="0"/>
          </a:p>
        </p:txBody>
      </p:sp>
      <p:pic>
        <p:nvPicPr>
          <p:cNvPr id="3" name="Picture 2" title="unsafe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990600"/>
            <a:ext cx="3962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4648200" cy="990600"/>
          </a:xfrm>
        </p:spPr>
        <p:txBody>
          <a:bodyPr/>
          <a:lstStyle/>
          <a:p>
            <a:r>
              <a:rPr lang="es-MX" u="sng" dirty="0" smtClean="0"/>
              <a:t>Scaffolds   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914400" y="2057400"/>
            <a:ext cx="3527425" cy="24415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9728" indent="0">
              <a:buClr>
                <a:schemeClr val="accent1">
                  <a:lumMod val="75000"/>
                </a:schemeClr>
              </a:buClr>
              <a:buSzPct val="78000"/>
              <a:buNone/>
            </a:pPr>
            <a:r>
              <a:rPr lang="en-US" altLang="en-US" sz="2800" dirty="0"/>
              <a:t>Never use blocks, bricks, walk boards, and other unsafe methods to access a scaffold.</a:t>
            </a:r>
          </a:p>
          <a:p>
            <a:endParaRPr lang="es-MX" dirty="0"/>
          </a:p>
        </p:txBody>
      </p:sp>
      <p:pic>
        <p:nvPicPr>
          <p:cNvPr id="3" name="Picture 2" title="unsafe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066800"/>
            <a:ext cx="34766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38200" y="76200"/>
            <a:ext cx="7391400" cy="990600"/>
          </a:xfrm>
        </p:spPr>
        <p:txBody>
          <a:bodyPr/>
          <a:lstStyle/>
          <a:p>
            <a:r>
              <a:rPr lang="es-MX" u="sng" dirty="0" smtClean="0"/>
              <a:t>Scaffolds    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762000" y="1447800"/>
            <a:ext cx="3886200" cy="39417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461963" lvl="0" indent="-461963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Use only ladders designed for use with scaffolds. </a:t>
            </a:r>
          </a:p>
          <a:p>
            <a:pPr marL="461963" lvl="0" indent="-461963" fontAlgn="base">
              <a:spcAft>
                <a:spcPct val="0"/>
              </a:spcAft>
              <a:buClr>
                <a:srgbClr val="7FD13B"/>
              </a:buClr>
              <a:buFont typeface="Wingdings 3" panose="05040102010807070707" pitchFamily="18" charset="2"/>
              <a:buChar char="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461963" lvl="0" indent="-461963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 ladder must be firmly secured to the scaffold.</a:t>
            </a:r>
          </a:p>
          <a:p>
            <a:pPr marL="461963" indent="-461963"/>
            <a:endParaRPr lang="es-MX" dirty="0"/>
          </a:p>
        </p:txBody>
      </p:sp>
      <p:pic>
        <p:nvPicPr>
          <p:cNvPr id="3" name="Picture 2" title="Use only ladders designed for use with scaffold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914400"/>
            <a:ext cx="36576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powered platfor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752600"/>
            <a:ext cx="4095750" cy="4762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s-MX" u="sng" dirty="0" err="1" smtClean="0"/>
              <a:t>Powered</a:t>
            </a:r>
            <a:r>
              <a:rPr lang="es-MX" u="sng" dirty="0" smtClean="0"/>
              <a:t> </a:t>
            </a:r>
            <a:r>
              <a:rPr lang="es-MX" u="sng" dirty="0" err="1"/>
              <a:t>Work</a:t>
            </a:r>
            <a:r>
              <a:rPr lang="es-MX" u="sng" dirty="0"/>
              <a:t> </a:t>
            </a:r>
            <a:r>
              <a:rPr lang="es-MX" u="sng" dirty="0" err="1"/>
              <a:t>Platforms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914400" y="2971800"/>
            <a:ext cx="3733800" cy="32766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800" dirty="0">
              <a:solidFill>
                <a:prstClr val="black"/>
              </a:solidFill>
            </a:endParaRPr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3000" dirty="0" smtClean="0"/>
              <a:t>man-baskets placed on a forklift,</a:t>
            </a:r>
          </a:p>
          <a:p>
            <a:endParaRPr lang="en-US" sz="3000" dirty="0" smtClean="0"/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3000" dirty="0" smtClean="0"/>
              <a:t>aerial lifts, and </a:t>
            </a:r>
          </a:p>
          <a:p>
            <a:endParaRPr lang="en-US" sz="3000" dirty="0" smtClean="0"/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3000" dirty="0" smtClean="0"/>
              <a:t>scissor lifts. </a:t>
            </a:r>
            <a:endParaRPr lang="es-MX" sz="3000" dirty="0" smtClean="0"/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endParaRPr lang="es-MX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5715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109537" lvl="0" indent="0" fontAlgn="base">
              <a:lnSpc>
                <a:spcPct val="90000"/>
              </a:lnSpc>
              <a:spcAft>
                <a:spcPct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3200" dirty="0" smtClean="0">
                <a:solidFill>
                  <a:prstClr val="black"/>
                </a:solidFill>
              </a:rPr>
              <a:t>Powered </a:t>
            </a:r>
            <a:r>
              <a:rPr lang="en-US" altLang="en-US" sz="3200" dirty="0" smtClean="0">
                <a:solidFill>
                  <a:prstClr val="black"/>
                </a:solidFill>
              </a:rPr>
              <a:t>platforms include</a:t>
            </a:r>
            <a:r>
              <a:rPr lang="en-US" altLang="en-US" sz="3200" dirty="0" smtClean="0">
                <a:solidFill>
                  <a:prstClr val="black"/>
                </a:solidFill>
              </a:rPr>
              <a:t>:</a:t>
            </a:r>
            <a:endParaRPr lang="en-US" altLang="en-US" sz="32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32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u="sng" dirty="0" err="1"/>
              <a:t>Powered</a:t>
            </a:r>
            <a:r>
              <a:rPr lang="es-MX" u="sng" dirty="0"/>
              <a:t> </a:t>
            </a:r>
            <a:r>
              <a:rPr lang="es-MX" u="sng" dirty="0" err="1"/>
              <a:t>Work</a:t>
            </a:r>
            <a:r>
              <a:rPr lang="es-MX" u="sng" dirty="0"/>
              <a:t> </a:t>
            </a:r>
            <a:r>
              <a:rPr lang="es-MX" u="sng" dirty="0" err="1"/>
              <a:t>Platforms</a:t>
            </a:r>
            <a:r>
              <a:rPr lang="es-MX" u="sng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4114800" cy="2822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Always make sure you have proper fall protection and training before using a powered platform.</a:t>
            </a:r>
          </a:p>
          <a:p>
            <a:endParaRPr lang="es-MX" dirty="0"/>
          </a:p>
        </p:txBody>
      </p:sp>
      <p:pic>
        <p:nvPicPr>
          <p:cNvPr id="3" name="Picture 2" title="always make sure you have proper fall prote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371600"/>
            <a:ext cx="3200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896937"/>
          </a:xfrm>
        </p:spPr>
        <p:txBody>
          <a:bodyPr/>
          <a:lstStyle/>
          <a:p>
            <a:r>
              <a:rPr lang="es-MX" u="sng" dirty="0" err="1"/>
              <a:t>Powered</a:t>
            </a:r>
            <a:r>
              <a:rPr lang="es-MX" u="sng" dirty="0"/>
              <a:t> </a:t>
            </a:r>
            <a:r>
              <a:rPr lang="es-MX" u="sng" dirty="0" err="1"/>
              <a:t>Work</a:t>
            </a:r>
            <a:r>
              <a:rPr lang="es-MX" u="sng" dirty="0"/>
              <a:t> </a:t>
            </a:r>
            <a:r>
              <a:rPr lang="es-MX" u="sng" dirty="0" err="1" smtClean="0"/>
              <a:t>Platforms</a:t>
            </a:r>
            <a:r>
              <a:rPr lang="es-MX" u="sng" dirty="0" smtClean="0"/>
              <a:t>  </a:t>
            </a:r>
            <a:endParaRPr lang="es-MX" u="sng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152400" y="1219200"/>
            <a:ext cx="8991600" cy="762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83464" lvl="1" indent="0">
              <a:buClrTx/>
              <a:buSzPct val="73000"/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Only use equipment that is designed for lifting personnel.</a:t>
            </a:r>
          </a:p>
          <a:p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title="unsafe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362200"/>
            <a:ext cx="3848100" cy="3943350"/>
          </a:xfrm>
          <a:prstGeom prst="rect">
            <a:avLst/>
          </a:prstGeom>
        </p:spPr>
      </p:pic>
      <p:pic>
        <p:nvPicPr>
          <p:cNvPr id="5" name="Picture 4" title="safe situ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828800"/>
            <a:ext cx="38671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315200" cy="1143000"/>
          </a:xfrm>
        </p:spPr>
        <p:txBody>
          <a:bodyPr/>
          <a:lstStyle/>
          <a:p>
            <a:r>
              <a:rPr lang="es-MX" u="sng" dirty="0" err="1" smtClean="0"/>
              <a:t>Stairs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1524000"/>
            <a:ext cx="3430588" cy="2974975"/>
          </a:xfrm>
          <a:prstGeom prst="rect">
            <a:avLst/>
          </a:prstGeom>
        </p:spPr>
        <p:txBody>
          <a:bodyPr/>
          <a:lstStyle/>
          <a:p>
            <a:pPr marL="109728" indent="0">
              <a:buClr>
                <a:schemeClr val="accent1">
                  <a:lumMod val="75000"/>
                </a:schemeClr>
              </a:buClr>
              <a:buSzPct val="71000"/>
              <a:buNone/>
            </a:pPr>
            <a:r>
              <a:rPr lang="en-US" sz="3200" dirty="0"/>
              <a:t>Stairways must have a stair rail along each unprotected side or edge.</a:t>
            </a:r>
          </a:p>
          <a:p>
            <a:endParaRPr lang="es-MX" dirty="0"/>
          </a:p>
        </p:txBody>
      </p:sp>
      <p:pic>
        <p:nvPicPr>
          <p:cNvPr id="3" name="Picture 2" title="Stairs that have walls on both sides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295400"/>
            <a:ext cx="35147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055914"/>
          </a:xfrm>
        </p:spPr>
        <p:txBody>
          <a:bodyPr>
            <a:normAutofit/>
          </a:bodyPr>
          <a:lstStyle/>
          <a:p>
            <a:pPr algn="ctr"/>
            <a:r>
              <a:rPr lang="es-MX" sz="4000" u="sng" dirty="0" smtClean="0">
                <a:solidFill>
                  <a:schemeClr val="tx1"/>
                </a:solidFill>
              </a:rPr>
              <a:t>Fall Hazards - Overview</a:t>
            </a:r>
            <a:endParaRPr lang="es-MX" sz="4000" u="sng" dirty="0">
              <a:solidFill>
                <a:schemeClr val="tx1"/>
              </a:solidFill>
            </a:endParaRPr>
          </a:p>
        </p:txBody>
      </p:sp>
      <p:graphicFrame>
        <p:nvGraphicFramePr>
          <p:cNvPr id="7" name="6 Marcador de contenido" descr="Fall Hazards and Accident Prevention" title="grapic elemen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74075"/>
              </p:ext>
            </p:extLst>
          </p:nvPr>
        </p:nvGraphicFramePr>
        <p:xfrm>
          <a:off x="457200" y="9906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7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219200" y="76200"/>
            <a:ext cx="7010400" cy="946150"/>
          </a:xfrm>
        </p:spPr>
        <p:txBody>
          <a:bodyPr/>
          <a:lstStyle/>
          <a:p>
            <a:r>
              <a:rPr lang="es-MX" u="sng" dirty="0" err="1" smtClean="0"/>
              <a:t>Stairs</a:t>
            </a:r>
            <a:r>
              <a:rPr lang="es-MX" u="sng" dirty="0" smtClean="0"/>
              <a:t>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85800" y="1447800"/>
            <a:ext cx="3276600" cy="3584575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Stairs that have walls on both sides must have at least one hand rail on the right-hand side when climbing down.</a:t>
            </a:r>
          </a:p>
          <a:p>
            <a:endParaRPr lang="es-MX" dirty="0"/>
          </a:p>
        </p:txBody>
      </p:sp>
      <p:pic>
        <p:nvPicPr>
          <p:cNvPr id="3" name="Picture 2" title="walls  must have at least one hand rail on the right-hand s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066800"/>
            <a:ext cx="32575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315200" cy="717550"/>
          </a:xfrm>
        </p:spPr>
        <p:txBody>
          <a:bodyPr/>
          <a:lstStyle/>
          <a:p>
            <a:r>
              <a:rPr lang="es-MX" u="sng" dirty="0"/>
              <a:t>Ladders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" y="1447800"/>
            <a:ext cx="3506788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800" dirty="0" smtClean="0"/>
              <a:t>Never use stairs that are not complete or unsafe.</a:t>
            </a:r>
          </a:p>
        </p:txBody>
      </p:sp>
      <p:pic>
        <p:nvPicPr>
          <p:cNvPr id="3" name="Picture 2" title="never use stairs that are not complete or unsaf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2133600"/>
            <a:ext cx="46767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295400" y="381000"/>
            <a:ext cx="6934200" cy="685800"/>
          </a:xfrm>
        </p:spPr>
        <p:txBody>
          <a:bodyPr/>
          <a:lstStyle/>
          <a:p>
            <a:r>
              <a:rPr lang="es-MX" u="sng" dirty="0" smtClean="0"/>
              <a:t>Ladders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4038600" cy="37369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 lnSpcReduction="10000"/>
          </a:bodyPr>
          <a:lstStyle/>
          <a:p>
            <a:pPr marL="515938" indent="-515938">
              <a:buClr>
                <a:schemeClr val="accent1">
                  <a:lumMod val="75000"/>
                </a:schemeClr>
              </a:buClr>
              <a:buSzPct val="73000"/>
            </a:pPr>
            <a:r>
              <a:rPr lang="en-US" sz="2800" dirty="0"/>
              <a:t>Ladders must be inspected prior to use.</a:t>
            </a:r>
          </a:p>
          <a:p>
            <a:pPr marL="515938" indent="-515938">
              <a:buNone/>
            </a:pPr>
            <a:endParaRPr lang="en-US" sz="2800" dirty="0"/>
          </a:p>
          <a:p>
            <a:pPr marL="515938" indent="-515938">
              <a:lnSpc>
                <a:spcPts val="2880"/>
              </a:lnSpc>
              <a:buClr>
                <a:schemeClr val="accent1">
                  <a:lumMod val="75000"/>
                </a:schemeClr>
              </a:buClr>
              <a:buSzPct val="72000"/>
            </a:pPr>
            <a:r>
              <a:rPr lang="en-US" sz="2800" dirty="0"/>
              <a:t>Ladders must be </a:t>
            </a:r>
          </a:p>
          <a:p>
            <a:pPr marL="515938" indent="-515938">
              <a:lnSpc>
                <a:spcPts val="2880"/>
              </a:lnSpc>
              <a:buNone/>
            </a:pPr>
            <a:r>
              <a:rPr lang="en-US" sz="2800" dirty="0"/>
              <a:t>   </a:t>
            </a:r>
            <a:r>
              <a:rPr lang="en-US" sz="2800" dirty="0" smtClean="0"/>
              <a:t> kept </a:t>
            </a:r>
            <a:r>
              <a:rPr lang="en-US" sz="2800" dirty="0"/>
              <a:t>in a good </a:t>
            </a:r>
            <a:r>
              <a:rPr lang="en-US" sz="2800" dirty="0" smtClean="0"/>
              <a:t>         </a:t>
            </a:r>
            <a:endParaRPr lang="en-US" sz="2800" dirty="0"/>
          </a:p>
          <a:p>
            <a:pPr marL="515938" indent="-515938">
              <a:lnSpc>
                <a:spcPts val="2880"/>
              </a:lnSpc>
              <a:buNone/>
            </a:pPr>
            <a:r>
              <a:rPr lang="en-US" sz="2800" dirty="0" smtClean="0"/>
              <a:t>    condition and </a:t>
            </a:r>
            <a:r>
              <a:rPr lang="en-US" sz="2800" dirty="0"/>
              <a:t>safe </a:t>
            </a:r>
            <a:r>
              <a:rPr lang="en-US" sz="2800" dirty="0" smtClean="0"/>
              <a:t>   </a:t>
            </a:r>
          </a:p>
          <a:p>
            <a:pPr marL="515938" indent="-515938">
              <a:lnSpc>
                <a:spcPts val="288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location</a:t>
            </a:r>
            <a:r>
              <a:rPr lang="en-US" sz="2800" dirty="0"/>
              <a:t>.</a:t>
            </a:r>
          </a:p>
          <a:p>
            <a:endParaRPr lang="es-MX" dirty="0"/>
          </a:p>
        </p:txBody>
      </p:sp>
      <p:pic>
        <p:nvPicPr>
          <p:cNvPr id="3" name="Picture 2" title="ladders must be inspectede prior to u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371600"/>
            <a:ext cx="42672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s-MX" u="sng" dirty="0"/>
              <a:t>Ladders </a:t>
            </a:r>
          </a:p>
        </p:txBody>
      </p:sp>
      <p:graphicFrame>
        <p:nvGraphicFramePr>
          <p:cNvPr id="8" name="7 Marcador de contenido" descr="do not stand on the top of ladder." title="text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0" y="2362200"/>
          <a:ext cx="4343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title="do not stand on the top of a ladd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9200"/>
            <a:ext cx="3590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65200"/>
          </a:xfrm>
        </p:spPr>
        <p:txBody>
          <a:bodyPr/>
          <a:lstStyle/>
          <a:p>
            <a:r>
              <a:rPr lang="es-MX" u="sng" dirty="0" smtClean="0"/>
              <a:t>Ladders 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85800" y="1600200"/>
            <a:ext cx="3354388" cy="3584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ClrTx/>
              <a:buSzPct val="71000"/>
              <a:buNone/>
            </a:pPr>
            <a:r>
              <a:rPr lang="en-US" sz="3200" dirty="0"/>
              <a:t>Read labels on ladders for instructions to </a:t>
            </a:r>
            <a:r>
              <a:rPr lang="en-US" sz="3200" dirty="0" smtClean="0"/>
              <a:t>   </a:t>
            </a:r>
            <a:r>
              <a:rPr lang="en-US" sz="3200" dirty="0"/>
              <a:t>ensure proper use</a:t>
            </a:r>
            <a:endParaRPr lang="es-MX" sz="3200" dirty="0"/>
          </a:p>
        </p:txBody>
      </p:sp>
      <p:pic>
        <p:nvPicPr>
          <p:cNvPr id="3" name="Picture 2" title="Read labels on ladders for instructions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447800"/>
            <a:ext cx="45102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s-MX" u="sng" dirty="0" smtClean="0"/>
              <a:t>Ladders</a:t>
            </a:r>
            <a:r>
              <a:rPr lang="es-MX" dirty="0" smtClean="0"/>
              <a:t>  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57200" y="1447800"/>
            <a:ext cx="4267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pPr marL="452628" indent="-342900">
              <a:buClrTx/>
              <a:buSzPct val="73000"/>
              <a:buFont typeface="Wingdings" panose="05000000000000000000" pitchFamily="2" charset="2"/>
              <a:buChar char="q"/>
            </a:pPr>
            <a:r>
              <a:rPr lang="en-US" sz="3200" dirty="0"/>
              <a:t>Always maintain good footing on a step ladder.</a:t>
            </a:r>
          </a:p>
          <a:p>
            <a:endParaRPr lang="en-US" sz="3200" dirty="0"/>
          </a:p>
          <a:p>
            <a:pPr marL="452628" indent="-342900">
              <a:buClrTx/>
              <a:buSzPct val="73000"/>
              <a:buFont typeface="Wingdings" panose="05000000000000000000" pitchFamily="2" charset="2"/>
              <a:buChar char="q"/>
            </a:pPr>
            <a:r>
              <a:rPr lang="en-US" sz="3200" dirty="0"/>
              <a:t>Use the correct size ladder for the work that is to be done.</a:t>
            </a:r>
          </a:p>
          <a:p>
            <a:endParaRPr lang="es-MX" sz="3200" dirty="0"/>
          </a:p>
        </p:txBody>
      </p:sp>
      <p:pic>
        <p:nvPicPr>
          <p:cNvPr id="4" name="Picture 3" title="Always maintain good footing on step lad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85800"/>
            <a:ext cx="37338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r>
              <a:rPr lang="es-MX" u="sng" dirty="0" smtClean="0"/>
              <a:t>Ladders  </a:t>
            </a:r>
            <a:r>
              <a:rPr lang="es-MX" dirty="0" smtClean="0"/>
              <a:t>  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914400" y="2514600"/>
            <a:ext cx="3125788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2628" indent="-342900"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s-MX" sz="2800" dirty="0"/>
              <a:t>Ladders </a:t>
            </a:r>
          </a:p>
          <a:p>
            <a:endParaRPr lang="es-MX" sz="2800" dirty="0"/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s-MX" sz="2800" dirty="0"/>
              <a:t>Lifts</a:t>
            </a:r>
          </a:p>
          <a:p>
            <a:endParaRPr lang="es-MX" sz="2800" dirty="0"/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s-MX" sz="2800" dirty="0"/>
              <a:t>Scaffolds</a:t>
            </a:r>
          </a:p>
          <a:p>
            <a:endParaRPr lang="es-MX" sz="2800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441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109537" indent="0" fontAlgn="base">
              <a:lnSpc>
                <a:spcPct val="90000"/>
              </a:lnSpc>
              <a:spcAft>
                <a:spcPct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sz="2800" dirty="0"/>
              <a:t>Always use the right equipment for the </a:t>
            </a:r>
            <a:r>
              <a:rPr lang="en-US" altLang="en-US" sz="2800" dirty="0" smtClean="0"/>
              <a:t>job</a:t>
            </a:r>
            <a:r>
              <a:rPr lang="en-US" altLang="en-US" sz="2800" dirty="0" smtClean="0">
                <a:solidFill>
                  <a:prstClr val="black"/>
                </a:solidFill>
              </a:rPr>
              <a:t>:</a:t>
            </a:r>
            <a:endParaRPr lang="en-US" alt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title="always use the right equipment for the jo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990600"/>
            <a:ext cx="34099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467600" cy="762000"/>
          </a:xfrm>
        </p:spPr>
        <p:txBody>
          <a:bodyPr/>
          <a:lstStyle/>
          <a:p>
            <a:r>
              <a:rPr lang="es-MX" u="sng" dirty="0" smtClean="0"/>
              <a:t>Ladders   </a:t>
            </a:r>
            <a:r>
              <a:rPr lang="es-MX" dirty="0" smtClean="0"/>
              <a:t>  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990600"/>
            <a:ext cx="8153400" cy="9144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endParaRPr lang="en-US" dirty="0"/>
          </a:p>
          <a:p>
            <a:pPr marL="109728" indent="0">
              <a:buClrTx/>
              <a:buSzPct val="73000"/>
              <a:buNone/>
            </a:pPr>
            <a:r>
              <a:rPr lang="en-US" altLang="en-US" sz="3300" dirty="0"/>
              <a:t>Never straddle or sit on top of a step ladder.</a:t>
            </a:r>
          </a:p>
          <a:p>
            <a:pPr marL="452628" indent="-342900">
              <a:buClrTx/>
              <a:buSzPct val="73000"/>
              <a:buFont typeface="Wingdings" panose="05000000000000000000" pitchFamily="2" charset="2"/>
              <a:buChar char="q"/>
            </a:pPr>
            <a:endParaRPr lang="es-MX" dirty="0"/>
          </a:p>
        </p:txBody>
      </p:sp>
      <p:pic>
        <p:nvPicPr>
          <p:cNvPr id="3" name="Picture 2" title="Never straddle or sit on top of a step lad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8800"/>
            <a:ext cx="7467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7848600" cy="762000"/>
          </a:xfrm>
        </p:spPr>
        <p:txBody>
          <a:bodyPr/>
          <a:lstStyle/>
          <a:p>
            <a:r>
              <a:rPr lang="es-MX" u="sng" dirty="0" smtClean="0"/>
              <a:t>Ladders</a:t>
            </a:r>
            <a:r>
              <a:rPr lang="es-MX" dirty="0" smtClean="0"/>
              <a:t>        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57200" y="1447800"/>
            <a:ext cx="4040188" cy="39417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452628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q"/>
            </a:pPr>
            <a:r>
              <a:rPr lang="en-US" sz="2800" dirty="0"/>
              <a:t>An A-Frame ladder must be fully opened and locked into position.</a:t>
            </a:r>
          </a:p>
          <a:p>
            <a:endParaRPr lang="en-US" sz="2800" dirty="0"/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72000"/>
              <a:buFont typeface="Wingdings" panose="05000000000000000000" pitchFamily="2" charset="2"/>
              <a:buChar char="q"/>
            </a:pPr>
            <a:r>
              <a:rPr lang="en-US" sz="2800" dirty="0"/>
              <a:t>Use ladders only for their designed purpose.</a:t>
            </a:r>
          </a:p>
          <a:p>
            <a:endParaRPr lang="es-MX" sz="2800" dirty="0"/>
          </a:p>
        </p:txBody>
      </p:sp>
      <p:pic>
        <p:nvPicPr>
          <p:cNvPr id="3" name="Picture 2" title="Use ladders only for their designed purpos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19200"/>
            <a:ext cx="37052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u="sng" dirty="0" smtClean="0"/>
              <a:t>Ladders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676400"/>
            <a:ext cx="39624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indent="0">
              <a:buClrTx/>
              <a:buSzPct val="73000"/>
              <a:buNone/>
            </a:pPr>
            <a:r>
              <a:rPr lang="en-US" sz="3200" dirty="0"/>
              <a:t>Only use ladders on stable and level surfaces to prevent accidental movement.</a:t>
            </a:r>
          </a:p>
          <a:p>
            <a:pPr marL="0" indent="0">
              <a:buNone/>
            </a:pPr>
            <a:endParaRPr lang="es-MX" sz="3200" dirty="0"/>
          </a:p>
        </p:txBody>
      </p:sp>
      <p:pic>
        <p:nvPicPr>
          <p:cNvPr id="3" name="Picture 2" title="Only use ladders on stable and level surfaces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66800"/>
            <a:ext cx="36576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unsafe situation" title="sign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657600"/>
            <a:ext cx="1420812" cy="2090738"/>
          </a:xfrm>
          <a:prstGeom prst="rect">
            <a:avLst/>
          </a:prstGeom>
        </p:spPr>
      </p:pic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457200" y="4114800"/>
            <a:ext cx="5105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79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symbols will tell you if the situation in the picture is either safe or not safe.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6 Marcador de contenido" descr="safe situation" title="sign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990600"/>
            <a:ext cx="1311275" cy="1676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33338"/>
            <a:ext cx="8382000" cy="915987"/>
          </a:xfrm>
          <a:solidFill>
            <a:schemeClr val="bg1"/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Fall Hazards</a:t>
            </a:r>
            <a:endParaRPr lang="es-MX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subTitle" idx="4294967295"/>
          </p:nvPr>
        </p:nvSpPr>
        <p:spPr>
          <a:xfrm>
            <a:off x="533400" y="914400"/>
            <a:ext cx="5105400" cy="312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SzPct val="79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Falls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one of the greatest hazards on construction sites.</a:t>
            </a:r>
          </a:p>
          <a:p>
            <a:pPr marL="0" algn="l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SzPct val="79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program will help you recognize common fall hazards.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11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MX" u="sng" dirty="0" smtClean="0"/>
              <a:t>Ladders </a:t>
            </a:r>
            <a:r>
              <a:rPr lang="es-MX" dirty="0" smtClean="0"/>
              <a:t>  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066800"/>
            <a:ext cx="4038600" cy="5105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569913" lvl="0" indent="-569913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Ladders must be positioned at a safe angle to avoid potential fall hazards when climbing.</a:t>
            </a:r>
          </a:p>
          <a:p>
            <a:pPr marL="569913" lvl="0" indent="-569913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prstClr val="black"/>
                </a:solidFill>
              </a:rPr>
              <a:t>Extension </a:t>
            </a:r>
            <a:r>
              <a:rPr lang="en-US" altLang="en-US" sz="2800" dirty="0">
                <a:solidFill>
                  <a:prstClr val="black"/>
                </a:solidFill>
              </a:rPr>
              <a:t>ladders must extend 3’ over the landing for safe access.</a:t>
            </a:r>
          </a:p>
          <a:p>
            <a:endParaRPr lang="es-MX" dirty="0"/>
          </a:p>
        </p:txBody>
      </p:sp>
      <p:pic>
        <p:nvPicPr>
          <p:cNvPr id="3" name="Picture 2" title="Ladders must be positioned at a safe angle to avoid potential f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990600"/>
            <a:ext cx="3810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889000"/>
          </a:xfrm>
        </p:spPr>
        <p:txBody>
          <a:bodyPr/>
          <a:lstStyle/>
          <a:p>
            <a:r>
              <a:rPr lang="es-MX" u="sng" dirty="0" smtClean="0"/>
              <a:t>Ladders  </a:t>
            </a:r>
            <a:r>
              <a:rPr lang="es-MX" dirty="0" smtClean="0"/>
              <a:t>    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600200"/>
            <a:ext cx="4191000" cy="3713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ClrTx/>
              <a:buSzPct val="72000"/>
              <a:buNone/>
            </a:pPr>
            <a:r>
              <a:rPr lang="en-US" sz="2800" dirty="0"/>
              <a:t>When using a portable ladder for access to an upper landing surface, the side rails must extend at least 3’ above the upper landing surface.</a:t>
            </a:r>
          </a:p>
          <a:p>
            <a:pPr marL="0" indent="0">
              <a:buNone/>
            </a:pPr>
            <a:endParaRPr lang="es-MX" sz="2800" dirty="0"/>
          </a:p>
        </p:txBody>
      </p:sp>
      <p:pic>
        <p:nvPicPr>
          <p:cNvPr id="3" name="Picture 2" title="unsafe ladder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838200"/>
            <a:ext cx="36576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u="sng" dirty="0" smtClean="0"/>
              <a:t>Ladders</a:t>
            </a:r>
            <a:endParaRPr lang="es-MX" u="sng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685800" y="762000"/>
            <a:ext cx="4267199" cy="13985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anchor="t">
            <a:normAutofit lnSpcReduction="10000"/>
          </a:bodyPr>
          <a:lstStyle/>
          <a:p>
            <a:pPr marL="626364" lvl="1" indent="-342900">
              <a:buClrTx/>
              <a:buSzPct val="73000"/>
              <a:buFont typeface="Wingdings" panose="05000000000000000000" pitchFamily="2" charset="2"/>
              <a:buChar char="q"/>
            </a:pPr>
            <a:r>
              <a:rPr lang="es-MX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Proper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ClrTx/>
              <a:buSzPct val="73000"/>
              <a:buNone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vs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</a:p>
          <a:p>
            <a:pPr marL="626364" lvl="1" indent="-342900">
              <a:buClrTx/>
              <a:buSzPct val="73000"/>
              <a:buFont typeface="Wingdings" panose="05000000000000000000" pitchFamily="2" charset="2"/>
              <a:buChar char="q"/>
            </a:pPr>
            <a:r>
              <a:rPr lang="es-MX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Improper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application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4" name="Picture 3" title="unsafe ladder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8600"/>
            <a:ext cx="3900000" cy="4953000"/>
          </a:xfrm>
          <a:prstGeom prst="rect">
            <a:avLst/>
          </a:prstGeom>
        </p:spPr>
      </p:pic>
      <p:pic>
        <p:nvPicPr>
          <p:cNvPr id="5" name="Picture 4" title="Proper ladder 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1" y="2209800"/>
            <a:ext cx="40649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96200" cy="641350"/>
          </a:xfrm>
        </p:spPr>
        <p:txBody>
          <a:bodyPr/>
          <a:lstStyle/>
          <a:p>
            <a:r>
              <a:rPr lang="es-MX" u="sng" dirty="0"/>
              <a:t>Ladders</a:t>
            </a:r>
            <a:r>
              <a:rPr lang="es-MX" dirty="0"/>
              <a:t> </a:t>
            </a:r>
            <a:r>
              <a:rPr lang="es-MX" dirty="0" smtClean="0"/>
              <a:t>      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04800" y="1143000"/>
            <a:ext cx="4343400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 anchor="t">
            <a:normAutofit fontScale="92500" lnSpcReduction="10000"/>
          </a:bodyPr>
          <a:lstStyle/>
          <a:p>
            <a:pPr marL="566928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4000"/>
            </a:pPr>
            <a:r>
              <a:rPr lang="en-US" sz="3200" dirty="0"/>
              <a:t>Maintain contact with the ladder using both hands to keep a safe grip.</a:t>
            </a:r>
          </a:p>
          <a:p>
            <a:pPr marL="109728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4000"/>
              <a:buNone/>
            </a:pPr>
            <a:endParaRPr lang="en-US" sz="3200" dirty="0"/>
          </a:p>
          <a:p>
            <a:pPr marL="566928" indent="-457200">
              <a:lnSpc>
                <a:spcPts val="3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4000"/>
            </a:pPr>
            <a:r>
              <a:rPr lang="en-US" sz="3200" dirty="0" smtClean="0"/>
              <a:t>Face </a:t>
            </a:r>
            <a:r>
              <a:rPr lang="en-US" sz="3200" dirty="0"/>
              <a:t>ladder </a:t>
            </a:r>
            <a:r>
              <a:rPr lang="en-US" sz="3200" dirty="0" smtClean="0"/>
              <a:t>when </a:t>
            </a:r>
            <a:r>
              <a:rPr lang="en-US" sz="3200" dirty="0" smtClean="0"/>
              <a:t>going </a:t>
            </a:r>
            <a:r>
              <a:rPr lang="en-US" sz="3200" dirty="0"/>
              <a:t>up or down</a:t>
            </a:r>
            <a:r>
              <a:rPr lang="en-US" sz="3200" dirty="0" smtClean="0"/>
              <a:t>.</a:t>
            </a:r>
          </a:p>
          <a:p>
            <a:pPr marL="109728" indent="0">
              <a:lnSpc>
                <a:spcPts val="3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4000"/>
              <a:buNone/>
            </a:pPr>
            <a:endParaRPr lang="en-US" sz="3200" dirty="0"/>
          </a:p>
          <a:p>
            <a:pPr marL="566928" indent="-457200">
              <a:lnSpc>
                <a:spcPts val="3000"/>
              </a:lnSpc>
              <a:buClr>
                <a:schemeClr val="accent1">
                  <a:lumMod val="75000"/>
                </a:schemeClr>
              </a:buClr>
              <a:buSzPct val="74000"/>
            </a:pPr>
            <a:r>
              <a:rPr lang="en-US" sz="3200" dirty="0" smtClean="0"/>
              <a:t>Never </a:t>
            </a:r>
            <a:r>
              <a:rPr lang="en-US" sz="3200" dirty="0"/>
              <a:t>climb a </a:t>
            </a:r>
            <a:r>
              <a:rPr lang="en-US" sz="3200" dirty="0" smtClean="0"/>
              <a:t> </a:t>
            </a:r>
            <a:r>
              <a:rPr lang="en-US" sz="3200" dirty="0" smtClean="0"/>
              <a:t>ladder </a:t>
            </a:r>
            <a:r>
              <a:rPr lang="en-US" sz="3200" dirty="0"/>
              <a:t>while </a:t>
            </a:r>
            <a:r>
              <a:rPr lang="en-US" sz="3200" dirty="0" smtClean="0"/>
              <a:t>    </a:t>
            </a:r>
            <a:r>
              <a:rPr lang="en-US" sz="3200" dirty="0" smtClean="0"/>
              <a:t>carrying any  </a:t>
            </a:r>
            <a:r>
              <a:rPr lang="en-US" sz="3200" dirty="0" smtClean="0"/>
              <a:t>    </a:t>
            </a:r>
            <a:r>
              <a:rPr lang="en-US" sz="3200" dirty="0" smtClean="0"/>
              <a:t>materials</a:t>
            </a:r>
            <a:r>
              <a:rPr lang="en-US" sz="3200" dirty="0"/>
              <a:t>.</a:t>
            </a:r>
          </a:p>
          <a:p>
            <a:endParaRPr lang="es-MX" dirty="0"/>
          </a:p>
        </p:txBody>
      </p:sp>
      <p:pic>
        <p:nvPicPr>
          <p:cNvPr id="3" name="Picture 2" title="unsafe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19200"/>
            <a:ext cx="36576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69950"/>
          </a:xfrm>
        </p:spPr>
        <p:txBody>
          <a:bodyPr/>
          <a:lstStyle/>
          <a:p>
            <a:r>
              <a:rPr lang="es-MX" u="sng" dirty="0"/>
              <a:t> </a:t>
            </a:r>
            <a:r>
              <a:rPr lang="es-MX" u="sng" dirty="0" smtClean="0"/>
              <a:t>Job </a:t>
            </a:r>
            <a:r>
              <a:rPr lang="es-MX" u="sng" dirty="0" err="1"/>
              <a:t>Made</a:t>
            </a:r>
            <a:r>
              <a:rPr lang="es-MX" u="sng" dirty="0"/>
              <a:t> Ladders   </a:t>
            </a:r>
          </a:p>
        </p:txBody>
      </p:sp>
      <p:sp>
        <p:nvSpPr>
          <p:cNvPr id="11" name="3 Marcador de texto"/>
          <p:cNvSpPr>
            <a:spLocks noGrp="1"/>
          </p:cNvSpPr>
          <p:nvPr>
            <p:ph sz="quarter" idx="4294967295"/>
          </p:nvPr>
        </p:nvSpPr>
        <p:spPr>
          <a:xfrm>
            <a:off x="990600" y="2286000"/>
            <a:ext cx="3049588" cy="3886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452628" indent="-342900">
              <a:lnSpc>
                <a:spcPts val="336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Steps </a:t>
            </a:r>
            <a:r>
              <a:rPr lang="en-US" sz="2800" dirty="0"/>
              <a:t>equally spaced</a:t>
            </a:r>
          </a:p>
          <a:p>
            <a:pPr>
              <a:lnSpc>
                <a:spcPts val="3360"/>
              </a:lnSpc>
              <a:spcBef>
                <a:spcPts val="0"/>
              </a:spcBef>
            </a:pPr>
            <a:endParaRPr lang="en-US" sz="2800" dirty="0"/>
          </a:p>
          <a:p>
            <a:pPr marL="452628" indent="-342900">
              <a:lnSpc>
                <a:spcPts val="336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No missing steps or rungs</a:t>
            </a:r>
          </a:p>
          <a:p>
            <a:endParaRPr lang="en-US" sz="2800" dirty="0"/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No sharp edges or nails sticking out</a:t>
            </a:r>
          </a:p>
          <a:p>
            <a:endParaRPr lang="es-MX" sz="2800" dirty="0"/>
          </a:p>
        </p:txBody>
      </p:sp>
      <p:sp>
        <p:nvSpPr>
          <p:cNvPr id="12" name="2 Marcador de texto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4572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marL="109537" indent="0" fontAlgn="base">
              <a:lnSpc>
                <a:spcPct val="90000"/>
              </a:lnSpc>
              <a:spcAft>
                <a:spcPct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800" dirty="0" smtClean="0"/>
              <a:t>Job </a:t>
            </a:r>
            <a:r>
              <a:rPr lang="en-US" altLang="en-US" sz="2800" dirty="0" smtClean="0"/>
              <a:t>made ladders must be properly constructed</a:t>
            </a:r>
            <a:r>
              <a:rPr lang="en-US" altLang="en-US" sz="2800" dirty="0" smtClean="0">
                <a:solidFill>
                  <a:prstClr val="black"/>
                </a:solidFill>
              </a:rPr>
              <a:t>:</a:t>
            </a:r>
            <a:endParaRPr lang="en-US" altLang="en-US" sz="28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pic>
        <p:nvPicPr>
          <p:cNvPr id="3" name="Picture 2" title="ladders must be properly construc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066800"/>
            <a:ext cx="3429479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869950"/>
          </a:xfrm>
        </p:spPr>
        <p:txBody>
          <a:bodyPr/>
          <a:lstStyle/>
          <a:p>
            <a:r>
              <a:rPr lang="es-MX" u="sng" dirty="0"/>
              <a:t> Job </a:t>
            </a:r>
            <a:r>
              <a:rPr lang="es-MX" u="sng" dirty="0" err="1"/>
              <a:t>Made</a:t>
            </a:r>
            <a:r>
              <a:rPr lang="es-MX" u="sng" dirty="0"/>
              <a:t> Ladders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1447800"/>
            <a:ext cx="4343400" cy="394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2628" indent="-342900">
              <a:lnSpc>
                <a:spcPts val="336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4000"/>
              <a:buFont typeface="Wingdings" panose="05000000000000000000" pitchFamily="2" charset="2"/>
              <a:buChar char="q"/>
            </a:pPr>
            <a:r>
              <a:rPr lang="en-US" sz="2800" dirty="0"/>
              <a:t>Never use a job made ladder that is damaged or missing steps.</a:t>
            </a:r>
          </a:p>
          <a:p>
            <a:pPr marL="0" indent="0">
              <a:buNone/>
            </a:pPr>
            <a:endParaRPr lang="en-US" sz="2800" dirty="0"/>
          </a:p>
          <a:p>
            <a:pPr marL="452628" indent="-342900"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Only use a job made ladder that has been properly built.</a:t>
            </a:r>
          </a:p>
          <a:p>
            <a:endParaRPr lang="es-MX" sz="2800" dirty="0"/>
          </a:p>
        </p:txBody>
      </p:sp>
      <p:pic>
        <p:nvPicPr>
          <p:cNvPr id="3" name="Picture 2" title="never use a job made ladder that is damaged or missing st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143000"/>
            <a:ext cx="3352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869950"/>
          </a:xfrm>
        </p:spPr>
        <p:txBody>
          <a:bodyPr/>
          <a:lstStyle/>
          <a:p>
            <a:r>
              <a:rPr lang="es-MX" u="sng" dirty="0"/>
              <a:t>Job </a:t>
            </a:r>
            <a:r>
              <a:rPr lang="es-MX" u="sng" dirty="0" err="1"/>
              <a:t>Made</a:t>
            </a:r>
            <a:r>
              <a:rPr lang="es-MX" u="sng" dirty="0"/>
              <a:t> Ladders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85800" y="1447800"/>
            <a:ext cx="37338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2628" indent="-342900">
              <a:lnSpc>
                <a:spcPts val="3360"/>
              </a:lnSpc>
              <a:spcBef>
                <a:spcPts val="0"/>
              </a:spcBef>
              <a:buClrTx/>
              <a:buSzPct val="74000"/>
              <a:buFont typeface="Wingdings" panose="05000000000000000000" pitchFamily="2" charset="2"/>
              <a:buChar char="q"/>
            </a:pPr>
            <a:r>
              <a:rPr lang="en-US" sz="2400" dirty="0"/>
              <a:t>Job made ladders must also be constructed so that no nails protrude or sharp edges exist.</a:t>
            </a:r>
          </a:p>
          <a:p>
            <a:endParaRPr lang="en-US" dirty="0"/>
          </a:p>
          <a:p>
            <a:pPr marL="452628" indent="-342900">
              <a:buClrTx/>
              <a:buSzPct val="74000"/>
              <a:buFont typeface="Wingdings" panose="05000000000000000000" pitchFamily="2" charset="2"/>
              <a:buChar char="q"/>
            </a:pPr>
            <a:r>
              <a:rPr lang="en-US" sz="2400" dirty="0"/>
              <a:t>Nails and sharp </a:t>
            </a:r>
          </a:p>
          <a:p>
            <a:pPr marL="463550" indent="0">
              <a:buNone/>
            </a:pPr>
            <a:r>
              <a:rPr lang="en-US" sz="2400" dirty="0" smtClean="0"/>
              <a:t>edges </a:t>
            </a:r>
            <a:r>
              <a:rPr lang="en-US" sz="2400" dirty="0"/>
              <a:t>can catch on </a:t>
            </a:r>
            <a:endParaRPr lang="en-US" sz="2400" dirty="0" smtClean="0"/>
          </a:p>
          <a:p>
            <a:pPr marL="463550" indent="0">
              <a:buNone/>
            </a:pPr>
            <a:r>
              <a:rPr lang="en-US" sz="2400" dirty="0" smtClean="0"/>
              <a:t>clothing </a:t>
            </a:r>
            <a:r>
              <a:rPr lang="en-US" sz="2400" dirty="0"/>
              <a:t>and cause </a:t>
            </a:r>
            <a:r>
              <a:rPr lang="en-US" sz="2400" dirty="0" smtClean="0"/>
              <a:t> </a:t>
            </a:r>
          </a:p>
          <a:p>
            <a:pPr marL="463550" indent="0">
              <a:buNone/>
            </a:pPr>
            <a:r>
              <a:rPr lang="en-US" sz="2400" dirty="0" smtClean="0"/>
              <a:t>falls</a:t>
            </a:r>
            <a:r>
              <a:rPr lang="en-US" sz="2400" dirty="0"/>
              <a:t>.</a:t>
            </a:r>
          </a:p>
          <a:p>
            <a:endParaRPr lang="es-MX" dirty="0"/>
          </a:p>
        </p:txBody>
      </p:sp>
      <p:pic>
        <p:nvPicPr>
          <p:cNvPr id="3" name="Picture 2" title=" the ladders should not have protruding nails and sharp ed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219200"/>
            <a:ext cx="381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400800" cy="685800"/>
          </a:xfrm>
        </p:spPr>
        <p:txBody>
          <a:bodyPr/>
          <a:lstStyle/>
          <a:p>
            <a:r>
              <a:rPr lang="es-MX" dirty="0" smtClean="0"/>
              <a:t>QUIZ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419601" y="2057400"/>
            <a:ext cx="3200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ClrTx/>
              <a:buSzPct val="77000"/>
              <a:buNone/>
            </a:pPr>
            <a:r>
              <a:rPr lang="en-US" sz="2400" dirty="0"/>
              <a:t>You will be presented with a specific hazard recognition question to test your understanding of this material.</a:t>
            </a:r>
          </a:p>
          <a:p>
            <a:endParaRPr lang="es-MX" sz="2400" dirty="0"/>
          </a:p>
        </p:txBody>
      </p:sp>
      <p:pic>
        <p:nvPicPr>
          <p:cNvPr id="3" name="Picture 2" titl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81200"/>
            <a:ext cx="3748035" cy="449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solidFill>
                  <a:schemeClr val="tx1"/>
                </a:solidFill>
              </a:rPr>
              <a:t>Question</a:t>
            </a:r>
            <a:r>
              <a:rPr lang="es-MX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Before using a ladder, inspect it for which of </a:t>
            </a:r>
          </a:p>
          <a:p>
            <a:pPr marL="0" indent="0">
              <a:buNone/>
            </a:pPr>
            <a:r>
              <a:rPr lang="en-US" sz="3200" dirty="0"/>
              <a:t>the following?</a:t>
            </a:r>
          </a:p>
          <a:p>
            <a:pPr marL="0" indent="0">
              <a:buNone/>
            </a:pPr>
            <a:endParaRPr lang="en-US" dirty="0"/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lphaUcPeriod"/>
            </a:pPr>
            <a:r>
              <a:rPr lang="en-US" dirty="0" smtClean="0"/>
              <a:t>Cracks </a:t>
            </a:r>
            <a:r>
              <a:rPr lang="en-US" dirty="0"/>
              <a:t>in the frame</a:t>
            </a:r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lphaUcPeriod"/>
            </a:pPr>
            <a:r>
              <a:rPr lang="en-US" dirty="0"/>
              <a:t>Broken or missing rungs</a:t>
            </a:r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lphaUcPeriod"/>
            </a:pPr>
            <a:r>
              <a:rPr lang="en-US" dirty="0"/>
              <a:t>Oil, grease or other substances on the rungs</a:t>
            </a:r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lphaUcPeriod"/>
            </a:pPr>
            <a:r>
              <a:rPr lang="en-US" dirty="0"/>
              <a:t>All of the above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3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629400" cy="6397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</a:t>
            </a:r>
            <a:r>
              <a:rPr lang="es-MX" dirty="0" err="1" smtClean="0"/>
              <a:t>Question</a:t>
            </a:r>
            <a:r>
              <a:rPr lang="es-MX" dirty="0" smtClean="0"/>
              <a:t> </a:t>
            </a:r>
            <a:r>
              <a:rPr lang="es-MX" dirty="0"/>
              <a:t>1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62000" y="1524000"/>
            <a:ext cx="6347714" cy="3880773"/>
          </a:xfr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Before using a ladder, inspect it for which of 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following?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correct answer is: 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dirty="0">
                <a:solidFill>
                  <a:prstClr val="black"/>
                </a:solidFill>
              </a:rPr>
              <a:t>	</a:t>
            </a:r>
            <a:r>
              <a:rPr lang="en-US" altLang="en-US" b="1" dirty="0">
                <a:solidFill>
                  <a:srgbClr val="7FD13B"/>
                </a:solidFill>
              </a:rPr>
              <a:t>D – All of the above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7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52399"/>
            <a:ext cx="8229600" cy="739775"/>
          </a:xfrm>
        </p:spPr>
        <p:txBody>
          <a:bodyPr/>
          <a:lstStyle/>
          <a:p>
            <a:r>
              <a:rPr lang="es-MX" dirty="0" smtClean="0"/>
              <a:t>   </a:t>
            </a:r>
            <a:r>
              <a:rPr lang="es-MX" u="sng" dirty="0" smtClean="0"/>
              <a:t>Fall </a:t>
            </a:r>
            <a:r>
              <a:rPr lang="es-MX" u="sng" dirty="0"/>
              <a:t>Hazards Statistics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294967295"/>
          </p:nvPr>
        </p:nvSpPr>
        <p:spPr>
          <a:xfrm>
            <a:off x="228600" y="1524000"/>
            <a:ext cx="51054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975" lvl="0" indent="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79000"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Each year workers die from falls.  During the year 2015:</a:t>
            </a:r>
          </a:p>
          <a:p>
            <a:pPr marL="365125" lvl="0" indent="-255588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625475" lvl="1" indent="-228600" fontAlgn="base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Total deaths from falls: 648</a:t>
            </a:r>
          </a:p>
          <a:p>
            <a:pPr marL="625475" lvl="1" indent="-228600" fontAlgn="base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Tx/>
              <a:buChar char="•"/>
            </a:pPr>
            <a:endParaRPr lang="en-US" altLang="en-US" sz="600" dirty="0">
              <a:solidFill>
                <a:prstClr val="black"/>
              </a:solidFill>
            </a:endParaRPr>
          </a:p>
          <a:p>
            <a:pPr marL="625475" lvl="1" indent="-228600" fontAlgn="base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Deaths in construction:  298</a:t>
            </a:r>
          </a:p>
          <a:p>
            <a:pPr marL="625475" lvl="1" indent="-228600" fontAlgn="base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Tx/>
              <a:buChar char="•"/>
            </a:pPr>
            <a:endParaRPr lang="en-US" altLang="en-US" sz="600" dirty="0">
              <a:solidFill>
                <a:prstClr val="black"/>
              </a:solidFill>
            </a:endParaRPr>
          </a:p>
          <a:p>
            <a:pPr marL="625475" lvl="1" indent="-228600" fontAlgn="base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 A total of 46% of deaths in Construction are from falls </a:t>
            </a:r>
          </a:p>
          <a:p>
            <a:pPr marL="625475" lvl="1" indent="-228600" fontAlgn="base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FontTx/>
              <a:buChar char="•"/>
            </a:pPr>
            <a:endParaRPr lang="en-US" altLang="en-US" sz="600" dirty="0">
              <a:solidFill>
                <a:prstClr val="black"/>
              </a:solidFill>
            </a:endParaRPr>
          </a:p>
          <a:p>
            <a:pPr marL="625475" lvl="1" indent="-228600" fontAlgn="base"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Approximately 13% of all occupational deaths are falls</a:t>
            </a:r>
          </a:p>
          <a:p>
            <a:pPr marL="625475" indent="-228600"/>
            <a:endParaRPr lang="es-MX" dirty="0"/>
          </a:p>
        </p:txBody>
      </p:sp>
      <p:pic>
        <p:nvPicPr>
          <p:cNvPr id="14" name="13 Marcador de contenido" descr="cemetery" title="picture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133600"/>
            <a:ext cx="4041775" cy="30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Question</a:t>
            </a:r>
            <a:r>
              <a:rPr lang="es-MX" dirty="0"/>
              <a:t> 2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600" y="1752600"/>
            <a:ext cx="6347714" cy="3880773"/>
          </a:xfr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700" dirty="0">
                <a:solidFill>
                  <a:prstClr val="black"/>
                </a:solidFill>
              </a:rPr>
              <a:t>Job made ladders may be used if the steps are </a:t>
            </a:r>
            <a:r>
              <a:rPr lang="en-US" altLang="en-US" sz="2700" dirty="0" smtClean="0">
                <a:solidFill>
                  <a:prstClr val="black"/>
                </a:solidFill>
              </a:rPr>
              <a:t>equally </a:t>
            </a:r>
            <a:r>
              <a:rPr lang="en-US" altLang="en-US" sz="2700" dirty="0">
                <a:solidFill>
                  <a:prstClr val="black"/>
                </a:solidFill>
              </a:rPr>
              <a:t>spaced with no steps missing and no </a:t>
            </a:r>
            <a:r>
              <a:rPr lang="en-US" altLang="en-US" sz="2700" dirty="0" smtClean="0">
                <a:solidFill>
                  <a:prstClr val="black"/>
                </a:solidFill>
              </a:rPr>
              <a:t>sharp </a:t>
            </a:r>
            <a:r>
              <a:rPr lang="en-US" altLang="en-US" sz="2700" dirty="0">
                <a:solidFill>
                  <a:prstClr val="black"/>
                </a:solidFill>
              </a:rPr>
              <a:t>edges or nails sticking out.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7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True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False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91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Question</a:t>
            </a:r>
            <a:r>
              <a:rPr lang="es-MX" dirty="0"/>
              <a:t> 2 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Job made ladders may be used if the steps </a:t>
            </a:r>
            <a:r>
              <a:rPr lang="en-US" altLang="en-US" sz="2400" dirty="0" smtClean="0">
                <a:solidFill>
                  <a:prstClr val="black"/>
                </a:solidFill>
              </a:rPr>
              <a:t>are </a:t>
            </a:r>
            <a:r>
              <a:rPr lang="en-US" altLang="en-US" sz="2400" dirty="0">
                <a:solidFill>
                  <a:prstClr val="black"/>
                </a:solidFill>
              </a:rPr>
              <a:t>equally spaced with no steps missing and </a:t>
            </a:r>
            <a:r>
              <a:rPr lang="en-US" altLang="en-US" sz="2400" dirty="0" smtClean="0">
                <a:solidFill>
                  <a:prstClr val="black"/>
                </a:solidFill>
              </a:rPr>
              <a:t>no </a:t>
            </a:r>
            <a:r>
              <a:rPr lang="en-US" altLang="en-US" sz="2400" dirty="0">
                <a:solidFill>
                  <a:prstClr val="black"/>
                </a:solidFill>
              </a:rPr>
              <a:t>sharp edges or nails sticking out.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The correct answer is: 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400" dirty="0">
                <a:solidFill>
                  <a:srgbClr val="7FD13B"/>
                </a:solidFill>
              </a:rPr>
              <a:t>		</a:t>
            </a:r>
            <a:r>
              <a:rPr lang="en-US" altLang="en-US" sz="2400" b="1" dirty="0">
                <a:solidFill>
                  <a:srgbClr val="7FD13B"/>
                </a:solidFill>
              </a:rPr>
              <a:t>A - True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76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Question</a:t>
            </a:r>
            <a:r>
              <a:rPr lang="es-MX" dirty="0"/>
              <a:t> 3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700" dirty="0">
                <a:solidFill>
                  <a:prstClr val="black"/>
                </a:solidFill>
              </a:rPr>
              <a:t>When erecting scaffolding, the base </a:t>
            </a:r>
            <a:r>
              <a:rPr lang="en-US" altLang="en-US" sz="2700" dirty="0" smtClean="0">
                <a:solidFill>
                  <a:prstClr val="black"/>
                </a:solidFill>
              </a:rPr>
              <a:t>plate must </a:t>
            </a:r>
            <a:r>
              <a:rPr lang="en-US" altLang="en-US" sz="2700" dirty="0">
                <a:solidFill>
                  <a:prstClr val="black"/>
                </a:solidFill>
              </a:rPr>
              <a:t>be placed on what?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7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400" dirty="0">
                <a:solidFill>
                  <a:prstClr val="black"/>
                </a:solidFill>
              </a:rPr>
              <a:t>A Firm Foundation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400" dirty="0">
                <a:solidFill>
                  <a:prstClr val="black"/>
                </a:solidFill>
              </a:rPr>
              <a:t>Cement Blocks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400" dirty="0">
                <a:solidFill>
                  <a:prstClr val="black"/>
                </a:solidFill>
              </a:rPr>
              <a:t>Soft Dirt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400" dirty="0">
                <a:solidFill>
                  <a:prstClr val="black"/>
                </a:solidFill>
              </a:rPr>
              <a:t>Wood Blocks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92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MX" dirty="0" err="1" smtClean="0"/>
              <a:t>Question</a:t>
            </a:r>
            <a:r>
              <a:rPr lang="es-MX" dirty="0" smtClean="0"/>
              <a:t> 3 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When erecting scaffolding, the base plate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must be placed on what?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correct answer is: 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b="1" dirty="0">
                <a:solidFill>
                  <a:srgbClr val="009900"/>
                </a:solidFill>
              </a:rPr>
              <a:t>	</a:t>
            </a:r>
            <a:r>
              <a:rPr lang="en-US" altLang="en-US" sz="2800" b="1" dirty="0">
                <a:solidFill>
                  <a:srgbClr val="7FD13B"/>
                </a:solidFill>
              </a:rPr>
              <a:t>A – A Firm Foundation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77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Question</a:t>
            </a:r>
            <a:r>
              <a:rPr lang="es-MX" dirty="0"/>
              <a:t> 4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800" y="1752600"/>
            <a:ext cx="6347714" cy="3880773"/>
          </a:xfrm>
        </p:spPr>
        <p:txBody>
          <a:bodyPr>
            <a:normAutofit lnSpcReduction="10000"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700" dirty="0">
                <a:solidFill>
                  <a:prstClr val="black"/>
                </a:solidFill>
              </a:rPr>
              <a:t>When working on scaffolding and you need a </a:t>
            </a:r>
            <a:r>
              <a:rPr lang="en-US" altLang="en-US" sz="2700" dirty="0" smtClean="0">
                <a:solidFill>
                  <a:prstClr val="black"/>
                </a:solidFill>
              </a:rPr>
              <a:t>little </a:t>
            </a:r>
            <a:r>
              <a:rPr lang="en-US" altLang="en-US" sz="2700" dirty="0">
                <a:solidFill>
                  <a:prstClr val="black"/>
                </a:solidFill>
              </a:rPr>
              <a:t>more height, you must do the following: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7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Stand on a saw-horse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Jump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Erect another section of scaffolding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Use a ladder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97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MX" dirty="0" err="1" smtClean="0"/>
              <a:t>Question</a:t>
            </a:r>
            <a:r>
              <a:rPr lang="es-MX" dirty="0" smtClean="0"/>
              <a:t> </a:t>
            </a:r>
            <a:r>
              <a:rPr lang="es-MX" dirty="0"/>
              <a:t>4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7467599" cy="4212563"/>
          </a:xfr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When working on scaffolding and you need a </a:t>
            </a:r>
            <a:r>
              <a:rPr lang="en-US" altLang="en-US" sz="2800" dirty="0" smtClean="0">
                <a:solidFill>
                  <a:prstClr val="black"/>
                </a:solidFill>
              </a:rPr>
              <a:t>little </a:t>
            </a:r>
            <a:r>
              <a:rPr lang="en-US" altLang="en-US" sz="2800" dirty="0">
                <a:solidFill>
                  <a:prstClr val="black"/>
                </a:solidFill>
              </a:rPr>
              <a:t>more height, you must do the following: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correct answer is: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	</a:t>
            </a:r>
            <a:r>
              <a:rPr lang="en-US" altLang="en-US" sz="2400" b="1" dirty="0">
                <a:solidFill>
                  <a:srgbClr val="7FD13B"/>
                </a:solidFill>
              </a:rPr>
              <a:t>C – Erect another section of </a:t>
            </a:r>
            <a:r>
              <a:rPr lang="en-US" altLang="en-US" sz="2400" b="1" dirty="0" smtClean="0">
                <a:solidFill>
                  <a:srgbClr val="7FD13B"/>
                </a:solidFill>
              </a:rPr>
              <a:t>scaffolding</a:t>
            </a:r>
            <a:endParaRPr lang="en-US" altLang="en-US" sz="2400" b="1" dirty="0">
              <a:solidFill>
                <a:srgbClr val="7FD13B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8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Question 5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800" y="1676400"/>
            <a:ext cx="6347714" cy="3880773"/>
          </a:xfr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700" dirty="0">
                <a:solidFill>
                  <a:prstClr val="black"/>
                </a:solidFill>
              </a:rPr>
              <a:t>Stairs that are incomplete and missing </a:t>
            </a:r>
            <a:r>
              <a:rPr lang="en-US" altLang="en-US" sz="2700" dirty="0" smtClean="0">
                <a:solidFill>
                  <a:prstClr val="black"/>
                </a:solidFill>
              </a:rPr>
              <a:t>handrails </a:t>
            </a:r>
            <a:r>
              <a:rPr lang="en-US" altLang="en-US" sz="2700" dirty="0">
                <a:solidFill>
                  <a:prstClr val="black"/>
                </a:solidFill>
              </a:rPr>
              <a:t>are acceptable to use during </a:t>
            </a:r>
            <a:r>
              <a:rPr lang="en-US" altLang="en-US" sz="2700" dirty="0" smtClean="0">
                <a:solidFill>
                  <a:prstClr val="black"/>
                </a:solidFill>
              </a:rPr>
              <a:t>the </a:t>
            </a:r>
            <a:r>
              <a:rPr lang="en-US" altLang="en-US" sz="2700" dirty="0">
                <a:solidFill>
                  <a:prstClr val="black"/>
                </a:solidFill>
              </a:rPr>
              <a:t>construction phase of the project.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True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False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6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Question 5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800" y="1676400"/>
            <a:ext cx="6347714" cy="3880773"/>
          </a:xfrm>
        </p:spPr>
        <p:txBody>
          <a:bodyPr>
            <a:normAutofit lnSpcReduction="10000"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 smtClean="0">
                <a:solidFill>
                  <a:prstClr val="black"/>
                </a:solidFill>
              </a:rPr>
              <a:t>Stairs that </a:t>
            </a:r>
            <a:r>
              <a:rPr lang="en-US" altLang="en-US" sz="2800" dirty="0">
                <a:solidFill>
                  <a:prstClr val="black"/>
                </a:solidFill>
              </a:rPr>
              <a:t>are incomplete and missing </a:t>
            </a:r>
            <a:r>
              <a:rPr lang="en-US" altLang="en-US" sz="2800" dirty="0" smtClean="0">
                <a:solidFill>
                  <a:prstClr val="black"/>
                </a:solidFill>
              </a:rPr>
              <a:t>handrails </a:t>
            </a:r>
            <a:r>
              <a:rPr lang="en-US" altLang="en-US" sz="2800" dirty="0">
                <a:solidFill>
                  <a:prstClr val="black"/>
                </a:solidFill>
              </a:rPr>
              <a:t>are acceptable to use during the </a:t>
            </a:r>
            <a:r>
              <a:rPr lang="en-US" altLang="en-US" sz="2800" dirty="0" smtClean="0">
                <a:solidFill>
                  <a:prstClr val="black"/>
                </a:solidFill>
              </a:rPr>
              <a:t>construction </a:t>
            </a:r>
            <a:r>
              <a:rPr lang="en-US" altLang="en-US" sz="2800" dirty="0">
                <a:solidFill>
                  <a:prstClr val="black"/>
                </a:solidFill>
              </a:rPr>
              <a:t>phase of the project.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correct answer is: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	</a:t>
            </a:r>
            <a:r>
              <a:rPr lang="en-US" altLang="en-US" sz="2800" b="1" dirty="0">
                <a:solidFill>
                  <a:srgbClr val="7FD13B"/>
                </a:solidFill>
              </a:rPr>
              <a:t>B – False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2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69950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Accident Prevention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905000"/>
            <a:ext cx="3659188" cy="3560763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A willing, positive attitude towards safety will help make a safer work environment.</a:t>
            </a:r>
          </a:p>
          <a:p>
            <a:endParaRPr lang="es-MX" dirty="0"/>
          </a:p>
        </p:txBody>
      </p:sp>
      <p:pic>
        <p:nvPicPr>
          <p:cNvPr id="3" name="Picture 2" title="Man wearing PP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295400"/>
            <a:ext cx="38957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717550"/>
          </a:xfrm>
        </p:spPr>
        <p:txBody>
          <a:bodyPr/>
          <a:lstStyle/>
          <a:p>
            <a:r>
              <a:rPr lang="es-MX" u="sng" dirty="0" smtClean="0"/>
              <a:t> </a:t>
            </a:r>
            <a:r>
              <a:rPr lang="es-MX" u="sng" dirty="0" err="1" smtClean="0"/>
              <a:t>Preventing</a:t>
            </a:r>
            <a:r>
              <a:rPr lang="es-MX" u="sng" dirty="0" smtClean="0"/>
              <a:t> </a:t>
            </a:r>
            <a:r>
              <a:rPr lang="es-MX" u="sng" dirty="0"/>
              <a:t>Fall </a:t>
            </a:r>
            <a:r>
              <a:rPr lang="es-MX" u="sng" dirty="0" err="1"/>
              <a:t>Accidents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04800" y="1219200"/>
            <a:ext cx="45720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1363" lvl="0" indent="-741363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Construction work performed at 6’ or higher above a lower level requires fall protection.</a:t>
            </a:r>
          </a:p>
          <a:p>
            <a:pPr marL="741363" lvl="0" indent="-741363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741363" lvl="0" indent="-741363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Some fall protection methods include:</a:t>
            </a:r>
          </a:p>
          <a:p>
            <a:pPr marL="1371600" lvl="1" indent="-5207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Guardrails</a:t>
            </a:r>
          </a:p>
          <a:p>
            <a:pPr marL="1371600" lvl="1" indent="-5207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Warning lines</a:t>
            </a:r>
          </a:p>
          <a:p>
            <a:pPr marL="1371600" lvl="1" indent="-5207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Fall arrest systems and</a:t>
            </a:r>
            <a:r>
              <a:rPr lang="en-US" altLang="en-US" sz="2500" dirty="0">
                <a:solidFill>
                  <a:prstClr val="black"/>
                </a:solidFill>
              </a:rPr>
              <a:t> </a:t>
            </a:r>
          </a:p>
          <a:p>
            <a:pPr marL="1371600" lvl="1" indent="-5207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Floor covers</a:t>
            </a:r>
          </a:p>
          <a:p>
            <a:endParaRPr lang="es-MX" dirty="0"/>
          </a:p>
        </p:txBody>
      </p:sp>
      <p:pic>
        <p:nvPicPr>
          <p:cNvPr id="3" name="Picture 2" title="preventing fall accident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914400"/>
            <a:ext cx="3657600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228600" y="1143000"/>
            <a:ext cx="45720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 fontScale="47500" lnSpcReduction="20000"/>
          </a:bodyPr>
          <a:lstStyle/>
          <a:p>
            <a:pPr marL="109728" indent="0">
              <a:buClr>
                <a:schemeClr val="accent1">
                  <a:lumMod val="75000"/>
                </a:schemeClr>
              </a:buClr>
              <a:buSzPct val="79000"/>
              <a:buNone/>
            </a:pPr>
            <a:r>
              <a:rPr lang="en-US" sz="5100" dirty="0" smtClean="0"/>
              <a:t>Fall </a:t>
            </a:r>
            <a:r>
              <a:rPr lang="en-US" sz="5100" dirty="0"/>
              <a:t>hazards can be found on every construction site</a:t>
            </a:r>
            <a:r>
              <a:rPr lang="en-US" sz="5100" dirty="0" smtClean="0"/>
              <a:t>:</a:t>
            </a:r>
          </a:p>
          <a:p>
            <a:endParaRPr lang="en-US" sz="3800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1051560" indent="-6858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5100" dirty="0"/>
              <a:t>Building structures</a:t>
            </a:r>
          </a:p>
          <a:p>
            <a:pPr marL="70866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5100" dirty="0"/>
          </a:p>
          <a:p>
            <a:pPr marL="1051560" indent="-6858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5100" dirty="0"/>
              <a:t>Exterior construction areas</a:t>
            </a:r>
          </a:p>
          <a:p>
            <a:pPr marL="70866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5100" dirty="0"/>
          </a:p>
          <a:p>
            <a:pPr marL="1051560" indent="-6858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5100" dirty="0"/>
              <a:t>Scaffolds</a:t>
            </a:r>
          </a:p>
          <a:p>
            <a:pPr marL="70866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5100" dirty="0"/>
          </a:p>
          <a:p>
            <a:pPr marL="1051560" indent="-6858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5100" dirty="0"/>
              <a:t>Stairs</a:t>
            </a:r>
          </a:p>
          <a:p>
            <a:pPr marL="70866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5100" dirty="0"/>
          </a:p>
          <a:p>
            <a:pPr marL="1051560" indent="-6858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5100" dirty="0"/>
              <a:t>Ladders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315200" cy="641350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u="sng" dirty="0" smtClean="0"/>
              <a:t>Fall Hazards </a:t>
            </a:r>
            <a:endParaRPr lang="es-MX" u="sng" dirty="0"/>
          </a:p>
        </p:txBody>
      </p:sp>
      <p:pic>
        <p:nvPicPr>
          <p:cNvPr id="3" name="Picture 2" title="Fall Hazards  can be found on every construction 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371600"/>
            <a:ext cx="42005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869950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Guardrails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228600" y="1295400"/>
            <a:ext cx="3811588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520700" lvl="0" indent="-52070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Guardrails must have a top rail, </a:t>
            </a:r>
            <a:r>
              <a:rPr lang="en-US" altLang="en-US" sz="2800" dirty="0" smtClean="0">
                <a:solidFill>
                  <a:prstClr val="black"/>
                </a:solidFill>
              </a:rPr>
              <a:t>a </a:t>
            </a:r>
            <a:r>
              <a:rPr lang="en-US" altLang="en-US" sz="2800" dirty="0">
                <a:solidFill>
                  <a:prstClr val="black"/>
                </a:solidFill>
              </a:rPr>
              <a:t>mid rail and a toe board.  </a:t>
            </a:r>
          </a:p>
          <a:p>
            <a:pPr marL="520700" lvl="0" indent="-520700" fontAlgn="base">
              <a:spcAft>
                <a:spcPct val="0"/>
              </a:spcAft>
              <a:buClr>
                <a:prstClr val="black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520700" lvl="0" indent="-52070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 top rail must </a:t>
            </a:r>
            <a:r>
              <a:rPr lang="en-US" altLang="en-US" sz="2800" dirty="0" smtClean="0">
                <a:solidFill>
                  <a:prstClr val="black"/>
                </a:solidFill>
              </a:rPr>
              <a:t>be </a:t>
            </a:r>
            <a:r>
              <a:rPr lang="en-US" altLang="en-US" sz="2800" dirty="0">
                <a:solidFill>
                  <a:prstClr val="black"/>
                </a:solidFill>
              </a:rPr>
              <a:t>at least 42” </a:t>
            </a:r>
            <a:r>
              <a:rPr lang="en-US" altLang="en-US" sz="2800" dirty="0" smtClean="0">
                <a:solidFill>
                  <a:prstClr val="black"/>
                </a:solidFill>
              </a:rPr>
              <a:t>from </a:t>
            </a:r>
            <a:r>
              <a:rPr lang="en-US" altLang="en-US" sz="2800" dirty="0">
                <a:solidFill>
                  <a:prstClr val="black"/>
                </a:solidFill>
              </a:rPr>
              <a:t>the working surface.</a:t>
            </a:r>
          </a:p>
          <a:p>
            <a:pPr marL="520700" indent="-520700"/>
            <a:endParaRPr lang="es-MX" dirty="0"/>
          </a:p>
        </p:txBody>
      </p:sp>
      <p:pic>
        <p:nvPicPr>
          <p:cNvPr id="3" name="Picture 2" title="Guardrails must have a top rail,  a mid rail and a toe board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371600"/>
            <a:ext cx="44577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696200" cy="7937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u="sng" dirty="0" smtClean="0">
                <a:solidFill>
                  <a:prstClr val="black"/>
                </a:solidFill>
              </a:rPr>
              <a:t>Guardrails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1371600"/>
            <a:ext cx="4038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0700" lvl="0" indent="-520700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All guardrails must </a:t>
            </a:r>
            <a:r>
              <a:rPr lang="en-US" altLang="en-US" sz="2800" dirty="0" smtClean="0">
                <a:solidFill>
                  <a:prstClr val="black"/>
                </a:solidFill>
              </a:rPr>
              <a:t>be </a:t>
            </a:r>
            <a:r>
              <a:rPr lang="en-US" altLang="en-US" sz="2800" dirty="0">
                <a:solidFill>
                  <a:prstClr val="black"/>
                </a:solidFill>
              </a:rPr>
              <a:t>constructed with </a:t>
            </a:r>
            <a:r>
              <a:rPr lang="en-US" altLang="en-US" sz="2800" dirty="0" smtClean="0">
                <a:solidFill>
                  <a:prstClr val="black"/>
                </a:solidFill>
              </a:rPr>
              <a:t>a </a:t>
            </a:r>
            <a:r>
              <a:rPr lang="en-US" altLang="en-US" sz="2800" dirty="0">
                <a:solidFill>
                  <a:prstClr val="black"/>
                </a:solidFill>
              </a:rPr>
              <a:t>top rail and a mid rail.</a:t>
            </a:r>
          </a:p>
          <a:p>
            <a:pPr marL="520700" lvl="0" indent="-520700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520700" lvl="0" indent="-520700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 top rail must support 200 lbs. of force downward and outward.</a:t>
            </a:r>
          </a:p>
          <a:p>
            <a:pPr marL="520700" indent="-520700"/>
            <a:endParaRPr lang="es-MX" dirty="0"/>
          </a:p>
        </p:txBody>
      </p:sp>
      <p:pic>
        <p:nvPicPr>
          <p:cNvPr id="3" name="Picture 2" title="All guardrails must  be constructed with  a top rail and a mid rai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43000"/>
            <a:ext cx="39909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793750"/>
          </a:xfrm>
        </p:spPr>
        <p:txBody>
          <a:bodyPr/>
          <a:lstStyle/>
          <a:p>
            <a:r>
              <a:rPr lang="en-US" u="sng" dirty="0" smtClean="0">
                <a:solidFill>
                  <a:prstClr val="black"/>
                </a:solidFill>
              </a:rPr>
              <a:t> Guardrails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396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lvl="0" indent="-63023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Cable guardrails must meet the same rules as wood guardrails.</a:t>
            </a:r>
          </a:p>
          <a:p>
            <a:pPr marL="365125" lvl="0" indent="-25558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693738" lvl="0" indent="-69373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 top rail must be at least 42” high and resist up to 200 lbs.</a:t>
            </a:r>
          </a:p>
          <a:p>
            <a:endParaRPr lang="es-MX" dirty="0"/>
          </a:p>
        </p:txBody>
      </p:sp>
      <p:pic>
        <p:nvPicPr>
          <p:cNvPr id="3" name="Picture 2" title="Cable guardrails must meet the same rules as wood guardrai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43000"/>
            <a:ext cx="40100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76200"/>
            <a:ext cx="8229600" cy="8699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Cable Guardrails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2209800"/>
            <a:ext cx="2895600" cy="3733800"/>
          </a:xfrm>
          <a:prstGeom prst="rect">
            <a:avLst/>
          </a:prstGeom>
        </p:spPr>
        <p:txBody>
          <a:bodyPr/>
          <a:lstStyle/>
          <a:p>
            <a:pPr marL="109537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Steel cable guardrails </a:t>
            </a:r>
            <a:r>
              <a:rPr lang="en-US" altLang="en-US" sz="2800" dirty="0" smtClean="0">
                <a:solidFill>
                  <a:prstClr val="black"/>
                </a:solidFill>
              </a:rPr>
              <a:t>must have the </a:t>
            </a:r>
            <a:r>
              <a:rPr lang="en-US" altLang="en-US" sz="2800" dirty="0">
                <a:solidFill>
                  <a:prstClr val="black"/>
                </a:solidFill>
              </a:rPr>
              <a:t>top rail flagged every </a:t>
            </a:r>
            <a:r>
              <a:rPr lang="en-US" altLang="en-US" sz="2800" dirty="0" smtClean="0">
                <a:solidFill>
                  <a:prstClr val="black"/>
                </a:solidFill>
              </a:rPr>
              <a:t>   </a:t>
            </a:r>
            <a:r>
              <a:rPr lang="en-US" altLang="en-US" sz="2800" dirty="0">
                <a:solidFill>
                  <a:prstClr val="black"/>
                </a:solidFill>
              </a:rPr>
              <a:t>6 feet.</a:t>
            </a:r>
          </a:p>
          <a:p>
            <a:endParaRPr lang="es-MX" dirty="0"/>
          </a:p>
        </p:txBody>
      </p:sp>
      <p:pic>
        <p:nvPicPr>
          <p:cNvPr id="3" name="Picture 2" title="cable guardrai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524000"/>
            <a:ext cx="54292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7175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u="sng" dirty="0" smtClean="0">
                <a:solidFill>
                  <a:prstClr val="black"/>
                </a:solidFill>
              </a:rPr>
              <a:t>Cable </a:t>
            </a:r>
            <a:r>
              <a:rPr lang="en-US" u="sng" dirty="0">
                <a:solidFill>
                  <a:prstClr val="black"/>
                </a:solidFill>
              </a:rPr>
              <a:t>Guardrails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85800" y="1066800"/>
            <a:ext cx="8458200" cy="993775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clamps used for a steel cable system must be placed correctly. </a:t>
            </a:r>
          </a:p>
          <a:p>
            <a:endParaRPr lang="es-MX" dirty="0"/>
          </a:p>
        </p:txBody>
      </p:sp>
      <p:pic>
        <p:nvPicPr>
          <p:cNvPr id="3" name="Picture 2" title="The clamps used for a steel cable system must be placed correctly.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2133600"/>
            <a:ext cx="6781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793750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Warning Lines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1295400"/>
            <a:ext cx="39624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457200" lvl="0" indent="-45720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Warning lines are used to keep </a:t>
            </a:r>
            <a:r>
              <a:rPr lang="en-US" altLang="en-US" sz="2800" dirty="0" smtClean="0">
                <a:solidFill>
                  <a:prstClr val="black"/>
                </a:solidFill>
              </a:rPr>
              <a:t>    </a:t>
            </a:r>
            <a:r>
              <a:rPr lang="en-US" altLang="en-US" sz="2800" dirty="0">
                <a:solidFill>
                  <a:prstClr val="black"/>
                </a:solidFill>
              </a:rPr>
              <a:t>workers away from an unsafe edge. </a:t>
            </a:r>
          </a:p>
          <a:p>
            <a:pPr marL="0" lvl="0" indent="0" fontAlgn="base">
              <a:spcAft>
                <a:spcPct val="0"/>
              </a:spcAft>
              <a:buClr>
                <a:prstClr val="black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457200" lvl="0" indent="-45720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 warning line must be at least 6’ away from the edge.    </a:t>
            </a:r>
          </a:p>
          <a:p>
            <a:endParaRPr lang="es-MX" dirty="0"/>
          </a:p>
        </p:txBody>
      </p:sp>
      <p:pic>
        <p:nvPicPr>
          <p:cNvPr id="3" name="Picture 2" title="The warning line must be at least 6’ away from the edge.  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371600"/>
            <a:ext cx="4038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793750"/>
          </a:xfrm>
        </p:spPr>
        <p:txBody>
          <a:bodyPr/>
          <a:lstStyle/>
          <a:p>
            <a:r>
              <a:rPr lang="es-MX" dirty="0" smtClean="0"/>
              <a:t>  </a:t>
            </a:r>
            <a:r>
              <a:rPr lang="es-MX" u="sng" dirty="0" smtClean="0"/>
              <a:t>Warning Lines 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1219200"/>
            <a:ext cx="3506788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50900" lvl="0" indent="-614363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Warning lines must  withstand 16 lbs. of tipping force.</a:t>
            </a:r>
          </a:p>
          <a:p>
            <a:pPr marL="850900" lvl="0" indent="-614363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850900" lvl="0" indent="-614363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The warning line must be at least </a:t>
            </a:r>
            <a:r>
              <a:rPr lang="en-US" altLang="en-US" sz="2800" dirty="0" smtClean="0">
                <a:solidFill>
                  <a:prstClr val="black"/>
                </a:solidFill>
              </a:rPr>
              <a:t>   </a:t>
            </a:r>
            <a:r>
              <a:rPr lang="en-US" altLang="en-US" sz="2800" dirty="0">
                <a:solidFill>
                  <a:prstClr val="black"/>
                </a:solidFill>
              </a:rPr>
              <a:t>34”  from the ground.</a:t>
            </a:r>
          </a:p>
          <a:p>
            <a:endParaRPr lang="es-MX" dirty="0"/>
          </a:p>
        </p:txBody>
      </p:sp>
      <p:pic>
        <p:nvPicPr>
          <p:cNvPr id="3" name="Picture 2" title="The warning line must be at least  34”  from the groun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9200"/>
            <a:ext cx="41052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717550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Warning Lines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3352800" cy="4419600"/>
          </a:xfrm>
          <a:prstGeom prst="rect">
            <a:avLst/>
          </a:prstGeom>
        </p:spPr>
        <p:txBody>
          <a:bodyPr/>
          <a:lstStyle/>
          <a:p>
            <a:pPr marL="693738" lvl="0" indent="-58420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Warning lines must be maintained.</a:t>
            </a:r>
          </a:p>
          <a:p>
            <a:pPr marL="693738" lvl="0" indent="-58420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693738" lvl="0" indent="-58420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Report any unsafe condition to your supervisor.</a:t>
            </a:r>
          </a:p>
          <a:p>
            <a:endParaRPr lang="es-MX" dirty="0"/>
          </a:p>
        </p:txBody>
      </p:sp>
      <p:pic>
        <p:nvPicPr>
          <p:cNvPr id="3" name="Picture 2" title="Warning lines must be maintain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600200"/>
            <a:ext cx="4953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7937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Warning </a:t>
            </a:r>
            <a:r>
              <a:rPr lang="en-US" dirty="0">
                <a:solidFill>
                  <a:prstClr val="black"/>
                </a:solidFill>
              </a:rPr>
              <a:t>Lines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1828800"/>
            <a:ext cx="3506788" cy="3560763"/>
          </a:xfrm>
          <a:prstGeom prst="rect">
            <a:avLst/>
          </a:prstGeom>
        </p:spPr>
        <p:txBody>
          <a:bodyPr/>
          <a:lstStyle/>
          <a:p>
            <a:pPr marL="173038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Never work in an area if the warning line has been knocked down or damaged.</a:t>
            </a:r>
          </a:p>
          <a:p>
            <a:endParaRPr lang="es-MX" dirty="0"/>
          </a:p>
        </p:txBody>
      </p:sp>
      <p:pic>
        <p:nvPicPr>
          <p:cNvPr id="3" name="Picture 2" title="unsafe sit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447800"/>
            <a:ext cx="4343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793750"/>
          </a:xfrm>
        </p:spPr>
        <p:txBody>
          <a:bodyPr anchor="t"/>
          <a:lstStyle/>
          <a:p>
            <a:r>
              <a:rPr lang="en-US" u="sng" dirty="0">
                <a:solidFill>
                  <a:prstClr val="black"/>
                </a:solidFill>
              </a:rPr>
              <a:t>Personal Fall Arrest Systems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2590800"/>
            <a:ext cx="39624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537" lvl="0" fontAlgn="base">
              <a:spcAft>
                <a:spcPct val="0"/>
              </a:spcAft>
              <a:buClr>
                <a:prstClr val="black"/>
              </a:buClr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en-US" sz="2800" dirty="0">
                <a:solidFill>
                  <a:prstClr val="black"/>
                </a:solidFill>
              </a:rPr>
              <a:t>body harness,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lanyard, and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anchorage point</a:t>
            </a:r>
            <a:endParaRPr lang="es-MX" sz="2800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4114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109537" indent="0" fontAlgn="base">
              <a:lnSpc>
                <a:spcPct val="90000"/>
              </a:lnSpc>
              <a:spcAft>
                <a:spcPct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800" dirty="0" smtClean="0"/>
              <a:t>The </a:t>
            </a:r>
            <a:r>
              <a:rPr lang="en-US" altLang="en-US" sz="2800" dirty="0" smtClean="0"/>
              <a:t>fall arrest system components are</a:t>
            </a:r>
            <a:r>
              <a:rPr lang="en-US" altLang="en-US" sz="2800" dirty="0" smtClean="0">
                <a:solidFill>
                  <a:prstClr val="black"/>
                </a:solidFill>
              </a:rPr>
              <a:t>:</a:t>
            </a:r>
            <a:endParaRPr lang="en-US" altLang="en-US" sz="28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pic>
        <p:nvPicPr>
          <p:cNvPr id="3" name="Picture 2" title="personal fall arrest syste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524000"/>
            <a:ext cx="441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685800"/>
          </a:xfrm>
        </p:spPr>
        <p:txBody>
          <a:bodyPr/>
          <a:lstStyle/>
          <a:p>
            <a:r>
              <a:rPr lang="es-MX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Building Structures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4953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 lnSpcReduction="10000"/>
          </a:bodyPr>
          <a:lstStyle/>
          <a:p>
            <a:pPr marL="109537" lvl="0" indent="0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SzPct val="79000"/>
              <a:buNone/>
            </a:pPr>
            <a:r>
              <a:rPr lang="en-US" altLang="en-US" sz="2800" dirty="0" smtClean="0">
                <a:solidFill>
                  <a:prstClr val="black"/>
                </a:solidFill>
              </a:rPr>
              <a:t> Work </a:t>
            </a:r>
            <a:r>
              <a:rPr lang="en-US" altLang="en-US" sz="2800" dirty="0">
                <a:solidFill>
                  <a:prstClr val="black"/>
                </a:solidFill>
              </a:rPr>
              <a:t>conditions 6’ or </a:t>
            </a:r>
            <a:r>
              <a:rPr lang="en-US" altLang="en-US" sz="2800" dirty="0" smtClean="0">
                <a:solidFill>
                  <a:prstClr val="black"/>
                </a:solidFill>
              </a:rPr>
              <a:t>  more </a:t>
            </a:r>
            <a:r>
              <a:rPr lang="en-US" altLang="en-US" sz="2800" dirty="0">
                <a:solidFill>
                  <a:prstClr val="black"/>
                </a:solidFill>
              </a:rPr>
              <a:t>above lower level require the use of fall protection</a:t>
            </a:r>
            <a:r>
              <a:rPr lang="en-US" altLang="en-US" sz="2800" dirty="0" smtClean="0">
                <a:solidFill>
                  <a:prstClr val="black"/>
                </a:solidFill>
              </a:rPr>
              <a:t>:</a:t>
            </a:r>
            <a:endParaRPr lang="en-US" altLang="en-US" sz="28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294967295"/>
          </p:nvPr>
        </p:nvSpPr>
        <p:spPr>
          <a:xfrm>
            <a:off x="762000" y="2971800"/>
            <a:ext cx="3810000" cy="3429000"/>
          </a:xfrm>
          <a:prstGeom prst="rect">
            <a:avLst/>
          </a:prstGeom>
        </p:spPr>
        <p:txBody>
          <a:bodyPr/>
          <a:lstStyle/>
          <a:p>
            <a:pPr marL="452628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Unprotected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sides, </a:t>
            </a:r>
            <a:r>
              <a:rPr lang="en-US" sz="2400" dirty="0" smtClean="0"/>
              <a:t>edges</a:t>
            </a: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2628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2400" dirty="0" smtClean="0"/>
              <a:t>Leading </a:t>
            </a:r>
            <a:r>
              <a:rPr lang="en-US" sz="2400" dirty="0"/>
              <a:t>edges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2628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2400" dirty="0" smtClean="0"/>
              <a:t>Excavations</a:t>
            </a:r>
            <a:endParaRPr 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2628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2000"/>
              <a:buFont typeface="Arial" panose="020B0604020202020204" pitchFamily="34" charset="0"/>
              <a:buChar char="•"/>
            </a:pPr>
            <a:r>
              <a:rPr lang="en-US" sz="2400" dirty="0" smtClean="0"/>
              <a:t>Walking/working surfaces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4" name="Picture 3" title="unprotected sid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95400"/>
            <a:ext cx="3924300" cy="50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793750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Personal Fall Arrest Systems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04800" y="1524000"/>
            <a:ext cx="4573588" cy="3941763"/>
          </a:xfrm>
          <a:prstGeom prst="rect">
            <a:avLst/>
          </a:prstGeom>
        </p:spPr>
        <p:txBody>
          <a:bodyPr/>
          <a:lstStyle/>
          <a:p>
            <a:pPr marL="568325" lvl="0" indent="-45878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Body harness must be worn properly.</a:t>
            </a:r>
          </a:p>
          <a:p>
            <a:pPr marL="568325" lvl="0" indent="-45878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568325" lvl="0" indent="-45878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D-ring must rest between the shoulders and the chest strap must be secured.</a:t>
            </a:r>
          </a:p>
          <a:p>
            <a:pPr marL="568325" indent="-458788"/>
            <a:endParaRPr lang="es-MX" dirty="0"/>
          </a:p>
        </p:txBody>
      </p:sp>
      <p:pic>
        <p:nvPicPr>
          <p:cNvPr id="3" name="Picture 2" title="Body harness must be worn properl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066800"/>
            <a:ext cx="39624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76200"/>
            <a:ext cx="8229600" cy="8699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Personal </a:t>
            </a:r>
            <a:r>
              <a:rPr lang="en-US" u="sng" dirty="0">
                <a:solidFill>
                  <a:prstClr val="black"/>
                </a:solidFill>
              </a:rPr>
              <a:t>Fall Arrest Systems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04800" y="2667000"/>
            <a:ext cx="4114800" cy="3505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SzPct val="105000"/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inspected before use,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adjusted to fit the worker, and</a:t>
            </a: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620713" lvl="1" indent="-228600" fontAlgn="base"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free from other visible damage. </a:t>
            </a:r>
          </a:p>
          <a:p>
            <a:endParaRPr lang="es-MX" sz="2800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idx="4294967295"/>
          </p:nvPr>
        </p:nvSpPr>
        <p:spPr>
          <a:xfrm>
            <a:off x="533400" y="1295400"/>
            <a:ext cx="3810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2500" lnSpcReduction="10000"/>
          </a:bodyPr>
          <a:lstStyle/>
          <a:p>
            <a:pPr marL="90487" lvl="0" indent="0" fontAlgn="base">
              <a:lnSpc>
                <a:spcPct val="90000"/>
              </a:lnSpc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3000"/>
              <a:buNone/>
            </a:pPr>
            <a:r>
              <a:rPr lang="en-US" altLang="en-US" sz="4400" dirty="0">
                <a:solidFill>
                  <a:prstClr val="black"/>
                </a:solidFill>
              </a:rPr>
              <a:t>Body harness must be</a:t>
            </a:r>
            <a:r>
              <a:rPr lang="en-US" altLang="en-US" sz="4400" dirty="0" smtClean="0">
                <a:solidFill>
                  <a:prstClr val="black"/>
                </a:solidFill>
              </a:rPr>
              <a:t>:</a:t>
            </a:r>
            <a:endParaRPr lang="en-US" altLang="en-US" sz="44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pic>
        <p:nvPicPr>
          <p:cNvPr id="3" name="Picture 2" title="body harness must be inspected,adjusted and free visible da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143000"/>
            <a:ext cx="4191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7937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u="sng" dirty="0" smtClean="0">
                <a:solidFill>
                  <a:prstClr val="black"/>
                </a:solidFill>
              </a:rPr>
              <a:t>Personal </a:t>
            </a:r>
            <a:r>
              <a:rPr lang="en-US" u="sng" dirty="0">
                <a:solidFill>
                  <a:prstClr val="black"/>
                </a:solidFill>
              </a:rPr>
              <a:t>Fall Arrest Systems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1143000"/>
            <a:ext cx="72390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3500" dirty="0">
                <a:solidFill>
                  <a:prstClr val="black"/>
                </a:solidFill>
              </a:rPr>
              <a:t>Lanyards must be in good condition and free from visible damage.  </a:t>
            </a:r>
          </a:p>
          <a:p>
            <a:endParaRPr lang="es-MX" dirty="0"/>
          </a:p>
        </p:txBody>
      </p:sp>
      <p:pic>
        <p:nvPicPr>
          <p:cNvPr id="3" name="Picture 2" title="Lanyards must be in good condi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62200"/>
            <a:ext cx="75914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8699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u="sng" dirty="0" smtClean="0">
                <a:solidFill>
                  <a:prstClr val="black"/>
                </a:solidFill>
              </a:rPr>
              <a:t>Personal Fall </a:t>
            </a:r>
            <a:r>
              <a:rPr lang="en-US" u="sng" dirty="0">
                <a:solidFill>
                  <a:prstClr val="black"/>
                </a:solidFill>
              </a:rPr>
              <a:t>Arrest </a:t>
            </a:r>
            <a:r>
              <a:rPr lang="en-US" u="sng" dirty="0" smtClean="0">
                <a:solidFill>
                  <a:prstClr val="black"/>
                </a:solidFill>
              </a:rPr>
              <a:t>Systems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1981200"/>
            <a:ext cx="3276600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537" lvl="0" indent="0" fontAlgn="base">
              <a:lnSpc>
                <a:spcPts val="336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3200" dirty="0" smtClean="0">
                <a:solidFill>
                  <a:prstClr val="black"/>
                </a:solidFill>
              </a:rPr>
              <a:t>Lanyard </a:t>
            </a:r>
            <a:r>
              <a:rPr lang="en-US" altLang="en-US" sz="3200" dirty="0">
                <a:solidFill>
                  <a:prstClr val="black"/>
                </a:solidFill>
              </a:rPr>
              <a:t>must attach  to  the   D-ring on the body harness.</a:t>
            </a:r>
          </a:p>
          <a:p>
            <a:endParaRPr lang="es-MX" sz="3200" dirty="0"/>
          </a:p>
        </p:txBody>
      </p:sp>
      <p:pic>
        <p:nvPicPr>
          <p:cNvPr id="3" name="Picture 2" title="Lanyard must attach  to  the   D-ring on the body harnes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524000"/>
            <a:ext cx="43434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9017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Personal </a:t>
            </a:r>
            <a:r>
              <a:rPr lang="en-US" u="sng" dirty="0">
                <a:solidFill>
                  <a:prstClr val="black"/>
                </a:solidFill>
              </a:rPr>
              <a:t>Fall Arrest </a:t>
            </a:r>
            <a:r>
              <a:rPr lang="en-US" u="sng" dirty="0" smtClean="0">
                <a:solidFill>
                  <a:prstClr val="black"/>
                </a:solidFill>
              </a:rPr>
              <a:t> Systems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228600" y="1905000"/>
            <a:ext cx="4114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kumimoji="1" lang="en-US" altLang="en-US" sz="3200" dirty="0">
                <a:solidFill>
                  <a:prstClr val="black"/>
                </a:solidFill>
                <a:latin typeface="Tahoma" panose="020B0604030504040204" pitchFamily="34" charset="0"/>
              </a:rPr>
              <a:t>Never anchor or tie </a:t>
            </a: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         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None/>
            </a:pP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off </a:t>
            </a:r>
            <a:r>
              <a:rPr kumimoji="1" lang="en-US" altLang="en-US" sz="3200" dirty="0">
                <a:solidFill>
                  <a:prstClr val="black"/>
                </a:solidFill>
                <a:latin typeface="Tahoma" panose="020B0604030504040204" pitchFamily="34" charset="0"/>
              </a:rPr>
              <a:t>to pipes, wood </a:t>
            </a: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structures</a:t>
            </a:r>
            <a:r>
              <a:rPr kumimoji="1" lang="en-US" altLang="en-US" sz="3200" dirty="0">
                <a:solidFill>
                  <a:prstClr val="black"/>
                </a:solidFill>
                <a:latin typeface="Tahoma" panose="020B0604030504040204" pitchFamily="34" charset="0"/>
              </a:rPr>
              <a:t>, electrical </a:t>
            </a: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wires</a:t>
            </a:r>
            <a:r>
              <a:rPr kumimoji="1" lang="en-US" altLang="en-US" sz="3200" dirty="0">
                <a:solidFill>
                  <a:prstClr val="black"/>
                </a:solidFill>
                <a:latin typeface="Tahoma" panose="020B0604030504040204" pitchFamily="34" charset="0"/>
              </a:rPr>
              <a:t>, or other areas </a:t>
            </a: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not </a:t>
            </a:r>
            <a:r>
              <a:rPr kumimoji="1" lang="en-US" altLang="en-US" sz="3200" dirty="0">
                <a:solidFill>
                  <a:prstClr val="black"/>
                </a:solidFill>
                <a:latin typeface="Tahoma" panose="020B0604030504040204" pitchFamily="34" charset="0"/>
              </a:rPr>
              <a:t>designed for </a:t>
            </a:r>
            <a:r>
              <a:rPr kumimoji="1"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anchorage </a:t>
            </a:r>
            <a:r>
              <a:rPr kumimoji="1" lang="en-US" altLang="en-US" sz="3200" dirty="0">
                <a:solidFill>
                  <a:prstClr val="black"/>
                </a:solidFill>
                <a:latin typeface="Tahoma" panose="020B0604030504040204" pitchFamily="34" charset="0"/>
              </a:rPr>
              <a:t>points.</a:t>
            </a:r>
          </a:p>
          <a:p>
            <a:endParaRPr lang="es-MX" sz="3200" dirty="0"/>
          </a:p>
        </p:txBody>
      </p:sp>
      <p:pic>
        <p:nvPicPr>
          <p:cNvPr id="3" name="Picture 2" title="never anchor or tie off to pipes,wood stru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447800"/>
            <a:ext cx="43434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7175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Personal </a:t>
            </a:r>
            <a:r>
              <a:rPr lang="en-US" u="sng" dirty="0">
                <a:solidFill>
                  <a:prstClr val="black"/>
                </a:solidFill>
              </a:rPr>
              <a:t>Fall Arrest Systems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0" y="1676400"/>
            <a:ext cx="50292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txBody>
          <a:bodyPr>
            <a:normAutofit lnSpcReduction="10000"/>
          </a:bodyPr>
          <a:lstStyle/>
          <a:p>
            <a:pPr marL="452628" indent="-342900">
              <a:buFont typeface="Wingdings" panose="05000000000000000000" pitchFamily="2" charset="2"/>
              <a:buChar char="q"/>
            </a:pPr>
            <a:r>
              <a:rPr lang="en-US" sz="3200" dirty="0"/>
              <a:t>The anchorage point is the place where you tie off to or hook to.  </a:t>
            </a:r>
          </a:p>
          <a:p>
            <a:endParaRPr lang="en-US" sz="3200" dirty="0"/>
          </a:p>
          <a:p>
            <a:pPr marL="452628" indent="-342900">
              <a:buFont typeface="Wingdings" panose="05000000000000000000" pitchFamily="2" charset="2"/>
              <a:buChar char="q"/>
            </a:pPr>
            <a:r>
              <a:rPr lang="en-US" sz="3200" dirty="0"/>
              <a:t>The anchorage point must support the force of a person falling.</a:t>
            </a:r>
          </a:p>
          <a:p>
            <a:endParaRPr lang="es-MX" dirty="0"/>
          </a:p>
        </p:txBody>
      </p:sp>
      <p:pic>
        <p:nvPicPr>
          <p:cNvPr id="3" name="Picture 2" title="The anchorage point must support the force of a person falling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19200"/>
            <a:ext cx="3733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7937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Personal </a:t>
            </a:r>
            <a:r>
              <a:rPr lang="en-US" u="sng" dirty="0">
                <a:solidFill>
                  <a:prstClr val="black"/>
                </a:solidFill>
              </a:rPr>
              <a:t>Fall Arrest </a:t>
            </a:r>
            <a:r>
              <a:rPr lang="en-US" u="sng" dirty="0" smtClean="0">
                <a:solidFill>
                  <a:prstClr val="black"/>
                </a:solidFill>
              </a:rPr>
              <a:t>Systems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3659188" cy="394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Clr>
                <a:schemeClr val="accent1">
                  <a:lumMod val="75000"/>
                </a:schemeClr>
              </a:buClr>
              <a:buSzPct val="74000"/>
              <a:buNone/>
            </a:pPr>
            <a:r>
              <a:rPr lang="en-US" altLang="en-US" sz="3200" dirty="0"/>
              <a:t>A life line is used to allow a worker to stay tied off while he moves through the work area.</a:t>
            </a:r>
          </a:p>
          <a:p>
            <a:pPr marL="0" indent="0">
              <a:buNone/>
            </a:pPr>
            <a:endParaRPr lang="es-MX" sz="3200" dirty="0"/>
          </a:p>
        </p:txBody>
      </p:sp>
      <p:pic>
        <p:nvPicPr>
          <p:cNvPr id="3" name="Picture 2" title="workers must use a life 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447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7175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Personal Fall Arrest </a:t>
            </a:r>
            <a:r>
              <a:rPr lang="en-US" u="sng" dirty="0" smtClean="0">
                <a:solidFill>
                  <a:prstClr val="black"/>
                </a:solidFill>
              </a:rPr>
              <a:t>Systems 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3430588" cy="3941763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Workers must always be tied </a:t>
            </a:r>
            <a:r>
              <a:rPr lang="en-US" altLang="en-US" sz="3200" dirty="0" smtClean="0">
                <a:solidFill>
                  <a:prstClr val="black"/>
                </a:solidFill>
              </a:rPr>
              <a:t>off </a:t>
            </a:r>
            <a:r>
              <a:rPr lang="en-US" altLang="en-US" sz="3200" dirty="0">
                <a:solidFill>
                  <a:prstClr val="black"/>
                </a:solidFill>
              </a:rPr>
              <a:t>when working with a personal fall arrest system</a:t>
            </a:r>
            <a:r>
              <a:rPr lang="en-US" altLang="en-US" sz="2800" dirty="0">
                <a:solidFill>
                  <a:prstClr val="black"/>
                </a:solidFill>
              </a:rPr>
              <a:t>.</a:t>
            </a:r>
          </a:p>
          <a:p>
            <a:endParaRPr lang="es-MX" dirty="0"/>
          </a:p>
        </p:txBody>
      </p:sp>
      <p:pic>
        <p:nvPicPr>
          <p:cNvPr id="3" name="Picture 2" title="Workers must always be tied   off when working with a personal fall arrest system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447800"/>
            <a:ext cx="43053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381000" y="1676400"/>
            <a:ext cx="3659188" cy="3941763"/>
          </a:xfrm>
          <a:prstGeom prst="rect">
            <a:avLst/>
          </a:prstGeom>
        </p:spPr>
        <p:txBody>
          <a:bodyPr/>
          <a:lstStyle/>
          <a:p>
            <a:pPr marL="109728" indent="0"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en-US" sz="3200" dirty="0"/>
              <a:t>The cover must be marked to make sure everyone knows it is a safety device. </a:t>
            </a:r>
          </a:p>
          <a:p>
            <a:endParaRPr lang="en-US" dirty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990600"/>
          </a:xfrm>
        </p:spPr>
        <p:txBody>
          <a:bodyPr/>
          <a:lstStyle/>
          <a:p>
            <a:r>
              <a:rPr lang="es-MX" u="sng" dirty="0"/>
              <a:t>Floor Covers</a:t>
            </a:r>
          </a:p>
        </p:txBody>
      </p:sp>
      <p:pic>
        <p:nvPicPr>
          <p:cNvPr id="3" name="Picture 2" title="the cover must be mar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057400"/>
            <a:ext cx="41814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869950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Floor </a:t>
            </a:r>
            <a:r>
              <a:rPr lang="en-US" u="sng" dirty="0" smtClean="0">
                <a:solidFill>
                  <a:prstClr val="black"/>
                </a:solidFill>
              </a:rPr>
              <a:t>Covers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838200" y="1524000"/>
            <a:ext cx="3201988" cy="3941763"/>
          </a:xfrm>
          <a:prstGeom prst="rect">
            <a:avLst/>
          </a:prstGeo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All floor holes where an employee could fall through must be covered or guarded.  </a:t>
            </a:r>
          </a:p>
          <a:p>
            <a:endParaRPr lang="es-MX" dirty="0"/>
          </a:p>
        </p:txBody>
      </p:sp>
      <p:pic>
        <p:nvPicPr>
          <p:cNvPr id="3" name="Picture 2" title="Holes must be covered or guard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600200"/>
            <a:ext cx="42195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717550"/>
          </a:xfrm>
        </p:spPr>
        <p:txBody>
          <a:bodyPr/>
          <a:lstStyle/>
          <a:p>
            <a:r>
              <a:rPr lang="es-MX" u="sng" dirty="0"/>
              <a:t>Building Structures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152400" y="1828800"/>
            <a:ext cx="4343400" cy="2362200"/>
          </a:xfrm>
          <a:prstGeom prst="rect">
            <a:avLst/>
          </a:prstGeom>
        </p:spPr>
        <p:txBody>
          <a:bodyPr/>
          <a:lstStyle/>
          <a:p>
            <a:pPr marL="109728" indent="0">
              <a:buSzPct val="79000"/>
              <a:buNone/>
            </a:pPr>
            <a:r>
              <a:rPr lang="es-MX" sz="2800" dirty="0" smtClean="0"/>
              <a:t>This worker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working</a:t>
            </a:r>
            <a:r>
              <a:rPr lang="es-MX" sz="2800" dirty="0" smtClean="0"/>
              <a:t> 6’ above the lower level without using fall protection.</a:t>
            </a:r>
            <a:endParaRPr lang="es-MX" sz="2800" dirty="0"/>
          </a:p>
        </p:txBody>
      </p:sp>
      <p:pic>
        <p:nvPicPr>
          <p:cNvPr id="3" name="Picture 2" title="This worker is working 6’  without using fall protectio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9200"/>
            <a:ext cx="4443984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Floor Covers 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533400" y="1524000"/>
            <a:ext cx="3962400" cy="4343400"/>
          </a:xfrm>
          <a:prstGeom prst="rect">
            <a:avLst/>
          </a:prstGeom>
        </p:spPr>
        <p:txBody>
          <a:bodyPr/>
          <a:lstStyle/>
          <a:p>
            <a:pPr marL="803275" lvl="0" indent="-63023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Sky-lights are another form of floor holes.</a:t>
            </a:r>
          </a:p>
          <a:p>
            <a:pPr marL="803275" lvl="0" indent="-630238" fontAlgn="base">
              <a:spcAft>
                <a:spcPct val="0"/>
              </a:spcAft>
              <a:buClr>
                <a:prstClr val="black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803275" lvl="0" indent="-630238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prstClr val="black"/>
                </a:solidFill>
              </a:rPr>
              <a:t>Never sit, stand, or place any materials on sky-lights.</a:t>
            </a:r>
          </a:p>
          <a:p>
            <a:pPr marL="803275" indent="-630238"/>
            <a:endParaRPr lang="es-MX" dirty="0"/>
          </a:p>
        </p:txBody>
      </p:sp>
      <p:pic>
        <p:nvPicPr>
          <p:cNvPr id="3" name="Picture 2" title="Sky-lights are another form of floor hole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89" y="1066800"/>
            <a:ext cx="451821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Pier holes must be guarded or protec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981200"/>
            <a:ext cx="7515225" cy="46101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79375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Floor </a:t>
            </a:r>
            <a:r>
              <a:rPr lang="en-US" u="sng" dirty="0">
                <a:solidFill>
                  <a:prstClr val="black"/>
                </a:solidFill>
              </a:rPr>
              <a:t>Covers</a:t>
            </a:r>
            <a:endParaRPr lang="es-MX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0" y="990601"/>
            <a:ext cx="4953000" cy="2133600"/>
          </a:xfrm>
          <a:prstGeom prst="rect">
            <a:avLst/>
          </a:prstGeom>
        </p:spPr>
        <p:txBody>
          <a:bodyPr/>
          <a:lstStyle/>
          <a:p>
            <a:pPr marL="741363" lvl="0" indent="-631825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500" dirty="0">
                <a:solidFill>
                  <a:prstClr val="black"/>
                </a:solidFill>
              </a:rPr>
              <a:t>Pier holes must be guarded or protected.</a:t>
            </a:r>
          </a:p>
          <a:p>
            <a:pPr marL="741363" lvl="0" indent="-631825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altLang="en-US" sz="2500" dirty="0">
                <a:solidFill>
                  <a:prstClr val="black"/>
                </a:solidFill>
              </a:rPr>
              <a:t>Either a guard rail system or floor hole cover can be used.</a:t>
            </a:r>
          </a:p>
          <a:p>
            <a:pPr marL="741363" indent="-631825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59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s-MX" dirty="0" smtClean="0"/>
              <a:t> QUIZ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4343400" y="1752600"/>
            <a:ext cx="3352799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prstClr val="black"/>
              </a:buClr>
              <a:buNone/>
            </a:pPr>
            <a:r>
              <a:rPr lang="en-US" sz="2800" dirty="0"/>
              <a:t>You will be presented with a specific </a:t>
            </a:r>
            <a:r>
              <a:rPr lang="en-US" altLang="en-US" sz="2800" dirty="0" smtClean="0">
                <a:solidFill>
                  <a:prstClr val="black"/>
                </a:solidFill>
              </a:rPr>
              <a:t>accident </a:t>
            </a:r>
            <a:r>
              <a:rPr lang="en-US" altLang="en-US" sz="2800" dirty="0">
                <a:solidFill>
                  <a:prstClr val="black"/>
                </a:solidFill>
              </a:rPr>
              <a:t>prevention question to test your understanding of this material.</a:t>
            </a:r>
          </a:p>
          <a:p>
            <a:pPr marL="452628" indent="-342900">
              <a:buClrTx/>
              <a:buSzPct val="77000"/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s-MX" dirty="0"/>
          </a:p>
        </p:txBody>
      </p:sp>
      <p:pic>
        <p:nvPicPr>
          <p:cNvPr id="3" name="Picture 2" titl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66800"/>
            <a:ext cx="3748035" cy="449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Question </a:t>
            </a:r>
            <a:r>
              <a:rPr lang="en-US" dirty="0">
                <a:solidFill>
                  <a:prstClr val="black"/>
                </a:solidFill>
              </a:rPr>
              <a:t>1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598" y="1828800"/>
            <a:ext cx="7086601" cy="4212563"/>
          </a:xfr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While working in the construction industry, at </a:t>
            </a:r>
            <a:r>
              <a:rPr lang="en-US" altLang="en-US" sz="3200" dirty="0" smtClean="0">
                <a:solidFill>
                  <a:prstClr val="black"/>
                </a:solidFill>
              </a:rPr>
              <a:t>what </a:t>
            </a:r>
            <a:r>
              <a:rPr lang="en-US" altLang="en-US" sz="3200" dirty="0">
                <a:solidFill>
                  <a:prstClr val="black"/>
                </a:solidFill>
              </a:rPr>
              <a:t>height is fall protection required?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7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800" dirty="0">
                <a:solidFill>
                  <a:prstClr val="black"/>
                </a:solidFill>
              </a:rPr>
              <a:t>4 feet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800" dirty="0">
                <a:solidFill>
                  <a:prstClr val="black"/>
                </a:solidFill>
              </a:rPr>
              <a:t>10 feet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800" dirty="0">
                <a:solidFill>
                  <a:prstClr val="black"/>
                </a:solidFill>
              </a:rPr>
              <a:t>6 feet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800" dirty="0">
                <a:solidFill>
                  <a:prstClr val="black"/>
                </a:solidFill>
              </a:rPr>
              <a:t>8 feet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32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Question 1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600" y="1524000"/>
            <a:ext cx="7239001" cy="3880773"/>
          </a:xfrm>
        </p:spPr>
        <p:txBody>
          <a:bodyPr>
            <a:normAutofit lnSpcReduction="10000"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While working in the construction industry, at </a:t>
            </a:r>
            <a:r>
              <a:rPr lang="en-US" altLang="en-US" sz="3200" dirty="0" smtClean="0">
                <a:solidFill>
                  <a:prstClr val="black"/>
                </a:solidFill>
              </a:rPr>
              <a:t>what </a:t>
            </a:r>
            <a:r>
              <a:rPr lang="en-US" altLang="en-US" sz="3200" dirty="0">
                <a:solidFill>
                  <a:prstClr val="black"/>
                </a:solidFill>
              </a:rPr>
              <a:t>height is fall protection required?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32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The correct answer is: 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32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    </a:t>
            </a:r>
            <a:r>
              <a:rPr lang="en-US" altLang="en-US" sz="3200" dirty="0">
                <a:solidFill>
                  <a:srgbClr val="009900"/>
                </a:solidFill>
              </a:rPr>
              <a:t>	</a:t>
            </a:r>
            <a:r>
              <a:rPr lang="en-US" altLang="en-US" sz="3200" b="1" dirty="0">
                <a:solidFill>
                  <a:srgbClr val="7FD13B"/>
                </a:solidFill>
              </a:rPr>
              <a:t>C – 6 feet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00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Question </a:t>
            </a:r>
            <a:r>
              <a:rPr lang="en-US" dirty="0">
                <a:solidFill>
                  <a:prstClr val="black"/>
                </a:solidFill>
              </a:rPr>
              <a:t>2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599" y="1600200"/>
            <a:ext cx="7010402" cy="4441163"/>
          </a:xfrm>
        </p:spPr>
        <p:txBody>
          <a:bodyPr>
            <a:normAutofit fontScale="92500" lnSpcReduction="10000"/>
          </a:bodyPr>
          <a:lstStyle/>
          <a:p>
            <a:pPr marL="109537" lvl="0" indent="0" defTabSz="1433513" fontAlgn="base">
              <a:lnSpc>
                <a:spcPct val="90000"/>
              </a:lnSpc>
              <a:spcAft>
                <a:spcPct val="0"/>
              </a:spcAft>
              <a:buClr>
                <a:srgbClr val="7FD13B"/>
              </a:buClr>
              <a:buNone/>
              <a:tabLst>
                <a:tab pos="1377950" algn="l"/>
              </a:tabLst>
            </a:pPr>
            <a:r>
              <a:rPr lang="en-US" altLang="en-US" sz="3800" dirty="0">
                <a:solidFill>
                  <a:prstClr val="black"/>
                </a:solidFill>
              </a:rPr>
              <a:t>Guardrails are designed to protect you from </a:t>
            </a:r>
            <a:r>
              <a:rPr lang="en-US" altLang="en-US" sz="3800" dirty="0" smtClean="0">
                <a:solidFill>
                  <a:prstClr val="black"/>
                </a:solidFill>
              </a:rPr>
              <a:t>falling</a:t>
            </a:r>
            <a:r>
              <a:rPr lang="en-US" altLang="en-US" sz="3800" dirty="0">
                <a:solidFill>
                  <a:prstClr val="black"/>
                </a:solidFill>
              </a:rPr>
              <a:t>.  The top rail must be </a:t>
            </a:r>
            <a:r>
              <a:rPr lang="en-US" altLang="en-US" sz="3800" dirty="0" smtClean="0">
                <a:solidFill>
                  <a:prstClr val="black"/>
                </a:solidFill>
              </a:rPr>
              <a:t>inches high </a:t>
            </a:r>
            <a:r>
              <a:rPr lang="en-US" altLang="en-US" sz="3800" dirty="0">
                <a:solidFill>
                  <a:prstClr val="black"/>
                </a:solidFill>
              </a:rPr>
              <a:t>and be able to </a:t>
            </a:r>
            <a:r>
              <a:rPr lang="en-US" altLang="en-US" sz="3800" dirty="0" smtClean="0">
                <a:solidFill>
                  <a:prstClr val="black"/>
                </a:solidFill>
              </a:rPr>
              <a:t>withstand pounds of </a:t>
            </a:r>
            <a:r>
              <a:rPr lang="en-US" altLang="en-US" sz="3800" dirty="0">
                <a:solidFill>
                  <a:prstClr val="black"/>
                </a:solidFill>
              </a:rPr>
              <a:t>force.</a:t>
            </a:r>
          </a:p>
          <a:p>
            <a:pPr marL="365125" lvl="0" indent="-255588" defTabSz="1433513" fontAlgn="base">
              <a:lnSpc>
                <a:spcPct val="90000"/>
              </a:lnSpc>
              <a:spcAft>
                <a:spcPct val="0"/>
              </a:spcAft>
              <a:buClr>
                <a:srgbClr val="7FD13B"/>
              </a:buClr>
              <a:tabLst>
                <a:tab pos="1377950" algn="l"/>
              </a:tabLst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822325" lvl="1" indent="-457200" defTabSz="1433513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  <a:tabLst>
                <a:tab pos="1377950" algn="l"/>
              </a:tabLst>
            </a:pPr>
            <a:r>
              <a:rPr lang="en-US" altLang="en-US" sz="2800" dirty="0">
                <a:solidFill>
                  <a:prstClr val="black"/>
                </a:solidFill>
              </a:rPr>
              <a:t>42 / 300		</a:t>
            </a:r>
          </a:p>
          <a:p>
            <a:pPr marL="822325" lvl="1" indent="-457200" defTabSz="1433513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  <a:tabLst>
                <a:tab pos="1377950" algn="l"/>
              </a:tabLst>
            </a:pPr>
            <a:r>
              <a:rPr lang="en-US" altLang="en-US" sz="2800" dirty="0">
                <a:solidFill>
                  <a:prstClr val="black"/>
                </a:solidFill>
              </a:rPr>
              <a:t>36 / 300	</a:t>
            </a:r>
          </a:p>
          <a:p>
            <a:pPr marL="822325" lvl="1" indent="-457200" defTabSz="1433513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  <a:tabLst>
                <a:tab pos="1377950" algn="l"/>
              </a:tabLst>
            </a:pPr>
            <a:r>
              <a:rPr lang="en-US" altLang="en-US" sz="2800" dirty="0">
                <a:solidFill>
                  <a:prstClr val="black"/>
                </a:solidFill>
              </a:rPr>
              <a:t>42 / 200		</a:t>
            </a:r>
          </a:p>
          <a:p>
            <a:pPr marL="822325" lvl="1" indent="-457200" defTabSz="1433513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  <a:tabLst>
                <a:tab pos="1377950" algn="l"/>
              </a:tabLst>
            </a:pPr>
            <a:r>
              <a:rPr lang="en-US" altLang="en-US" sz="2800" dirty="0">
                <a:solidFill>
                  <a:prstClr val="black"/>
                </a:solidFill>
              </a:rPr>
              <a:t>36 / 200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11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Question </a:t>
            </a:r>
            <a:r>
              <a:rPr lang="en-US" dirty="0">
                <a:solidFill>
                  <a:prstClr val="black"/>
                </a:solidFill>
              </a:rPr>
              <a:t>2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5486400"/>
          </a:xfr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Guardrails are designed to protect you from </a:t>
            </a:r>
            <a:r>
              <a:rPr lang="en-US" altLang="en-US" sz="2800" dirty="0" smtClean="0">
                <a:solidFill>
                  <a:prstClr val="black"/>
                </a:solidFill>
              </a:rPr>
              <a:t>falling</a:t>
            </a:r>
            <a:r>
              <a:rPr lang="en-US" altLang="en-US" sz="2800" dirty="0">
                <a:solidFill>
                  <a:prstClr val="black"/>
                </a:solidFill>
              </a:rPr>
              <a:t>.  The top rail must be         inches </a:t>
            </a:r>
            <a:r>
              <a:rPr lang="en-US" altLang="en-US" sz="2800" dirty="0" smtClean="0">
                <a:solidFill>
                  <a:prstClr val="black"/>
                </a:solidFill>
              </a:rPr>
              <a:t>high </a:t>
            </a:r>
            <a:r>
              <a:rPr lang="en-US" altLang="en-US" sz="2800" dirty="0">
                <a:solidFill>
                  <a:prstClr val="black"/>
                </a:solidFill>
              </a:rPr>
              <a:t>and be able to withstand         </a:t>
            </a:r>
            <a:r>
              <a:rPr lang="en-US" altLang="en-US" sz="2800" dirty="0" smtClean="0">
                <a:solidFill>
                  <a:prstClr val="black"/>
                </a:solidFill>
              </a:rPr>
              <a:t>pounds of </a:t>
            </a:r>
            <a:r>
              <a:rPr lang="en-US" altLang="en-US" sz="2800" dirty="0">
                <a:solidFill>
                  <a:prstClr val="black"/>
                </a:solidFill>
              </a:rPr>
              <a:t>force.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	The correct answer is: 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srgbClr val="009900"/>
                </a:solidFill>
              </a:rPr>
              <a:t>    	</a:t>
            </a:r>
            <a:r>
              <a:rPr lang="en-US" altLang="en-US" sz="2800" b="1" dirty="0">
                <a:solidFill>
                  <a:srgbClr val="7FD13B"/>
                </a:solidFill>
              </a:rPr>
              <a:t>C – 42 / 200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0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Question 3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25963"/>
          </a:xfrm>
        </p:spPr>
        <p:txBody>
          <a:bodyPr>
            <a:normAutofit fontScale="92500" lnSpcReduction="10000"/>
          </a:bodyPr>
          <a:lstStyle/>
          <a:p>
            <a:pPr marL="109537" lvl="0" indent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Guardrails can be made of wood or steel </a:t>
            </a:r>
            <a:r>
              <a:rPr lang="en-US" altLang="en-US" sz="3200" dirty="0" smtClean="0">
                <a:solidFill>
                  <a:prstClr val="black"/>
                </a:solidFill>
              </a:rPr>
              <a:t>cables</a:t>
            </a:r>
            <a:r>
              <a:rPr lang="en-US" altLang="en-US" sz="3200" dirty="0">
                <a:solidFill>
                  <a:prstClr val="black"/>
                </a:solidFill>
              </a:rPr>
              <a:t>.  When using steel cables the </a:t>
            </a:r>
            <a:r>
              <a:rPr lang="en-US" altLang="en-US" sz="3200" dirty="0" smtClean="0">
                <a:solidFill>
                  <a:prstClr val="black"/>
                </a:solidFill>
              </a:rPr>
              <a:t>cable </a:t>
            </a:r>
            <a:r>
              <a:rPr lang="en-US" altLang="en-US" sz="3200" dirty="0">
                <a:solidFill>
                  <a:prstClr val="black"/>
                </a:solidFill>
              </a:rPr>
              <a:t>clamps must be placed: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7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In alternating directions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With the U-bolt on the dead end of the cable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With the saddle on the dead end of the cable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None of the above, clamps are not required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44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Question </a:t>
            </a:r>
            <a:r>
              <a:rPr lang="en-US" dirty="0">
                <a:solidFill>
                  <a:prstClr val="black"/>
                </a:solidFill>
              </a:rPr>
              <a:t>3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598" y="1447800"/>
            <a:ext cx="6781801" cy="4593563"/>
          </a:xfrm>
        </p:spPr>
        <p:txBody>
          <a:bodyPr>
            <a:normAutofit/>
          </a:bodyPr>
          <a:lstStyle/>
          <a:p>
            <a:pPr marL="109537" lvl="0" indent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Guardrails can be made of wood or steal </a:t>
            </a:r>
            <a:r>
              <a:rPr lang="en-US" altLang="en-US" sz="2800" dirty="0" smtClean="0">
                <a:solidFill>
                  <a:prstClr val="black"/>
                </a:solidFill>
              </a:rPr>
              <a:t>cables</a:t>
            </a:r>
            <a:r>
              <a:rPr lang="en-US" altLang="en-US" sz="2800" dirty="0">
                <a:solidFill>
                  <a:prstClr val="black"/>
                </a:solidFill>
              </a:rPr>
              <a:t>.  When using steal cables the cable </a:t>
            </a:r>
            <a:r>
              <a:rPr lang="en-US" altLang="en-US" sz="2800" dirty="0" smtClean="0">
                <a:solidFill>
                  <a:prstClr val="black"/>
                </a:solidFill>
              </a:rPr>
              <a:t>clamps </a:t>
            </a:r>
            <a:r>
              <a:rPr lang="en-US" altLang="en-US" sz="2800" dirty="0">
                <a:solidFill>
                  <a:prstClr val="black"/>
                </a:solidFill>
              </a:rPr>
              <a:t>must be placed: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The correct answer is: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	</a:t>
            </a:r>
            <a:r>
              <a:rPr lang="en-US" altLang="en-US" sz="2400" b="1" dirty="0">
                <a:solidFill>
                  <a:srgbClr val="7FD13B"/>
                </a:solidFill>
              </a:rPr>
              <a:t>B – With the U-bolt on the dead end of </a:t>
            </a:r>
            <a:r>
              <a:rPr lang="en-US" altLang="en-US" sz="2400" b="1" dirty="0" smtClean="0">
                <a:solidFill>
                  <a:srgbClr val="7FD13B"/>
                </a:solidFill>
              </a:rPr>
              <a:t>the </a:t>
            </a:r>
            <a:r>
              <a:rPr lang="en-US" altLang="en-US" sz="2400" b="1" dirty="0">
                <a:solidFill>
                  <a:srgbClr val="7FD13B"/>
                </a:solidFill>
              </a:rPr>
              <a:t>cable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19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Question 4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When inspecting a harness before using it, you 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should look for the following: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7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Cuts/Abrasions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Burns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Other visible damage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All the above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87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5943600" cy="887413"/>
          </a:xfrm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Building  Structures</a:t>
            </a:r>
            <a:endParaRPr lang="es-MX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609600" y="3352800"/>
            <a:ext cx="3657600" cy="2209800"/>
          </a:xfrm>
          <a:prstGeom prst="rect">
            <a:avLst/>
          </a:prstGeom>
          <a:noFill/>
          <a:effectLst>
            <a:softEdge rad="635000"/>
          </a:effectLst>
        </p:spPr>
        <p:txBody>
          <a:bodyPr anchor="ctr"/>
          <a:lstStyle/>
          <a:p>
            <a:pPr marL="620713" lvl="1" indent="-2286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Personal fall arrest systems</a:t>
            </a:r>
          </a:p>
          <a:p>
            <a:pPr marL="620713" lvl="1" indent="-2286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</a:pPr>
            <a:endParaRPr lang="en-US" altLang="en-US" sz="1000" dirty="0">
              <a:solidFill>
                <a:prstClr val="black"/>
              </a:solidFill>
            </a:endParaRPr>
          </a:p>
          <a:p>
            <a:pPr marL="620713" lvl="1" indent="-2286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prstClr val="black"/>
              </a:buClr>
              <a:buSzPct val="104000"/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Guardrails</a:t>
            </a:r>
          </a:p>
          <a:p>
            <a:endParaRPr lang="es-MX" dirty="0"/>
          </a:p>
        </p:txBody>
      </p:sp>
      <p:sp>
        <p:nvSpPr>
          <p:cNvPr id="9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1370012"/>
            <a:ext cx="49530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marL="109537" indent="0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  <a:buNone/>
            </a:pPr>
            <a:r>
              <a:rPr lang="en-US" altLang="en-US" sz="2800" dirty="0"/>
              <a:t>When working at a height of 6’ above the lower level you must use fall protection:</a:t>
            </a:r>
            <a:endParaRPr lang="es-MX" sz="2800" dirty="0"/>
          </a:p>
          <a:p>
            <a:pPr marL="109537" lvl="0" fontAlgn="base">
              <a:lnSpc>
                <a:spcPct val="90000"/>
              </a:lnSpc>
              <a:spcAft>
                <a:spcPct val="0"/>
              </a:spcAft>
              <a:buClr>
                <a:prstClr val="black"/>
              </a:buClr>
            </a:pPr>
            <a:endParaRPr lang="en-US" altLang="en-US" sz="28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pic>
        <p:nvPicPr>
          <p:cNvPr id="4" name="Picture 3" title="workers must use fall prote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143000"/>
            <a:ext cx="34861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Question 4 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When inspecting a harness before using it, </a:t>
            </a:r>
            <a:r>
              <a:rPr lang="en-US" altLang="en-US" sz="2800" dirty="0" smtClean="0">
                <a:solidFill>
                  <a:prstClr val="black"/>
                </a:solidFill>
              </a:rPr>
              <a:t>you </a:t>
            </a:r>
            <a:r>
              <a:rPr lang="en-US" altLang="en-US" sz="2800" dirty="0">
                <a:solidFill>
                  <a:prstClr val="black"/>
                </a:solidFill>
              </a:rPr>
              <a:t>should look for the following: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correct answer is: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dirty="0">
                <a:solidFill>
                  <a:prstClr val="black"/>
                </a:solidFill>
              </a:rPr>
              <a:t>	</a:t>
            </a:r>
            <a:r>
              <a:rPr lang="en-US" altLang="en-US" b="1" dirty="0">
                <a:solidFill>
                  <a:srgbClr val="7FD13B"/>
                </a:solidFill>
              </a:rPr>
              <a:t>D – All the above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87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Question </a:t>
            </a:r>
            <a:r>
              <a:rPr lang="en-US" dirty="0">
                <a:solidFill>
                  <a:prstClr val="black"/>
                </a:solidFill>
              </a:rPr>
              <a:t>5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Floor holes can include which of the following:</a:t>
            </a:r>
          </a:p>
          <a:p>
            <a:pPr marL="365125" lvl="0" indent="-255588" fontAlgn="base">
              <a:spcAft>
                <a:spcPct val="0"/>
              </a:spcAft>
              <a:buClr>
                <a:srgbClr val="7FD13B"/>
              </a:buClr>
            </a:pPr>
            <a:endParaRPr lang="en-US" altLang="en-US" sz="2700" dirty="0">
              <a:solidFill>
                <a:prstClr val="black"/>
              </a:solidFill>
            </a:endParaRP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Pier holes, skylights and stair openings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Pier holes, skylights and window openings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Skylights, stair openings and doorways</a:t>
            </a:r>
          </a:p>
          <a:p>
            <a:pPr marL="822325" lvl="1" indent="-457200" fontAlgn="base">
              <a:spcBef>
                <a:spcPts val="325"/>
              </a:spcBef>
              <a:spcAft>
                <a:spcPct val="0"/>
              </a:spcAft>
              <a:buClr>
                <a:srgbClr val="7FD13B"/>
              </a:buClr>
              <a:buFont typeface="Lucida Sans Unicode" panose="020B0602030504020204" pitchFamily="34" charset="0"/>
              <a:buAutoNum type="alphaUcPeriod"/>
            </a:pPr>
            <a:r>
              <a:rPr lang="en-US" altLang="en-US" sz="2700" dirty="0">
                <a:solidFill>
                  <a:prstClr val="black"/>
                </a:solidFill>
              </a:rPr>
              <a:t>Skylights, stair openings and open sided floors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7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Question 5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752600"/>
            <a:ext cx="6934201" cy="3880773"/>
          </a:xfrm>
        </p:spPr>
        <p:txBody>
          <a:bodyPr>
            <a:normAutofit/>
          </a:bodyPr>
          <a:lstStyle/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Floor holes can include which of the </a:t>
            </a:r>
            <a:r>
              <a:rPr lang="en-US" altLang="en-US" sz="2800" dirty="0" smtClean="0">
                <a:solidFill>
                  <a:prstClr val="black"/>
                </a:solidFill>
              </a:rPr>
              <a:t>following</a:t>
            </a:r>
            <a:r>
              <a:rPr lang="en-US" altLang="en-US" sz="2800" dirty="0">
                <a:solidFill>
                  <a:prstClr val="black"/>
                </a:solidFill>
              </a:rPr>
              <a:t>: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The correct answer is:</a:t>
            </a: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109537" lvl="0" indent="0" fontAlgn="base">
              <a:spcAft>
                <a:spcPct val="0"/>
              </a:spcAft>
              <a:buClr>
                <a:srgbClr val="7FD13B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		</a:t>
            </a:r>
            <a:r>
              <a:rPr lang="en-US" altLang="en-US" sz="2800" b="1" dirty="0">
                <a:solidFill>
                  <a:srgbClr val="7FD13B"/>
                </a:solidFill>
              </a:rPr>
              <a:t>A – Pier holes, skylights and stair </a:t>
            </a:r>
            <a:r>
              <a:rPr lang="en-US" altLang="en-US" sz="2800" b="1" dirty="0" smtClean="0">
                <a:solidFill>
                  <a:srgbClr val="7FD13B"/>
                </a:solidFill>
              </a:rPr>
              <a:t>openings</a:t>
            </a:r>
            <a:endParaRPr lang="en-US" altLang="en-US" sz="2800" b="1" dirty="0">
              <a:solidFill>
                <a:srgbClr val="7FD13B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75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altLang="es-MX" sz="3700" dirty="0">
                <a:solidFill>
                  <a:srgbClr val="4E5B6F"/>
                </a:solidFill>
              </a:rPr>
              <a:t>Thank You For Attending!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2057400" y="4724400"/>
            <a:ext cx="4800600" cy="8413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09537" lvl="0" indent="0" algn="ctr" fontAlgn="base">
              <a:spcAft>
                <a:spcPct val="0"/>
              </a:spcAft>
              <a:buClr>
                <a:srgbClr val="7FD13B"/>
              </a:buClr>
              <a:buNone/>
              <a:defRPr/>
            </a:pPr>
            <a:r>
              <a:rPr lang="en-US" altLang="es-MX" sz="6100" dirty="0">
                <a:solidFill>
                  <a:srgbClr val="000000"/>
                </a:solidFill>
              </a:rPr>
              <a:t>Questions</a:t>
            </a:r>
            <a:endParaRPr lang="en-US" altLang="es-MX" sz="6100" dirty="0">
              <a:solidFill>
                <a:prstClr val="black"/>
              </a:solidFill>
            </a:endParaRPr>
          </a:p>
          <a:p>
            <a:endParaRPr lang="es-MX" dirty="0"/>
          </a:p>
        </p:txBody>
      </p:sp>
      <p:pic>
        <p:nvPicPr>
          <p:cNvPr id="2" name="Picture 1" title="Worker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95400"/>
            <a:ext cx="64008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2198</Words>
  <Application>Microsoft Office PowerPoint</Application>
  <PresentationFormat>On-screen Show (4:3)</PresentationFormat>
  <Paragraphs>420</Paragraphs>
  <Slides>93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Arial</vt:lpstr>
      <vt:lpstr>Calibri</vt:lpstr>
      <vt:lpstr>Lucida Sans Unicode</vt:lpstr>
      <vt:lpstr>Monotype Sorts</vt:lpstr>
      <vt:lpstr>Tahoma</vt:lpstr>
      <vt:lpstr>Wingdings</vt:lpstr>
      <vt:lpstr>Wingdings 3</vt:lpstr>
      <vt:lpstr>Facet</vt:lpstr>
      <vt:lpstr> Fall Hazards</vt:lpstr>
      <vt:lpstr>Introduction</vt:lpstr>
      <vt:lpstr>Fall Hazards - Overview</vt:lpstr>
      <vt:lpstr>Fall Hazards</vt:lpstr>
      <vt:lpstr>   Fall Hazards Statistics</vt:lpstr>
      <vt:lpstr> Fall Hazards </vt:lpstr>
      <vt:lpstr>Building Structures</vt:lpstr>
      <vt:lpstr>Building Structures </vt:lpstr>
      <vt:lpstr> Building  Structures</vt:lpstr>
      <vt:lpstr> Building Structures </vt:lpstr>
      <vt:lpstr> Building Structures  </vt:lpstr>
      <vt:lpstr>Building  Structures </vt:lpstr>
      <vt:lpstr>Exterior Construction Areas</vt:lpstr>
      <vt:lpstr>Exterior  Construction Areas</vt:lpstr>
      <vt:lpstr>Scaffolds</vt:lpstr>
      <vt:lpstr>Scaffolds </vt:lpstr>
      <vt:lpstr>Scaffolds  </vt:lpstr>
      <vt:lpstr>Scaffolds   </vt:lpstr>
      <vt:lpstr> Scaffolds </vt:lpstr>
      <vt:lpstr>  Scaffolds </vt:lpstr>
      <vt:lpstr>   Scaffolds </vt:lpstr>
      <vt:lpstr>Scaffolds    </vt:lpstr>
      <vt:lpstr> Scaffolds</vt:lpstr>
      <vt:lpstr>Scaffolds     </vt:lpstr>
      <vt:lpstr>Scaffolds      </vt:lpstr>
      <vt:lpstr>Powered Work Platforms</vt:lpstr>
      <vt:lpstr>Powered Work Platforms </vt:lpstr>
      <vt:lpstr>Powered Work Platforms  </vt:lpstr>
      <vt:lpstr>Stairs</vt:lpstr>
      <vt:lpstr>Stairs </vt:lpstr>
      <vt:lpstr>Ladders</vt:lpstr>
      <vt:lpstr>Ladders  </vt:lpstr>
      <vt:lpstr>Ladders </vt:lpstr>
      <vt:lpstr>Ladders   </vt:lpstr>
      <vt:lpstr>Ladders    </vt:lpstr>
      <vt:lpstr>Ladders      </vt:lpstr>
      <vt:lpstr>Ladders       </vt:lpstr>
      <vt:lpstr>Ladders          </vt:lpstr>
      <vt:lpstr> Ladders  </vt:lpstr>
      <vt:lpstr>Ladders     </vt:lpstr>
      <vt:lpstr>Ladders        </vt:lpstr>
      <vt:lpstr> Ladders</vt:lpstr>
      <vt:lpstr>Ladders         </vt:lpstr>
      <vt:lpstr> Job Made Ladders   </vt:lpstr>
      <vt:lpstr> Job Made Ladders</vt:lpstr>
      <vt:lpstr>Job Made Ladders</vt:lpstr>
      <vt:lpstr>QUIZ</vt:lpstr>
      <vt:lpstr>Question 1</vt:lpstr>
      <vt:lpstr> Question 1</vt:lpstr>
      <vt:lpstr>Question 2</vt:lpstr>
      <vt:lpstr>Question 2 </vt:lpstr>
      <vt:lpstr>Question 3</vt:lpstr>
      <vt:lpstr> Question 3  </vt:lpstr>
      <vt:lpstr>Question 4</vt:lpstr>
      <vt:lpstr> Question 4</vt:lpstr>
      <vt:lpstr>Question 5</vt:lpstr>
      <vt:lpstr>Question 5 </vt:lpstr>
      <vt:lpstr>Accident Prevention</vt:lpstr>
      <vt:lpstr> Preventing Fall Accidents</vt:lpstr>
      <vt:lpstr>Guardrails</vt:lpstr>
      <vt:lpstr>   Guardrails</vt:lpstr>
      <vt:lpstr> Guardrails</vt:lpstr>
      <vt:lpstr> Cable Guardrails</vt:lpstr>
      <vt:lpstr>  Cable Guardrails</vt:lpstr>
      <vt:lpstr>Warning Lines</vt:lpstr>
      <vt:lpstr>  Warning Lines   </vt:lpstr>
      <vt:lpstr>Warning Lines </vt:lpstr>
      <vt:lpstr> Warning Lines</vt:lpstr>
      <vt:lpstr>Personal Fall Arrest Systems</vt:lpstr>
      <vt:lpstr>Personal Fall Arrest Systems </vt:lpstr>
      <vt:lpstr> Personal Fall Arrest Systems </vt:lpstr>
      <vt:lpstr>  Personal Fall Arrest Systems </vt:lpstr>
      <vt:lpstr>  Personal Fall Arrest Systems  </vt:lpstr>
      <vt:lpstr> Personal Fall Arrest  Systems </vt:lpstr>
      <vt:lpstr> Personal Fall Arrest Systems</vt:lpstr>
      <vt:lpstr> Personal Fall Arrest Systems  </vt:lpstr>
      <vt:lpstr>Personal Fall Arrest Systems  </vt:lpstr>
      <vt:lpstr>Floor Covers</vt:lpstr>
      <vt:lpstr>Floor Covers </vt:lpstr>
      <vt:lpstr> Floor Covers </vt:lpstr>
      <vt:lpstr> Floor Covers</vt:lpstr>
      <vt:lpstr> QUIZ</vt:lpstr>
      <vt:lpstr>  Question 1</vt:lpstr>
      <vt:lpstr>Question 1 </vt:lpstr>
      <vt:lpstr> Question 2 </vt:lpstr>
      <vt:lpstr> Question 2</vt:lpstr>
      <vt:lpstr>Question 3 </vt:lpstr>
      <vt:lpstr> Question 3 </vt:lpstr>
      <vt:lpstr>Question 4 </vt:lpstr>
      <vt:lpstr>  Question 4  </vt:lpstr>
      <vt:lpstr> Question 5</vt:lpstr>
      <vt:lpstr> Question 5 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2019-03-28T13:36:43Z</dcterms:created>
  <dcterms:modified xsi:type="dcterms:W3CDTF">2019-04-16T15:15:21Z</dcterms:modified>
</cp:coreProperties>
</file>