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 id="272" r:id="rId18"/>
    <p:sldId id="274" r:id="rId19"/>
    <p:sldId id="275" r:id="rId20"/>
    <p:sldId id="276" r:id="rId21"/>
    <p:sldId id="273" r:id="rId22"/>
    <p:sldId id="278" r:id="rId23"/>
    <p:sldId id="277"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41" autoAdjust="0"/>
    <p:restoredTop sz="80576" autoAdjust="0"/>
  </p:normalViewPr>
  <p:slideViewPr>
    <p:cSldViewPr snapToGrid="0" snapToObjects="1">
      <p:cViewPr varScale="1">
        <p:scale>
          <a:sx n="93" d="100"/>
          <a:sy n="93" d="100"/>
        </p:scale>
        <p:origin x="123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4E1C45-9FFE-3543-97D3-9A7AB35A0CB3}" type="datetimeFigureOut">
              <a:rPr lang="en-US" smtClean="0"/>
              <a:t>7/18/2018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2CAA5E-012F-CC43-A84B-E50BF4714BBD}" type="slidenum">
              <a:rPr lang="en-US" smtClean="0"/>
              <a:t>‹#›</a:t>
            </a:fld>
            <a:endParaRPr lang="en-US"/>
          </a:p>
        </p:txBody>
      </p:sp>
    </p:spTree>
    <p:extLst>
      <p:ext uri="{BB962C8B-B14F-4D97-AF65-F5344CB8AC3E}">
        <p14:creationId xmlns:p14="http://schemas.microsoft.com/office/powerpoint/2010/main" val="32735874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Explain to participants that </a:t>
            </a:r>
            <a:r>
              <a:rPr lang="en-US" sz="1200" kern="1200" dirty="0" smtClean="0">
                <a:solidFill>
                  <a:schemeClr val="tx1"/>
                </a:solidFill>
                <a:effectLst/>
                <a:latin typeface="+mn-lt"/>
                <a:ea typeface="+mn-ea"/>
                <a:cs typeface="+mn-cs"/>
              </a:rPr>
              <a:t>a hazard is the potential for harm (physical or mental) to the health and safety of people. After mention that hazards can be divided an=in the following categories.</a:t>
            </a: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5</a:t>
            </a:fld>
            <a:endParaRPr lang="en-US"/>
          </a:p>
        </p:txBody>
      </p:sp>
    </p:spTree>
    <p:extLst>
      <p:ext uri="{BB962C8B-B14F-4D97-AF65-F5344CB8AC3E}">
        <p14:creationId xmlns:p14="http://schemas.microsoft.com/office/powerpoint/2010/main" val="2128907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RESPIRATORY ROUTE through the nose and the mouth, the lungs, etc. </a:t>
            </a:r>
            <a:r>
              <a:rPr lang="en-US" sz="1200" kern="1200" dirty="0" smtClean="0">
                <a:solidFill>
                  <a:schemeClr val="tx1"/>
                </a:solidFill>
                <a:effectLst/>
                <a:latin typeface="+mn-lt"/>
                <a:ea typeface="+mn-ea"/>
                <a:cs typeface="+mn-cs"/>
              </a:rPr>
              <a:t>This is one of the most important routes of entry or penetration because it is through the air that many toxic substances such as dust, smokes, aerosols and gases can enter our bodies. </a:t>
            </a:r>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17</a:t>
            </a:fld>
            <a:endParaRPr lang="en-US"/>
          </a:p>
        </p:txBody>
      </p:sp>
    </p:spTree>
    <p:extLst>
      <p:ext uri="{BB962C8B-B14F-4D97-AF65-F5344CB8AC3E}">
        <p14:creationId xmlns:p14="http://schemas.microsoft.com/office/powerpoint/2010/main" val="25911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DIGESTIVE ROUTE through the mouth, stomach, intestines, etc. </a:t>
            </a:r>
            <a:r>
              <a:rPr lang="en-US" sz="1200" kern="1200" dirty="0" smtClean="0">
                <a:solidFill>
                  <a:schemeClr val="tx1"/>
                </a:solidFill>
                <a:effectLst/>
                <a:latin typeface="+mn-lt"/>
                <a:ea typeface="+mn-ea"/>
                <a:cs typeface="+mn-cs"/>
              </a:rPr>
              <a:t>Route of entry through the mouth, the esophagus, the stomach and the intestines. Pollutant ingestions dissolved in mucus in the respiratory system should also be considered. </a:t>
            </a:r>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18</a:t>
            </a:fld>
            <a:endParaRPr lang="en-US"/>
          </a:p>
        </p:txBody>
      </p:sp>
    </p:spTree>
    <p:extLst>
      <p:ext uri="{BB962C8B-B14F-4D97-AF65-F5344CB8AC3E}">
        <p14:creationId xmlns:p14="http://schemas.microsoft.com/office/powerpoint/2010/main" val="401117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PARENTERAL ROUTE through open wounds, sores, etc. </a:t>
            </a:r>
            <a:r>
              <a:rPr lang="en-US" sz="1200" kern="1200" dirty="0" smtClean="0">
                <a:solidFill>
                  <a:schemeClr val="tx1"/>
                </a:solidFill>
                <a:effectLst/>
                <a:latin typeface="+mn-lt"/>
                <a:ea typeface="+mn-ea"/>
                <a:cs typeface="+mn-cs"/>
              </a:rPr>
              <a:t>Route of entry of the pollutant to the body through open wounds, sores, etc. </a:t>
            </a:r>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19</a:t>
            </a:fld>
            <a:endParaRPr lang="en-US"/>
          </a:p>
        </p:txBody>
      </p:sp>
    </p:spTree>
    <p:extLst>
      <p:ext uri="{BB962C8B-B14F-4D97-AF65-F5344CB8AC3E}">
        <p14:creationId xmlns:p14="http://schemas.microsoft.com/office/powerpoint/2010/main" val="573599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DERMAL ROUTE through the skin.</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Route of entry of many substances that are able to go through the skin without causing erosion or noticeable alterations and that can enter the blood to later be spread to the whole body. </a:t>
            </a:r>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20</a:t>
            </a:fld>
            <a:endParaRPr lang="en-US"/>
          </a:p>
        </p:txBody>
      </p:sp>
    </p:spTree>
    <p:extLst>
      <p:ext uri="{BB962C8B-B14F-4D97-AF65-F5344CB8AC3E}">
        <p14:creationId xmlns:p14="http://schemas.microsoft.com/office/powerpoint/2010/main" val="108937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may have noticed a diamond shaped label with 4 different colors and numbers in some chemical products. The label may look simple, but it actually carries a lot of information and it may help you identify the hazards associated with that product. This label is color-coded and each color represents a different type of hazard. Also, as mentioned before, it also uses a number system and each number represents the degree of a particular hazard.</a:t>
            </a: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22</a:t>
            </a:fld>
            <a:endParaRPr lang="en-US"/>
          </a:p>
        </p:txBody>
      </p:sp>
    </p:spTree>
    <p:extLst>
      <p:ext uri="{BB962C8B-B14F-4D97-AF65-F5344CB8AC3E}">
        <p14:creationId xmlns:p14="http://schemas.microsoft.com/office/powerpoint/2010/main" val="304444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Water Based Paint:</a:t>
            </a:r>
            <a:r>
              <a:rPr lang="en-US" sz="1200" kern="1200" dirty="0" smtClean="0">
                <a:solidFill>
                  <a:schemeClr val="tx1"/>
                </a:solidFill>
                <a:effectLst/>
                <a:latin typeface="+mn-lt"/>
                <a:ea typeface="+mn-ea"/>
                <a:cs typeface="+mn-cs"/>
              </a:rPr>
              <a:t> Health risks are low, but could affect people who are very sensitive to smells or people allergic to vapors from paint. These products do not pose immediate fire risk. If you get paint on you, wash your hands and any part of your body exposed to the paint with water and soap (do not use detergent).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Oil Based Paint:</a:t>
            </a:r>
            <a:r>
              <a:rPr lang="en-US" sz="1200" kern="1200" dirty="0" smtClean="0">
                <a:solidFill>
                  <a:schemeClr val="tx1"/>
                </a:solidFill>
                <a:effectLst/>
                <a:latin typeface="+mn-lt"/>
                <a:ea typeface="+mn-ea"/>
                <a:cs typeface="+mn-cs"/>
              </a:rPr>
              <a:t> Oil paint is a type of slow-drying paint that consists of particles of pigment suspended in a drying oil, commonly linseed oil. Oil-based paint contains potentially poisonous hydrocarbons, and high levels of volatile organic compounds, or VOCs, which perform numerous functions in paint and evaporate as the paint dries. The most significant health effects of oil-based paint are due to polluted air from VOCs, inhalation and poisoning. These products can catch fire if they are exposed to excessive temperatures or high temperatures for a long time.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Paint Remover:</a:t>
            </a:r>
            <a:r>
              <a:rPr lang="en-US" sz="1200" kern="1200" dirty="0" smtClean="0">
                <a:solidFill>
                  <a:schemeClr val="tx1"/>
                </a:solidFill>
                <a:effectLst/>
                <a:latin typeface="+mn-lt"/>
                <a:ea typeface="+mn-ea"/>
                <a:cs typeface="+mn-cs"/>
              </a:rPr>
              <a:t> is a product designed to remove paint and other finishes and also to clean the underlying surface. Two basic categories of chemical paint removers are caustic and solvent. The active ingredients inmost common paint removers are organic solvents, which may damage the skin, eyes, respiratory tract, nervous system, and internal organs. Special precautions must be taken in their use. The fire-causing potential of solvents can be classified as "extremely flammable," "flammable," combustible," or "non-flammable."</a:t>
            </a: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23</a:t>
            </a:fld>
            <a:endParaRPr lang="en-US"/>
          </a:p>
        </p:txBody>
      </p:sp>
    </p:spTree>
    <p:extLst>
      <p:ext uri="{BB962C8B-B14F-4D97-AF65-F5344CB8AC3E}">
        <p14:creationId xmlns:p14="http://schemas.microsoft.com/office/powerpoint/2010/main" val="1687827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Making reference to the answers participants gave during activity 2, review the following hazards with participants. After, divide participants in 5 groups and assign one hazard to each group. Participants have to come up with a basic preventative plan so that workers are not exposed to the particular hazard they were assigned in their group. Presentations will follow.  </a:t>
            </a: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24</a:t>
            </a:fld>
            <a:endParaRPr lang="en-US"/>
          </a:p>
        </p:txBody>
      </p:sp>
    </p:spTree>
    <p:extLst>
      <p:ext uri="{BB962C8B-B14F-4D97-AF65-F5344CB8AC3E}">
        <p14:creationId xmlns:p14="http://schemas.microsoft.com/office/powerpoint/2010/main" val="1225269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Thinners and solvents are flammable products with low flash points. Therefore, they should be stored in cool environments away from ignition sources. Dry chemical, carbon dioxide, foam and water fog are appropriate extinguishing media for most thinners and solvents. </a:t>
            </a: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26</a:t>
            </a:fld>
            <a:endParaRPr lang="en-US"/>
          </a:p>
        </p:txBody>
      </p:sp>
    </p:spTree>
    <p:extLst>
      <p:ext uri="{BB962C8B-B14F-4D97-AF65-F5344CB8AC3E}">
        <p14:creationId xmlns:p14="http://schemas.microsoft.com/office/powerpoint/2010/main" val="521374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Thinners and solvents contained in paint have high volatility and easily release vapors into the air. Therefore, when these products are not is use, the containers should be tightly sealed, kept upright and free of punctures. </a:t>
            </a:r>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27</a:t>
            </a:fld>
            <a:endParaRPr lang="en-US"/>
          </a:p>
        </p:txBody>
      </p:sp>
    </p:spTree>
    <p:extLst>
      <p:ext uri="{BB962C8B-B14F-4D97-AF65-F5344CB8AC3E}">
        <p14:creationId xmlns:p14="http://schemas.microsoft.com/office/powerpoint/2010/main" val="168031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Safety hazards</a:t>
            </a:r>
            <a:r>
              <a:rPr lang="en-US" sz="1200" kern="1200" dirty="0" smtClean="0">
                <a:solidFill>
                  <a:schemeClr val="tx1"/>
                </a:solidFill>
                <a:effectLst/>
                <a:latin typeface="+mn-lt"/>
                <a:ea typeface="+mn-ea"/>
                <a:cs typeface="+mn-cs"/>
              </a:rPr>
              <a:t> can cause immediate accidents and injuries. Examples are hot surfaces, broken ladders, and slippery floors. Safety hazards can result in burns, cuts, broken bones, electric shock, or death.</a:t>
            </a: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6</a:t>
            </a:fld>
            <a:endParaRPr lang="en-US"/>
          </a:p>
        </p:txBody>
      </p:sp>
    </p:spTree>
    <p:extLst>
      <p:ext uri="{BB962C8B-B14F-4D97-AF65-F5344CB8AC3E}">
        <p14:creationId xmlns:p14="http://schemas.microsoft.com/office/powerpoint/2010/main" val="3399739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Physical hazards </a:t>
            </a:r>
            <a:r>
              <a:rPr lang="en-US" sz="1200" kern="1200" dirty="0" smtClean="0">
                <a:solidFill>
                  <a:schemeClr val="tx1"/>
                </a:solidFill>
                <a:effectLst/>
                <a:latin typeface="+mn-lt"/>
                <a:ea typeface="+mn-ea"/>
                <a:cs typeface="+mn-cs"/>
              </a:rPr>
              <a:t>are factors within the environment that can harm the body without necessarily touching it. Physical Hazards include: radiation, high exposure to sunlight/ultraviolet rays, extreme temperatures and constant loud noise.</a:t>
            </a: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7</a:t>
            </a:fld>
            <a:endParaRPr lang="en-US"/>
          </a:p>
        </p:txBody>
      </p:sp>
    </p:spTree>
    <p:extLst>
      <p:ext uri="{BB962C8B-B14F-4D97-AF65-F5344CB8AC3E}">
        <p14:creationId xmlns:p14="http://schemas.microsoft.com/office/powerpoint/2010/main" val="111437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Chemical hazards </a:t>
            </a:r>
            <a:r>
              <a:rPr lang="en-US" sz="1200" kern="1200" dirty="0" smtClean="0">
                <a:solidFill>
                  <a:schemeClr val="tx1"/>
                </a:solidFill>
                <a:effectLst/>
                <a:latin typeface="+mn-lt"/>
                <a:ea typeface="+mn-ea"/>
                <a:cs typeface="+mn-cs"/>
              </a:rPr>
              <a:t>are present when a worker is exposed to any chemical preparation in the workplace in any form (solid, liquid or gas). Some are safer than others, but to some workers who are more sensitive to chemicals, even common solutions can cause illness, skin irritation, or breathing problems. Examples include cleaning products, asbestos, and pesticides.</a:t>
            </a: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8</a:t>
            </a:fld>
            <a:endParaRPr lang="en-US"/>
          </a:p>
        </p:txBody>
      </p:sp>
    </p:spTree>
    <p:extLst>
      <p:ext uri="{BB962C8B-B14F-4D97-AF65-F5344CB8AC3E}">
        <p14:creationId xmlns:p14="http://schemas.microsoft.com/office/powerpoint/2010/main" val="261651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Biological hazards</a:t>
            </a:r>
            <a:r>
              <a:rPr lang="en-US" sz="1200" kern="1200" dirty="0" smtClean="0">
                <a:solidFill>
                  <a:schemeClr val="tx1"/>
                </a:solidFill>
                <a:effectLst/>
                <a:latin typeface="+mn-lt"/>
                <a:ea typeface="+mn-ea"/>
                <a:cs typeface="+mn-cs"/>
              </a:rPr>
              <a:t> are associated with working with animals, people, or infectious plant materials. Work in schools, day care facilities, colleges and universities, hospitals, laboratories, emergency response, nursing homes, outdoor occupations, etc. may expose you to biological hazards. They include viruses, bacteria, mold, body fluids, animal droppings, plants, etc.</a:t>
            </a: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9</a:t>
            </a:fld>
            <a:endParaRPr lang="en-US"/>
          </a:p>
        </p:txBody>
      </p:sp>
    </p:spTree>
    <p:extLst>
      <p:ext uri="{BB962C8B-B14F-4D97-AF65-F5344CB8AC3E}">
        <p14:creationId xmlns:p14="http://schemas.microsoft.com/office/powerpoint/2010/main" val="326799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Ergonomic hazards</a:t>
            </a:r>
            <a:r>
              <a:rPr lang="en-US" sz="1200" kern="1200" dirty="0" smtClean="0">
                <a:solidFill>
                  <a:schemeClr val="tx1"/>
                </a:solidFill>
                <a:effectLst/>
                <a:latin typeface="+mn-lt"/>
                <a:ea typeface="+mn-ea"/>
                <a:cs typeface="+mn-cs"/>
              </a:rPr>
              <a:t> occur when the type of work, body positions and working conditions put strain on your body. They are the hardest to spot since you don’t always immediately notice the strain on your body or the harm that these hazards pose. Short-term exposure may result in “sore muscles” the next day or in the days following exposure, but long-term exposure can result in serious long-term illnesses. Some of the hazards include frequent lifting, poor posture, awkward movements, repeating the same movements over and over, having to use too much force, etc.</a:t>
            </a: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10</a:t>
            </a:fld>
            <a:endParaRPr lang="en-US"/>
          </a:p>
        </p:txBody>
      </p:sp>
    </p:spTree>
    <p:extLst>
      <p:ext uri="{BB962C8B-B14F-4D97-AF65-F5344CB8AC3E}">
        <p14:creationId xmlns:p14="http://schemas.microsoft.com/office/powerpoint/2010/main" val="3169701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Work organization hazards</a:t>
            </a:r>
            <a:r>
              <a:rPr lang="en-US" sz="1200" kern="1200" dirty="0" smtClean="0">
                <a:solidFill>
                  <a:schemeClr val="tx1"/>
                </a:solidFill>
                <a:effectLst/>
                <a:latin typeface="+mn-lt"/>
                <a:ea typeface="+mn-ea"/>
                <a:cs typeface="+mn-cs"/>
              </a:rPr>
              <a:t> are hazards or stressors that cause stress (short-term effects) and strain (long-term effects). These are the hazards associated with workplace issues such as workload, lack of control and/or respect, etc. Examples of work organization hazards include workload demands, intensity and/or fast pace, respect (or lack of), sexual harassment, etc.</a:t>
            </a: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11</a:t>
            </a:fld>
            <a:endParaRPr lang="en-US"/>
          </a:p>
        </p:txBody>
      </p:sp>
    </p:spTree>
    <p:extLst>
      <p:ext uri="{BB962C8B-B14F-4D97-AF65-F5344CB8AC3E}">
        <p14:creationId xmlns:p14="http://schemas.microsoft.com/office/powerpoint/2010/main" val="1710283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Paint contains several kinds of material: pigments, binders, extenders, solvents and additives</a:t>
            </a:r>
            <a:r>
              <a:rPr lang="en-US" dirty="0" smtClean="0">
                <a:effectLst/>
              </a:rPr>
              <a:t> </a:t>
            </a:r>
          </a:p>
          <a:p>
            <a:r>
              <a:rPr lang="en-US" sz="1200" kern="1200" dirty="0" smtClean="0">
                <a:solidFill>
                  <a:schemeClr val="tx1"/>
                </a:solidFill>
                <a:effectLst/>
                <a:latin typeface="+mn-lt"/>
                <a:ea typeface="+mn-ea"/>
                <a:cs typeface="+mn-cs"/>
              </a:rPr>
              <a:t>All the pigments in paint are used to set the color and opacity. The binder, or resin, holds the pigment in place. With the extender, large pigment particles are added to improve adhesion, strengthen the film and save on binder. There is also the solvent or thinner, which can either be organic or water, that is used to reduce the thickness of the paint to make its application better and easier. Along with those base ingredients, the additives within paint consists of several substances. For example, there are also silicones, which are used to improve the paint's weather resistance and driers are placed in paint to accelerate the drying time. Anti-settling agents are used in paint to prevent pigment settling. The final additives in paint are the fungicides and algaecides, which are used to protect exterior paint from molds, algae and lichen. </a:t>
            </a: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13</a:t>
            </a:fld>
            <a:endParaRPr lang="en-US"/>
          </a:p>
        </p:txBody>
      </p:sp>
    </p:spTree>
    <p:extLst>
      <p:ext uri="{BB962C8B-B14F-4D97-AF65-F5344CB8AC3E}">
        <p14:creationId xmlns:p14="http://schemas.microsoft.com/office/powerpoint/2010/main" val="4160029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Chemicals </a:t>
            </a:r>
            <a:r>
              <a:rPr lang="en-US" sz="1200" kern="1200" dirty="0" smtClean="0">
                <a:solidFill>
                  <a:schemeClr val="tx1"/>
                </a:solidFill>
                <a:effectLst/>
                <a:latin typeface="+mn-lt"/>
                <a:ea typeface="+mn-ea"/>
                <a:cs typeface="+mn-cs"/>
              </a:rPr>
              <a:t>are organic and inorganic substances, they may be natural or synthetic, toxic or not and they can harm people or the environment.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Hazardous chemical products</a:t>
            </a:r>
            <a:r>
              <a:rPr lang="en-US" sz="1200" kern="1200" dirty="0" smtClean="0">
                <a:solidFill>
                  <a:schemeClr val="tx1"/>
                </a:solidFill>
                <a:effectLst/>
                <a:latin typeface="+mn-lt"/>
                <a:ea typeface="+mn-ea"/>
                <a:cs typeface="+mn-cs"/>
              </a:rPr>
              <a:t> are those that can harm people or the environment.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Every day we are exposed to countless chemical products that have become essential in our life but unfortunately we are not informed about their effects and consequences. Even nowadays, the possible effect that many products can produce on people’s health and on the environment is not exactly known. </a:t>
            </a: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14</a:t>
            </a:fld>
            <a:endParaRPr lang="en-US"/>
          </a:p>
        </p:txBody>
      </p:sp>
    </p:spTree>
    <p:extLst>
      <p:ext uri="{BB962C8B-B14F-4D97-AF65-F5344CB8AC3E}">
        <p14:creationId xmlns:p14="http://schemas.microsoft.com/office/powerpoint/2010/main" val="2511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7/18/2018</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7/18/2018</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7/18/2018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7/18/2018</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4861901"/>
            <a:ext cx="1981200" cy="1828800"/>
          </a:xfrm>
        </p:spPr>
        <p:txBody>
          <a:bodyPr/>
          <a:lstStyle/>
          <a:p>
            <a:r>
              <a:rPr lang="en-US" dirty="0" smtClean="0"/>
              <a:t>NDLON</a:t>
            </a:r>
            <a:endParaRPr lang="en-US" dirty="0"/>
          </a:p>
        </p:txBody>
      </p:sp>
      <p:sp>
        <p:nvSpPr>
          <p:cNvPr id="3" name="Title 2"/>
          <p:cNvSpPr>
            <a:spLocks noGrp="1"/>
          </p:cNvSpPr>
          <p:nvPr>
            <p:ph type="title"/>
          </p:nvPr>
        </p:nvSpPr>
        <p:spPr/>
        <p:txBody>
          <a:bodyPr/>
          <a:lstStyle/>
          <a:p>
            <a:r>
              <a:rPr lang="en-US" b="1" dirty="0"/>
              <a:t>Chemicals and Other Hazards in Painting</a:t>
            </a:r>
            <a:endParaRPr lang="en-US" dirty="0"/>
          </a:p>
        </p:txBody>
      </p:sp>
    </p:spTree>
    <p:extLst>
      <p:ext uri="{BB962C8B-B14F-4D97-AF65-F5344CB8AC3E}">
        <p14:creationId xmlns:p14="http://schemas.microsoft.com/office/powerpoint/2010/main" val="2268323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udanzacalor 001.jpg" title="Image of workers moving boxes in hot temperatures "/>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668840" y="1868482"/>
            <a:ext cx="3864957" cy="4407408"/>
          </a:xfrm>
        </p:spPr>
      </p:pic>
      <p:pic>
        <p:nvPicPr>
          <p:cNvPr id="6" name="Content Placeholder 5" descr="JARDINERO INVIERNO 001.jpg" title="Image of a worker racking leaves"/>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4817934" y="1868482"/>
            <a:ext cx="3816726" cy="4407408"/>
          </a:xfrm>
        </p:spPr>
      </p:pic>
      <p:sp>
        <p:nvSpPr>
          <p:cNvPr id="2" name="Title 1"/>
          <p:cNvSpPr>
            <a:spLocks noGrp="1"/>
          </p:cNvSpPr>
          <p:nvPr>
            <p:ph type="title"/>
          </p:nvPr>
        </p:nvSpPr>
        <p:spPr/>
        <p:txBody>
          <a:bodyPr/>
          <a:lstStyle/>
          <a:p>
            <a:r>
              <a:rPr lang="en-US" dirty="0" smtClean="0"/>
              <a:t>Ergonomic hazards</a:t>
            </a:r>
            <a:endParaRPr lang="en-US" dirty="0"/>
          </a:p>
        </p:txBody>
      </p:sp>
    </p:spTree>
    <p:extLst>
      <p:ext uri="{BB962C8B-B14F-4D97-AF65-F5344CB8AC3E}">
        <p14:creationId xmlns:p14="http://schemas.microsoft.com/office/powerpoint/2010/main" val="3845257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Rompecabezas Salud-small.jpg" title="Image of a worker experiencing sexual harassment "/>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770441" y="1889462"/>
            <a:ext cx="3903092" cy="4412502"/>
          </a:xfrm>
        </p:spPr>
      </p:pic>
      <p:sp>
        <p:nvSpPr>
          <p:cNvPr id="4" name="Title 3"/>
          <p:cNvSpPr>
            <a:spLocks noGrp="1"/>
          </p:cNvSpPr>
          <p:nvPr>
            <p:ph type="title"/>
          </p:nvPr>
        </p:nvSpPr>
        <p:spPr/>
        <p:txBody>
          <a:bodyPr/>
          <a:lstStyle/>
          <a:p>
            <a:r>
              <a:rPr lang="en-US" dirty="0" smtClean="0"/>
              <a:t>Work organization hazards</a:t>
            </a:r>
            <a:endParaRPr lang="en-US" dirty="0"/>
          </a:p>
        </p:txBody>
      </p:sp>
      <p:pic>
        <p:nvPicPr>
          <p:cNvPr id="5" name="Content Placeholder 4" descr="Rompecabezas Salud-small.jpg" title="Image of a worker getting yelled at"/>
          <p:cNvPicPr>
            <a:picLocks noGrp="1" noChangeAspect="1"/>
          </p:cNvPicPr>
          <p:nvPr>
            <p:ph sz="half" idx="1"/>
          </p:nvPr>
        </p:nvPicPr>
        <p:blipFill rotWithShape="1">
          <a:blip r:embed="rId4" cstate="email">
            <a:extLst>
              <a:ext uri="{28A0092B-C50C-407E-A947-70E740481C1C}">
                <a14:useLocalDpi xmlns:a14="http://schemas.microsoft.com/office/drawing/2010/main"/>
              </a:ext>
            </a:extLst>
          </a:blip>
          <a:srcRect/>
          <a:stretch/>
        </p:blipFill>
        <p:spPr>
          <a:xfrm>
            <a:off x="457200" y="1873972"/>
            <a:ext cx="4038600" cy="4407408"/>
          </a:xfrm>
          <a:prstGeom prst="rect">
            <a:avLst/>
          </a:prstGeom>
        </p:spPr>
      </p:pic>
    </p:spTree>
    <p:extLst>
      <p:ext uri="{BB962C8B-B14F-4D97-AF65-F5344CB8AC3E}">
        <p14:creationId xmlns:p14="http://schemas.microsoft.com/office/powerpoint/2010/main" val="4263471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p:txBody>
          <a:bodyPr>
            <a:normAutofit/>
          </a:bodyPr>
          <a:lstStyle/>
          <a:p>
            <a:pPr algn="ctr"/>
            <a:r>
              <a:rPr lang="en-US" sz="2000" b="1" dirty="0" smtClean="0"/>
              <a:t>Color Code for Types of Hazards</a:t>
            </a:r>
            <a:endParaRPr lang="en-US" sz="2000" b="1" dirty="0"/>
          </a:p>
        </p:txBody>
      </p:sp>
      <p:pic>
        <p:nvPicPr>
          <p:cNvPr id="7" name="Picture 6" descr="Hazards Color Code.tiff" title="Image of color code for types of hazard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1688" y="418894"/>
            <a:ext cx="4840194" cy="6032706"/>
          </a:xfrm>
          <a:prstGeom prst="rect">
            <a:avLst/>
          </a:prstGeom>
        </p:spPr>
      </p:pic>
      <p:sp>
        <p:nvSpPr>
          <p:cNvPr id="3" name="Title 2"/>
          <p:cNvSpPr>
            <a:spLocks noGrp="1"/>
          </p:cNvSpPr>
          <p:nvPr>
            <p:ph type="title"/>
          </p:nvPr>
        </p:nvSpPr>
        <p:spPr>
          <a:xfrm>
            <a:off x="3451785" y="1057066"/>
            <a:ext cx="1264053" cy="248926"/>
          </a:xfrm>
        </p:spPr>
        <p:txBody>
          <a:bodyPr/>
          <a:lstStyle/>
          <a:p>
            <a:pPr algn="l"/>
            <a:r>
              <a:rPr lang="en-US" sz="800" dirty="0" smtClean="0"/>
              <a:t>color code</a:t>
            </a:r>
            <a:endParaRPr lang="en-US" sz="800" dirty="0"/>
          </a:p>
        </p:txBody>
      </p:sp>
    </p:spTree>
    <p:extLst>
      <p:ext uri="{BB962C8B-B14F-4D97-AF65-F5344CB8AC3E}">
        <p14:creationId xmlns:p14="http://schemas.microsoft.com/office/powerpoint/2010/main" val="138235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Chemicals used in painting</a:t>
            </a:r>
            <a:endParaRPr lang="en-US" dirty="0"/>
          </a:p>
        </p:txBody>
      </p:sp>
      <p:pic>
        <p:nvPicPr>
          <p:cNvPr id="6" name="Picture 5" descr="paint bucket.jpg" title="Image of a can of pai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0847" y="2086853"/>
            <a:ext cx="4802094" cy="4218918"/>
          </a:xfrm>
          <a:prstGeom prst="rect">
            <a:avLst/>
          </a:prstGeom>
        </p:spPr>
      </p:pic>
      <p:sp>
        <p:nvSpPr>
          <p:cNvPr id="7" name="TextBox 6"/>
          <p:cNvSpPr txBox="1"/>
          <p:nvPr/>
        </p:nvSpPr>
        <p:spPr>
          <a:xfrm>
            <a:off x="3810000" y="1712865"/>
            <a:ext cx="1293905" cy="369332"/>
          </a:xfrm>
          <a:prstGeom prst="rect">
            <a:avLst/>
          </a:prstGeom>
          <a:noFill/>
        </p:spPr>
        <p:txBody>
          <a:bodyPr wrap="square" rtlCol="0">
            <a:spAutoFit/>
          </a:bodyPr>
          <a:lstStyle/>
          <a:p>
            <a:r>
              <a:rPr lang="en-US" dirty="0" smtClean="0"/>
              <a:t>PIGMENTS</a:t>
            </a:r>
            <a:endParaRPr lang="en-US" dirty="0"/>
          </a:p>
        </p:txBody>
      </p:sp>
      <p:sp>
        <p:nvSpPr>
          <p:cNvPr id="8" name="TextBox 7"/>
          <p:cNvSpPr txBox="1"/>
          <p:nvPr/>
        </p:nvSpPr>
        <p:spPr>
          <a:xfrm>
            <a:off x="776946" y="3092824"/>
            <a:ext cx="1165412" cy="369332"/>
          </a:xfrm>
          <a:prstGeom prst="rect">
            <a:avLst/>
          </a:prstGeom>
          <a:noFill/>
        </p:spPr>
        <p:txBody>
          <a:bodyPr wrap="square" rtlCol="0">
            <a:spAutoFit/>
          </a:bodyPr>
          <a:lstStyle/>
          <a:p>
            <a:r>
              <a:rPr lang="en-US" dirty="0" smtClean="0"/>
              <a:t>BINDERS</a:t>
            </a:r>
            <a:endParaRPr lang="en-US" dirty="0"/>
          </a:p>
        </p:txBody>
      </p:sp>
      <p:sp>
        <p:nvSpPr>
          <p:cNvPr id="9" name="TextBox 8"/>
          <p:cNvSpPr txBox="1"/>
          <p:nvPr/>
        </p:nvSpPr>
        <p:spPr>
          <a:xfrm>
            <a:off x="7074648" y="3092824"/>
            <a:ext cx="1411940" cy="369332"/>
          </a:xfrm>
          <a:prstGeom prst="rect">
            <a:avLst/>
          </a:prstGeom>
          <a:noFill/>
        </p:spPr>
        <p:txBody>
          <a:bodyPr wrap="square" rtlCol="0">
            <a:spAutoFit/>
          </a:bodyPr>
          <a:lstStyle/>
          <a:p>
            <a:r>
              <a:rPr lang="en-US" dirty="0" smtClean="0"/>
              <a:t>EXTENDERS</a:t>
            </a:r>
            <a:endParaRPr lang="en-US" dirty="0"/>
          </a:p>
        </p:txBody>
      </p:sp>
      <p:sp>
        <p:nvSpPr>
          <p:cNvPr id="10" name="TextBox 9"/>
          <p:cNvSpPr txBox="1"/>
          <p:nvPr/>
        </p:nvSpPr>
        <p:spPr>
          <a:xfrm>
            <a:off x="651437" y="4674740"/>
            <a:ext cx="1284941" cy="369332"/>
          </a:xfrm>
          <a:prstGeom prst="rect">
            <a:avLst/>
          </a:prstGeom>
          <a:noFill/>
        </p:spPr>
        <p:txBody>
          <a:bodyPr wrap="square" rtlCol="0">
            <a:spAutoFit/>
          </a:bodyPr>
          <a:lstStyle/>
          <a:p>
            <a:r>
              <a:rPr lang="en-US" dirty="0" smtClean="0"/>
              <a:t>SOLVENTS</a:t>
            </a:r>
            <a:endParaRPr lang="en-US" dirty="0"/>
          </a:p>
        </p:txBody>
      </p:sp>
      <p:sp>
        <p:nvSpPr>
          <p:cNvPr id="11" name="TextBox 10"/>
          <p:cNvSpPr txBox="1"/>
          <p:nvPr/>
        </p:nvSpPr>
        <p:spPr>
          <a:xfrm>
            <a:off x="7074648" y="4674740"/>
            <a:ext cx="1307352" cy="369332"/>
          </a:xfrm>
          <a:prstGeom prst="rect">
            <a:avLst/>
          </a:prstGeom>
          <a:noFill/>
        </p:spPr>
        <p:txBody>
          <a:bodyPr wrap="square" rtlCol="0">
            <a:spAutoFit/>
          </a:bodyPr>
          <a:lstStyle/>
          <a:p>
            <a:r>
              <a:rPr lang="en-US" dirty="0" smtClean="0"/>
              <a:t>ADDITIVES</a:t>
            </a:r>
            <a:endParaRPr lang="en-US" dirty="0"/>
          </a:p>
        </p:txBody>
      </p:sp>
    </p:spTree>
    <p:extLst>
      <p:ext uri="{BB962C8B-B14F-4D97-AF65-F5344CB8AC3E}">
        <p14:creationId xmlns:p14="http://schemas.microsoft.com/office/powerpoint/2010/main" val="265140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316711"/>
            <a:ext cx="8407893" cy="1777164"/>
          </a:xfrm>
        </p:spPr>
        <p:txBody>
          <a:bodyPr/>
          <a:lstStyle/>
          <a:p>
            <a:endParaRPr lang="es-ES_tradnl" b="1" dirty="0"/>
          </a:p>
          <a:p>
            <a:pPr marL="0" indent="0" algn="ctr">
              <a:buNone/>
            </a:pPr>
            <a:r>
              <a:rPr lang="en-US" sz="3200" dirty="0"/>
              <a:t>Hazardous chemical products </a:t>
            </a:r>
            <a:r>
              <a:rPr lang="en-US" sz="3200" dirty="0" smtClean="0"/>
              <a:t>are those </a:t>
            </a:r>
            <a:r>
              <a:rPr lang="en-US" sz="3200" dirty="0"/>
              <a:t>that can harm people </a:t>
            </a:r>
            <a:r>
              <a:rPr lang="en-US" sz="3200" dirty="0" smtClean="0"/>
              <a:t>or the </a:t>
            </a:r>
            <a:r>
              <a:rPr lang="en-US" sz="3200" dirty="0"/>
              <a:t>environment. </a:t>
            </a:r>
          </a:p>
          <a:p>
            <a:endParaRPr lang="en-US" dirty="0"/>
          </a:p>
        </p:txBody>
      </p:sp>
      <p:sp>
        <p:nvSpPr>
          <p:cNvPr id="3" name="Title 2"/>
          <p:cNvSpPr>
            <a:spLocks noGrp="1"/>
          </p:cNvSpPr>
          <p:nvPr>
            <p:ph type="title"/>
          </p:nvPr>
        </p:nvSpPr>
        <p:spPr/>
        <p:txBody>
          <a:bodyPr/>
          <a:lstStyle/>
          <a:p>
            <a:r>
              <a:rPr lang="en-US" b="1" dirty="0"/>
              <a:t>What are </a:t>
            </a:r>
            <a:r>
              <a:rPr lang="en-US" b="1" dirty="0" smtClean="0"/>
              <a:t>hazardous chemical </a:t>
            </a:r>
            <a:r>
              <a:rPr lang="en-US" b="1" dirty="0"/>
              <a:t>products?</a:t>
            </a:r>
            <a:endParaRPr lang="en-US" dirty="0"/>
          </a:p>
        </p:txBody>
      </p:sp>
    </p:spTree>
    <p:extLst>
      <p:ext uri="{BB962C8B-B14F-4D97-AF65-F5344CB8AC3E}">
        <p14:creationId xmlns:p14="http://schemas.microsoft.com/office/powerpoint/2010/main" val="2712660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Physical form of chemicals</a:t>
            </a:r>
            <a:endParaRPr lang="en-US" dirty="0"/>
          </a:p>
        </p:txBody>
      </p:sp>
      <p:sp>
        <p:nvSpPr>
          <p:cNvPr id="4" name="TextBox 3"/>
          <p:cNvSpPr txBox="1"/>
          <p:nvPr/>
        </p:nvSpPr>
        <p:spPr>
          <a:xfrm>
            <a:off x="134471" y="2435412"/>
            <a:ext cx="8830235" cy="2246769"/>
          </a:xfrm>
          <a:prstGeom prst="rect">
            <a:avLst/>
          </a:prstGeom>
          <a:noFill/>
        </p:spPr>
        <p:txBody>
          <a:bodyPr wrap="square" rtlCol="0">
            <a:spAutoFit/>
          </a:bodyPr>
          <a:lstStyle/>
          <a:p>
            <a:pPr algn="ctr"/>
            <a:r>
              <a:rPr lang="en-US" sz="2800" dirty="0">
                <a:solidFill>
                  <a:srgbClr val="4A3A27"/>
                </a:solidFill>
              </a:rPr>
              <a:t>The physical form of a chemical can influence </a:t>
            </a:r>
            <a:r>
              <a:rPr lang="en-US" sz="2800" dirty="0" smtClean="0">
                <a:solidFill>
                  <a:srgbClr val="4A3A27"/>
                </a:solidFill>
              </a:rPr>
              <a:t>             the </a:t>
            </a:r>
            <a:r>
              <a:rPr lang="en-US" sz="2800" dirty="0">
                <a:solidFill>
                  <a:srgbClr val="4A3A27"/>
                </a:solidFill>
              </a:rPr>
              <a:t>way in which it enters the organism, and </a:t>
            </a:r>
            <a:r>
              <a:rPr lang="en-US" sz="2800" dirty="0" smtClean="0">
                <a:solidFill>
                  <a:srgbClr val="4A3A27"/>
                </a:solidFill>
              </a:rPr>
              <a:t>                  to </a:t>
            </a:r>
            <a:r>
              <a:rPr lang="en-US" sz="2800" dirty="0">
                <a:solidFill>
                  <a:srgbClr val="4A3A27"/>
                </a:solidFill>
              </a:rPr>
              <a:t>some extent, the harm it causes. The main </a:t>
            </a:r>
            <a:r>
              <a:rPr lang="en-US" sz="2800" dirty="0" smtClean="0">
                <a:solidFill>
                  <a:srgbClr val="4A3A27"/>
                </a:solidFill>
              </a:rPr>
              <a:t>       physical </a:t>
            </a:r>
            <a:r>
              <a:rPr lang="en-US" sz="2800" dirty="0">
                <a:solidFill>
                  <a:srgbClr val="4A3A27"/>
                </a:solidFill>
              </a:rPr>
              <a:t>forms of chemicals are solids, dusts</a:t>
            </a:r>
            <a:r>
              <a:rPr lang="en-US" sz="2800" dirty="0" smtClean="0">
                <a:solidFill>
                  <a:srgbClr val="4A3A27"/>
                </a:solidFill>
              </a:rPr>
              <a:t>,        liquids</a:t>
            </a:r>
            <a:r>
              <a:rPr lang="en-US" sz="2800" dirty="0">
                <a:solidFill>
                  <a:srgbClr val="4A3A27"/>
                </a:solidFill>
              </a:rPr>
              <a:t>, vapors and gases. </a:t>
            </a:r>
          </a:p>
        </p:txBody>
      </p:sp>
    </p:spTree>
    <p:extLst>
      <p:ext uri="{BB962C8B-B14F-4D97-AF65-F5344CB8AC3E}">
        <p14:creationId xmlns:p14="http://schemas.microsoft.com/office/powerpoint/2010/main" val="124361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000" b="1" dirty="0">
                <a:solidFill>
                  <a:srgbClr val="FFFFFF"/>
                </a:solidFill>
              </a:rPr>
              <a:t>Routes of entry to the organism of chemical pollutants </a:t>
            </a:r>
            <a:r>
              <a:rPr lang="en-US" sz="4000" dirty="0">
                <a:solidFill>
                  <a:srgbClr val="FFFFFF"/>
                </a:solidFill>
              </a:rPr>
              <a:t/>
            </a:r>
            <a:br>
              <a:rPr lang="en-US" sz="4000" dirty="0">
                <a:solidFill>
                  <a:srgbClr val="FFFFFF"/>
                </a:solidFill>
              </a:rPr>
            </a:br>
            <a:endParaRPr lang="en-US" sz="4000" dirty="0"/>
          </a:p>
        </p:txBody>
      </p:sp>
    </p:spTree>
    <p:extLst>
      <p:ext uri="{BB962C8B-B14F-4D97-AF65-F5344CB8AC3E}">
        <p14:creationId xmlns:p14="http://schemas.microsoft.com/office/powerpoint/2010/main" val="3259825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p:cNvSpPr>
            <a:spLocks noGrp="1"/>
          </p:cNvSpPr>
          <p:nvPr>
            <p:ph type="title" orient="vert"/>
          </p:nvPr>
        </p:nvSpPr>
        <p:spPr/>
        <p:txBody>
          <a:bodyPr/>
          <a:lstStyle/>
          <a:p>
            <a:r>
              <a:rPr lang="en-US" dirty="0"/>
              <a:t>Respiratory Route</a:t>
            </a:r>
          </a:p>
        </p:txBody>
      </p:sp>
      <p:pic>
        <p:nvPicPr>
          <p:cNvPr id="6" name="Picture 5" descr="trabajadoraquimicosistemarespiratorio 001.jpg" title="Image of a worker cleaning with chemical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3183" y="814650"/>
            <a:ext cx="4656668" cy="5311513"/>
          </a:xfrm>
          <a:prstGeom prst="rect">
            <a:avLst/>
          </a:prstGeom>
        </p:spPr>
      </p:pic>
    </p:spTree>
    <p:extLst>
      <p:ext uri="{BB962C8B-B14F-4D97-AF65-F5344CB8AC3E}">
        <p14:creationId xmlns:p14="http://schemas.microsoft.com/office/powerpoint/2010/main" val="3570781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a:t>Digestive Route</a:t>
            </a:r>
          </a:p>
        </p:txBody>
      </p:sp>
      <p:pic>
        <p:nvPicPr>
          <p:cNvPr id="4" name="Picture 3" descr="trabjadormanzacontamsistdigestivo 001.jpg" title="Image of a worker eating an appl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9123" y="961585"/>
            <a:ext cx="4504266" cy="5164578"/>
          </a:xfrm>
          <a:prstGeom prst="rect">
            <a:avLst/>
          </a:prstGeom>
        </p:spPr>
      </p:pic>
    </p:spTree>
    <p:extLst>
      <p:ext uri="{BB962C8B-B14F-4D97-AF65-F5344CB8AC3E}">
        <p14:creationId xmlns:p14="http://schemas.microsoft.com/office/powerpoint/2010/main" val="1431409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a:t>Parenteral Route</a:t>
            </a:r>
          </a:p>
        </p:txBody>
      </p:sp>
      <p:pic>
        <p:nvPicPr>
          <p:cNvPr id="4" name="Picture 3" descr="heridasbrazoquimicos 001.jpg" title="Image of a worker using chemicals that are getting on an open woun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2647" y="865228"/>
            <a:ext cx="4559482" cy="5126464"/>
          </a:xfrm>
          <a:prstGeom prst="rect">
            <a:avLst/>
          </a:prstGeom>
        </p:spPr>
      </p:pic>
    </p:spTree>
    <p:extLst>
      <p:ext uri="{BB962C8B-B14F-4D97-AF65-F5344CB8AC3E}">
        <p14:creationId xmlns:p14="http://schemas.microsoft.com/office/powerpoint/2010/main" val="2242252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Disclaimer </a:t>
            </a:r>
            <a:br>
              <a:rPr lang="en-US" dirty="0"/>
            </a:b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534884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a:t>Dermal Route</a:t>
            </a:r>
          </a:p>
        </p:txBody>
      </p:sp>
      <p:pic>
        <p:nvPicPr>
          <p:cNvPr id="4" name="Picture 3" descr="manosdetergentellimpiando 001.jpg" title="Image of a worker using hazardous chemicals without glove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71992" y="929343"/>
            <a:ext cx="4572000" cy="5214939"/>
          </a:xfrm>
          <a:prstGeom prst="rect">
            <a:avLst/>
          </a:prstGeom>
        </p:spPr>
      </p:pic>
    </p:spTree>
    <p:extLst>
      <p:ext uri="{BB962C8B-B14F-4D97-AF65-F5344CB8AC3E}">
        <p14:creationId xmlns:p14="http://schemas.microsoft.com/office/powerpoint/2010/main" val="177788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55847"/>
            <a:ext cx="9144000" cy="1054394"/>
          </a:xfrm>
        </p:spPr>
        <p:txBody>
          <a:bodyPr/>
          <a:lstStyle/>
          <a:p>
            <a:r>
              <a:rPr lang="en-US" b="1" dirty="0"/>
              <a:t>Chemical </a:t>
            </a:r>
            <a:r>
              <a:rPr lang="en-US" b="1" dirty="0" smtClean="0"/>
              <a:t>Labeling: How </a:t>
            </a:r>
            <a:r>
              <a:rPr lang="en-US" b="1" dirty="0"/>
              <a:t>to read them!</a:t>
            </a:r>
            <a:endParaRPr lang="en-US" dirty="0"/>
          </a:p>
        </p:txBody>
      </p:sp>
      <p:pic>
        <p:nvPicPr>
          <p:cNvPr id="4" name="Picture 3" descr="ghs_label_ammonia.jpg" title="Image of a hazardous chemical label"/>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1411" y="1764427"/>
            <a:ext cx="7261412" cy="4794749"/>
          </a:xfrm>
          <a:prstGeom prst="rect">
            <a:avLst/>
          </a:prstGeom>
        </p:spPr>
      </p:pic>
    </p:spTree>
    <p:extLst>
      <p:ext uri="{BB962C8B-B14F-4D97-AF65-F5344CB8AC3E}">
        <p14:creationId xmlns:p14="http://schemas.microsoft.com/office/powerpoint/2010/main" val="4212418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NFPA Rating Explanation guide</a:t>
            </a: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386374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55847"/>
            <a:ext cx="9144000" cy="1054394"/>
          </a:xfrm>
        </p:spPr>
        <p:txBody>
          <a:bodyPr/>
          <a:lstStyle/>
          <a:p>
            <a:r>
              <a:rPr lang="en-US" b="1" dirty="0"/>
              <a:t>Paint and Chemicals Used in Painting</a:t>
            </a:r>
            <a:r>
              <a:rPr lang="en-US" dirty="0"/>
              <a:t> </a:t>
            </a:r>
          </a:p>
        </p:txBody>
      </p:sp>
      <p:pic>
        <p:nvPicPr>
          <p:cNvPr id="4" name="Picture 3" descr="SWacrylicalkyd.jpg" title="Image of a paint ca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6412" y="1763059"/>
            <a:ext cx="2328729" cy="2866613"/>
          </a:xfrm>
          <a:prstGeom prst="rect">
            <a:avLst/>
          </a:prstGeom>
        </p:spPr>
      </p:pic>
      <p:pic>
        <p:nvPicPr>
          <p:cNvPr id="5" name="Picture 4" descr="Oil_Base_Paint.jpg" title="Image of an oil base can"/>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89408" y="3907784"/>
            <a:ext cx="2226236" cy="2681272"/>
          </a:xfrm>
          <a:prstGeom prst="rect">
            <a:avLst/>
          </a:prstGeom>
        </p:spPr>
      </p:pic>
      <p:pic>
        <p:nvPicPr>
          <p:cNvPr id="6" name="Picture 5" descr="Paint-Remover.jpg" title="Image of paint remove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0234" y="1778000"/>
            <a:ext cx="1747468" cy="2540000"/>
          </a:xfrm>
          <a:prstGeom prst="rect">
            <a:avLst/>
          </a:prstGeom>
        </p:spPr>
      </p:pic>
      <p:pic>
        <p:nvPicPr>
          <p:cNvPr id="7" name="Picture 6" descr="Paint_Thinner.jpg" title="Image of paint thinne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79671" y="3907784"/>
            <a:ext cx="1971524" cy="2681272"/>
          </a:xfrm>
          <a:prstGeom prst="rect">
            <a:avLst/>
          </a:prstGeom>
        </p:spPr>
      </p:pic>
    </p:spTree>
    <p:extLst>
      <p:ext uri="{BB962C8B-B14F-4D97-AF65-F5344CB8AC3E}">
        <p14:creationId xmlns:p14="http://schemas.microsoft.com/office/powerpoint/2010/main" val="163656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136587"/>
            <a:ext cx="8407893" cy="3989891"/>
          </a:xfrm>
        </p:spPr>
        <p:txBody>
          <a:bodyPr>
            <a:normAutofit/>
          </a:bodyPr>
          <a:lstStyle/>
          <a:p>
            <a:r>
              <a:rPr lang="en-US" sz="3600" dirty="0" smtClean="0"/>
              <a:t>Exposure to silica</a:t>
            </a:r>
          </a:p>
          <a:p>
            <a:r>
              <a:rPr lang="en-US" sz="3600" dirty="0" smtClean="0"/>
              <a:t>Exposure to lead</a:t>
            </a:r>
          </a:p>
          <a:p>
            <a:r>
              <a:rPr lang="en-US" sz="3600" dirty="0" smtClean="0"/>
              <a:t>Falls</a:t>
            </a:r>
          </a:p>
          <a:p>
            <a:r>
              <a:rPr lang="en-US" sz="3600" dirty="0" smtClean="0"/>
              <a:t>Electrical Hazards</a:t>
            </a:r>
          </a:p>
          <a:p>
            <a:r>
              <a:rPr lang="en-US" sz="3600" dirty="0" smtClean="0"/>
              <a:t>Musculoskeletal Disorders</a:t>
            </a:r>
            <a:endParaRPr lang="en-US" sz="3600" dirty="0"/>
          </a:p>
        </p:txBody>
      </p:sp>
      <p:sp>
        <p:nvSpPr>
          <p:cNvPr id="3" name="Title 2"/>
          <p:cNvSpPr>
            <a:spLocks noGrp="1"/>
          </p:cNvSpPr>
          <p:nvPr>
            <p:ph type="title"/>
          </p:nvPr>
        </p:nvSpPr>
        <p:spPr/>
        <p:txBody>
          <a:bodyPr/>
          <a:lstStyle/>
          <a:p>
            <a:r>
              <a:rPr lang="en-US" dirty="0" smtClean="0"/>
              <a:t>Other Hazards</a:t>
            </a:r>
            <a:endParaRPr lang="en-US" dirty="0"/>
          </a:p>
        </p:txBody>
      </p:sp>
    </p:spTree>
    <p:extLst>
      <p:ext uri="{BB962C8B-B14F-4D97-AF65-F5344CB8AC3E}">
        <p14:creationId xmlns:p14="http://schemas.microsoft.com/office/powerpoint/2010/main" val="281733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b="1" dirty="0"/>
              <a:t>The Right to Know</a:t>
            </a:r>
            <a:r>
              <a:rPr lang="en-US" sz="3600" dirty="0"/>
              <a:t> </a:t>
            </a:r>
            <a:endParaRPr lang="en-US" sz="3600" dirty="0" smtClean="0"/>
          </a:p>
          <a:p>
            <a:r>
              <a:rPr lang="en-US" sz="3600" b="1" dirty="0"/>
              <a:t>Permissible Exposure Limits (PELs</a:t>
            </a:r>
            <a:r>
              <a:rPr lang="en-US" sz="3600" b="1" dirty="0" smtClean="0"/>
              <a:t>)</a:t>
            </a:r>
          </a:p>
          <a:p>
            <a:r>
              <a:rPr lang="en-US" sz="3600" b="1" dirty="0"/>
              <a:t>Ventilation</a:t>
            </a:r>
            <a:r>
              <a:rPr lang="en-US" sz="3600" dirty="0"/>
              <a:t> </a:t>
            </a:r>
            <a:endParaRPr lang="en-US" sz="3600" dirty="0" smtClean="0"/>
          </a:p>
          <a:p>
            <a:r>
              <a:rPr lang="en-US" sz="3600" b="1" dirty="0"/>
              <a:t>Substitution</a:t>
            </a:r>
            <a:r>
              <a:rPr lang="en-US" sz="3600" dirty="0"/>
              <a:t> </a:t>
            </a:r>
            <a:endParaRPr lang="en-US" sz="3600" dirty="0" smtClean="0"/>
          </a:p>
          <a:p>
            <a:r>
              <a:rPr lang="en-US" sz="3600" b="1" dirty="0"/>
              <a:t>Work practices and behaviors</a:t>
            </a:r>
            <a:r>
              <a:rPr lang="en-US" sz="3600" dirty="0"/>
              <a:t> </a:t>
            </a:r>
            <a:endParaRPr lang="en-US" sz="3600" dirty="0" smtClean="0"/>
          </a:p>
          <a:p>
            <a:r>
              <a:rPr lang="en-US" sz="3600" b="1" dirty="0"/>
              <a:t>Use of PPE</a:t>
            </a:r>
            <a:r>
              <a:rPr lang="en-US" sz="3600" dirty="0"/>
              <a:t> </a:t>
            </a:r>
            <a:endParaRPr lang="en-US" sz="3600" dirty="0" smtClean="0"/>
          </a:p>
          <a:p>
            <a:endParaRPr lang="en-US" dirty="0"/>
          </a:p>
        </p:txBody>
      </p:sp>
      <p:sp>
        <p:nvSpPr>
          <p:cNvPr id="3" name="Title 2"/>
          <p:cNvSpPr>
            <a:spLocks noGrp="1"/>
          </p:cNvSpPr>
          <p:nvPr>
            <p:ph type="title"/>
          </p:nvPr>
        </p:nvSpPr>
        <p:spPr/>
        <p:txBody>
          <a:bodyPr/>
          <a:lstStyle/>
          <a:p>
            <a:r>
              <a:rPr lang="en-US" b="1" dirty="0"/>
              <a:t>How can I protect myself from hazardous chemicals? </a:t>
            </a:r>
            <a:r>
              <a:rPr lang="en-US" dirty="0"/>
              <a:t>   </a:t>
            </a:r>
          </a:p>
        </p:txBody>
      </p:sp>
    </p:spTree>
    <p:extLst>
      <p:ext uri="{BB962C8B-B14F-4D97-AF65-F5344CB8AC3E}">
        <p14:creationId xmlns:p14="http://schemas.microsoft.com/office/powerpoint/2010/main" val="2787172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800" b="1" dirty="0"/>
              <a:t>Storing Flammable </a:t>
            </a:r>
            <a:r>
              <a:rPr lang="en-US" sz="2800" b="1" dirty="0" smtClean="0"/>
              <a:t>Products:</a:t>
            </a:r>
          </a:p>
          <a:p>
            <a:pPr marL="45720" indent="0">
              <a:buNone/>
            </a:pPr>
            <a:endParaRPr lang="en-US" b="1" dirty="0"/>
          </a:p>
          <a:p>
            <a:pPr lvl="0"/>
            <a:r>
              <a:rPr lang="en-US" dirty="0"/>
              <a:t>Store products in a cool environment </a:t>
            </a:r>
          </a:p>
          <a:p>
            <a:pPr lvl="0"/>
            <a:r>
              <a:rPr lang="en-US" dirty="0"/>
              <a:t>Store products away from ignition sources </a:t>
            </a:r>
          </a:p>
          <a:p>
            <a:pPr lvl="0"/>
            <a:r>
              <a:rPr lang="en-US" dirty="0"/>
              <a:t>Do not store incompatible products side by side </a:t>
            </a:r>
          </a:p>
          <a:p>
            <a:pPr lvl="0"/>
            <a:r>
              <a:rPr lang="en-US" dirty="0"/>
              <a:t>Mark storage locations with signs/warnings </a:t>
            </a:r>
          </a:p>
          <a:p>
            <a:pPr lvl="0"/>
            <a:r>
              <a:rPr lang="en-US" dirty="0"/>
              <a:t>Have easy access to fire extinguishers </a:t>
            </a:r>
          </a:p>
          <a:p>
            <a:pPr lvl="0"/>
            <a:r>
              <a:rPr lang="en-US" dirty="0"/>
              <a:t>Fire extinguishers should be appropriate for the products being stored </a:t>
            </a:r>
            <a:r>
              <a:rPr lang="en-US"/>
              <a:t>(</a:t>
            </a:r>
            <a:r>
              <a:rPr lang="en-US" smtClean="0"/>
              <a:t>see MSDS</a:t>
            </a:r>
            <a:r>
              <a:rPr lang="en-US" dirty="0"/>
              <a:t>) </a:t>
            </a:r>
          </a:p>
          <a:p>
            <a:pPr lvl="0"/>
            <a:r>
              <a:rPr lang="en-US" dirty="0"/>
              <a:t>Stored products should not block isles or exits </a:t>
            </a:r>
          </a:p>
          <a:p>
            <a:pPr marL="45720" indent="0">
              <a:buNone/>
            </a:pPr>
            <a:endParaRPr lang="en-US" dirty="0"/>
          </a:p>
        </p:txBody>
      </p:sp>
      <p:sp>
        <p:nvSpPr>
          <p:cNvPr id="3" name="Title 2"/>
          <p:cNvSpPr>
            <a:spLocks noGrp="1"/>
          </p:cNvSpPr>
          <p:nvPr>
            <p:ph type="title"/>
          </p:nvPr>
        </p:nvSpPr>
        <p:spPr/>
        <p:txBody>
          <a:bodyPr/>
          <a:lstStyle/>
          <a:p>
            <a:r>
              <a:rPr lang="en-US" b="1" dirty="0"/>
              <a:t>Avoiding creating hazards when storing chemicals</a:t>
            </a:r>
            <a:r>
              <a:rPr lang="en-US" dirty="0"/>
              <a:t> </a:t>
            </a:r>
          </a:p>
        </p:txBody>
      </p:sp>
    </p:spTree>
    <p:extLst>
      <p:ext uri="{BB962C8B-B14F-4D97-AF65-F5344CB8AC3E}">
        <p14:creationId xmlns:p14="http://schemas.microsoft.com/office/powerpoint/2010/main" val="475734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353" y="687294"/>
            <a:ext cx="8845176" cy="4955203"/>
          </a:xfrm>
          <a:prstGeom prst="rect">
            <a:avLst/>
          </a:prstGeom>
          <a:noFill/>
        </p:spPr>
        <p:txBody>
          <a:bodyPr wrap="square" rtlCol="0">
            <a:spAutoFit/>
          </a:bodyPr>
          <a:lstStyle/>
          <a:p>
            <a:endParaRPr lang="en-US" sz="2800" b="1" dirty="0">
              <a:solidFill>
                <a:srgbClr val="4A3A27"/>
              </a:solidFill>
            </a:endParaRPr>
          </a:p>
          <a:p>
            <a:pPr marL="342900" lvl="0" indent="-342900">
              <a:buFont typeface="Arial"/>
              <a:buChar char="•"/>
            </a:pPr>
            <a:r>
              <a:rPr lang="en-US" sz="2000" dirty="0">
                <a:solidFill>
                  <a:srgbClr val="4A3A27"/>
                </a:solidFill>
              </a:rPr>
              <a:t>Keep product containers tightly closed when not in use. </a:t>
            </a:r>
            <a:endParaRPr lang="en-US" sz="2000" dirty="0" smtClean="0">
              <a:solidFill>
                <a:srgbClr val="4A3A27"/>
              </a:solidFill>
            </a:endParaRPr>
          </a:p>
          <a:p>
            <a:pPr marL="342900" lvl="0" indent="-342900">
              <a:buFont typeface="Arial"/>
              <a:buChar char="•"/>
            </a:pPr>
            <a:endParaRPr lang="en-US" sz="2000" dirty="0">
              <a:solidFill>
                <a:srgbClr val="4A3A27"/>
              </a:solidFill>
            </a:endParaRPr>
          </a:p>
          <a:p>
            <a:pPr marL="342900" lvl="0" indent="-342900">
              <a:buFont typeface="Arial"/>
              <a:buChar char="•"/>
            </a:pPr>
            <a:r>
              <a:rPr lang="en-US" sz="2000" dirty="0">
                <a:solidFill>
                  <a:srgbClr val="4A3A27"/>
                </a:solidFill>
              </a:rPr>
              <a:t>Keep product containers upright. </a:t>
            </a:r>
            <a:endParaRPr lang="en-US" sz="2000" dirty="0" smtClean="0">
              <a:solidFill>
                <a:srgbClr val="4A3A27"/>
              </a:solidFill>
            </a:endParaRPr>
          </a:p>
          <a:p>
            <a:pPr marL="342900" lvl="0" indent="-342900">
              <a:buFont typeface="Arial"/>
              <a:buChar char="•"/>
            </a:pPr>
            <a:endParaRPr lang="en-US" sz="2000" dirty="0">
              <a:solidFill>
                <a:srgbClr val="4A3A27"/>
              </a:solidFill>
            </a:endParaRPr>
          </a:p>
          <a:p>
            <a:pPr marL="342900" lvl="0" indent="-342900">
              <a:buFont typeface="Arial"/>
              <a:buChar char="•"/>
            </a:pPr>
            <a:r>
              <a:rPr lang="en-US" sz="2000" dirty="0">
                <a:solidFill>
                  <a:srgbClr val="4A3A27"/>
                </a:solidFill>
              </a:rPr>
              <a:t>Prevent product containers from being damaged (i.e. piercing). </a:t>
            </a:r>
            <a:endParaRPr lang="en-US" sz="2000" dirty="0" smtClean="0">
              <a:solidFill>
                <a:srgbClr val="4A3A27"/>
              </a:solidFill>
            </a:endParaRPr>
          </a:p>
          <a:p>
            <a:pPr marL="342900" lvl="0" indent="-342900">
              <a:buFont typeface="Arial"/>
              <a:buChar char="•"/>
            </a:pPr>
            <a:endParaRPr lang="en-US" sz="2000" dirty="0">
              <a:solidFill>
                <a:srgbClr val="4A3A27"/>
              </a:solidFill>
            </a:endParaRPr>
          </a:p>
          <a:p>
            <a:pPr marL="342900" lvl="0" indent="-342900">
              <a:buFont typeface="Arial"/>
              <a:buChar char="•"/>
            </a:pPr>
            <a:r>
              <a:rPr lang="en-US" sz="2000" dirty="0">
                <a:solidFill>
                  <a:srgbClr val="4A3A27"/>
                </a:solidFill>
              </a:rPr>
              <a:t>When transferring products to new containers, make sure the container material is compatible with the product and clearly labeled. </a:t>
            </a:r>
            <a:endParaRPr lang="en-US" sz="2000" dirty="0" smtClean="0">
              <a:solidFill>
                <a:srgbClr val="4A3A27"/>
              </a:solidFill>
            </a:endParaRPr>
          </a:p>
          <a:p>
            <a:pPr marL="342900" lvl="0" indent="-342900">
              <a:buFont typeface="Arial"/>
              <a:buChar char="•"/>
            </a:pPr>
            <a:endParaRPr lang="en-US" sz="2000" dirty="0">
              <a:solidFill>
                <a:srgbClr val="4A3A27"/>
              </a:solidFill>
            </a:endParaRPr>
          </a:p>
          <a:p>
            <a:pPr marL="342900" lvl="0" indent="-342900">
              <a:buFont typeface="Arial"/>
              <a:buChar char="•"/>
            </a:pPr>
            <a:r>
              <a:rPr lang="en-US" sz="2000" dirty="0">
                <a:solidFill>
                  <a:srgbClr val="4A3A27"/>
                </a:solidFill>
              </a:rPr>
              <a:t>Keep product containers in a well-ventilated area. </a:t>
            </a:r>
            <a:endParaRPr lang="en-US" sz="2000" dirty="0" smtClean="0">
              <a:solidFill>
                <a:srgbClr val="4A3A27"/>
              </a:solidFill>
            </a:endParaRPr>
          </a:p>
          <a:p>
            <a:pPr marL="342900" lvl="0" indent="-342900">
              <a:buFont typeface="Arial"/>
              <a:buChar char="•"/>
            </a:pPr>
            <a:endParaRPr lang="en-US" sz="2000" dirty="0">
              <a:solidFill>
                <a:srgbClr val="4A3A27"/>
              </a:solidFill>
            </a:endParaRPr>
          </a:p>
          <a:p>
            <a:pPr marL="342900" lvl="0" indent="-342900">
              <a:buFont typeface="Arial"/>
              <a:buChar char="•"/>
            </a:pPr>
            <a:r>
              <a:rPr lang="en-US" sz="2000" dirty="0">
                <a:solidFill>
                  <a:srgbClr val="4A3A27"/>
                </a:solidFill>
              </a:rPr>
              <a:t>Keep product containers in a dry location. </a:t>
            </a:r>
          </a:p>
          <a:p>
            <a:endParaRPr lang="en-US" sz="2000" dirty="0" smtClean="0">
              <a:solidFill>
                <a:srgbClr val="4A3A27"/>
              </a:solidFill>
            </a:endParaRPr>
          </a:p>
          <a:p>
            <a:endParaRPr lang="en-US" sz="2800" dirty="0">
              <a:solidFill>
                <a:srgbClr val="4A3A27"/>
              </a:solidFill>
            </a:endParaRPr>
          </a:p>
        </p:txBody>
      </p:sp>
      <p:sp>
        <p:nvSpPr>
          <p:cNvPr id="3" name="Title 2"/>
          <p:cNvSpPr>
            <a:spLocks noGrp="1"/>
          </p:cNvSpPr>
          <p:nvPr>
            <p:ph type="title"/>
          </p:nvPr>
        </p:nvSpPr>
        <p:spPr>
          <a:xfrm>
            <a:off x="164353" y="16800"/>
            <a:ext cx="8381260" cy="1054394"/>
          </a:xfrm>
        </p:spPr>
        <p:txBody>
          <a:bodyPr/>
          <a:lstStyle/>
          <a:p>
            <a:pPr lvl="0">
              <a:spcBef>
                <a:spcPts val="0"/>
              </a:spcBef>
            </a:pPr>
            <a:r>
              <a:rPr lang="en-US" sz="2800" b="1" cap="none" spc="0" dirty="0">
                <a:solidFill>
                  <a:srgbClr val="4A3A27"/>
                </a:solidFill>
                <a:ea typeface="+mn-ea"/>
                <a:cs typeface="+mn-cs"/>
              </a:rPr>
              <a:t>Storing</a:t>
            </a:r>
            <a:r>
              <a:rPr lang="en-US" sz="2800" cap="none" spc="0" dirty="0">
                <a:solidFill>
                  <a:srgbClr val="4A3A27"/>
                </a:solidFill>
                <a:ea typeface="+mn-ea"/>
                <a:cs typeface="+mn-cs"/>
              </a:rPr>
              <a:t> </a:t>
            </a:r>
            <a:r>
              <a:rPr lang="en-US" sz="2800" b="1" cap="none" spc="0" dirty="0">
                <a:solidFill>
                  <a:srgbClr val="4A3A27"/>
                </a:solidFill>
                <a:ea typeface="+mn-ea"/>
                <a:cs typeface="+mn-cs"/>
              </a:rPr>
              <a:t>Products that Release Vapor</a:t>
            </a:r>
            <a:r>
              <a:rPr lang="en-US" sz="2800" b="1" cap="none" spc="0" dirty="0" smtClean="0">
                <a:solidFill>
                  <a:srgbClr val="4A3A27"/>
                </a:solidFill>
                <a:ea typeface="+mn-ea"/>
                <a:cs typeface="+mn-cs"/>
              </a:rPr>
              <a:t>:</a:t>
            </a:r>
            <a:endParaRPr lang="en-US" dirty="0"/>
          </a:p>
        </p:txBody>
      </p:sp>
    </p:spTree>
    <p:extLst>
      <p:ext uri="{BB962C8B-B14F-4D97-AF65-F5344CB8AC3E}">
        <p14:creationId xmlns:p14="http://schemas.microsoft.com/office/powerpoint/2010/main" val="607548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32835"/>
            <a:ext cx="8407893" cy="1119753"/>
          </a:xfrm>
        </p:spPr>
        <p:txBody>
          <a:bodyPr/>
          <a:lstStyle/>
          <a:p>
            <a:pPr marL="45720" indent="0" algn="ctr">
              <a:buNone/>
            </a:pPr>
            <a:r>
              <a:rPr lang="en-US" sz="2800" b="1" dirty="0">
                <a:solidFill>
                  <a:srgbClr val="800000"/>
                </a:solidFill>
              </a:rPr>
              <a:t>Here are some things you can do in case of overexposure to chemical </a:t>
            </a:r>
            <a:r>
              <a:rPr lang="en-US" sz="2800" b="1" dirty="0" smtClean="0">
                <a:solidFill>
                  <a:srgbClr val="800000"/>
                </a:solidFill>
              </a:rPr>
              <a:t>hazards:</a:t>
            </a:r>
            <a:r>
              <a:rPr lang="en-US" sz="2800" dirty="0">
                <a:solidFill>
                  <a:srgbClr val="800000"/>
                </a:solidFill>
              </a:rPr>
              <a:t> </a:t>
            </a:r>
            <a:endParaRPr lang="en-US" sz="2800" dirty="0" smtClean="0">
              <a:solidFill>
                <a:srgbClr val="800000"/>
              </a:solidFill>
            </a:endParaRPr>
          </a:p>
          <a:p>
            <a:pPr marL="45720" indent="0">
              <a:buNone/>
            </a:pPr>
            <a:endParaRPr lang="en-US" b="1" dirty="0"/>
          </a:p>
          <a:p>
            <a:endParaRPr lang="en-US" dirty="0"/>
          </a:p>
        </p:txBody>
      </p:sp>
      <p:sp>
        <p:nvSpPr>
          <p:cNvPr id="3" name="Title 2"/>
          <p:cNvSpPr>
            <a:spLocks noGrp="1"/>
          </p:cNvSpPr>
          <p:nvPr>
            <p:ph type="title"/>
          </p:nvPr>
        </p:nvSpPr>
        <p:spPr/>
        <p:txBody>
          <a:bodyPr/>
          <a:lstStyle/>
          <a:p>
            <a:r>
              <a:rPr lang="en-US" b="1" dirty="0"/>
              <a:t>What if I have been exposed? </a:t>
            </a:r>
            <a:r>
              <a:rPr lang="en-US" dirty="0"/>
              <a:t/>
            </a:r>
            <a:br>
              <a:rPr lang="en-US" dirty="0"/>
            </a:br>
            <a:endParaRPr lang="en-US" dirty="0"/>
          </a:p>
        </p:txBody>
      </p:sp>
      <p:sp>
        <p:nvSpPr>
          <p:cNvPr id="4" name="TextBox 3"/>
          <p:cNvSpPr txBox="1"/>
          <p:nvPr/>
        </p:nvSpPr>
        <p:spPr>
          <a:xfrm>
            <a:off x="380999" y="3585882"/>
            <a:ext cx="8407893" cy="1569660"/>
          </a:xfrm>
          <a:prstGeom prst="rect">
            <a:avLst/>
          </a:prstGeom>
          <a:noFill/>
        </p:spPr>
        <p:txBody>
          <a:bodyPr wrap="square" rtlCol="0">
            <a:spAutoFit/>
          </a:bodyPr>
          <a:lstStyle/>
          <a:p>
            <a:pPr algn="ctr"/>
            <a:r>
              <a:rPr lang="en-US" sz="2400" b="1" dirty="0">
                <a:solidFill>
                  <a:schemeClr val="accent5">
                    <a:lumMod val="50000"/>
                  </a:schemeClr>
                </a:solidFill>
              </a:rPr>
              <a:t>Stop what you are doing and leave the </a:t>
            </a:r>
            <a:r>
              <a:rPr lang="en-US" sz="2400" b="1" dirty="0" smtClean="0">
                <a:solidFill>
                  <a:schemeClr val="accent5">
                    <a:lumMod val="50000"/>
                  </a:schemeClr>
                </a:solidFill>
              </a:rPr>
              <a:t>contaminated space</a:t>
            </a:r>
            <a:r>
              <a:rPr lang="en-US" sz="2400" b="1" dirty="0">
                <a:solidFill>
                  <a:schemeClr val="accent5">
                    <a:lumMod val="50000"/>
                  </a:schemeClr>
                </a:solidFill>
              </a:rPr>
              <a:t>. Alert your supervisor. Call 911 for emergencies or the</a:t>
            </a:r>
            <a:r>
              <a:rPr lang="en-US" sz="2400" dirty="0">
                <a:solidFill>
                  <a:schemeClr val="accent5">
                    <a:lumMod val="50000"/>
                  </a:schemeClr>
                </a:solidFill>
              </a:rPr>
              <a:t> </a:t>
            </a:r>
            <a:r>
              <a:rPr lang="en-US" sz="2400" b="1" dirty="0">
                <a:solidFill>
                  <a:schemeClr val="accent5">
                    <a:lumMod val="50000"/>
                  </a:schemeClr>
                </a:solidFill>
              </a:rPr>
              <a:t>Poison Control Center 1-800-222-1222.</a:t>
            </a:r>
            <a:endParaRPr lang="en-US" sz="2400" dirty="0">
              <a:solidFill>
                <a:schemeClr val="accent5">
                  <a:lumMod val="50000"/>
                </a:schemeClr>
              </a:solidFill>
            </a:endParaRPr>
          </a:p>
          <a:p>
            <a:pPr algn="ctr"/>
            <a:endParaRPr lang="en-US" sz="2400" dirty="0">
              <a:solidFill>
                <a:schemeClr val="accent5">
                  <a:lumMod val="50000"/>
                </a:schemeClr>
              </a:solidFill>
            </a:endParaRPr>
          </a:p>
        </p:txBody>
      </p:sp>
    </p:spTree>
    <p:extLst>
      <p:ext uri="{BB962C8B-B14F-4D97-AF65-F5344CB8AC3E}">
        <p14:creationId xmlns:p14="http://schemas.microsoft.com/office/powerpoint/2010/main" val="16693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412" y="355847"/>
            <a:ext cx="8815294" cy="1054394"/>
          </a:xfrm>
        </p:spPr>
        <p:txBody>
          <a:bodyPr/>
          <a:lstStyle/>
          <a:p>
            <a:r>
              <a:rPr lang="en-US" sz="2800" dirty="0"/>
              <a:t>Here are some things you can do in case of overexposure to chemical hazards: </a:t>
            </a:r>
            <a:br>
              <a:rPr lang="en-US" sz="2800" dirty="0"/>
            </a:br>
            <a:endParaRPr lang="en-US" sz="2800" dirty="0"/>
          </a:p>
        </p:txBody>
      </p:sp>
      <p:sp>
        <p:nvSpPr>
          <p:cNvPr id="6" name="TextBox 5"/>
          <p:cNvSpPr txBox="1"/>
          <p:nvPr/>
        </p:nvSpPr>
        <p:spPr>
          <a:xfrm>
            <a:off x="149412" y="1927414"/>
            <a:ext cx="8815294" cy="984885"/>
          </a:xfrm>
          <a:prstGeom prst="rect">
            <a:avLst/>
          </a:prstGeom>
          <a:noFill/>
        </p:spPr>
        <p:txBody>
          <a:bodyPr wrap="square" rtlCol="0">
            <a:spAutoFit/>
          </a:bodyPr>
          <a:lstStyle/>
          <a:p>
            <a:r>
              <a:rPr lang="en-US" sz="2000" b="1" u="sng" dirty="0">
                <a:solidFill>
                  <a:srgbClr val="4A3A27"/>
                </a:solidFill>
              </a:rPr>
              <a:t>In case inhalation:</a:t>
            </a:r>
            <a:r>
              <a:rPr lang="en-US" sz="2000" dirty="0">
                <a:solidFill>
                  <a:srgbClr val="4A3A27"/>
                </a:solidFill>
              </a:rPr>
              <a:t> clean air, rest in a semi recumbent position, artificial respiration if needed and medical care.</a:t>
            </a:r>
            <a:r>
              <a:rPr lang="en-US" sz="2000" b="1" u="sng" dirty="0">
                <a:solidFill>
                  <a:srgbClr val="4A3A27"/>
                </a:solidFill>
              </a:rPr>
              <a:t> </a:t>
            </a:r>
            <a:endParaRPr lang="en-US" sz="2000" dirty="0">
              <a:solidFill>
                <a:srgbClr val="4A3A27"/>
              </a:solidFill>
            </a:endParaRPr>
          </a:p>
          <a:p>
            <a:endParaRPr lang="en-US" dirty="0"/>
          </a:p>
        </p:txBody>
      </p:sp>
      <p:sp>
        <p:nvSpPr>
          <p:cNvPr id="7" name="TextBox 6"/>
          <p:cNvSpPr txBox="1"/>
          <p:nvPr/>
        </p:nvSpPr>
        <p:spPr>
          <a:xfrm>
            <a:off x="149412" y="3122709"/>
            <a:ext cx="8815294" cy="1015663"/>
          </a:xfrm>
          <a:prstGeom prst="rect">
            <a:avLst/>
          </a:prstGeom>
          <a:noFill/>
        </p:spPr>
        <p:txBody>
          <a:bodyPr wrap="square" rtlCol="0">
            <a:spAutoFit/>
          </a:bodyPr>
          <a:lstStyle/>
          <a:p>
            <a:r>
              <a:rPr lang="en-US" sz="2000" b="1" u="sng" dirty="0">
                <a:solidFill>
                  <a:srgbClr val="4A3A27"/>
                </a:solidFill>
              </a:rPr>
              <a:t>In case of a spill:</a:t>
            </a:r>
            <a:r>
              <a:rPr lang="en-US" sz="2000" dirty="0">
                <a:solidFill>
                  <a:srgbClr val="4A3A27"/>
                </a:solidFill>
              </a:rPr>
              <a:t> take off contaminated clothing, wash area with plenty of water, seek medical care. </a:t>
            </a:r>
          </a:p>
          <a:p>
            <a:endParaRPr lang="en-US" sz="2000" dirty="0">
              <a:solidFill>
                <a:srgbClr val="4A3A27"/>
              </a:solidFill>
            </a:endParaRPr>
          </a:p>
        </p:txBody>
      </p:sp>
      <p:sp>
        <p:nvSpPr>
          <p:cNvPr id="8" name="TextBox 7"/>
          <p:cNvSpPr txBox="1"/>
          <p:nvPr/>
        </p:nvSpPr>
        <p:spPr>
          <a:xfrm>
            <a:off x="149412" y="4347881"/>
            <a:ext cx="8815294" cy="1015663"/>
          </a:xfrm>
          <a:prstGeom prst="rect">
            <a:avLst/>
          </a:prstGeom>
          <a:noFill/>
        </p:spPr>
        <p:txBody>
          <a:bodyPr wrap="square" rtlCol="0">
            <a:spAutoFit/>
          </a:bodyPr>
          <a:lstStyle/>
          <a:p>
            <a:r>
              <a:rPr lang="en-US" sz="2000" b="1" u="sng" dirty="0">
                <a:solidFill>
                  <a:srgbClr val="4A3A27"/>
                </a:solidFill>
              </a:rPr>
              <a:t>In case of splashing:</a:t>
            </a:r>
            <a:r>
              <a:rPr lang="en-US" sz="2000" b="1" dirty="0">
                <a:solidFill>
                  <a:srgbClr val="4A3A27"/>
                </a:solidFill>
              </a:rPr>
              <a:t> </a:t>
            </a:r>
            <a:r>
              <a:rPr lang="en-US" sz="2000" dirty="0">
                <a:solidFill>
                  <a:srgbClr val="4A3A27"/>
                </a:solidFill>
              </a:rPr>
              <a:t>Rinse with plenty of water for several minutes and seek medical care. </a:t>
            </a:r>
          </a:p>
          <a:p>
            <a:endParaRPr lang="en-US" sz="2000" dirty="0">
              <a:solidFill>
                <a:srgbClr val="4A3A27"/>
              </a:solidFill>
            </a:endParaRPr>
          </a:p>
        </p:txBody>
      </p:sp>
      <p:sp>
        <p:nvSpPr>
          <p:cNvPr id="9" name="TextBox 8"/>
          <p:cNvSpPr txBox="1"/>
          <p:nvPr/>
        </p:nvSpPr>
        <p:spPr>
          <a:xfrm>
            <a:off x="149412" y="5483417"/>
            <a:ext cx="8815294" cy="1015663"/>
          </a:xfrm>
          <a:prstGeom prst="rect">
            <a:avLst/>
          </a:prstGeom>
          <a:noFill/>
        </p:spPr>
        <p:txBody>
          <a:bodyPr wrap="square" rtlCol="0">
            <a:spAutoFit/>
          </a:bodyPr>
          <a:lstStyle/>
          <a:p>
            <a:r>
              <a:rPr lang="en-US" sz="2000" b="1" u="sng" dirty="0">
                <a:solidFill>
                  <a:srgbClr val="4A3A27"/>
                </a:solidFill>
              </a:rPr>
              <a:t>In case of consumption:</a:t>
            </a:r>
            <a:r>
              <a:rPr lang="en-US" sz="2000" b="1" dirty="0">
                <a:solidFill>
                  <a:srgbClr val="4A3A27"/>
                </a:solidFill>
              </a:rPr>
              <a:t> </a:t>
            </a:r>
            <a:r>
              <a:rPr lang="en-US" sz="2000" dirty="0">
                <a:solidFill>
                  <a:srgbClr val="4A3A27"/>
                </a:solidFill>
              </a:rPr>
              <a:t>rinse the mouth, DO NOT induce vomiting, drink plenty of water, and seek medical care. </a:t>
            </a:r>
          </a:p>
          <a:p>
            <a:endParaRPr lang="en-US" sz="2000" dirty="0">
              <a:solidFill>
                <a:srgbClr val="4A3A27"/>
              </a:solidFill>
            </a:endParaRPr>
          </a:p>
        </p:txBody>
      </p:sp>
    </p:spTree>
    <p:extLst>
      <p:ext uri="{BB962C8B-B14F-4D97-AF65-F5344CB8AC3E}">
        <p14:creationId xmlns:p14="http://schemas.microsoft.com/office/powerpoint/2010/main" val="342485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40105"/>
          </a:xfrm>
        </p:spPr>
        <p:txBody>
          <a:bodyPr>
            <a:normAutofit/>
          </a:bodyPr>
          <a:lstStyle/>
          <a:p>
            <a:pPr lvl="0"/>
            <a:r>
              <a:rPr lang="en-US" dirty="0"/>
              <a:t>To identify hazards associated with the job of painting, such as exposure to chemicals, working at heights and uncomfortable working positions, among others</a:t>
            </a:r>
            <a:r>
              <a:rPr lang="en-US" dirty="0" smtClean="0"/>
              <a:t>.</a:t>
            </a:r>
          </a:p>
          <a:p>
            <a:pPr lvl="0"/>
            <a:endParaRPr lang="en-US" dirty="0"/>
          </a:p>
          <a:p>
            <a:pPr lvl="0"/>
            <a:r>
              <a:rPr lang="en-US" dirty="0"/>
              <a:t>To learn about the dangers associated with the use of chemical products, the symptoms of being exposed to chemicals and first aid measures</a:t>
            </a:r>
            <a:r>
              <a:rPr lang="en-US" dirty="0" smtClean="0"/>
              <a:t>.</a:t>
            </a:r>
          </a:p>
          <a:p>
            <a:pPr lvl="0"/>
            <a:endParaRPr lang="en-US" dirty="0"/>
          </a:p>
          <a:p>
            <a:pPr lvl="0"/>
            <a:r>
              <a:rPr lang="en-US" dirty="0"/>
              <a:t>To provide preventative measures workers can adopt to protect themselves from hazards in painting.  </a:t>
            </a:r>
            <a:endParaRPr lang="en-US" dirty="0" smtClean="0"/>
          </a:p>
          <a:p>
            <a:pPr lvl="0"/>
            <a:endParaRPr lang="en-US" dirty="0"/>
          </a:p>
          <a:p>
            <a:pPr lvl="0"/>
            <a:r>
              <a:rPr lang="en-US" dirty="0"/>
              <a:t>To provide information on how to read chemical labels to use chemical safely. </a:t>
            </a:r>
          </a:p>
          <a:p>
            <a:pPr marL="45720" indent="0">
              <a:buNone/>
            </a:pPr>
            <a:endParaRPr lang="en-US" dirty="0"/>
          </a:p>
        </p:txBody>
      </p:sp>
      <p:sp>
        <p:nvSpPr>
          <p:cNvPr id="3" name="Title 2"/>
          <p:cNvSpPr>
            <a:spLocks noGrp="1"/>
          </p:cNvSpPr>
          <p:nvPr>
            <p:ph type="title"/>
          </p:nvPr>
        </p:nvSpPr>
        <p:spPr/>
        <p:txBody>
          <a:bodyPr/>
          <a:lstStyle/>
          <a:p>
            <a:r>
              <a:rPr lang="en-US" dirty="0"/>
              <a:t>In this training, you will learn:</a:t>
            </a:r>
          </a:p>
        </p:txBody>
      </p:sp>
    </p:spTree>
    <p:extLst>
      <p:ext uri="{BB962C8B-B14F-4D97-AF65-F5344CB8AC3E}">
        <p14:creationId xmlns:p14="http://schemas.microsoft.com/office/powerpoint/2010/main" val="2169224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What kind of tasks do painters do?</a:t>
            </a:r>
            <a:br>
              <a:rPr lang="en-US" b="1" dirty="0">
                <a:solidFill>
                  <a:schemeClr val="accent5">
                    <a:lumMod val="50000"/>
                  </a:schemeClr>
                </a:solidFill>
              </a:rPr>
            </a:b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12821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20576"/>
          </a:xfrm>
        </p:spPr>
        <p:txBody>
          <a:bodyPr>
            <a:normAutofit fontScale="92500" lnSpcReduction="20000"/>
          </a:bodyPr>
          <a:lstStyle/>
          <a:p>
            <a:r>
              <a:rPr lang="en-US" sz="2800" b="1" dirty="0"/>
              <a:t>Safety </a:t>
            </a:r>
            <a:r>
              <a:rPr lang="en-US" sz="2800" b="1" dirty="0" smtClean="0"/>
              <a:t>Hazards</a:t>
            </a:r>
          </a:p>
          <a:p>
            <a:endParaRPr lang="en-US" sz="2800" b="1" dirty="0"/>
          </a:p>
          <a:p>
            <a:r>
              <a:rPr lang="en-US" sz="2800" b="1" dirty="0"/>
              <a:t>Physical </a:t>
            </a:r>
            <a:r>
              <a:rPr lang="en-US" sz="2800" b="1" dirty="0" smtClean="0"/>
              <a:t>Hazards</a:t>
            </a:r>
          </a:p>
          <a:p>
            <a:endParaRPr lang="en-US" sz="2800" b="1" dirty="0"/>
          </a:p>
          <a:p>
            <a:r>
              <a:rPr lang="en-US" sz="2800" b="1" dirty="0"/>
              <a:t>Chemical </a:t>
            </a:r>
            <a:r>
              <a:rPr lang="en-US" sz="2800" b="1" dirty="0" smtClean="0"/>
              <a:t>Hazards</a:t>
            </a:r>
          </a:p>
          <a:p>
            <a:endParaRPr lang="en-US" sz="2800" b="1" dirty="0"/>
          </a:p>
          <a:p>
            <a:r>
              <a:rPr lang="en-US" sz="2800" b="1" dirty="0"/>
              <a:t>Biological </a:t>
            </a:r>
            <a:r>
              <a:rPr lang="en-US" sz="2800" b="1" dirty="0" smtClean="0"/>
              <a:t>Hazards</a:t>
            </a:r>
          </a:p>
          <a:p>
            <a:endParaRPr lang="en-US" sz="2800" b="1" dirty="0"/>
          </a:p>
          <a:p>
            <a:r>
              <a:rPr lang="en-US" sz="2800" b="1" dirty="0"/>
              <a:t>Ergonomic </a:t>
            </a:r>
            <a:r>
              <a:rPr lang="en-US" sz="2800" b="1" dirty="0" smtClean="0"/>
              <a:t>Hazards</a:t>
            </a:r>
          </a:p>
          <a:p>
            <a:endParaRPr lang="en-US" sz="2800" b="1" dirty="0"/>
          </a:p>
          <a:p>
            <a:r>
              <a:rPr lang="en-US" sz="2800" b="1" dirty="0"/>
              <a:t>Work Organization Hazards</a:t>
            </a:r>
          </a:p>
          <a:p>
            <a:endParaRPr lang="en-US" sz="2800" dirty="0"/>
          </a:p>
        </p:txBody>
      </p:sp>
      <p:sp>
        <p:nvSpPr>
          <p:cNvPr id="3" name="Title 2"/>
          <p:cNvSpPr>
            <a:spLocks noGrp="1"/>
          </p:cNvSpPr>
          <p:nvPr>
            <p:ph type="title"/>
          </p:nvPr>
        </p:nvSpPr>
        <p:spPr/>
        <p:txBody>
          <a:bodyPr/>
          <a:lstStyle/>
          <a:p>
            <a:r>
              <a:rPr lang="en-US" dirty="0"/>
              <a:t>Types of Hazards:</a:t>
            </a:r>
          </a:p>
        </p:txBody>
      </p:sp>
    </p:spTree>
    <p:extLst>
      <p:ext uri="{BB962C8B-B14F-4D97-AF65-F5344CB8AC3E}">
        <p14:creationId xmlns:p14="http://schemas.microsoft.com/office/powerpoint/2010/main" val="247936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Electrocutation.jpg" title="Image of a worker slipping on the floo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781173" y="1719072"/>
            <a:ext cx="3496238" cy="4390514"/>
          </a:xfrm>
        </p:spPr>
      </p:pic>
      <p:sp>
        <p:nvSpPr>
          <p:cNvPr id="9" name="Title 8"/>
          <p:cNvSpPr>
            <a:spLocks noGrp="1"/>
          </p:cNvSpPr>
          <p:nvPr>
            <p:ph type="title"/>
          </p:nvPr>
        </p:nvSpPr>
        <p:spPr/>
        <p:txBody>
          <a:bodyPr/>
          <a:lstStyle/>
          <a:p>
            <a:r>
              <a:rPr lang="en-US" dirty="0"/>
              <a:t>Safety Hazards</a:t>
            </a:r>
          </a:p>
        </p:txBody>
      </p:sp>
      <p:pic>
        <p:nvPicPr>
          <p:cNvPr id="12" name="Content Placeholder 11" descr="Eliminate hazard.jpg" title="Image of an injured worker"/>
          <p:cNvPicPr>
            <a:picLocks noGrp="1" noChangeAspect="1"/>
          </p:cNvPicPr>
          <p:nvPr>
            <p:ph sz="half" idx="1"/>
          </p:nvPr>
        </p:nvPicPr>
        <p:blipFill rotWithShape="1">
          <a:blip r:embed="rId4" cstate="email">
            <a:extLst>
              <a:ext uri="{28A0092B-C50C-407E-A947-70E740481C1C}">
                <a14:useLocalDpi xmlns:a14="http://schemas.microsoft.com/office/drawing/2010/main"/>
              </a:ext>
            </a:extLst>
          </a:blip>
          <a:srcRect/>
          <a:stretch/>
        </p:blipFill>
        <p:spPr>
          <a:xfrm>
            <a:off x="597646" y="1719072"/>
            <a:ext cx="3898153" cy="4407408"/>
          </a:xfrm>
          <a:prstGeom prst="rect">
            <a:avLst/>
          </a:prstGeom>
        </p:spPr>
      </p:pic>
    </p:spTree>
    <p:extLst>
      <p:ext uri="{BB962C8B-B14F-4D97-AF65-F5344CB8AC3E}">
        <p14:creationId xmlns:p14="http://schemas.microsoft.com/office/powerpoint/2010/main" val="1732758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rabajadorechachcopotesol 001.jpg" title="Image of workers doing road work in hot weathe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659815" y="1719072"/>
            <a:ext cx="3862160" cy="4407408"/>
          </a:xfrm>
        </p:spPr>
      </p:pic>
      <p:pic>
        <p:nvPicPr>
          <p:cNvPr id="6" name="Content Placeholder 5" descr="TRABAJADORCONGELADORSINGUANTES 001.jpg" title="Image of a worker handling materials"/>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4869118" y="1717614"/>
            <a:ext cx="3722058" cy="4408866"/>
          </a:xfrm>
        </p:spPr>
      </p:pic>
      <p:sp>
        <p:nvSpPr>
          <p:cNvPr id="4" name="Title 3"/>
          <p:cNvSpPr>
            <a:spLocks noGrp="1"/>
          </p:cNvSpPr>
          <p:nvPr>
            <p:ph type="title"/>
          </p:nvPr>
        </p:nvSpPr>
        <p:spPr/>
        <p:txBody>
          <a:bodyPr/>
          <a:lstStyle/>
          <a:p>
            <a:r>
              <a:rPr lang="en-US" dirty="0" smtClean="0"/>
              <a:t>Physical hazards</a:t>
            </a:r>
            <a:endParaRPr lang="en-US" dirty="0"/>
          </a:p>
        </p:txBody>
      </p:sp>
    </p:spTree>
    <p:extLst>
      <p:ext uri="{BB962C8B-B14F-4D97-AF65-F5344CB8AC3E}">
        <p14:creationId xmlns:p14="http://schemas.microsoft.com/office/powerpoint/2010/main" val="173187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ood night sleep.jpg" title="Image of a worker painting "/>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284033" y="1913305"/>
            <a:ext cx="4422435" cy="4392467"/>
          </a:xfrm>
        </p:spPr>
      </p:pic>
      <p:sp>
        <p:nvSpPr>
          <p:cNvPr id="4" name="Title 3"/>
          <p:cNvSpPr>
            <a:spLocks noGrp="1"/>
          </p:cNvSpPr>
          <p:nvPr>
            <p:ph type="title"/>
          </p:nvPr>
        </p:nvSpPr>
        <p:spPr/>
        <p:txBody>
          <a:bodyPr/>
          <a:lstStyle/>
          <a:p>
            <a:r>
              <a:rPr lang="en-US" dirty="0" smtClean="0"/>
              <a:t>Chemical hazards</a:t>
            </a:r>
            <a:endParaRPr lang="en-US" dirty="0"/>
          </a:p>
        </p:txBody>
      </p:sp>
      <p:pic>
        <p:nvPicPr>
          <p:cNvPr id="6" name="Content Placeholder 5" descr="Bleach w- ammonia.jpg" title="Image of a worker affected by hazardous chemicals"/>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4812551" y="1898364"/>
            <a:ext cx="4038600" cy="4407408"/>
          </a:xfrm>
          <a:prstGeom prst="rect">
            <a:avLst/>
          </a:prstGeom>
        </p:spPr>
      </p:pic>
    </p:spTree>
    <p:extLst>
      <p:ext uri="{BB962C8B-B14F-4D97-AF65-F5344CB8AC3E}">
        <p14:creationId xmlns:p14="http://schemas.microsoft.com/office/powerpoint/2010/main" val="259333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Biological hazards</a:t>
            </a:r>
            <a:endParaRPr lang="en-US" dirty="0"/>
          </a:p>
        </p:txBody>
      </p:sp>
      <p:pic>
        <p:nvPicPr>
          <p:cNvPr id="6" name="Picture 5" descr="Badger_coloured.gif" title="Image of a ra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630" y="2116667"/>
            <a:ext cx="3359285" cy="3556000"/>
          </a:xfrm>
          <a:prstGeom prst="rect">
            <a:avLst/>
          </a:prstGeom>
        </p:spPr>
      </p:pic>
    </p:spTree>
    <p:extLst>
      <p:ext uri="{BB962C8B-B14F-4D97-AF65-F5344CB8AC3E}">
        <p14:creationId xmlns:p14="http://schemas.microsoft.com/office/powerpoint/2010/main" val="30378905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0</TotalTime>
  <Words>1672</Words>
  <Application>Microsoft Office PowerPoint</Application>
  <PresentationFormat>On-screen Show (4:3)</PresentationFormat>
  <Paragraphs>139</Paragraphs>
  <Slides>29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Franklin Gothic Medium</vt:lpstr>
      <vt:lpstr>Wingdings</vt:lpstr>
      <vt:lpstr>Wingdings 2</vt:lpstr>
      <vt:lpstr>Grid</vt:lpstr>
      <vt:lpstr>Chemicals and Other Hazards in Painting</vt:lpstr>
      <vt:lpstr>Disclaimer  </vt:lpstr>
      <vt:lpstr>In this training, you will learn:</vt:lpstr>
      <vt:lpstr>What kind of tasks do painters do? </vt:lpstr>
      <vt:lpstr>Types of Hazards:</vt:lpstr>
      <vt:lpstr>Safety Hazards</vt:lpstr>
      <vt:lpstr>Physical hazards</vt:lpstr>
      <vt:lpstr>Chemical hazards</vt:lpstr>
      <vt:lpstr>Biological hazards</vt:lpstr>
      <vt:lpstr>Ergonomic hazards</vt:lpstr>
      <vt:lpstr>Work organization hazards</vt:lpstr>
      <vt:lpstr>color code</vt:lpstr>
      <vt:lpstr>Chemicals used in painting</vt:lpstr>
      <vt:lpstr>What are hazardous chemical products?</vt:lpstr>
      <vt:lpstr>Physical form of chemicals</vt:lpstr>
      <vt:lpstr>Routes of entry to the organism of chemical pollutants  </vt:lpstr>
      <vt:lpstr>Respiratory Route</vt:lpstr>
      <vt:lpstr>Digestive Route</vt:lpstr>
      <vt:lpstr>Parenteral Route</vt:lpstr>
      <vt:lpstr>Dermal Route</vt:lpstr>
      <vt:lpstr>Chemical Labeling: How to read them!</vt:lpstr>
      <vt:lpstr>NFPA Rating Explanation guide</vt:lpstr>
      <vt:lpstr>Paint and Chemicals Used in Painting </vt:lpstr>
      <vt:lpstr>Other Hazards</vt:lpstr>
      <vt:lpstr>How can I protect myself from hazardous chemicals?    </vt:lpstr>
      <vt:lpstr>Avoiding creating hazards when storing chemicals </vt:lpstr>
      <vt:lpstr>Storing Products that Release Vapor:</vt:lpstr>
      <vt:lpstr>What if I have been exposed?  </vt:lpstr>
      <vt:lpstr>Here are some things you can do in case of overexposure to chemical hazards: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2018-07-18T21:15:03Z</dcterms:created>
  <dcterms:modified xsi:type="dcterms:W3CDTF">2018-07-18T21:16:35Z</dcterms:modified>
</cp:coreProperties>
</file>