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397" r:id="rId1"/>
    <p:sldMasterId id="2147484423" r:id="rId2"/>
    <p:sldMasterId id="2147484411" r:id="rId3"/>
  </p:sldMasterIdLst>
  <p:notesMasterIdLst>
    <p:notesMasterId r:id="rId123"/>
  </p:notesMasterIdLst>
  <p:handoutMasterIdLst>
    <p:handoutMasterId r:id="rId124"/>
  </p:handoutMasterIdLst>
  <p:sldIdLst>
    <p:sldId id="812" r:id="rId4"/>
    <p:sldId id="258" r:id="rId5"/>
    <p:sldId id="257" r:id="rId6"/>
    <p:sldId id="259" r:id="rId7"/>
    <p:sldId id="263" r:id="rId8"/>
    <p:sldId id="260" r:id="rId9"/>
    <p:sldId id="312" r:id="rId10"/>
    <p:sldId id="769" r:id="rId11"/>
    <p:sldId id="262" r:id="rId12"/>
    <p:sldId id="814" r:id="rId13"/>
    <p:sldId id="775" r:id="rId14"/>
    <p:sldId id="816" r:id="rId15"/>
    <p:sldId id="523" r:id="rId16"/>
    <p:sldId id="526" r:id="rId17"/>
    <p:sldId id="817" r:id="rId18"/>
    <p:sldId id="533" r:id="rId19"/>
    <p:sldId id="885" r:id="rId20"/>
    <p:sldId id="818" r:id="rId21"/>
    <p:sldId id="819" r:id="rId22"/>
    <p:sldId id="820" r:id="rId23"/>
    <p:sldId id="779" r:id="rId24"/>
    <p:sldId id="821" r:id="rId25"/>
    <p:sldId id="822" r:id="rId26"/>
    <p:sldId id="823" r:id="rId27"/>
    <p:sldId id="824" r:id="rId28"/>
    <p:sldId id="855" r:id="rId29"/>
    <p:sldId id="288" r:id="rId30"/>
    <p:sldId id="328" r:id="rId31"/>
    <p:sldId id="825" r:id="rId32"/>
    <p:sldId id="826" r:id="rId33"/>
    <p:sldId id="827" r:id="rId34"/>
    <p:sldId id="780" r:id="rId35"/>
    <p:sldId id="540" r:id="rId36"/>
    <p:sldId id="828" r:id="rId37"/>
    <p:sldId id="830" r:id="rId38"/>
    <p:sldId id="558" r:id="rId39"/>
    <p:sldId id="831" r:id="rId40"/>
    <p:sldId id="591" r:id="rId41"/>
    <p:sldId id="832" r:id="rId42"/>
    <p:sldId id="833" r:id="rId43"/>
    <p:sldId id="834" r:id="rId44"/>
    <p:sldId id="835" r:id="rId45"/>
    <p:sldId id="836" r:id="rId46"/>
    <p:sldId id="837" r:id="rId47"/>
    <p:sldId id="743" r:id="rId48"/>
    <p:sldId id="654" r:id="rId49"/>
    <p:sldId id="840" r:id="rId50"/>
    <p:sldId id="856" r:id="rId51"/>
    <p:sldId id="575" r:id="rId52"/>
    <p:sldId id="841" r:id="rId53"/>
    <p:sldId id="593" r:id="rId54"/>
    <p:sldId id="842" r:id="rId55"/>
    <p:sldId id="843" r:id="rId56"/>
    <p:sldId id="844" r:id="rId57"/>
    <p:sldId id="845" r:id="rId58"/>
    <p:sldId id="846" r:id="rId59"/>
    <p:sldId id="847" r:id="rId60"/>
    <p:sldId id="848" r:id="rId61"/>
    <p:sldId id="849" r:id="rId62"/>
    <p:sldId id="400" r:id="rId63"/>
    <p:sldId id="760" r:id="rId64"/>
    <p:sldId id="395" r:id="rId65"/>
    <p:sldId id="399" r:id="rId66"/>
    <p:sldId id="687" r:id="rId67"/>
    <p:sldId id="850" r:id="rId68"/>
    <p:sldId id="851" r:id="rId69"/>
    <p:sldId id="857" r:id="rId70"/>
    <p:sldId id="853" r:id="rId71"/>
    <p:sldId id="854" r:id="rId72"/>
    <p:sldId id="858" r:id="rId73"/>
    <p:sldId id="789" r:id="rId74"/>
    <p:sldId id="414" r:id="rId75"/>
    <p:sldId id="859" r:id="rId76"/>
    <p:sldId id="417" r:id="rId77"/>
    <p:sldId id="860" r:id="rId78"/>
    <p:sldId id="861" r:id="rId79"/>
    <p:sldId id="862" r:id="rId80"/>
    <p:sldId id="863" r:id="rId81"/>
    <p:sldId id="864" r:id="rId82"/>
    <p:sldId id="704" r:id="rId83"/>
    <p:sldId id="420" r:id="rId84"/>
    <p:sldId id="790" r:id="rId85"/>
    <p:sldId id="690" r:id="rId86"/>
    <p:sldId id="791" r:id="rId87"/>
    <p:sldId id="792" r:id="rId88"/>
    <p:sldId id="793" r:id="rId89"/>
    <p:sldId id="794" r:id="rId90"/>
    <p:sldId id="796" r:id="rId91"/>
    <p:sldId id="795" r:id="rId92"/>
    <p:sldId id="865" r:id="rId93"/>
    <p:sldId id="640" r:id="rId94"/>
    <p:sldId id="867" r:id="rId95"/>
    <p:sldId id="798" r:id="rId96"/>
    <p:sldId id="473" r:id="rId97"/>
    <p:sldId id="868" r:id="rId98"/>
    <p:sldId id="641" r:id="rId99"/>
    <p:sldId id="870" r:id="rId100"/>
    <p:sldId id="869" r:id="rId101"/>
    <p:sldId id="807" r:id="rId102"/>
    <p:sldId id="871" r:id="rId103"/>
    <p:sldId id="873" r:id="rId104"/>
    <p:sldId id="874" r:id="rId105"/>
    <p:sldId id="875" r:id="rId106"/>
    <p:sldId id="805" r:id="rId107"/>
    <p:sldId id="877" r:id="rId108"/>
    <p:sldId id="876" r:id="rId109"/>
    <p:sldId id="888" r:id="rId110"/>
    <p:sldId id="766" r:id="rId111"/>
    <p:sldId id="882" r:id="rId112"/>
    <p:sldId id="771" r:id="rId113"/>
    <p:sldId id="806" r:id="rId114"/>
    <p:sldId id="886" r:id="rId115"/>
    <p:sldId id="808" r:id="rId116"/>
    <p:sldId id="773" r:id="rId117"/>
    <p:sldId id="811" r:id="rId118"/>
    <p:sldId id="809" r:id="rId119"/>
    <p:sldId id="887" r:id="rId120"/>
    <p:sldId id="784" r:id="rId121"/>
    <p:sldId id="785"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0E0E0"/>
    <a:srgbClr val="00DA00"/>
    <a:srgbClr val="F5881B"/>
    <a:srgbClr val="C4C4C4"/>
    <a:srgbClr val="CFCFCF"/>
    <a:srgbClr val="DF303E"/>
    <a:srgbClr val="DF2936"/>
    <a:srgbClr val="FF2F3B"/>
    <a:srgbClr val="FFD72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5" autoAdjust="0"/>
    <p:restoredTop sz="95332" autoAdjust="0"/>
  </p:normalViewPr>
  <p:slideViewPr>
    <p:cSldViewPr showGuides="1">
      <p:cViewPr varScale="1">
        <p:scale>
          <a:sx n="106" d="100"/>
          <a:sy n="106" d="100"/>
        </p:scale>
        <p:origin x="1608" y="84"/>
      </p:cViewPr>
      <p:guideLst>
        <p:guide orient="horz" pos="2208"/>
        <p:guide pos="2880"/>
      </p:guideLst>
    </p:cSldViewPr>
  </p:slideViewPr>
  <p:outlineViewPr>
    <p:cViewPr>
      <p:scale>
        <a:sx n="33" d="100"/>
        <a:sy n="33" d="100"/>
      </p:scale>
      <p:origin x="0" y="-470"/>
    </p:cViewPr>
  </p:outlineViewPr>
  <p:notesTextViewPr>
    <p:cViewPr>
      <p:scale>
        <a:sx n="1" d="1"/>
        <a:sy n="1" d="1"/>
      </p:scale>
      <p:origin x="0" y="0"/>
    </p:cViewPr>
  </p:notesTextViewPr>
  <p:sorterViewPr>
    <p:cViewPr>
      <p:scale>
        <a:sx n="100" d="100"/>
        <a:sy n="100" d="100"/>
      </p:scale>
      <p:origin x="0" y="19339"/>
    </p:cViewPr>
  </p:sorterViewPr>
  <p:notesViewPr>
    <p:cSldViewPr showGuides="1">
      <p:cViewPr varScale="1">
        <p:scale>
          <a:sx n="64" d="100"/>
          <a:sy n="64" d="100"/>
        </p:scale>
        <p:origin x="-2496"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3200" b="1">
                <a:solidFill>
                  <a:schemeClr val="accent3">
                    <a:lumMod val="75000"/>
                  </a:schemeClr>
                </a:solidFill>
                <a:latin typeface="Arial" panose="020B0604020202020204" pitchFamily="34" charset="0"/>
                <a:cs typeface="Arial" panose="020B0604020202020204" pitchFamily="34" charset="0"/>
              </a:defRPr>
            </a:pPr>
            <a:r>
              <a:rPr lang="es-HN" noProof="0" dirty="0" smtClean="0"/>
              <a:t>Gases normales en el aire</a:t>
            </a:r>
            <a:endParaRPr lang="es-HN" noProof="0" dirty="0"/>
          </a:p>
        </c:rich>
      </c:tx>
      <c:layout>
        <c:manualLayout>
          <c:xMode val="edge"/>
          <c:yMode val="edge"/>
          <c:x val="2.66073772028496E-2"/>
          <c:y val="0.13699979810216001"/>
        </c:manualLayout>
      </c:layout>
      <c:overlay val="0"/>
    </c:title>
    <c:autoTitleDeleted val="0"/>
    <c:view3D>
      <c:rotX val="30"/>
      <c:rotY val="210"/>
      <c:rAngAx val="0"/>
      <c:perspective val="0"/>
    </c:view3D>
    <c:floor>
      <c:thickness val="0"/>
    </c:floor>
    <c:sideWall>
      <c:thickness val="0"/>
    </c:sideWall>
    <c:backWall>
      <c:thickness val="0"/>
    </c:backWall>
    <c:plotArea>
      <c:layout>
        <c:manualLayout>
          <c:layoutTarget val="inner"/>
          <c:xMode val="edge"/>
          <c:yMode val="edge"/>
          <c:x val="0.23691015185601799"/>
          <c:y val="0.31813311797563798"/>
          <c:w val="0.52629305596059806"/>
          <c:h val="0.61692346695299505"/>
        </c:manualLayout>
      </c:layout>
      <c:pie3DChart>
        <c:varyColors val="1"/>
        <c:ser>
          <c:idx val="0"/>
          <c:order val="0"/>
          <c:dLbls>
            <c:dLbl>
              <c:idx val="2"/>
              <c:layout>
                <c:manualLayout>
                  <c:x val="3.2674821897262903E-2"/>
                  <c:y val="-0.2777249478430580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C9C-49C1-AC87-B88CC8A300C8}"/>
                </c:ext>
              </c:extLst>
            </c:dLbl>
            <c:spPr>
              <a:noFill/>
              <a:ln>
                <a:noFill/>
              </a:ln>
              <a:effectLst/>
            </c:spPr>
            <c:txPr>
              <a:bodyPr/>
              <a:lstStyle/>
              <a:p>
                <a:pPr>
                  <a:defRPr sz="2000">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ext>
            </c:extLst>
          </c:dLbls>
          <c:val>
            <c:numRef>
              <c:f>Sheet1!$B$2:$B$4</c:f>
              <c:numCache>
                <c:formatCode>0%</c:formatCode>
                <c:ptCount val="3"/>
                <c:pt idx="0">
                  <c:v>0.78</c:v>
                </c:pt>
                <c:pt idx="1">
                  <c:v>0.21</c:v>
                </c:pt>
                <c:pt idx="2">
                  <c:v>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Gases in the Air</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Nitrogen</c:v>
                      </c:pt>
                      <c:pt idx="1">
                        <c:v>Oxygen</c:v>
                      </c:pt>
                      <c:pt idx="2">
                        <c:v>Other</c:v>
                      </c:pt>
                    </c:strCache>
                  </c:strRef>
                </c15:cat>
              </c15:filteredCategoryTitle>
            </c:ext>
            <c:ext xmlns:c16="http://schemas.microsoft.com/office/drawing/2014/chart" uri="{C3380CC4-5D6E-409C-BE32-E72D297353CC}">
              <c16:uniqueId val="{00000001-7C9C-49C1-AC87-B88CC8A300C8}"/>
            </c:ext>
          </c:extLst>
        </c:ser>
        <c:dLbls>
          <c:showLegendKey val="0"/>
          <c:showVal val="0"/>
          <c:showCatName val="0"/>
          <c:showSerName val="0"/>
          <c:showPercent val="0"/>
          <c:showBubbleSize val="0"/>
          <c:showLeaderLines val="0"/>
        </c:dLbls>
      </c:pie3DChart>
    </c:plotArea>
    <c:legend>
      <c:legendPos val="r"/>
      <c:layout>
        <c:manualLayout>
          <c:xMode val="edge"/>
          <c:yMode val="edge"/>
          <c:x val="0.73246953505811796"/>
          <c:y val="0.26510532337303999"/>
          <c:w val="0.21395903637045399"/>
          <c:h val="0.41720371492024999"/>
        </c:manualLayout>
      </c:layout>
      <c:overlay val="0"/>
      <c:txPr>
        <a:bodyPr/>
        <a:lstStyle/>
        <a:p>
          <a:pPr rtl="0">
            <a:defRPr sz="2400">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0.75893</cdr:x>
      <cdr:y>0.6669</cdr:y>
    </cdr:from>
    <cdr:to>
      <cdr:x>0.97322</cdr:x>
      <cdr:y>0.94653</cdr:y>
    </cdr:to>
    <cdr:sp macro="" textlink="">
      <cdr:nvSpPr>
        <cdr:cNvPr id="2" name="TextBox 4" descr="Otros inluyen"/>
        <cdr:cNvSpPr txBox="1"/>
      </cdr:nvSpPr>
      <cdr:spPr>
        <a:xfrm xmlns:a="http://schemas.openxmlformats.org/drawingml/2006/main">
          <a:off x="6477000" y="1981908"/>
          <a:ext cx="1828837" cy="8309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HN" sz="1600" dirty="0" smtClean="0">
              <a:solidFill>
                <a:prstClr val="black"/>
              </a:solidFill>
              <a:latin typeface="Arial" panose="020B0604020202020204" pitchFamily="34" charset="0"/>
              <a:cs typeface="Arial" panose="020B0604020202020204" pitchFamily="34" charset="0"/>
            </a:rPr>
            <a:t>Otros incluyen:</a:t>
          </a:r>
        </a:p>
        <a:p xmlns:a="http://schemas.openxmlformats.org/drawingml/2006/main">
          <a:r>
            <a:rPr lang="es-HN" sz="1600" dirty="0" smtClean="0">
              <a:solidFill>
                <a:prstClr val="black"/>
              </a:solidFill>
              <a:latin typeface="Arial" panose="020B0604020202020204" pitchFamily="34" charset="0"/>
              <a:cs typeface="Arial" panose="020B0604020202020204" pitchFamily="34" charset="0"/>
            </a:rPr>
            <a:t>Argón - 0.9%</a:t>
          </a:r>
        </a:p>
        <a:p xmlns:a="http://schemas.openxmlformats.org/drawingml/2006/main">
          <a:r>
            <a:rPr lang="es-HN" sz="1600" dirty="0" smtClean="0">
              <a:solidFill>
                <a:prstClr val="black"/>
              </a:solidFill>
              <a:latin typeface="Arial" panose="020B0604020202020204" pitchFamily="34" charset="0"/>
              <a:cs typeface="Arial" panose="020B0604020202020204" pitchFamily="34" charset="0"/>
            </a:rPr>
            <a:t>CO</a:t>
          </a:r>
          <a:r>
            <a:rPr lang="es-HN" sz="1600" baseline="-25000" dirty="0" smtClean="0">
              <a:solidFill>
                <a:prstClr val="black"/>
              </a:solidFill>
              <a:latin typeface="Arial" panose="020B0604020202020204" pitchFamily="34" charset="0"/>
              <a:cs typeface="Arial" panose="020B0604020202020204" pitchFamily="34" charset="0"/>
            </a:rPr>
            <a:t>2</a:t>
          </a:r>
          <a:r>
            <a:rPr lang="es-HN" sz="1600" dirty="0" smtClean="0">
              <a:solidFill>
                <a:prstClr val="black"/>
              </a:solidFill>
              <a:latin typeface="Arial" panose="020B0604020202020204" pitchFamily="34" charset="0"/>
              <a:cs typeface="Arial" panose="020B0604020202020204" pitchFamily="34" charset="0"/>
            </a:rPr>
            <a:t> - .037%</a:t>
          </a:r>
          <a:endParaRPr lang="es-HN" sz="1600" dirty="0">
            <a:solidFill>
              <a:prstClr val="black"/>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0.40179</cdr:x>
      <cdr:y>0.71945</cdr:y>
    </cdr:from>
    <cdr:to>
      <cdr:x>0.42857</cdr:x>
      <cdr:y>0.76923</cdr:y>
    </cdr:to>
    <cdr:cxnSp macro="">
      <cdr:nvCxnSpPr>
        <cdr:cNvPr id="4" name="Straight Arrow Connector 3" descr="right pointing arrow"/>
        <cdr:cNvCxnSpPr/>
      </cdr:nvCxnSpPr>
      <cdr:spPr>
        <a:xfrm xmlns:a="http://schemas.openxmlformats.org/drawingml/2006/main">
          <a:off x="3429000" y="2138064"/>
          <a:ext cx="228552" cy="147936"/>
        </a:xfrm>
        <a:prstGeom xmlns:a="http://schemas.openxmlformats.org/drawingml/2006/main" prst="straightConnector1">
          <a:avLst/>
        </a:prstGeom>
        <a:ln xmlns:a="http://schemas.openxmlformats.org/drawingml/2006/main" w="285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87DC75-F046-4044-B5C9-48370C3F72C6}" type="datetimeFigureOut">
              <a:rPr lang="en-US" smtClean="0"/>
              <a:t>4/12/2019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1684B5-F304-44D7-9C77-F62F6216D10A}" type="slidenum">
              <a:rPr lang="en-US" smtClean="0"/>
              <a:t>‹#›</a:t>
            </a:fld>
            <a:endParaRPr lang="en-US"/>
          </a:p>
        </p:txBody>
      </p:sp>
    </p:spTree>
    <p:extLst>
      <p:ext uri="{BB962C8B-B14F-4D97-AF65-F5344CB8AC3E}">
        <p14:creationId xmlns:p14="http://schemas.microsoft.com/office/powerpoint/2010/main" val="289390579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216725"/>
            <a:ext cx="4572000" cy="3429000"/>
          </a:xfrm>
          <a:prstGeom prst="rect">
            <a:avLst/>
          </a:prstGeom>
          <a:noFill/>
          <a:ln w="12700">
            <a:solidFill>
              <a:schemeClr val="tx1"/>
            </a:solidFill>
            <a:prstDash val="solid"/>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886200"/>
            <a:ext cx="5486400" cy="48006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p:txBody>
      </p:sp>
      <p:sp>
        <p:nvSpPr>
          <p:cNvPr id="6" name="Footer Placeholder 5"/>
          <p:cNvSpPr>
            <a:spLocks noGrp="1"/>
          </p:cNvSpPr>
          <p:nvPr>
            <p:ph type="ftr" sz="quarter" idx="4"/>
          </p:nvPr>
        </p:nvSpPr>
        <p:spPr>
          <a:xfrm>
            <a:off x="-17814" y="8856621"/>
            <a:ext cx="3751613" cy="303213"/>
          </a:xfrm>
          <a:prstGeom prst="rect">
            <a:avLst/>
          </a:prstGeom>
        </p:spPr>
        <p:txBody>
          <a:bodyPr vert="horz" lIns="91440" tIns="45720" rIns="91440" bIns="45720" rtlCol="0" anchor="b"/>
          <a:lstStyle>
            <a:lvl1pPr algn="ctr">
              <a:defRPr sz="1000">
                <a:solidFill>
                  <a:schemeClr val="bg1">
                    <a:lumMod val="65000"/>
                  </a:schemeClr>
                </a:solidFill>
                <a:latin typeface="Arial Narrow" panose="020B0606020202030204" pitchFamily="34" charset="0"/>
              </a:defRPr>
            </a:lvl1pPr>
          </a:lstStyle>
          <a:p>
            <a:pPr algn="l"/>
            <a:r>
              <a:rPr lang="en-US" dirty="0" smtClean="0"/>
              <a:t>Grain Handling Safety Coalition – Ag Confined Space Hazards</a:t>
            </a:r>
            <a:endParaRPr lang="en-US" dirty="0"/>
          </a:p>
        </p:txBody>
      </p:sp>
      <p:sp>
        <p:nvSpPr>
          <p:cNvPr id="7" name="Slide Number Placeholder 6"/>
          <p:cNvSpPr>
            <a:spLocks noGrp="1"/>
          </p:cNvSpPr>
          <p:nvPr>
            <p:ph type="sldNum" sz="quarter" idx="5"/>
          </p:nvPr>
        </p:nvSpPr>
        <p:spPr>
          <a:xfrm>
            <a:off x="6172199" y="8839199"/>
            <a:ext cx="684213" cy="303213"/>
          </a:xfrm>
          <a:prstGeom prst="rect">
            <a:avLst/>
          </a:prstGeom>
        </p:spPr>
        <p:txBody>
          <a:bodyPr vert="horz" lIns="91440" tIns="45720" rIns="91440" bIns="45720" rtlCol="0" anchor="b"/>
          <a:lstStyle>
            <a:lvl1pPr algn="r">
              <a:defRPr sz="1100" b="1">
                <a:solidFill>
                  <a:schemeClr val="bg1">
                    <a:lumMod val="65000"/>
                  </a:schemeClr>
                </a:solidFill>
                <a:latin typeface="Arial Narrow" panose="020B0606020202030204" pitchFamily="34" charset="0"/>
              </a:defRPr>
            </a:lvl1pPr>
          </a:lstStyle>
          <a:p>
            <a:fld id="{DDDBE19E-176A-47A6-8D2D-365132E40E2A}" type="slidenum">
              <a:rPr lang="en-US" smtClean="0"/>
              <a:pPr/>
              <a:t>‹#›</a:t>
            </a:fld>
            <a:endParaRPr lang="en-US" dirty="0"/>
          </a:p>
        </p:txBody>
      </p:sp>
    </p:spTree>
    <p:extLst>
      <p:ext uri="{BB962C8B-B14F-4D97-AF65-F5344CB8AC3E}">
        <p14:creationId xmlns:p14="http://schemas.microsoft.com/office/powerpoint/2010/main" val="443575688"/>
      </p:ext>
    </p:extLst>
  </p:cSld>
  <p:clrMap bg1="lt1" tx1="dk1" bg2="lt2" tx2="dk2" accent1="accent1" accent2="accent2" accent3="accent3" accent4="accent4" accent5="accent5" accent6="accent6" hlink="hlink" folHlink="folHlink"/>
  <p:hf hdr="0"/>
  <p:notesStyle>
    <a:lvl1pPr marL="228600" indent="-228600" algn="l" defTabSz="914400" rtl="0" eaLnBrk="1" latinLnBrk="0" hangingPunct="1">
      <a:buFont typeface="+mj-lt"/>
      <a:buAutoNum type="arabicPeriod"/>
      <a:defRPr sz="1200" kern="1200">
        <a:solidFill>
          <a:schemeClr val="tx1"/>
        </a:solidFill>
        <a:latin typeface="Arial Narrow" panose="020B0606020202030204" pitchFamily="34" charset="0"/>
        <a:ea typeface="+mn-ea"/>
        <a:cs typeface="+mn-cs"/>
      </a:defRPr>
    </a:lvl1pPr>
    <a:lvl2pPr marL="457200" indent="-228600" algn="l" defTabSz="914400" rtl="0" eaLnBrk="1" latinLnBrk="0" hangingPunct="1">
      <a:buFont typeface="+mj-lt"/>
      <a:buAutoNum type="alphaLcPeriod"/>
      <a:defRPr sz="1200" kern="1200">
        <a:solidFill>
          <a:schemeClr val="tx1"/>
        </a:solidFill>
        <a:latin typeface="Arial Narrow" panose="020B0606020202030204" pitchFamily="34" charset="0"/>
        <a:ea typeface="+mn-ea"/>
        <a:cs typeface="+mn-cs"/>
      </a:defRPr>
    </a:lvl2pPr>
    <a:lvl3pPr marL="914400" indent="-228600" algn="l" defTabSz="914400" rtl="0" eaLnBrk="1" latinLnBrk="0" hangingPunct="1">
      <a:buFont typeface="Arial" panose="020B0604020202020204" pitchFamily="34" charset="0"/>
      <a:buChar char="•"/>
      <a:defRPr sz="1200" kern="1200">
        <a:solidFill>
          <a:schemeClr val="tx1"/>
        </a:solidFill>
        <a:latin typeface="Arial Narrow" panose="020B0606020202030204" pitchFamily="34" charset="0"/>
        <a:ea typeface="+mn-ea"/>
        <a:cs typeface="+mn-cs"/>
      </a:defRPr>
    </a:lvl3pPr>
    <a:lvl4pPr marL="1371600" algn="l" defTabSz="914400" rtl="0" eaLnBrk="1" latinLnBrk="0" hangingPunct="1">
      <a:defRPr sz="1100" kern="1200">
        <a:solidFill>
          <a:schemeClr val="tx1"/>
        </a:solidFill>
        <a:latin typeface="Arial Narrow" panose="020B0606020202030204" pitchFamily="34" charset="0"/>
        <a:ea typeface="+mn-ea"/>
        <a:cs typeface="+mn-cs"/>
      </a:defRPr>
    </a:lvl4pPr>
    <a:lvl5pPr marL="1828800" algn="l" defTabSz="914400" rtl="0" eaLnBrk="1" latinLnBrk="0" hangingPunct="1">
      <a:defRPr sz="1100" kern="1200">
        <a:solidFill>
          <a:schemeClr val="tx1"/>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sha.gov/pls/oshaweb/owadisp.show_document?p_table=PREAMBLES&amp;p_id=84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ewser.com/story/210510/father-son-lose-lives-to-manure-pits-deadly-gases.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cbsnews.com/news/gas-from-manure-pit-kills-5-on-dairy-far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ommons.wikimedia.org/wiki/File:Beryllium_Copper_Adjustable_Wrench.jpg"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osha.gov/SLTC/etools/construction/electrical_incidents/gfci.html" TargetMode="External"/><Relationship Id="rId4" Type="http://schemas.openxmlformats.org/officeDocument/2006/relationships/hyperlink" Target="http://www.elcosh.org/document/1624/894/d000543/section8.html"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n.wikipedia.org/wiki/Immediately_dangerous_to_life_or_health" TargetMode="External"/><Relationship Id="rId7" Type="http://schemas.openxmlformats.org/officeDocument/2006/relationships/hyperlink" Target="https://www.osha.gov/dte/library/respirators/presentation/respiratory_standard.ppt"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commons.wikimedia.org/wiki/File:Air-Purifying_Respirator.jpg" TargetMode="External"/><Relationship Id="rId5" Type="http://schemas.openxmlformats.org/officeDocument/2006/relationships/hyperlink" Target="https://en.wikipedia.org/wiki/Self-contained_breathing_apparatus" TargetMode="External"/><Relationship Id="rId4" Type="http://schemas.openxmlformats.org/officeDocument/2006/relationships/hyperlink" Target="http://www.cdc.gov/niosh/npptl/resources/certpgmspt/meetings/09172009/pdfs/3SARoverviewPalcic.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dol.gov/"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cacgas.com.au/blog/bid/383463/Carbon-Dioxide-CO2-A-Greater-Hazard-Than-Often-Considered"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ohsonline.com/Articles/2006/07/Carbon-Dioxide-Measures-Up-as-a-Real-Hazard.aspx"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dol.gov/"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0"/>
            <a:ext cx="4267200" cy="3200400"/>
          </a:xfrm>
        </p:spPr>
      </p:sp>
      <p:sp>
        <p:nvSpPr>
          <p:cNvPr id="3" name="Notes Placeholder 2"/>
          <p:cNvSpPr>
            <a:spLocks noGrp="1"/>
          </p:cNvSpPr>
          <p:nvPr>
            <p:ph type="body" idx="1"/>
          </p:nvPr>
        </p:nvSpPr>
        <p:spPr>
          <a:xfrm>
            <a:off x="685800" y="3657600"/>
            <a:ext cx="5486400" cy="4267200"/>
          </a:xfrm>
        </p:spPr>
        <p:txBody>
          <a:bodyPr/>
          <a:lstStyle/>
          <a:p>
            <a:pPr marL="0" lvl="0" indent="0">
              <a:buNone/>
              <a:defRPr/>
            </a:pPr>
            <a:r>
              <a:rPr lang="en-US" b="1" dirty="0">
                <a:solidFill>
                  <a:prstClr val="black"/>
                </a:solidFill>
              </a:rPr>
              <a:t>Image translation</a:t>
            </a:r>
            <a:r>
              <a:rPr lang="es-HN" b="1" dirty="0">
                <a:solidFill>
                  <a:prstClr val="black"/>
                </a:solidFill>
              </a:rPr>
              <a:t>:  Edúcate y sobrevive</a:t>
            </a:r>
          </a:p>
          <a:p>
            <a:pPr marL="0" lvl="0" indent="0">
              <a:buNone/>
              <a:defRPr/>
            </a:pPr>
            <a:r>
              <a:rPr lang="en-US" b="1" dirty="0">
                <a:solidFill>
                  <a:prstClr val="black"/>
                </a:solidFill>
              </a:rPr>
              <a:t>INSTRUCTOR NOTE:  </a:t>
            </a:r>
            <a:r>
              <a:rPr lang="en-US" dirty="0">
                <a:solidFill>
                  <a:prstClr val="black"/>
                </a:solidFill>
              </a:rPr>
              <a:t>The Pre-test can be presented to a group provided answers are recorded. This may be a preferred method for audiences with suspected literacy limitations or audiences which are more difficult to engage. Pre-test slides are hidden following the title slide.   The instructor will have to “unhide” the slides in order to display them.  Instructions for issuing a group pre-test are on the pre-test slides. </a:t>
            </a:r>
          </a:p>
          <a:p>
            <a:pPr marL="0" lvl="0" indent="0">
              <a:buNone/>
              <a:defRPr/>
            </a:pPr>
            <a:endParaRPr lang="en-US" dirty="0">
              <a:solidFill>
                <a:prstClr val="black"/>
              </a:solidFill>
            </a:endParaRPr>
          </a:p>
          <a:p>
            <a:pPr marL="0" lvl="0" indent="0">
              <a:buNone/>
              <a:defRPr/>
            </a:pPr>
            <a:endParaRPr lang="en-US" dirty="0">
              <a:solidFill>
                <a:prstClr val="black"/>
              </a:solidFill>
            </a:endParaRPr>
          </a:p>
          <a:p>
            <a:pPr lvl="0">
              <a:defRPr/>
            </a:pPr>
            <a:r>
              <a:rPr lang="en-US" dirty="0">
                <a:solidFill>
                  <a:prstClr val="black"/>
                </a:solidFill>
              </a:rPr>
              <a:t>Display this slide as participants arrive.</a:t>
            </a:r>
          </a:p>
          <a:p>
            <a:pPr lvl="0">
              <a:defRPr/>
            </a:pPr>
            <a:r>
              <a:rPr lang="en-US" b="1" dirty="0">
                <a:solidFill>
                  <a:prstClr val="black"/>
                </a:solidFill>
              </a:rPr>
              <a:t>Remind participants to sign in.</a:t>
            </a:r>
          </a:p>
          <a:p>
            <a:pPr lvl="0">
              <a:defRPr/>
            </a:pPr>
            <a:r>
              <a:rPr lang="en-US" b="1" dirty="0">
                <a:solidFill>
                  <a:prstClr val="black"/>
                </a:solidFill>
              </a:rPr>
              <a:t>Pass out the Pre-Test or have it near sign in sheet for participants to take. </a:t>
            </a:r>
          </a:p>
          <a:p>
            <a:pPr lvl="0">
              <a:defRPr/>
            </a:pPr>
            <a:r>
              <a:rPr lang="en-US" dirty="0">
                <a:solidFill>
                  <a:prstClr val="black"/>
                </a:solidFill>
              </a:rPr>
              <a:t>Have participants complete pre-test as they take their seats.  </a:t>
            </a:r>
          </a:p>
          <a:p>
            <a:pPr lvl="0">
              <a:defRPr/>
            </a:pPr>
            <a:r>
              <a:rPr lang="en-US" dirty="0">
                <a:solidFill>
                  <a:prstClr val="black"/>
                </a:solidFill>
              </a:rPr>
              <a:t>Explain Pre and Post tests and evaluations provide on-going information to assist GHSC in ensuring materials are updated, relevant, and useful to participants.  In addition, these are comply with accepted training/education practices and are required under the grants funding.</a:t>
            </a:r>
          </a:p>
          <a:p>
            <a:pPr lvl="0">
              <a:defRPr/>
            </a:pPr>
            <a:r>
              <a:rPr lang="en-US" b="1" dirty="0">
                <a:solidFill>
                  <a:prstClr val="black"/>
                </a:solidFill>
              </a:rPr>
              <a:t>Emphasize –Today participants will LEARN so they can LIVE.</a:t>
            </a:r>
          </a:p>
          <a:p>
            <a:pPr lvl="0">
              <a:defRPr/>
            </a:pPr>
            <a:r>
              <a:rPr lang="en-US" b="1" dirty="0">
                <a:solidFill>
                  <a:prstClr val="black"/>
                </a:solidFill>
              </a:rPr>
              <a:t>IMPORTANT NOTE: If multiple modules are being presented in one day emphasize the continued theme of LEARN &amp; LIVE in this high hazard occupation before each module begins. </a:t>
            </a:r>
            <a:endParaRPr lang="en-US" dirty="0">
              <a:solidFill>
                <a:prstClr val="black"/>
              </a:solidFill>
            </a:endParaRPr>
          </a:p>
          <a:p>
            <a:pPr lvl="0"/>
            <a:endParaRPr lang="en-US" dirty="0">
              <a:solidFill>
                <a:prstClr val="black"/>
              </a:solidFill>
            </a:endParaRPr>
          </a:p>
          <a:p>
            <a:pPr marL="0" indent="0">
              <a:buNone/>
            </a:pPr>
            <a:endParaRPr lang="en-US" dirty="0"/>
          </a:p>
        </p:txBody>
      </p:sp>
      <p:sp>
        <p:nvSpPr>
          <p:cNvPr id="4" name="Slide Number Placeholder 3"/>
          <p:cNvSpPr>
            <a:spLocks noGrp="1"/>
          </p:cNvSpPr>
          <p:nvPr>
            <p:ph type="sldNum" sz="quarter" idx="10"/>
          </p:nvPr>
        </p:nvSpPr>
        <p:spPr/>
        <p:txBody>
          <a:bodyPr/>
          <a:lstStyle/>
          <a:p>
            <a:fld id="{091B4DF0-DDC7-40F4-A776-530D42DB8882}" type="slidenum">
              <a:rPr lang="en-US" smtClean="0">
                <a:solidFill>
                  <a:prstClr val="black"/>
                </a:solidFill>
              </a:rPr>
              <a:pPr/>
              <a:t>1</a:t>
            </a:fld>
            <a:endParaRPr lang="en-US">
              <a:solidFill>
                <a:prstClr val="black"/>
              </a:solidFill>
            </a:endParaRPr>
          </a:p>
        </p:txBody>
      </p:sp>
      <p:sp>
        <p:nvSpPr>
          <p:cNvPr id="8" name="Date Placeholder 7"/>
          <p:cNvSpPr>
            <a:spLocks noGrp="1"/>
          </p:cNvSpPr>
          <p:nvPr>
            <p:ph type="dt" idx="11"/>
          </p:nvPr>
        </p:nvSpPr>
        <p:spPr>
          <a:xfrm>
            <a:off x="3884613" y="0"/>
            <a:ext cx="2971800" cy="457200"/>
          </a:xfrm>
          <a:prstGeom prst="rect">
            <a:avLst/>
          </a:prstGeom>
        </p:spPr>
        <p:txBody>
          <a:bodyPr/>
          <a:lstStyle/>
          <a:p>
            <a:fld id="{ECF9AA2B-87FF-4968-A913-8BE97450EA05}" type="datetime1">
              <a:rPr lang="en-US" smtClean="0">
                <a:solidFill>
                  <a:prstClr val="black"/>
                </a:solidFill>
              </a:rPr>
              <a:pPr/>
              <a:t>4/12/2019</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119203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Briefly introduce participants to the what are considered the dangers of confined spaces.</a:t>
            </a:r>
          </a:p>
          <a:p>
            <a:pPr marL="228600" indent="-228600">
              <a:buFont typeface="+mj-lt"/>
              <a:buAutoNum type="arabicPeriod"/>
            </a:pPr>
            <a:r>
              <a:rPr lang="en-US" dirty="0" smtClean="0"/>
              <a:t>While not all confined spaces are dangerous, a level of appreciation for the dangers which could exist should be developed. Each space should be considered dangerous until it is properly evaluated.</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11</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4273923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Emphasis –</a:t>
            </a:r>
            <a:r>
              <a:rPr lang="en-US" baseline="0" dirty="0" smtClean="0"/>
              <a:t> Continuous Forced Air Ventilation with Clean, Safe Source.</a:t>
            </a:r>
          </a:p>
          <a:p>
            <a:pPr marL="228600" indent="-228600">
              <a:buFont typeface="+mj-lt"/>
              <a:buAutoNum type="arabicPeriod"/>
            </a:pPr>
            <a:r>
              <a:rPr lang="en-US" dirty="0" smtClean="0"/>
              <a:t>Before making entry</a:t>
            </a:r>
            <a:r>
              <a:rPr lang="en-US" baseline="0" dirty="0" smtClean="0"/>
              <a:t> under alternate procedures, you have to eliminate any hazards that make removing the cover to the entrance unsafe.  Once the access point is opened it needs to be guarded for falls and/or falling objects through the opening.  A barrier or guard railing can be put up around the access opening.  </a:t>
            </a:r>
          </a:p>
          <a:p>
            <a:pPr marL="228600" indent="-228600">
              <a:buFont typeface="+mj-lt"/>
              <a:buAutoNum type="arabicPeriod"/>
            </a:pPr>
            <a:r>
              <a:rPr lang="en-US" baseline="0" dirty="0" smtClean="0"/>
              <a:t>Atmosphere testing has to occur BEFORE entry to verify there are no hazards inside the space.</a:t>
            </a:r>
          </a:p>
          <a:p>
            <a:pPr marL="228600" indent="-228600">
              <a:buFont typeface="+mj-lt"/>
              <a:buAutoNum type="arabicPeriod"/>
            </a:pPr>
            <a:r>
              <a:rPr lang="en-US" baseline="0" dirty="0" smtClean="0"/>
              <a:t>Continuous forced air ventilation must be used while anyone is inside and continued until the last person has left the space.  Before entering the air needs to be tested to ensure the ventilation has removed hazards.  The ventilation must bring in air from a clean, safe source.</a:t>
            </a:r>
          </a:p>
          <a:p>
            <a:pPr marL="228600" indent="-228600">
              <a:buFont typeface="+mj-lt"/>
              <a:buAutoNum type="arabicPeriod"/>
            </a:pPr>
            <a:r>
              <a:rPr lang="en-US" baseline="0" dirty="0" smtClean="0"/>
              <a:t>Periodic testing while inside the space needs to occur.  It should be documented.</a:t>
            </a:r>
          </a:p>
          <a:p>
            <a:pPr marL="228600" indent="-228600">
              <a:buFont typeface="+mj-lt"/>
              <a:buAutoNum type="arabicPeriod"/>
            </a:pPr>
            <a:r>
              <a:rPr lang="en-US" baseline="0" dirty="0" smtClean="0"/>
              <a:t>Lastly if any other hazard or an atmosphere hazard develops the space must be immediately evacuated.  Before re-entry the source of the hazard needs to be evaluated and corrected. </a:t>
            </a: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pPr/>
              <a:t>101</a:t>
            </a:fld>
            <a:endParaRPr lang="en-US"/>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a:xfrm>
            <a:off x="685800" y="3886200"/>
            <a:ext cx="5486400" cy="4800600"/>
          </a:xfrm>
        </p:spPr>
        <p:txBody>
          <a:bodyPr/>
          <a:lstStyle/>
          <a:p>
            <a:pPr marL="228600" indent="-228600">
              <a:buFont typeface="+mj-lt"/>
              <a:buAutoNum type="arabicPeriod"/>
            </a:pPr>
            <a:r>
              <a:rPr lang="en-US" dirty="0" smtClean="0"/>
              <a:t>At issue is the “elimination” of hazards.  When all the conditions of alternative procedures are met, the employer does not have to comply with the entry provisions of a PRCS.  Again, this means that the</a:t>
            </a:r>
            <a:r>
              <a:rPr lang="en-US" baseline="0" dirty="0" smtClean="0"/>
              <a:t> ONLY hazard is “actual or potential” atmosphere hazards which is controlled by continuous forced air ventilation that keeps the space safe. All other non-atmospheric hazards have to be eliminated and data has to support that ventilation is sufficient to keep the atmosphere safe for personnel to enter. </a:t>
            </a:r>
          </a:p>
          <a:p>
            <a:pPr marL="228600" indent="-228600">
              <a:buFont typeface="+mj-lt"/>
              <a:buAutoNum type="arabicPeriod"/>
            </a:pPr>
            <a:r>
              <a:rPr lang="en-US" dirty="0" smtClean="0"/>
              <a:t>Once it has been established the space can use alternate procedures and be entered as a non-permit confined space, it does not require the PRCS program, an entry permit, an attendant, rescue provisions and emergency services. </a:t>
            </a:r>
          </a:p>
          <a:p>
            <a:pPr marL="228600" indent="-228600">
              <a:buFont typeface="+mj-lt"/>
              <a:buAutoNum type="arabicPeriod"/>
            </a:pPr>
            <a:r>
              <a:rPr lang="en-US" dirty="0" smtClean="0"/>
              <a:t>Spaces that meet the criteria for reclassification also have these advantages EXCEPT when entering a grain storage structure as the exceptions do </a:t>
            </a:r>
            <a:r>
              <a:rPr lang="en-US" dirty="0" err="1" smtClean="0"/>
              <a:t>onot</a:t>
            </a:r>
            <a:r>
              <a:rPr lang="en-US" dirty="0" smtClean="0"/>
              <a:t> apply.</a:t>
            </a:r>
            <a:endParaRPr lang="en-US" baseline="0" dirty="0" smtClean="0"/>
          </a:p>
          <a:p>
            <a:pPr marL="228600" indent="-228600">
              <a:buFont typeface="+mj-lt"/>
              <a:buAutoNum type="arabicPeriod"/>
            </a:pPr>
            <a:r>
              <a:rPr lang="en-US" baseline="0" dirty="0" smtClean="0"/>
              <a:t>References include:</a:t>
            </a:r>
            <a:endParaRPr lang="en-US" dirty="0" smtClean="0"/>
          </a:p>
          <a:p>
            <a:pPr marL="685800" lvl="1" indent="-228600">
              <a:buFont typeface="+mj-lt"/>
              <a:buAutoNum type="alphaLcPeriod"/>
            </a:pPr>
            <a:r>
              <a:rPr lang="en-US" dirty="0" smtClean="0"/>
              <a:t>1910.146(c)(5)(</a:t>
            </a:r>
            <a:r>
              <a:rPr lang="en-US" dirty="0" err="1" smtClean="0"/>
              <a:t>i</a:t>
            </a:r>
            <a:r>
              <a:rPr lang="en-US" dirty="0" smtClean="0"/>
              <a:t>) “An employer whose employees enter a permit space need not comply with paragraphs (d) through (f) and (h) through (k) of this section, provided that:”</a:t>
            </a:r>
          </a:p>
          <a:p>
            <a:pPr marL="685800" lvl="1" indent="-228600">
              <a:buFont typeface="+mj-lt"/>
              <a:buAutoNum type="alphaLcPeriod"/>
            </a:pPr>
            <a:r>
              <a:rPr lang="en-US" dirty="0" smtClean="0"/>
              <a:t>OSHA Compliance Letter (10/12/95) Interprets the Elimination Provision:  “… If the Non-Atmospheric Hazards Were Permanently Eliminated, the Alternate Procedures Could Subsequently Be Applied…”</a:t>
            </a:r>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pPr/>
              <a:t>102</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0200" y="76200"/>
            <a:ext cx="3657600" cy="2743200"/>
          </a:xfrm>
        </p:spPr>
      </p:sp>
      <p:sp>
        <p:nvSpPr>
          <p:cNvPr id="3" name="Notes Placeholder 2"/>
          <p:cNvSpPr>
            <a:spLocks noGrp="1"/>
          </p:cNvSpPr>
          <p:nvPr>
            <p:ph type="body" idx="1"/>
          </p:nvPr>
        </p:nvSpPr>
        <p:spPr>
          <a:xfrm>
            <a:off x="0" y="2819400"/>
            <a:ext cx="6858000" cy="6629400"/>
          </a:xfrm>
        </p:spPr>
        <p:txBody>
          <a:bodyPr/>
          <a:lstStyle/>
          <a:p>
            <a:pPr marL="228600" indent="-228600">
              <a:buFont typeface="+mj-lt"/>
              <a:buAutoNum type="arabicPeriod"/>
            </a:pPr>
            <a:r>
              <a:rPr lang="en-US" sz="1000" dirty="0" smtClean="0"/>
              <a:t>This section discusses the similarities and differences between the grain handling standard and the confined space standard and their application to entry into grain storage structures. February </a:t>
            </a:r>
            <a:r>
              <a:rPr lang="en-US" sz="1000" dirty="0"/>
              <a:t>8, 2005 </a:t>
            </a:r>
          </a:p>
          <a:p>
            <a:pPr marL="0" indent="0">
              <a:buNone/>
            </a:pPr>
            <a:r>
              <a:rPr lang="en-US" sz="1000" dirty="0" smtClean="0"/>
              <a:t> Thank you for your April 13, 2004 letter to the Occupational Safety and Health Administration's (OSHA's) Directorate of Enforcement Programs (DEP). Your letter has been referred to DEP's Office of General Industry Enforcement for an answer to your questions regarding OSHA's Permit-Required Confined Spaces (PRCS) Standard, 29 CFR 1910.146 and Grain Handling Standard, 29 CFR 1910.272. Your questions have been restated below for clarity. </a:t>
            </a:r>
          </a:p>
          <a:p>
            <a:pPr marL="0" indent="0">
              <a:buNone/>
            </a:pPr>
            <a:r>
              <a:rPr lang="en-US" sz="1000" dirty="0" smtClean="0"/>
              <a:t>Question </a:t>
            </a:r>
            <a:r>
              <a:rPr lang="en-US" sz="1000" dirty="0"/>
              <a:t>1: The Grain Handling Standard does not require grain bins to be identified and posted as permit-required confined spaces. Are grain bins required to be labeled as permit-required confined spaces under 29 CFR 1910.146? </a:t>
            </a:r>
            <a:r>
              <a:rPr lang="en-US" sz="1000" dirty="0" smtClean="0"/>
              <a:t>Reply</a:t>
            </a:r>
            <a:r>
              <a:rPr lang="en-US" sz="1000" dirty="0"/>
              <a:t>: 29 CFR 1910.146(c)(2) requires that employers inform exposed employees, by posting danger signs or by any other equally effective means, of the existence and location of and the danger posed by, permit spaces. An employer who falls within the scope of the grain handling standard may be cited under 29 CFR 1910.272(e)(1)(</a:t>
            </a:r>
            <a:r>
              <a:rPr lang="en-US" sz="1000" dirty="0" err="1"/>
              <a:t>i</a:t>
            </a:r>
            <a:r>
              <a:rPr lang="en-US" sz="1000" dirty="0"/>
              <a:t>) for failing to train employees on general safety precautions, such as recognizing that grain storage structures require special entry precautions. However, in neither standard is labeling the exclusive or specific means of informing employees of the hazards posed by grain bins. </a:t>
            </a:r>
          </a:p>
          <a:p>
            <a:pPr marL="0" indent="0">
              <a:buNone/>
            </a:pPr>
            <a:r>
              <a:rPr lang="en-US" sz="1000" dirty="0"/>
              <a:t>Question 2: Does the Grain Handling Standard, 29 CFR 1910.272, supersede the requirements of 29 CFR 1910.146 with regard to entry into grain bins, silos, tanks, and other grain structures? </a:t>
            </a:r>
            <a:r>
              <a:rPr lang="en-US" sz="1000" dirty="0" smtClean="0"/>
              <a:t>Reply</a:t>
            </a:r>
            <a:r>
              <a:rPr lang="en-US" sz="1000" dirty="0"/>
              <a:t>: 29 CFR 1910.272(g) takes precedence over the permit-required confined space standard for the hazards it addresses. </a:t>
            </a:r>
          </a:p>
          <a:p>
            <a:pPr marL="0" indent="0">
              <a:buNone/>
            </a:pPr>
            <a:r>
              <a:rPr lang="en-US" sz="1000" dirty="0" smtClean="0"/>
              <a:t>Question </a:t>
            </a:r>
            <a:r>
              <a:rPr lang="en-US" sz="1000" dirty="0"/>
              <a:t>3: What documentation is required as proof that the supervisor has no reason to suspect "bad" air quality in a grain bin? </a:t>
            </a:r>
            <a:r>
              <a:rPr lang="en-US" sz="1000" dirty="0" smtClean="0"/>
              <a:t>Reply</a:t>
            </a:r>
            <a:r>
              <a:rPr lang="en-US" sz="1000" dirty="0"/>
              <a:t>: The employer is required to issue a permit for entering bins unless the employer or the employer's representative is present during the entire operation. The permit must certify that the precautions contained in 29 CFR 1910.272(g) have been implemented. Although specific results of air testing are not required to be documented under 29 CFR 1910.272(g), an employer would still be required to maintain employee exposure records in accordance with 29 CFR 1910.1020. </a:t>
            </a:r>
          </a:p>
          <a:p>
            <a:pPr marL="0" indent="0">
              <a:buNone/>
            </a:pPr>
            <a:r>
              <a:rPr lang="en-US" sz="1000" dirty="0"/>
              <a:t>Question 4: If employees enter grain bins under the requirements from the Grain Handling Standard, could the employer be cited for violations under the Permit-Required Confined Spaces Standard? </a:t>
            </a:r>
            <a:r>
              <a:rPr lang="en-US" sz="1000" dirty="0" smtClean="0"/>
              <a:t>Reply</a:t>
            </a:r>
            <a:r>
              <a:rPr lang="en-US" sz="1000" dirty="0"/>
              <a:t>: Confined space work that is regulated under 29 CFR 1910.272, such as grain bin entry, is not subject to the provisions of 29 CFR 1910.146 as long as the provisions of 29 CFR 1910.272 protect against all of the hazards within the grain bins. </a:t>
            </a:r>
          </a:p>
          <a:p>
            <a:pPr marL="0" indent="0">
              <a:buNone/>
            </a:pPr>
            <a:r>
              <a:rPr lang="en-US" sz="1000" dirty="0" smtClean="0"/>
              <a:t>Question </a:t>
            </a:r>
            <a:r>
              <a:rPr lang="en-US" sz="1000" dirty="0"/>
              <a:t>5: Does an employer with a grain elevator operating under the Grain Handling Standard need only to provide rescue equipment? </a:t>
            </a:r>
          </a:p>
          <a:p>
            <a:pPr marL="0" indent="0">
              <a:buNone/>
            </a:pPr>
            <a:r>
              <a:rPr lang="en-US" sz="1000" dirty="0" smtClean="0"/>
              <a:t>Reply</a:t>
            </a:r>
            <a:r>
              <a:rPr lang="en-US" sz="1000" dirty="0"/>
              <a:t>: No, 29 CFR 1910.272(g)(3) clearly states that an observer shall be stationed outside the bin, silo, or tank being entered by an employee. In addition, 29 CFR 1910.272(g)(5) requires that the employee acting as an observer shall be trained in rescue procedures, including notification methods for obtaining additional assistance. </a:t>
            </a:r>
          </a:p>
          <a:p>
            <a:pPr marL="0" indent="0">
              <a:buNone/>
            </a:pPr>
            <a:r>
              <a:rPr lang="en-US" sz="1000" dirty="0" smtClean="0"/>
              <a:t>Question </a:t>
            </a:r>
            <a:r>
              <a:rPr lang="en-US" sz="1000" dirty="0"/>
              <a:t>6: If an employer would need to use the local fire department for rescue, would the training required by the fire department need to follow 29 CFR 1910.146? </a:t>
            </a:r>
            <a:r>
              <a:rPr lang="en-US" sz="1000" dirty="0" smtClean="0"/>
              <a:t>Reply</a:t>
            </a:r>
            <a:r>
              <a:rPr lang="en-US" sz="1000" dirty="0"/>
              <a:t>: OSHA does not have enforcement jurisdiction over local government entities such as local fire departments. However, a prudent employer would preplan to assure that any local emergency entity has the equipment, trained personnel, etc., if it were to rely on that outside service to conduct rescue. An employer could look to guidance in Appendix F to 29 CFR 1910.146 -- Rescue Team or Rescue Service Evaluation Criteria (Non-Mandatory) and 29 CFR 1910.272 Appendix A-2 Emergency Action Plan in choosing an appropriate rescue service. </a:t>
            </a:r>
          </a:p>
          <a:p>
            <a:pPr marL="0" indent="0">
              <a:buNone/>
            </a:pPr>
            <a:r>
              <a:rPr lang="en-US" sz="1000" dirty="0" smtClean="0"/>
              <a:t> </a:t>
            </a:r>
            <a:r>
              <a:rPr lang="en-US" sz="1000" dirty="0"/>
              <a:t>Thank you for your interest in occupational safety and health. We hope you find this information helpful. OSHA requirements are set by statute, standards, and regulations. Our interpretation letters explain these requirements and how they apply to particular circumstances, but they cannot create additional employer obligations. This letter constitutes OSHA's interpretation of the requirements discussed. Also, from time to time we update our guidance in response to new information. To keep apprised of such developments, you can consult OSHA's website at http://www.osha.gov. If you have any further questions, please feel free to contact the Office of General Industry Enforcement at (202) 693-1850. </a:t>
            </a:r>
          </a:p>
          <a:p>
            <a:pPr marL="0" indent="0">
              <a:buNone/>
            </a:pPr>
            <a:r>
              <a:rPr lang="en-US" sz="1000" dirty="0" smtClean="0"/>
              <a:t> </a:t>
            </a:r>
            <a:r>
              <a:rPr lang="en-US" sz="1000" dirty="0"/>
              <a:t>Sincerely, </a:t>
            </a:r>
            <a:r>
              <a:rPr lang="en-US" sz="1000" dirty="0" smtClean="0"/>
              <a:t> </a:t>
            </a:r>
            <a:r>
              <a:rPr lang="en-US" sz="1000" dirty="0"/>
              <a:t>Richard E. Fairfax, </a:t>
            </a:r>
            <a:r>
              <a:rPr lang="en-US" sz="1000" dirty="0" smtClean="0"/>
              <a:t>Director  </a:t>
            </a:r>
            <a:r>
              <a:rPr lang="en-US" sz="1000" dirty="0"/>
              <a:t>Directorate of Enforcement Programs</a:t>
            </a:r>
          </a:p>
          <a:p>
            <a:endParaRPr lang="en-US" sz="1000" dirty="0"/>
          </a:p>
        </p:txBody>
      </p:sp>
      <p:sp>
        <p:nvSpPr>
          <p:cNvPr id="4" name="Slide Number Placeholder 3"/>
          <p:cNvSpPr>
            <a:spLocks noGrp="1"/>
          </p:cNvSpPr>
          <p:nvPr>
            <p:ph type="sldNum" sz="quarter" idx="10"/>
          </p:nvPr>
        </p:nvSpPr>
        <p:spPr/>
        <p:txBody>
          <a:bodyPr/>
          <a:lstStyle/>
          <a:p>
            <a:fld id="{8F3A998B-DD35-426C-ADD2-2419E4DE84AC}" type="slidenum">
              <a:rPr lang="en-US" smtClean="0"/>
              <a:pPr/>
              <a:t>103</a:t>
            </a:fld>
            <a:endParaRPr lang="en-US" dirty="0"/>
          </a:p>
        </p:txBody>
      </p:sp>
      <p:sp>
        <p:nvSpPr>
          <p:cNvPr id="7" name="Footer Placeholder 6"/>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0211530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200"/>
            <a:ext cx="4267200" cy="3200400"/>
          </a:xfrm>
        </p:spPr>
      </p:sp>
      <p:sp>
        <p:nvSpPr>
          <p:cNvPr id="3" name="Notes Placeholder 2"/>
          <p:cNvSpPr>
            <a:spLocks noGrp="1"/>
          </p:cNvSpPr>
          <p:nvPr>
            <p:ph type="body" idx="1"/>
          </p:nvPr>
        </p:nvSpPr>
        <p:spPr>
          <a:xfrm>
            <a:off x="0" y="3352800"/>
            <a:ext cx="6858000" cy="5867400"/>
          </a:xfrm>
        </p:spPr>
        <p:txBody>
          <a:bodyPr/>
          <a:lstStyle/>
          <a:p>
            <a:pPr marL="228600" indent="-228600">
              <a:buFont typeface="+mj-lt"/>
              <a:buAutoNum type="arabicPeriod"/>
            </a:pPr>
            <a:r>
              <a:rPr lang="en-US" dirty="0" smtClean="0"/>
              <a:t>Most grain storage is considered</a:t>
            </a:r>
            <a:r>
              <a:rPr lang="en-US" baseline="0" dirty="0" smtClean="0"/>
              <a:t> a confined space.  Many would meet criteria for a permit required confined space.</a:t>
            </a:r>
          </a:p>
          <a:p>
            <a:pPr marL="228600" indent="-228600">
              <a:buFont typeface="+mj-lt"/>
              <a:buAutoNum type="arabicPeriod"/>
            </a:pPr>
            <a:r>
              <a:rPr lang="en-US" baseline="0" dirty="0" smtClean="0"/>
              <a:t>Employer can cover entry into grain bins with the grain handling standard, the confined space standard or both.</a:t>
            </a:r>
            <a:r>
              <a:rPr lang="en-US" dirty="0" smtClean="0"/>
              <a:t> The </a:t>
            </a:r>
            <a:r>
              <a:rPr lang="en-US" b="1" dirty="0" smtClean="0"/>
              <a:t>Standard NUMBER dictates the requirements being followed</a:t>
            </a:r>
            <a:r>
              <a:rPr lang="en-US"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Some companies decide they will use the confined space standard for entering grain storage structures. It is important to know the guidelines</a:t>
            </a:r>
            <a:r>
              <a:rPr kumimoji="0" lang="en-US" sz="11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employer</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must operate within.  If using 1010.146 for entry into grain storage structures, remember to evaluate not just for confined space hazards but for grain storage structure hazards also.  When entering a grain storage structure </a:t>
            </a:r>
            <a:r>
              <a:rPr lang="en-US" dirty="0">
                <a:solidFill>
                  <a:prstClr val="black"/>
                </a:solidFill>
              </a:rPr>
              <a:t>t</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here must always be an observer present at the opening of the bin. </a:t>
            </a:r>
          </a:p>
          <a:p>
            <a:pPr lvl="0">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Keep in mind the Grain Handling Standard is the primary regulatory standard. Citations will be issued under that standard if requirements aren’t met</a:t>
            </a:r>
            <a:r>
              <a:rPr lang="en-US" noProof="0" dirty="0">
                <a:solidFill>
                  <a:prstClr val="black"/>
                </a:solidFill>
              </a:rPr>
              <a:t> </a:t>
            </a:r>
            <a:r>
              <a:rPr lang="en-US" noProof="0" dirty="0" smtClean="0">
                <a:solidFill>
                  <a:prstClr val="black"/>
                </a:solidFill>
              </a:rPr>
              <a:t>even w</a:t>
            </a:r>
            <a:r>
              <a:rPr lang="en-US" dirty="0" smtClean="0">
                <a:solidFill>
                  <a:prstClr val="black"/>
                </a:solidFill>
              </a:rPr>
              <a:t>hen </a:t>
            </a:r>
            <a:r>
              <a:rPr lang="en-US" dirty="0">
                <a:solidFill>
                  <a:prstClr val="black"/>
                </a:solidFill>
              </a:rPr>
              <a:t>using 1910.146 for grain storage structure </a:t>
            </a:r>
            <a:r>
              <a:rPr lang="en-US" dirty="0" smtClean="0">
                <a:solidFill>
                  <a:prstClr val="black"/>
                </a:solidFill>
              </a:rPr>
              <a:t>entry. </a:t>
            </a:r>
            <a:r>
              <a:rPr lang="en-US" dirty="0">
                <a:solidFill>
                  <a:prstClr val="black"/>
                </a:solidFill>
              </a:rPr>
              <a:t>Reference </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OSHA’s letter of interpretation 2/8/2005.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However, MUST evaluate hazard potential under the requirements of both standards as most grain storage structures are considered confined spaces.  </a:t>
            </a:r>
            <a:r>
              <a:rPr kumimoji="0" lang="en-US"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When using 1910.146 employer must comply with the atmospheric testing and documentation requirements.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Although company policy may use Confined Space Standards for grain storage structure entry, it is important to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note several of the exceptions to 1910.146 DO NOT apply to grain storage structure entry.</a:t>
            </a:r>
          </a:p>
          <a:p>
            <a:pPr>
              <a:buFont typeface="+mj-lt"/>
              <a:buAutoNum type="arabicPeriod"/>
              <a:defRPr/>
            </a:pPr>
            <a:r>
              <a:rPr kumimoji="0" lang="en-US"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Under 1019.146 when a space is </a:t>
            </a:r>
            <a:r>
              <a:rPr kumimoji="0" lang="en-US"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reclassified to non-permit required or alternative entry procedures are met there is no need for an attendant</a:t>
            </a:r>
            <a:r>
              <a:rPr lang="en-US" b="1" noProof="0" dirty="0">
                <a:solidFill>
                  <a:prstClr val="black"/>
                </a:solidFill>
              </a:rPr>
              <a:t>.</a:t>
            </a:r>
            <a:r>
              <a:rPr kumimoji="0" lang="en-US"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The exception cannot be applied to grain</a:t>
            </a:r>
            <a:r>
              <a:rPr kumimoji="0" lang="en-US" b="1"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storage structure entry</a:t>
            </a:r>
            <a:r>
              <a:rPr kumimoji="0" lang="en-US"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An observer must always be present. Grain storage structure entry must also always provide for rescue equipment &amp; emergency action plan.</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February 8, 2005 Letter of Interpretation </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constitutes OSHA's interpretation only of the requirements discussed and may not be applicable to any situation not delineated within the original correspondence. </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Question 1:</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The Grain Handling Standard does not require grain bins to be identified and posted as permit-required confined spaces. Are grain bins required to be labeled as permit-required confined spaces under 29 CFR 1910.146?   </a:t>
            </a:r>
            <a:r>
              <a:rPr kumimoji="0" lang="en-US" sz="1000" b="1"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Reply: </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29 CFR 1910.146(c)(2) requires  employers inform exposed employees, by posting danger signs or by any other equally effective means, of the existence &amp; location of &amp; the danger posed by, permit spaces. An employer who falls within the scope of the grain handling standard may be cited under 29 CFR 1910.272(e)(1)(</a:t>
            </a:r>
            <a:r>
              <a:rPr kumimoji="0" lang="en-US" sz="10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i</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for failing to train employees on general safety precautions, such as recognizing  grain storage structures require special entry precautions. However, in neither standard is labeling the exclusive or specific means of informing employees of the hazards posed by grain bins. </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Question 2:</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Does the Grain Handling Standard, 29 CFR 1910.272, supersede the requirements of 29 CFR 1910.146 with regard to entry into grain bins, silos, tanks, and other grain structures?  </a:t>
            </a:r>
            <a:r>
              <a:rPr kumimoji="0" lang="en-US" sz="1000" b="1"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Reply: </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29 CFR 1910.272(g) takes precedence over the permit-required confined space standard for the hazards it addresses. </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Question 4:</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If employees enter grain bins under the requirements from the Grain Handling Standard, could the employer be cited for violations under the Permit-Required Confined Spaces Standard? </a:t>
            </a:r>
            <a:r>
              <a:rPr kumimoji="0" lang="en-US" sz="1000" b="1"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Reply:</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Confined space work regulated under 29 CFR 1910.272, such as grain bin entry, is not subject to the provisions of 29 CFR 1910.146 as long as the provisions of 29 CFR 1910.272 protect against all of the hazards within the grain bins. </a:t>
            </a:r>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104</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18080769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Each standard has a different hazard focus.</a:t>
            </a:r>
          </a:p>
          <a:p>
            <a:pPr marL="228600" indent="-228600">
              <a:buFont typeface="+mj-lt"/>
              <a:buAutoNum type="arabicPeriod"/>
            </a:pPr>
            <a:r>
              <a:rPr lang="en-US" dirty="0" smtClean="0"/>
              <a:t>The confined space standard focuses on potential and known hazards – particularly atmosphere hazards.  The engulfment &amp; hazard potential criteria is slightly different and the standard has a catch-all for all other potential hazards.</a:t>
            </a:r>
          </a:p>
          <a:p>
            <a:pPr marL="228600" indent="-228600">
              <a:buFont typeface="+mj-lt"/>
              <a:buAutoNum type="arabicPeriod"/>
            </a:pPr>
            <a:r>
              <a:rPr lang="en-US" dirty="0" smtClean="0"/>
              <a:t>The grain handling standard focuses on the equipment hazards which cause dangerous entry conditions – that is the operation of equipment which can produce glowing grain or entangle workers.  Atmosphere hazards only need to be addressed if there is a reason to suspect them.  Engulfment potential is based the entrant’s depth in the grain. </a:t>
            </a:r>
          </a:p>
          <a:p>
            <a:pPr marL="228600" indent="-228600">
              <a:buFont typeface="+mj-lt"/>
              <a:buAutoNum type="arabicPeriod"/>
            </a:pPr>
            <a:r>
              <a:rPr lang="en-US" dirty="0" smtClean="0"/>
              <a:t>In this regard the hazard evaluation is somewhat less involved under the grain handling standard but all hazards must be evaluated for and controlled.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105</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7568328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Similarities between the two include, attendant/observer, the need for rescue response, evaluation of the space and bin, elimination and control hazards.</a:t>
            </a:r>
          </a:p>
          <a:p>
            <a:pPr marL="228600" indent="-228600">
              <a:buFont typeface="+mj-lt"/>
              <a:buAutoNum type="arabicPeriod"/>
            </a:pPr>
            <a:r>
              <a:rPr lang="en-US" dirty="0" smtClean="0"/>
              <a:t>Both standards emphasize the evaluation of hazards BEFORE entry occurs.</a:t>
            </a:r>
          </a:p>
        </p:txBody>
      </p:sp>
      <p:sp>
        <p:nvSpPr>
          <p:cNvPr id="4" name="Slide Number Placeholder 3"/>
          <p:cNvSpPr>
            <a:spLocks noGrp="1"/>
          </p:cNvSpPr>
          <p:nvPr>
            <p:ph type="sldNum" sz="quarter" idx="10"/>
          </p:nvPr>
        </p:nvSpPr>
        <p:spPr/>
        <p:txBody>
          <a:bodyPr/>
          <a:lstStyle/>
          <a:p>
            <a:fld id="{DDDBE19E-176A-47A6-8D2D-365132E40E2A}" type="slidenum">
              <a:rPr lang="en-US" smtClean="0"/>
              <a:t>106</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5054408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a:xfrm>
            <a:off x="0" y="3886200"/>
            <a:ext cx="6858000" cy="4800600"/>
          </a:xfrm>
        </p:spPr>
        <p:txBody>
          <a:bodyPr/>
          <a:lstStyle/>
          <a:p>
            <a:pPr marL="228600" indent="-228600">
              <a:buFont typeface="+mj-lt"/>
              <a:buAutoNum type="arabicPeriod"/>
            </a:pPr>
            <a:r>
              <a:rPr lang="en-US" dirty="0" smtClean="0"/>
              <a:t>There are 4 main differences between the confined</a:t>
            </a:r>
            <a:r>
              <a:rPr lang="en-US" baseline="0" dirty="0" smtClean="0"/>
              <a:t> space standard and grain handling standard that affect entry operations.</a:t>
            </a:r>
          </a:p>
          <a:p>
            <a:pPr marL="228600" indent="-228600">
              <a:buFont typeface="+mj-lt"/>
              <a:buAutoNum type="arabicPeriod"/>
            </a:pPr>
            <a:r>
              <a:rPr lang="en-US" baseline="0" dirty="0" smtClean="0"/>
              <a:t>Permit</a:t>
            </a:r>
          </a:p>
          <a:p>
            <a:pPr lvl="1" indent="-228600">
              <a:buFont typeface="+mj-lt"/>
              <a:buAutoNum type="alphaLcPeriod"/>
            </a:pPr>
            <a:r>
              <a:rPr lang="en-US" baseline="0" dirty="0" smtClean="0"/>
              <a:t>Under confined space standard the permit MUST be completed prior to entry.  The confined space standard provides specific obligations the permit must meet, requires the permit to be posted and kept on file for a year.</a:t>
            </a:r>
          </a:p>
          <a:p>
            <a:pPr lvl="1" indent="-228600">
              <a:buFont typeface="+mj-lt"/>
              <a:buAutoNum type="alphaLcPeriod"/>
            </a:pPr>
            <a:r>
              <a:rPr lang="en-US" baseline="0" dirty="0" smtClean="0"/>
              <a:t>Under the grain handling standard a permit only needs to be completed if the employer or authorized representative will NOT be present during the entire entry operation – although it is a BEST PRACTICE to complete a permit for every entry.  When using a permit, it need only certify that before entry the precautions listed under the standard have been taken.  There is no need to post the permit and it only has to be kept on file until the entry is complete. </a:t>
            </a:r>
          </a:p>
          <a:p>
            <a:pPr marL="228600" lvl="0" indent="-228600">
              <a:buFont typeface="+mj-lt"/>
              <a:buAutoNum type="arabicPeriod"/>
            </a:pPr>
            <a:r>
              <a:rPr lang="en-US" baseline="0" dirty="0" smtClean="0"/>
              <a:t>Atmosphere Testing</a:t>
            </a:r>
          </a:p>
          <a:p>
            <a:pPr lvl="1" indent="-228600">
              <a:buFont typeface="+mj-lt"/>
              <a:buAutoNum type="alphaLcPeriod"/>
            </a:pPr>
            <a:r>
              <a:rPr lang="en-US" baseline="0" dirty="0" smtClean="0"/>
              <a:t>MUST be done under confined space standard and documented.</a:t>
            </a:r>
          </a:p>
          <a:p>
            <a:pPr lvl="1" indent="-228600">
              <a:buFont typeface="+mj-lt"/>
              <a:buAutoNum type="alphaLcPeriod"/>
            </a:pPr>
            <a:r>
              <a:rPr lang="en-US" baseline="0" dirty="0" smtClean="0"/>
              <a:t>Need only to be done under the grain handling standard if there is reason to believe there are atmosphere problems.  The grain handling standard also does not require documentation of the testing, but the employer must maintain employee exposure records in accordance with 29 CFR 1910.1020.  (Best practice to always test &amp; document).</a:t>
            </a:r>
          </a:p>
          <a:p>
            <a:pPr marL="228600" lvl="0" indent="-228600">
              <a:buFont typeface="+mj-lt"/>
              <a:buAutoNum type="arabicPeriod"/>
            </a:pPr>
            <a:r>
              <a:rPr lang="en-US" baseline="0" dirty="0" smtClean="0"/>
              <a:t>Attendant/Observer</a:t>
            </a:r>
          </a:p>
          <a:p>
            <a:pPr lvl="1" indent="-228600">
              <a:buFont typeface="+mj-lt"/>
              <a:buAutoNum type="alphaLcPeriod"/>
            </a:pPr>
            <a:r>
              <a:rPr lang="en-US" baseline="0" dirty="0" smtClean="0"/>
              <a:t>Under the confined space standard, reclassification and alternate procedures allows entry to be made without an attendant present.</a:t>
            </a:r>
          </a:p>
          <a:p>
            <a:pPr lvl="1" indent="-228600">
              <a:buFont typeface="+mj-lt"/>
              <a:buAutoNum type="alphaLcPeriod"/>
            </a:pPr>
            <a:r>
              <a:rPr lang="en-US" baseline="0" dirty="0" smtClean="0"/>
              <a:t>Under the grain handling standard, there are no exceptions to having an observer present at all times while someone is in the structure.</a:t>
            </a:r>
          </a:p>
          <a:p>
            <a:pPr marL="228600" lvl="0" indent="-228600">
              <a:buFont typeface="+mj-lt"/>
              <a:buAutoNum type="arabicPeriod"/>
            </a:pPr>
            <a:r>
              <a:rPr lang="en-US" baseline="0" dirty="0" smtClean="0"/>
              <a:t>Rescue</a:t>
            </a:r>
          </a:p>
          <a:p>
            <a:pPr lvl="1" indent="-228600">
              <a:buFont typeface="+mj-lt"/>
              <a:buAutoNum type="alphaLcPeriod"/>
            </a:pPr>
            <a:r>
              <a:rPr lang="en-US" baseline="0" dirty="0" smtClean="0"/>
              <a:t>The confined space standard allows for the rescue services to provide the rescue equipment.</a:t>
            </a:r>
          </a:p>
          <a:p>
            <a:pPr lvl="1" indent="-228600">
              <a:buFont typeface="+mj-lt"/>
              <a:buAutoNum type="alphaLcPeriod"/>
            </a:pPr>
            <a:r>
              <a:rPr lang="en-US" baseline="0" dirty="0" smtClean="0"/>
              <a:t>The grain handling standard states the employer MUST provide rescue equipment specifically suited to the structure. </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107</a:t>
            </a:fld>
            <a:endParaRPr lang="en-US"/>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38996049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section provides a brief summary of the module content and gives participants – especially those who are not required to follow the confined space standard – BEST PRACTICES.</a:t>
            </a:r>
          </a:p>
          <a:p>
            <a:pPr marL="228600" indent="-228600">
              <a:buFont typeface="+mj-lt"/>
              <a:buAutoNum type="arabicPeriod"/>
            </a:pPr>
            <a:r>
              <a:rPr lang="en-US" dirty="0" smtClean="0"/>
              <a:t>Instructors should also review the Course Objectives. </a:t>
            </a: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smtClean="0"/>
              <a:pPr/>
              <a:t>108</a:t>
            </a:fld>
            <a:endParaRPr lang="en-US" dirty="0"/>
          </a:p>
        </p:txBody>
      </p:sp>
      <p:sp>
        <p:nvSpPr>
          <p:cNvPr id="7" name="Footer Placeholder 6"/>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0211530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Instructors</a:t>
            </a:r>
            <a:r>
              <a:rPr lang="en-US" baseline="0" dirty="0" smtClean="0"/>
              <a:t> should remind participants  to treat all confined spaces as hazardous until they are properly evaluated BEFORE entry.</a:t>
            </a:r>
          </a:p>
          <a:p>
            <a:pPr marL="228600" indent="-228600">
              <a:buFont typeface="+mj-lt"/>
              <a:buAutoNum type="arabicPeriod"/>
            </a:pPr>
            <a:r>
              <a:rPr lang="en-US" baseline="0" dirty="0" smtClean="0"/>
              <a:t>All confined spaces should have an atmosphere assessment before entry.</a:t>
            </a:r>
          </a:p>
          <a:p>
            <a:pPr marL="228600" indent="-228600">
              <a:buFont typeface="+mj-lt"/>
              <a:buAutoNum type="arabicPeriod"/>
            </a:pPr>
            <a:r>
              <a:rPr lang="en-US" baseline="0" dirty="0" smtClean="0"/>
              <a:t>If in a confined space, the entrant should exit immediately if any unsafe condition develops.</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109</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8213319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Instructors want to the characteristics of a confined</a:t>
            </a:r>
            <a:r>
              <a:rPr lang="en-US" baseline="0" dirty="0" smtClean="0"/>
              <a:t> space and what makes a confined space permit required.</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110</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869234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lvl="2" eaLnBrk="0" fontAlgn="base" hangingPunct="0">
              <a:spcBef>
                <a:spcPct val="30000"/>
              </a:spcBef>
              <a:spcAft>
                <a:spcPct val="0"/>
              </a:spcAft>
              <a:buFont typeface="+mj-lt"/>
              <a:buAutoNum type="arabicPeriod"/>
              <a:defRPr/>
            </a:pPr>
            <a:r>
              <a:rPr kumimoji="1" lang="en-US" sz="1200" dirty="0">
                <a:solidFill>
                  <a:srgbClr val="000000"/>
                </a:solidFill>
              </a:rPr>
              <a:t>Reported by National Safety Council 5.1.2014 according to OSHA</a:t>
            </a:r>
          </a:p>
          <a:p>
            <a:pPr marL="228600" lvl="2" eaLnBrk="0" fontAlgn="base" hangingPunct="0">
              <a:spcBef>
                <a:spcPct val="30000"/>
              </a:spcBef>
              <a:spcAft>
                <a:spcPct val="0"/>
              </a:spcAft>
              <a:buFont typeface="+mj-lt"/>
              <a:buAutoNum type="arabicPeriod"/>
              <a:defRPr/>
            </a:pPr>
            <a:r>
              <a:rPr kumimoji="1" lang="en-US" sz="1200" dirty="0">
                <a:solidFill>
                  <a:srgbClr val="000000"/>
                </a:solidFill>
              </a:rPr>
              <a:t>Greater than 2.1 million workers enter permit spaces annually. </a:t>
            </a:r>
            <a:r>
              <a:rPr kumimoji="1" lang="en-US" dirty="0">
                <a:solidFill>
                  <a:srgbClr val="000000"/>
                </a:solidFill>
              </a:rPr>
              <a:t>(Ozark community college Iowa Harwood Confined Space pp2010)</a:t>
            </a:r>
            <a:endParaRPr kumimoji="1" lang="en-US" sz="1200" dirty="0">
              <a:solidFill>
                <a:srgbClr val="000000"/>
              </a:solidFill>
            </a:endParaRPr>
          </a:p>
          <a:p>
            <a:pPr marL="0" lvl="2" indent="0" eaLnBrk="0" fontAlgn="base" hangingPunct="0">
              <a:spcBef>
                <a:spcPct val="30000"/>
              </a:spcBef>
              <a:spcAft>
                <a:spcPct val="0"/>
              </a:spcAft>
              <a:buNone/>
              <a:defRPr/>
            </a:pPr>
            <a:r>
              <a:rPr kumimoji="1" lang="en-US" sz="1200" b="1" dirty="0">
                <a:solidFill>
                  <a:srgbClr val="000000"/>
                </a:solidFill>
              </a:rPr>
              <a:t>References</a:t>
            </a:r>
            <a:r>
              <a:rPr kumimoji="1" lang="en-US" sz="1200" b="1" dirty="0">
                <a:solidFill>
                  <a:srgbClr val="000000"/>
                </a:solidFill>
                <a:hlinkClick r:id="rId3"/>
              </a:rPr>
              <a:t>         </a:t>
            </a:r>
            <a:r>
              <a:rPr kumimoji="1" lang="en-US" sz="1200" dirty="0">
                <a:solidFill>
                  <a:srgbClr val="000000"/>
                </a:solidFill>
                <a:hlinkClick r:id="rId3"/>
              </a:rPr>
              <a:t>          </a:t>
            </a:r>
            <a:r>
              <a:rPr kumimoji="1" lang="en-US" sz="1200" dirty="0">
                <a:solidFill>
                  <a:srgbClr val="000000"/>
                </a:solidFill>
                <a:latin typeface="Arial" charset="0"/>
                <a:hlinkClick r:id="rId3"/>
              </a:rPr>
              <a:t>http://www.osha.gov/pls/oshaweb/owadisp.show_document?p_table=PREAMBLES&amp;p_id=843</a:t>
            </a:r>
            <a:r>
              <a:rPr kumimoji="1" lang="en-US" sz="1200" dirty="0">
                <a:solidFill>
                  <a:srgbClr val="000000"/>
                </a:solidFill>
                <a:latin typeface="Arial" charset="0"/>
              </a:rPr>
              <a:t> </a:t>
            </a:r>
            <a:endParaRPr kumimoji="1" lang="en-US" sz="1200" dirty="0" smtClean="0">
              <a:solidFill>
                <a:srgbClr val="000000"/>
              </a:solidFill>
              <a:latin typeface="Arial" charset="0"/>
            </a:endParaRPr>
          </a:p>
          <a:p>
            <a:pPr marL="0" lvl="2" indent="0" eaLnBrk="0" fontAlgn="base" hangingPunct="0">
              <a:spcBef>
                <a:spcPct val="30000"/>
              </a:spcBef>
              <a:spcAft>
                <a:spcPct val="0"/>
              </a:spcAft>
              <a:buNone/>
              <a:defRPr/>
            </a:pPr>
            <a:endParaRPr kumimoji="1" lang="en-US" sz="1200" dirty="0">
              <a:solidFill>
                <a:srgbClr val="000000"/>
              </a:solidFill>
              <a:latin typeface="Arial" charset="0"/>
            </a:endParaRPr>
          </a:p>
          <a:p>
            <a:pPr lvl="0"/>
            <a:r>
              <a:rPr lang="en-US" dirty="0" smtClean="0">
                <a:solidFill>
                  <a:prstClr val="black"/>
                </a:solidFill>
              </a:rPr>
              <a:t>Agricultural Confined Space Hazards – Purdue University PASID</a:t>
            </a:r>
          </a:p>
          <a:p>
            <a:pPr lvl="0"/>
            <a:r>
              <a:rPr lang="en-US" dirty="0" smtClean="0">
                <a:solidFill>
                  <a:prstClr val="black"/>
                </a:solidFill>
              </a:rPr>
              <a:t>Types </a:t>
            </a:r>
            <a:r>
              <a:rPr lang="en-US" dirty="0">
                <a:solidFill>
                  <a:prstClr val="black"/>
                </a:solidFill>
              </a:rPr>
              <a:t>of Ag Confined Space incidents include:</a:t>
            </a:r>
          </a:p>
          <a:p>
            <a:pPr lvl="1"/>
            <a:r>
              <a:rPr lang="en-US" dirty="0">
                <a:solidFill>
                  <a:prstClr val="black"/>
                </a:solidFill>
              </a:rPr>
              <a:t>Asphyxiations</a:t>
            </a:r>
          </a:p>
          <a:p>
            <a:pPr lvl="1"/>
            <a:r>
              <a:rPr lang="en-US" dirty="0">
                <a:solidFill>
                  <a:prstClr val="black"/>
                </a:solidFill>
              </a:rPr>
              <a:t>Entrapment &amp; engulfment</a:t>
            </a:r>
          </a:p>
          <a:p>
            <a:pPr lvl="1"/>
            <a:r>
              <a:rPr lang="en-US" dirty="0">
                <a:solidFill>
                  <a:prstClr val="black"/>
                </a:solidFill>
              </a:rPr>
              <a:t>Entanglement &amp; falls</a:t>
            </a:r>
          </a:p>
          <a:p>
            <a:pPr lvl="1"/>
            <a:r>
              <a:rPr lang="en-US" dirty="0">
                <a:solidFill>
                  <a:prstClr val="black"/>
                </a:solidFill>
              </a:rPr>
              <a:t>Other – drownings, struck by</a:t>
            </a:r>
          </a:p>
          <a:p>
            <a:pPr lvl="0"/>
            <a:r>
              <a:rPr lang="en-US" dirty="0">
                <a:solidFill>
                  <a:prstClr val="black"/>
                </a:solidFill>
              </a:rPr>
              <a:t>Overall 62% fatal</a:t>
            </a:r>
          </a:p>
          <a:p>
            <a:pPr lvl="0"/>
            <a:r>
              <a:rPr lang="en-US" dirty="0">
                <a:solidFill>
                  <a:prstClr val="black"/>
                </a:solidFill>
              </a:rPr>
              <a:t>1,873 documented cases 1962-2015</a:t>
            </a:r>
          </a:p>
          <a:p>
            <a:pPr lvl="0"/>
            <a:r>
              <a:rPr lang="en-US" dirty="0">
                <a:solidFill>
                  <a:prstClr val="black"/>
                </a:solidFill>
              </a:rPr>
              <a:t>Entrapment &amp; engulfment = 51% of 2015 cases</a:t>
            </a:r>
          </a:p>
          <a:p>
            <a:pPr lvl="0"/>
            <a:r>
              <a:rPr lang="en-US" dirty="0">
                <a:solidFill>
                  <a:prstClr val="black"/>
                </a:solidFill>
              </a:rPr>
              <a:t>2015 = 24 grain entrapments</a:t>
            </a:r>
          </a:p>
          <a:p>
            <a:pPr marL="685800" lvl="1"/>
            <a:r>
              <a:rPr lang="en-US" dirty="0">
                <a:solidFill>
                  <a:prstClr val="black"/>
                </a:solidFill>
              </a:rPr>
              <a:t>5 year average = 30.2</a:t>
            </a:r>
          </a:p>
          <a:p>
            <a:pPr marL="685800" lvl="1"/>
            <a:r>
              <a:rPr lang="en-US" dirty="0">
                <a:solidFill>
                  <a:prstClr val="black"/>
                </a:solidFill>
              </a:rPr>
              <a:t>5 year average 2011 = 40.4</a:t>
            </a:r>
          </a:p>
          <a:p>
            <a:pPr lvl="0"/>
            <a:r>
              <a:rPr lang="en-US" dirty="0">
                <a:solidFill>
                  <a:prstClr val="black"/>
                </a:solidFill>
              </a:rPr>
              <a:t>2015 Fatality rate – 58%</a:t>
            </a:r>
          </a:p>
          <a:p>
            <a:pPr marL="685800" lvl="1"/>
            <a:r>
              <a:rPr lang="en-US" dirty="0">
                <a:solidFill>
                  <a:prstClr val="black"/>
                </a:solidFill>
              </a:rPr>
              <a:t>In 2012 – 23 entrapments = 35% fatality</a:t>
            </a:r>
          </a:p>
          <a:p>
            <a:pPr marL="685800" lvl="1"/>
            <a:r>
              <a:rPr lang="en-US" dirty="0">
                <a:solidFill>
                  <a:prstClr val="black"/>
                </a:solidFill>
              </a:rPr>
              <a:t>2nd highest fatal entrapment in past 5 years</a:t>
            </a:r>
          </a:p>
          <a:p>
            <a:pPr lvl="0"/>
            <a:r>
              <a:rPr lang="en-US" dirty="0">
                <a:solidFill>
                  <a:prstClr val="black"/>
                </a:solidFill>
              </a:rPr>
              <a:t>Corn &amp; Soybeans most common type of material</a:t>
            </a:r>
          </a:p>
          <a:p>
            <a:pPr lvl="0"/>
            <a:r>
              <a:rPr lang="en-US" dirty="0">
                <a:solidFill>
                  <a:prstClr val="black"/>
                </a:solidFill>
              </a:rPr>
              <a:t>82% occur in exempt farm facilities</a:t>
            </a:r>
          </a:p>
          <a:p>
            <a:endParaRPr lang="en-US" dirty="0"/>
          </a:p>
        </p:txBody>
      </p:sp>
      <p:sp>
        <p:nvSpPr>
          <p:cNvPr id="5" name="Footer Placeholder 4"/>
          <p:cNvSpPr>
            <a:spLocks noGrp="1"/>
          </p:cNvSpPr>
          <p:nvPr>
            <p:ph type="ftr" sz="quarter" idx="11"/>
          </p:nvPr>
        </p:nvSpPr>
        <p:spPr/>
        <p:txBody>
          <a:bodyPr/>
          <a:lstStyle/>
          <a:p>
            <a:r>
              <a:rPr lang="en-US" dirty="0" smtClean="0"/>
              <a:t>Grain Handling Safety Coalition – Ag Confined Spaces</a:t>
            </a:r>
            <a:endParaRPr lang="en-US" dirty="0"/>
          </a:p>
        </p:txBody>
      </p:sp>
      <p:sp>
        <p:nvSpPr>
          <p:cNvPr id="6" name="Slide Number Placeholder 5"/>
          <p:cNvSpPr>
            <a:spLocks noGrp="1"/>
          </p:cNvSpPr>
          <p:nvPr>
            <p:ph type="sldNum" sz="quarter" idx="12"/>
          </p:nvPr>
        </p:nvSpPr>
        <p:spPr/>
        <p:txBody>
          <a:bodyPr/>
          <a:lstStyle/>
          <a:p>
            <a:fld id="{DDDBE19E-176A-47A6-8D2D-365132E40E2A}" type="slidenum">
              <a:rPr lang="en-US" smtClean="0"/>
              <a:pPr/>
              <a:t>12</a:t>
            </a:fld>
            <a:endParaRPr lang="en-US" dirty="0"/>
          </a:p>
        </p:txBody>
      </p:sp>
    </p:spTree>
    <p:extLst>
      <p:ext uri="{BB962C8B-B14F-4D97-AF65-F5344CB8AC3E}">
        <p14:creationId xmlns:p14="http://schemas.microsoft.com/office/powerpoint/2010/main" val="7823975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Instructors want to emphasize that a permit</a:t>
            </a:r>
            <a:r>
              <a:rPr lang="en-US" baseline="0" dirty="0" smtClean="0"/>
              <a:t> space may have the potential for atmosphere hazards.</a:t>
            </a:r>
          </a:p>
          <a:p>
            <a:pPr marL="228600" indent="-228600">
              <a:buFont typeface="+mj-lt"/>
              <a:buAutoNum type="arabicPeriod"/>
            </a:pPr>
            <a:r>
              <a:rPr lang="en-US" baseline="0" dirty="0" smtClean="0"/>
              <a:t>Confined spaces should be tested and ventilated before entry.</a:t>
            </a:r>
          </a:p>
          <a:p>
            <a:pPr marL="228600" indent="-228600">
              <a:buFont typeface="+mj-lt"/>
              <a:buAutoNum type="arabicPeriod"/>
            </a:pPr>
            <a:r>
              <a:rPr lang="en-US" baseline="0" dirty="0" smtClean="0"/>
              <a:t>If ventilation cannot correct the atmosphere hazards the correct type of respiratory protection is needed to enter.</a:t>
            </a:r>
          </a:p>
          <a:p>
            <a:pPr marL="228600" indent="-228600">
              <a:buFont typeface="+mj-lt"/>
              <a:buAutoNum type="arabicPeriod"/>
            </a:pPr>
            <a:r>
              <a:rPr lang="en-US" baseline="0" dirty="0" smtClean="0"/>
              <a:t>Entrants need to be trained in their duties as well as in the proper use of safety &amp; other equipment.</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111</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8692343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DBE19E-176A-47A6-8D2D-365132E40E2A}" type="slidenum">
              <a:rPr lang="en-US" smtClean="0"/>
              <a:pPr/>
              <a:t>112</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7819401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Grain Handling Safety Coalition – Ag Confined Spaces</a:t>
            </a:r>
            <a:endParaRPr lang="en-US" dirty="0"/>
          </a:p>
        </p:txBody>
      </p:sp>
      <p:sp>
        <p:nvSpPr>
          <p:cNvPr id="6" name="Slide Number Placeholder 5"/>
          <p:cNvSpPr>
            <a:spLocks noGrp="1"/>
          </p:cNvSpPr>
          <p:nvPr>
            <p:ph type="sldNum" sz="quarter" idx="12"/>
          </p:nvPr>
        </p:nvSpPr>
        <p:spPr/>
        <p:txBody>
          <a:bodyPr/>
          <a:lstStyle/>
          <a:p>
            <a:fld id="{DDDBE19E-176A-47A6-8D2D-365132E40E2A}" type="slidenum">
              <a:rPr lang="en-US" smtClean="0"/>
              <a:pPr/>
              <a:t>113</a:t>
            </a:fld>
            <a:endParaRPr lang="en-US"/>
          </a:p>
        </p:txBody>
      </p:sp>
    </p:spTree>
    <p:extLst>
      <p:ext uri="{BB962C8B-B14F-4D97-AF65-F5344CB8AC3E}">
        <p14:creationId xmlns:p14="http://schemas.microsoft.com/office/powerpoint/2010/main" val="33730166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114</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0782730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Grain Handling Safety Coalition – Ag Confined Spaces</a:t>
            </a:r>
            <a:endParaRPr lang="en-US" dirty="0"/>
          </a:p>
        </p:txBody>
      </p:sp>
      <p:sp>
        <p:nvSpPr>
          <p:cNvPr id="6" name="Slide Number Placeholder 5"/>
          <p:cNvSpPr>
            <a:spLocks noGrp="1"/>
          </p:cNvSpPr>
          <p:nvPr>
            <p:ph type="sldNum" sz="quarter" idx="12"/>
          </p:nvPr>
        </p:nvSpPr>
        <p:spPr/>
        <p:txBody>
          <a:bodyPr/>
          <a:lstStyle/>
          <a:p>
            <a:fld id="{DDDBE19E-176A-47A6-8D2D-365132E40E2A}" type="slidenum">
              <a:rPr lang="en-US" smtClean="0"/>
              <a:pPr/>
              <a:t>115</a:t>
            </a:fld>
            <a:endParaRPr lang="en-US" dirty="0"/>
          </a:p>
        </p:txBody>
      </p:sp>
    </p:spTree>
    <p:extLst>
      <p:ext uri="{BB962C8B-B14F-4D97-AF65-F5344CB8AC3E}">
        <p14:creationId xmlns:p14="http://schemas.microsoft.com/office/powerpoint/2010/main" val="26143950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An oxygen deprived environment</a:t>
            </a:r>
            <a:r>
              <a:rPr lang="en-US" baseline="0" dirty="0" smtClean="0"/>
              <a:t> is more common in confined spaces and can be deadly.  </a:t>
            </a:r>
          </a:p>
          <a:p>
            <a:pPr marL="228600" indent="-228600">
              <a:buFont typeface="+mj-lt"/>
              <a:buAutoNum type="arabicPeriod"/>
            </a:pPr>
            <a:r>
              <a:rPr lang="en-US" baseline="0" dirty="0" smtClean="0"/>
              <a:t>No one should enter a space if the oxygen reading is below 19.5% and if it is that low should enter with caution and additional safeguards. </a:t>
            </a:r>
          </a:p>
          <a:p>
            <a:pPr marL="228600" indent="-228600">
              <a:buFont typeface="+mj-lt"/>
              <a:buAutoNum type="arabicPeriod"/>
            </a:pPr>
            <a:r>
              <a:rPr lang="en-US" dirty="0" smtClean="0"/>
              <a:t>Any oxygen reading that is other than the fresh air amount (20.8) should be investigated since the displacement is occurring from something.</a:t>
            </a:r>
          </a:p>
          <a:p>
            <a:pPr marL="228600" indent="-228600">
              <a:buFont typeface="+mj-lt"/>
              <a:buAutoNum type="arabicPeriod"/>
            </a:pPr>
            <a:r>
              <a:rPr lang="en-US" dirty="0" smtClean="0"/>
              <a:t>Concentrations</a:t>
            </a:r>
            <a:r>
              <a:rPr lang="en-US" baseline="0" dirty="0" smtClean="0"/>
              <a:t> between 19-15% significantly affects the ability to work – a person will have difficulty breathing, feel ‘clumsy’ and confused, and tire easily.  A person will have a difficult time processing information and making a decision.  An observer may notice a delay in the entrant responding or the response may seem “odd”.  These initial signs can be easily ignored or passed off.  Entrants and observers should be diligent in watching for signs of someone being slightly “off” as it could be an indication of oxygen deficiency.  The entrant should exit immediately and rescue should be called. </a:t>
            </a:r>
          </a:p>
          <a:p>
            <a:pPr marL="228600" indent="-228600">
              <a:buFont typeface="+mj-lt"/>
              <a:buAutoNum type="arabicPeriod"/>
            </a:pPr>
            <a:r>
              <a:rPr lang="en-US" baseline="0" dirty="0" smtClean="0"/>
              <a:t>As oxygen content lowers, the symptoms will increase.  Rapid breathing and fatigue incur making it difficult for a person to self rescue.  If an observer notices an increase in breathing they should get the person to exit immediately as well as call for rescue. If a person feels nauseas they must get help and leave as they will become unconscious quickly.</a:t>
            </a:r>
          </a:p>
          <a:p>
            <a:pPr marL="228600" indent="-228600">
              <a:buFont typeface="+mj-lt"/>
              <a:buAutoNum type="arabicPeriod"/>
            </a:pPr>
            <a:r>
              <a:rPr lang="en-US" dirty="0" smtClean="0"/>
              <a:t>If an entrant is experiencing</a:t>
            </a:r>
            <a:r>
              <a:rPr lang="en-US" baseline="0" dirty="0" smtClean="0"/>
              <a:t> ANY signs of oxygen deprivation, a rescuer should not enter without an atmosphere supplied respirator or chances are high the rescuer will also succumb and become a victim. </a:t>
            </a: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116</a:t>
            </a:fld>
            <a:endParaRPr lang="en-US"/>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26915058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047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PEL - Maximum allowable continued exposure 50 ppm for any 8 hour</a:t>
            </a:r>
            <a:r>
              <a:rPr lang="en-US" baseline="0" dirty="0" smtClean="0"/>
              <a:t> period.  Not to exceed </a:t>
            </a:r>
            <a:r>
              <a:rPr lang="en-US" dirty="0" smtClean="0"/>
              <a:t> 5 days straight.</a:t>
            </a:r>
            <a:r>
              <a:rPr lang="en-US" baseline="0" dirty="0" smtClean="0"/>
              <a:t> </a:t>
            </a:r>
            <a:r>
              <a:rPr lang="en-US" dirty="0" smtClean="0"/>
              <a:t>The skin may take on a reddish</a:t>
            </a:r>
            <a:r>
              <a:rPr lang="en-US" baseline="0" dirty="0" smtClean="0"/>
              <a:t> color.</a:t>
            </a:r>
          </a:p>
          <a:p>
            <a:pPr marL="228600" indent="-228600">
              <a:buFont typeface="+mj-lt"/>
              <a:buAutoNum type="arabicPeriod"/>
            </a:pPr>
            <a:r>
              <a:rPr lang="en-US" baseline="0" dirty="0" smtClean="0"/>
              <a:t>The symptoms of Carbon monoxide exposure at low levels are very similar to the flu.  It is easy to ignore these symptoms.  </a:t>
            </a:r>
            <a:r>
              <a:rPr lang="en-US" dirty="0" smtClean="0"/>
              <a:t>Report promptly complaints of  headaches, dizziness, drowsiness, or nausea.</a:t>
            </a:r>
          </a:p>
          <a:p>
            <a:pPr marL="228600" indent="-228600">
              <a:buFont typeface="+mj-lt"/>
              <a:buAutoNum type="arabicPeriod"/>
            </a:pPr>
            <a:r>
              <a:rPr lang="en-US" dirty="0" smtClean="0"/>
              <a:t>If workers experience any of</a:t>
            </a:r>
            <a:r>
              <a:rPr lang="en-US" baseline="0" dirty="0" smtClean="0"/>
              <a:t> t</a:t>
            </a:r>
            <a:r>
              <a:rPr lang="en-US" dirty="0" smtClean="0"/>
              <a:t>hese symptoms the space should be immediately vacated and not entered until it is tested and ventilated or SCBA is used.  Workers should get medical treatment.</a:t>
            </a:r>
          </a:p>
          <a:p>
            <a:pPr marL="228600" indent="-228600">
              <a:buFont typeface="+mj-lt"/>
              <a:buAutoNum type="arabicPeriod"/>
            </a:pPr>
            <a:r>
              <a:rPr lang="en-US" dirty="0" smtClean="0"/>
              <a:t>PPMs in excess of the PEL subject workers to adverse health effects.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606477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Workers should be aware of the exposure signs of H2S and take immediate precautions if any symptoms are noticed.</a:t>
            </a:r>
          </a:p>
          <a:p>
            <a:pPr marL="228600" indent="-228600">
              <a:buFont typeface="+mj-lt"/>
              <a:buAutoNum type="arabicPeriod"/>
            </a:pPr>
            <a:r>
              <a:rPr lang="en-US" dirty="0" smtClean="0"/>
              <a:t>When a rotten egg smell is noticed, workers should be aware H2S is present and monitor the atmosphere continuously.  Concentrations moving toward 10 PEL should be considered as potentially harmful l and care should be taken.</a:t>
            </a:r>
          </a:p>
          <a:p>
            <a:pPr marL="228600" indent="-228600">
              <a:buFont typeface="+mj-lt"/>
              <a:buAutoNum type="arabicPeriod"/>
            </a:pPr>
            <a:r>
              <a:rPr lang="en-US" dirty="0" smtClean="0"/>
              <a:t>If workers smell a sweet order the space should be exited immediately as the concentration is above the PEL. </a:t>
            </a:r>
          </a:p>
          <a:p>
            <a:pPr marL="228600" indent="-228600">
              <a:buFont typeface="+mj-lt"/>
              <a:buAutoNum type="arabicPeriod"/>
            </a:pPr>
            <a:r>
              <a:rPr lang="en-US" dirty="0" smtClean="0"/>
              <a:t>This is considered a knockdown gas as at high concentrations it immediately knocks a person unconscious with imminent death.  Recovery is unlikely.</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118</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36205635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CO2</a:t>
            </a:r>
            <a:r>
              <a:rPr lang="en-US" baseline="0" dirty="0" smtClean="0"/>
              <a:t> displaces oxygen.  The PEL is low. </a:t>
            </a:r>
            <a:r>
              <a:rPr lang="en-US" dirty="0"/>
              <a:t>OSHA sets the Permissible Exposure Limit at 5,000 parts per million in an 8 hour work day as well as the short term exposure limits (STEL).</a:t>
            </a:r>
          </a:p>
          <a:p>
            <a:pPr marL="228600" indent="-228600">
              <a:buFont typeface="+mj-lt"/>
              <a:buAutoNum type="arabicPeriod"/>
            </a:pPr>
            <a:r>
              <a:rPr lang="en-US" baseline="0" dirty="0" smtClean="0"/>
              <a:t> At 7-10% unconsciousness can occur quickly.  </a:t>
            </a:r>
          </a:p>
          <a:p>
            <a:pPr marL="228600" indent="-228600">
              <a:buFont typeface="+mj-lt"/>
              <a:buAutoNum type="arabicPeriod"/>
            </a:pPr>
            <a:r>
              <a:rPr lang="en-US" baseline="0" dirty="0" smtClean="0"/>
              <a:t>CO2 levels should always be checked independent of oxygen levels.</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119</a:t>
            </a:fld>
            <a:endParaRPr lang="en-US" dirty="0"/>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17039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2015 = 47 cases; five year average = 60.4%</a:t>
            </a:r>
          </a:p>
          <a:p>
            <a:pPr marL="228600" indent="-228600">
              <a:buFont typeface="+mj-lt"/>
              <a:buAutoNum type="arabicPeriod"/>
            </a:pPr>
            <a:r>
              <a:rPr lang="en-US" dirty="0" smtClean="0"/>
              <a:t>23% victims were &gt; 60 </a:t>
            </a:r>
            <a:r>
              <a:rPr lang="en-US" dirty="0" err="1" smtClean="0"/>
              <a:t>yrs</a:t>
            </a:r>
            <a:endParaRPr lang="en-US" dirty="0" smtClean="0"/>
          </a:p>
          <a:p>
            <a:pPr marL="228600" indent="-228600">
              <a:buFont typeface="+mj-lt"/>
              <a:buAutoNum type="arabicPeriod"/>
            </a:pPr>
            <a:r>
              <a:rPr lang="en-US" dirty="0" smtClean="0"/>
              <a:t>Lowest # reported since 2006</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13</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20820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152400"/>
            <a:ext cx="4572000" cy="3429000"/>
          </a:xfrm>
        </p:spPr>
      </p:sp>
      <p:sp>
        <p:nvSpPr>
          <p:cNvPr id="3" name="Notes Placeholder 2"/>
          <p:cNvSpPr>
            <a:spLocks noGrp="1"/>
          </p:cNvSpPr>
          <p:nvPr>
            <p:ph type="body" idx="1"/>
          </p:nvPr>
        </p:nvSpPr>
        <p:spPr>
          <a:xfrm>
            <a:off x="0" y="3733800"/>
            <a:ext cx="6858000" cy="5410200"/>
          </a:xfrm>
        </p:spPr>
        <p:txBody>
          <a:bodyPr/>
          <a:lstStyle/>
          <a:p>
            <a:pPr marL="228600" indent="-228600">
              <a:buFont typeface="+mj-lt"/>
              <a:buAutoNum type="arabicPeriod"/>
            </a:pPr>
            <a:r>
              <a:rPr lang="en-US" sz="1100" dirty="0" smtClean="0"/>
              <a:t>Injury</a:t>
            </a:r>
            <a:r>
              <a:rPr lang="en-US" sz="1100" baseline="0" dirty="0" smtClean="0"/>
              <a:t> and fatality incidents are influenced by </a:t>
            </a:r>
            <a:r>
              <a:rPr lang="en-US" sz="1100" dirty="0" smtClean="0"/>
              <a:t>what</a:t>
            </a:r>
            <a:r>
              <a:rPr lang="en-US" sz="1100" baseline="0" dirty="0" smtClean="0"/>
              <a:t> is happening in and around the confined space.</a:t>
            </a:r>
          </a:p>
          <a:p>
            <a:pPr marL="228600" indent="-228600">
              <a:buFont typeface="+mj-lt"/>
              <a:buAutoNum type="arabicPeriod"/>
            </a:pPr>
            <a:r>
              <a:rPr lang="en-US" sz="1100" baseline="0" dirty="0" smtClean="0"/>
              <a:t>Engulfment and drownings result due to a lack of understanding the hazards posed by the material stored in the confined space.  Entrapments in grain, for example, most often occur when grain in flowing.</a:t>
            </a:r>
          </a:p>
          <a:p>
            <a:pPr marL="228600" indent="-228600">
              <a:buFont typeface="+mj-lt"/>
              <a:buAutoNum type="arabicPeriod"/>
            </a:pPr>
            <a:r>
              <a:rPr lang="en-US" sz="1100" baseline="0" dirty="0" smtClean="0"/>
              <a:t>The activities of the entrant play a large role in injury and fatality incidents.  In the agricultural environment, working alone is common, and a large part of the work culture.  It is a leading factor in delayed emergency action contributing to preventable deaths &amp; serious injuries. </a:t>
            </a:r>
            <a:r>
              <a:rPr lang="en-US" sz="1100" dirty="0"/>
              <a:t>N</a:t>
            </a:r>
            <a:r>
              <a:rPr lang="en-US" sz="1100" baseline="0" dirty="0" smtClean="0"/>
              <a:t>o one is around to notice or respond quickly to the emergency.  A large challenge</a:t>
            </a:r>
            <a:r>
              <a:rPr lang="en-US" sz="1100" dirty="0" smtClean="0"/>
              <a:t> </a:t>
            </a:r>
            <a:r>
              <a:rPr lang="en-US" sz="1100" baseline="0" dirty="0" smtClean="0"/>
              <a:t>is changing the cultural norm to understanding the need to use recognized safety practices such as having others present when performing entry into confined spaces: grain bins, manure pits, tanks, etc.</a:t>
            </a:r>
          </a:p>
          <a:p>
            <a:pPr marL="228600" indent="-228600">
              <a:buFont typeface="+mj-lt"/>
              <a:buAutoNum type="arabicPeriod"/>
            </a:pPr>
            <a:r>
              <a:rPr lang="en-US" sz="1100" baseline="0" dirty="0" smtClean="0"/>
              <a:t>The agricultural environment produces a variety of chemical reactions which affect the safety of confined spaces.  Many common chemical reactions are a natural process such as the decomposition of grain in poor condition or the conversion of manure into gases. Other </a:t>
            </a:r>
            <a:r>
              <a:rPr lang="en-US" sz="1100" dirty="0" smtClean="0"/>
              <a:t>hazards are </a:t>
            </a:r>
            <a:r>
              <a:rPr lang="en-US" sz="1100" baseline="0" dirty="0" smtClean="0"/>
              <a:t>chemicals used and/or their application such as anhydrous ammonia for fertilizer treatments.</a:t>
            </a:r>
          </a:p>
          <a:p>
            <a:pPr marL="228600" indent="-228600">
              <a:buFont typeface="+mj-lt"/>
              <a:buAutoNum type="arabicPeriod"/>
            </a:pPr>
            <a:r>
              <a:rPr lang="en-US" sz="1100" baseline="0" dirty="0" smtClean="0"/>
              <a:t>The industry’s history of independence, freedom from intervention, and time limitations imposed by the environment</a:t>
            </a:r>
            <a:r>
              <a:rPr lang="en-US" sz="1100" dirty="0" smtClean="0"/>
              <a:t> contributes </a:t>
            </a:r>
            <a:r>
              <a:rPr lang="en-US" sz="1100" baseline="0" dirty="0" smtClean="0"/>
              <a:t>to a strong cultural attitude fostering a level of complacency or disregard for known safety prevention strategies more widely acknowledged and used in other industries. Generational learning is prevalent;</a:t>
            </a:r>
            <a:r>
              <a:rPr lang="en-US" sz="1100" dirty="0" smtClean="0"/>
              <a:t> verbally passing down </a:t>
            </a:r>
            <a:r>
              <a:rPr lang="en-US" sz="1100" baseline="0" dirty="0" smtClean="0"/>
              <a:t>methods &amp; procedures often not taking into account technological and knowledge advancements.  Safety procedures are routinely by-passed such as:</a:t>
            </a:r>
          </a:p>
          <a:p>
            <a:pPr marL="640080" lvl="1" indent="-228600">
              <a:buFont typeface="+mj-lt"/>
              <a:buAutoNum type="alphaLcPeriod"/>
            </a:pPr>
            <a:r>
              <a:rPr lang="en-US" sz="1100" baseline="0" dirty="0" smtClean="0"/>
              <a:t>Using unsafe entry practices including entering alone, not using appropriate PPE, or  not performing an accurate hazard assessment &amp; correction plan prior to entry.</a:t>
            </a:r>
          </a:p>
          <a:p>
            <a:pPr marL="640080" lvl="1" indent="-228600">
              <a:buFont typeface="+mj-lt"/>
              <a:buAutoNum type="alphaLcPeriod"/>
            </a:pPr>
            <a:r>
              <a:rPr lang="en-US" sz="1100" baseline="0" dirty="0" smtClean="0"/>
              <a:t>Disabling and removing guards on equipment or not replacing broken and missing guards.</a:t>
            </a:r>
          </a:p>
          <a:p>
            <a:pPr marL="640080" lvl="1" indent="-228600">
              <a:buFont typeface="+mj-lt"/>
              <a:buAutoNum type="alphaLcPeriod"/>
            </a:pPr>
            <a:r>
              <a:rPr lang="en-US" sz="1100" baseline="0" dirty="0" smtClean="0"/>
              <a:t>Not testing the atmosphere before entry. Either not understanding/appreciating how hazardous atmospheres develop or relying on experience</a:t>
            </a:r>
            <a:r>
              <a:rPr lang="en-US" sz="1100" dirty="0" smtClean="0"/>
              <a:t> or</a:t>
            </a:r>
            <a:r>
              <a:rPr lang="en-US" sz="1100" baseline="0" dirty="0" smtClean="0"/>
              <a:t> other factors to indicate if there is a hazard.</a:t>
            </a:r>
          </a:p>
          <a:p>
            <a:pPr marL="640080" lvl="1" indent="-228600">
              <a:buFont typeface="+mj-lt"/>
              <a:buAutoNum type="alphaLcPeriod"/>
            </a:pPr>
            <a:r>
              <a:rPr lang="en-US" sz="1100" baseline="0" dirty="0" smtClean="0"/>
              <a:t>Other factors would include lack of adequate training &amp; experience, inappropriate tasks for </a:t>
            </a:r>
            <a:r>
              <a:rPr lang="en-US" sz="1100" dirty="0" smtClean="0"/>
              <a:t>worker</a:t>
            </a:r>
            <a:r>
              <a:rPr lang="en-US" sz="1100" baseline="0" dirty="0" smtClean="0"/>
              <a:t> age or experience, inadequate communication of task responsibility or what tasks &amp; location are being done; old practices to foster appreciation for farming such as allowing young children to ride on tractors or be around hazardous work environments (such as playing in/around gravity wagons).</a:t>
            </a:r>
          </a:p>
          <a:p>
            <a:pPr marL="285750" lvl="0" indent="-285750">
              <a:buFont typeface="+mj-lt"/>
              <a:buAutoNum type="arabicPeriod"/>
            </a:pPr>
            <a:r>
              <a:rPr lang="en-US" sz="1100" baseline="0" dirty="0" smtClean="0"/>
              <a:t>Inadequate knowledge of the external environment’s effect on a confined space also contributes to incidents. Vehicles operating near the confined space opening can build up carbon monoxide gases; </a:t>
            </a:r>
            <a:r>
              <a:rPr lang="en-US" sz="1100" baseline="0" dirty="0" err="1" smtClean="0"/>
              <a:t>excerbated</a:t>
            </a:r>
            <a:r>
              <a:rPr lang="en-US" sz="1100" baseline="0" dirty="0" smtClean="0"/>
              <a:t> by changes in wind direction</a:t>
            </a:r>
            <a:r>
              <a:rPr lang="en-US" sz="1100" dirty="0" smtClean="0"/>
              <a:t> </a:t>
            </a:r>
            <a:r>
              <a:rPr lang="en-US" sz="1100" baseline="0" dirty="0" smtClean="0"/>
              <a:t>blowing exhaust into the confined space.  Wind can also carry chemical applications occurring on adjacent properties.  Confined spaces below ground level can contain contaminants from field run-off, flooding, etc. Environmental risks such as ice, rain, strong winds, fog, blowing dust/debris/pollen, etc. can affect vision, contribute to falls, and produce respiratory risks.  </a:t>
            </a:r>
            <a:endParaRPr lang="en-US" sz="1100" dirty="0"/>
          </a:p>
        </p:txBody>
      </p:sp>
      <p:sp>
        <p:nvSpPr>
          <p:cNvPr id="4" name="Slide Number Placeholder 3"/>
          <p:cNvSpPr>
            <a:spLocks noGrp="1"/>
          </p:cNvSpPr>
          <p:nvPr>
            <p:ph type="sldNum" sz="quarter" idx="10"/>
          </p:nvPr>
        </p:nvSpPr>
        <p:spPr/>
        <p:txBody>
          <a:bodyPr/>
          <a:lstStyle/>
          <a:p>
            <a:fld id="{DDDBE19E-176A-47A6-8D2D-365132E40E2A}" type="slidenum">
              <a:rPr lang="en-US" smtClean="0"/>
              <a:t>14</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855923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lvl="0"/>
            <a:r>
              <a:rPr lang="en-US" dirty="0">
                <a:solidFill>
                  <a:prstClr val="black"/>
                </a:solidFill>
              </a:rPr>
              <a:t>Explain this will explore the types of confined spaces (non-permit and permit required) their characteristics and provide numerous examples found in agricultural settings.</a:t>
            </a:r>
          </a:p>
          <a:p>
            <a:pPr lvl="0"/>
            <a:r>
              <a:rPr lang="en-US" dirty="0">
                <a:solidFill>
                  <a:prstClr val="black"/>
                </a:solidFill>
              </a:rPr>
              <a:t>The definitions and characteristics of a confined space and permit required confined space will be discussed.</a:t>
            </a:r>
          </a:p>
          <a:p>
            <a:pPr lvl="0"/>
            <a:r>
              <a:rPr lang="en-US" dirty="0">
                <a:solidFill>
                  <a:prstClr val="black"/>
                </a:solidFill>
              </a:rPr>
              <a:t>As the different examples are displayed, encourage participants to use the definitions/characteristics to determine if the example would be more likely to be a non-permit or permit required confined space.</a:t>
            </a:r>
          </a:p>
          <a:p>
            <a:endParaRPr lang="en-US" dirty="0"/>
          </a:p>
        </p:txBody>
      </p:sp>
      <p:sp>
        <p:nvSpPr>
          <p:cNvPr id="4" name="Footer Placeholder 3"/>
          <p:cNvSpPr>
            <a:spLocks noGrp="1"/>
          </p:cNvSpPr>
          <p:nvPr>
            <p:ph type="ftr" sz="quarter" idx="10"/>
          </p:nvPr>
        </p:nvSpPr>
        <p:spPr/>
        <p:txBody>
          <a:bodyPr/>
          <a:lstStyle/>
          <a:p>
            <a:pPr algn="l"/>
            <a:r>
              <a:rPr lang="en-US" smtClean="0"/>
              <a:t>Grain Handling Safety Coalition – Ag Confined Space Hazards</a:t>
            </a:r>
            <a:endParaRPr lang="en-US" dirty="0"/>
          </a:p>
        </p:txBody>
      </p:sp>
      <p:sp>
        <p:nvSpPr>
          <p:cNvPr id="5" name="Slide Number Placeholder 4"/>
          <p:cNvSpPr>
            <a:spLocks noGrp="1"/>
          </p:cNvSpPr>
          <p:nvPr>
            <p:ph type="sldNum" sz="quarter" idx="11"/>
          </p:nvPr>
        </p:nvSpPr>
        <p:spPr/>
        <p:txBody>
          <a:bodyPr/>
          <a:lstStyle/>
          <a:p>
            <a:fld id="{DDDBE19E-176A-47A6-8D2D-365132E40E2A}" type="slidenum">
              <a:rPr lang="en-US" smtClean="0"/>
              <a:pPr/>
              <a:t>15</a:t>
            </a:fld>
            <a:endParaRPr lang="en-US" dirty="0"/>
          </a:p>
        </p:txBody>
      </p:sp>
    </p:spTree>
    <p:extLst>
      <p:ext uri="{BB962C8B-B14F-4D97-AF65-F5344CB8AC3E}">
        <p14:creationId xmlns:p14="http://schemas.microsoft.com/office/powerpoint/2010/main" val="125360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There are two types of confined spaces, “Non Permit Required” and “Permit Required”.  A non permit required confined space is a space which has no hazards present and no potential for having hazards present.  </a:t>
            </a:r>
          </a:p>
          <a:p>
            <a:pPr marL="228600" indent="-228600">
              <a:buFont typeface="+mj-lt"/>
              <a:buAutoNum type="arabicPeriod"/>
            </a:pPr>
            <a:r>
              <a:rPr lang="en-US" dirty="0" smtClean="0"/>
              <a:t>Permit Required Confined Spaces have hazards present and/or have the potential for a hazard.</a:t>
            </a:r>
          </a:p>
          <a:p>
            <a:pPr marL="228600" indent="-228600">
              <a:buFont typeface="+mj-lt"/>
              <a:buAutoNum type="arabicPeriod"/>
            </a:pPr>
            <a:r>
              <a:rPr lang="en-US" dirty="0" smtClean="0"/>
              <a:t>A non-permit</a:t>
            </a:r>
            <a:r>
              <a:rPr lang="en-US" baseline="0" dirty="0" smtClean="0"/>
              <a:t> required confined space must be re-evaluated whenever a change in use or configuration occurs which could increase hazards to entrants and reclassified if necessary into a permit required confined space. </a:t>
            </a:r>
            <a:r>
              <a:rPr lang="en-US" dirty="0" smtClean="0"/>
              <a:t>I</a:t>
            </a:r>
          </a:p>
        </p:txBody>
      </p:sp>
      <p:sp>
        <p:nvSpPr>
          <p:cNvPr id="4" name="Slide Number Placeholder 3"/>
          <p:cNvSpPr>
            <a:spLocks noGrp="1"/>
          </p:cNvSpPr>
          <p:nvPr>
            <p:ph type="sldNum" sz="quarter" idx="10"/>
          </p:nvPr>
        </p:nvSpPr>
        <p:spPr/>
        <p:txBody>
          <a:bodyPr/>
          <a:lstStyle/>
          <a:p>
            <a:fld id="{DDDBE19E-176A-47A6-8D2D-365132E40E2A}" type="slidenum">
              <a:rPr lang="en-US" smtClean="0"/>
              <a:pPr/>
              <a:t>16</a:t>
            </a:fld>
            <a:endParaRPr lang="en-US" dirty="0"/>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77176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 confined space meets all 3 criteria listed.</a:t>
            </a:r>
          </a:p>
          <a:p>
            <a:pPr lvl="1"/>
            <a:r>
              <a:rPr lang="en-US" dirty="0"/>
              <a:t>Limited/restricted openings for entry &amp; exit</a:t>
            </a:r>
          </a:p>
          <a:p>
            <a:pPr lvl="1"/>
            <a:r>
              <a:rPr lang="en-US" dirty="0"/>
              <a:t>Large enough to “bodily” enter &amp; perform work</a:t>
            </a:r>
          </a:p>
          <a:p>
            <a:pPr lvl="1"/>
            <a:r>
              <a:rPr lang="en-US" dirty="0"/>
              <a:t>Not designed for continuous worker occupancy</a:t>
            </a:r>
          </a:p>
          <a:p>
            <a:pPr marL="228600" indent="-228600">
              <a:buFont typeface="+mj-lt"/>
              <a:buAutoNum type="arabicPeriod"/>
            </a:pPr>
            <a:r>
              <a:rPr lang="en-US" dirty="0" smtClean="0"/>
              <a:t>Limited/restricted opening as not being able to walk upright, to an opening that would restrict the ability of all workers to exit quickly in the case of an emergency.  A limited/restricted access does NOT mean it only has one entry point – although that is an example of limited/restricted access.  A general rule of thumb is “non-standard door size”</a:t>
            </a:r>
            <a:r>
              <a:rPr lang="en-US" baseline="0" dirty="0" smtClean="0"/>
              <a:t> should be carefully evaluated.  </a:t>
            </a:r>
            <a:endParaRPr lang="en-US" dirty="0" smtClean="0"/>
          </a:p>
          <a:p>
            <a:pPr marL="228600" indent="-228600">
              <a:buFont typeface="+mj-lt"/>
              <a:buAutoNum type="arabicPeriod"/>
            </a:pPr>
            <a:r>
              <a:rPr lang="en-US" dirty="0" smtClean="0"/>
              <a:t>Large enough to bodily enter &amp; perform work – means a person’s body can be entirely in the space – even if it is bent, crouched or prone.  This is an important distinction.  A space in which a person could only fit his torso or his hands would not meet this criteria.  The term bodily is the deciding factor.</a:t>
            </a:r>
          </a:p>
          <a:p>
            <a:pPr marL="228600" indent="-228600">
              <a:buFont typeface="+mj-lt"/>
              <a:buAutoNum type="arabicPeriod"/>
            </a:pPr>
            <a:r>
              <a:rPr lang="en-US" dirty="0" smtClean="0"/>
              <a:t>Not designed for continuous worker occupancy.  One way to consider this is whether you would put a desk in the space and work there for an 8 hour day, eat &amp; relax in the space, etc.  Was the space built with the intention of having a person in it continuously?</a:t>
            </a:r>
            <a:r>
              <a:rPr lang="en-US" baseline="0" dirty="0" smtClean="0"/>
              <a:t> This can be difficult at times to determine if the space is relatively large and no necessarily uncomfortable. From a 1995 LOI ……… the final rule's definition properly places the focus on the design of the space, which is the key to whether a human can occupy the space under normal operating conditions (1993 LOI such as: provided ventilation, lighting, sufficient room to accomplish the anticipated task, etc.).</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17</a:t>
            </a:fld>
            <a:endParaRPr lang="en-US"/>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56768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b="1" baseline="0" dirty="0" smtClean="0"/>
              <a:t>POINT OUT</a:t>
            </a:r>
            <a:r>
              <a:rPr lang="en-US" baseline="0" dirty="0" smtClean="0"/>
              <a:t> – This photo shows the following restrictions – elevated access, small portal size, horizontal access &amp; tapered bottom.</a:t>
            </a:r>
          </a:p>
          <a:p>
            <a:pPr marL="228600" indent="-228600">
              <a:buFont typeface="+mj-lt"/>
              <a:buAutoNum type="arabicPeriod"/>
            </a:pPr>
            <a:r>
              <a:rPr lang="en-US" baseline="0" dirty="0" smtClean="0"/>
              <a:t>Elevation – if an opening is ≥ 4 feet above the grade it also affects entry &amp; exit. This is also restricted access.  For rescue purposes an elevated opening would generally require high angle rescue procedures due to the difficulty of packaging and transporting the victim from the portal to the ground.  An opening less than 4 </a:t>
            </a:r>
            <a:r>
              <a:rPr lang="en-US" baseline="0" dirty="0" err="1" smtClean="0"/>
              <a:t>ft</a:t>
            </a:r>
            <a:r>
              <a:rPr lang="en-US" baseline="0" dirty="0" smtClean="0"/>
              <a:t> from the grade usually allows for normal transport of an injured person. </a:t>
            </a:r>
          </a:p>
          <a:p>
            <a:pPr marL="228600" indent="-228600">
              <a:buFont typeface="+mj-lt"/>
              <a:buAutoNum type="arabicPeriod"/>
            </a:pPr>
            <a:r>
              <a:rPr lang="en-US" baseline="0" dirty="0" smtClean="0"/>
              <a:t>Portal size – a restricted portal size of less than 24” in dimension is too small to allow a rescuer to simply enter a space while using an SCBA.  Additionally it is too small to allow for normal spinal immobilization of an injured person. An opening greater than 24” usually allows for relatively free movement into and out of the space. </a:t>
            </a:r>
          </a:p>
          <a:p>
            <a:pPr marL="228600" indent="-228600">
              <a:buFont typeface="+mj-lt"/>
              <a:buAutoNum type="arabicPeriod"/>
            </a:pPr>
            <a:r>
              <a:rPr lang="en-US" baseline="0" dirty="0" smtClean="0"/>
              <a:t>Horizontal portals are located on </a:t>
            </a:r>
            <a:r>
              <a:rPr lang="en-US" b="1" baseline="0" dirty="0" smtClean="0"/>
              <a:t>the side </a:t>
            </a:r>
            <a:r>
              <a:rPr lang="en-US" baseline="0" dirty="0" smtClean="0"/>
              <a:t>of the space – as is common with many grain bins.  Horizontal openings make the use of retrieval lines difficult. </a:t>
            </a:r>
          </a:p>
          <a:p>
            <a:pPr marL="228600" indent="-228600">
              <a:buFont typeface="+mj-lt"/>
              <a:buAutoNum type="arabicPeriod"/>
            </a:pPr>
            <a:r>
              <a:rPr lang="en-US" baseline="0" dirty="0" smtClean="0"/>
              <a:t>Vertical portals are located at either </a:t>
            </a:r>
            <a:r>
              <a:rPr lang="en-US" b="1" baseline="0" dirty="0" smtClean="0"/>
              <a:t>the top or the bottom </a:t>
            </a:r>
            <a:r>
              <a:rPr lang="en-US" baseline="0" dirty="0" smtClean="0"/>
              <a:t>of the PRCS necessitating the need for both entrants and rescuers to climb up or down to enter/exit the space.  These would also likely require knowledge of high angle rope techniques and/or special handling of victims to safely retrieve and transport them out of the confined space.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smtClean="0">
                <a:ln>
                  <a:noFill/>
                </a:ln>
                <a:solidFill>
                  <a:prstClr val="black"/>
                </a:solidFill>
                <a:effectLst/>
                <a:uLnTx/>
                <a:uFillTx/>
              </a:rPr>
              <a:t>Obstructions inside the space make it more difficult for worker and rescuer entry &amp; exit if they have to maneuver around it.  Large equipment, such as ladders and scaffolding which is brought into the space for work purposes would be also be considered obstructions if the positioning &amp; size affect mobility and rescue operations.</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18</a:t>
            </a:fld>
            <a:endParaRPr lang="en-US" dirty="0"/>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087090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general industry confined space standard – OSHA 1910.146 – covers entry into “Permit Required Confined Spaces”.</a:t>
            </a:r>
          </a:p>
          <a:p>
            <a:pPr marL="228600" indent="-228600">
              <a:buFont typeface="+mj-lt"/>
              <a:buAutoNum type="arabicPeriod"/>
            </a:pPr>
            <a:r>
              <a:rPr lang="en-US" dirty="0" smtClean="0"/>
              <a:t>A permit required confined space meets the 3 criteria for a confined space – limited/restricted access, can bodily enter, and not designed for continuous occupancy.  </a:t>
            </a:r>
          </a:p>
          <a:p>
            <a:pPr marL="228600" indent="-228600">
              <a:buFont typeface="+mj-lt"/>
              <a:buAutoNum type="arabicPeriod"/>
            </a:pPr>
            <a:r>
              <a:rPr lang="en-US" dirty="0" smtClean="0"/>
              <a:t>Additionally, if the space has just ONE of the other defining characteristics - it is consider a Permit Required confined space.</a:t>
            </a:r>
          </a:p>
          <a:p>
            <a:pPr marL="228600" indent="-228600">
              <a:buFont typeface="+mj-lt"/>
              <a:buAutoNum type="arabicPeriod"/>
            </a:pPr>
            <a:r>
              <a:rPr lang="en-US" dirty="0" smtClean="0"/>
              <a:t>Potential to contain a hazardous atmosphere – this is a space that may have stored products which as they break down could release harmful gases; has a combustible dust concentration; is enclosed in such a way it does not have continuous access to fresh air or the access is limited; the space may be infected by outside toxins; etc.</a:t>
            </a:r>
          </a:p>
          <a:p>
            <a:pPr marL="228600" indent="-228600">
              <a:buFont typeface="+mj-lt"/>
              <a:buAutoNum type="arabicPeriod"/>
            </a:pPr>
            <a:r>
              <a:rPr lang="en-US" dirty="0" smtClean="0"/>
              <a:t>Engulfment potential – a liquid, solid, granular material is present.</a:t>
            </a:r>
          </a:p>
          <a:p>
            <a:pPr marL="228600" indent="-228600">
              <a:buFont typeface="+mj-lt"/>
              <a:buAutoNum type="arabicPeriod"/>
            </a:pPr>
            <a:r>
              <a:rPr lang="en-US" dirty="0" smtClean="0"/>
              <a:t>Internal configuration – the inside is designed in such a way a person would have a difficult time exiting it or couldn’t exit it without some type of assistance such as another person, a retrieval line, ladders, etc.  </a:t>
            </a:r>
          </a:p>
          <a:p>
            <a:pPr marL="228600" indent="-228600">
              <a:buFont typeface="+mj-lt"/>
              <a:buAutoNum type="arabicPeriod"/>
            </a:pPr>
            <a:r>
              <a:rPr lang="en-US" dirty="0" smtClean="0"/>
              <a:t>Any other recognize safety or health hazard.</a:t>
            </a:r>
          </a:p>
          <a:p>
            <a:pPr marL="228600" indent="-228600">
              <a:buFont typeface="+mj-lt"/>
              <a:buAutoNum type="arabicPeriod"/>
            </a:pPr>
            <a:r>
              <a:rPr lang="en-US" dirty="0" smtClean="0"/>
              <a:t>ONLY ONE of these 3 additional criteria need  be present for the space to be considered permit required.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19</a:t>
            </a:fld>
            <a:endParaRPr lang="en-US" dirty="0"/>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69114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1" lang="en-US" b="0" i="0" u="none" strike="noStrike" kern="1200" cap="none" spc="0" normalizeH="0" baseline="0" noProof="0" dirty="0" smtClean="0">
                <a:ln>
                  <a:noFill/>
                </a:ln>
                <a:solidFill>
                  <a:srgbClr val="000000"/>
                </a:solidFill>
                <a:effectLst/>
                <a:uLnTx/>
                <a:uFillTx/>
              </a:rPr>
              <a:t>These are typical types of confined spaces in an agricultural setting.</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1" lang="en-US" b="0" i="0" u="none" strike="noStrike" kern="1200" cap="none" spc="0" normalizeH="0" baseline="0" noProof="0" dirty="0" smtClean="0">
                <a:ln>
                  <a:noFill/>
                </a:ln>
                <a:solidFill>
                  <a:srgbClr val="000000"/>
                </a:solidFill>
                <a:effectLst/>
                <a:uLnTx/>
                <a:uFillTx/>
              </a:rPr>
              <a:t>It is important to keep in mind that each of these </a:t>
            </a:r>
            <a:r>
              <a:rPr kumimoji="1" lang="en-US" b="1" i="0" u="sng" strike="noStrike" kern="1200" cap="none" spc="0" normalizeH="0" baseline="0" noProof="0" dirty="0" smtClean="0">
                <a:ln>
                  <a:noFill/>
                </a:ln>
                <a:solidFill>
                  <a:srgbClr val="000000"/>
                </a:solidFill>
                <a:effectLst/>
                <a:uLnTx/>
                <a:uFillTx/>
              </a:rPr>
              <a:t>may</a:t>
            </a:r>
            <a:r>
              <a:rPr kumimoji="1" lang="en-US" b="0" i="0" u="none" strike="noStrike" kern="1200" cap="none" spc="0" normalizeH="0" baseline="0" noProof="0" dirty="0" smtClean="0">
                <a:ln>
                  <a:noFill/>
                </a:ln>
                <a:solidFill>
                  <a:srgbClr val="000000"/>
                </a:solidFill>
                <a:effectLst/>
                <a:uLnTx/>
                <a:uFillTx/>
              </a:rPr>
              <a:t> be a confined space, and once classified as such, they </a:t>
            </a:r>
            <a:r>
              <a:rPr kumimoji="1" lang="en-US" b="1" i="0" u="sng" strike="noStrike" kern="1200" cap="none" spc="0" normalizeH="0" baseline="0" noProof="0" dirty="0" smtClean="0">
                <a:ln>
                  <a:noFill/>
                </a:ln>
                <a:solidFill>
                  <a:srgbClr val="000000"/>
                </a:solidFill>
                <a:effectLst/>
                <a:uLnTx/>
                <a:uFillTx/>
              </a:rPr>
              <a:t>may also </a:t>
            </a:r>
            <a:r>
              <a:rPr kumimoji="1" lang="en-US" b="0" i="0" u="none" strike="noStrike" kern="1200" cap="none" spc="0" normalizeH="0" baseline="0" noProof="0" dirty="0" smtClean="0">
                <a:ln>
                  <a:noFill/>
                </a:ln>
                <a:solidFill>
                  <a:srgbClr val="000000"/>
                </a:solidFill>
                <a:effectLst/>
                <a:uLnTx/>
                <a:uFillTx/>
              </a:rPr>
              <a:t>be a permit required confined space. Just because they are a confined space, however, they do not </a:t>
            </a:r>
            <a:r>
              <a:rPr kumimoji="1" lang="en-US" b="1" i="0" u="sng" strike="noStrike" kern="1200" cap="none" spc="0" normalizeH="0" baseline="0" noProof="0" dirty="0" smtClean="0">
                <a:ln>
                  <a:noFill/>
                </a:ln>
                <a:solidFill>
                  <a:srgbClr val="000000"/>
                </a:solidFill>
                <a:effectLst/>
                <a:uLnTx/>
                <a:uFillTx/>
              </a:rPr>
              <a:t>necessarily</a:t>
            </a:r>
            <a:r>
              <a:rPr kumimoji="1" lang="en-US" b="0" i="0" u="none" strike="noStrike" kern="1200" cap="none" spc="0" normalizeH="0" baseline="0" noProof="0" dirty="0" smtClean="0">
                <a:ln>
                  <a:noFill/>
                </a:ln>
                <a:solidFill>
                  <a:srgbClr val="000000"/>
                </a:solidFill>
                <a:effectLst/>
                <a:uLnTx/>
                <a:uFillTx/>
              </a:rPr>
              <a:t> have </a:t>
            </a:r>
            <a:r>
              <a:rPr kumimoji="1" lang="en-US" b="1" i="0" u="sng" strike="noStrike" kern="1200" cap="none" spc="0" normalizeH="0" baseline="0" noProof="0" dirty="0" smtClean="0">
                <a:ln>
                  <a:noFill/>
                </a:ln>
                <a:solidFill>
                  <a:srgbClr val="000000"/>
                </a:solidFill>
                <a:effectLst/>
                <a:uLnTx/>
                <a:uFillTx/>
              </a:rPr>
              <a:t>any</a:t>
            </a:r>
            <a:r>
              <a:rPr kumimoji="1" lang="en-US" b="0" i="0" u="none" strike="noStrike" kern="1200" cap="none" spc="0" normalizeH="0" baseline="0" noProof="0" dirty="0" smtClean="0">
                <a:ln>
                  <a:noFill/>
                </a:ln>
                <a:solidFill>
                  <a:srgbClr val="000000"/>
                </a:solidFill>
                <a:effectLst/>
                <a:uLnTx/>
                <a:uFillTx/>
              </a:rPr>
              <a:t> hazards in them at all. </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20</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42739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r>
              <a:rPr lang="en-US" dirty="0" smtClean="0"/>
              <a:t>Introduce </a:t>
            </a:r>
            <a:r>
              <a:rPr lang="en-US" dirty="0"/>
              <a:t>the Introduce the module.  Agricultural Confined Space hazards will look at several types of confined spaces which may be found in agricultural settings such as grain elevators and farms. </a:t>
            </a:r>
          </a:p>
          <a:p>
            <a:r>
              <a:rPr lang="en-US" dirty="0"/>
              <a:t>The purpose of this module is to help people appropriately identify confined spaces in their work environment and use the appropriate procedures for entry. </a:t>
            </a:r>
            <a:endParaRPr lang="en-US" dirty="0" smtClean="0"/>
          </a:p>
          <a:p>
            <a:r>
              <a:rPr lang="en-US" dirty="0" smtClean="0"/>
              <a:t>Confined spaces can pose significant risks.  Below are links to articles showing the types of hazards. and the need to be aware of these hazards. </a:t>
            </a:r>
            <a:endParaRPr lang="en-US" dirty="0"/>
          </a:p>
          <a:p>
            <a:pPr lvl="0"/>
            <a:r>
              <a:rPr lang="en-US" dirty="0">
                <a:solidFill>
                  <a:prstClr val="black"/>
                </a:solidFill>
                <a:hlinkClick r:id="rId3"/>
              </a:rPr>
              <a:t>http://www.newser.com/story/210510/father-son-lose-lives-to-manure-pits-deadly-gases.html</a:t>
            </a:r>
            <a:r>
              <a:rPr lang="en-US" dirty="0">
                <a:solidFill>
                  <a:prstClr val="black"/>
                </a:solidFill>
              </a:rPr>
              <a:t> </a:t>
            </a:r>
          </a:p>
          <a:p>
            <a:pPr lvl="0"/>
            <a:r>
              <a:rPr lang="en-US" dirty="0">
                <a:solidFill>
                  <a:prstClr val="black"/>
                </a:solidFill>
                <a:hlinkClick r:id="rId4"/>
              </a:rPr>
              <a:t>http://www.cbsnews.com/news/gas-from-manure-pit-kills-5-on-dairy-farm</a:t>
            </a:r>
            <a:r>
              <a:rPr lang="en-US" dirty="0" smtClean="0">
                <a:solidFill>
                  <a:prstClr val="black"/>
                </a:solidFill>
                <a:hlinkClick r:id="rId4"/>
              </a:rPr>
              <a:t>/</a:t>
            </a:r>
            <a:r>
              <a:rPr lang="en-US" dirty="0" smtClean="0">
                <a:solidFill>
                  <a:prstClr val="black"/>
                </a:solidFill>
              </a:rPr>
              <a:t>  </a:t>
            </a:r>
            <a:endParaRPr lang="en-US" dirty="0">
              <a:solidFill>
                <a:prstClr val="black"/>
              </a:solidFill>
            </a:endParaRP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2</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968133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Discuss the</a:t>
            </a:r>
            <a:r>
              <a:rPr lang="en-US" baseline="0" dirty="0" smtClean="0"/>
              <a:t> characteristics that would make these confined spaces or possibly permit confined spaces according to the criteria. </a:t>
            </a:r>
          </a:p>
          <a:p>
            <a:pPr marL="228600" indent="-228600">
              <a:buFont typeface="+mj-lt"/>
              <a:buAutoNum type="arabicPeriod"/>
            </a:pPr>
            <a:r>
              <a:rPr lang="en-US" dirty="0" smtClean="0"/>
              <a:t>Confined Space – does it have these 3 criteria?</a:t>
            </a:r>
          </a:p>
          <a:p>
            <a:pPr marL="685800" lvl="1" indent="-228600">
              <a:buFont typeface="+mj-lt"/>
              <a:buAutoNum type="alphaLcPeriod"/>
            </a:pPr>
            <a:r>
              <a:rPr lang="en-US" dirty="0" smtClean="0"/>
              <a:t>Limited/Restricted access</a:t>
            </a:r>
          </a:p>
          <a:p>
            <a:pPr marL="685800" lvl="1" indent="-228600">
              <a:buFont typeface="+mj-lt"/>
              <a:buAutoNum type="alphaLcPeriod"/>
            </a:pPr>
            <a:r>
              <a:rPr lang="en-US" dirty="0" smtClean="0"/>
              <a:t>Able to bodily enter &amp; perform work</a:t>
            </a:r>
          </a:p>
          <a:p>
            <a:pPr marL="685800" lvl="1" indent="-228600">
              <a:buFont typeface="+mj-lt"/>
              <a:buAutoNum type="alphaLcPeriod"/>
            </a:pPr>
            <a:r>
              <a:rPr lang="en-US" dirty="0" smtClean="0"/>
              <a:t>Not designed for continuous occupancy.</a:t>
            </a:r>
          </a:p>
          <a:p>
            <a:pPr marL="228600" indent="-228600">
              <a:buFont typeface="+mj-lt"/>
              <a:buAutoNum type="arabicPeriod"/>
            </a:pPr>
            <a:r>
              <a:rPr lang="en-US" dirty="0" smtClean="0"/>
              <a:t>Permit Required – does it also have one of these criteria?</a:t>
            </a:r>
          </a:p>
          <a:p>
            <a:pPr marL="685800" lvl="1" indent="-228600">
              <a:buFont typeface="+mj-lt"/>
              <a:buAutoNum type="alphaLcPeriod"/>
            </a:pPr>
            <a:r>
              <a:rPr lang="en-US" dirty="0" smtClean="0"/>
              <a:t>Potential for atmosphere hazards</a:t>
            </a:r>
          </a:p>
          <a:p>
            <a:pPr marL="685800" lvl="1" indent="-228600">
              <a:buFont typeface="+mj-lt"/>
              <a:buAutoNum type="alphaLcPeriod"/>
            </a:pPr>
            <a:r>
              <a:rPr lang="en-US" dirty="0" smtClean="0"/>
              <a:t>Engulfment potential</a:t>
            </a:r>
          </a:p>
          <a:p>
            <a:pPr marL="685800" lvl="1" indent="-228600">
              <a:buFont typeface="+mj-lt"/>
              <a:buAutoNum type="alphaLcPeriod"/>
            </a:pPr>
            <a:r>
              <a:rPr lang="en-US" dirty="0" smtClean="0"/>
              <a:t>Internal configuration which could trap or </a:t>
            </a:r>
            <a:r>
              <a:rPr lang="en-US" dirty="0" err="1" smtClean="0"/>
              <a:t>aphyxiate</a:t>
            </a:r>
            <a:endParaRPr lang="en-US" dirty="0" smtClean="0"/>
          </a:p>
          <a:p>
            <a:pPr marL="685800" lvl="1" indent="-228600">
              <a:buFont typeface="+mj-lt"/>
              <a:buAutoNum type="alphaLcPeriod"/>
            </a:pPr>
            <a:r>
              <a:rPr lang="en-US" dirty="0" smtClean="0"/>
              <a:t>Other recognized serious health or safety hazards</a:t>
            </a:r>
          </a:p>
          <a:p>
            <a:pPr marL="0">
              <a:buFont typeface="+mj-lt"/>
              <a:buAutoNum type="arabicPeriod"/>
            </a:pPr>
            <a:r>
              <a:rPr lang="en-US" dirty="0" smtClean="0"/>
              <a:t>Silos – </a:t>
            </a:r>
          </a:p>
          <a:p>
            <a:pPr lvl="0"/>
            <a:r>
              <a:rPr lang="en-US" dirty="0">
                <a:solidFill>
                  <a:prstClr val="black"/>
                </a:solidFill>
              </a:rPr>
              <a:t>Discuss the characteristics that would make these confined spaces or possibly permit confined spaces according to the criteria. </a:t>
            </a:r>
          </a:p>
          <a:p>
            <a:pPr lvl="0"/>
            <a:r>
              <a:rPr lang="en-US" dirty="0">
                <a:solidFill>
                  <a:prstClr val="black"/>
                </a:solidFill>
              </a:rPr>
              <a:t>Confined Space – does it have these 3 criteria?</a:t>
            </a:r>
          </a:p>
          <a:p>
            <a:pPr marL="685800" lvl="1"/>
            <a:r>
              <a:rPr lang="en-US" dirty="0">
                <a:solidFill>
                  <a:prstClr val="black"/>
                </a:solidFill>
              </a:rPr>
              <a:t>Limited/Restricted access</a:t>
            </a:r>
          </a:p>
          <a:p>
            <a:pPr marL="685800" lvl="1"/>
            <a:r>
              <a:rPr lang="en-US" dirty="0">
                <a:solidFill>
                  <a:prstClr val="black"/>
                </a:solidFill>
              </a:rPr>
              <a:t>Able to bodily enter &amp; perform work</a:t>
            </a:r>
          </a:p>
          <a:p>
            <a:pPr marL="685800" lvl="1"/>
            <a:r>
              <a:rPr lang="en-US" dirty="0">
                <a:solidFill>
                  <a:prstClr val="black"/>
                </a:solidFill>
              </a:rPr>
              <a:t>Not designed for continuous occupancy.</a:t>
            </a:r>
          </a:p>
          <a:p>
            <a:pPr lvl="0"/>
            <a:r>
              <a:rPr lang="en-US" dirty="0">
                <a:solidFill>
                  <a:prstClr val="black"/>
                </a:solidFill>
              </a:rPr>
              <a:t>Permit Required – does it also have one of these criteria?</a:t>
            </a:r>
          </a:p>
          <a:p>
            <a:pPr marL="685800" lvl="1"/>
            <a:r>
              <a:rPr lang="en-US" dirty="0">
                <a:solidFill>
                  <a:prstClr val="black"/>
                </a:solidFill>
              </a:rPr>
              <a:t>Potential for atmosphere hazards</a:t>
            </a:r>
          </a:p>
          <a:p>
            <a:pPr marL="685800" lvl="1"/>
            <a:r>
              <a:rPr lang="en-US" dirty="0">
                <a:solidFill>
                  <a:prstClr val="black"/>
                </a:solidFill>
              </a:rPr>
              <a:t>Engulfment potential</a:t>
            </a:r>
          </a:p>
          <a:p>
            <a:pPr marL="685800" lvl="1"/>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a:r>
              <a:rPr lang="en-US" dirty="0">
                <a:solidFill>
                  <a:prstClr val="black"/>
                </a:solidFill>
              </a:rPr>
              <a:t>Other recognized serious health or safety hazard</a:t>
            </a:r>
          </a:p>
          <a:p>
            <a:pPr marL="0" indent="0">
              <a:buNone/>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21</a:t>
            </a:fld>
            <a:endParaRPr lang="en-US"/>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891809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a:solidFill>
                  <a:prstClr val="black"/>
                </a:solidFill>
              </a:rPr>
              <a:t>Discuss the characteristics that would make these confined spaces or possibly permit confined spaces according to the criteria. </a:t>
            </a:r>
            <a:endParaRPr lang="en-US" dirty="0" smtClean="0">
              <a:solidFill>
                <a:prstClr val="black"/>
              </a:solidFill>
            </a:endParaRPr>
          </a:p>
          <a:p>
            <a:pPr marL="228600" lvl="0" indent="-228600">
              <a:buFont typeface="+mj-lt"/>
              <a:buAutoNum type="arabicPeriod"/>
            </a:pPr>
            <a:r>
              <a:rPr lang="en-US" dirty="0" smtClean="0">
                <a:solidFill>
                  <a:prstClr val="black"/>
                </a:solidFill>
              </a:rPr>
              <a:t>PHOTOS:</a:t>
            </a:r>
          </a:p>
          <a:p>
            <a:pPr lvl="1">
              <a:buFont typeface="+mj-lt"/>
              <a:buAutoNum type="arabicPeriod"/>
            </a:pPr>
            <a:r>
              <a:rPr lang="en-US" dirty="0" smtClean="0">
                <a:solidFill>
                  <a:prstClr val="black"/>
                </a:solidFill>
              </a:rPr>
              <a:t>Top Left –Horizontal Cross flow dryer</a:t>
            </a:r>
          </a:p>
          <a:p>
            <a:pPr lvl="1">
              <a:buFont typeface="+mj-lt"/>
              <a:buAutoNum type="arabicPeriod"/>
            </a:pPr>
            <a:r>
              <a:rPr lang="en-US" dirty="0" smtClean="0">
                <a:solidFill>
                  <a:prstClr val="black"/>
                </a:solidFill>
              </a:rPr>
              <a:t>Bottom Left – Batch Cross  flow dryer</a:t>
            </a:r>
          </a:p>
          <a:p>
            <a:pPr lvl="1">
              <a:buFont typeface="+mj-lt"/>
              <a:buAutoNum type="arabicPeriod"/>
            </a:pPr>
            <a:r>
              <a:rPr lang="en-US" dirty="0" smtClean="0">
                <a:solidFill>
                  <a:prstClr val="black"/>
                </a:solidFill>
              </a:rPr>
              <a:t>Right – Vertical Cross flow dryer</a:t>
            </a:r>
            <a:endParaRPr lang="en-US" dirty="0">
              <a:solidFill>
                <a:prstClr val="black"/>
              </a:solidFill>
            </a:endParaRPr>
          </a:p>
          <a:p>
            <a:pPr marL="228600" lvl="0" indent="-228600">
              <a:buFont typeface="+mj-lt"/>
              <a:buAutoNum type="arabicPeriod"/>
            </a:pPr>
            <a:r>
              <a:rPr lang="en-US" dirty="0">
                <a:solidFill>
                  <a:prstClr val="black"/>
                </a:solidFill>
              </a:rPr>
              <a:t>Confined Space – does it have these 3 criteria?</a:t>
            </a:r>
          </a:p>
          <a:p>
            <a:pPr marL="685800" lvl="1" indent="-228600">
              <a:buFont typeface="+mj-lt"/>
              <a:buAutoNum type="alphaLcPeriod"/>
            </a:pPr>
            <a:r>
              <a:rPr lang="en-US" dirty="0">
                <a:solidFill>
                  <a:prstClr val="black"/>
                </a:solidFill>
              </a:rPr>
              <a:t>Limited/Restricted access</a:t>
            </a:r>
          </a:p>
          <a:p>
            <a:pPr marL="685800" lvl="1" indent="-228600">
              <a:buFont typeface="+mj-lt"/>
              <a:buAutoNum type="alphaLcPeriod"/>
            </a:pPr>
            <a:r>
              <a:rPr lang="en-US" dirty="0">
                <a:solidFill>
                  <a:prstClr val="black"/>
                </a:solidFill>
              </a:rPr>
              <a:t>Able to bodily enter &amp; perform work</a:t>
            </a:r>
          </a:p>
          <a:p>
            <a:pPr marL="685800" lvl="1" indent="-228600">
              <a:buFont typeface="+mj-lt"/>
              <a:buAutoNum type="alphaLcPeriod"/>
            </a:pPr>
            <a:r>
              <a:rPr lang="en-US" dirty="0">
                <a:solidFill>
                  <a:prstClr val="black"/>
                </a:solidFill>
              </a:rPr>
              <a:t>Not designed for continuous occupancy.</a:t>
            </a:r>
          </a:p>
          <a:p>
            <a:pPr marL="228600" lvl="0" indent="-228600">
              <a:buFont typeface="+mj-lt"/>
              <a:buAutoNum type="arabicPeriod"/>
            </a:pPr>
            <a:r>
              <a:rPr lang="en-US" dirty="0">
                <a:solidFill>
                  <a:prstClr val="black"/>
                </a:solidFill>
              </a:rPr>
              <a:t>Permit Required – does it also have one of these criteria?</a:t>
            </a:r>
          </a:p>
          <a:p>
            <a:pPr marL="685800" lvl="1" indent="-228600">
              <a:buFont typeface="+mj-lt"/>
              <a:buAutoNum type="alphaLcPeriod"/>
            </a:pPr>
            <a:r>
              <a:rPr lang="en-US" dirty="0">
                <a:solidFill>
                  <a:prstClr val="black"/>
                </a:solidFill>
              </a:rPr>
              <a:t>Potential for atmosphere hazards</a:t>
            </a:r>
          </a:p>
          <a:p>
            <a:pPr marL="685800" lvl="1" indent="-228600">
              <a:buFont typeface="+mj-lt"/>
              <a:buAutoNum type="alphaLcPeriod"/>
            </a:pPr>
            <a:r>
              <a:rPr lang="en-US" dirty="0">
                <a:solidFill>
                  <a:prstClr val="black"/>
                </a:solidFill>
              </a:rPr>
              <a:t>Engulfment potential</a:t>
            </a:r>
          </a:p>
          <a:p>
            <a:pPr marL="685800" lvl="1" indent="-228600">
              <a:buFont typeface="+mj-lt"/>
              <a:buAutoNum type="alphaLcPeriod"/>
            </a:pPr>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indent="-228600">
              <a:buFont typeface="+mj-lt"/>
              <a:buAutoNum type="alphaLcPeriod"/>
            </a:pPr>
            <a:r>
              <a:rPr lang="en-US" dirty="0">
                <a:solidFill>
                  <a:prstClr val="black"/>
                </a:solidFill>
              </a:rPr>
              <a:t>Other recognized serious health or safety hazard</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22</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785672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a:solidFill>
                  <a:prstClr val="black"/>
                </a:solidFill>
              </a:rPr>
              <a:t>Discuss the characteristics that would make these confined spaces or possibly permit confined spaces according to the criteria. </a:t>
            </a:r>
          </a:p>
          <a:p>
            <a:pPr marL="228600" lvl="0" indent="-228600">
              <a:buFont typeface="+mj-lt"/>
              <a:buAutoNum type="arabicPeriod"/>
            </a:pPr>
            <a:r>
              <a:rPr lang="en-US" dirty="0">
                <a:solidFill>
                  <a:prstClr val="black"/>
                </a:solidFill>
              </a:rPr>
              <a:t>Confined Space – does it have these 3 criteria?</a:t>
            </a:r>
          </a:p>
          <a:p>
            <a:pPr marL="685800" lvl="1" indent="-228600">
              <a:buFont typeface="+mj-lt"/>
              <a:buAutoNum type="alphaLcPeriod"/>
            </a:pPr>
            <a:r>
              <a:rPr lang="en-US" dirty="0">
                <a:solidFill>
                  <a:prstClr val="black"/>
                </a:solidFill>
              </a:rPr>
              <a:t>Limited/Restricted access</a:t>
            </a:r>
          </a:p>
          <a:p>
            <a:pPr marL="685800" lvl="1" indent="-228600">
              <a:buFont typeface="+mj-lt"/>
              <a:buAutoNum type="alphaLcPeriod"/>
            </a:pPr>
            <a:r>
              <a:rPr lang="en-US" dirty="0">
                <a:solidFill>
                  <a:prstClr val="black"/>
                </a:solidFill>
              </a:rPr>
              <a:t>Able to bodily enter &amp; perform work</a:t>
            </a:r>
          </a:p>
          <a:p>
            <a:pPr marL="685800" lvl="1" indent="-228600">
              <a:buFont typeface="+mj-lt"/>
              <a:buAutoNum type="alphaLcPeriod"/>
            </a:pPr>
            <a:r>
              <a:rPr lang="en-US" dirty="0">
                <a:solidFill>
                  <a:prstClr val="black"/>
                </a:solidFill>
              </a:rPr>
              <a:t>Not designed for continuous occupancy.</a:t>
            </a:r>
          </a:p>
          <a:p>
            <a:pPr marL="228600" lvl="0" indent="-228600">
              <a:buFont typeface="+mj-lt"/>
              <a:buAutoNum type="arabicPeriod"/>
            </a:pPr>
            <a:r>
              <a:rPr lang="en-US" dirty="0">
                <a:solidFill>
                  <a:prstClr val="black"/>
                </a:solidFill>
              </a:rPr>
              <a:t>Permit Required – does it also have one of these criteria?</a:t>
            </a:r>
          </a:p>
          <a:p>
            <a:pPr marL="685800" lvl="1" indent="-228600">
              <a:buFont typeface="+mj-lt"/>
              <a:buAutoNum type="alphaLcPeriod"/>
            </a:pPr>
            <a:r>
              <a:rPr lang="en-US" dirty="0">
                <a:solidFill>
                  <a:prstClr val="black"/>
                </a:solidFill>
              </a:rPr>
              <a:t>Potential for atmosphere hazards</a:t>
            </a:r>
          </a:p>
          <a:p>
            <a:pPr marL="685800" lvl="1" indent="-228600">
              <a:buFont typeface="+mj-lt"/>
              <a:buAutoNum type="alphaLcPeriod"/>
            </a:pPr>
            <a:r>
              <a:rPr lang="en-US" dirty="0">
                <a:solidFill>
                  <a:prstClr val="black"/>
                </a:solidFill>
              </a:rPr>
              <a:t>Engulfment potential</a:t>
            </a:r>
          </a:p>
          <a:p>
            <a:pPr marL="685800" lvl="1" indent="-228600">
              <a:buFont typeface="+mj-lt"/>
              <a:buAutoNum type="alphaLcPeriod"/>
            </a:pPr>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indent="-228600">
              <a:buFont typeface="+mj-lt"/>
              <a:buAutoNum type="alphaLcPeriod"/>
            </a:pPr>
            <a:r>
              <a:rPr lang="en-US" dirty="0">
                <a:solidFill>
                  <a:prstClr val="black"/>
                </a:solidFill>
              </a:rPr>
              <a:t>Other recognized serious health or safety hazard</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23</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66677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a:solidFill>
                  <a:prstClr val="black"/>
                </a:solidFill>
              </a:rPr>
              <a:t>Discuss the characteristics that would make these confined spaces or possibly permit confined spaces according to the criteria. </a:t>
            </a:r>
          </a:p>
          <a:p>
            <a:pPr marL="228600" lvl="0" indent="-228600">
              <a:buFont typeface="+mj-lt"/>
              <a:buAutoNum type="arabicPeriod"/>
            </a:pPr>
            <a:r>
              <a:rPr lang="en-US" dirty="0">
                <a:solidFill>
                  <a:prstClr val="black"/>
                </a:solidFill>
              </a:rPr>
              <a:t>Confined Space – does it have these 3 criteria?</a:t>
            </a:r>
          </a:p>
          <a:p>
            <a:pPr marL="685800" lvl="1" indent="-228600">
              <a:buFont typeface="+mj-lt"/>
              <a:buAutoNum type="alphaLcPeriod"/>
            </a:pPr>
            <a:r>
              <a:rPr lang="en-US" dirty="0">
                <a:solidFill>
                  <a:prstClr val="black"/>
                </a:solidFill>
              </a:rPr>
              <a:t>Limited/Restricted access</a:t>
            </a:r>
          </a:p>
          <a:p>
            <a:pPr marL="685800" lvl="1" indent="-228600">
              <a:buFont typeface="+mj-lt"/>
              <a:buAutoNum type="alphaLcPeriod"/>
            </a:pPr>
            <a:r>
              <a:rPr lang="en-US" dirty="0">
                <a:solidFill>
                  <a:prstClr val="black"/>
                </a:solidFill>
              </a:rPr>
              <a:t>Able to bodily enter &amp; perform work</a:t>
            </a:r>
          </a:p>
          <a:p>
            <a:pPr marL="685800" lvl="1" indent="-228600">
              <a:buFont typeface="+mj-lt"/>
              <a:buAutoNum type="alphaLcPeriod"/>
            </a:pPr>
            <a:r>
              <a:rPr lang="en-US" dirty="0">
                <a:solidFill>
                  <a:prstClr val="black"/>
                </a:solidFill>
              </a:rPr>
              <a:t>Not designed for continuous occupancy.</a:t>
            </a:r>
          </a:p>
          <a:p>
            <a:pPr marL="228600" lvl="0" indent="-228600">
              <a:buFont typeface="+mj-lt"/>
              <a:buAutoNum type="arabicPeriod"/>
            </a:pPr>
            <a:r>
              <a:rPr lang="en-US" dirty="0">
                <a:solidFill>
                  <a:prstClr val="black"/>
                </a:solidFill>
              </a:rPr>
              <a:t>Permit Required – does it also have one of these criteria?</a:t>
            </a:r>
          </a:p>
          <a:p>
            <a:pPr marL="685800" lvl="1" indent="-228600">
              <a:buFont typeface="+mj-lt"/>
              <a:buAutoNum type="alphaLcPeriod"/>
            </a:pPr>
            <a:r>
              <a:rPr lang="en-US" dirty="0">
                <a:solidFill>
                  <a:prstClr val="black"/>
                </a:solidFill>
              </a:rPr>
              <a:t>Potential for atmosphere hazards</a:t>
            </a:r>
          </a:p>
          <a:p>
            <a:pPr marL="685800" lvl="1" indent="-228600">
              <a:buFont typeface="+mj-lt"/>
              <a:buAutoNum type="alphaLcPeriod"/>
            </a:pPr>
            <a:r>
              <a:rPr lang="en-US" dirty="0">
                <a:solidFill>
                  <a:prstClr val="black"/>
                </a:solidFill>
              </a:rPr>
              <a:t>Engulfment potential</a:t>
            </a:r>
          </a:p>
          <a:p>
            <a:pPr marL="685800" lvl="1" indent="-228600">
              <a:buFont typeface="+mj-lt"/>
              <a:buAutoNum type="alphaLcPeriod"/>
            </a:pPr>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indent="-228600">
              <a:buFont typeface="+mj-lt"/>
              <a:buAutoNum type="alphaLcPeriod"/>
            </a:pPr>
            <a:r>
              <a:rPr lang="en-US" dirty="0">
                <a:solidFill>
                  <a:prstClr val="black"/>
                </a:solidFill>
              </a:rPr>
              <a:t>Other recognized serious health or safety hazard</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24</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515465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lvl="0"/>
            <a:r>
              <a:rPr lang="en-US" dirty="0">
                <a:solidFill>
                  <a:prstClr val="black"/>
                </a:solidFill>
              </a:rPr>
              <a:t>This section will explore the different types of hazards listed previously in more detail.</a:t>
            </a:r>
          </a:p>
          <a:p>
            <a:pPr lvl="0"/>
            <a:r>
              <a:rPr lang="en-US" dirty="0">
                <a:solidFill>
                  <a:prstClr val="black"/>
                </a:solidFill>
              </a:rPr>
              <a:t>The goal of this section is to enable participates to be able to evaluate  &amp; identify spaces in their work environments and determine if the hazards exist which would result in the space being considered a confined or permit required confined space.</a:t>
            </a:r>
          </a:p>
          <a:p>
            <a:endParaRPr lang="en-US" dirty="0"/>
          </a:p>
        </p:txBody>
      </p:sp>
      <p:sp>
        <p:nvSpPr>
          <p:cNvPr id="4" name="Footer Placeholder 3"/>
          <p:cNvSpPr>
            <a:spLocks noGrp="1"/>
          </p:cNvSpPr>
          <p:nvPr>
            <p:ph type="ftr" sz="quarter" idx="10"/>
          </p:nvPr>
        </p:nvSpPr>
        <p:spPr/>
        <p:txBody>
          <a:bodyPr/>
          <a:lstStyle/>
          <a:p>
            <a:pPr algn="l"/>
            <a:r>
              <a:rPr lang="en-US" smtClean="0"/>
              <a:t>Grain Handling Safety Coalition – Ag Confined Space Hazards</a:t>
            </a:r>
            <a:endParaRPr lang="en-US" dirty="0"/>
          </a:p>
        </p:txBody>
      </p:sp>
      <p:sp>
        <p:nvSpPr>
          <p:cNvPr id="5" name="Slide Number Placeholder 4"/>
          <p:cNvSpPr>
            <a:spLocks noGrp="1"/>
          </p:cNvSpPr>
          <p:nvPr>
            <p:ph type="sldNum" sz="quarter" idx="11"/>
          </p:nvPr>
        </p:nvSpPr>
        <p:spPr/>
        <p:txBody>
          <a:bodyPr/>
          <a:lstStyle/>
          <a:p>
            <a:fld id="{DDDBE19E-176A-47A6-8D2D-365132E40E2A}" type="slidenum">
              <a:rPr lang="en-US" smtClean="0"/>
              <a:pPr/>
              <a:t>25</a:t>
            </a:fld>
            <a:endParaRPr lang="en-US" dirty="0"/>
          </a:p>
        </p:txBody>
      </p:sp>
    </p:spTree>
    <p:extLst>
      <p:ext uri="{BB962C8B-B14F-4D97-AF65-F5344CB8AC3E}">
        <p14:creationId xmlns:p14="http://schemas.microsoft.com/office/powerpoint/2010/main" val="1828453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a:solidFill>
                  <a:prstClr val="black"/>
                </a:solidFill>
              </a:rPr>
              <a:t>Discuss the characteristics that would make these confined spaces or possibly permit confined spaces according to the criteria. </a:t>
            </a:r>
          </a:p>
          <a:p>
            <a:pPr marL="228600" lvl="0" indent="-228600">
              <a:buFont typeface="+mj-lt"/>
              <a:buAutoNum type="arabicPeriod"/>
            </a:pPr>
            <a:r>
              <a:rPr lang="en-US" dirty="0">
                <a:solidFill>
                  <a:prstClr val="black"/>
                </a:solidFill>
              </a:rPr>
              <a:t>Confined Space – does it have these 3 criteria?</a:t>
            </a:r>
          </a:p>
          <a:p>
            <a:pPr marL="685800" lvl="1" indent="-228600">
              <a:buFont typeface="+mj-lt"/>
              <a:buAutoNum type="alphaLcPeriod"/>
            </a:pPr>
            <a:r>
              <a:rPr lang="en-US" dirty="0">
                <a:solidFill>
                  <a:prstClr val="black"/>
                </a:solidFill>
              </a:rPr>
              <a:t>Limited/Restricted access</a:t>
            </a:r>
          </a:p>
          <a:p>
            <a:pPr marL="685800" lvl="1" indent="-228600">
              <a:buFont typeface="+mj-lt"/>
              <a:buAutoNum type="alphaLcPeriod"/>
            </a:pPr>
            <a:r>
              <a:rPr lang="en-US" dirty="0">
                <a:solidFill>
                  <a:prstClr val="black"/>
                </a:solidFill>
              </a:rPr>
              <a:t>Able to bodily enter &amp; perform work</a:t>
            </a:r>
          </a:p>
          <a:p>
            <a:pPr marL="685800" lvl="1" indent="-228600">
              <a:buFont typeface="+mj-lt"/>
              <a:buAutoNum type="alphaLcPeriod"/>
            </a:pPr>
            <a:r>
              <a:rPr lang="en-US" dirty="0">
                <a:solidFill>
                  <a:prstClr val="black"/>
                </a:solidFill>
              </a:rPr>
              <a:t>Not designed for continuous occupancy.</a:t>
            </a:r>
          </a:p>
          <a:p>
            <a:pPr marL="228600" lvl="0" indent="-228600">
              <a:buFont typeface="+mj-lt"/>
              <a:buAutoNum type="arabicPeriod"/>
            </a:pPr>
            <a:r>
              <a:rPr lang="en-US" dirty="0">
                <a:solidFill>
                  <a:prstClr val="black"/>
                </a:solidFill>
              </a:rPr>
              <a:t>Permit Required – does it also have one of these criteria?</a:t>
            </a:r>
          </a:p>
          <a:p>
            <a:pPr marL="685800" lvl="1" indent="-228600">
              <a:buFont typeface="+mj-lt"/>
              <a:buAutoNum type="alphaLcPeriod"/>
            </a:pPr>
            <a:r>
              <a:rPr lang="en-US" dirty="0">
                <a:solidFill>
                  <a:prstClr val="black"/>
                </a:solidFill>
              </a:rPr>
              <a:t>Potential for atmosphere hazards</a:t>
            </a:r>
          </a:p>
          <a:p>
            <a:pPr marL="685800" lvl="1" indent="-228600">
              <a:buFont typeface="+mj-lt"/>
              <a:buAutoNum type="alphaLcPeriod"/>
            </a:pPr>
            <a:r>
              <a:rPr lang="en-US" dirty="0">
                <a:solidFill>
                  <a:prstClr val="black"/>
                </a:solidFill>
              </a:rPr>
              <a:t>Engulfment potential</a:t>
            </a:r>
          </a:p>
          <a:p>
            <a:pPr marL="685800" lvl="1" indent="-228600">
              <a:buFont typeface="+mj-lt"/>
              <a:buAutoNum type="alphaLcPeriod"/>
            </a:pPr>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indent="-228600">
              <a:buFont typeface="+mj-lt"/>
              <a:buAutoNum type="alphaLcPeriod"/>
            </a:pPr>
            <a:r>
              <a:rPr lang="en-US" dirty="0">
                <a:solidFill>
                  <a:prstClr val="black"/>
                </a:solidFill>
              </a:rPr>
              <a:t>Other recognized serious health or safety hazard</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26</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52982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The hazards we are talking about are atmospheric hazards, engulfment potential, has an internal configuration which has sloped sides which tapers to a smaller cross section, and has any other serious safety or health hazards.  We are going to go over each of these hazards in detail.</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27</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212489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What is a hazardous atmosphere?  </a:t>
            </a:r>
          </a:p>
          <a:p>
            <a:pPr marL="228600" indent="-228600">
              <a:buFont typeface="+mj-lt"/>
              <a:buAutoNum type="arabicPeriod"/>
            </a:pPr>
            <a:r>
              <a:rPr lang="en-US" dirty="0" smtClean="0"/>
              <a:t>A hazardous atmosphere is one which exposes employees to death, incapacitation, impairment, injury, or acute illness.  </a:t>
            </a:r>
          </a:p>
          <a:p>
            <a:pPr marL="228600" indent="-228600">
              <a:buFont typeface="+mj-lt"/>
              <a:buAutoNum type="arabicPeriod"/>
            </a:pPr>
            <a:r>
              <a:rPr lang="en-US" dirty="0" smtClean="0"/>
              <a:t>Impairment is considered the ability to self-rescue from the space due to being overcome by some type of toxic atmosphere. </a:t>
            </a:r>
          </a:p>
          <a:p>
            <a:pPr marL="228600" indent="-228600">
              <a:buFont typeface="+mj-lt"/>
              <a:buAutoNum type="arabicPeriod"/>
            </a:pPr>
            <a:r>
              <a:rPr lang="en-US" dirty="0" smtClean="0"/>
              <a:t>Can you think of any place at your facility or farm which may have an hazardous atmosphere?</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28</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16484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There are 3 main types of atmosphere hazards – oxygen deficient, combustible and toxic.</a:t>
            </a:r>
          </a:p>
          <a:p>
            <a:pPr marL="228600" indent="-228600">
              <a:buFont typeface="+mj-lt"/>
              <a:buAutoNum type="arabicPeriod"/>
            </a:pPr>
            <a:r>
              <a:rPr lang="en-US" dirty="0" smtClean="0"/>
              <a:t>Our normal atmosphere contains just around 21% oxygen – 20.9%.</a:t>
            </a:r>
          </a:p>
          <a:p>
            <a:pPr marL="228600" indent="-228600">
              <a:buFont typeface="+mj-lt"/>
              <a:buAutoNum type="arabicPeriod"/>
            </a:pPr>
            <a:r>
              <a:rPr lang="en-US" dirty="0" smtClean="0"/>
              <a:t>Atmosphere hazards are caused when the normal concentration of gases in the air is upset – particularly oxygen. </a:t>
            </a:r>
          </a:p>
          <a:p>
            <a:pPr marL="228600" indent="-228600">
              <a:buFont typeface="+mj-lt"/>
              <a:buAutoNum type="arabicPeriod"/>
            </a:pPr>
            <a:r>
              <a:rPr lang="en-US" dirty="0" smtClean="0"/>
              <a:t>Oxygen deficient with an oxygen concentration of less than 19.5%.</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29</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7966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a:solidFill>
                  <a:prstClr val="black"/>
                </a:solidFill>
              </a:rPr>
              <a:t>Combustible -A hazardous atmosphere is present when there is a flammable gas, vapor or mist which exceeds 10% of its lower flammable limit in the space.  </a:t>
            </a:r>
          </a:p>
          <a:p>
            <a:pPr marL="228600" lvl="0" indent="-228600">
              <a:buFont typeface="+mj-lt"/>
              <a:buAutoNum type="arabicPeriod"/>
            </a:pPr>
            <a:r>
              <a:rPr lang="en-US" dirty="0">
                <a:solidFill>
                  <a:prstClr val="black"/>
                </a:solidFill>
              </a:rPr>
              <a:t>A hazardous atmosphere is present when there is a combustible dust concentration that meets or exceeds its LFL and is approximated as  in a suspended state which obscures your vision at 5</a:t>
            </a:r>
            <a:r>
              <a:rPr lang="en-US" dirty="0" smtClean="0">
                <a:solidFill>
                  <a:prstClr val="black"/>
                </a:solidFill>
              </a:rPr>
              <a:t>’ or 1.52 meters.   </a:t>
            </a:r>
            <a:endParaRPr lang="en-US" dirty="0">
              <a:solidFill>
                <a:prstClr val="black"/>
              </a:solidFill>
            </a:endParaRPr>
          </a:p>
          <a:p>
            <a:pPr marL="228600" lvl="0" indent="-228600">
              <a:buFont typeface="+mj-lt"/>
              <a:buAutoNum type="arabicPeriod"/>
            </a:pPr>
            <a:r>
              <a:rPr lang="en-US" dirty="0">
                <a:solidFill>
                  <a:prstClr val="black"/>
                </a:solidFill>
              </a:rPr>
              <a:t>Combustible atmosphere as well as oxygen enriched is when the oxygen level is above 23.5</a:t>
            </a:r>
            <a:r>
              <a:rPr lang="en-US" dirty="0" smtClean="0">
                <a:solidFill>
                  <a:prstClr val="black"/>
                </a:solidFill>
              </a:rPr>
              <a:t>%.</a:t>
            </a:r>
          </a:p>
          <a:p>
            <a:pPr marL="228600" lvl="0" indent="-228600">
              <a:buFont typeface="+mj-lt"/>
              <a:buAutoNum type="arabicPeriod"/>
            </a:pPr>
            <a:r>
              <a:rPr lang="en-US" dirty="0" smtClean="0">
                <a:solidFill>
                  <a:prstClr val="black"/>
                </a:solidFill>
              </a:rPr>
              <a:t>Combustible atmospheres are usually toxic as well.</a:t>
            </a:r>
          </a:p>
          <a:p>
            <a:pPr marL="228600" lvl="0" indent="-228600">
              <a:buFont typeface="+mj-lt"/>
              <a:buAutoNum type="arabicPeriod"/>
            </a:pPr>
            <a:endParaRPr lang="en-US" dirty="0" smtClean="0">
              <a:solidFill>
                <a:prstClr val="black"/>
              </a:solidFill>
            </a:endParaRPr>
          </a:p>
        </p:txBody>
      </p:sp>
      <p:sp>
        <p:nvSpPr>
          <p:cNvPr id="4" name="Slide Number Placeholder 3"/>
          <p:cNvSpPr>
            <a:spLocks noGrp="1"/>
          </p:cNvSpPr>
          <p:nvPr>
            <p:ph type="sldNum" sz="quarter" idx="10"/>
          </p:nvPr>
        </p:nvSpPr>
        <p:spPr/>
        <p:txBody>
          <a:bodyPr/>
          <a:lstStyle/>
          <a:p>
            <a:fld id="{DDDBE19E-176A-47A6-8D2D-365132E40E2A}" type="slidenum">
              <a:rPr lang="en-US" smtClean="0"/>
              <a:t>30</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1648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b="1" dirty="0">
                <a:solidFill>
                  <a:prstClr val="black"/>
                </a:solidFill>
                <a:cs typeface="Arial" pitchFamily="34" charset="0"/>
              </a:rPr>
              <a:t>Explain </a:t>
            </a:r>
            <a:r>
              <a:rPr lang="en-US" dirty="0">
                <a:solidFill>
                  <a:prstClr val="black"/>
                </a:solidFill>
                <a:cs typeface="Arial" pitchFamily="34" charset="0"/>
              </a:rPr>
              <a:t>this module is part of a series. </a:t>
            </a:r>
          </a:p>
          <a:p>
            <a:pPr marL="228600" lvl="0" indent="-228600">
              <a:buFont typeface="+mj-lt"/>
              <a:buAutoNum type="arabicPeriod"/>
            </a:pPr>
            <a:r>
              <a:rPr lang="en-US" dirty="0">
                <a:solidFill>
                  <a:prstClr val="black"/>
                </a:solidFill>
                <a:cs typeface="Arial" pitchFamily="34" charset="0"/>
              </a:rPr>
              <a:t>Other modules</a:t>
            </a:r>
          </a:p>
          <a:p>
            <a:pPr lvl="1" indent="-228600">
              <a:buFont typeface="+mj-lt"/>
              <a:buAutoNum type="alphaLcPeriod"/>
            </a:pPr>
            <a:r>
              <a:rPr lang="en-US" dirty="0">
                <a:solidFill>
                  <a:prstClr val="black"/>
                </a:solidFill>
                <a:cs typeface="Arial" pitchFamily="34" charset="0"/>
              </a:rPr>
              <a:t>Overview of Grain Handling and Storage Safety (introductory module)</a:t>
            </a:r>
          </a:p>
          <a:p>
            <a:pPr lvl="1" indent="-228600">
              <a:buFont typeface="+mj-lt"/>
              <a:buAutoNum type="alphaLcPeriod"/>
            </a:pPr>
            <a:r>
              <a:rPr lang="en-US" dirty="0">
                <a:solidFill>
                  <a:prstClr val="black"/>
                </a:solidFill>
                <a:cs typeface="Arial" pitchFamily="34" charset="0"/>
              </a:rPr>
              <a:t>Lock out/Tag out (mini module)</a:t>
            </a:r>
          </a:p>
          <a:p>
            <a:pPr lvl="1" indent="-228600">
              <a:buFont typeface="+mj-lt"/>
              <a:buAutoNum type="alphaLcPeriod"/>
            </a:pPr>
            <a:r>
              <a:rPr lang="en-US" dirty="0">
                <a:solidFill>
                  <a:prstClr val="black"/>
                </a:solidFill>
                <a:cs typeface="Arial" pitchFamily="34" charset="0"/>
              </a:rPr>
              <a:t>Entanglement Hazards and Guarding</a:t>
            </a:r>
          </a:p>
          <a:p>
            <a:pPr lvl="1" indent="-228600">
              <a:buFont typeface="+mj-lt"/>
              <a:buAutoNum type="alphaLcPeriod"/>
            </a:pPr>
            <a:r>
              <a:rPr lang="en-US" dirty="0">
                <a:solidFill>
                  <a:prstClr val="black"/>
                </a:solidFill>
                <a:cs typeface="Arial" pitchFamily="34" charset="0"/>
              </a:rPr>
              <a:t>Fall Hazards &amp; Prevention</a:t>
            </a:r>
          </a:p>
          <a:p>
            <a:pPr lvl="1" indent="-228600">
              <a:buFont typeface="+mj-lt"/>
              <a:buAutoNum type="alphaLcPeriod"/>
            </a:pPr>
            <a:r>
              <a:rPr lang="en-US" dirty="0">
                <a:solidFill>
                  <a:prstClr val="black"/>
                </a:solidFill>
                <a:cs typeface="Arial" pitchFamily="34" charset="0"/>
              </a:rPr>
              <a:t>Introduction to Lifeline Protection Systems  (mini module) </a:t>
            </a:r>
          </a:p>
          <a:p>
            <a:pPr lvl="1" indent="-228600">
              <a:buFont typeface="+mj-lt"/>
              <a:buAutoNum type="alphaLcPeriod"/>
            </a:pPr>
            <a:r>
              <a:rPr lang="en-US" dirty="0">
                <a:solidFill>
                  <a:prstClr val="black"/>
                </a:solidFill>
                <a:cs typeface="Arial" pitchFamily="34" charset="0"/>
              </a:rPr>
              <a:t>Reducing Grain Bin Entry </a:t>
            </a:r>
            <a:r>
              <a:rPr lang="en-US" dirty="0" smtClean="0">
                <a:solidFill>
                  <a:prstClr val="black"/>
                </a:solidFill>
                <a:cs typeface="Arial" pitchFamily="34" charset="0"/>
              </a:rPr>
              <a:t>Risks</a:t>
            </a:r>
          </a:p>
          <a:p>
            <a:pPr lvl="1" indent="-228600">
              <a:buFont typeface="+mj-lt"/>
              <a:buAutoNum type="alphaLcPeriod"/>
            </a:pPr>
            <a:r>
              <a:rPr lang="en-US" dirty="0" smtClean="0">
                <a:solidFill>
                  <a:prstClr val="black"/>
                </a:solidFill>
                <a:cs typeface="Arial" pitchFamily="34" charset="0"/>
              </a:rPr>
              <a:t>Fla Storage &amp; Grain Piles</a:t>
            </a:r>
          </a:p>
          <a:p>
            <a:pPr lvl="1" indent="-228600">
              <a:buFont typeface="+mj-lt"/>
              <a:buAutoNum type="alphaLcPeriod"/>
            </a:pPr>
            <a:r>
              <a:rPr lang="en-US" dirty="0" smtClean="0">
                <a:solidFill>
                  <a:prstClr val="black"/>
                </a:solidFill>
                <a:cs typeface="Arial" pitchFamily="34" charset="0"/>
              </a:rPr>
              <a:t>Hot Work</a:t>
            </a:r>
            <a:endParaRPr lang="en-US" dirty="0">
              <a:solidFill>
                <a:prstClr val="black"/>
              </a:solidFill>
              <a:cs typeface="Arial" pitchFamily="34" charset="0"/>
            </a:endParaRPr>
          </a:p>
          <a:p>
            <a:pPr lvl="1" indent="-228600">
              <a:buFont typeface="+mj-lt"/>
              <a:buAutoNum type="alphaLcPeriod"/>
            </a:pPr>
            <a:r>
              <a:rPr lang="en-US" dirty="0">
                <a:solidFill>
                  <a:prstClr val="black"/>
                </a:solidFill>
                <a:cs typeface="Arial" pitchFamily="34" charset="0"/>
              </a:rPr>
              <a:t>Agricultural Confined Space </a:t>
            </a:r>
            <a:r>
              <a:rPr lang="en-US" dirty="0" smtClean="0">
                <a:solidFill>
                  <a:prstClr val="black"/>
                </a:solidFill>
                <a:cs typeface="Arial" pitchFamily="34" charset="0"/>
              </a:rPr>
              <a:t>Hazards</a:t>
            </a:r>
          </a:p>
          <a:p>
            <a:pPr lvl="1" indent="-228600">
              <a:buFont typeface="+mj-lt"/>
              <a:buAutoNum type="alphaLcPeriod"/>
            </a:pPr>
            <a:endParaRPr lang="en-US" dirty="0">
              <a:solidFill>
                <a:prstClr val="black"/>
              </a:solidFill>
              <a:cs typeface="Arial" pitchFamily="34" charset="0"/>
            </a:endParaRPr>
          </a:p>
          <a:p>
            <a:pPr marL="228600" lvl="0" indent="-228600"/>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3</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596567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a:solidFill>
                  <a:prstClr val="black"/>
                </a:solidFill>
              </a:rPr>
              <a:t>A toxic atmosphere is  when the permissible exposure </a:t>
            </a:r>
            <a:r>
              <a:rPr lang="en-US" dirty="0" smtClean="0">
                <a:solidFill>
                  <a:prstClr val="black"/>
                </a:solidFill>
              </a:rPr>
              <a:t>limit of a chemical in the air  </a:t>
            </a:r>
            <a:r>
              <a:rPr lang="en-US" dirty="0">
                <a:solidFill>
                  <a:prstClr val="black"/>
                </a:solidFill>
              </a:rPr>
              <a:t>is met or exceeded.  Atmospheric concentration of any substance for which a dose or a </a:t>
            </a:r>
            <a:r>
              <a:rPr lang="en-US" b="1" dirty="0">
                <a:solidFill>
                  <a:prstClr val="black"/>
                </a:solidFill>
              </a:rPr>
              <a:t>permissible exposure limit </a:t>
            </a:r>
            <a:r>
              <a:rPr lang="en-US" dirty="0">
                <a:solidFill>
                  <a:prstClr val="black"/>
                </a:solidFill>
              </a:rPr>
              <a:t>is published in Subpart G, Occupational Health and Environmental Control, or in Subpart Z, Toxic and Hazardous Substances, of this Part and which could result in employee exposure in excess of its dose or permissible exposure limit; </a:t>
            </a:r>
          </a:p>
          <a:p>
            <a:pPr marL="228600" lvl="0" indent="-228600">
              <a:buFont typeface="+mj-lt"/>
              <a:buAutoNum type="arabicPeriod"/>
            </a:pPr>
            <a:r>
              <a:rPr lang="en-US" dirty="0">
                <a:solidFill>
                  <a:prstClr val="black"/>
                </a:solidFill>
              </a:rPr>
              <a:t>NOTE: An atmospheric concentration of any substance that is not capable of causing death, incapacitation, impairment of ability to self-rescue, injury, or acute illness due to its health effects is not covered by this provision. </a:t>
            </a:r>
            <a:endParaRPr lang="en-US" dirty="0" smtClean="0">
              <a:solidFill>
                <a:prstClr val="black"/>
              </a:solidFill>
            </a:endParaRPr>
          </a:p>
          <a:p>
            <a:pPr marL="228600" lvl="0" indent="-228600">
              <a:buFont typeface="+mj-lt"/>
              <a:buAutoNum type="arabicPeriod"/>
            </a:pPr>
            <a:r>
              <a:rPr lang="en-US" dirty="0" smtClean="0">
                <a:solidFill>
                  <a:prstClr val="black"/>
                </a:solidFill>
              </a:rPr>
              <a:t>Toxic atmospheres can be caused by the different sources listed. Hot work, for example, uses up the oxygen in the space.  Vehicle exhaust displaces the oxygen in a space.  Decomposition creates gases that also displace oxygen.  The wind can carry chemical applications from other places.</a:t>
            </a:r>
          </a:p>
          <a:p>
            <a:pPr marL="228600" lvl="0" indent="-228600">
              <a:buFont typeface="+mj-lt"/>
              <a:buAutoNum type="arabicPeriod"/>
            </a:pPr>
            <a:r>
              <a:rPr lang="en-US" dirty="0" smtClean="0">
                <a:solidFill>
                  <a:prstClr val="black"/>
                </a:solidFill>
              </a:rPr>
              <a:t>When planning to work in a confined space, one needs to consider how toxic gases could be in the space or be introduced into the space. </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31</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16484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r>
              <a:rPr lang="en-US" dirty="0"/>
              <a:t>Confined spaces come in many shapes and forms.  These spaces may hold various types of commodities, fuels, manure,  or even water.  </a:t>
            </a:r>
          </a:p>
          <a:p>
            <a:r>
              <a:rPr lang="en-US" dirty="0"/>
              <a:t>What does “the potential for an engulfment” mean?  Sometimes it means you must do “XYZ” to keep from the products being introduced into the space.   We eliminate the chance of this hazard occurring by blocking, barricading and locking out equipment.</a:t>
            </a:r>
          </a:p>
          <a:p>
            <a:r>
              <a:rPr lang="en-US" dirty="0"/>
              <a:t>Definition for Engulfment under 1910.146 - Engulfment" means the surrounding and effective capture of a person by a liquid or finely divided (</a:t>
            </a:r>
            <a:r>
              <a:rPr lang="en-US" dirty="0" err="1"/>
              <a:t>flowable</a:t>
            </a:r>
            <a:r>
              <a:rPr lang="en-US" dirty="0"/>
              <a:t>) solid substance that can be aspirated to cause death by filling or plugging the respiratory system or that can exert enough force on the body to cause death by strangulation, constriction, or crushing. </a:t>
            </a:r>
          </a:p>
          <a:p>
            <a:pPr marL="228600" indent="-228600">
              <a:buFont typeface="+mj-lt"/>
              <a:buAutoNum type="arabicPeriod"/>
            </a:pPr>
            <a:r>
              <a:rPr lang="en-US" dirty="0" smtClean="0"/>
              <a:t>Engulfment hazards exist when the stored material has characteristics which allow the entrant to sink – especially to a level where self rescue is not possible.</a:t>
            </a:r>
          </a:p>
          <a:p>
            <a:pPr marL="228600" indent="-228600">
              <a:buFont typeface="+mj-lt"/>
              <a:buAutoNum type="arabicPeriod"/>
            </a:pPr>
            <a:r>
              <a:rPr lang="en-US" dirty="0" smtClean="0"/>
              <a:t>Engulfment also occurs when the material can fall and surround the individual or it can flow/move and surround the individual.</a:t>
            </a:r>
          </a:p>
          <a:p>
            <a:pPr marL="228600" indent="-228600">
              <a:buFont typeface="+mj-lt"/>
              <a:buAutoNum type="arabicPeriod"/>
            </a:pPr>
            <a:r>
              <a:rPr lang="en-US" dirty="0" smtClean="0"/>
              <a:t>Bridging occurs when a seemingly solid surface breaks revealing a cavity underneath or in the case of manure pits a liquid.</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32</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3999875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If the space has an internal configuration such that an entrant could be trapped or asphyxiated by inwardly converging walls or by a floor which slopes downward and tapers to a smaller cross-section such as in a hopper bottom bin or a dump pit.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We must consider this hazard’s presence in addition to the engulfment and/or entanglement hazard.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How are we going to provide a stable working surface and how will we perform a rescue from these spaces?</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33</a:t>
            </a:fld>
            <a:endParaRPr lang="en-US" dirty="0"/>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156049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The atmospheric temperature may increase during operation of some equipment.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For example, grain dryers when in use have a temperature anywhere from 120 degrees and corn could be as high as 180 degrees.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There is a hazardous condition and a person may not be able to immediately enter a dryer upon shutting it down.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You must wait for ambient temperature to be reached before entering so you are not overcome by the excessive heat.</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altLang="en-US" dirty="0" smtClean="0">
                <a:solidFill>
                  <a:prstClr val="black"/>
                </a:solidFill>
              </a:rPr>
              <a:t>Other extreme heat and cold hazards in the space also need to be considered and appropriate measures taken to reduce serious health effects and injuries.</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altLang="en-US" dirty="0" smtClean="0">
                <a:solidFill>
                  <a:prstClr val="black"/>
                </a:solidFill>
              </a:rPr>
              <a:t>In spaces where there is a heat stress potential, and it is not feasible to cool the area, entrants should remain hydrated and take breaks in a cooler environment. Headaches, dizziness, lightheadedness, muscle cramps, and other symptoms of heat exhaustion should be monitored.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Frigid</a:t>
            </a:r>
            <a:r>
              <a:rPr kumimoji="0" lang="en-US" altLang="en-US" b="0" i="0" u="none" strike="noStrike" kern="1200" cap="none" spc="0" normalizeH="0" noProof="0" dirty="0" smtClean="0">
                <a:ln>
                  <a:noFill/>
                </a:ln>
                <a:solidFill>
                  <a:prstClr val="black"/>
                </a:solidFill>
                <a:effectLst/>
                <a:uLnTx/>
                <a:uFillTx/>
              </a:rPr>
              <a:t> temperatures are also a concern.  Hypothermia, frost bite and other health effects can occur.  Maintain body heat by covering the head; stay dry; use layers of clothes for better insulation and cover extremities/skin most prone to the effects of cold such as ears, nose, face, fingers, and toes. </a:t>
            </a:r>
            <a:endParaRPr kumimoji="0" lang="en-US" altLang="en-US" b="0" i="0" u="none" strike="noStrike" kern="1200" cap="none" spc="0" normalizeH="0" baseline="0" noProof="0" dirty="0" smtClean="0">
              <a:ln>
                <a:noFill/>
              </a:ln>
              <a:solidFill>
                <a:prstClr val="black"/>
              </a:solidFill>
              <a:effectLst/>
              <a:uLnTx/>
              <a:uFillTx/>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34</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165375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Confined spaces often</a:t>
            </a:r>
            <a:r>
              <a:rPr lang="en-US" baseline="0" dirty="0" smtClean="0"/>
              <a:t> have other physical safety hazards to be aware of.  </a:t>
            </a:r>
          </a:p>
          <a:p>
            <a:pPr marL="228600" indent="-228600">
              <a:buFont typeface="+mj-lt"/>
              <a:buAutoNum type="arabicPeriod"/>
            </a:pPr>
            <a:r>
              <a:rPr lang="en-US" baseline="0" dirty="0" smtClean="0"/>
              <a:t>Falls across all industries is a major hazard – both same level and different level falls.  Often confined spaces uses ladders or may have slick/wet surfaces. Use correct fall prevention methods as well as appropriate PPE.</a:t>
            </a:r>
          </a:p>
          <a:p>
            <a:pPr marL="228600" indent="-228600">
              <a:buFont typeface="+mj-lt"/>
              <a:buAutoNum type="arabicPeriod"/>
            </a:pPr>
            <a:r>
              <a:rPr lang="en-US" baseline="0" dirty="0" smtClean="0"/>
              <a:t>Ensure any mechanical hazards present are appropriately guarded or LOTO.</a:t>
            </a:r>
          </a:p>
          <a:p>
            <a:pPr marL="228600" indent="-228600">
              <a:buFont typeface="+mj-lt"/>
              <a:buAutoNum type="arabicPeriod"/>
            </a:pPr>
            <a:r>
              <a:rPr lang="en-US" baseline="0" dirty="0" smtClean="0"/>
              <a:t>Watch for falling objects – wear hard hats and when feasible, block or guard openings to prevent objects from falling.</a:t>
            </a:r>
          </a:p>
          <a:p>
            <a:pPr marL="228600" indent="-228600">
              <a:buFont typeface="+mj-lt"/>
              <a:buAutoNum type="arabicPeriod"/>
            </a:pPr>
            <a:r>
              <a:rPr lang="en-US" baseline="0" dirty="0" smtClean="0"/>
              <a:t>Drowning is an issue in spaces where liquids may be present.  Even if there is not much liquid, a slip or fall could render someone incapable of keeping of keeping their airway clear of liquid.  Extra care should be taken when there are know liquids in a space.</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35</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390539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1113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Confined spaces can harbor a</a:t>
            </a:r>
            <a:r>
              <a:rPr lang="en-US" baseline="0" dirty="0" smtClean="0"/>
              <a:t> myriad of rodents, snakes, spiders and insects some of which may be poisonous.  Wearing protective footwear, clothing, and gloves will help protect against bites. </a:t>
            </a:r>
          </a:p>
          <a:p>
            <a:pPr marL="228600" indent="-228600">
              <a:buFont typeface="+mj-lt"/>
              <a:buAutoNum type="arabicPeriod"/>
            </a:pPr>
            <a:r>
              <a:rPr lang="en-US" baseline="0" dirty="0" smtClean="0"/>
              <a:t>Confined spaces may include many airborne or other health hazards.  Bird and animal feces can be particularly harmful.  Sewage and other contaminants could be present, especially in below level spaces after a rain if there are known leakage problems or uncovered openings.  Damp places will often harbor mildew, molds, and other bacteria.</a:t>
            </a:r>
          </a:p>
          <a:p>
            <a:pPr marL="228600" indent="-228600">
              <a:buFont typeface="+mj-lt"/>
              <a:buAutoNum type="arabicPeriod"/>
            </a:pPr>
            <a:r>
              <a:rPr lang="en-US" baseline="0" dirty="0" smtClean="0"/>
              <a:t>Rarely discussed, ergonomic issues are a major consideration when working in confined spaces.  The need to bend, twist, stoop, possibly lay prone, climb in tight spaces, and have restricted or unnatural body movements can lead to strains and sprains.  These injuries can lead to lost work time and rack up medical costs if they do not heal properly or are reinjured.  It is worth considering consulting an ergonomic specialist to assist in assessing task performance when working in confined spaces is part of routine operations.  There may be better tools or positioning which can be used to assist in the prevention of injuries.</a:t>
            </a:r>
          </a:p>
          <a:p>
            <a:pPr marL="228600" indent="-228600">
              <a:buFont typeface="+mj-lt"/>
              <a:buAutoNum type="arabicPeriod"/>
            </a:pPr>
            <a:r>
              <a:rPr lang="en-US" dirty="0" smtClean="0"/>
              <a:t>Photo: </a:t>
            </a:r>
            <a:r>
              <a:rPr lang="en-US" dirty="0"/>
              <a:t> Confined space PPT - Grantee Name: Georgia Tech Applied Research Corporation  Grant Number: SH-16625-07 Grant Year: 2007</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36</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780051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lvl="0"/>
            <a:r>
              <a:rPr lang="en-US" dirty="0">
                <a:solidFill>
                  <a:prstClr val="black"/>
                </a:solidFill>
              </a:rPr>
              <a:t>This section focuses on hazard control in confined spaces.</a:t>
            </a:r>
          </a:p>
          <a:p>
            <a:pPr lvl="0"/>
            <a:r>
              <a:rPr lang="en-US" dirty="0">
                <a:solidFill>
                  <a:prstClr val="black"/>
                </a:solidFill>
              </a:rPr>
              <a:t>It will look at the different types of hazards encountered in agricultural confined spaces and the appropriate methods to isolate, eliminate or control the hazards.</a:t>
            </a:r>
          </a:p>
          <a:p>
            <a:endParaRPr lang="en-US" dirty="0"/>
          </a:p>
        </p:txBody>
      </p:sp>
      <p:sp>
        <p:nvSpPr>
          <p:cNvPr id="4" name="Footer Placeholder 3"/>
          <p:cNvSpPr>
            <a:spLocks noGrp="1"/>
          </p:cNvSpPr>
          <p:nvPr>
            <p:ph type="ftr" sz="quarter" idx="10"/>
          </p:nvPr>
        </p:nvSpPr>
        <p:spPr/>
        <p:txBody>
          <a:bodyPr/>
          <a:lstStyle/>
          <a:p>
            <a:pPr algn="l"/>
            <a:r>
              <a:rPr lang="en-US" smtClean="0"/>
              <a:t>Grain Handling Safety Coalition – Ag Confined Space Hazards</a:t>
            </a:r>
            <a:endParaRPr lang="en-US" dirty="0"/>
          </a:p>
        </p:txBody>
      </p:sp>
      <p:sp>
        <p:nvSpPr>
          <p:cNvPr id="5" name="Slide Number Placeholder 4"/>
          <p:cNvSpPr>
            <a:spLocks noGrp="1"/>
          </p:cNvSpPr>
          <p:nvPr>
            <p:ph type="sldNum" sz="quarter" idx="11"/>
          </p:nvPr>
        </p:nvSpPr>
        <p:spPr/>
        <p:txBody>
          <a:bodyPr/>
          <a:lstStyle/>
          <a:p>
            <a:fld id="{DDDBE19E-176A-47A6-8D2D-365132E40E2A}" type="slidenum">
              <a:rPr lang="en-US" smtClean="0"/>
              <a:pPr/>
              <a:t>37</a:t>
            </a:fld>
            <a:endParaRPr lang="en-US" dirty="0"/>
          </a:p>
        </p:txBody>
      </p:sp>
    </p:spTree>
    <p:extLst>
      <p:ext uri="{BB962C8B-B14F-4D97-AF65-F5344CB8AC3E}">
        <p14:creationId xmlns:p14="http://schemas.microsoft.com/office/powerpoint/2010/main" val="2877562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Confined space hazards can be grouped into main categories.</a:t>
            </a:r>
          </a:p>
          <a:p>
            <a:pPr marL="228600" indent="-228600">
              <a:buFont typeface="+mj-lt"/>
              <a:buAutoNum type="arabicPeriod"/>
            </a:pPr>
            <a:r>
              <a:rPr lang="en-US" dirty="0" smtClean="0"/>
              <a:t>The use of Personal Protective Equipment (PPE) is a control method when other methods such as engineering controls cannot adequately control the hazard. </a:t>
            </a:r>
          </a:p>
          <a:p>
            <a:pPr marL="228600" indent="-228600">
              <a:buFont typeface="+mj-lt"/>
              <a:buAutoNum type="arabicPeriod"/>
            </a:pPr>
            <a:r>
              <a:rPr lang="en-US" dirty="0" smtClean="0"/>
              <a:t>Each of these categories will be explored further.</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38</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911326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Air monitoring is the most effective means to know if atmosphere is hazardous.  An air monitor is a device which measures the three main characteristics of a hazardous </a:t>
            </a:r>
            <a:r>
              <a:rPr lang="en-US" dirty="0" smtClean="0"/>
              <a:t>atmosphere</a:t>
            </a:r>
          </a:p>
          <a:p>
            <a:pPr marL="228600" indent="-228600">
              <a:buFont typeface="+mj-lt"/>
              <a:buAutoNum type="arabicPeriod"/>
            </a:pPr>
            <a:r>
              <a:rPr lang="en-US" dirty="0" smtClean="0"/>
              <a:t>For us to know if the atmosphere in the space we are about to enter is safe we use a three gas tester which measures </a:t>
            </a:r>
          </a:p>
          <a:p>
            <a:pPr marL="685800" lvl="1" indent="-228600">
              <a:buFont typeface="+mj-lt"/>
              <a:buAutoNum type="alphaLcPeriod"/>
            </a:pPr>
            <a:r>
              <a:rPr lang="en-US" dirty="0" smtClean="0"/>
              <a:t>Oxygen, </a:t>
            </a:r>
            <a:r>
              <a:rPr lang="en-US" dirty="0"/>
              <a:t>O</a:t>
            </a:r>
            <a:endParaRPr lang="en-US" dirty="0" smtClean="0"/>
          </a:p>
          <a:p>
            <a:pPr marL="685800" lvl="1" indent="-228600">
              <a:buFont typeface="+mj-lt"/>
              <a:buAutoNum type="alphaLcPeriod"/>
            </a:pPr>
            <a:r>
              <a:rPr lang="en-US" dirty="0" smtClean="0"/>
              <a:t>Lower explosive or flammable limit, LFL or LEL</a:t>
            </a:r>
          </a:p>
          <a:p>
            <a:pPr marL="685800" lvl="1" indent="-228600">
              <a:buFont typeface="+mj-lt"/>
              <a:buAutoNum type="alphaLcPeriod"/>
            </a:pPr>
            <a:r>
              <a:rPr lang="en-US" dirty="0" smtClean="0"/>
              <a:t>and our permissible exposure limit. PEL</a:t>
            </a:r>
          </a:p>
          <a:p>
            <a:pPr marL="685800" lvl="1" indent="-228600">
              <a:buFont typeface="+mj-lt"/>
              <a:buAutoNum type="alphaLcPeriod"/>
            </a:pPr>
            <a:r>
              <a:rPr lang="en-US" dirty="0" smtClean="0"/>
              <a:t>MUST measure in this order OLP</a:t>
            </a:r>
          </a:p>
          <a:p>
            <a:pPr marL="685800" lvl="1" indent="-228600">
              <a:buFont typeface="+mj-lt"/>
              <a:buAutoNum type="alphaLcPeriod"/>
            </a:pPr>
            <a:r>
              <a:rPr lang="en-US" dirty="0"/>
              <a:t>Atmospheric monitoring is not successful when the instrument registers the readings in any other order.</a:t>
            </a:r>
          </a:p>
          <a:p>
            <a:pPr marL="685800" lvl="1" indent="-228600">
              <a:buFont typeface="+mj-lt"/>
              <a:buAutoNum type="alphaLcPeriod"/>
            </a:pPr>
            <a:endParaRPr lang="en-US" dirty="0" smtClean="0"/>
          </a:p>
          <a:p>
            <a:pPr marL="228600" indent="-228600">
              <a:buFont typeface="+mj-lt"/>
              <a:buAutoNum type="arabicPeriod"/>
            </a:pPr>
            <a:r>
              <a:rPr lang="en-US" dirty="0" smtClean="0"/>
              <a:t>The atmospheric monitors contain sensors which measure for conditions which may be present at the facility we are in.  </a:t>
            </a:r>
          </a:p>
          <a:p>
            <a:pPr marL="685800" lvl="1" indent="-228600">
              <a:buFont typeface="+mj-lt"/>
              <a:buAutoNum type="alphaLcPeriod"/>
            </a:pPr>
            <a:r>
              <a:rPr lang="en-US" dirty="0" smtClean="0"/>
              <a:t>For example if we were working in a facility which conducted fumigations we would need to have a sensor which reads the fumigant we use.  </a:t>
            </a:r>
          </a:p>
          <a:p>
            <a:pPr marL="685800" lvl="1" indent="-228600">
              <a:buFont typeface="+mj-lt"/>
              <a:buAutoNum type="alphaLcPeriod"/>
            </a:pPr>
            <a:r>
              <a:rPr lang="en-US" dirty="0" smtClean="0"/>
              <a:t>If we have a facility which never does fumigation we would not need to worry about our tester having that type of a sensor.  </a:t>
            </a:r>
          </a:p>
          <a:p>
            <a:pPr marL="228600" lvl="0" indent="-228600">
              <a:buFont typeface="+mj-lt"/>
              <a:buAutoNum type="arabicPeriod"/>
            </a:pPr>
            <a:r>
              <a:rPr lang="en-US" dirty="0" smtClean="0"/>
              <a:t>In agriculture it is common for us to look for oxygen levels, carbon monoxide, carbon dioxide, hydrogen sulfide, combustible dusts, and natural gas or </a:t>
            </a:r>
            <a:r>
              <a:rPr lang="en-US" dirty="0" err="1" smtClean="0"/>
              <a:t>lp</a:t>
            </a:r>
            <a:r>
              <a:rPr lang="en-US" dirty="0" smtClean="0"/>
              <a:t>.  </a:t>
            </a:r>
          </a:p>
          <a:p>
            <a:pPr marL="228600" lvl="0" indent="-228600">
              <a:buFont typeface="+mj-lt"/>
              <a:buAutoNum type="arabicPeriod"/>
            </a:pPr>
            <a:r>
              <a:rPr lang="en-US" dirty="0" smtClean="0"/>
              <a:t>It is important to remember that the atmospheric monitor must test for gases in the order of oxygen, lower flammable limit, and permissible exposure limit.  </a:t>
            </a:r>
            <a:r>
              <a:rPr lang="en-US" b="1" dirty="0" smtClean="0"/>
              <a:t>Failure to test in that order can result in inaccurate measurements of the gases present.</a:t>
            </a:r>
          </a:p>
          <a:p>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DDDBE19E-176A-47A6-8D2D-365132E40E2A}" type="slidenum">
              <a:rPr lang="en-US" smtClean="0"/>
              <a:t>39</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786667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{If you have an atmospheric monitor demonstrate how to properly use the equipment.}  </a:t>
            </a:r>
          </a:p>
          <a:p>
            <a:pPr marL="228600" indent="-228600">
              <a:buFont typeface="+mj-lt"/>
              <a:buAutoNum type="arabicPeriod"/>
            </a:pPr>
            <a:r>
              <a:rPr lang="en-US" dirty="0" smtClean="0"/>
              <a:t>We test the atmosphere before entering and then periodically during entry</a:t>
            </a:r>
            <a:r>
              <a:rPr lang="en-US" baseline="0" dirty="0" smtClean="0"/>
              <a:t> to ensure safety. </a:t>
            </a:r>
            <a:endParaRPr lang="en-US" dirty="0" smtClean="0"/>
          </a:p>
          <a:p>
            <a:pPr marL="228600" indent="-228600">
              <a:buFont typeface="+mj-lt"/>
              <a:buAutoNum type="arabicPeriod"/>
            </a:pPr>
            <a:r>
              <a:rPr lang="en-US" dirty="0" smtClean="0"/>
              <a:t>Gases can be introduced from the outside</a:t>
            </a:r>
            <a:r>
              <a:rPr lang="en-US" baseline="0" dirty="0" smtClean="0"/>
              <a:t> changing the atmosphere and making it toxic after initial safe readings.</a:t>
            </a:r>
            <a:endParaRPr lang="en-US" dirty="0" smtClean="0"/>
          </a:p>
          <a:p>
            <a:pPr marL="228600" indent="-228600">
              <a:buFont typeface="+mj-lt"/>
              <a:buAutoNum type="arabicPeriod"/>
            </a:pPr>
            <a:r>
              <a:rPr lang="en-US" dirty="0" smtClean="0"/>
              <a:t>The best practice to use is to wear the monitor continuously throughout the entry to make sure the space’s atmosphere is not changing.  </a:t>
            </a:r>
          </a:p>
          <a:p>
            <a:pPr marL="228600" indent="-228600">
              <a:buFont typeface="+mj-lt"/>
              <a:buAutoNum type="arabicPeriod"/>
            </a:pPr>
            <a:r>
              <a:rPr lang="en-US" dirty="0" smtClean="0"/>
              <a:t>CASE</a:t>
            </a:r>
            <a:r>
              <a:rPr lang="en-US" baseline="0" dirty="0" smtClean="0"/>
              <a:t> STUDY – there have </a:t>
            </a:r>
            <a:r>
              <a:rPr lang="en-US" dirty="0" smtClean="0"/>
              <a:t>been cases where everything was fine until a gas was introduced to the space inadvertently through an outside source.  </a:t>
            </a:r>
          </a:p>
          <a:p>
            <a:pPr marL="685800" lvl="1" indent="-228600">
              <a:buFont typeface="+mj-lt"/>
              <a:buAutoNum type="alphaLcPeriod"/>
            </a:pPr>
            <a:r>
              <a:rPr lang="en-US" dirty="0" smtClean="0"/>
              <a:t>There were two electricians in a boot pit and a farmer was applying anhydrous on a field approximately 300 feet away from the boot pit.  When the farmer lifted the knives out of the ground the anhydrous leaked out and the cloud drifted across to the boot pit.  The smell of anhydrous rushed the electricians out of the boot pit.  It should also be noted that extraction of the air must occur without entering the space in any way, shape, or form.</a:t>
            </a:r>
          </a:p>
          <a:p>
            <a:pPr marL="228600" indent="-228600">
              <a:buFont typeface="+mj-lt"/>
              <a:buAutoNum type="arabicPeriod"/>
            </a:pPr>
            <a:r>
              <a:rPr lang="en-US" dirty="0" smtClean="0"/>
              <a:t>Photo:  Davis Hill, Penn State University Extension.</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40</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61293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b="1" dirty="0" smtClean="0">
                <a:solidFill>
                  <a:prstClr val="black"/>
                </a:solidFill>
              </a:rPr>
              <a:t>Explain </a:t>
            </a:r>
            <a:r>
              <a:rPr lang="en-US" b="1" dirty="0">
                <a:solidFill>
                  <a:prstClr val="black"/>
                </a:solidFill>
              </a:rPr>
              <a:t>–</a:t>
            </a:r>
            <a:r>
              <a:rPr lang="en-US" dirty="0">
                <a:solidFill>
                  <a:prstClr val="black"/>
                </a:solidFill>
              </a:rPr>
              <a:t> GHSC received funding from OSHA.  In order to comply with the grant we do need them to sign in and need to collect the following information:</a:t>
            </a:r>
          </a:p>
          <a:p>
            <a:pPr lvl="1" indent="-228600" defTabSz="888340">
              <a:buFont typeface="+mj-lt"/>
              <a:buAutoNum type="alphaLcPeriod"/>
              <a:defRPr/>
            </a:pPr>
            <a:r>
              <a:rPr lang="en-US" dirty="0">
                <a:solidFill>
                  <a:prstClr val="black"/>
                </a:solidFill>
              </a:rPr>
              <a:t>Supervisor or worker.  This information is for statistical purposes to show the types of population receiving training.</a:t>
            </a:r>
          </a:p>
          <a:p>
            <a:pPr lvl="1" indent="-228600" defTabSz="888340">
              <a:buFont typeface="+mj-lt"/>
              <a:buAutoNum type="alphaLcPeriod"/>
              <a:defRPr/>
            </a:pPr>
            <a:r>
              <a:rPr lang="en-US" dirty="0">
                <a:solidFill>
                  <a:prstClr val="black"/>
                </a:solidFill>
              </a:rPr>
              <a:t>Employer. This is to establish an employer/employee relationship as covered under OSHA.  Volunteer rescue workers who may be attending should list their employer; not the volunteer rescue squad.  Farmers should list the registered business name of their farm. Farm employees should provide the business  name listed on their paycheck.</a:t>
            </a:r>
          </a:p>
          <a:p>
            <a:pPr marL="228600" lvl="0" indent="-228600" defTabSz="888340">
              <a:buFont typeface="+mj-lt"/>
              <a:buAutoNum type="arabicPeriod"/>
              <a:defRPr/>
            </a:pPr>
            <a:r>
              <a:rPr lang="en-US" dirty="0">
                <a:solidFill>
                  <a:prstClr val="black"/>
                </a:solidFill>
              </a:rPr>
              <a:t>OSHA does NOT contact the employer.</a:t>
            </a:r>
          </a:p>
          <a:p>
            <a:pPr marL="228600" lvl="0" indent="-228600" defTabSz="888340">
              <a:buFont typeface="+mj-lt"/>
              <a:buAutoNum type="arabicPeriod"/>
              <a:defRPr/>
            </a:pPr>
            <a:r>
              <a:rPr lang="en-US" dirty="0">
                <a:solidFill>
                  <a:prstClr val="black"/>
                </a:solidFill>
              </a:rPr>
              <a:t>GHSC may contact the attendee or employer for follow-up evaluation in compliance with grant requirements. </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4</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621251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17488"/>
            <a:ext cx="4572000" cy="3429000"/>
          </a:xfrm>
        </p:spPr>
      </p:sp>
      <p:sp>
        <p:nvSpPr>
          <p:cNvPr id="3" name="Notes Placeholder 2"/>
          <p:cNvSpPr>
            <a:spLocks noGrp="1"/>
          </p:cNvSpPr>
          <p:nvPr>
            <p:ph type="body" idx="1"/>
          </p:nvPr>
        </p:nvSpPr>
        <p:spPr>
          <a:xfrm>
            <a:off x="0" y="3886200"/>
            <a:ext cx="6858000" cy="5257800"/>
          </a:xfrm>
        </p:spPr>
        <p:txBody>
          <a:bodyPr/>
          <a:lstStyle/>
          <a:p>
            <a:pPr marL="228600" indent="-228600">
              <a:buFont typeface="+mj-lt"/>
              <a:buAutoNum type="arabicPeriod"/>
            </a:pPr>
            <a:r>
              <a:rPr lang="en-US" dirty="0" smtClean="0"/>
              <a:t>To test the air in a space which requires vertical entry, the tubing you use should allow you to reach near the bottom of the space (never expose to liquid) without breaking the plane</a:t>
            </a:r>
            <a:r>
              <a:rPr lang="en-US" baseline="0" dirty="0" smtClean="0"/>
              <a:t> of entry.</a:t>
            </a:r>
            <a:endParaRPr lang="en-US" dirty="0" smtClean="0"/>
          </a:p>
          <a:p>
            <a:pPr marL="228600" indent="-228600">
              <a:buFont typeface="+mj-lt"/>
              <a:buAutoNum type="arabicPeriod"/>
            </a:pPr>
            <a:r>
              <a:rPr lang="en-US" dirty="0" smtClean="0"/>
              <a:t>The air should be tested at four foot intervals to check for stratified atmospheric conditions.  Their</a:t>
            </a:r>
            <a:r>
              <a:rPr lang="en-US" baseline="0" dirty="0" smtClean="0"/>
              <a:t> will be a slowed rate of progress while you wait the appropriate amount of time for the detector response.</a:t>
            </a:r>
            <a:endParaRPr lang="en-US" dirty="0" smtClean="0"/>
          </a:p>
          <a:p>
            <a:pPr marL="685800" lvl="1" indent="-228600">
              <a:buFont typeface="+mj-lt"/>
              <a:buAutoNum type="alphaLcPeriod"/>
            </a:pPr>
            <a:r>
              <a:rPr lang="en-US" dirty="0" smtClean="0"/>
              <a:t>It is important to determine how long your tubing should remain at each level to get an accurate and complete atmospheric reading. </a:t>
            </a:r>
          </a:p>
          <a:p>
            <a:pPr marL="685800" lvl="1" indent="-228600">
              <a:buFont typeface="+mj-lt"/>
              <a:buAutoNum type="alphaLcPeriod"/>
            </a:pPr>
            <a:r>
              <a:rPr lang="en-US" dirty="0" smtClean="0"/>
              <a:t>The easiest way to determine this is by connecting the tubing and conducting a calibration and tracking the time it takes for the gas to travel to the monitor for</a:t>
            </a:r>
            <a:r>
              <a:rPr lang="en-US" baseline="0" dirty="0" smtClean="0"/>
              <a:t> a 4 foot section </a:t>
            </a:r>
            <a:r>
              <a:rPr lang="en-US" dirty="0" smtClean="0"/>
              <a:t>and “top out.”  Then use the same length of tubing for the actual monitoring.</a:t>
            </a:r>
          </a:p>
          <a:p>
            <a:pPr marL="685800" lvl="1" indent="-228600">
              <a:buFont typeface="+mj-lt"/>
              <a:buAutoNum type="alphaLcPeriod"/>
            </a:pPr>
            <a:r>
              <a:rPr lang="en-US" dirty="0" smtClean="0"/>
              <a:t>EXAMPLE.  If during the bump test it took 5 seconds to travel 10 feet</a:t>
            </a:r>
            <a:r>
              <a:rPr lang="en-US" baseline="0" dirty="0" smtClean="0"/>
              <a:t> of tubing, then with 10 foot tubing hold the probe in place 5 seconds before moving to the next stratosphere.</a:t>
            </a:r>
            <a:endParaRPr lang="en-US" dirty="0" smtClean="0"/>
          </a:p>
          <a:p>
            <a:pPr marL="228600" lvl="0" indent="-228600">
              <a:buFont typeface="+mj-lt"/>
              <a:buAutoNum type="arabicPeriod"/>
            </a:pPr>
            <a:r>
              <a:rPr lang="en-US" dirty="0" smtClean="0"/>
              <a:t>Stratified atmospheric conditions occurs when a mixture of gas becomes “overrun” with a certain gas, lets say carbon monoxide.  </a:t>
            </a:r>
          </a:p>
          <a:p>
            <a:pPr marL="685800" lvl="1" indent="-228600">
              <a:buFont typeface="+mj-lt"/>
              <a:buAutoNum type="alphaLcPeriod"/>
            </a:pPr>
            <a:r>
              <a:rPr lang="en-US" dirty="0" smtClean="0"/>
              <a:t>Carbon monoxide is a heavy gas and the gas displaces oxygen as its concentration builds.  </a:t>
            </a:r>
          </a:p>
          <a:p>
            <a:pPr marL="685800" lvl="1" indent="-228600">
              <a:buFont typeface="+mj-lt"/>
              <a:buAutoNum type="alphaLcPeriod"/>
            </a:pPr>
            <a:r>
              <a:rPr lang="en-US" dirty="0" smtClean="0"/>
              <a:t>This allows the heavier gas to accumulate at sometimes lethal levels near the bottom of the space while the atmospheric conditions in the upper part of the space is acceptable for entry.  </a:t>
            </a:r>
          </a:p>
          <a:p>
            <a:pPr marL="685800" lvl="1" indent="-228600">
              <a:buFont typeface="+mj-lt"/>
              <a:buAutoNum type="alphaLcPeriod"/>
            </a:pPr>
            <a:r>
              <a:rPr lang="en-US" dirty="0" smtClean="0"/>
              <a:t>As you climb down the ladder into the space you move into the hazardous atmosphere and can be overcome by the carbon monoxide.  </a:t>
            </a:r>
          </a:p>
          <a:p>
            <a:pPr marL="228600" lvl="0" indent="-228600">
              <a:buFont typeface="+mj-lt"/>
              <a:buAutoNum type="arabicPeriod"/>
            </a:pPr>
            <a:r>
              <a:rPr lang="en-US" dirty="0" smtClean="0"/>
              <a:t>The same situation occurs in hog building pits.  </a:t>
            </a:r>
          </a:p>
          <a:p>
            <a:pPr marL="685800" lvl="1" indent="-228600">
              <a:buFont typeface="+mj-lt"/>
              <a:buAutoNum type="alphaLcPeriod"/>
            </a:pPr>
            <a:r>
              <a:rPr lang="en-US" dirty="0" smtClean="0"/>
              <a:t>The manure in the pit contains the gases, hydrogen sulfide, methane, carbon dioxide and ammonia.  </a:t>
            </a:r>
          </a:p>
          <a:p>
            <a:pPr marL="685800" lvl="1" indent="-228600">
              <a:buFont typeface="+mj-lt"/>
              <a:buAutoNum type="alphaLcPeriod"/>
            </a:pPr>
            <a:r>
              <a:rPr lang="en-US" dirty="0" smtClean="0"/>
              <a:t>The gas remains in the pit and the air above the slats remains non hazardous, but as the contents of the pit increases the gas will build up and without pit exhaust fans the hazardous atmosphere will move above the slats.  </a:t>
            </a:r>
          </a:p>
          <a:p>
            <a:pPr marL="685800" lvl="1" indent="-228600">
              <a:buFont typeface="+mj-lt"/>
              <a:buAutoNum type="alphaLcPeriod"/>
            </a:pPr>
            <a:r>
              <a:rPr lang="en-US" dirty="0" smtClean="0"/>
              <a:t>During times when the pits are being emptied, agitating the contents releases these gases at a higher rate and without continuous ventilation, employee injuries and fatalities have occurred.   </a:t>
            </a:r>
          </a:p>
          <a:p>
            <a:pPr marL="685800" lvl="1" indent="-228600">
              <a:buFont typeface="+mj-lt"/>
              <a:buAutoNum type="alphaLcPeriod"/>
            </a:pPr>
            <a:r>
              <a:rPr lang="en-US" dirty="0" smtClean="0"/>
              <a:t>Hog buildings have exploded from these gases coming in contact with a heat source and/or the animals inside were killed from exposure to the hazardous atmosphere.</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41</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938898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Horizontal entry should be conducted in a similar fashion</a:t>
            </a:r>
            <a:r>
              <a:rPr lang="en-US" dirty="0"/>
              <a:t> </a:t>
            </a:r>
            <a:r>
              <a:rPr lang="en-US" dirty="0" smtClean="0"/>
              <a:t>as stratified testing.  </a:t>
            </a:r>
          </a:p>
          <a:p>
            <a:pPr marL="228600" indent="-228600">
              <a:buFont typeface="+mj-lt"/>
              <a:buAutoNum type="arabicPeriod"/>
            </a:pPr>
            <a:r>
              <a:rPr lang="en-US" dirty="0" smtClean="0"/>
              <a:t>Since horizontal testing requires a wand or rigid structure to attach tubing to,  the initial reading may only be able to be completed within a four foot area immediately inside the passage way. Measure approximately the height of the entrant’s head – where they would be first breathing the air.</a:t>
            </a:r>
          </a:p>
          <a:p>
            <a:pPr marL="228600" indent="-228600">
              <a:buFont typeface="+mj-lt"/>
              <a:buAutoNum type="arabicPeriod"/>
            </a:pPr>
            <a:r>
              <a:rPr lang="en-US" dirty="0" smtClean="0"/>
              <a:t>When the entry process begins continue testing moving in the direction you will be working and pausing to get accurate readings.</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42</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877647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smtClean="0"/>
              <a:t>After initial testing</a:t>
            </a:r>
            <a:r>
              <a:rPr lang="en-US" baseline="0" dirty="0" smtClean="0"/>
              <a:t> is complete, a control method needs to be put in place to either make the atmosphere space or keep it safe during entry.</a:t>
            </a:r>
          </a:p>
          <a:p>
            <a:pPr marL="228600" lvl="0" indent="-228600">
              <a:buFont typeface="+mj-lt"/>
              <a:buAutoNum type="arabicPeriod"/>
            </a:pPr>
            <a:r>
              <a:rPr lang="en-US" baseline="0" dirty="0" smtClean="0"/>
              <a:t>There are 3 basic methods of atmosphere control –ventilation, isolation, or the use of PPE.</a:t>
            </a:r>
          </a:p>
          <a:p>
            <a:pPr marL="228600" lvl="0" indent="-228600">
              <a:buFont typeface="+mj-lt"/>
              <a:buAutoNum type="arabicPeriod"/>
            </a:pPr>
            <a:r>
              <a:rPr lang="en-US" baseline="0" dirty="0" smtClean="0"/>
              <a:t>Ventilation provides a reliable air flow through the space.  Ventilation can be either forced air or natural air flow.  If hazards were present in the atmosphere, ventilate the space and re-test before entry.  The size (cubic feet) and configuration of the space will determine how many complete air exchanges will be needed with mechanical ventilation to make the space safe to enter.  Several states have specific requirements.  KNOW the requirements for the state you are in regarding ventilation for confined spaces.</a:t>
            </a:r>
          </a:p>
          <a:p>
            <a:pPr marL="228600" lvl="0" indent="-228600">
              <a:buFont typeface="+mj-lt"/>
              <a:buAutoNum type="arabicPeriod"/>
            </a:pPr>
            <a:r>
              <a:rPr lang="en-US" baseline="0" dirty="0" smtClean="0"/>
              <a:t>Isolation consists of purging, blocking, etc. the space to prevent  toxins from entering.  This should be done by trained personnel. Before entering the space should be retested to ensure the isolation was effective and continual monitoring of the atmosphere should take place during entry.</a:t>
            </a:r>
          </a:p>
          <a:p>
            <a:pPr marL="228600" lvl="0" indent="-228600">
              <a:buFont typeface="+mj-lt"/>
              <a:buAutoNum type="arabicPeriod"/>
            </a:pPr>
            <a:r>
              <a:rPr lang="en-US" baseline="0" dirty="0" smtClean="0"/>
              <a:t>Respiratory PPE can be used to supply clean air to an entrant in a space where the hazards cannot be eliminated before entry.  Entrants MUST be trained in the use of the type of respirator required – discussed under PPE.  Also, when using PPE as atmosphere protection, 2 stand-by persons are to be available with their own respiratory PPE. Whenever using SCBA, SBA, or basically</a:t>
            </a:r>
            <a:r>
              <a:rPr lang="en-US" dirty="0" smtClean="0"/>
              <a:t> any type or respiratory protection other than a dust mask, the wearer needs to be trained, fit-tested and medically cleared to use it.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43</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4170395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smtClean="0"/>
              <a:t>Permanent</a:t>
            </a:r>
            <a:r>
              <a:rPr lang="en-US" baseline="0" dirty="0" smtClean="0"/>
              <a:t> fans – bottom photo – are desirable because they are always available to provide ventilation.</a:t>
            </a:r>
          </a:p>
          <a:p>
            <a:pPr marL="228600" lvl="0" indent="-228600">
              <a:buFont typeface="+mj-lt"/>
              <a:buAutoNum type="arabicPeriod"/>
            </a:pPr>
            <a:r>
              <a:rPr lang="en-US" baseline="0" dirty="0" smtClean="0"/>
              <a:t>Portable blowers – top photo – are convenient for sites that may have numerous spaces to ventilate such as a commercial grain elevator.</a:t>
            </a:r>
          </a:p>
          <a:p>
            <a:pPr marL="228600" lvl="0" indent="-228600">
              <a:buFont typeface="+mj-lt"/>
              <a:buAutoNum type="arabicPeriod"/>
            </a:pPr>
            <a:r>
              <a:rPr lang="en-US" b="1" baseline="0" dirty="0" smtClean="0"/>
              <a:t>NOTE – blowers are NOT ONE SIZE FITS ALL.</a:t>
            </a:r>
            <a:r>
              <a:rPr lang="en-US" baseline="0" dirty="0" smtClean="0"/>
              <a:t>  When purchasing a portable blower, the size, configuration, contaminants, rate of exchanged, type of environment (in combustible environments like grain blowers must meet NFPA ratings) and other factors must be considered.  These factors will determine if the portable blower can be used in different confined spaces. </a:t>
            </a:r>
          </a:p>
          <a:p>
            <a:pPr marL="228600" lvl="0" indent="-228600">
              <a:buFont typeface="+mj-lt"/>
              <a:buAutoNum type="arabicPeriod"/>
            </a:pPr>
            <a:r>
              <a:rPr lang="en-US" baseline="0" dirty="0" smtClean="0"/>
              <a:t>Ventilate the entire time an entrant is in the space.</a:t>
            </a:r>
          </a:p>
          <a:p>
            <a:pPr marL="228600" lvl="0" indent="-228600">
              <a:buFont typeface="+mj-lt"/>
              <a:buAutoNum type="arabicPeriod"/>
            </a:pPr>
            <a:r>
              <a:rPr lang="en-US" b="1" baseline="0" dirty="0" smtClean="0"/>
              <a:t>IMPORTANT NOTE </a:t>
            </a:r>
            <a:r>
              <a:rPr lang="en-US" b="0" baseline="0" dirty="0" smtClean="0"/>
              <a:t>– Some state plan states may require a minimum number of clean air exchanges prior to entry.  CHECK your state’s confined space regulations.  The federal OSHA standard does not include a minimum number of clean air exchanges.  </a:t>
            </a:r>
            <a:endParaRPr lang="en-US" b="0"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44</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170395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Effectively eliminate</a:t>
            </a:r>
            <a:r>
              <a:rPr lang="en-US" baseline="0" dirty="0" smtClean="0"/>
              <a:t> and control engulfment hazards due to material in the confined space.</a:t>
            </a:r>
          </a:p>
          <a:p>
            <a:pPr marL="228600" indent="-228600">
              <a:buFont typeface="+mj-lt"/>
              <a:buAutoNum type="arabicPeriod"/>
            </a:pPr>
            <a:r>
              <a:rPr lang="en-US" baseline="0" dirty="0" smtClean="0"/>
              <a:t>Properly assess the conditions of the space and the material.  For example, granular products such as grain have a natural angle of repose.  When the product is at this natural angle the engulfment potential is minimum.</a:t>
            </a:r>
          </a:p>
          <a:p>
            <a:pPr marL="228600" indent="-228600">
              <a:buFont typeface="+mj-lt"/>
              <a:buAutoNum type="arabicPeriod"/>
            </a:pPr>
            <a:r>
              <a:rPr lang="en-US" baseline="0" dirty="0" smtClean="0"/>
              <a:t>Prevent material from being introduced into the space or removed from the space by blocking spouting, LOTO filling &amp; emptying equipment, </a:t>
            </a:r>
            <a:r>
              <a:rPr lang="en-US" dirty="0" smtClean="0"/>
              <a:t>guarding or blocking or LOTO sump gates/holes, </a:t>
            </a:r>
            <a:r>
              <a:rPr lang="en-US" baseline="0" dirty="0" smtClean="0"/>
              <a:t>and barricading traffic from the area. </a:t>
            </a:r>
          </a:p>
          <a:p>
            <a:pPr marL="228600" indent="-228600">
              <a:buFont typeface="+mj-lt"/>
              <a:buAutoNum type="arabicPeriod"/>
            </a:pPr>
            <a:r>
              <a:rPr lang="en-US" baseline="0" dirty="0" smtClean="0"/>
              <a:t>Eliminate movement of material by LOTO equipment which may move the material such as conveyors, augers, </a:t>
            </a:r>
            <a:r>
              <a:rPr lang="en-US" baseline="0" dirty="0" err="1" smtClean="0"/>
              <a:t>stirators</a:t>
            </a:r>
            <a:r>
              <a:rPr lang="en-US" baseline="0" dirty="0" smtClean="0"/>
              <a:t>, blades, etc. </a:t>
            </a:r>
          </a:p>
          <a:p>
            <a:pPr marL="228600" indent="-228600">
              <a:buFont typeface="+mj-lt"/>
              <a:buAutoNum type="arabicPeriod"/>
            </a:pPr>
            <a:r>
              <a:rPr lang="en-US" baseline="0" dirty="0" smtClean="0"/>
              <a:t>When working with material that has the potential to shift or collapse use a harness and lifeline.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45</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870575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Agricultural confined spaces may have machinery in them which needs to be secured in order to not pose a hazard to the worker.  Examples </a:t>
            </a:r>
            <a:r>
              <a:rPr lang="en-US" dirty="0" err="1" smtClean="0"/>
              <a:t>woud</a:t>
            </a:r>
            <a:r>
              <a:rPr lang="en-US" dirty="0" smtClean="0"/>
              <a:t> be bins, silos, boot pits, etc.</a:t>
            </a:r>
          </a:p>
          <a:p>
            <a:pPr marL="228600" indent="-228600">
              <a:buFont typeface="+mj-lt"/>
              <a:buAutoNum type="arabicPeriod"/>
            </a:pPr>
            <a:r>
              <a:rPr lang="en-US" dirty="0" smtClean="0"/>
              <a:t>Isolate the energy sources and perform LOTO.</a:t>
            </a:r>
          </a:p>
          <a:p>
            <a:pPr marL="228600" indent="-228600">
              <a:buFont typeface="+mj-lt"/>
              <a:buAutoNum type="arabicPeriod"/>
            </a:pPr>
            <a:r>
              <a:rPr lang="en-US" dirty="0" smtClean="0"/>
              <a:t>Hydraulic, pneumatic, steam, and other lines may need to be bleed, drained, blocked, etc.  </a:t>
            </a:r>
          </a:p>
          <a:p>
            <a:pPr marL="228600" indent="-228600">
              <a:buFont typeface="+mj-lt"/>
              <a:buAutoNum type="arabicPeriod"/>
            </a:pPr>
            <a:r>
              <a:rPr lang="en-US" dirty="0" smtClean="0"/>
              <a:t>Make sure moving parts of machinery such as augers, belts, </a:t>
            </a:r>
            <a:r>
              <a:rPr lang="en-US" dirty="0" err="1" smtClean="0"/>
              <a:t>etc</a:t>
            </a:r>
            <a:r>
              <a:rPr lang="en-US" dirty="0" smtClean="0"/>
              <a:t> are properly guarded or secure them to prevent from movement.</a:t>
            </a:r>
          </a:p>
          <a:p>
            <a:pPr marL="228600" indent="-228600">
              <a:buFont typeface="+mj-lt"/>
              <a:buAutoNum type="arabicPeriod"/>
            </a:pPr>
            <a:r>
              <a:rPr lang="en-US" dirty="0"/>
              <a:t>Photo:  Confined space PPT - Grantee Name: Georgia Tech Applied Research Corporation  Grant Number: SH-16625-07 Grant Year: 2007</a:t>
            </a:r>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46</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808607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lvl="0"/>
            <a:r>
              <a:rPr lang="en-US" dirty="0">
                <a:solidFill>
                  <a:prstClr val="black"/>
                </a:solidFill>
              </a:rPr>
              <a:t>Use non sparking tools to avoid any potential ignition sources.</a:t>
            </a:r>
          </a:p>
          <a:p>
            <a:pPr lvl="0"/>
            <a:r>
              <a:rPr lang="en-US" dirty="0">
                <a:solidFill>
                  <a:prstClr val="black"/>
                </a:solidFill>
              </a:rPr>
              <a:t>Certain confined space environments must follow NFPA guidelines for explosion proof equipment.</a:t>
            </a:r>
          </a:p>
          <a:p>
            <a:pPr lvl="0"/>
            <a:r>
              <a:rPr lang="en-US" dirty="0">
                <a:solidFill>
                  <a:prstClr val="black"/>
                </a:solidFill>
              </a:rPr>
              <a:t>Control electrical hazards and possible sparks through proper grounding, use of appropriate GFCI and when feasible isolating transformers. </a:t>
            </a:r>
          </a:p>
          <a:p>
            <a:pPr lvl="0"/>
            <a:r>
              <a:rPr lang="en-US" dirty="0">
                <a:solidFill>
                  <a:prstClr val="black"/>
                </a:solidFill>
              </a:rPr>
              <a:t>Photo – wrench description - Adjustable wrench made from beryllium-copper alloy. Strong, non-sparking, non-magnetic, corrosion resistant.  Source </a:t>
            </a:r>
            <a:r>
              <a:rPr lang="en-US" dirty="0" err="1">
                <a:solidFill>
                  <a:prstClr val="black"/>
                </a:solidFill>
              </a:rPr>
              <a:t>wikimedia</a:t>
            </a:r>
            <a:r>
              <a:rPr lang="en-US" dirty="0">
                <a:solidFill>
                  <a:prstClr val="black"/>
                </a:solidFill>
              </a:rPr>
              <a:t>.  Author Guy </a:t>
            </a:r>
            <a:r>
              <a:rPr lang="en-US" dirty="0" err="1">
                <a:solidFill>
                  <a:prstClr val="black"/>
                </a:solidFill>
              </a:rPr>
              <a:t>Immega</a:t>
            </a:r>
            <a:r>
              <a:rPr lang="en-US" dirty="0">
                <a:solidFill>
                  <a:prstClr val="black"/>
                </a:solidFill>
              </a:rPr>
              <a:t>. </a:t>
            </a:r>
            <a:r>
              <a:rPr lang="en-US" dirty="0">
                <a:solidFill>
                  <a:prstClr val="black"/>
                </a:solidFill>
                <a:hlinkClick r:id="rId3"/>
              </a:rPr>
              <a:t>https://commons.wikimedia.org/wiki/File:Beryllium_Copper_Adjustable_Wrench.jpg</a:t>
            </a:r>
            <a:r>
              <a:rPr lang="en-US" dirty="0">
                <a:solidFill>
                  <a:prstClr val="black"/>
                </a:solidFill>
              </a:rPr>
              <a:t> </a:t>
            </a:r>
          </a:p>
          <a:p>
            <a:pPr lvl="0"/>
            <a:r>
              <a:rPr lang="en-US" dirty="0">
                <a:solidFill>
                  <a:prstClr val="black"/>
                </a:solidFill>
              </a:rPr>
              <a:t>Photo – Portable GFCI.  GFCI on wall – </a:t>
            </a:r>
            <a:r>
              <a:rPr lang="en-US" dirty="0" err="1">
                <a:solidFill>
                  <a:prstClr val="black"/>
                </a:solidFill>
              </a:rPr>
              <a:t>elcosh</a:t>
            </a:r>
            <a:r>
              <a:rPr lang="en-US" dirty="0">
                <a:solidFill>
                  <a:prstClr val="black"/>
                </a:solidFill>
              </a:rPr>
              <a:t> </a:t>
            </a:r>
            <a:r>
              <a:rPr lang="en-US" dirty="0">
                <a:solidFill>
                  <a:prstClr val="black"/>
                </a:solidFill>
                <a:hlinkClick r:id="rId4"/>
              </a:rPr>
              <a:t>http://www.elcosh.org/document/1624/894/d000543/section8.html</a:t>
            </a:r>
            <a:endParaRPr lang="en-US" dirty="0">
              <a:solidFill>
                <a:prstClr val="black"/>
              </a:solidFill>
            </a:endParaRPr>
          </a:p>
          <a:p>
            <a:pPr lvl="0"/>
            <a:r>
              <a:rPr lang="en-US" dirty="0">
                <a:solidFill>
                  <a:prstClr val="black"/>
                </a:solidFill>
              </a:rPr>
              <a:t>Other – OSHA </a:t>
            </a:r>
            <a:r>
              <a:rPr lang="en-US" dirty="0">
                <a:solidFill>
                  <a:prstClr val="black"/>
                </a:solidFill>
                <a:hlinkClick r:id="rId5"/>
              </a:rPr>
              <a:t>https://www.osha.gov/SLTC/etools/construction/electrical_incidents/gfci.html</a:t>
            </a:r>
            <a:r>
              <a:rPr lang="en-US" dirty="0">
                <a:solidFill>
                  <a:prstClr val="black"/>
                </a:solidFill>
              </a:rPr>
              <a:t> </a:t>
            </a:r>
          </a:p>
          <a:p>
            <a:endParaRPr lang="en-US" dirty="0"/>
          </a:p>
        </p:txBody>
      </p:sp>
      <p:sp>
        <p:nvSpPr>
          <p:cNvPr id="4" name="Footer Placeholder 3"/>
          <p:cNvSpPr>
            <a:spLocks noGrp="1"/>
          </p:cNvSpPr>
          <p:nvPr>
            <p:ph type="ftr" sz="quarter" idx="10"/>
          </p:nvPr>
        </p:nvSpPr>
        <p:spPr/>
        <p:txBody>
          <a:bodyPr/>
          <a:lstStyle/>
          <a:p>
            <a:pPr algn="l"/>
            <a:r>
              <a:rPr lang="en-US" smtClean="0"/>
              <a:t>Grain Handling Safety Coalition – Ag Confined Space Hazards</a:t>
            </a:r>
            <a:endParaRPr lang="en-US" dirty="0"/>
          </a:p>
        </p:txBody>
      </p:sp>
      <p:sp>
        <p:nvSpPr>
          <p:cNvPr id="5" name="Slide Number Placeholder 4"/>
          <p:cNvSpPr>
            <a:spLocks noGrp="1"/>
          </p:cNvSpPr>
          <p:nvPr>
            <p:ph type="sldNum" sz="quarter" idx="11"/>
          </p:nvPr>
        </p:nvSpPr>
        <p:spPr/>
        <p:txBody>
          <a:bodyPr/>
          <a:lstStyle/>
          <a:p>
            <a:fld id="{DDDBE19E-176A-47A6-8D2D-365132E40E2A}" type="slidenum">
              <a:rPr lang="en-US" smtClean="0"/>
              <a:pPr/>
              <a:t>47</a:t>
            </a:fld>
            <a:endParaRPr lang="en-US" dirty="0"/>
          </a:p>
        </p:txBody>
      </p:sp>
    </p:spTree>
    <p:extLst>
      <p:ext uri="{BB962C8B-B14F-4D97-AF65-F5344CB8AC3E}">
        <p14:creationId xmlns:p14="http://schemas.microsoft.com/office/powerpoint/2010/main" val="4293174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a:xfrm>
            <a:off x="685800" y="3733800"/>
            <a:ext cx="5486400" cy="5410200"/>
          </a:xfrm>
        </p:spPr>
        <p:txBody>
          <a:bodyPr/>
          <a:lstStyle/>
          <a:p>
            <a:pPr marL="228600" lvl="0" indent="-228600">
              <a:buFont typeface="+mj-lt"/>
              <a:buAutoNum type="arabicPeriod"/>
            </a:pPr>
            <a:r>
              <a:rPr lang="en-US" dirty="0">
                <a:solidFill>
                  <a:prstClr val="black"/>
                </a:solidFill>
              </a:rPr>
              <a:t>IDLH – Immediately Dangerous to Health or </a:t>
            </a:r>
            <a:r>
              <a:rPr lang="en-US" dirty="0" smtClean="0">
                <a:solidFill>
                  <a:prstClr val="black"/>
                </a:solidFill>
              </a:rPr>
              <a:t>Life.</a:t>
            </a:r>
          </a:p>
          <a:p>
            <a:pPr marL="685800" lvl="1" indent="-228600">
              <a:buFont typeface="+mj-lt"/>
              <a:buAutoNum type="alphaLcPeriod"/>
            </a:pPr>
            <a:r>
              <a:rPr lang="en-US" dirty="0">
                <a:solidFill>
                  <a:prstClr val="black"/>
                </a:solidFill>
              </a:rPr>
              <a:t>an atmosphere that poses an immediate threat to life, would cause irreversible adverse health effects, or would impair an individual's ability to escape from a dangerous atmosphere</a:t>
            </a:r>
          </a:p>
          <a:p>
            <a:pPr marL="228600" lvl="0" indent="-228600">
              <a:buFont typeface="+mj-lt"/>
              <a:buAutoNum type="arabicPeriod"/>
            </a:pPr>
            <a:r>
              <a:rPr lang="en-US" dirty="0" smtClean="0">
                <a:solidFill>
                  <a:prstClr val="black"/>
                </a:solidFill>
              </a:rPr>
              <a:t>OEL – Occupational Exposure Limit</a:t>
            </a:r>
          </a:p>
          <a:p>
            <a:pPr marL="228600" lvl="0" indent="-228600">
              <a:buFont typeface="+mj-lt"/>
              <a:buAutoNum type="arabicPeriod"/>
            </a:pPr>
            <a:r>
              <a:rPr lang="en-US" baseline="0" dirty="0" smtClean="0">
                <a:solidFill>
                  <a:prstClr val="black"/>
                </a:solidFill>
              </a:rPr>
              <a:t>Atmosphere supplying respirators are either an SAR – Supplied Air respirator or an SCBA – </a:t>
            </a:r>
            <a:r>
              <a:rPr lang="en-US" baseline="0" dirty="0" err="1" smtClean="0">
                <a:solidFill>
                  <a:prstClr val="black"/>
                </a:solidFill>
              </a:rPr>
              <a:t>slef</a:t>
            </a:r>
            <a:r>
              <a:rPr lang="en-US" baseline="0" dirty="0" smtClean="0">
                <a:solidFill>
                  <a:prstClr val="black"/>
                </a:solidFill>
              </a:rPr>
              <a:t> contained Breathing apparatus.</a:t>
            </a:r>
          </a:p>
          <a:p>
            <a:pPr marL="228600" lvl="0" indent="-228600">
              <a:buFont typeface="+mj-lt"/>
              <a:buAutoNum type="arabicPeriod"/>
            </a:pPr>
            <a:r>
              <a:rPr lang="en-US" dirty="0" smtClean="0">
                <a:solidFill>
                  <a:prstClr val="black"/>
                </a:solidFill>
              </a:rPr>
              <a:t>Photo </a:t>
            </a:r>
            <a:r>
              <a:rPr lang="en-US" dirty="0">
                <a:solidFill>
                  <a:prstClr val="black"/>
                </a:solidFill>
              </a:rPr>
              <a:t>– Supplied-Air Respirator (SAR) with escape cylinder.  Pressure-demand supplied-air respirator equipped with a full </a:t>
            </a:r>
            <a:r>
              <a:rPr lang="en-US" dirty="0" err="1">
                <a:solidFill>
                  <a:prstClr val="black"/>
                </a:solidFill>
              </a:rPr>
              <a:t>facepiece</a:t>
            </a:r>
            <a:r>
              <a:rPr lang="en-US" dirty="0">
                <a:solidFill>
                  <a:prstClr val="black"/>
                </a:solidFill>
              </a:rPr>
              <a:t> in combination with an auxiliary pressure-demand self-contained breathing apparatus - for IDLH conditions in workplace. </a:t>
            </a:r>
            <a:r>
              <a:rPr lang="en-US" dirty="0">
                <a:solidFill>
                  <a:prstClr val="black"/>
                </a:solidFill>
                <a:hlinkClick r:id="rId3"/>
              </a:rPr>
              <a:t>https://en.wikipedia.org/wiki/Immediately_dangerous_to_life_or_health</a:t>
            </a:r>
            <a:r>
              <a:rPr lang="en-US" dirty="0">
                <a:solidFill>
                  <a:prstClr val="black"/>
                </a:solidFill>
              </a:rPr>
              <a:t> or </a:t>
            </a:r>
            <a:r>
              <a:rPr lang="en-US" dirty="0">
                <a:solidFill>
                  <a:prstClr val="black"/>
                </a:solidFill>
                <a:hlinkClick r:id="rId4"/>
              </a:rPr>
              <a:t>http://www.cdc.gov/niosh/npptl/resources/certpgmspt/meetings/09172009/pdfs/3SARoverviewPalcic.pdf</a:t>
            </a:r>
            <a:r>
              <a:rPr lang="en-US" dirty="0">
                <a:solidFill>
                  <a:prstClr val="black"/>
                </a:solidFill>
              </a:rPr>
              <a:t> </a:t>
            </a:r>
          </a:p>
          <a:p>
            <a:pPr marL="228600" lvl="0" indent="-228600">
              <a:buFont typeface="+mj-lt"/>
              <a:buAutoNum type="arabicPeriod"/>
            </a:pPr>
            <a:r>
              <a:rPr lang="en-US" dirty="0">
                <a:solidFill>
                  <a:prstClr val="black"/>
                </a:solidFill>
              </a:rPr>
              <a:t>Photo- Self Contained Breathing Apparatus (SCBA) - The term "self-contained" means that the breathing set is not dependent on a remote supply (e.g., through a long hose). An SCBA typically has three main components: a high-pressure tank (e.g., 2,216 to 4,500 psi (15,280 to 31,030 </a:t>
            </a:r>
            <a:r>
              <a:rPr lang="en-US" dirty="0" err="1">
                <a:solidFill>
                  <a:prstClr val="black"/>
                </a:solidFill>
              </a:rPr>
              <a:t>kPa</a:t>
            </a:r>
            <a:r>
              <a:rPr lang="en-US" dirty="0">
                <a:solidFill>
                  <a:prstClr val="black"/>
                </a:solidFill>
              </a:rPr>
              <a:t>), about 150 to 300 atmospheres), a pressure regulator, and an inhalation connection (mouthpiece, mouth mask or face mask), connected together and mounted to a carrying frame.[1] </a:t>
            </a:r>
            <a:r>
              <a:rPr lang="en-US" dirty="0">
                <a:solidFill>
                  <a:prstClr val="black"/>
                </a:solidFill>
                <a:hlinkClick r:id="rId5"/>
              </a:rPr>
              <a:t>https://en.wikipedia.org/wiki/Self-contained_breathing_apparatus</a:t>
            </a:r>
            <a:r>
              <a:rPr lang="en-US" dirty="0">
                <a:solidFill>
                  <a:prstClr val="black"/>
                </a:solidFill>
              </a:rPr>
              <a:t> </a:t>
            </a:r>
            <a:endParaRPr lang="en-US" dirty="0" smtClean="0">
              <a:solidFill>
                <a:prstClr val="black"/>
              </a:solidFill>
            </a:endParaRPr>
          </a:p>
          <a:p>
            <a:pPr marL="228600" lvl="0" indent="-228600">
              <a:buFont typeface="+mj-lt"/>
              <a:buAutoNum type="arabicPeriod"/>
            </a:pPr>
            <a:r>
              <a:rPr lang="en-US" dirty="0">
                <a:solidFill>
                  <a:prstClr val="black"/>
                </a:solidFill>
              </a:rPr>
              <a:t>Photo half mask APR - </a:t>
            </a:r>
            <a:r>
              <a:rPr lang="en-US" dirty="0">
                <a:solidFill>
                  <a:prstClr val="black"/>
                </a:solidFill>
                <a:hlinkClick r:id="rId6"/>
              </a:rPr>
              <a:t>https://commons.wikimedia.org/wiki/File:Air-Purifying_Respirator.jpg</a:t>
            </a:r>
            <a:r>
              <a:rPr lang="en-US" dirty="0">
                <a:solidFill>
                  <a:prstClr val="black"/>
                </a:solidFill>
              </a:rPr>
              <a:t> </a:t>
            </a:r>
          </a:p>
          <a:p>
            <a:pPr marL="228600" lvl="0" indent="-228600">
              <a:buFont typeface="+mj-lt"/>
              <a:buAutoNum type="arabicPeriod"/>
            </a:pPr>
            <a:r>
              <a:rPr lang="en-US" dirty="0">
                <a:solidFill>
                  <a:prstClr val="black"/>
                </a:solidFill>
              </a:rPr>
              <a:t>Photos full mask APR - </a:t>
            </a:r>
            <a:r>
              <a:rPr lang="en-US" dirty="0">
                <a:solidFill>
                  <a:prstClr val="black"/>
                </a:solidFill>
                <a:hlinkClick r:id="rId7"/>
              </a:rPr>
              <a:t>https://www.osha.gov/dte/library/respirators/presentation/respiratory_standard.ppt</a:t>
            </a:r>
            <a:r>
              <a:rPr lang="en-US" dirty="0">
                <a:solidFill>
                  <a:prstClr val="black"/>
                </a:solidFill>
              </a:rPr>
              <a:t>  </a:t>
            </a:r>
          </a:p>
          <a:p>
            <a:pPr marL="685800" lvl="1" indent="-228600">
              <a:buFont typeface="+mj-lt"/>
              <a:buAutoNum type="alphaLcPeriod"/>
            </a:pPr>
            <a:r>
              <a:rPr lang="en-US" dirty="0">
                <a:solidFill>
                  <a:prstClr val="black"/>
                </a:solidFill>
              </a:rPr>
              <a:t>Respirator Standard Photos Author: AUTHORIZED GATEWAY 2000 USER Last modified by: ... Positive Pressure Respirator Powered Air-Purifying Respirator ...</a:t>
            </a:r>
          </a:p>
          <a:p>
            <a:pPr marL="685800" lvl="1" indent="-228600">
              <a:buFont typeface="+mj-lt"/>
              <a:buAutoNum type="alphaLcPeriod"/>
            </a:pPr>
            <a:r>
              <a:rPr lang="en-US" dirty="0">
                <a:solidFill>
                  <a:prstClr val="black"/>
                </a:solidFill>
              </a:rPr>
              <a:t>OSHA office of Training &amp; </a:t>
            </a:r>
            <a:r>
              <a:rPr lang="en-US" dirty="0" smtClean="0">
                <a:solidFill>
                  <a:prstClr val="black"/>
                </a:solidFill>
              </a:rPr>
              <a:t>Education</a:t>
            </a:r>
          </a:p>
          <a:p>
            <a:pPr>
              <a:buFont typeface="+mj-lt"/>
              <a:buAutoNum type="arabicPeriod"/>
            </a:pPr>
            <a:r>
              <a:rPr lang="en-US" dirty="0" smtClean="0">
                <a:solidFill>
                  <a:prstClr val="black"/>
                </a:solidFill>
              </a:rPr>
              <a:t>Make sure wearers are trained, fit tested and medically cleared.</a:t>
            </a:r>
            <a:endParaRPr lang="en-US" dirty="0">
              <a:solidFill>
                <a:prstClr val="black"/>
              </a:solidFill>
            </a:endParaRPr>
          </a:p>
          <a:p>
            <a:pPr marL="228600" lvl="0" indent="-228600">
              <a:buFont typeface="+mj-lt"/>
              <a:buAutoNum type="arabicPeriod"/>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48</a:t>
            </a:fld>
            <a:endParaRPr lang="en-US"/>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2298973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smtClean="0">
                <a:solidFill>
                  <a:prstClr val="black"/>
                </a:solidFill>
              </a:rPr>
              <a:t>PPE used to protect against engulfment includes a full body safety harness with a D ring in the front or back and a lifeline.</a:t>
            </a:r>
          </a:p>
          <a:p>
            <a:pPr marL="228600" lvl="0" indent="-228600">
              <a:buFont typeface="+mj-lt"/>
              <a:buAutoNum type="arabicPeriod"/>
            </a:pPr>
            <a:r>
              <a:rPr lang="en-US" dirty="0" smtClean="0">
                <a:solidFill>
                  <a:prstClr val="black"/>
                </a:solidFill>
              </a:rPr>
              <a:t>A retrieval line and/or mechanical retrieval device can also be used.</a:t>
            </a:r>
          </a:p>
          <a:p>
            <a:pPr marL="228600" lvl="0" indent="-228600">
              <a:buFont typeface="+mj-lt"/>
              <a:buAutoNum type="arabicPeriod"/>
            </a:pPr>
            <a:r>
              <a:rPr lang="en-US" dirty="0" smtClean="0">
                <a:solidFill>
                  <a:prstClr val="black"/>
                </a:solidFill>
              </a:rPr>
              <a:t>Use of this type of PPE when its use does not pose a greater risk to the entrant. </a:t>
            </a:r>
          </a:p>
          <a:p>
            <a:pPr marL="228600" lvl="0" indent="-228600">
              <a:buFont typeface="+mj-lt"/>
              <a:buAutoNum type="arabicPeriod"/>
            </a:pPr>
            <a:r>
              <a:rPr lang="en-US" dirty="0" smtClean="0">
                <a:solidFill>
                  <a:prstClr val="black"/>
                </a:solidFill>
              </a:rPr>
              <a:t>Other types of PPE are protective clothing when needed for the environment, eye and hearing protection, gloves, boots, etc.</a:t>
            </a:r>
          </a:p>
          <a:p>
            <a:pPr marL="228600" lvl="0" indent="-228600">
              <a:buFont typeface="+mj-lt"/>
              <a:buAutoNum type="arabicPeriod"/>
            </a:pPr>
            <a:r>
              <a:rPr lang="en-US" dirty="0" smtClean="0">
                <a:solidFill>
                  <a:prstClr val="black"/>
                </a:solidFill>
              </a:rPr>
              <a:t>Photo: </a:t>
            </a:r>
            <a:r>
              <a:rPr lang="en-US" dirty="0">
                <a:solidFill>
                  <a:prstClr val="black"/>
                </a:solidFill>
              </a:rPr>
              <a:t>Confined space PPT - Grantee Name: Georgia Tech Applied Research Corporation  Grant Number: SH-16625-07 Grant Year: 2007</a:t>
            </a:r>
          </a:p>
          <a:p>
            <a:pPr marL="228600" lvl="0" indent="-228600">
              <a:buFont typeface="+mj-lt"/>
              <a:buAutoNum type="arabicPeriod"/>
            </a:pPr>
            <a:endParaRPr lang="en-US" dirty="0" smtClean="0">
              <a:solidFill>
                <a:prstClr val="black"/>
              </a:solidFill>
            </a:endParaRPr>
          </a:p>
          <a:p>
            <a:endParaRPr lang="en-US" baseline="0"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pPr/>
              <a:t>49</a:t>
            </a:fld>
            <a:endParaRPr lang="en-US" dirty="0"/>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298973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lvl="0"/>
            <a:r>
              <a:rPr lang="en-US" dirty="0">
                <a:solidFill>
                  <a:prstClr val="black"/>
                </a:solidFill>
              </a:rPr>
              <a:t>This section discusses the exposure signs &amp; symptoms of common toxic gases in agricultural confined spaces.</a:t>
            </a:r>
          </a:p>
          <a:p>
            <a:pPr lvl="0"/>
            <a:r>
              <a:rPr lang="en-US" dirty="0">
                <a:solidFill>
                  <a:prstClr val="black"/>
                </a:solidFill>
              </a:rPr>
              <a:t>It does not cover ALL the toxins to which a worker can be exposed.</a:t>
            </a:r>
          </a:p>
          <a:p>
            <a:pPr lvl="0"/>
            <a:r>
              <a:rPr lang="en-US" dirty="0">
                <a:solidFill>
                  <a:prstClr val="black"/>
                </a:solidFill>
              </a:rPr>
              <a:t>Employers should provide additional training on other toxins known to be in the work environment if they are not covered in this section.</a:t>
            </a:r>
          </a:p>
          <a:p>
            <a:endParaRPr lang="en-US" dirty="0"/>
          </a:p>
        </p:txBody>
      </p:sp>
      <p:sp>
        <p:nvSpPr>
          <p:cNvPr id="4" name="Footer Placeholder 3"/>
          <p:cNvSpPr>
            <a:spLocks noGrp="1"/>
          </p:cNvSpPr>
          <p:nvPr>
            <p:ph type="ftr" sz="quarter" idx="10"/>
          </p:nvPr>
        </p:nvSpPr>
        <p:spPr/>
        <p:txBody>
          <a:bodyPr/>
          <a:lstStyle/>
          <a:p>
            <a:pPr algn="l"/>
            <a:r>
              <a:rPr lang="en-US" smtClean="0"/>
              <a:t>Grain Handling Safety Coalition – Ag Confined Space Hazards</a:t>
            </a:r>
            <a:endParaRPr lang="en-US" dirty="0"/>
          </a:p>
        </p:txBody>
      </p:sp>
      <p:sp>
        <p:nvSpPr>
          <p:cNvPr id="5" name="Slide Number Placeholder 4"/>
          <p:cNvSpPr>
            <a:spLocks noGrp="1"/>
          </p:cNvSpPr>
          <p:nvPr>
            <p:ph type="sldNum" sz="quarter" idx="11"/>
          </p:nvPr>
        </p:nvSpPr>
        <p:spPr/>
        <p:txBody>
          <a:bodyPr/>
          <a:lstStyle/>
          <a:p>
            <a:fld id="{DDDBE19E-176A-47A6-8D2D-365132E40E2A}" type="slidenum">
              <a:rPr lang="en-US" smtClean="0"/>
              <a:pPr/>
              <a:t>50</a:t>
            </a:fld>
            <a:endParaRPr lang="en-US" dirty="0"/>
          </a:p>
        </p:txBody>
      </p:sp>
    </p:spTree>
    <p:extLst>
      <p:ext uri="{BB962C8B-B14F-4D97-AF65-F5344CB8AC3E}">
        <p14:creationId xmlns:p14="http://schemas.microsoft.com/office/powerpoint/2010/main" val="140252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570" lvl="0" indent="-228570">
              <a:buFont typeface="+mj-lt"/>
              <a:buAutoNum type="arabicPeriod"/>
            </a:pPr>
            <a:r>
              <a:rPr lang="en-US" dirty="0">
                <a:solidFill>
                  <a:prstClr val="black"/>
                </a:solidFill>
              </a:rPr>
              <a:t>Explain - All DOL grants require that employees are informed of their rights.  In this instance we want to emphasize employees are entitled to a safe and healthy working environment AND to fair receive compensation for their work.</a:t>
            </a:r>
          </a:p>
          <a:p>
            <a:pPr marL="228570" lvl="0" indent="-228570">
              <a:buFont typeface="+mj-lt"/>
              <a:buAutoNum type="arabicPeriod"/>
            </a:pPr>
            <a:r>
              <a:rPr lang="en-US" b="1" dirty="0">
                <a:solidFill>
                  <a:prstClr val="black"/>
                </a:solidFill>
              </a:rPr>
              <a:t>Remind employees </a:t>
            </a:r>
            <a:r>
              <a:rPr lang="en-US" dirty="0">
                <a:solidFill>
                  <a:prstClr val="black"/>
                </a:solidFill>
              </a:rPr>
              <a:t>– it is the employee’s responsibility to follow the safety practices, policies, and procedures of their employers.</a:t>
            </a:r>
          </a:p>
          <a:p>
            <a:pPr marL="228570" lvl="0" indent="-228570">
              <a:buFont typeface="+mj-lt"/>
              <a:buAutoNum type="arabicPeriod"/>
            </a:pPr>
            <a:r>
              <a:rPr lang="en-US" dirty="0">
                <a:solidFill>
                  <a:prstClr val="black"/>
                </a:solidFill>
              </a:rPr>
              <a:t>Tell participants their rights </a:t>
            </a:r>
            <a:r>
              <a:rPr lang="en-US" b="1" dirty="0">
                <a:solidFill>
                  <a:prstClr val="black"/>
                </a:solidFill>
              </a:rPr>
              <a:t>also include the right to report unsafe conditions to the OSHA hotline without retribution.</a:t>
            </a:r>
          </a:p>
          <a:p>
            <a:pPr marL="228570" lvl="0" indent="-228570">
              <a:buFont typeface="+mj-lt"/>
              <a:buAutoNum type="arabicPeriod"/>
            </a:pPr>
            <a:r>
              <a:rPr lang="en-US" dirty="0">
                <a:solidFill>
                  <a:prstClr val="black"/>
                </a:solidFill>
              </a:rPr>
              <a:t>More information about employee rights can be found on the OSHA website:  </a:t>
            </a:r>
            <a:r>
              <a:rPr lang="en-US" dirty="0">
                <a:solidFill>
                  <a:prstClr val="black"/>
                </a:solidFill>
                <a:hlinkClick r:id="rId3"/>
              </a:rPr>
              <a:t>www.osha.gov</a:t>
            </a:r>
            <a:r>
              <a:rPr lang="en-US" dirty="0">
                <a:solidFill>
                  <a:prstClr val="black"/>
                </a:solidFill>
              </a:rPr>
              <a:t>  or the Department of Labor website </a:t>
            </a:r>
            <a:r>
              <a:rPr lang="en-US" dirty="0">
                <a:solidFill>
                  <a:prstClr val="black"/>
                </a:solidFill>
                <a:hlinkClick r:id="rId4"/>
              </a:rPr>
              <a:t>www.dol.gov</a:t>
            </a:r>
            <a:r>
              <a:rPr lang="en-US" dirty="0">
                <a:solidFill>
                  <a:prstClr val="black"/>
                </a:solidFill>
              </a:rPr>
              <a:t> </a:t>
            </a:r>
            <a:r>
              <a:rPr lang="en-US" dirty="0" smtClean="0">
                <a:solidFill>
                  <a:prstClr val="black"/>
                </a:solidFill>
              </a:rPr>
              <a:t>.</a:t>
            </a:r>
          </a:p>
          <a:p>
            <a:pPr marL="228570" lvl="0" indent="-228570">
              <a:buFont typeface="+mj-lt"/>
              <a:buAutoNum type="arabicPeriod"/>
            </a:pPr>
            <a:r>
              <a:rPr lang="en-US" b="1" dirty="0" smtClean="0">
                <a:solidFill>
                  <a:prstClr val="black"/>
                </a:solidFill>
              </a:rPr>
              <a:t>It </a:t>
            </a:r>
            <a:r>
              <a:rPr lang="en-US" b="1" dirty="0">
                <a:solidFill>
                  <a:prstClr val="black"/>
                </a:solidFill>
              </a:rPr>
              <a:t>is ESPECIALLY imperative for youth/young workers to access information and know their rights, what to expect, and how to get help if needed.</a:t>
            </a:r>
            <a:endParaRPr lang="en-US" dirty="0">
              <a:solidFill>
                <a:prstClr val="black"/>
              </a:solidFill>
            </a:endParaRPr>
          </a:p>
          <a:p>
            <a:pPr marL="228570" lvl="0" indent="-228570">
              <a:buFont typeface="+mj-lt"/>
              <a:buAutoNum type="arabicPeriod"/>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5</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04311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a:t>
            </a:r>
            <a:r>
              <a:rPr lang="en-US" baseline="0" dirty="0" smtClean="0"/>
              <a:t> </a:t>
            </a:r>
            <a:r>
              <a:rPr lang="en-US" dirty="0" smtClean="0"/>
              <a:t>Oxygen we breathe is called Di oxygen – it is two molecules of oxygen bonded together and found at </a:t>
            </a:r>
            <a:r>
              <a:rPr lang="en-US" baseline="0" dirty="0" smtClean="0"/>
              <a:t>a normal concentration of 20.8% in the atmosphere.</a:t>
            </a:r>
          </a:p>
          <a:p>
            <a:pPr marL="228600" indent="-228600">
              <a:buFont typeface="+mj-lt"/>
              <a:buAutoNum type="arabicPeriod"/>
            </a:pPr>
            <a:r>
              <a:rPr lang="en-US" baseline="0" dirty="0" smtClean="0"/>
              <a:t>Oxygen is basically colorless, odorless and tasteless although it can have a blue haze at high concentrations or when condensed.</a:t>
            </a:r>
          </a:p>
          <a:p>
            <a:pPr marL="228600" indent="-228600">
              <a:buFont typeface="+mj-lt"/>
              <a:buAutoNum type="arabicPeriod"/>
            </a:pPr>
            <a:r>
              <a:rPr lang="en-US" baseline="0" dirty="0" smtClean="0"/>
              <a:t>Oxygen promotes combustion and is necessary for fires to burn. </a:t>
            </a:r>
          </a:p>
          <a:p>
            <a:pPr marL="228600" indent="-228600">
              <a:buFont typeface="+mj-lt"/>
              <a:buAutoNum type="arabicPeriod"/>
            </a:pPr>
            <a:r>
              <a:rPr lang="en-US" baseline="0" dirty="0" smtClean="0"/>
              <a:t>Especially at higher concentrations, oxygen  causes flammable and combustible materials to burn violently when ignited.  Attaches to hair, clothing, materials, etc.</a:t>
            </a:r>
          </a:p>
          <a:p>
            <a:pPr marL="228600" indent="-228600">
              <a:buFont typeface="+mj-lt"/>
              <a:buAutoNum type="arabicPeriod"/>
            </a:pPr>
            <a:r>
              <a:rPr lang="en-US" baseline="0" dirty="0" smtClean="0"/>
              <a:t>Never use pure oxygen to ventilate.</a:t>
            </a:r>
          </a:p>
          <a:p>
            <a:pPr marL="228600" indent="-228600">
              <a:buFont typeface="+mj-lt"/>
              <a:buAutoNum type="arabicPeriod"/>
            </a:pPr>
            <a:r>
              <a:rPr lang="en-US" baseline="0" dirty="0" smtClean="0"/>
              <a:t>Never store or place compressed tanks in a confined space.</a:t>
            </a:r>
          </a:p>
          <a:p>
            <a:pPr marL="228600" indent="-228600">
              <a:buFont typeface="+mj-lt"/>
              <a:buAutoNum type="arabicPeriod"/>
            </a:pPr>
            <a:r>
              <a:rPr lang="en-US" baseline="0" dirty="0" smtClean="0"/>
              <a:t>Any oxygen reading that is other than the fresh air amount (20.8) should be investigated since the displacement is occurring from something.</a:t>
            </a:r>
          </a:p>
          <a:p>
            <a:pPr marL="228600" indent="-228600">
              <a:buFont typeface="+mj-lt"/>
              <a:buAutoNum type="arabicPeriod"/>
            </a:pPr>
            <a:r>
              <a:rPr lang="en-US" dirty="0" smtClean="0"/>
              <a:t>Photo:  </a:t>
            </a:r>
            <a:r>
              <a:rPr lang="en-US" dirty="0" err="1" smtClean="0"/>
              <a:t>wikimedia</a:t>
            </a:r>
            <a:r>
              <a:rPr lang="en-US" dirty="0" smtClean="0"/>
              <a:t> commons.</a:t>
            </a:r>
            <a:endParaRPr lang="en-US" baseline="0" dirty="0" smtClean="0"/>
          </a:p>
          <a:p>
            <a:pPr marL="228600" indent="-228600">
              <a:buFont typeface="+mj-lt"/>
              <a:buAutoNum type="arabicPeriod"/>
            </a:pP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51</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8776471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An oxygen deprived environment</a:t>
            </a:r>
            <a:r>
              <a:rPr lang="en-US" baseline="0" dirty="0" smtClean="0"/>
              <a:t> is more common in confined spaces and can be deadly.  </a:t>
            </a:r>
          </a:p>
          <a:p>
            <a:pPr marL="228600" indent="-228600">
              <a:buFont typeface="+mj-lt"/>
              <a:buAutoNum type="arabicPeriod"/>
            </a:pPr>
            <a:r>
              <a:rPr lang="en-US" baseline="0" dirty="0" smtClean="0"/>
              <a:t>No one should enter a space if the oxygen reading is below 19.5% and if it is that low should enter with caution and additional safeguards. </a:t>
            </a:r>
          </a:p>
          <a:p>
            <a:pPr marL="228600" indent="-228600">
              <a:buFont typeface="+mj-lt"/>
              <a:buAutoNum type="arabicPeriod"/>
            </a:pPr>
            <a:r>
              <a:rPr lang="en-US" dirty="0" smtClean="0"/>
              <a:t>Any oxygen reading that is other than the fresh air amount (20.8) should be investigated since the displacement is occurring from something.</a:t>
            </a:r>
          </a:p>
          <a:p>
            <a:pPr marL="228600" indent="-228600">
              <a:buFont typeface="+mj-lt"/>
              <a:buAutoNum type="arabicPeriod"/>
            </a:pPr>
            <a:r>
              <a:rPr lang="en-US" dirty="0" smtClean="0"/>
              <a:t>Concentrations</a:t>
            </a:r>
            <a:r>
              <a:rPr lang="en-US" baseline="0" dirty="0" smtClean="0"/>
              <a:t> between 19-15% significantly affects the ability to work – a person will have difficulty breathing, feel ‘clumsy’ and confused, and tire easily.  A person will have a difficult time processing information and making a decision.  An observer may notice a delay in the entrant responding or the response may seem “odd”.  These initial signs can be easily ignored or passed off.  Entrants and observers should be diligent in watching for signs of someone being slightly “off” as it could be an indication of oxygen deficiency.  The entrant should exit immediately and rescue should be called. </a:t>
            </a:r>
          </a:p>
          <a:p>
            <a:pPr marL="228600" indent="-228600">
              <a:buFont typeface="+mj-lt"/>
              <a:buAutoNum type="arabicPeriod"/>
            </a:pPr>
            <a:r>
              <a:rPr lang="en-US" baseline="0" dirty="0" smtClean="0"/>
              <a:t>As oxygen content lowers, the symptoms will increase.  Rapid breathing and fatigue incur making it difficult for a person to self rescue.  If an observer notices an increase in breathing they should get the person to exit immediately as well as call for rescue. If a person feels nauseas they must get help and leave as they will become unconscious quickly.</a:t>
            </a:r>
          </a:p>
          <a:p>
            <a:pPr marL="228600" indent="-228600">
              <a:buFont typeface="+mj-lt"/>
              <a:buAutoNum type="arabicPeriod"/>
            </a:pPr>
            <a:r>
              <a:rPr lang="en-US" dirty="0" smtClean="0"/>
              <a:t>If an entrant is experiencing</a:t>
            </a:r>
            <a:r>
              <a:rPr lang="en-US" baseline="0" dirty="0" smtClean="0"/>
              <a:t> ANY signs of oxygen deprivation, a rescuer should not enter without an atmosphere supplied respirator or chances are high the rescuer will also succumb and become a victim. </a:t>
            </a: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52</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2691505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Too much oxygen</a:t>
            </a:r>
            <a:r>
              <a:rPr lang="en-US" baseline="0" dirty="0" smtClean="0"/>
              <a:t> can have harmful effects on the body.  Generally this would result from using prolonged exposure to oxygen enriched air – such as when using oxygen tanks under pressure.  </a:t>
            </a:r>
          </a:p>
          <a:p>
            <a:pPr marL="228600" indent="-228600">
              <a:buFont typeface="+mj-lt"/>
              <a:buAutoNum type="arabicPeriod"/>
            </a:pPr>
            <a:r>
              <a:rPr lang="en-US" baseline="0" dirty="0" smtClean="0"/>
              <a:t>Oxygen toxicity occurs when</a:t>
            </a:r>
            <a:r>
              <a:rPr lang="en-US" dirty="0" smtClean="0"/>
              <a:t> </a:t>
            </a:r>
            <a:r>
              <a:rPr lang="en-US" baseline="0" dirty="0" smtClean="0"/>
              <a:t>there is an excess of oxygen in the body.</a:t>
            </a:r>
          </a:p>
          <a:p>
            <a:pPr marL="228600" indent="-228600">
              <a:buFont typeface="+mj-lt"/>
              <a:buAutoNum type="arabicPeriod"/>
            </a:pPr>
            <a:r>
              <a:rPr lang="en-US" baseline="0" dirty="0" smtClean="0"/>
              <a:t>Initial symptoms include throat irritation – a tickle – that develops into coughing as well as vision changes and </a:t>
            </a:r>
            <a:r>
              <a:rPr lang="en-US" baseline="0" dirty="0" err="1" smtClean="0"/>
              <a:t>tinutis</a:t>
            </a:r>
            <a:r>
              <a:rPr lang="en-US" baseline="0" dirty="0" smtClean="0"/>
              <a:t> – ringing in the ears.  If these symptoms develop a user should exit the space, discontinue using an air supply and seek medical attention.  </a:t>
            </a:r>
          </a:p>
          <a:p>
            <a:pPr marL="228600" indent="-228600">
              <a:buFont typeface="+mj-lt"/>
              <a:buAutoNum type="arabicPeriod"/>
            </a:pPr>
            <a:r>
              <a:rPr lang="en-US" baseline="0" dirty="0" smtClean="0"/>
              <a:t>Many effects of oxygen toxicity can be reversed if medical attention is sought immediately.</a:t>
            </a:r>
          </a:p>
          <a:p>
            <a:pPr marL="228600" indent="-228600">
              <a:buFont typeface="+mj-lt"/>
              <a:buAutoNum type="arabicPeriod"/>
            </a:pPr>
            <a:r>
              <a:rPr lang="en-US" baseline="0" dirty="0" smtClean="0"/>
              <a:t>Damage to eyes, cells, lungs can occur as well as central nervous system damage resulting in convulsions.  The convulsions can lead to death as well as advanced damage to lung and cells. </a:t>
            </a:r>
          </a:p>
          <a:p>
            <a:pPr marL="228600" indent="-228600">
              <a:buFont typeface="+mj-lt"/>
              <a:buAutoNum type="arabicPeriod"/>
            </a:pPr>
            <a:r>
              <a:rPr lang="en-US" dirty="0" smtClean="0"/>
              <a:t>Photo:  </a:t>
            </a:r>
            <a:r>
              <a:rPr lang="en-US" dirty="0" err="1" smtClean="0"/>
              <a:t>wikimedia</a:t>
            </a:r>
            <a:r>
              <a:rPr lang="en-US" dirty="0" smtClean="0"/>
              <a:t> commons.</a:t>
            </a: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53</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877647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524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Although it has no detectable odor, CO is often mixed with other gases that do have an odor.</a:t>
            </a:r>
          </a:p>
          <a:p>
            <a:pPr marL="228600" indent="-228600">
              <a:buFont typeface="+mj-lt"/>
              <a:buAutoNum type="arabicPeriod"/>
            </a:pPr>
            <a:r>
              <a:rPr lang="en-US" dirty="0" smtClean="0"/>
              <a:t>CO is one carbon and one oxygen molecule bonded together.</a:t>
            </a:r>
          </a:p>
          <a:p>
            <a:pPr marL="228600" indent="-228600">
              <a:buFont typeface="+mj-lt"/>
              <a:buAutoNum type="arabicPeriod"/>
            </a:pPr>
            <a:r>
              <a:rPr lang="en-US" dirty="0" smtClean="0"/>
              <a:t>CO is a common industrial hazard resulting from the incomplete burning of natural gas and any other material containing carbon such as gasoline, kerosene, oil, propane, coal, or wood. Forges, blast furnaces and coke ovens produce CO, but one of the most common sources of exposure in the workplace is the internal combustion engine.</a:t>
            </a:r>
          </a:p>
          <a:p>
            <a:pPr marL="228600" indent="-228600">
              <a:buFont typeface="+mj-lt"/>
              <a:buAutoNum type="arabicPeriod"/>
            </a:pPr>
            <a:r>
              <a:rPr lang="en-US" dirty="0" smtClean="0"/>
              <a:t>CO is lighter than air and may settle in lower places.</a:t>
            </a:r>
          </a:p>
          <a:p>
            <a:pPr marL="228600" indent="-228600">
              <a:buFont typeface="+mj-lt"/>
              <a:buAutoNum type="arabicPeriod"/>
            </a:pPr>
            <a:r>
              <a:rPr lang="en-US" dirty="0" smtClean="0"/>
              <a:t>At high levels CO will cause immediate collapse. </a:t>
            </a:r>
          </a:p>
          <a:p>
            <a:pPr marL="228600" indent="-228600">
              <a:buFont typeface="+mj-lt"/>
              <a:buAutoNum type="arabicPeriod"/>
            </a:pPr>
            <a:r>
              <a:rPr lang="en-US" dirty="0" smtClean="0"/>
              <a:t>The OSHA PEL is 50 parts per million (ppm). OSHA standards prohibit worker exposure to more than 50 parts of the gas per million parts of air averaged during an 8-hour time period.</a:t>
            </a:r>
          </a:p>
          <a:p>
            <a:pPr marL="228600" indent="-228600">
              <a:buFont typeface="+mj-lt"/>
              <a:buAutoNum type="arabicPeriod"/>
            </a:pPr>
            <a:r>
              <a:rPr lang="en-US" dirty="0" smtClean="0"/>
              <a:t>Photo;  </a:t>
            </a:r>
            <a:r>
              <a:rPr lang="en-US" dirty="0" err="1" smtClean="0"/>
              <a:t>wikimedia</a:t>
            </a:r>
            <a:r>
              <a:rPr lang="en-US" dirty="0" smtClean="0"/>
              <a:t> commons.</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54</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699741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572000" cy="3429000"/>
          </a:xfrm>
        </p:spPr>
      </p:sp>
      <p:sp>
        <p:nvSpPr>
          <p:cNvPr id="3" name="Notes Placeholder 2"/>
          <p:cNvSpPr>
            <a:spLocks noGrp="1"/>
          </p:cNvSpPr>
          <p:nvPr>
            <p:ph type="body" idx="1"/>
          </p:nvPr>
        </p:nvSpPr>
        <p:spPr>
          <a:xfrm>
            <a:off x="685800" y="3810000"/>
            <a:ext cx="5486400" cy="5334000"/>
          </a:xfrm>
        </p:spPr>
        <p:txBody>
          <a:bodyPr/>
          <a:lstStyle/>
          <a:p>
            <a:pPr marL="228600" indent="-228600">
              <a:buFont typeface="+mj-lt"/>
              <a:buAutoNum type="arabicPeriod"/>
            </a:pPr>
            <a:r>
              <a:rPr lang="en-US" dirty="0" smtClean="0"/>
              <a:t>Have you ever noticed a smell which causes your eyes to water or causes you to cough?  If you have worked around animals or grain which is out of condition, you have undoubtedly noticed some of the above symptoms.  It would be interesting to know what the concentration of the atmospheric gases were at that time.</a:t>
            </a:r>
          </a:p>
          <a:p>
            <a:pPr marL="228600" indent="-228600">
              <a:buFont typeface="+mj-lt"/>
              <a:buAutoNum type="arabicPeriod"/>
            </a:pPr>
            <a:r>
              <a:rPr lang="en-US" dirty="0" smtClean="0"/>
              <a:t>Hydrogen sulfide is the 2</a:t>
            </a:r>
            <a:r>
              <a:rPr lang="en-US" baseline="30000" dirty="0" smtClean="0"/>
              <a:t>nd</a:t>
            </a:r>
            <a:r>
              <a:rPr lang="en-US" dirty="0" smtClean="0"/>
              <a:t> most toxic gas known to man.  It was used in the gas chambers to exterminate people quickly.</a:t>
            </a:r>
          </a:p>
          <a:p>
            <a:pPr marL="228600" indent="-228600">
              <a:buFont typeface="+mj-lt"/>
              <a:buAutoNum type="arabicPeriod"/>
            </a:pPr>
            <a:r>
              <a:rPr lang="en-US" dirty="0" smtClean="0"/>
              <a:t>It is composed of two hydrogen molecules bonded with one </a:t>
            </a:r>
            <a:r>
              <a:rPr lang="en-US" dirty="0" err="1" smtClean="0"/>
              <a:t>sulfar</a:t>
            </a:r>
            <a:r>
              <a:rPr lang="en-US" dirty="0" smtClean="0"/>
              <a:t> molecule.</a:t>
            </a:r>
          </a:p>
          <a:p>
            <a:pPr marL="228600" indent="-228600">
              <a:buFont typeface="+mj-lt"/>
              <a:buAutoNum type="arabicPeriod"/>
            </a:pPr>
            <a:r>
              <a:rPr lang="en-US" dirty="0" smtClean="0"/>
              <a:t>H2S has a strong odor of rotten eggs at low concentrations and a sweetish odor at higher locations. Odor should not be used as a warning of exposure since at concentrations of (20-30 parts per million) hydrogen sulfide may deaden the sense of smell by paralyzing the respiratory center of the brain and olfactory nerve. However, although its strong odor is readily identified, olfactory fatigue occurs at high concentrations and at continuous low concentrations. For this reason, odor is not a reliable indicator of hydrogen sulfide's presence and may not provide adequate warning of hazardous concentrations. Hydrogen sulfide is slightly heavier than air and may accumulate in enclosed, poorly ventilated, and low-lying areas.</a:t>
            </a:r>
          </a:p>
          <a:p>
            <a:pPr marL="228600" indent="-228600">
              <a:buFont typeface="+mj-lt"/>
              <a:buAutoNum type="arabicPeriod"/>
            </a:pPr>
            <a:r>
              <a:rPr lang="en-US" dirty="0" smtClean="0"/>
              <a:t>Sources/Uses - Hydrogen sulfide is produced naturally by decaying organic matter and is released from sewage sludge, liquid manure, sulfur hot springs, and natural gas. It is a by-product of many industrial processes including petroleum refining, tanning, mining, wood- pulp processing, rayon manufacturing, sugar-beet processing, and hot-asphalt paving. Hydrogen sulfide is used to produce elemental sulfur, sulfuric acid, and heavy water for nuclear reactors.</a:t>
            </a:r>
          </a:p>
          <a:p>
            <a:pPr marL="228600" indent="-228600">
              <a:buFont typeface="+mj-lt"/>
              <a:buAutoNum type="arabicPeriod"/>
            </a:pPr>
            <a:r>
              <a:rPr lang="en-US" dirty="0" smtClean="0"/>
              <a:t>Hydrogen sulfide is regulated by OSHA and has a permissible exposure limit of 20 parts per million (ppm) ceiling concentration and a peak exposure limit of 50 (ppm) for no more than 10 minutes if no other measurable exposure occurs. Inhalation of concentrations of 500-1000 (ppm) will cause rapid unconsciousness and death through respiratory paralysis and asphyxiation.</a:t>
            </a:r>
          </a:p>
          <a:p>
            <a:pPr marL="228600" indent="-228600">
              <a:buFont typeface="+mj-lt"/>
              <a:buAutoNum type="arabicPeriod"/>
            </a:pPr>
            <a:r>
              <a:rPr lang="en-US" dirty="0" smtClean="0"/>
              <a:t>Photo:  </a:t>
            </a:r>
            <a:r>
              <a:rPr lang="en-US" dirty="0" err="1" smtClean="0"/>
              <a:t>wikimedia</a:t>
            </a:r>
            <a:r>
              <a:rPr lang="en-US" dirty="0" smtClean="0"/>
              <a:t> commons</a:t>
            </a: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55</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69974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a:xfrm>
            <a:off x="685800" y="3886200"/>
            <a:ext cx="5486400" cy="5257800"/>
          </a:xfrm>
        </p:spPr>
        <p:txBody>
          <a:bodyPr/>
          <a:lstStyle/>
          <a:p>
            <a:pPr marL="0" indent="0">
              <a:buFont typeface="+mj-lt"/>
              <a:buNone/>
            </a:pPr>
            <a:r>
              <a:rPr lang="en-US" dirty="0" smtClean="0"/>
              <a:t>Image translation:  PELIGRO  H2S</a:t>
            </a:r>
            <a:r>
              <a:rPr lang="en-US" baseline="0" dirty="0" smtClean="0"/>
              <a:t>  GAS VENENOSO</a:t>
            </a:r>
          </a:p>
          <a:p>
            <a:pPr marL="0" indent="0">
              <a:buFont typeface="+mj-lt"/>
              <a:buNone/>
            </a:pPr>
            <a:r>
              <a:rPr lang="en-US" baseline="0" dirty="0" smtClean="0"/>
              <a:t>1. </a:t>
            </a:r>
            <a:r>
              <a:rPr lang="en-US" dirty="0" smtClean="0"/>
              <a:t>There is a false sense of security about being able to smell hydrogen</a:t>
            </a:r>
            <a:r>
              <a:rPr lang="en-US" baseline="0" dirty="0" smtClean="0"/>
              <a:t> sulfide.  There is also a false sense of security that a person is “okay” after exposure when the full effects may not be seen for 72 hours and can lead to death.</a:t>
            </a:r>
          </a:p>
          <a:p>
            <a:pPr marL="228600" indent="-228600">
              <a:buFont typeface="+mj-lt"/>
              <a:buAutoNum type="arabicPeriod"/>
            </a:pPr>
            <a:r>
              <a:rPr lang="en-US" baseline="0" dirty="0" smtClean="0"/>
              <a:t>Anyone exposed should seek medical treatment.</a:t>
            </a:r>
          </a:p>
          <a:p>
            <a:pPr marL="228600" indent="-228600">
              <a:buFont typeface="+mj-lt"/>
              <a:buAutoNum type="arabicPeriod"/>
            </a:pPr>
            <a:r>
              <a:rPr lang="en-US" baseline="0" dirty="0" smtClean="0"/>
              <a:t>Because of the deadening of the sense of smell and the delay in symptom appearance, workers should be extremely careful in areas with known or potential H2S. </a:t>
            </a:r>
            <a:endParaRPr lang="en-US" dirty="0" smtClean="0"/>
          </a:p>
          <a:p>
            <a:pPr marL="228600" indent="-228600">
              <a:buFont typeface="+mj-lt"/>
              <a:buAutoNum type="arabicPeriod"/>
            </a:pPr>
            <a:r>
              <a:rPr lang="en-US" dirty="0" smtClean="0"/>
              <a:t>Hydrogen sulfide has a strong odor of rotten eggs at low concentrations and a sweetish odor at higher locations. Odor should not be used as a warning of exposure since at concentrations of (20-30 parts per million) hydrogen sulfide may deaden the sense of smell by paralyzing the respiratory center of the brain and olfactory </a:t>
            </a:r>
            <a:r>
              <a:rPr lang="en-US" dirty="0" err="1" smtClean="0"/>
              <a:t>nerve.However</a:t>
            </a:r>
            <a:r>
              <a:rPr lang="en-US" dirty="0" smtClean="0"/>
              <a:t>, although its strong odor is readily identified, olfactory fatigue occurs at high concentrations and at continuous low concentrations. For this reason, odor is not a reliable indicator of hydrogen sulfide's presence and may not provide adequate warning of hazardous concentrations. Hydrogen sulfide is slightly heavier than air and may accumulate in enclosed, poorly ventilated, and low-lying areas.</a:t>
            </a:r>
          </a:p>
          <a:p>
            <a:pPr marL="228600" indent="-228600">
              <a:buFont typeface="+mj-lt"/>
              <a:buAutoNum type="arabicPeriod"/>
            </a:pPr>
            <a:r>
              <a:rPr lang="en-US" dirty="0" smtClean="0"/>
              <a:t>Sources/Uses - Hydrogen sulfide is produced naturally by decaying organic matter and is released from sewage sludge, liquid manure, sulfur hot springs, and natural gas. It is a by-product of many industrial processes including petroleum refining, tanning, mining, wood- pulp processing, rayon manufacturing, sugar-beet processing, and hot-asphalt paving. Hydrogen sulfide is used to produce elemental sulfur, sulfuric acid, and heavy water for nuclear reactors.</a:t>
            </a:r>
          </a:p>
          <a:p>
            <a:pPr marL="228600" indent="-228600">
              <a:buFont typeface="+mj-lt"/>
              <a:buAutoNum type="arabicPeriod"/>
            </a:pPr>
            <a:r>
              <a:rPr lang="en-US" dirty="0" smtClean="0"/>
              <a:t>Hydrogen sulfide is regulated by OSHA and has a permissible exposure limit of 20 parts per million (ppm) ceiling concentration and a peak exposure limit of 50 (ppm) for no more than 10 minutes if no other measurable exposure occurs. Inhalation of concentrations of 500-1000 (ppm) will cause rapid unconsciousness and death through respiratory paralysis and asphyxiation.</a:t>
            </a: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56</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699741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572000" cy="3429000"/>
          </a:xfrm>
        </p:spPr>
      </p:sp>
      <p:sp>
        <p:nvSpPr>
          <p:cNvPr id="3" name="Notes Placeholder 2"/>
          <p:cNvSpPr>
            <a:spLocks noGrp="1"/>
          </p:cNvSpPr>
          <p:nvPr>
            <p:ph type="body" idx="1"/>
          </p:nvPr>
        </p:nvSpPr>
        <p:spPr>
          <a:xfrm>
            <a:off x="0" y="3810000"/>
            <a:ext cx="6858000" cy="5715000"/>
          </a:xfrm>
        </p:spPr>
        <p:txBody>
          <a:bodyPr/>
          <a:lstStyle/>
          <a:p>
            <a:pPr marL="228600" indent="-228600">
              <a:buFont typeface="+mj-lt"/>
              <a:buAutoNum type="arabicPeriod"/>
            </a:pPr>
            <a:r>
              <a:rPr lang="en-US" sz="1100" baseline="0" dirty="0" smtClean="0"/>
              <a:t>Carbon Dioxide – CO2</a:t>
            </a:r>
            <a:r>
              <a:rPr lang="en-US" sz="1100" dirty="0" smtClean="0"/>
              <a:t> is a colorless odorless</a:t>
            </a:r>
            <a:r>
              <a:rPr lang="en-US" sz="1100" baseline="0" dirty="0" smtClean="0"/>
              <a:t> gas. Does</a:t>
            </a:r>
            <a:r>
              <a:rPr lang="en-US" sz="1100" dirty="0" smtClean="0"/>
              <a:t> not burn &amp; is not combustible</a:t>
            </a:r>
            <a:r>
              <a:rPr lang="en-US" sz="1100" baseline="0" dirty="0" smtClean="0"/>
              <a:t>. COMPRESSED GAS. </a:t>
            </a:r>
            <a:r>
              <a:rPr lang="en-US" sz="1100" dirty="0"/>
              <a:t>Often used in fire </a:t>
            </a:r>
            <a:r>
              <a:rPr lang="en-US" sz="1100" dirty="0" err="1" smtClean="0"/>
              <a:t>extinquishers</a:t>
            </a:r>
            <a:r>
              <a:rPr lang="en-US" sz="1100" dirty="0" smtClean="0"/>
              <a:t>. Contains </a:t>
            </a:r>
            <a:r>
              <a:rPr lang="en-US" sz="1100" baseline="0" dirty="0" smtClean="0"/>
              <a:t>refrigerated gas. May explode if heated. CONFINED SPACE HAZARD. ASPHYXIANT. High concentrations can displace oxygen in air and cause suffocation. May cause </a:t>
            </a:r>
            <a:r>
              <a:rPr lang="en-US" sz="1100" baseline="0" dirty="0" err="1" smtClean="0"/>
              <a:t>frostbite.Gas</a:t>
            </a:r>
            <a:r>
              <a:rPr lang="en-US" sz="1100" baseline="0" dirty="0" smtClean="0"/>
              <a:t> may accumulate in hazardous amounts in low-lying areas especially inside confined spaces, resulting in a health hazard. Closed containers may rupture violently when heated releasing contents. In a fire, the very hazardous toxins CO &amp; CO2 may be generated.</a:t>
            </a:r>
          </a:p>
          <a:p>
            <a:pPr marL="228600" indent="-228600">
              <a:buFont typeface="+mj-lt"/>
              <a:buAutoNum type="arabicPeriod"/>
            </a:pPr>
            <a:r>
              <a:rPr lang="en-US" sz="1100" baseline="0" dirty="0" smtClean="0"/>
              <a:t>Carbon dioxide is a common byproduct of most living organisms.  Every time we breath, we produce and release CO2 into the air. CO2 is the waste product from the food we burn as energy. </a:t>
            </a:r>
            <a:r>
              <a:rPr lang="en-US" sz="1100" dirty="0" smtClean="0"/>
              <a:t>We have @</a:t>
            </a:r>
            <a:r>
              <a:rPr lang="en-US" sz="1100" baseline="0" dirty="0" smtClean="0"/>
              <a:t> 3.8% concentration of CO2 in each exhaled breath. </a:t>
            </a:r>
          </a:p>
          <a:p>
            <a:pPr marL="228600" indent="-228600">
              <a:buFont typeface="+mj-lt"/>
              <a:buAutoNum type="arabicPeriod"/>
            </a:pPr>
            <a:r>
              <a:rPr lang="en-US" sz="1100" baseline="0" dirty="0" smtClean="0"/>
              <a:t>Carbon dioxide is primarily a byproduct of bacterial decomposition.  When grain decomposes or ferments it produces CO2. </a:t>
            </a:r>
          </a:p>
          <a:p>
            <a:pPr marL="685800" lvl="1" indent="-228600">
              <a:buFont typeface="+mj-lt"/>
              <a:buAutoNum type="alphaLcPeriod"/>
            </a:pPr>
            <a:r>
              <a:rPr lang="en-US" sz="1100" baseline="0" dirty="0" smtClean="0"/>
              <a:t>Employees working in grain elevators and silos, where stored grain produces 37% CO2 during oxidation of carbohydrates, are at risk for high levels of CO2 exposure (Nelson 2000; NIOSH 1976).</a:t>
            </a:r>
          </a:p>
          <a:p>
            <a:pPr marL="685800" lvl="1" indent="-228600">
              <a:buFont typeface="+mj-lt"/>
              <a:buAutoNum type="alphaLcPeriod"/>
            </a:pPr>
            <a:r>
              <a:rPr lang="en-US" sz="1100" baseline="0" dirty="0" smtClean="0"/>
              <a:t>As with people, "aerobic" or oxygen-using bacteria produce CO2 as a primary metabolic byproduct. In many confined spaces, there is a direct relationship between low concentrations of oxygen &amp; elevated concentrations of CO2. </a:t>
            </a:r>
          </a:p>
          <a:p>
            <a:pPr marL="228600" lvl="0" indent="-228600">
              <a:buFont typeface="+mj-lt"/>
              <a:buAutoNum type="arabicPeriod"/>
            </a:pPr>
            <a:r>
              <a:rPr lang="en-US" sz="1100" baseline="0" dirty="0" smtClean="0"/>
              <a:t>Never use an oxygen sensor as a method of measuring CO2, instead, always use a dedicated sensor for the measurement of carbon dioxide. As air is primarily nitrogen with 20.9% oxygen, the quantity of CO2 required to displace the oxygen to a low alarm level of 19.5% O2 is approximately 70,000ppm CO2. You will be over exposed to CO2 long before the oxygen sensor reaches its alarm point</a:t>
            </a:r>
            <a:r>
              <a:rPr lang="en-US" sz="900" baseline="0" dirty="0" smtClean="0"/>
              <a:t>. </a:t>
            </a:r>
            <a:r>
              <a:rPr lang="en-US" sz="900" baseline="0" dirty="0" smtClean="0">
                <a:hlinkClick r:id="rId3"/>
              </a:rPr>
              <a:t>http://www.cacgas.com.au/blog/bid/383463/Carbon-Dioxide-CO2-A-Greater-Hazard-Than-Often-Considered</a:t>
            </a:r>
            <a:r>
              <a:rPr lang="en-US" sz="900" baseline="0" dirty="0" smtClean="0"/>
              <a:t> </a:t>
            </a:r>
          </a:p>
          <a:p>
            <a:pPr marL="228600" lvl="0" indent="-228600">
              <a:buFont typeface="+mj-lt"/>
              <a:buAutoNum type="arabicPeriod"/>
            </a:pPr>
            <a:r>
              <a:rPr lang="en-US" sz="1100" dirty="0" smtClean="0"/>
              <a:t>Carbon dioxide is produced during the decay process of organic materials and the fermentation of sugars in bread, beer and winemaking. It is produced by combustion of wood, carbohydrates &amp; fossil fuels such as coal, peat, petroleum &amp; natural gas.</a:t>
            </a:r>
          </a:p>
          <a:p>
            <a:pPr marL="228600" lvl="0" indent="-228600">
              <a:buFont typeface="+mj-lt"/>
              <a:buAutoNum type="arabicPeriod"/>
            </a:pPr>
            <a:r>
              <a:rPr lang="en-US" sz="1100" dirty="0" smtClean="0"/>
              <a:t>It is one of the most commonly used compressed gases for pneumatic (pressurized gas) systems in portable pressure tools. Carbon dioxide is also used as an atmosphere for welding, although in the welding arc, it reacts to oxidize most metals. It is a versatile industrial material, used, for example, as an inert gas in welding and fire extinguishers, as a pressurizing gas in air guns and oil recovery, as a chemical feedstock and in liquid form as a solvent in decaffeination of coffee and supercritical drying. It is added to drinking water and carbonated beverages including beer and sparkling wine to add effervescence. The frozen solid form of CO2, known as "dry ice" is used as a refrigerant and as an abrasive in dry-ice blasting. </a:t>
            </a:r>
          </a:p>
          <a:p>
            <a:pPr marL="228600" lvl="0" indent="-228600">
              <a:buFont typeface="+mj-lt"/>
              <a:buAutoNum type="arabicPeriod"/>
            </a:pPr>
            <a:r>
              <a:rPr lang="en-US" sz="1100" dirty="0" smtClean="0"/>
              <a:t>Combustion</a:t>
            </a:r>
            <a:r>
              <a:rPr lang="en-US" sz="1100" dirty="0"/>
              <a:t>: The main human activity that emits CO2 is the combustion of fossil </a:t>
            </a:r>
            <a:r>
              <a:rPr lang="en-US" sz="1100" dirty="0" smtClean="0"/>
              <a:t>for </a:t>
            </a:r>
            <a:r>
              <a:rPr lang="en-US" sz="1100" dirty="0"/>
              <a:t>energy and </a:t>
            </a:r>
            <a:r>
              <a:rPr lang="en-US" sz="1100" dirty="0" smtClean="0"/>
              <a:t>transportation. Landfill</a:t>
            </a:r>
            <a:r>
              <a:rPr lang="en-US" sz="1100" dirty="0"/>
              <a:t>: Carbon Dioxide, along with Methane are the primary components in landfill and sewage treatment digester gas. Food Production: CO2 is used in a number of applications in food production. A typical process is to increase plant growth by elevating normal CO2 levels in </a:t>
            </a:r>
            <a:r>
              <a:rPr lang="en-US" sz="1100" dirty="0" err="1"/>
              <a:t>greenhousesVentilation</a:t>
            </a:r>
            <a:r>
              <a:rPr lang="en-US" sz="1100" dirty="0"/>
              <a:t>: There is some degree of risk in crowded badly ventilated places and an Oxygen deficient atmosphere could accompany this problem. </a:t>
            </a:r>
            <a:endParaRPr lang="en-US" sz="1100" dirty="0" smtClean="0"/>
          </a:p>
          <a:p>
            <a:pPr marL="228600" lvl="0" indent="-228600">
              <a:buFont typeface="+mj-lt"/>
              <a:buAutoNum type="arabicPeriod"/>
            </a:pPr>
            <a:r>
              <a:rPr lang="en-US" sz="1100" dirty="0"/>
              <a:t>Picture – CO2 molecule </a:t>
            </a:r>
            <a:r>
              <a:rPr lang="en-US" sz="1100" dirty="0" err="1"/>
              <a:t>wikimedia</a:t>
            </a:r>
            <a:endParaRPr lang="en-US" sz="1100" dirty="0"/>
          </a:p>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57</a:t>
            </a:fld>
            <a:endParaRPr lang="en-US"/>
          </a:p>
        </p:txBody>
      </p:sp>
      <p:sp>
        <p:nvSpPr>
          <p:cNvPr id="7" name="Footer Placeholder 6"/>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170395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00025"/>
            <a:ext cx="4572000" cy="3429000"/>
          </a:xfrm>
        </p:spPr>
      </p:sp>
      <p:sp>
        <p:nvSpPr>
          <p:cNvPr id="3" name="Notes Placeholder 2"/>
          <p:cNvSpPr>
            <a:spLocks noGrp="1"/>
          </p:cNvSpPr>
          <p:nvPr>
            <p:ph type="body" idx="1"/>
          </p:nvPr>
        </p:nvSpPr>
        <p:spPr>
          <a:xfrm>
            <a:off x="0" y="3886200"/>
            <a:ext cx="6858000" cy="4800600"/>
          </a:xfrm>
        </p:spPr>
        <p:txBody>
          <a:bodyPr/>
          <a:lstStyle/>
          <a:p>
            <a:pPr marL="228600" indent="-228600">
              <a:buFont typeface="+mj-lt"/>
              <a:buAutoNum type="arabicPeriod"/>
            </a:pPr>
            <a:r>
              <a:rPr lang="en-US" sz="1100" baseline="0" dirty="0" smtClean="0"/>
              <a:t>Carbon dioxide is primarily a byproduct of bacterial decomposition.  When grain decomposes or ferments it produces CO2. Therefore, employees working in grain elevators and silos, where stored grain produces 37% CO2 during oxidation of carbohydrates, are at risk for CO2 exposure (Nelson 2000; NIOSH 1976). As with people, "aerobic" or oxygen-using bacteria produce carbon dioxide as a primary metabolic byproduct. In many confined spaces, there is a direct relationship between low concentrations of oxygen and elevated concentrations of CO2. </a:t>
            </a:r>
          </a:p>
          <a:p>
            <a:pPr marL="228600" lvl="0" indent="-228600">
              <a:buFont typeface="+mj-lt"/>
              <a:buAutoNum type="arabicPeriod"/>
            </a:pPr>
            <a:r>
              <a:rPr lang="en-US" sz="1100" baseline="0" dirty="0" smtClean="0"/>
              <a:t>OSHA sets the Permissible Exposure Limit at 5,000 parts per million in an 8 hour work day as well as the short term exposure limits (STEL).</a:t>
            </a:r>
          </a:p>
          <a:p>
            <a:pPr lvl="1" indent="-228600">
              <a:buFont typeface="+mj-lt"/>
              <a:buAutoNum type="alphaLcPeriod"/>
            </a:pPr>
            <a:r>
              <a:rPr lang="en-US" sz="1100" baseline="0" dirty="0" smtClean="0"/>
              <a:t>In the case of a confined space where CO2 is generated as a byproduct of aerobic bacterial action, a concentration of 19.5 percent O2 (the hazardous condition threshold for oxygen deficiency in most jurisdictions) would be associated with an equivalent concentration of at least 1.4 percent ( = 14,000 ppm) CO2. This is substantially higher than the generally accepted workplace exposure limit for CO2 (5,000 ppm calculated as an 8-hour TWA). </a:t>
            </a:r>
          </a:p>
          <a:p>
            <a:pPr lvl="1" indent="-228600">
              <a:buFont typeface="+mj-lt"/>
              <a:buAutoNum type="alphaLcPeriod"/>
            </a:pPr>
            <a:r>
              <a:rPr lang="en-US" sz="1100" baseline="0" dirty="0" smtClean="0"/>
              <a:t>The true concentration of CO2 could be substantially higher if the oxygen deficiency is due to displacement rather than consumption of the oxygen in the confined space. Fresh air contains only 20.9 percent oxygen by volume. The balance consists mostly of nitrogen, with minor or trace concentrations of a wide variety of other gases, including argon, water vapor, and carbon dioxide. Because oxygen represents only about one-fifth of the total volume of fresh air, every 5 percent of a displacing gas that is introduced into a confined space reduces the oxygen concentration by only 1 percent. As an example, consider an oxygen deficiency due to the introduction of dry ice into an enclosed space. In this case, a reading of 19.5 percent O2 would not be indicative of 1.4 percent CO2, it would be indicative of 5 X 1.4 percent = 7.0 percent (= 70,000 ppm) CO2.</a:t>
            </a:r>
          </a:p>
          <a:p>
            <a:pPr lvl="1" indent="-228600">
              <a:buFont typeface="+mj-lt"/>
              <a:buAutoNum type="alphaLcPeriod"/>
            </a:pPr>
            <a:r>
              <a:rPr lang="en-US" sz="1100" baseline="0" dirty="0" smtClean="0"/>
              <a:t>The bottom line is that if you wait until the oxygen deficiency alarm is activated, and the deficiency is due to the presence of CO2, you will have substantially exceeded the toxic exposure limit long before leaving the affected area.</a:t>
            </a:r>
          </a:p>
          <a:p>
            <a:pPr lvl="1" indent="-228600">
              <a:buFont typeface="+mj-lt"/>
              <a:buAutoNum type="alphaLcPeriod"/>
            </a:pPr>
            <a:r>
              <a:rPr lang="en-US" sz="1100" baseline="0" dirty="0" smtClean="0"/>
              <a:t>Carbon dioxide is heavier than air, with a density of 1.5 times that of fresh air. When carbon dioxide is released into an enclosed or confined space, it tends to settle to the bottom of the space, reaching the highest concentration in the lowest parts of the space. Because of this tendency to settle, as CO2 is produced, it can reach higher and higher concentrations in localized regions of the space (such as the head space immediately above the liquid in fermentation vats).</a:t>
            </a:r>
          </a:p>
          <a:p>
            <a:pPr lvl="1" indent="-228600">
              <a:buFont typeface="+mj-lt"/>
              <a:buAutoNum type="alphaLcPeriod"/>
            </a:pPr>
            <a:r>
              <a:rPr lang="en-US" sz="1100" baseline="0" dirty="0" smtClean="0"/>
              <a:t>By Bob Henderson Jul 01, 2006  </a:t>
            </a:r>
            <a:r>
              <a:rPr lang="en-US" sz="1100" dirty="0" smtClean="0">
                <a:hlinkClick r:id="rId3"/>
              </a:rPr>
              <a:t>https://ohsonline.com/Articles/2006/07/Carbon-Dioxide-Measures-Up-as-a-Real-Hazard.aspx</a:t>
            </a:r>
            <a:r>
              <a:rPr lang="en-US" sz="1100" dirty="0" smtClean="0"/>
              <a:t> </a:t>
            </a:r>
          </a:p>
          <a:p>
            <a:pPr marL="685800" lvl="1" indent="-228600">
              <a:buFont typeface="+mj-lt"/>
              <a:buAutoNum type="alphaLcPeriod"/>
            </a:pPr>
            <a:endParaRPr lang="en-US" sz="1100" dirty="0"/>
          </a:p>
        </p:txBody>
      </p:sp>
      <p:sp>
        <p:nvSpPr>
          <p:cNvPr id="4" name="Slide Number Placeholder 3"/>
          <p:cNvSpPr>
            <a:spLocks noGrp="1"/>
          </p:cNvSpPr>
          <p:nvPr>
            <p:ph type="sldNum" sz="quarter" idx="10"/>
          </p:nvPr>
        </p:nvSpPr>
        <p:spPr/>
        <p:txBody>
          <a:bodyPr/>
          <a:lstStyle/>
          <a:p>
            <a:fld id="{DDDBE19E-176A-47A6-8D2D-365132E40E2A}" type="slidenum">
              <a:rPr lang="en-US" smtClean="0"/>
              <a:t>58</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170395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lvl="0"/>
            <a:r>
              <a:rPr lang="en-US" dirty="0">
                <a:solidFill>
                  <a:prstClr val="black"/>
                </a:solidFill>
              </a:rPr>
              <a:t>This section will discuss the application of the Confined Space Standard OSHA 1910.146 in agricultural settings including grain elevators.</a:t>
            </a:r>
          </a:p>
          <a:p>
            <a:pPr lvl="0"/>
            <a:r>
              <a:rPr lang="en-US" dirty="0">
                <a:solidFill>
                  <a:prstClr val="black"/>
                </a:solidFill>
              </a:rPr>
              <a:t>There are several topics covered:</a:t>
            </a:r>
          </a:p>
          <a:p>
            <a:pPr marL="685800" lvl="1"/>
            <a:r>
              <a:rPr lang="en-US" dirty="0">
                <a:solidFill>
                  <a:prstClr val="black"/>
                </a:solidFill>
              </a:rPr>
              <a:t>Extent of coverage</a:t>
            </a:r>
          </a:p>
          <a:p>
            <a:pPr marL="685800" lvl="1"/>
            <a:r>
              <a:rPr lang="en-US" dirty="0">
                <a:solidFill>
                  <a:prstClr val="black"/>
                </a:solidFill>
              </a:rPr>
              <a:t>Employer responsibilities</a:t>
            </a:r>
          </a:p>
          <a:p>
            <a:pPr marL="685800" lvl="1"/>
            <a:r>
              <a:rPr lang="en-US" dirty="0">
                <a:solidFill>
                  <a:prstClr val="black"/>
                </a:solidFill>
              </a:rPr>
              <a:t>Permit required confined space entry program including Program &amp; personnel  requirements</a:t>
            </a:r>
          </a:p>
          <a:p>
            <a:pPr marL="685800" lvl="1"/>
            <a:r>
              <a:rPr lang="en-US" dirty="0">
                <a:solidFill>
                  <a:prstClr val="black"/>
                </a:solidFill>
              </a:rPr>
              <a:t>Entry permit</a:t>
            </a:r>
          </a:p>
          <a:p>
            <a:pPr marL="685800" lvl="1"/>
            <a:r>
              <a:rPr lang="en-US" dirty="0">
                <a:solidFill>
                  <a:prstClr val="black"/>
                </a:solidFill>
              </a:rPr>
              <a:t>Entry process</a:t>
            </a:r>
          </a:p>
          <a:p>
            <a:pPr marL="685800" lvl="1"/>
            <a:r>
              <a:rPr lang="en-US" dirty="0">
                <a:solidFill>
                  <a:prstClr val="black"/>
                </a:solidFill>
              </a:rPr>
              <a:t>Reclassification</a:t>
            </a:r>
          </a:p>
          <a:p>
            <a:pPr marL="685800" lvl="1"/>
            <a:r>
              <a:rPr lang="en-US" dirty="0">
                <a:solidFill>
                  <a:prstClr val="black"/>
                </a:solidFill>
              </a:rPr>
              <a:t>Alternate Procedures</a:t>
            </a:r>
          </a:p>
          <a:p>
            <a:pPr lvl="0"/>
            <a:r>
              <a:rPr lang="en-US" dirty="0">
                <a:solidFill>
                  <a:prstClr val="black"/>
                </a:solidFill>
              </a:rPr>
              <a:t>The section explains the general provisions needed to comply with the standard and the general requirements of a permit required confined space entry program. </a:t>
            </a:r>
          </a:p>
          <a:p>
            <a:pPr lvl="0"/>
            <a:r>
              <a:rPr lang="en-US" dirty="0">
                <a:solidFill>
                  <a:prstClr val="black"/>
                </a:solidFill>
              </a:rPr>
              <a:t>Employers needing assistance in setting up a confined space program should contact their OSHA consultation program.</a:t>
            </a:r>
          </a:p>
          <a:p>
            <a:endParaRPr lang="en-US" dirty="0"/>
          </a:p>
        </p:txBody>
      </p:sp>
      <p:sp>
        <p:nvSpPr>
          <p:cNvPr id="4" name="Footer Placeholder 3"/>
          <p:cNvSpPr>
            <a:spLocks noGrp="1"/>
          </p:cNvSpPr>
          <p:nvPr>
            <p:ph type="ftr" sz="quarter" idx="10"/>
          </p:nvPr>
        </p:nvSpPr>
        <p:spPr/>
        <p:txBody>
          <a:bodyPr/>
          <a:lstStyle/>
          <a:p>
            <a:pPr algn="l"/>
            <a:r>
              <a:rPr lang="en-US" smtClean="0"/>
              <a:t>Grain Handling Safety Coalition – Ag Confined Space Hazards</a:t>
            </a:r>
            <a:endParaRPr lang="en-US" dirty="0"/>
          </a:p>
        </p:txBody>
      </p:sp>
      <p:sp>
        <p:nvSpPr>
          <p:cNvPr id="5" name="Slide Number Placeholder 4"/>
          <p:cNvSpPr>
            <a:spLocks noGrp="1"/>
          </p:cNvSpPr>
          <p:nvPr>
            <p:ph type="sldNum" sz="quarter" idx="11"/>
          </p:nvPr>
        </p:nvSpPr>
        <p:spPr/>
        <p:txBody>
          <a:bodyPr/>
          <a:lstStyle/>
          <a:p>
            <a:fld id="{DDDBE19E-176A-47A6-8D2D-365132E40E2A}" type="slidenum">
              <a:rPr lang="en-US" smtClean="0"/>
              <a:pPr/>
              <a:t>59</a:t>
            </a:fld>
            <a:endParaRPr lang="en-US" dirty="0"/>
          </a:p>
        </p:txBody>
      </p:sp>
    </p:spTree>
    <p:extLst>
      <p:ext uri="{BB962C8B-B14F-4D97-AF65-F5344CB8AC3E}">
        <p14:creationId xmlns:p14="http://schemas.microsoft.com/office/powerpoint/2010/main" val="30778971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section will explore briefly the topics listed and how they are part of compliance to  the provisions of the 1910.146 confined space standard.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60</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735558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570" lvl="0" indent="-228570">
              <a:buFont typeface="+mj-lt"/>
              <a:buAutoNum type="arabicPeriod"/>
            </a:pPr>
            <a:r>
              <a:rPr lang="en-US" dirty="0">
                <a:solidFill>
                  <a:prstClr val="black"/>
                </a:solidFill>
              </a:rPr>
              <a:t>Explain employers have a legal responsibility to provide a safe workplace.  This means they must ensure the regulations which govern their business are instituted and followed. This applies to 1 employee or more. </a:t>
            </a:r>
          </a:p>
          <a:p>
            <a:pPr marL="228570" lvl="0" indent="-228570">
              <a:buFont typeface="+mj-lt"/>
              <a:buAutoNum type="arabicPeriod"/>
            </a:pPr>
            <a:r>
              <a:rPr lang="en-US" dirty="0">
                <a:solidFill>
                  <a:prstClr val="black"/>
                </a:solidFill>
              </a:rPr>
              <a:t>Discuss - It is the employers’  responsibility to know the rules and laws  – federal and state.</a:t>
            </a:r>
          </a:p>
          <a:p>
            <a:pPr marL="228570" lvl="0" indent="-228570">
              <a:buFont typeface="+mj-lt"/>
              <a:buAutoNum type="arabicPeriod"/>
            </a:pPr>
            <a:r>
              <a:rPr lang="en-US" dirty="0">
                <a:solidFill>
                  <a:prstClr val="black"/>
                </a:solidFill>
              </a:rPr>
              <a:t>Emphasize – It is employers’ responsibility to ensure employees, know, understand and follow regulations and company policies.</a:t>
            </a:r>
          </a:p>
          <a:p>
            <a:pPr marL="228570" lvl="0" indent="-228570">
              <a:buFont typeface="+mj-lt"/>
              <a:buAutoNum type="arabicPeriod"/>
            </a:pPr>
            <a:r>
              <a:rPr lang="en-US" dirty="0">
                <a:solidFill>
                  <a:prstClr val="black"/>
                </a:solidFill>
              </a:rPr>
              <a:t>Stress - If employers  are unsure of the regulations they should consult with the appropriate agency.  Every state has an on-site consultation program jointly funded by OSHA and the state which provides assistance in learning and complying to the regulations. </a:t>
            </a:r>
          </a:p>
          <a:p>
            <a:pPr marL="228570" lvl="0" indent="-228570">
              <a:buFont typeface="+mj-lt"/>
              <a:buAutoNum type="arabicPeriod"/>
            </a:pPr>
            <a:r>
              <a:rPr lang="en-US" dirty="0">
                <a:solidFill>
                  <a:prstClr val="black"/>
                </a:solidFill>
              </a:rPr>
              <a:t>The OSHA website provides contact information for each state’s on-site consultation program.  </a:t>
            </a:r>
          </a:p>
          <a:p>
            <a:pPr marL="228570" lvl="0" indent="-228570">
              <a:buFont typeface="+mj-lt"/>
              <a:buAutoNum type="arabicPeriod"/>
            </a:pPr>
            <a:r>
              <a:rPr lang="en-US" dirty="0">
                <a:solidFill>
                  <a:prstClr val="black"/>
                </a:solidFill>
              </a:rPr>
              <a:t>Illinois Department of Labor has the on-site consultation program in Illinois. </a:t>
            </a:r>
          </a:p>
          <a:p>
            <a:pPr marL="228570" lvl="0" indent="-228570">
              <a:buFont typeface="+mj-lt"/>
              <a:buAutoNum type="arabicPeriod"/>
            </a:pPr>
            <a:r>
              <a:rPr lang="en-US" dirty="0">
                <a:solidFill>
                  <a:prstClr val="black"/>
                </a:solidFill>
              </a:rPr>
              <a:t>Employers should also know and understand the state’s laws as they may be more restrictive than OSHA.  Contact the state department of labor. </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6</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2089528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DBE19E-176A-47A6-8D2D-365132E40E2A}" type="slidenum">
              <a:rPr lang="en-US" smtClean="0"/>
              <a:pPr/>
              <a:t>61</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1627984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1910.146 confined space standard applies to entry into permit required confined spaces.</a:t>
            </a:r>
          </a:p>
          <a:p>
            <a:pPr marL="228600" indent="-228600">
              <a:buFont typeface="+mj-lt"/>
              <a:buAutoNum type="arabicPeriod"/>
            </a:pPr>
            <a:r>
              <a:rPr lang="en-US" dirty="0" smtClean="0"/>
              <a:t>It states spaces must be evaluated to determine if they are permit required and is so, the provisions of the standard must be followed.</a:t>
            </a:r>
          </a:p>
          <a:p>
            <a:pPr marL="228600" indent="-228600">
              <a:buFont typeface="+mj-lt"/>
              <a:buAutoNum type="arabicPeriod"/>
            </a:pPr>
            <a:r>
              <a:rPr lang="en-US" dirty="0"/>
              <a:t>The purposed of the standard is to protect against the hazards of entry and to put requirements in place for practices and procedures. </a:t>
            </a:r>
          </a:p>
          <a:p>
            <a:pPr marL="228600" indent="-228600">
              <a:buFont typeface="+mj-lt"/>
              <a:buAutoNum type="arabicPeriod"/>
            </a:pPr>
            <a:r>
              <a:rPr lang="en-US" dirty="0" smtClean="0"/>
              <a:t>The standard applies to general industry &amp; contractors involved at the work site.  CONSTRUCTION industry has its own confined space standard.  If the contractor falls under the construction confined space standard, the contractor is responsible for ensuring the provisions of that standard are met.</a:t>
            </a:r>
          </a:p>
          <a:p>
            <a:pPr marL="0" indent="0">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62</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2563444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Grain</a:t>
            </a:r>
            <a:r>
              <a:rPr lang="en-US" baseline="0" dirty="0" smtClean="0"/>
              <a:t> Handling Standard covers 1910.272(g) covers entry into bins, silos, tanks, and other grain structures.  1910.272(h) covers entry into flat storage structures. This standard applies to  grain elevators, feed mills, flour mills, rice mills, dust pelletizing plants, dry corn mills, soybean flaking operations, and the dry grinding operations of </a:t>
            </a:r>
            <a:r>
              <a:rPr lang="en-US" baseline="0" dirty="0" err="1" smtClean="0"/>
              <a:t>soycake</a:t>
            </a:r>
            <a:r>
              <a:rPr lang="en-US" baseline="0" dirty="0" smtClean="0"/>
              <a:t>.</a:t>
            </a:r>
          </a:p>
          <a:p>
            <a:pPr marL="228600" indent="-228600">
              <a:buFont typeface="+mj-lt"/>
              <a:buAutoNum type="arabicPeriod"/>
            </a:pPr>
            <a:r>
              <a:rPr lang="en-US" dirty="0" smtClean="0"/>
              <a:t>HOWEVER</a:t>
            </a:r>
            <a:r>
              <a:rPr lang="en-US" baseline="0" dirty="0" smtClean="0"/>
              <a:t> -</a:t>
            </a:r>
            <a:r>
              <a:rPr lang="en-US" dirty="0" smtClean="0"/>
              <a:t> Employers with spaces covered by a specific industry standard must still determine if they have spaces which would qualify as a permit space not covered by the industry specific standard. Therefore, all employers must do an initial evaluation under 1910.146(c)(1).</a:t>
            </a:r>
          </a:p>
          <a:p>
            <a:pPr marL="685800" lvl="1" indent="-228600">
              <a:buFont typeface="+mj-lt"/>
              <a:buAutoNum type="alphaLcPeriod"/>
            </a:pPr>
            <a:r>
              <a:rPr lang="en-US" dirty="0" smtClean="0"/>
              <a:t>Grain handling facilities are required to evaluate spaces  to determine if bodily entry is possible (entire body), If the space has limited or restricted means for entry or exit, and if the space is designed for continuous employee occupancy.  </a:t>
            </a:r>
          </a:p>
          <a:p>
            <a:pPr marL="685800" lvl="1" indent="-228600">
              <a:buFont typeface="+mj-lt"/>
              <a:buAutoNum type="alphaLcPeriod"/>
            </a:pPr>
            <a:r>
              <a:rPr lang="en-US" dirty="0" smtClean="0"/>
              <a:t>The facilities that are required to evaluate the spaces must identify the spaces through signage and/or training</a:t>
            </a:r>
          </a:p>
          <a:p>
            <a:pPr marL="228600" indent="-228600">
              <a:buFont typeface="+mj-lt"/>
              <a:buAutoNum type="arabicPeriod"/>
            </a:pPr>
            <a:r>
              <a:rPr lang="en-US" dirty="0" smtClean="0"/>
              <a:t>Agricultural Standard Industrial Classification codes (SIC) which fall under the scope exemption of the confined space standard</a:t>
            </a:r>
            <a:r>
              <a:rPr lang="en-US" baseline="0" dirty="0" smtClean="0"/>
              <a:t> include </a:t>
            </a:r>
            <a:r>
              <a:rPr lang="en-US" dirty="0" smtClean="0"/>
              <a:t>SIC Codes in Major Groups 01 and 02 which are </a:t>
            </a:r>
            <a:r>
              <a:rPr lang="en-US" b="1" u="sng" dirty="0" smtClean="0"/>
              <a:t>directly</a:t>
            </a:r>
            <a:r>
              <a:rPr lang="en-US" dirty="0" smtClean="0"/>
              <a:t> related to crop and livestock production are exempt. All other major groups within agriculture will have to be determined on a case-by-case basis.</a:t>
            </a:r>
          </a:p>
          <a:p>
            <a:pPr marL="0" indent="0">
              <a:buFont typeface="+mj-lt"/>
              <a:buNone/>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63</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5526438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section will discuss employer responsibilities for compliance to the confined space standard.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64</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204732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1"/>
          </p:nvPr>
        </p:nvSpPr>
        <p:spPr>
          <a:noFill/>
        </p:spPr>
        <p:txBody>
          <a:bodyPr/>
          <a:lstStyle/>
          <a:p>
            <a:pPr marL="228600" indent="-228600">
              <a:buFont typeface="+mj-lt"/>
              <a:buAutoNum type="arabicPeriod"/>
            </a:pPr>
            <a:r>
              <a:rPr lang="en-US" dirty="0" smtClean="0"/>
              <a:t>Employer’s must determine if a Permit Required Confined Space exists.</a:t>
            </a:r>
          </a:p>
          <a:p>
            <a:pPr marL="228600" indent="-228600">
              <a:buFont typeface="+mj-lt"/>
              <a:buAutoNum type="arabicPeriod"/>
            </a:pPr>
            <a:r>
              <a:rPr lang="en-US" dirty="0" smtClean="0"/>
              <a:t>They must inform employees – this can be done through signage as well as training employees to identify a PRCS and follow company policy.</a:t>
            </a:r>
          </a:p>
          <a:p>
            <a:pPr marL="228600" indent="-228600">
              <a:buFont typeface="+mj-lt"/>
              <a:buAutoNum type="arabicPeriod"/>
            </a:pPr>
            <a:r>
              <a:rPr lang="en-US" dirty="0" smtClean="0"/>
              <a:t>Company policy should include when entry is prohibited and a written permit entry program</a:t>
            </a:r>
            <a:r>
              <a:rPr lang="en-US" baseline="0" dirty="0" smtClean="0"/>
              <a:t> for PRCS and policies for non- PRCS.</a:t>
            </a:r>
          </a:p>
          <a:p>
            <a:pPr marL="228600" indent="-228600">
              <a:buFont typeface="+mj-lt"/>
              <a:buAutoNum type="arabicPeriod"/>
            </a:pPr>
            <a:r>
              <a:rPr lang="en-US" dirty="0" smtClean="0"/>
              <a:t>Employers are responsible for preventing non-authorized entry into confined spaces through policies, barricading, signage, etc. </a:t>
            </a:r>
          </a:p>
          <a:p>
            <a:pPr marL="228600" indent="-228600">
              <a:buFont typeface="+mj-lt"/>
              <a:buAutoNum type="arabicPeriod"/>
            </a:pPr>
            <a:r>
              <a:rPr lang="en-US" dirty="0" smtClean="0"/>
              <a:t>Employers must re-evaluate spaces as necessary to determine if they are permit or non-permit required.</a:t>
            </a:r>
          </a:p>
          <a:p>
            <a:pPr marL="0" indent="0">
              <a:buFont typeface="+mj-lt"/>
              <a:buNone/>
            </a:pPr>
            <a:endParaRPr lang="en-US" dirty="0" smtClean="0"/>
          </a:p>
        </p:txBody>
      </p:sp>
      <p:sp>
        <p:nvSpPr>
          <p:cNvPr id="128003" name="Rectangle 3"/>
          <p:cNvSpPr>
            <a:spLocks noGrp="1" noRot="1" noChangeAspect="1" noChangeArrowheads="1" noTextEdit="1"/>
          </p:cNvSpPr>
          <p:nvPr>
            <p:ph type="sldImg"/>
          </p:nvPr>
        </p:nvSpPr>
        <p:spPr>
          <a:xfrm>
            <a:off x="1143000" y="228600"/>
            <a:ext cx="4572000" cy="3429000"/>
          </a:xfrm>
          <a:ln cap="flat"/>
        </p:spPr>
      </p:sp>
      <p:sp>
        <p:nvSpPr>
          <p:cNvPr id="3" name="Footer Placeholder 2"/>
          <p:cNvSpPr>
            <a:spLocks noGrp="1"/>
          </p:cNvSpPr>
          <p:nvPr>
            <p:ph type="ftr" sz="quarter" idx="11"/>
          </p:nvPr>
        </p:nvSpPr>
        <p:spPr/>
        <p:txBody>
          <a:bodyPr/>
          <a:lstStyle/>
          <a:p>
            <a:r>
              <a:rPr lang="en-US" smtClean="0"/>
              <a:t>Grain Handling Safety Coalition – Ag Confined Spaces</a:t>
            </a:r>
            <a:endParaRPr lang="en-US" dirty="0"/>
          </a:p>
        </p:txBody>
      </p:sp>
      <p:sp>
        <p:nvSpPr>
          <p:cNvPr id="4" name="Slide Number Placeholder 3"/>
          <p:cNvSpPr>
            <a:spLocks noGrp="1"/>
          </p:cNvSpPr>
          <p:nvPr>
            <p:ph type="sldNum" sz="quarter" idx="12"/>
          </p:nvPr>
        </p:nvSpPr>
        <p:spPr/>
        <p:txBody>
          <a:bodyPr/>
          <a:lstStyle/>
          <a:p>
            <a:fld id="{DDDBE19E-176A-47A6-8D2D-365132E40E2A}" type="slidenum">
              <a:rPr lang="en-US" smtClean="0"/>
              <a:pPr/>
              <a:t>65</a:t>
            </a:fld>
            <a:endParaRPr lang="en-US" dirty="0"/>
          </a:p>
        </p:txBody>
      </p:sp>
    </p:spTree>
    <p:extLst>
      <p:ext uri="{BB962C8B-B14F-4D97-AF65-F5344CB8AC3E}">
        <p14:creationId xmlns:p14="http://schemas.microsoft.com/office/powerpoint/2010/main" val="2576549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Employers must evaluate spaces to determine if they meet the</a:t>
            </a:r>
            <a:r>
              <a:rPr lang="en-US" baseline="0" dirty="0" smtClean="0"/>
              <a:t> criteria to be a confined space: </a:t>
            </a:r>
            <a:r>
              <a:rPr lang="en-US" dirty="0" smtClean="0"/>
              <a:t>if bodily entry is possible (entire body), </a:t>
            </a:r>
            <a:r>
              <a:rPr lang="en-US" baseline="0" dirty="0" smtClean="0"/>
              <a:t> if</a:t>
            </a:r>
            <a:r>
              <a:rPr lang="en-US" dirty="0" smtClean="0"/>
              <a:t> the space has limited or restricted means for entry or exit, and if the space is designed for continuous employee occupancy.  </a:t>
            </a:r>
          </a:p>
          <a:p>
            <a:pPr marL="228600" indent="-228600">
              <a:buFont typeface="+mj-lt"/>
              <a:buAutoNum type="arabicPeriod"/>
            </a:pPr>
            <a:r>
              <a:rPr lang="en-US" dirty="0" smtClean="0"/>
              <a:t>Next the employer must determine if the confined space is a</a:t>
            </a:r>
            <a:r>
              <a:rPr lang="en-US" baseline="0" dirty="0" smtClean="0"/>
              <a:t> permit required confined space for entry.</a:t>
            </a:r>
          </a:p>
          <a:p>
            <a:pPr marL="685800" lvl="1" indent="-228600">
              <a:buFont typeface="+mj-lt"/>
              <a:buAutoNum type="alphaLcPeriod"/>
            </a:pPr>
            <a:r>
              <a:rPr lang="en-US" dirty="0" smtClean="0"/>
              <a:t>A</a:t>
            </a:r>
            <a:r>
              <a:rPr lang="en-US" baseline="0" dirty="0" smtClean="0"/>
              <a:t> non-permit required space meets the criteria for confined space but does not have potential hazards.</a:t>
            </a:r>
          </a:p>
          <a:p>
            <a:pPr marL="685800" lvl="1" indent="-228600">
              <a:buFont typeface="+mj-lt"/>
              <a:buAutoNum type="alphaLcPeriod"/>
            </a:pPr>
            <a:r>
              <a:rPr lang="en-US" baseline="0" dirty="0" smtClean="0"/>
              <a:t>A permit required confined space meets the 3 criteria for confined space PLUS has one or more potential hazardous conditions.</a:t>
            </a:r>
            <a:endParaRPr lang="en-US" dirty="0" smtClean="0"/>
          </a:p>
          <a:p>
            <a:pPr marL="228600" indent="-228600">
              <a:buFont typeface="+mj-lt"/>
              <a:buAutoNum type="arabicPeriod"/>
            </a:pPr>
            <a:r>
              <a:rPr lang="en-US" dirty="0" err="1" smtClean="0"/>
              <a:t>Facilitiesrequired</a:t>
            </a:r>
            <a:r>
              <a:rPr lang="en-US" dirty="0" smtClean="0"/>
              <a:t> to evaluate  spaces must inform employees</a:t>
            </a:r>
            <a:r>
              <a:rPr lang="en-US" baseline="0" dirty="0" smtClean="0"/>
              <a:t> by identifying </a:t>
            </a:r>
            <a:r>
              <a:rPr lang="en-US" dirty="0" smtClean="0"/>
              <a:t>the spaces through signage and/or training</a:t>
            </a:r>
            <a:r>
              <a:rPr lang="en-US" baseline="0" dirty="0" smtClean="0"/>
              <a:t> to employees to be able to recognize a confined space. </a:t>
            </a:r>
            <a:r>
              <a:rPr lang="en-US" dirty="0" smtClean="0"/>
              <a:t>  </a:t>
            </a:r>
          </a:p>
          <a:p>
            <a:pPr marL="685800" lvl="1" indent="-228600">
              <a:buFont typeface="+mj-lt"/>
              <a:buAutoNum type="alphaLcPeriod"/>
            </a:pPr>
            <a:r>
              <a:rPr lang="en-US" dirty="0" smtClean="0"/>
              <a:t>1910.146(c)(2)  If the workplace contains permit spaces, the employer shall inform exposed employees, by posting danger signs or by any other equally effective means, of the existence and location of and the danger posed by the permit spaces. </a:t>
            </a:r>
          </a:p>
          <a:p>
            <a:pPr marL="228600" lvl="0" indent="-228600">
              <a:buFont typeface="+mj-lt"/>
              <a:buAutoNum type="arabicPeriod"/>
            </a:pPr>
            <a:r>
              <a:rPr lang="en-US" dirty="0" smtClean="0"/>
              <a:t>At farms, these spaces might not be identified through signage, but it is helpful if you are able to determine the classification of the spaces you work around and are able to determine what hazards may be present.</a:t>
            </a:r>
          </a:p>
          <a:p>
            <a:pPr marL="228600" lvl="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66</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1906726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If</a:t>
            </a:r>
            <a:r>
              <a:rPr lang="en-US" baseline="0" dirty="0" smtClean="0"/>
              <a:t> you have a PRCS, you have 3 options – enforce a no enter policy, develop a written entry program or document &amp; develop alternate entry procedures.</a:t>
            </a:r>
          </a:p>
          <a:p>
            <a:pPr marL="228600" indent="-228600">
              <a:buFont typeface="+mj-lt"/>
              <a:buAutoNum type="arabicPeriod"/>
            </a:pPr>
            <a:r>
              <a:rPr lang="en-US" baseline="0" dirty="0" smtClean="0"/>
              <a:t>Each must allow for employee training.</a:t>
            </a:r>
          </a:p>
          <a:p>
            <a:pPr marL="228600" indent="-228600">
              <a:buFont typeface="+mj-lt"/>
              <a:buAutoNum type="arabicPeriod"/>
            </a:pPr>
            <a:r>
              <a:rPr lang="en-US" dirty="0" smtClean="0"/>
              <a:t>It is the employers responsibility to develop, implement, and enforce the policies and procedures, and train employees on the policies and procedures they develop. </a:t>
            </a:r>
          </a:p>
          <a:p>
            <a:pPr marL="228600" indent="-228600">
              <a:buFont typeface="+mj-lt"/>
              <a:buAutoNum type="arabicPeriod"/>
            </a:pPr>
            <a:r>
              <a:rPr lang="en-US" dirty="0" smtClean="0"/>
              <a:t>All options require documentation.  Documentation is the employer’s responsibility. </a:t>
            </a:r>
          </a:p>
          <a:p>
            <a:pPr marL="228600" indent="-228600">
              <a:buFont typeface="+mj-lt"/>
              <a:buAutoNum type="arabicPeriod"/>
            </a:pPr>
            <a:r>
              <a:rPr lang="en-US" dirty="0" smtClean="0"/>
              <a:t>If an employer chooses to have a non-entry policy into permit required confined spaces, the employer MUST prevent employees from entering those spaces.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67</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961123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52400"/>
            <a:ext cx="4572000" cy="3429000"/>
          </a:xfrm>
        </p:spPr>
      </p:sp>
      <p:sp>
        <p:nvSpPr>
          <p:cNvPr id="3" name="Notes Placeholder 2"/>
          <p:cNvSpPr>
            <a:spLocks noGrp="1"/>
          </p:cNvSpPr>
          <p:nvPr>
            <p:ph type="body" idx="1"/>
          </p:nvPr>
        </p:nvSpPr>
        <p:spPr>
          <a:xfrm>
            <a:off x="0" y="3733800"/>
            <a:ext cx="6858000" cy="5410200"/>
          </a:xfrm>
        </p:spPr>
        <p:txBody>
          <a:bodyPr/>
          <a:lstStyle/>
          <a:p>
            <a:r>
              <a:rPr lang="en-US" sz="1100" dirty="0" smtClean="0"/>
              <a:t>Employers are responsible for providing appropriate training.  ALL employees who will work in a PRCS environment – as entrant, attendant, entry</a:t>
            </a:r>
            <a:r>
              <a:rPr lang="en-US" sz="1100" baseline="0" dirty="0" smtClean="0"/>
              <a:t> supervisor, rescuer, </a:t>
            </a:r>
            <a:r>
              <a:rPr lang="en-US" sz="1100" baseline="0" dirty="0" err="1" smtClean="0"/>
              <a:t>etc</a:t>
            </a:r>
            <a:r>
              <a:rPr lang="en-US" sz="1100" baseline="0" dirty="0" smtClean="0"/>
              <a:t> – MUST be trained prior to the start of their initial work assignment.  Annual training is recommended</a:t>
            </a:r>
            <a:r>
              <a:rPr lang="en-US" sz="1100" dirty="0"/>
              <a:t> to enforce the necessity to follow procedures and be vigilant about confined space hazards</a:t>
            </a:r>
            <a:endParaRPr lang="en-US" sz="1100" baseline="0" dirty="0" smtClean="0"/>
          </a:p>
          <a:p>
            <a:pPr marL="228600" indent="-228600">
              <a:buFont typeface="+mj-lt"/>
              <a:buAutoNum type="arabicPeriod"/>
            </a:pPr>
            <a:r>
              <a:rPr lang="en-US" sz="1100" baseline="0" dirty="0" smtClean="0"/>
              <a:t>The employer is responsible for ensuring the training provided the employees with the </a:t>
            </a:r>
            <a:r>
              <a:rPr lang="en-US" sz="1100" b="1" baseline="0" dirty="0" smtClean="0"/>
              <a:t>understanding, knowledge &amp; skills </a:t>
            </a:r>
            <a:r>
              <a:rPr lang="en-US" sz="1100" baseline="0" dirty="0" smtClean="0"/>
              <a:t>needed to perform their job duties safely. </a:t>
            </a:r>
          </a:p>
          <a:p>
            <a:pPr marL="228600" indent="-228600">
              <a:buFont typeface="+mj-lt"/>
              <a:buAutoNum type="arabicPeriod"/>
            </a:pPr>
            <a:r>
              <a:rPr lang="en-US" sz="1100" baseline="0" dirty="0" smtClean="0"/>
              <a:t>Employees are to receive the training for their designated role so they can perform the responsibilities of that role – such as the entrant role &amp; responsibilities, those of the attendant, entry supervisor, rescue personnel, etc.</a:t>
            </a:r>
          </a:p>
          <a:p>
            <a:pPr marL="228600" indent="-228600">
              <a:buFont typeface="+mj-lt"/>
              <a:buAutoNum type="arabicPeriod"/>
            </a:pPr>
            <a:r>
              <a:rPr lang="en-US" sz="1100" baseline="0" dirty="0" smtClean="0"/>
              <a:t>All training is to be certified</a:t>
            </a:r>
            <a:r>
              <a:rPr lang="en-US" sz="1100" dirty="0" smtClean="0"/>
              <a:t> &amp; training record kept on file.</a:t>
            </a:r>
            <a:r>
              <a:rPr lang="en-US" sz="1100" baseline="0" dirty="0" smtClean="0"/>
              <a:t> Although not required, it is a good idea to include a brief description of the course contents that correspond to certified training dates and also to have a record of employee attendance signed or initialed by the employee. (This can be an attendance roster for the training or individually on the certificate.  This allows the employee to verify he/she received training on the contents in the description. </a:t>
            </a:r>
            <a:r>
              <a:rPr lang="en-US" sz="1100" dirty="0" smtClean="0"/>
              <a:t>The</a:t>
            </a:r>
            <a:r>
              <a:rPr lang="en-US" sz="1100" baseline="0" dirty="0" smtClean="0"/>
              <a:t> certification of the training needs to be made available for inspection by the employees or an authorized representative of the employee.  </a:t>
            </a:r>
          </a:p>
          <a:p>
            <a:pPr marL="228600" indent="-228600">
              <a:buFont typeface="+mj-lt"/>
              <a:buAutoNum type="arabicPeriod"/>
            </a:pPr>
            <a:r>
              <a:rPr lang="en-US" sz="1100" b="1" baseline="0" dirty="0" smtClean="0"/>
              <a:t>MUST retrain when there are changes in job duties  BEFORE the change is effective</a:t>
            </a:r>
            <a:r>
              <a:rPr lang="en-US" sz="1100" baseline="0" dirty="0" smtClean="0"/>
              <a:t>. Space or work has a new hazard employee</a:t>
            </a:r>
            <a:r>
              <a:rPr lang="en-US" sz="1100" dirty="0" smtClean="0"/>
              <a:t> hasn’t been trained on. </a:t>
            </a:r>
            <a:r>
              <a:rPr lang="en-US" sz="1100" baseline="0" dirty="0" smtClean="0"/>
              <a:t>Changes in program, policy, procedures, work instructions, etc.</a:t>
            </a:r>
            <a:r>
              <a:rPr lang="en-US" sz="1100" dirty="0" smtClean="0"/>
              <a:t> </a:t>
            </a:r>
            <a:r>
              <a:rPr lang="en-US" sz="1100" baseline="0" dirty="0" smtClean="0"/>
              <a:t>Job performance shows deficiency – Must be competent and knowledgeable in duties and use of </a:t>
            </a:r>
            <a:r>
              <a:rPr lang="en-US" sz="1100" dirty="0"/>
              <a:t>procedures. Employer is responsible for being aware of the job performance of employees and noticing when an employee is showing deficiencies in their understanding, knowledge and skill needed to safely perform their assigned PRSC job duties.  </a:t>
            </a:r>
            <a:endParaRPr lang="en-US" sz="1100" dirty="0" smtClean="0"/>
          </a:p>
          <a:p>
            <a:pPr marL="0" indent="0">
              <a:buFont typeface="+mj-lt"/>
              <a:buNone/>
            </a:pPr>
            <a:r>
              <a:rPr lang="en-US" sz="1050" dirty="0" smtClean="0"/>
              <a:t>1910.146(g)(1) The employer shall provide training so that all employees whose work is regulated by this section acquire the understanding, knowledge, and skills necessary for the safe performance of the duties assigned under this section.</a:t>
            </a:r>
          </a:p>
          <a:p>
            <a:pPr marL="0" indent="0">
              <a:buFont typeface="+mj-lt"/>
              <a:buNone/>
            </a:pPr>
            <a:r>
              <a:rPr lang="en-US" sz="1050" dirty="0" smtClean="0"/>
              <a:t>1910.146(g)(2) Training shall be provided to each affected employee:</a:t>
            </a:r>
          </a:p>
          <a:p>
            <a:pPr marL="0" indent="0">
              <a:buFont typeface="+mj-lt"/>
              <a:buNone/>
            </a:pPr>
            <a:r>
              <a:rPr lang="en-US" sz="1050" dirty="0" smtClean="0"/>
              <a:t>1910.146(g)(2)(</a:t>
            </a:r>
            <a:r>
              <a:rPr lang="en-US" sz="1050" dirty="0" err="1" smtClean="0"/>
              <a:t>i</a:t>
            </a:r>
            <a:r>
              <a:rPr lang="en-US" sz="1050" dirty="0" smtClean="0"/>
              <a:t>) Before the employee is first assigned duties under this section;</a:t>
            </a:r>
          </a:p>
          <a:p>
            <a:pPr marL="0" indent="0">
              <a:buFont typeface="+mj-lt"/>
              <a:buNone/>
            </a:pPr>
            <a:r>
              <a:rPr lang="en-US" sz="1050" dirty="0" smtClean="0"/>
              <a:t>1910.146(g)(2)(ii) Before there is a change in assigned duties;</a:t>
            </a:r>
          </a:p>
          <a:p>
            <a:pPr marL="0" indent="0">
              <a:buFont typeface="+mj-lt"/>
              <a:buNone/>
            </a:pPr>
            <a:r>
              <a:rPr lang="en-US" sz="1050" dirty="0" smtClean="0"/>
              <a:t>1910.146(g)(2)(iii) Whenever there is a change in permit space operations that presents a hazard about which an employee has not previously been trained;</a:t>
            </a:r>
          </a:p>
          <a:p>
            <a:pPr marL="0" indent="0">
              <a:buFont typeface="+mj-lt"/>
              <a:buNone/>
            </a:pPr>
            <a:r>
              <a:rPr lang="en-US" sz="1050" dirty="0" smtClean="0"/>
              <a:t>1910.146(g)(2)(iv) Whenever the employer has reason to believe either that there are deviations from the permit space entry procedures required by paragraph (d)(3) of this section or that there are inadequacies in the employee's knowledge or use of these procedures.</a:t>
            </a:r>
          </a:p>
          <a:p>
            <a:pPr marL="0" indent="0">
              <a:buFont typeface="+mj-lt"/>
              <a:buNone/>
            </a:pPr>
            <a:r>
              <a:rPr lang="en-US" sz="1050" dirty="0" smtClean="0"/>
              <a:t>1910.146(g)(3) The training shall establish employee proficiency in the duties required by this section and shall introduce new or revised procedures, as necessary, for compliance with this section.</a:t>
            </a:r>
          </a:p>
          <a:p>
            <a:pPr marL="0" indent="0">
              <a:buFont typeface="+mj-lt"/>
              <a:buNone/>
            </a:pPr>
            <a:r>
              <a:rPr lang="en-US" sz="1050" dirty="0" smtClean="0"/>
              <a:t>1910.146(g)(4) The employer shall certify that the training required by paragraphs (g)(1) through (g)(3) of this section has been accomplished. The certification shall contain each employee's name, the signatures or initials of the trainers, and the dates of training. The certification shall be available for inspection by employees and their authorized representatives.</a:t>
            </a:r>
          </a:p>
        </p:txBody>
      </p:sp>
      <p:sp>
        <p:nvSpPr>
          <p:cNvPr id="4" name="Slide Number Placeholder 3"/>
          <p:cNvSpPr>
            <a:spLocks noGrp="1"/>
          </p:cNvSpPr>
          <p:nvPr>
            <p:ph type="sldNum" sz="quarter" idx="10"/>
          </p:nvPr>
        </p:nvSpPr>
        <p:spPr/>
        <p:txBody>
          <a:bodyPr/>
          <a:lstStyle/>
          <a:p>
            <a:fld id="{DDDBE19E-176A-47A6-8D2D-365132E40E2A}" type="slidenum">
              <a:rPr lang="en-US" smtClean="0"/>
              <a:pPr/>
              <a:t>68</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Employers are to provide additional training to any employee whose job duties require that knowledge. </a:t>
            </a:r>
          </a:p>
          <a:p>
            <a:pPr marL="228600" indent="-228600">
              <a:buFont typeface="+mj-lt"/>
              <a:buAutoNum type="arabicPeriod"/>
            </a:pPr>
            <a:r>
              <a:rPr lang="en-US" dirty="0" smtClean="0"/>
              <a:t>In addition to confined space training, other training topics should include hazard awareness and identification for agricultural work &amp; grain storage structures, LOTO, and machine guarding.  </a:t>
            </a:r>
          </a:p>
          <a:p>
            <a:pPr marL="228600" indent="-228600">
              <a:buFont typeface="+mj-lt"/>
              <a:buAutoNum type="arabicPeriod"/>
            </a:pPr>
            <a:r>
              <a:rPr lang="en-US" dirty="0" smtClean="0"/>
              <a:t>These additional topics are essential to understanding and complying with the confined space standard requirements. </a:t>
            </a:r>
          </a:p>
          <a:p>
            <a:pPr marL="228600" indent="-228600">
              <a:buFont typeface="+mj-lt"/>
              <a:buAutoNum type="arabicPeriod"/>
            </a:pPr>
            <a:r>
              <a:rPr lang="en-US" dirty="0" smtClean="0"/>
              <a:t>It is a good idea to have a LOTO policy &amp; procedures in place when implementing a confined space entry program. </a:t>
            </a:r>
          </a:p>
          <a:p>
            <a:pPr marL="228600" indent="-228600">
              <a:buFont typeface="+mj-lt"/>
              <a:buAutoNum type="arabicPeriod"/>
            </a:pPr>
            <a:r>
              <a:rPr lang="en-US" dirty="0" smtClean="0"/>
              <a:t>Awareness of and adherence to proper machine guarding should also be in place to have a more successful confined space program.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69</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52400"/>
            <a:ext cx="4572000" cy="3429000"/>
          </a:xfrm>
        </p:spPr>
      </p:sp>
      <p:sp>
        <p:nvSpPr>
          <p:cNvPr id="3" name="Notes Placeholder 2"/>
          <p:cNvSpPr>
            <a:spLocks noGrp="1"/>
          </p:cNvSpPr>
          <p:nvPr>
            <p:ph type="body" idx="1"/>
          </p:nvPr>
        </p:nvSpPr>
        <p:spPr>
          <a:xfrm>
            <a:off x="0" y="3733800"/>
            <a:ext cx="6858000" cy="5410200"/>
          </a:xfrm>
        </p:spPr>
        <p:txBody>
          <a:bodyPr/>
          <a:lstStyle/>
          <a:p>
            <a:pPr marL="182880" lvl="0" indent="-182880">
              <a:buFont typeface="+mj-lt"/>
              <a:buAutoNum type="arabicPeriod"/>
            </a:pPr>
            <a:r>
              <a:rPr lang="en-US" dirty="0" smtClean="0"/>
              <a:t>Employers are responsible for ensuring a contractor follows a permit required confined space program. </a:t>
            </a:r>
          </a:p>
          <a:p>
            <a:pPr marL="182880" lvl="0" indent="-182880">
              <a:buFont typeface="+mj-lt"/>
              <a:buAutoNum type="arabicPeriod"/>
            </a:pPr>
            <a:r>
              <a:rPr lang="en-US" dirty="0"/>
              <a:t>A company using contractors must inform them of permit required confined spaces and the conditions in them. </a:t>
            </a:r>
          </a:p>
          <a:p>
            <a:pPr marL="182880" lvl="0" indent="-182880">
              <a:buFont typeface="+mj-lt"/>
              <a:buAutoNum type="arabicPeriod"/>
            </a:pPr>
            <a:r>
              <a:rPr lang="en-US" dirty="0" smtClean="0"/>
              <a:t>If the company</a:t>
            </a:r>
            <a:r>
              <a:rPr lang="en-US" baseline="0" dirty="0" smtClean="0"/>
              <a:t> has a no confined space entry policy for employees, they must inform the contractor of this.  This is to ensure the contractor does not expect an employee of the company to enter the confined space.</a:t>
            </a:r>
          </a:p>
          <a:p>
            <a:pPr marL="182880" lvl="0" indent="-182880">
              <a:buFont typeface="+mj-lt"/>
              <a:buAutoNum type="arabicPeriod"/>
            </a:pPr>
            <a:r>
              <a:rPr lang="en-US" dirty="0" smtClean="0"/>
              <a:t>The employer must</a:t>
            </a:r>
            <a:r>
              <a:rPr lang="en-US" baseline="0" dirty="0" smtClean="0"/>
              <a:t> ensure the contractor has an effective confined space entry program</a:t>
            </a:r>
            <a:r>
              <a:rPr lang="en-US" dirty="0" smtClean="0"/>
              <a:t> and uses it while on the site, if the employer does not have a confined space entry program.</a:t>
            </a:r>
          </a:p>
          <a:p>
            <a:pPr marL="182880" lvl="0" indent="-182880">
              <a:buFont typeface="+mj-lt"/>
              <a:buAutoNum type="arabicPeriod"/>
            </a:pPr>
            <a:r>
              <a:rPr lang="en-US" baseline="0" dirty="0" smtClean="0"/>
              <a:t>The</a:t>
            </a:r>
            <a:r>
              <a:rPr lang="en-US" dirty="0" smtClean="0"/>
              <a:t> employer is responsible for coordinating entry into the confined space between its employees and the contractor to ensure the safety of all. They must also meet with the contractor to discuss any problems which were encountered during the entry.</a:t>
            </a:r>
            <a:endParaRPr lang="en-US" baseline="0" dirty="0" smtClean="0"/>
          </a:p>
          <a:p>
            <a:pPr marL="0" lvl="0" indent="0">
              <a:buFont typeface="+mj-lt"/>
              <a:buNone/>
            </a:pPr>
            <a:endParaRPr lang="en-US" dirty="0" smtClean="0"/>
          </a:p>
          <a:p>
            <a:pPr marL="0" lvl="0" indent="0">
              <a:buFont typeface="+mj-lt"/>
              <a:buNone/>
            </a:pPr>
            <a:r>
              <a:rPr lang="en-US" sz="1100" dirty="0" smtClean="0"/>
              <a:t>1910.146(c)(8) When an employer (host employer) arranges to have employees of another employer (contractor) perform work that involves permit space entry, the host employer shall:</a:t>
            </a:r>
          </a:p>
          <a:p>
            <a:pPr marL="0" lvl="0" indent="0">
              <a:buFont typeface="+mj-lt"/>
              <a:buNone/>
            </a:pPr>
            <a:r>
              <a:rPr lang="en-US" sz="1100" dirty="0" smtClean="0"/>
              <a:t>1910.146(c)(8)(</a:t>
            </a:r>
            <a:r>
              <a:rPr lang="en-US" sz="1100" dirty="0" err="1" smtClean="0"/>
              <a:t>i</a:t>
            </a:r>
            <a:r>
              <a:rPr lang="en-US" sz="1100" dirty="0" smtClean="0"/>
              <a:t>) Inform the contractor that the workplace contains permit spaces and that permit space entry is allowed only through compliance with a permit space program meeting the requirements of this section;</a:t>
            </a:r>
          </a:p>
          <a:p>
            <a:pPr marL="0" lvl="0" indent="0">
              <a:buFont typeface="+mj-lt"/>
              <a:buNone/>
            </a:pPr>
            <a:r>
              <a:rPr lang="en-US" sz="1100" dirty="0" smtClean="0"/>
              <a:t>1910.146(c)(8)(ii) Apprise the contractor of the elements, including the hazards identified and the host employer's experience with the space, that make the space in question a permit space;</a:t>
            </a:r>
          </a:p>
          <a:p>
            <a:pPr marL="0" lvl="0" indent="0">
              <a:buFont typeface="+mj-lt"/>
              <a:buNone/>
            </a:pPr>
            <a:r>
              <a:rPr lang="en-US" sz="1100" dirty="0" smtClean="0"/>
              <a:t>1910.146(c)(8)(iii) Apprise the contractor of any precautions or procedures that the host employer has implemented for the protection of employees in or near permit spaces where contractor personnel will be working;</a:t>
            </a:r>
          </a:p>
          <a:p>
            <a:pPr marL="0" lvl="0" indent="0">
              <a:buFont typeface="+mj-lt"/>
              <a:buNone/>
            </a:pPr>
            <a:r>
              <a:rPr lang="en-US" sz="1100" dirty="0" smtClean="0"/>
              <a:t>1910.146(c)(8)(iv) Coordinate entry operations with the contractor, when both host employer personnel and contractor personnel will be working in or near permit spaces, as required by paragraph (d)(11) of this section; and</a:t>
            </a:r>
          </a:p>
          <a:p>
            <a:pPr marL="0" lvl="0" indent="0">
              <a:buFont typeface="+mj-lt"/>
              <a:buNone/>
            </a:pPr>
            <a:r>
              <a:rPr lang="en-US" sz="1100" dirty="0" smtClean="0"/>
              <a:t>1910.146(c)(8)(v) Debrief the contractor at the conclusion of the entry operations regarding the permit space program followed and regarding any hazards confronted or created in permit spaces during entry operations.</a:t>
            </a:r>
          </a:p>
          <a:p>
            <a:pPr marL="0" lvl="0" indent="0">
              <a:buFont typeface="+mj-lt"/>
              <a:buNone/>
            </a:pPr>
            <a:r>
              <a:rPr lang="en-US" sz="1100" dirty="0" smtClean="0"/>
              <a:t>1910.146(c)(9) In addition to complying with the permit space requirements that apply to all employers, each contractor who is retained to perform permit space entry operations shall:</a:t>
            </a:r>
          </a:p>
          <a:p>
            <a:pPr marL="0" lvl="0" indent="0">
              <a:buFont typeface="+mj-lt"/>
              <a:buNone/>
            </a:pPr>
            <a:r>
              <a:rPr lang="en-US" sz="1100" dirty="0" smtClean="0"/>
              <a:t>1910.146(c)(9)(</a:t>
            </a:r>
            <a:r>
              <a:rPr lang="en-US" sz="1100" dirty="0" err="1" smtClean="0"/>
              <a:t>i</a:t>
            </a:r>
            <a:r>
              <a:rPr lang="en-US" sz="1100" dirty="0" smtClean="0"/>
              <a:t>) Obtain any available information regarding permit space hazards and entry operations from the host employer;</a:t>
            </a:r>
          </a:p>
          <a:p>
            <a:pPr marL="0" lvl="0" indent="0">
              <a:buFont typeface="+mj-lt"/>
              <a:buNone/>
            </a:pPr>
            <a:r>
              <a:rPr lang="en-US" sz="1100" dirty="0" smtClean="0"/>
              <a:t> 1910.146(c)(9)(ii) Coordinate entry operations with the host employer, when both host employer personnel and contractor personnel will be working in or near permit spaces, as required by paragraph (d)(11) of this section; and</a:t>
            </a:r>
          </a:p>
          <a:p>
            <a:pPr marL="0" lvl="0" indent="0">
              <a:buFont typeface="+mj-lt"/>
              <a:buNone/>
            </a:pPr>
            <a:r>
              <a:rPr lang="en-US" sz="1100" dirty="0" smtClean="0"/>
              <a:t> 1910.146(c)(9)(iii) Inform the host employer of the permit space program that the contractor will follow and of any hazards confronted or created in permit spaces, either through a debriefing or during the entry operation.</a:t>
            </a:r>
            <a:endParaRPr lang="en-US" sz="1100" dirty="0"/>
          </a:p>
        </p:txBody>
      </p:sp>
      <p:sp>
        <p:nvSpPr>
          <p:cNvPr id="4" name="Slide Number Placeholder 3"/>
          <p:cNvSpPr>
            <a:spLocks noGrp="1"/>
          </p:cNvSpPr>
          <p:nvPr>
            <p:ph type="sldNum" sz="quarter" idx="10"/>
          </p:nvPr>
        </p:nvSpPr>
        <p:spPr/>
        <p:txBody>
          <a:bodyPr/>
          <a:lstStyle/>
          <a:p>
            <a:fld id="{DDDBE19E-176A-47A6-8D2D-365132E40E2A}" type="slidenum">
              <a:rPr lang="en-US" smtClean="0"/>
              <a:t>70</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190672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267200" cy="3200400"/>
          </a:xfrm>
        </p:spPr>
      </p:sp>
      <p:sp>
        <p:nvSpPr>
          <p:cNvPr id="4" name="Slide Number Placeholder 3"/>
          <p:cNvSpPr>
            <a:spLocks noGrp="1"/>
          </p:cNvSpPr>
          <p:nvPr>
            <p:ph type="sldNum" sz="quarter" idx="10"/>
          </p:nvPr>
        </p:nvSpPr>
        <p:spPr/>
        <p:txBody>
          <a:bodyPr/>
          <a:lstStyle/>
          <a:p>
            <a:fld id="{075B19DE-7F4D-4A85-B83D-81AA0E37E1D5}" type="slidenum">
              <a:rPr lang="en-US" smtClean="0"/>
              <a:pPr/>
              <a:t>7</a:t>
            </a:fld>
            <a:endParaRPr lang="en-US" dirty="0"/>
          </a:p>
        </p:txBody>
      </p:sp>
      <p:sp>
        <p:nvSpPr>
          <p:cNvPr id="5" name="Notes Placeholder 4"/>
          <p:cNvSpPr>
            <a:spLocks noGrp="1"/>
          </p:cNvSpPr>
          <p:nvPr>
            <p:ph type="body" sz="quarter" idx="11"/>
          </p:nvPr>
        </p:nvSpPr>
        <p:spPr/>
        <p:txBody>
          <a:bodyPr/>
          <a:lstStyle/>
          <a:p>
            <a:pPr marL="228570" lvl="0" indent="-228570">
              <a:buFont typeface="+mj-lt"/>
              <a:buAutoNum type="arabicPeriod"/>
            </a:pPr>
            <a:r>
              <a:rPr lang="en-US" b="1" dirty="0" smtClean="0">
                <a:solidFill>
                  <a:prstClr val="black"/>
                </a:solidFill>
                <a:latin typeface="Arial Narrow" pitchFamily="34" charset="0"/>
              </a:rPr>
              <a:t>Explain</a:t>
            </a:r>
            <a:r>
              <a:rPr lang="en-US" dirty="0" smtClean="0">
                <a:solidFill>
                  <a:prstClr val="black"/>
                </a:solidFill>
                <a:latin typeface="Arial Narrow" pitchFamily="34" charset="0"/>
              </a:rPr>
              <a:t> </a:t>
            </a:r>
            <a:r>
              <a:rPr lang="en-US" dirty="0">
                <a:solidFill>
                  <a:prstClr val="black"/>
                </a:solidFill>
                <a:latin typeface="Arial Narrow" pitchFamily="34" charset="0"/>
              </a:rPr>
              <a:t>- All DOL grants require that employees are informed of their rights.  In this instance we want to emphasize employees are entitled to a </a:t>
            </a:r>
            <a:r>
              <a:rPr lang="en-US" dirty="0" smtClean="0">
                <a:solidFill>
                  <a:prstClr val="black"/>
                </a:solidFill>
                <a:latin typeface="Arial Narrow" pitchFamily="34" charset="0"/>
              </a:rPr>
              <a:t>report unsafe </a:t>
            </a:r>
            <a:r>
              <a:rPr lang="en-US" dirty="0">
                <a:solidFill>
                  <a:prstClr val="black"/>
                </a:solidFill>
                <a:latin typeface="Arial Narrow" pitchFamily="34" charset="0"/>
              </a:rPr>
              <a:t>and </a:t>
            </a:r>
            <a:r>
              <a:rPr lang="en-US" dirty="0" smtClean="0">
                <a:solidFill>
                  <a:prstClr val="black"/>
                </a:solidFill>
                <a:latin typeface="Arial Narrow" pitchFamily="34" charset="0"/>
              </a:rPr>
              <a:t>unhealthy </a:t>
            </a:r>
            <a:r>
              <a:rPr lang="en-US" dirty="0">
                <a:solidFill>
                  <a:prstClr val="black"/>
                </a:solidFill>
                <a:latin typeface="Arial Narrow" pitchFamily="34" charset="0"/>
              </a:rPr>
              <a:t>working </a:t>
            </a:r>
            <a:r>
              <a:rPr lang="en-US" dirty="0" smtClean="0">
                <a:solidFill>
                  <a:prstClr val="black"/>
                </a:solidFill>
                <a:latin typeface="Arial Narrow" pitchFamily="34" charset="0"/>
              </a:rPr>
              <a:t>environments and not be retaliated against by their employer with personnel discipline actions, termination, etc..</a:t>
            </a:r>
            <a:endParaRPr lang="en-US" dirty="0">
              <a:solidFill>
                <a:prstClr val="black"/>
              </a:solidFill>
              <a:latin typeface="Arial Narrow" pitchFamily="34" charset="0"/>
            </a:endParaRPr>
          </a:p>
          <a:p>
            <a:pPr marL="228570" lvl="0" indent="-228570">
              <a:buFont typeface="+mj-lt"/>
              <a:buAutoNum type="arabicPeriod"/>
            </a:pPr>
            <a:r>
              <a:rPr lang="en-US" b="1" dirty="0">
                <a:solidFill>
                  <a:prstClr val="black"/>
                </a:solidFill>
                <a:latin typeface="Arial Narrow" pitchFamily="34" charset="0"/>
              </a:rPr>
              <a:t>Remind employees </a:t>
            </a:r>
            <a:r>
              <a:rPr lang="en-US" dirty="0">
                <a:solidFill>
                  <a:prstClr val="black"/>
                </a:solidFill>
                <a:latin typeface="Arial Narrow" pitchFamily="34" charset="0"/>
              </a:rPr>
              <a:t>– it is the employee’s responsibility to follow the safety practices, policies, and procedures of their employers.</a:t>
            </a:r>
          </a:p>
          <a:p>
            <a:pPr marL="228570" lvl="0" indent="-228570">
              <a:buFont typeface="+mj-lt"/>
              <a:buAutoNum type="arabicPeriod"/>
            </a:pPr>
            <a:r>
              <a:rPr lang="en-US" dirty="0">
                <a:solidFill>
                  <a:prstClr val="black"/>
                </a:solidFill>
                <a:latin typeface="Arial Narrow" pitchFamily="34" charset="0"/>
              </a:rPr>
              <a:t>Tell participants their rights </a:t>
            </a:r>
            <a:r>
              <a:rPr lang="en-US" b="1" dirty="0">
                <a:solidFill>
                  <a:prstClr val="black"/>
                </a:solidFill>
                <a:latin typeface="Arial Narrow" pitchFamily="34" charset="0"/>
              </a:rPr>
              <a:t>also include the right to report unsafe conditions to the OSHA hotline without retribution.</a:t>
            </a:r>
          </a:p>
          <a:p>
            <a:pPr marL="228570" lvl="0" indent="-228570">
              <a:buFont typeface="+mj-lt"/>
              <a:buAutoNum type="arabicPeriod"/>
            </a:pPr>
            <a:r>
              <a:rPr lang="en-US" dirty="0">
                <a:solidFill>
                  <a:prstClr val="black"/>
                </a:solidFill>
                <a:latin typeface="Arial Narrow" pitchFamily="34" charset="0"/>
              </a:rPr>
              <a:t>More information about employee rights can be found on the OSHA website:  </a:t>
            </a:r>
            <a:r>
              <a:rPr lang="en-US" dirty="0">
                <a:solidFill>
                  <a:prstClr val="black"/>
                </a:solidFill>
                <a:latin typeface="Arial Narrow" pitchFamily="34" charset="0"/>
                <a:hlinkClick r:id="rId3"/>
              </a:rPr>
              <a:t>www.osha.gov</a:t>
            </a:r>
            <a:r>
              <a:rPr lang="en-US" dirty="0">
                <a:solidFill>
                  <a:prstClr val="black"/>
                </a:solidFill>
                <a:latin typeface="Arial Narrow" pitchFamily="34" charset="0"/>
              </a:rPr>
              <a:t>  or the Department of Labor website </a:t>
            </a:r>
            <a:r>
              <a:rPr lang="en-US" dirty="0">
                <a:solidFill>
                  <a:prstClr val="black"/>
                </a:solidFill>
                <a:latin typeface="Arial Narrow" pitchFamily="34" charset="0"/>
                <a:hlinkClick r:id="rId4"/>
              </a:rPr>
              <a:t>www.dol.gov</a:t>
            </a:r>
            <a:r>
              <a:rPr lang="en-US" dirty="0">
                <a:solidFill>
                  <a:prstClr val="black"/>
                </a:solidFill>
                <a:latin typeface="Arial Narrow" pitchFamily="34" charset="0"/>
              </a:rPr>
              <a:t> </a:t>
            </a:r>
            <a:r>
              <a:rPr lang="en-US" dirty="0" smtClean="0">
                <a:solidFill>
                  <a:prstClr val="black"/>
                </a:solidFill>
                <a:latin typeface="Arial Narrow" pitchFamily="34" charset="0"/>
              </a:rPr>
              <a:t>.</a:t>
            </a:r>
          </a:p>
          <a:p>
            <a:pPr lvl="0"/>
            <a:r>
              <a:rPr lang="en-US" b="1" dirty="0" smtClean="0">
                <a:solidFill>
                  <a:prstClr val="black"/>
                </a:solidFill>
              </a:rPr>
              <a:t>It </a:t>
            </a:r>
            <a:r>
              <a:rPr lang="en-US" b="1" dirty="0">
                <a:solidFill>
                  <a:prstClr val="black"/>
                </a:solidFill>
              </a:rPr>
              <a:t>is ESPECIALLY imperative for youth/young workers to access information and know their rights, what to expect, and how to get help if needed.</a:t>
            </a:r>
            <a:endParaRPr lang="en-US" dirty="0">
              <a:solidFill>
                <a:prstClr val="black"/>
              </a:solidFill>
            </a:endParaRPr>
          </a:p>
          <a:p>
            <a:pPr marL="228570" lvl="0" indent="-228570">
              <a:buFont typeface="+mj-lt"/>
              <a:buAutoNum type="arabicPeriod"/>
            </a:pPr>
            <a:endParaRPr lang="en-US" dirty="0">
              <a:solidFill>
                <a:prstClr val="black"/>
              </a:solidFill>
              <a:latin typeface="Arial Narrow" pitchFamily="34" charset="0"/>
            </a:endParaRPr>
          </a:p>
          <a:p>
            <a:pPr lvl="0"/>
            <a:endParaRPr lang="en-US" dirty="0">
              <a:solidFill>
                <a:prstClr val="black"/>
              </a:solidFill>
              <a:latin typeface="Arial Narrow" pitchFamily="34" charset="0"/>
            </a:endParaRPr>
          </a:p>
          <a:p>
            <a:endParaRPr lang="en-US" dirty="0"/>
          </a:p>
        </p:txBody>
      </p:sp>
      <p:sp>
        <p:nvSpPr>
          <p:cNvPr id="7" name="Footer Placeholder 6"/>
          <p:cNvSpPr>
            <a:spLocks noGrp="1"/>
          </p:cNvSpPr>
          <p:nvPr>
            <p:ph type="ftr" sz="quarter" idx="13"/>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264839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39713"/>
            <a:ext cx="4572000" cy="3429000"/>
          </a:xfrm>
        </p:spPr>
      </p:sp>
      <p:sp>
        <p:nvSpPr>
          <p:cNvPr id="3" name="Notes Placeholder 2"/>
          <p:cNvSpPr>
            <a:spLocks noGrp="1"/>
          </p:cNvSpPr>
          <p:nvPr>
            <p:ph type="body" idx="1"/>
          </p:nvPr>
        </p:nvSpPr>
        <p:spPr>
          <a:xfrm>
            <a:off x="685800" y="3707081"/>
            <a:ext cx="5486400" cy="5410200"/>
          </a:xfrm>
        </p:spPr>
        <p:txBody>
          <a:bodyPr/>
          <a:lstStyle/>
          <a:p>
            <a:pPr marL="228600" indent="-228600">
              <a:buFont typeface="+mj-lt"/>
              <a:buAutoNum type="arabicPeriod"/>
            </a:pPr>
            <a:r>
              <a:rPr lang="en-US" dirty="0" smtClean="0"/>
              <a:t>Employers must ensure there is an appropriate rescue/emergency service provider for PRCS entries. </a:t>
            </a:r>
            <a:r>
              <a:rPr lang="en-US" baseline="0" dirty="0" smtClean="0"/>
              <a:t>  </a:t>
            </a:r>
          </a:p>
          <a:p>
            <a:pPr marL="228600" indent="-228600">
              <a:buFont typeface="+mj-lt"/>
              <a:buAutoNum type="arabicPeriod"/>
            </a:pPr>
            <a:r>
              <a:rPr lang="en-US" baseline="0" dirty="0" smtClean="0"/>
              <a:t>Employers must evaluate the ability of </a:t>
            </a:r>
            <a:r>
              <a:rPr lang="en-US" dirty="0" smtClean="0"/>
              <a:t>an </a:t>
            </a:r>
            <a:r>
              <a:rPr lang="en-US" baseline="0" dirty="0" smtClean="0"/>
              <a:t>outside provider to respond timely &amp; effectively to a PRSC emergency. They must inform the outside provider of all the hazards which are contained or potential hazards in the different confined spaces &amp; allow access to those spaces so the provider can develop appropriate procedures if called to respond to an </a:t>
            </a:r>
            <a:r>
              <a:rPr lang="en-US" dirty="0"/>
              <a:t>emergency. Appendix F of 1910.146 provides information on how to evaluate a rescue </a:t>
            </a:r>
            <a:r>
              <a:rPr lang="en-US" dirty="0" smtClean="0"/>
              <a:t>provider.</a:t>
            </a:r>
            <a:endParaRPr lang="en-US" baseline="0" dirty="0" smtClean="0"/>
          </a:p>
          <a:p>
            <a:pPr marL="228600" indent="-228600">
              <a:buFont typeface="+mj-lt"/>
              <a:buAutoNum type="arabicPeriod"/>
            </a:pPr>
            <a:r>
              <a:rPr lang="en-US" b="1" baseline="0" dirty="0" smtClean="0"/>
              <a:t>Simply relying on calling 911 does NOT comply with the requirements of this standard as the nearest rescue service may not have the equipment and/or training necessary to respond to a confined space emergency.</a:t>
            </a:r>
          </a:p>
          <a:p>
            <a:pPr marL="228600" indent="-228600">
              <a:buFont typeface="+mj-lt"/>
              <a:buAutoNum type="arabicPeriod"/>
            </a:pPr>
            <a:r>
              <a:rPr lang="en-US" b="0" baseline="0" dirty="0" smtClean="0"/>
              <a:t>The employer may choose to have an internal rescue team with</a:t>
            </a:r>
            <a:r>
              <a:rPr lang="en-US" b="0" dirty="0" smtClean="0"/>
              <a:t> </a:t>
            </a:r>
            <a:r>
              <a:rPr lang="en-US" b="0" baseline="0" dirty="0" smtClean="0"/>
              <a:t>company employees.  This is more likely to happen in rural areas and/or other areas served by volunteer rescue squads who may not have the training, equipment or other resources necessary for a safe confined space rescue. </a:t>
            </a:r>
          </a:p>
          <a:p>
            <a:r>
              <a:rPr lang="en-US" dirty="0"/>
              <a:t>Some employers elect to have PRCS emergency &amp; rescue service provided by on-site employees. The company must provide the PPE &amp; equipment. The employees MUST be trained on: Proper use of PPE &amp; rescue equipment; Authorized entrant duties; Rescue duties; CPR and first </a:t>
            </a:r>
            <a:r>
              <a:rPr lang="en-US" dirty="0" smtClean="0"/>
              <a:t>aid</a:t>
            </a:r>
            <a:r>
              <a:rPr lang="en-US" dirty="0"/>
              <a:t> </a:t>
            </a:r>
            <a:r>
              <a:rPr lang="en-US" dirty="0" smtClean="0"/>
              <a:t>at NO COST to employee. At </a:t>
            </a:r>
            <a:r>
              <a:rPr lang="en-US" dirty="0"/>
              <a:t>least 1 member of any rescue team must have current certifications in CPR &amp; and first aid.  OSHA does not define certification.  It is up to the employer to ensure and/or document </a:t>
            </a:r>
            <a:r>
              <a:rPr lang="en-US" dirty="0" err="1" smtClean="0"/>
              <a:t>certification.There</a:t>
            </a:r>
            <a:r>
              <a:rPr lang="en-US" dirty="0" smtClean="0"/>
              <a:t> </a:t>
            </a:r>
            <a:r>
              <a:rPr lang="en-US" dirty="0"/>
              <a:t>must be at least one annual practice. </a:t>
            </a:r>
            <a:r>
              <a:rPr lang="en-US" dirty="0" smtClean="0"/>
              <a:t>It </a:t>
            </a:r>
            <a:r>
              <a:rPr lang="en-US" dirty="0"/>
              <a:t>is to be conducted in an actual PRCS or a representative space and simulated with mannequins or </a:t>
            </a:r>
            <a:r>
              <a:rPr lang="en-US" dirty="0" smtClean="0"/>
              <a:t>people1910.146(k</a:t>
            </a:r>
            <a:r>
              <a:rPr lang="en-US" dirty="0"/>
              <a:t>)(2) </a:t>
            </a:r>
            <a:r>
              <a:rPr lang="en-US" dirty="0" smtClean="0"/>
              <a:t>– (4)</a:t>
            </a:r>
            <a:endParaRPr lang="en-US" dirty="0"/>
          </a:p>
          <a:p>
            <a:pPr marL="228600" indent="-228600">
              <a:buFont typeface="+mj-lt"/>
              <a:buAutoNum type="arabicPeriod"/>
            </a:pPr>
            <a:r>
              <a:rPr lang="en-US" b="1" baseline="0" dirty="0" smtClean="0"/>
              <a:t>NOTE:  </a:t>
            </a:r>
            <a:r>
              <a:rPr lang="en-US" b="0" baseline="0" dirty="0" smtClean="0"/>
              <a:t>What is considered a timely response will vary depending on the specific hazards in the space and/or the confined space itself.  Some identified hazards may have other standards to also consider.  </a:t>
            </a:r>
            <a:r>
              <a:rPr lang="en-US" b="1" i="1" baseline="0" dirty="0" smtClean="0"/>
              <a:t>Timeliness is the ability to reach the victim within a time frame dictated by hazardous conditions.</a:t>
            </a:r>
            <a:r>
              <a:rPr lang="en-US" b="0" baseline="0" dirty="0" smtClean="0"/>
              <a:t> </a:t>
            </a:r>
          </a:p>
          <a:p>
            <a:pPr marL="228600" indent="-228600">
              <a:buFont typeface="+mj-lt"/>
              <a:buAutoNum type="arabicPeriod"/>
            </a:pPr>
            <a:r>
              <a:rPr lang="en-US" dirty="0" smtClean="0"/>
              <a:t>Refer to 1910.146 K (1) –(4)</a:t>
            </a:r>
            <a:endParaRPr lang="en-US" b="0" baseline="0"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pPr/>
              <a:t>71</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28117519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noFill/>
        </p:spPr>
        <p:txBody>
          <a:bodyPr/>
          <a:lstStyle/>
          <a:p>
            <a:pPr marL="228600" indent="-228600">
              <a:buFont typeface="+mj-lt"/>
              <a:buAutoNum type="arabicPeriod"/>
            </a:pPr>
            <a:r>
              <a:rPr kumimoji="1" lang="en-US" kern="1200" dirty="0" smtClean="0">
                <a:solidFill>
                  <a:schemeClr val="tx1"/>
                </a:solidFill>
                <a:effectLst/>
              </a:rPr>
              <a:t>This section discusses the general requirements needed before entering a permit required confined space</a:t>
            </a:r>
            <a:r>
              <a:rPr kumimoji="1" lang="en-US" dirty="0"/>
              <a:t> </a:t>
            </a:r>
            <a:r>
              <a:rPr kumimoji="1" lang="en-US" dirty="0" smtClean="0"/>
              <a:t>that should be included in a PRCS entry program.</a:t>
            </a:r>
          </a:p>
          <a:p>
            <a:endParaRPr lang="en-US" dirty="0">
              <a:effectLst/>
            </a:endParaRPr>
          </a:p>
        </p:txBody>
      </p:sp>
      <p:sp>
        <p:nvSpPr>
          <p:cNvPr id="137219" name="Rectangle 3"/>
          <p:cNvSpPr>
            <a:spLocks noGrp="1" noRot="1" noChangeAspect="1" noChangeArrowheads="1" noTextEdit="1"/>
          </p:cNvSpPr>
          <p:nvPr>
            <p:ph type="sldImg"/>
          </p:nvPr>
        </p:nvSpPr>
        <p:spPr>
          <a:xfrm>
            <a:off x="1143000" y="211138"/>
            <a:ext cx="4572000" cy="3429000"/>
          </a:xfrm>
          <a:ln cap="flat"/>
        </p:spPr>
      </p:sp>
      <p:sp>
        <p:nvSpPr>
          <p:cNvPr id="3" name="Footer Placeholder 2"/>
          <p:cNvSpPr>
            <a:spLocks noGrp="1"/>
          </p:cNvSpPr>
          <p:nvPr>
            <p:ph type="ftr" sz="quarter" idx="11"/>
          </p:nvPr>
        </p:nvSpPr>
        <p:spPr/>
        <p:txBody>
          <a:bodyPr/>
          <a:lstStyle/>
          <a:p>
            <a:r>
              <a:rPr lang="en-US" smtClean="0"/>
              <a:t>Grain Handling Safety Coalition – Ag Confined Spaces</a:t>
            </a:r>
            <a:endParaRPr lang="en-US" dirty="0"/>
          </a:p>
        </p:txBody>
      </p:sp>
      <p:sp>
        <p:nvSpPr>
          <p:cNvPr id="4" name="Slide Number Placeholder 3"/>
          <p:cNvSpPr>
            <a:spLocks noGrp="1"/>
          </p:cNvSpPr>
          <p:nvPr>
            <p:ph type="sldNum" sz="quarter" idx="12"/>
          </p:nvPr>
        </p:nvSpPr>
        <p:spPr/>
        <p:txBody>
          <a:bodyPr/>
          <a:lstStyle/>
          <a:p>
            <a:fld id="{DDDBE19E-176A-47A6-8D2D-365132E40E2A}" type="slidenum">
              <a:rPr lang="en-US" smtClean="0"/>
              <a:pPr/>
              <a:t>72</a:t>
            </a:fld>
            <a:endParaRPr lang="en-US" dirty="0"/>
          </a:p>
        </p:txBody>
      </p:sp>
    </p:spTree>
    <p:extLst>
      <p:ext uri="{BB962C8B-B14F-4D97-AF65-F5344CB8AC3E}">
        <p14:creationId xmlns:p14="http://schemas.microsoft.com/office/powerpoint/2010/main" val="12308697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noFill/>
        </p:spPr>
        <p:txBody>
          <a:bodyPr/>
          <a:lstStyle/>
          <a:p>
            <a:pPr marL="228600" indent="-228600">
              <a:buFont typeface="+mj-lt"/>
              <a:buAutoNum type="arabicPeriod"/>
            </a:pPr>
            <a:r>
              <a:rPr kumimoji="1" lang="en-US" kern="1200" dirty="0" smtClean="0">
                <a:solidFill>
                  <a:schemeClr val="tx1"/>
                </a:solidFill>
                <a:effectLst/>
              </a:rPr>
              <a:t>This is a list of the general requirements before entering a permit required confined space. </a:t>
            </a:r>
          </a:p>
          <a:p>
            <a:pPr marL="228600" indent="-228600">
              <a:buFont typeface="+mj-lt"/>
              <a:buAutoNum type="arabicPeriod"/>
            </a:pPr>
            <a:r>
              <a:rPr kumimoji="1" lang="en-US" kern="1200" dirty="0" smtClean="0">
                <a:solidFill>
                  <a:schemeClr val="tx1"/>
                </a:solidFill>
                <a:effectLst/>
              </a:rPr>
              <a:t>The program verifies to anyone checking up on the facility that you at least have thought about the safety implications and have it down in writing. An review process at least annually is needed for compliance to 1910.146.</a:t>
            </a:r>
          </a:p>
          <a:p>
            <a:pPr marL="228600" indent="-228600">
              <a:buFont typeface="+mj-lt"/>
              <a:buAutoNum type="arabicPeriod"/>
            </a:pPr>
            <a:r>
              <a:rPr kumimoji="1" lang="en-US" kern="1200" dirty="0" smtClean="0">
                <a:solidFill>
                  <a:schemeClr val="tx1"/>
                </a:solidFill>
                <a:effectLst/>
              </a:rPr>
              <a:t>The authorized personnel verifies that people have been through a class explaining to them about the need for following safety precautions and how to identify confined space hazards.  For a company developing a program, only those employees designated as authorized are able to work in the different job assignments required by a PRCS program.</a:t>
            </a:r>
          </a:p>
          <a:p>
            <a:pPr marL="228600" indent="-228600">
              <a:buFont typeface="+mj-lt"/>
              <a:buAutoNum type="arabicPeriod"/>
            </a:pPr>
            <a:r>
              <a:rPr kumimoji="1" lang="en-US" kern="1200" dirty="0" smtClean="0">
                <a:solidFill>
                  <a:schemeClr val="tx1"/>
                </a:solidFill>
                <a:effectLst/>
              </a:rPr>
              <a:t>The evaluation procedures establishes a protocol for entering each different PRCS.</a:t>
            </a:r>
          </a:p>
          <a:p>
            <a:pPr marL="228600" indent="-228600">
              <a:buFont typeface="+mj-lt"/>
              <a:buAutoNum type="arabicPeriod"/>
            </a:pPr>
            <a:r>
              <a:rPr kumimoji="1" lang="en-US" kern="1200" dirty="0" smtClean="0">
                <a:solidFill>
                  <a:schemeClr val="tx1"/>
                </a:solidFill>
                <a:effectLst/>
              </a:rPr>
              <a:t>The acceptable conditions verifies that you have checked for hazards and taken the appropriate steps to reduce them to acceptable levels. </a:t>
            </a:r>
          </a:p>
          <a:p>
            <a:pPr marL="228600" indent="-228600">
              <a:buFont typeface="+mj-lt"/>
              <a:buAutoNum type="arabicPeriod"/>
            </a:pPr>
            <a:r>
              <a:rPr lang="en-US" dirty="0" smtClean="0">
                <a:effectLst/>
              </a:rPr>
              <a:t>Company policy should include when entry is prohibited and a written permit as well as the types of safe entry procedures to be followed and the equipment needed for safe entry.</a:t>
            </a:r>
          </a:p>
          <a:p>
            <a:pPr marL="228600" indent="-228600">
              <a:buFont typeface="+mj-lt"/>
              <a:buAutoNum type="arabicPeriod"/>
            </a:pPr>
            <a:r>
              <a:rPr lang="en-US" dirty="0" smtClean="0"/>
              <a:t>Finally, a written program address who will provide emergency services. </a:t>
            </a:r>
            <a:r>
              <a:rPr lang="en-US" dirty="0" smtClean="0">
                <a:effectLst/>
              </a:rPr>
              <a:t> </a:t>
            </a:r>
          </a:p>
          <a:p>
            <a:pPr marL="228600" indent="-228600">
              <a:buFont typeface="+mj-lt"/>
              <a:buAutoNum type="arabicPeriod"/>
            </a:pPr>
            <a:r>
              <a:rPr lang="en-US" dirty="0" smtClean="0"/>
              <a:t>1910.146(d) contains all the provisions needed in a permit required confined space program. </a:t>
            </a:r>
            <a:endParaRPr lang="en-US" dirty="0" smtClean="0">
              <a:effectLst/>
            </a:endParaRPr>
          </a:p>
          <a:p>
            <a:pPr marL="228600" indent="-228600">
              <a:buFont typeface="+mj-lt"/>
              <a:buAutoNum type="arabicPeriod"/>
            </a:pPr>
            <a:endParaRPr lang="en-US" dirty="0" smtClean="0">
              <a:effectLst/>
            </a:endParaRPr>
          </a:p>
          <a:p>
            <a:endParaRPr lang="en-US" dirty="0">
              <a:effectLst/>
            </a:endParaRPr>
          </a:p>
        </p:txBody>
      </p:sp>
      <p:sp>
        <p:nvSpPr>
          <p:cNvPr id="137219" name="Rectangle 3"/>
          <p:cNvSpPr>
            <a:spLocks noGrp="1" noRot="1" noChangeAspect="1" noChangeArrowheads="1" noTextEdit="1"/>
          </p:cNvSpPr>
          <p:nvPr>
            <p:ph type="sldImg"/>
          </p:nvPr>
        </p:nvSpPr>
        <p:spPr>
          <a:xfrm>
            <a:off x="1143000" y="228600"/>
            <a:ext cx="4572000" cy="3429000"/>
          </a:xfrm>
          <a:ln cap="flat"/>
        </p:spPr>
      </p:sp>
      <p:sp>
        <p:nvSpPr>
          <p:cNvPr id="3" name="Footer Placeholder 2"/>
          <p:cNvSpPr>
            <a:spLocks noGrp="1"/>
          </p:cNvSpPr>
          <p:nvPr>
            <p:ph type="ftr" sz="quarter" idx="11"/>
          </p:nvPr>
        </p:nvSpPr>
        <p:spPr/>
        <p:txBody>
          <a:bodyPr/>
          <a:lstStyle/>
          <a:p>
            <a:r>
              <a:rPr lang="en-US" smtClean="0"/>
              <a:t>Grain Handling Safety Coalition – Ag Confined Spaces</a:t>
            </a:r>
            <a:endParaRPr lang="en-US" dirty="0"/>
          </a:p>
        </p:txBody>
      </p:sp>
      <p:sp>
        <p:nvSpPr>
          <p:cNvPr id="4" name="Slide Number Placeholder 3"/>
          <p:cNvSpPr>
            <a:spLocks noGrp="1"/>
          </p:cNvSpPr>
          <p:nvPr>
            <p:ph type="sldNum" sz="quarter" idx="12"/>
          </p:nvPr>
        </p:nvSpPr>
        <p:spPr/>
        <p:txBody>
          <a:bodyPr/>
          <a:lstStyle/>
          <a:p>
            <a:fld id="{DDDBE19E-176A-47A6-8D2D-365132E40E2A}" type="slidenum">
              <a:rPr lang="en-US" smtClean="0"/>
              <a:pPr/>
              <a:t>73</a:t>
            </a:fld>
            <a:endParaRPr lang="en-US" dirty="0"/>
          </a:p>
        </p:txBody>
      </p:sp>
    </p:spTree>
    <p:extLst>
      <p:ext uri="{BB962C8B-B14F-4D97-AF65-F5344CB8AC3E}">
        <p14:creationId xmlns:p14="http://schemas.microsoft.com/office/powerpoint/2010/main" val="3627460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noFill/>
        </p:spPr>
        <p:txBody>
          <a:bodyPr/>
          <a:lstStyle/>
          <a:p>
            <a:pPr marL="228600" indent="-228600">
              <a:buFont typeface="+mj-lt"/>
              <a:buAutoNum type="arabicPeriod"/>
            </a:pPr>
            <a:r>
              <a:rPr lang="en-US" dirty="0" smtClean="0">
                <a:effectLst/>
              </a:rPr>
              <a:t>Authorized</a:t>
            </a:r>
            <a:r>
              <a:rPr lang="en-US" baseline="0" dirty="0" smtClean="0">
                <a:effectLst/>
              </a:rPr>
              <a:t> personnel are the ones trained for the various duties under a PRCS entry.</a:t>
            </a:r>
          </a:p>
          <a:p>
            <a:pPr marL="228600" indent="-228600">
              <a:buFont typeface="+mj-lt"/>
              <a:buAutoNum type="arabicPeriod"/>
            </a:pPr>
            <a:r>
              <a:rPr lang="en-US" baseline="0" dirty="0" smtClean="0">
                <a:effectLst/>
              </a:rPr>
              <a:t>They are the ONLY ones who should serve in these capacities.</a:t>
            </a:r>
          </a:p>
          <a:p>
            <a:pPr marL="228600" indent="-228600">
              <a:buFont typeface="+mj-lt"/>
              <a:buAutoNum type="arabicPeriod"/>
            </a:pPr>
            <a:r>
              <a:rPr lang="en-US" dirty="0" smtClean="0"/>
              <a:t>There are 3 main employee duties – entry supervisor, entrant, and attendant.  Each one has specific obligations, duties, and training requirements. </a:t>
            </a:r>
            <a:endParaRPr lang="en-US" dirty="0">
              <a:effectLst/>
            </a:endParaRPr>
          </a:p>
        </p:txBody>
      </p:sp>
      <p:sp>
        <p:nvSpPr>
          <p:cNvPr id="137219" name="Rectangle 3"/>
          <p:cNvSpPr>
            <a:spLocks noGrp="1" noRot="1" noChangeAspect="1" noChangeArrowheads="1" noTextEdit="1"/>
          </p:cNvSpPr>
          <p:nvPr>
            <p:ph type="sldImg"/>
          </p:nvPr>
        </p:nvSpPr>
        <p:spPr>
          <a:xfrm>
            <a:off x="1143000" y="217488"/>
            <a:ext cx="4572000" cy="3429000"/>
          </a:xfrm>
          <a:ln cap="flat"/>
        </p:spPr>
      </p:sp>
      <p:sp>
        <p:nvSpPr>
          <p:cNvPr id="3" name="Footer Placeholder 2"/>
          <p:cNvSpPr>
            <a:spLocks noGrp="1"/>
          </p:cNvSpPr>
          <p:nvPr>
            <p:ph type="ftr" sz="quarter" idx="11"/>
          </p:nvPr>
        </p:nvSpPr>
        <p:spPr/>
        <p:txBody>
          <a:bodyPr/>
          <a:lstStyle/>
          <a:p>
            <a:r>
              <a:rPr lang="en-US" smtClean="0"/>
              <a:t>Grain Handling Safety Coalition – Ag Confined Spaces</a:t>
            </a:r>
            <a:endParaRPr lang="en-US" dirty="0"/>
          </a:p>
        </p:txBody>
      </p:sp>
      <p:sp>
        <p:nvSpPr>
          <p:cNvPr id="4" name="Slide Number Placeholder 3"/>
          <p:cNvSpPr>
            <a:spLocks noGrp="1"/>
          </p:cNvSpPr>
          <p:nvPr>
            <p:ph type="sldNum" sz="quarter" idx="12"/>
          </p:nvPr>
        </p:nvSpPr>
        <p:spPr/>
        <p:txBody>
          <a:bodyPr/>
          <a:lstStyle/>
          <a:p>
            <a:fld id="{DDDBE19E-176A-47A6-8D2D-365132E40E2A}" type="slidenum">
              <a:rPr lang="en-US" smtClean="0"/>
              <a:pPr/>
              <a:t>74</a:t>
            </a:fld>
            <a:endParaRPr lang="en-US" dirty="0"/>
          </a:p>
        </p:txBody>
      </p:sp>
    </p:spTree>
    <p:extLst>
      <p:ext uri="{BB962C8B-B14F-4D97-AF65-F5344CB8AC3E}">
        <p14:creationId xmlns:p14="http://schemas.microsoft.com/office/powerpoint/2010/main" val="23787934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An entry supervisor is usually a person in a leadership role,</a:t>
            </a:r>
            <a:r>
              <a:rPr lang="en-US" baseline="0" dirty="0" smtClean="0"/>
              <a:t> but does not have to be a manager or supervisor.</a:t>
            </a:r>
            <a:r>
              <a:rPr lang="en-US" dirty="0" smtClean="0"/>
              <a:t>  They have the knowledge through experience and/or education which helps them identify hazards and how to control them and knows how to safely perform the task.  </a:t>
            </a:r>
          </a:p>
          <a:p>
            <a:pPr marL="228600" indent="-228600">
              <a:buFont typeface="+mj-lt"/>
              <a:buAutoNum type="arabicPeriod"/>
            </a:pPr>
            <a:r>
              <a:rPr lang="en-US" dirty="0" smtClean="0"/>
              <a:t>Entry supervisors will know the signs and symptoms of exposure.  They will verify the necessary precautions are taken prior to and during entry and they will maintain consistency with entry procedures.  </a:t>
            </a:r>
          </a:p>
          <a:p>
            <a:pPr marL="228600" indent="-228600">
              <a:buFont typeface="+mj-lt"/>
              <a:buAutoNum type="arabicPeriod"/>
            </a:pPr>
            <a:r>
              <a:rPr lang="en-US" dirty="0" smtClean="0"/>
              <a:t>The entry supervisor is the only person who can give “permission” for entry and cancel or terminate the entry. This</a:t>
            </a:r>
            <a:r>
              <a:rPr lang="en-US" baseline="0" dirty="0" smtClean="0"/>
              <a:t> person can also be the entrant or attendant.</a:t>
            </a:r>
          </a:p>
          <a:p>
            <a:pPr marL="228600" indent="-228600">
              <a:buFont typeface="+mj-lt"/>
              <a:buAutoNum type="arabicPeriod"/>
            </a:pPr>
            <a:r>
              <a:rPr lang="en-US" dirty="0" smtClean="0"/>
              <a:t>Picture:  Confined space PPT - Grantee Name: Georgia Tech Applied Research Corporation  Grant Number: SH-16625-07 Grant Year: 2007</a:t>
            </a:r>
          </a:p>
          <a:p>
            <a:pPr marL="0" indent="0">
              <a:spcBef>
                <a:spcPts val="600"/>
              </a:spcBef>
              <a:buNone/>
            </a:pPr>
            <a:r>
              <a:rPr lang="en-US" sz="1000" dirty="0" smtClean="0"/>
              <a:t>1910.146(j) Duties </a:t>
            </a:r>
            <a:r>
              <a:rPr lang="en-US" sz="1000" dirty="0"/>
              <a:t>of entry supervisors. The employer shall ensure that each entry supervisor:</a:t>
            </a:r>
          </a:p>
          <a:p>
            <a:pPr marL="0" indent="0">
              <a:spcBef>
                <a:spcPts val="600"/>
              </a:spcBef>
              <a:buNone/>
            </a:pPr>
            <a:r>
              <a:rPr lang="en-US" sz="1000" dirty="0" smtClean="0"/>
              <a:t>1910.146(j</a:t>
            </a:r>
            <a:r>
              <a:rPr lang="en-US" sz="1000" dirty="0"/>
              <a:t>)(1</a:t>
            </a:r>
            <a:r>
              <a:rPr lang="en-US" sz="1000" dirty="0" smtClean="0"/>
              <a:t>) Knows </a:t>
            </a:r>
            <a:r>
              <a:rPr lang="en-US" sz="1000" dirty="0"/>
              <a:t>the hazards that may be faced during entry, including information on the mode, signs or symptoms, and consequences of the exposure;</a:t>
            </a:r>
          </a:p>
          <a:p>
            <a:pPr marL="0" indent="0">
              <a:spcBef>
                <a:spcPts val="600"/>
              </a:spcBef>
              <a:buNone/>
            </a:pPr>
            <a:r>
              <a:rPr lang="en-US" sz="1000" dirty="0" smtClean="0"/>
              <a:t>1910.146(j</a:t>
            </a:r>
            <a:r>
              <a:rPr lang="en-US" sz="1000" dirty="0"/>
              <a:t>)(2</a:t>
            </a:r>
            <a:r>
              <a:rPr lang="en-US" sz="1000" dirty="0" smtClean="0"/>
              <a:t>) Verifies</a:t>
            </a:r>
            <a:r>
              <a:rPr lang="en-US" sz="1000" dirty="0"/>
              <a:t>, by checking that the appropriate entries have been made on the permit, that all tests specified by the permit have been conducted and that all procedures and equipment specified by the permit are in place before endorsing the permit and allowing entry to begin;</a:t>
            </a:r>
          </a:p>
          <a:p>
            <a:pPr marL="0" indent="0">
              <a:spcBef>
                <a:spcPts val="600"/>
              </a:spcBef>
              <a:buNone/>
            </a:pPr>
            <a:r>
              <a:rPr lang="en-US" sz="1000" dirty="0" smtClean="0"/>
              <a:t>1910.146(j</a:t>
            </a:r>
            <a:r>
              <a:rPr lang="en-US" sz="1000" dirty="0"/>
              <a:t>)(3</a:t>
            </a:r>
            <a:r>
              <a:rPr lang="en-US" sz="1000" dirty="0" smtClean="0"/>
              <a:t>) Terminates </a:t>
            </a:r>
            <a:r>
              <a:rPr lang="en-US" sz="1000" dirty="0"/>
              <a:t>the entry and cancels the permit as required by paragraph (e)(5) of this section;</a:t>
            </a:r>
          </a:p>
          <a:p>
            <a:pPr marL="0" indent="0">
              <a:spcBef>
                <a:spcPts val="600"/>
              </a:spcBef>
              <a:buNone/>
            </a:pPr>
            <a:r>
              <a:rPr lang="en-US" sz="1000" dirty="0" smtClean="0"/>
              <a:t>1910.146(j</a:t>
            </a:r>
            <a:r>
              <a:rPr lang="en-US" sz="1000" dirty="0"/>
              <a:t>)(4</a:t>
            </a:r>
            <a:r>
              <a:rPr lang="en-US" sz="1000" dirty="0" smtClean="0"/>
              <a:t>) Verifies </a:t>
            </a:r>
            <a:r>
              <a:rPr lang="en-US" sz="1000" dirty="0"/>
              <a:t>that rescue services are available and that the means for summoning them are operable;</a:t>
            </a:r>
          </a:p>
          <a:p>
            <a:pPr marL="0" indent="0">
              <a:spcBef>
                <a:spcPts val="600"/>
              </a:spcBef>
              <a:buNone/>
            </a:pPr>
            <a:r>
              <a:rPr lang="en-US" sz="1000" dirty="0" smtClean="0"/>
              <a:t>1910.146(j</a:t>
            </a:r>
            <a:r>
              <a:rPr lang="en-US" sz="1000" dirty="0"/>
              <a:t>)(5</a:t>
            </a:r>
            <a:r>
              <a:rPr lang="en-US" sz="1000" dirty="0" smtClean="0"/>
              <a:t>) Removes </a:t>
            </a:r>
            <a:r>
              <a:rPr lang="en-US" sz="1000" dirty="0"/>
              <a:t>unauthorized individuals who enter or who attempt to enter the permit space during entry operations; and</a:t>
            </a:r>
          </a:p>
          <a:p>
            <a:pPr marL="0" indent="0">
              <a:spcBef>
                <a:spcPts val="600"/>
              </a:spcBef>
              <a:buNone/>
            </a:pPr>
            <a:r>
              <a:rPr lang="en-US" sz="1000" dirty="0" smtClean="0"/>
              <a:t>1910.146(j</a:t>
            </a:r>
            <a:r>
              <a:rPr lang="en-US" sz="1000" dirty="0"/>
              <a:t>)(6</a:t>
            </a:r>
            <a:r>
              <a:rPr lang="en-US" sz="1000" dirty="0" smtClean="0"/>
              <a:t>) Determines</a:t>
            </a:r>
            <a:r>
              <a:rPr lang="en-US" sz="1000" dirty="0"/>
              <a:t>, whenever responsibility for a permit space entry operation is transferred and at intervals dictated by the hazards and operations performed within the space, that entry operations remain consistent with terms of the entry permit and that acceptable entry conditions are maintained.</a:t>
            </a:r>
          </a:p>
        </p:txBody>
      </p:sp>
      <p:sp>
        <p:nvSpPr>
          <p:cNvPr id="4" name="Slide Number Placeholder 3"/>
          <p:cNvSpPr>
            <a:spLocks noGrp="1"/>
          </p:cNvSpPr>
          <p:nvPr>
            <p:ph type="sldNum" sz="quarter" idx="10"/>
          </p:nvPr>
        </p:nvSpPr>
        <p:spPr/>
        <p:txBody>
          <a:bodyPr/>
          <a:lstStyle/>
          <a:p>
            <a:fld id="{DDDBE19E-176A-47A6-8D2D-365132E40E2A}" type="slidenum">
              <a:rPr lang="en-US" smtClean="0"/>
              <a:pPr/>
              <a:t>75</a:t>
            </a:fld>
            <a:endParaRPr lang="en-US" dirty="0"/>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5944214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entrant also must know through education and or experience the hazards they may encounter, signs or symptoms and consequences of exposure.  </a:t>
            </a:r>
          </a:p>
          <a:p>
            <a:pPr marL="228600" indent="-228600">
              <a:buFont typeface="+mj-lt"/>
              <a:buAutoNum type="arabicPeriod"/>
            </a:pPr>
            <a:r>
              <a:rPr lang="en-US" dirty="0" smtClean="0"/>
              <a:t>The entrant must know how to properly use the equipment. The entrant will communicate with the attendant throughout the entry. Both know the prohibited conditions and the entrant will evacuate upon command. </a:t>
            </a:r>
            <a:endParaRPr lang="en-US" dirty="0"/>
          </a:p>
          <a:p>
            <a:pPr marL="228600" indent="-228600">
              <a:buFont typeface="+mj-lt"/>
              <a:buAutoNum type="arabicPeriod"/>
            </a:pPr>
            <a:r>
              <a:rPr lang="en-US" dirty="0"/>
              <a:t>Picture:  Confined space PPT - Grantee Name: Georgia Tech Applied Research Corporation  Grant Number: SH-16625-07 Grant Year: 2007</a:t>
            </a:r>
          </a:p>
          <a:p>
            <a:endParaRPr lang="en-US" dirty="0" smtClean="0"/>
          </a:p>
          <a:p>
            <a:pPr marL="0" indent="0">
              <a:spcBef>
                <a:spcPts val="600"/>
              </a:spcBef>
              <a:buNone/>
            </a:pPr>
            <a:r>
              <a:rPr lang="en-US" sz="1000" dirty="0"/>
              <a:t>1910.146(h</a:t>
            </a:r>
            <a:r>
              <a:rPr lang="en-US" sz="1000" dirty="0" smtClean="0"/>
              <a:t>) Duties </a:t>
            </a:r>
            <a:r>
              <a:rPr lang="en-US" sz="1000" dirty="0"/>
              <a:t>of authorized entrants. The employer shall ensure that all authorized entrants</a:t>
            </a:r>
            <a:r>
              <a:rPr lang="en-US" sz="1000" dirty="0" smtClean="0"/>
              <a:t>:  </a:t>
            </a:r>
            <a:endParaRPr lang="en-US" sz="1000" dirty="0"/>
          </a:p>
          <a:p>
            <a:pPr marL="0" indent="0">
              <a:spcBef>
                <a:spcPts val="600"/>
              </a:spcBef>
              <a:buNone/>
            </a:pPr>
            <a:r>
              <a:rPr lang="en-US" sz="1000" dirty="0"/>
              <a:t>1910.146(h)(1</a:t>
            </a:r>
            <a:r>
              <a:rPr lang="en-US" sz="1000" dirty="0" smtClean="0"/>
              <a:t>) Know </a:t>
            </a:r>
            <a:r>
              <a:rPr lang="en-US" sz="1000" dirty="0"/>
              <a:t>the hazards that may be faced during entry, including information on the mode, signs or symptoms, and consequences of the exposure</a:t>
            </a:r>
            <a:r>
              <a:rPr lang="en-US" sz="1000" dirty="0" smtClean="0"/>
              <a:t>;  </a:t>
            </a:r>
            <a:endParaRPr lang="en-US" sz="1000" dirty="0"/>
          </a:p>
          <a:p>
            <a:pPr marL="0" indent="0">
              <a:spcBef>
                <a:spcPts val="600"/>
              </a:spcBef>
              <a:buNone/>
            </a:pPr>
            <a:r>
              <a:rPr lang="en-US" sz="1000" dirty="0"/>
              <a:t>1910.146(h)(2</a:t>
            </a:r>
            <a:r>
              <a:rPr lang="en-US" sz="1000" dirty="0" smtClean="0"/>
              <a:t>) Properly </a:t>
            </a:r>
            <a:r>
              <a:rPr lang="en-US" sz="1000" dirty="0"/>
              <a:t>use equipment as required by paragraph (d)(4) of this section</a:t>
            </a:r>
            <a:r>
              <a:rPr lang="en-US" sz="1000" dirty="0" smtClean="0"/>
              <a:t>;  </a:t>
            </a:r>
            <a:endParaRPr lang="en-US" sz="1000" dirty="0"/>
          </a:p>
          <a:p>
            <a:pPr marL="0" indent="0">
              <a:spcBef>
                <a:spcPts val="600"/>
              </a:spcBef>
              <a:buNone/>
            </a:pPr>
            <a:r>
              <a:rPr lang="en-US" sz="1000" dirty="0"/>
              <a:t>1910.146(h)(3</a:t>
            </a:r>
            <a:r>
              <a:rPr lang="en-US" sz="1000" dirty="0" smtClean="0"/>
              <a:t>) Communicate </a:t>
            </a:r>
            <a:r>
              <a:rPr lang="en-US" sz="1000" dirty="0"/>
              <a:t>with the attendant as necessary to enable the attendant to monitor entrant status and to enable the attendant to alert entrants of the need to evacuate the space as required by paragraph (</a:t>
            </a:r>
            <a:r>
              <a:rPr lang="en-US" sz="1000" dirty="0" err="1"/>
              <a:t>i</a:t>
            </a:r>
            <a:r>
              <a:rPr lang="en-US" sz="1000" dirty="0"/>
              <a:t>)(6) of this section</a:t>
            </a:r>
            <a:r>
              <a:rPr lang="en-US" sz="1000" dirty="0" smtClean="0"/>
              <a:t>;  </a:t>
            </a:r>
            <a:endParaRPr lang="en-US" sz="1000" dirty="0"/>
          </a:p>
          <a:p>
            <a:pPr marL="0" indent="0">
              <a:spcBef>
                <a:spcPts val="600"/>
              </a:spcBef>
              <a:buNone/>
            </a:pPr>
            <a:r>
              <a:rPr lang="en-US" sz="1000" dirty="0"/>
              <a:t>1910.146(h)(4</a:t>
            </a:r>
            <a:r>
              <a:rPr lang="en-US" sz="1000" dirty="0" smtClean="0"/>
              <a:t>) Alert </a:t>
            </a:r>
            <a:r>
              <a:rPr lang="en-US" sz="1000" dirty="0"/>
              <a:t>the attendant whenever</a:t>
            </a:r>
            <a:r>
              <a:rPr lang="en-US" sz="1000" dirty="0" smtClean="0"/>
              <a:t>:  </a:t>
            </a:r>
            <a:endParaRPr lang="en-US" sz="1000" dirty="0"/>
          </a:p>
          <a:p>
            <a:pPr marL="0" indent="0">
              <a:spcBef>
                <a:spcPts val="600"/>
              </a:spcBef>
              <a:buNone/>
            </a:pPr>
            <a:r>
              <a:rPr lang="en-US" sz="1000" dirty="0"/>
              <a:t>1910.146(h)(4)(</a:t>
            </a:r>
            <a:r>
              <a:rPr lang="en-US" sz="1000" dirty="0" err="1"/>
              <a:t>i</a:t>
            </a:r>
            <a:r>
              <a:rPr lang="en-US" sz="1000" dirty="0" smtClean="0"/>
              <a:t>) The </a:t>
            </a:r>
            <a:r>
              <a:rPr lang="en-US" sz="1000" dirty="0"/>
              <a:t>entrant recognizes any warning sign or symptom of exposure to a dangerous situation, </a:t>
            </a:r>
            <a:r>
              <a:rPr lang="en-US" sz="1000" dirty="0" smtClean="0"/>
              <a:t>or  </a:t>
            </a:r>
            <a:endParaRPr lang="en-US" sz="1000" dirty="0"/>
          </a:p>
          <a:p>
            <a:pPr marL="0" indent="0">
              <a:spcBef>
                <a:spcPts val="600"/>
              </a:spcBef>
              <a:buNone/>
            </a:pPr>
            <a:r>
              <a:rPr lang="en-US" sz="1000" dirty="0"/>
              <a:t>1910.146(h)(4)(ii</a:t>
            </a:r>
            <a:r>
              <a:rPr lang="en-US" sz="1000" dirty="0" smtClean="0"/>
              <a:t>) The </a:t>
            </a:r>
            <a:r>
              <a:rPr lang="en-US" sz="1000" dirty="0"/>
              <a:t>entrant detects a prohibited condition; </a:t>
            </a:r>
            <a:r>
              <a:rPr lang="en-US" sz="1000" dirty="0" smtClean="0"/>
              <a:t>and  </a:t>
            </a:r>
            <a:endParaRPr lang="en-US" sz="1000" dirty="0"/>
          </a:p>
          <a:p>
            <a:pPr marL="0" indent="0">
              <a:spcBef>
                <a:spcPts val="600"/>
              </a:spcBef>
              <a:buNone/>
            </a:pPr>
            <a:r>
              <a:rPr lang="en-US" sz="1000" dirty="0"/>
              <a:t>1910.146(h)(5</a:t>
            </a:r>
            <a:r>
              <a:rPr lang="en-US" sz="1000" dirty="0" smtClean="0"/>
              <a:t>) Exit </a:t>
            </a:r>
            <a:r>
              <a:rPr lang="en-US" sz="1000" dirty="0"/>
              <a:t>from the permit space as quickly as possible whenever</a:t>
            </a:r>
            <a:r>
              <a:rPr lang="en-US" sz="1000" dirty="0" smtClean="0"/>
              <a:t>:  </a:t>
            </a:r>
            <a:endParaRPr lang="en-US" sz="1000" dirty="0"/>
          </a:p>
          <a:p>
            <a:pPr marL="0" indent="0">
              <a:spcBef>
                <a:spcPts val="600"/>
              </a:spcBef>
              <a:buNone/>
            </a:pPr>
            <a:r>
              <a:rPr lang="en-US" sz="1000" dirty="0"/>
              <a:t>1910.146(h)(5)(</a:t>
            </a:r>
            <a:r>
              <a:rPr lang="en-US" sz="1000" dirty="0" err="1"/>
              <a:t>i</a:t>
            </a:r>
            <a:r>
              <a:rPr lang="en-US" sz="1000" dirty="0" smtClean="0"/>
              <a:t>) An </a:t>
            </a:r>
            <a:r>
              <a:rPr lang="en-US" sz="1000" dirty="0"/>
              <a:t>order to evacuate is given by the attendant or the entry supervisor</a:t>
            </a:r>
            <a:r>
              <a:rPr lang="en-US" sz="1000" dirty="0" smtClean="0"/>
              <a:t>,  </a:t>
            </a:r>
            <a:endParaRPr lang="en-US" sz="1000" dirty="0"/>
          </a:p>
          <a:p>
            <a:pPr marL="0" indent="0">
              <a:spcBef>
                <a:spcPts val="600"/>
              </a:spcBef>
              <a:buNone/>
            </a:pPr>
            <a:r>
              <a:rPr lang="en-US" sz="1000" dirty="0"/>
              <a:t>1910.146(h)(5)(ii</a:t>
            </a:r>
            <a:r>
              <a:rPr lang="en-US" sz="1000" dirty="0" smtClean="0"/>
              <a:t>) The </a:t>
            </a:r>
            <a:r>
              <a:rPr lang="en-US" sz="1000" dirty="0"/>
              <a:t>entrant recognizes any warning sign or symptom of exposure to a dangerous situation</a:t>
            </a:r>
            <a:r>
              <a:rPr lang="en-US" sz="1000" dirty="0" smtClean="0"/>
              <a:t>,  </a:t>
            </a:r>
            <a:endParaRPr lang="en-US" sz="1000" dirty="0"/>
          </a:p>
          <a:p>
            <a:pPr marL="0" indent="0">
              <a:spcBef>
                <a:spcPts val="600"/>
              </a:spcBef>
              <a:buNone/>
            </a:pPr>
            <a:r>
              <a:rPr lang="en-US" sz="1000" dirty="0"/>
              <a:t>1910.146(h)(5)(iii</a:t>
            </a:r>
            <a:r>
              <a:rPr lang="en-US" sz="1000" dirty="0" smtClean="0"/>
              <a:t>) The </a:t>
            </a:r>
            <a:r>
              <a:rPr lang="en-US" sz="1000" dirty="0"/>
              <a:t>entrant detects a prohibited condition, </a:t>
            </a:r>
            <a:r>
              <a:rPr lang="en-US" sz="1000" dirty="0" smtClean="0"/>
              <a:t>or  </a:t>
            </a:r>
            <a:endParaRPr lang="en-US" sz="1000" dirty="0"/>
          </a:p>
          <a:p>
            <a:pPr marL="0" indent="0">
              <a:spcBef>
                <a:spcPts val="600"/>
              </a:spcBef>
              <a:buNone/>
            </a:pPr>
            <a:r>
              <a:rPr lang="en-US" sz="1000" dirty="0"/>
              <a:t>1910.146(h)(5)(iv</a:t>
            </a:r>
            <a:r>
              <a:rPr lang="en-US" sz="1000" dirty="0" smtClean="0"/>
              <a:t>) An </a:t>
            </a:r>
            <a:r>
              <a:rPr lang="en-US" sz="1000" dirty="0"/>
              <a:t>evacuation alarm is activated.</a:t>
            </a:r>
            <a:endParaRPr lang="en-US" sz="1000"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pPr/>
              <a:t>76</a:t>
            </a:fld>
            <a:endParaRPr lang="en-US" dirty="0"/>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5944214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685800" y="3886200"/>
            <a:ext cx="5486400" cy="5105400"/>
          </a:xfrm>
        </p:spPr>
        <p:txBody>
          <a:bodyPr/>
          <a:lstStyle/>
          <a:p>
            <a:pPr marL="228600" indent="-228600">
              <a:buFont typeface="+mj-lt"/>
              <a:buAutoNum type="arabicPeriod"/>
            </a:pPr>
            <a:r>
              <a:rPr lang="en-US" dirty="0" smtClean="0"/>
              <a:t>The attendant’s ONLY job duty is to ensure the safety of the confined space entry by remaining</a:t>
            </a:r>
            <a:r>
              <a:rPr lang="en-US" baseline="0" dirty="0" smtClean="0"/>
              <a:t> outside the PRCS and monitoring the entrant, the space and the surrounding area for signs of hazards</a:t>
            </a:r>
            <a:r>
              <a:rPr lang="en-US" dirty="0"/>
              <a:t>. The attendant will perform no other duties which may distract them from their primary duty as attendant</a:t>
            </a:r>
            <a:r>
              <a:rPr lang="en-US" dirty="0" smtClean="0"/>
              <a:t>.</a:t>
            </a:r>
          </a:p>
          <a:p>
            <a:pPr marL="228600" indent="-228600">
              <a:buFont typeface="+mj-lt"/>
              <a:buAutoNum type="arabicPeriod"/>
            </a:pPr>
            <a:r>
              <a:rPr lang="en-US" dirty="0" smtClean="0"/>
              <a:t>The attendant keeps an accurate count of entrants in the space and can identify them. </a:t>
            </a:r>
          </a:p>
          <a:p>
            <a:pPr marL="228600" indent="-228600">
              <a:buFont typeface="+mj-lt"/>
              <a:buAutoNum type="arabicPeriod"/>
            </a:pPr>
            <a:r>
              <a:rPr lang="en-US" dirty="0" smtClean="0"/>
              <a:t>The attendant knows through education and/or experience the hazards they may encounter</a:t>
            </a:r>
            <a:r>
              <a:rPr lang="en-US" dirty="0"/>
              <a:t>;</a:t>
            </a:r>
            <a:r>
              <a:rPr lang="en-US" dirty="0" smtClean="0"/>
              <a:t> prohibited conditions; signs or symptoms &amp; consequences of exposure as well as behavior effects .The attendant knows how to properly use the equipment, and communicate with the entrant other throughout the entry and orders evacuation if necessary.</a:t>
            </a:r>
          </a:p>
          <a:p>
            <a:pPr marL="228600" indent="-228600">
              <a:buFont typeface="+mj-lt"/>
              <a:buAutoNum type="arabicPeriod"/>
            </a:pPr>
            <a:r>
              <a:rPr lang="en-US" dirty="0" smtClean="0"/>
              <a:t>The attendant must remain outside the space during the entire entry operations, be able to summon rescue services, keep unauthorized persons outside the space and does not enter the space to perform a rescue</a:t>
            </a:r>
            <a:r>
              <a:rPr lang="en-US" dirty="0"/>
              <a:t> </a:t>
            </a:r>
            <a:r>
              <a:rPr lang="en-US" dirty="0" smtClean="0"/>
              <a:t>unless the program allows for the attendant to enter and the attendant is trained for rescue. </a:t>
            </a:r>
          </a:p>
          <a:p>
            <a:pPr marL="228600" indent="-228600">
              <a:buFont typeface="+mj-lt"/>
              <a:buAutoNum type="arabicPeriod"/>
            </a:pPr>
            <a:r>
              <a:rPr lang="en-US" dirty="0" smtClean="0"/>
              <a:t>Attendant duties and requirements are found under 1910.146(</a:t>
            </a:r>
            <a:r>
              <a:rPr lang="en-US" dirty="0" err="1" smtClean="0"/>
              <a:t>i</a:t>
            </a:r>
            <a:r>
              <a:rPr lang="en-US" dirty="0" smtClean="0"/>
              <a:t>). </a:t>
            </a:r>
          </a:p>
          <a:p>
            <a:pPr marL="228600" indent="-228600">
              <a:buFont typeface="+mj-lt"/>
              <a:buAutoNum type="arabicPeriod"/>
            </a:pPr>
            <a:r>
              <a:rPr lang="en-US" dirty="0"/>
              <a:t>Picture:  Confined space PPT - Grantee Name: Georgia Tech Applied Research Corporation  Grant Number: SH-16625-07 Grant Year: 2007</a:t>
            </a:r>
          </a:p>
          <a:p>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pPr/>
              <a:t>77</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5944214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noFill/>
        </p:spPr>
        <p:txBody>
          <a:bodyPr/>
          <a:lstStyle/>
          <a:p>
            <a:pPr marL="228600" indent="-228600">
              <a:buFont typeface="+mj-lt"/>
              <a:buAutoNum type="arabicPeriod"/>
            </a:pPr>
            <a:r>
              <a:rPr lang="en-US" dirty="0" smtClean="0">
                <a:effectLst/>
              </a:rPr>
              <a:t>The employer is responsible for identifying</a:t>
            </a:r>
            <a:r>
              <a:rPr lang="en-US" baseline="0" dirty="0" smtClean="0">
                <a:effectLst/>
              </a:rPr>
              <a:t> and providing the equipment needed for safe entry and safe work processes during entry.  The type of equipment includes but is not limited to those listed.  </a:t>
            </a:r>
          </a:p>
          <a:p>
            <a:pPr marL="228600" indent="-228600">
              <a:buFont typeface="+mj-lt"/>
              <a:buAutoNum type="arabicPeriod"/>
            </a:pPr>
            <a:r>
              <a:rPr lang="en-US" baseline="0" dirty="0" smtClean="0">
                <a:effectLst/>
              </a:rPr>
              <a:t>The employer must make sure the equipment used is designed for the space in which it will be used.  For example, in situations where there is airborne dust, certain NFPA guidelines govern the type of equipment that is used.</a:t>
            </a:r>
          </a:p>
          <a:p>
            <a:pPr marL="228600" indent="-228600">
              <a:buFont typeface="+mj-lt"/>
              <a:buAutoNum type="arabicPeriod"/>
            </a:pPr>
            <a:r>
              <a:rPr lang="en-US" baseline="0" dirty="0" smtClean="0">
                <a:effectLst/>
              </a:rPr>
              <a:t>Communication equipment is the equipment used between entrants and attendants during entry. </a:t>
            </a:r>
          </a:p>
          <a:p>
            <a:pPr marL="228600" indent="-228600">
              <a:buFont typeface="+mj-lt"/>
              <a:buAutoNum type="arabicPeriod"/>
            </a:pPr>
            <a:r>
              <a:rPr lang="en-US" baseline="0" dirty="0" smtClean="0">
                <a:effectLst/>
              </a:rPr>
              <a:t>Entry &amp; exit means includes ladders, stairs, </a:t>
            </a:r>
            <a:r>
              <a:rPr lang="en-US" baseline="0" dirty="0" err="1" smtClean="0">
                <a:effectLst/>
              </a:rPr>
              <a:t>etc</a:t>
            </a:r>
            <a:r>
              <a:rPr lang="en-US" baseline="0" dirty="0" smtClean="0">
                <a:effectLst/>
              </a:rPr>
              <a:t> which are needed to safely enter and exit the space.  Fall protection must be considered. </a:t>
            </a:r>
            <a:endParaRPr lang="en-US" dirty="0">
              <a:effectLst/>
            </a:endParaRPr>
          </a:p>
        </p:txBody>
      </p:sp>
      <p:sp>
        <p:nvSpPr>
          <p:cNvPr id="137219" name="Rectangle 3"/>
          <p:cNvSpPr>
            <a:spLocks noGrp="1" noRot="1" noChangeAspect="1" noChangeArrowheads="1" noTextEdit="1"/>
          </p:cNvSpPr>
          <p:nvPr>
            <p:ph type="sldImg"/>
          </p:nvPr>
        </p:nvSpPr>
        <p:spPr>
          <a:xfrm>
            <a:off x="1295400" y="228600"/>
            <a:ext cx="4572000" cy="3429000"/>
          </a:xfrm>
          <a:ln cap="flat"/>
        </p:spPr>
      </p:sp>
      <p:sp>
        <p:nvSpPr>
          <p:cNvPr id="3" name="Footer Placeholder 2"/>
          <p:cNvSpPr>
            <a:spLocks noGrp="1"/>
          </p:cNvSpPr>
          <p:nvPr>
            <p:ph type="ftr" sz="quarter" idx="11"/>
          </p:nvPr>
        </p:nvSpPr>
        <p:spPr/>
        <p:txBody>
          <a:bodyPr/>
          <a:lstStyle/>
          <a:p>
            <a:r>
              <a:rPr lang="en-US" smtClean="0"/>
              <a:t>Grain Handling Safety Coalition – Ag Confined Spaces</a:t>
            </a:r>
            <a:endParaRPr lang="en-US" dirty="0"/>
          </a:p>
        </p:txBody>
      </p:sp>
      <p:sp>
        <p:nvSpPr>
          <p:cNvPr id="4" name="Slide Number Placeholder 3"/>
          <p:cNvSpPr>
            <a:spLocks noGrp="1"/>
          </p:cNvSpPr>
          <p:nvPr>
            <p:ph type="sldNum" sz="quarter" idx="12"/>
          </p:nvPr>
        </p:nvSpPr>
        <p:spPr/>
        <p:txBody>
          <a:bodyPr/>
          <a:lstStyle/>
          <a:p>
            <a:fld id="{DDDBE19E-176A-47A6-8D2D-365132E40E2A}" type="slidenum">
              <a:rPr lang="en-US" smtClean="0"/>
              <a:pPr/>
              <a:t>78</a:t>
            </a:fld>
            <a:endParaRPr lang="en-US" dirty="0"/>
          </a:p>
        </p:txBody>
      </p:sp>
    </p:spTree>
    <p:extLst>
      <p:ext uri="{BB962C8B-B14F-4D97-AF65-F5344CB8AC3E}">
        <p14:creationId xmlns:p14="http://schemas.microsoft.com/office/powerpoint/2010/main" val="21681932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383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Retrieval</a:t>
            </a:r>
            <a:r>
              <a:rPr lang="en-US" baseline="0" dirty="0" smtClean="0"/>
              <a:t> systems are used to aid in non-entry rescue and are required for confined space vertical entry of greater than 5 feet deep. </a:t>
            </a:r>
          </a:p>
          <a:p>
            <a:pPr marL="228600" indent="-228600">
              <a:buFont typeface="+mj-lt"/>
              <a:buAutoNum type="arabicPeriod"/>
            </a:pPr>
            <a:r>
              <a:rPr lang="en-US" baseline="0" dirty="0" smtClean="0"/>
              <a:t>The lanyard (or retrieval line) is connected to a winch or a fixed point outside the confined space. </a:t>
            </a:r>
          </a:p>
          <a:p>
            <a:pPr marL="228600" indent="-228600">
              <a:buFont typeface="+mj-lt"/>
              <a:buAutoNum type="arabicPeriod"/>
            </a:pPr>
            <a:r>
              <a:rPr lang="en-US" dirty="0" smtClean="0"/>
              <a:t>Retrieval systems are used by entrants unless the use of such poses a hazard or will not aid in rescue. </a:t>
            </a:r>
          </a:p>
          <a:p>
            <a:pPr marL="0" indent="0">
              <a:buFont typeface="+mj-lt"/>
              <a:buNone/>
            </a:pPr>
            <a:endParaRPr lang="en-US" dirty="0" smtClean="0"/>
          </a:p>
          <a:p>
            <a:pPr marL="0" indent="0">
              <a:buFont typeface="+mj-lt"/>
              <a:buNone/>
            </a:pPr>
            <a:r>
              <a:rPr lang="en-US" sz="1000" dirty="0" smtClean="0"/>
              <a:t>1910.146(k)(3) To facilitate non-entry rescue, retrieval systems or methods shall be used whenever an authorized entrant enters a permit space, unless the retrieval equipment would increase the overall risk of entry or would not contribute to the rescue of the entrant. Retrieval systems shall meet the following requirements.</a:t>
            </a:r>
          </a:p>
          <a:p>
            <a:pPr marL="228600" indent="-228600">
              <a:buFont typeface="+mj-lt"/>
              <a:buAutoNum type="arabicPeriod"/>
            </a:pPr>
            <a:endParaRPr lang="en-US" sz="1000" dirty="0" smtClean="0"/>
          </a:p>
          <a:p>
            <a:pPr marL="0" indent="0">
              <a:buFont typeface="+mj-lt"/>
              <a:buNone/>
            </a:pPr>
            <a:r>
              <a:rPr lang="en-US" sz="1000" dirty="0" smtClean="0"/>
              <a:t>1910.146(k)(3)(</a:t>
            </a:r>
            <a:r>
              <a:rPr lang="en-US" sz="1000" dirty="0" err="1" smtClean="0"/>
              <a:t>i</a:t>
            </a:r>
            <a:r>
              <a:rPr lang="en-US" sz="1000" dirty="0" smtClean="0"/>
              <a:t>) Each authorized entrant shall use a chest or full body harness, with a retrieval line attached at the center of the entrant's back near shoulder level, above the entrant's head, or at another point which the employer can establish presents a profile small enough for the successful removal of the entrant. Wristlets may be used in lieu of the chest or full body harness if the employer can demonstrate that the use of a chest or full body harness is infeasible or creates a greater hazard and that the use of wristlets is the safest and most effective alternative.</a:t>
            </a:r>
          </a:p>
          <a:p>
            <a:pPr marL="0" indent="0">
              <a:buFont typeface="+mj-lt"/>
              <a:buNone/>
            </a:pPr>
            <a:endParaRPr lang="en-US" sz="1000" dirty="0" smtClean="0"/>
          </a:p>
          <a:p>
            <a:pPr marL="0" indent="0">
              <a:buFont typeface="+mj-lt"/>
              <a:buNone/>
            </a:pPr>
            <a:r>
              <a:rPr lang="en-US" sz="1000" dirty="0" smtClean="0"/>
              <a:t>1910.146(k)(3)(ii)  The other end of the retrieval line shall be attached to a mechanical device or fixed point outside the permit space in such a manner that rescue can begin as soon as the rescuer becomes aware that rescue is necessary. A mechanical device shall be available to retrieve personnel from vertical type permit spaces more than 5 feet (1.52 m) deep</a:t>
            </a:r>
          </a:p>
        </p:txBody>
      </p:sp>
      <p:sp>
        <p:nvSpPr>
          <p:cNvPr id="4" name="Slide Number Placeholder 3"/>
          <p:cNvSpPr>
            <a:spLocks noGrp="1"/>
          </p:cNvSpPr>
          <p:nvPr>
            <p:ph type="sldNum" sz="quarter" idx="10"/>
          </p:nvPr>
        </p:nvSpPr>
        <p:spPr/>
        <p:txBody>
          <a:bodyPr/>
          <a:lstStyle/>
          <a:p>
            <a:fld id="{DDDBE19E-176A-47A6-8D2D-365132E40E2A}" type="slidenum">
              <a:rPr lang="en-US" smtClean="0"/>
              <a:pPr/>
              <a:t>79</a:t>
            </a:fld>
            <a:endParaRPr lang="en-US" dirty="0"/>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685800" y="3886200"/>
            <a:ext cx="5486400" cy="5257800"/>
          </a:xfrm>
        </p:spPr>
        <p:txBody>
          <a:bodyPr/>
          <a:lstStyle/>
          <a:p>
            <a:pPr marL="228600" indent="-228600">
              <a:buFont typeface="+mj-lt"/>
              <a:buAutoNum type="arabicPeriod"/>
            </a:pPr>
            <a:r>
              <a:rPr lang="en-US" dirty="0" smtClean="0"/>
              <a:t>There may be situations when more than one permit</a:t>
            </a:r>
            <a:r>
              <a:rPr lang="en-US" baseline="0" dirty="0" smtClean="0"/>
              <a:t> required confined space requires entry at the same time.  The employer should address this situation in the PRCS program, specifically in regards to using one attendant. </a:t>
            </a:r>
          </a:p>
          <a:p>
            <a:pPr marL="228600" indent="-228600">
              <a:buFont typeface="+mj-lt"/>
              <a:buAutoNum type="arabicPeriod"/>
            </a:pPr>
            <a:r>
              <a:rPr lang="en-US" baseline="0" dirty="0" smtClean="0"/>
              <a:t>One attendant can monitor multiple PRCS entry sites provided that the attendant can effectively perform all required attendant duties at all sites.</a:t>
            </a:r>
          </a:p>
          <a:p>
            <a:pPr marL="228600" indent="-228600">
              <a:buFont typeface="+mj-lt"/>
              <a:buAutoNum type="arabicPeriod"/>
            </a:pPr>
            <a:r>
              <a:rPr lang="en-US" baseline="0" dirty="0" smtClean="0"/>
              <a:t>The one attendant must have the means to respond to emergencies at one or more of the sites while still performing the monitoring duties at the other sites. </a:t>
            </a:r>
          </a:p>
          <a:p>
            <a:pPr marL="228600" indent="-228600">
              <a:buFont typeface="+mj-lt"/>
              <a:buAutoNum type="arabicPeriod"/>
            </a:pPr>
            <a:r>
              <a:rPr lang="en-US" baseline="0" dirty="0" smtClean="0"/>
              <a:t>There may also be occasions when employees of more than one employer must enter the PRCS simultaneously.  The PRCS program must address this possibility to ensure entry operations between the employers and its employees are coordinated so the employees of one employer do not endanger other employees.  This situation may be less common with grain elevators and agricultural operations but should be considered and planned for in advance to enable ALL employees to enter and perform tasks safely. </a:t>
            </a:r>
          </a:p>
          <a:p>
            <a:pPr marL="0" indent="0">
              <a:buFont typeface="+mj-lt"/>
              <a:buNone/>
            </a:pPr>
            <a:endParaRPr lang="en-US" baseline="0" dirty="0" smtClean="0"/>
          </a:p>
          <a:p>
            <a:pPr marL="0" indent="0">
              <a:buFont typeface="+mj-lt"/>
              <a:buNone/>
            </a:pPr>
            <a:r>
              <a:rPr lang="en-US" sz="1000" baseline="0" dirty="0" smtClean="0"/>
              <a:t>1910.146(d)(6)  Provide at least one attendant outside the permit space into which entry is authorized for the duration of entry operations; </a:t>
            </a:r>
          </a:p>
          <a:p>
            <a:pPr marL="0" indent="0">
              <a:buFont typeface="+mj-lt"/>
              <a:buNone/>
            </a:pPr>
            <a:endParaRPr lang="en-US" sz="1000" baseline="0" dirty="0" smtClean="0"/>
          </a:p>
          <a:p>
            <a:pPr marL="0" indent="0">
              <a:buFont typeface="+mj-lt"/>
              <a:buNone/>
            </a:pPr>
            <a:r>
              <a:rPr lang="en-US" sz="1000" baseline="0" dirty="0" smtClean="0"/>
              <a:t>NOTE: Attendants may be assigned to monitor more than one permit space provided the duties described in paragraph (</a:t>
            </a:r>
            <a:r>
              <a:rPr lang="en-US" sz="1000" baseline="0" dirty="0" err="1" smtClean="0"/>
              <a:t>i</a:t>
            </a:r>
            <a:r>
              <a:rPr lang="en-US" sz="1000" baseline="0" dirty="0" smtClean="0"/>
              <a:t>) of this section can be effectively performed for each permit space that is monitored. Likewise, attendants may be stationed at any location outside the permit space to be monitored as long as the duties described in paragraph (</a:t>
            </a:r>
            <a:r>
              <a:rPr lang="en-US" sz="1000" baseline="0" dirty="0" err="1" smtClean="0"/>
              <a:t>i</a:t>
            </a:r>
            <a:r>
              <a:rPr lang="en-US" sz="1000" baseline="0" dirty="0" smtClean="0"/>
              <a:t>) of this section can be effectively performed for each permit space that is monitored.</a:t>
            </a:r>
          </a:p>
          <a:p>
            <a:pPr marL="0" indent="0">
              <a:buFont typeface="+mj-lt"/>
              <a:buNone/>
            </a:pPr>
            <a:r>
              <a:rPr lang="en-US" sz="1000" baseline="0" dirty="0" smtClean="0"/>
              <a:t>  </a:t>
            </a:r>
          </a:p>
          <a:p>
            <a:pPr marL="0" indent="0">
              <a:buFont typeface="+mj-lt"/>
              <a:buNone/>
            </a:pPr>
            <a:r>
              <a:rPr lang="en-US" sz="1000" baseline="0" dirty="0" smtClean="0"/>
              <a:t>1910.146(d)(7)  If multiple spaces are to be monitored by a single attendant, include in the permit program the means and procedures to enable the attendant to respond to an emergency affecting one or more of the permit spaces being monitored without distraction from the attendant's responsibilities under paragraph (</a:t>
            </a:r>
            <a:r>
              <a:rPr lang="en-US" sz="1000" baseline="0" dirty="0" err="1" smtClean="0"/>
              <a:t>i</a:t>
            </a:r>
            <a:r>
              <a:rPr lang="en-US" sz="1000" baseline="0" dirty="0" smtClean="0"/>
              <a:t>) of this section;</a:t>
            </a:r>
          </a:p>
          <a:p>
            <a:pPr marL="0" indent="0">
              <a:buFont typeface="+mj-lt"/>
              <a:buNone/>
            </a:pPr>
            <a:endParaRPr lang="en-US" sz="1000" baseline="0" dirty="0" smtClean="0"/>
          </a:p>
          <a:p>
            <a:pPr marL="0" indent="0">
              <a:buFont typeface="+mj-lt"/>
              <a:buNone/>
            </a:pPr>
            <a:r>
              <a:rPr lang="en-US" sz="1000" baseline="0" dirty="0" smtClean="0"/>
              <a:t>1910.146(d)(11) Develop and implement procedures to coordinate entry operations when employees of more than one employer are working simultaneously as authorized entrants in a permit space, so that employees of one employer do not endanger the employees of any other employer;</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t>80</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99311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dirty="0">
                <a:solidFill>
                  <a:prstClr val="black"/>
                </a:solidFill>
              </a:rPr>
              <a:t>Introduce the learning objectives. These are the knowledge the participant should acquire as well as tasks or skills they should learn to perform.</a:t>
            </a:r>
          </a:p>
          <a:p>
            <a:pPr marL="228600" lvl="0" indent="-228600" defTabSz="888340">
              <a:buFont typeface="+mj-lt"/>
              <a:buAutoNum type="arabicPeriod"/>
              <a:defRPr/>
            </a:pPr>
            <a:r>
              <a:rPr lang="en-US" dirty="0">
                <a:solidFill>
                  <a:prstClr val="black"/>
                </a:solidFill>
              </a:rPr>
              <a:t>Explain – the module was designed to seek interaction from the participants.  Questions will be asked throughout to generate discussion.  </a:t>
            </a:r>
          </a:p>
          <a:p>
            <a:pPr marL="228600" lvl="0" indent="-228600" defTabSz="888340">
              <a:buFont typeface="+mj-lt"/>
              <a:buAutoNum type="arabicPeriod"/>
              <a:defRPr/>
            </a:pPr>
            <a:r>
              <a:rPr lang="en-US" dirty="0">
                <a:solidFill>
                  <a:prstClr val="black"/>
                </a:solidFill>
              </a:rPr>
              <a:t>Encourage – the sharing of ideas, information, experiences so everyone can learn.</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8</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3203010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section will discuss the requirements of the entry permit.  </a:t>
            </a:r>
          </a:p>
          <a:p>
            <a:pPr marL="228600" indent="-228600">
              <a:buFont typeface="+mj-lt"/>
              <a:buAutoNum type="arabicPeriod"/>
            </a:pPr>
            <a:r>
              <a:rPr lang="en-US" dirty="0" smtClean="0"/>
              <a:t>Under a permit required confined space entry program a permit must be used.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81</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17621613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Why have all this paperwork?  The permit is a statement as to the conditions prior to and during entry. </a:t>
            </a:r>
          </a:p>
          <a:p>
            <a:pPr marL="228600" indent="-228600">
              <a:buFont typeface="+mj-lt"/>
              <a:buAutoNum type="arabicPeriod"/>
            </a:pPr>
            <a:r>
              <a:rPr lang="en-US" dirty="0" smtClean="0"/>
              <a:t>A confined space permit is what is known as a “living document” since it is updated throughout entry and is “alive” until it is cancelled by the entry supervisor.  </a:t>
            </a:r>
          </a:p>
          <a:p>
            <a:pPr marL="228600" indent="-228600">
              <a:buFont typeface="+mj-lt"/>
              <a:buAutoNum type="arabicPeriod"/>
            </a:pPr>
            <a:r>
              <a:rPr lang="en-US" dirty="0" smtClean="0"/>
              <a:t>All involved in the entry should sign-off on the permit to show their agreement with the evaluation and hazard control measures.  </a:t>
            </a:r>
          </a:p>
          <a:p>
            <a:pPr marL="228600" indent="-228600">
              <a:buFont typeface="+mj-lt"/>
              <a:buAutoNum type="arabicPeriod"/>
            </a:pPr>
            <a:r>
              <a:rPr lang="en-US" b="1" dirty="0"/>
              <a:t>P</a:t>
            </a:r>
            <a:r>
              <a:rPr lang="en-US" b="1" dirty="0" smtClean="0"/>
              <a:t>ost permits at the point of entry where the attendant has access to it.  This permit is a roadmap for rescuers if an incident occurs.</a:t>
            </a:r>
          </a:p>
          <a:p>
            <a:pPr marL="228600" indent="-228600">
              <a:buFont typeface="+mj-lt"/>
              <a:buAutoNum type="arabicPeriod"/>
            </a:pPr>
            <a:r>
              <a:rPr lang="en-US" dirty="0" smtClean="0"/>
              <a:t>3 types of Information about the entry is on the permit.</a:t>
            </a:r>
          </a:p>
          <a:p>
            <a:pPr lvl="1"/>
            <a:r>
              <a:rPr lang="en-US" dirty="0" smtClean="0"/>
              <a:t>Vital </a:t>
            </a:r>
            <a:r>
              <a:rPr lang="en-US" dirty="0"/>
              <a:t>identifying information about the space and people involved.</a:t>
            </a:r>
          </a:p>
          <a:p>
            <a:pPr lvl="1"/>
            <a:r>
              <a:rPr lang="en-US" dirty="0"/>
              <a:t>Information about the space conditions and the entry operation including hazards and methods of control.</a:t>
            </a:r>
          </a:p>
          <a:p>
            <a:pPr lvl="1"/>
            <a:r>
              <a:rPr lang="en-US" dirty="0"/>
              <a:t>Safety information including the rescue services number and the equipment, PPE and methods used to protect </a:t>
            </a:r>
            <a:r>
              <a:rPr lang="en-US" dirty="0" smtClean="0"/>
              <a:t>entrants</a:t>
            </a:r>
            <a:r>
              <a:rPr lang="en-US" dirty="0"/>
              <a:t>.</a:t>
            </a:r>
          </a:p>
          <a:p>
            <a:pPr marL="228600" indent="-228600">
              <a:buFont typeface="+mj-lt"/>
              <a:buAutoNum type="arabicPeriod"/>
            </a:pPr>
            <a:r>
              <a:rPr lang="en-US" dirty="0" smtClean="0"/>
              <a:t>Permit provides:</a:t>
            </a:r>
          </a:p>
          <a:p>
            <a:pPr marL="685800" lvl="1" indent="-228600">
              <a:buFont typeface="+mj-lt"/>
              <a:buAutoNum type="alphaLcPeriod"/>
            </a:pPr>
            <a:r>
              <a:rPr lang="en-US" dirty="0" smtClean="0"/>
              <a:t>Easy </a:t>
            </a:r>
            <a:r>
              <a:rPr lang="en-US" dirty="0"/>
              <a:t>access to rescue response contact </a:t>
            </a:r>
            <a:r>
              <a:rPr lang="en-US" dirty="0" smtClean="0"/>
              <a:t>information.</a:t>
            </a:r>
          </a:p>
          <a:p>
            <a:pPr marL="685800" lvl="1" indent="-228600">
              <a:buFont typeface="+mj-lt"/>
              <a:buAutoNum type="alphaLcPeriod"/>
            </a:pPr>
            <a:r>
              <a:rPr lang="en-US" dirty="0" smtClean="0"/>
              <a:t>In </a:t>
            </a:r>
            <a:r>
              <a:rPr lang="en-US" dirty="0"/>
              <a:t>the event of a rescue the permit will help rescuers determine conditions at the time of entry through time of </a:t>
            </a:r>
            <a:r>
              <a:rPr lang="en-US" dirty="0" smtClean="0"/>
              <a:t>incident.</a:t>
            </a:r>
          </a:p>
          <a:p>
            <a:pPr marL="685800" lvl="1" indent="-228600">
              <a:buFont typeface="+mj-lt"/>
              <a:buAutoNum type="alphaLcPeriod"/>
            </a:pPr>
            <a:r>
              <a:rPr lang="en-US" dirty="0" smtClean="0"/>
              <a:t>Entrant </a:t>
            </a:r>
            <a:r>
              <a:rPr lang="en-US" dirty="0"/>
              <a:t>and Attendant have documented evaluation determination by the Entry </a:t>
            </a:r>
            <a:r>
              <a:rPr lang="en-US" dirty="0" smtClean="0"/>
              <a:t>Supervisor.</a:t>
            </a:r>
          </a:p>
          <a:p>
            <a:pPr marL="685800" lvl="1" indent="-228600">
              <a:buFont typeface="+mj-lt"/>
              <a:buAutoNum type="alphaLcPeriod"/>
            </a:pPr>
            <a:r>
              <a:rPr lang="en-US" dirty="0" smtClean="0"/>
              <a:t>Entry </a:t>
            </a:r>
            <a:r>
              <a:rPr lang="en-US" dirty="0"/>
              <a:t>Supervisor has proof entrant and attendant </a:t>
            </a:r>
            <a:r>
              <a:rPr lang="en-US" dirty="0" smtClean="0"/>
              <a:t>reviewed.</a:t>
            </a:r>
          </a:p>
          <a:p>
            <a:pPr marL="685800" lvl="1" indent="-228600">
              <a:buFont typeface="+mj-lt"/>
              <a:buAutoNum type="alphaLcPeriod"/>
            </a:pPr>
            <a:r>
              <a:rPr lang="en-US" dirty="0" smtClean="0"/>
              <a:t>Creates a </a:t>
            </a:r>
            <a:r>
              <a:rPr lang="en-US" dirty="0"/>
              <a:t>paper trail of successful entries.</a:t>
            </a:r>
          </a:p>
          <a:p>
            <a:pPr marL="228600" indent="-228600">
              <a:buFont typeface="+mj-lt"/>
              <a:buAutoNum type="arabicPeriod"/>
            </a:pPr>
            <a:endParaRPr lang="en-US" dirty="0" smtClean="0"/>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82</a:t>
            </a:fld>
            <a:endParaRPr lang="en-US"/>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28148998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is an example of a confined space entry permit.</a:t>
            </a:r>
          </a:p>
          <a:p>
            <a:pPr marL="228600" indent="-228600">
              <a:buFont typeface="+mj-lt"/>
              <a:buAutoNum type="arabicPeriod"/>
            </a:pPr>
            <a:r>
              <a:rPr lang="en-US" dirty="0" smtClean="0"/>
              <a:t>Some companies use a checklist to first evaluate and identify hazards.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83</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612421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a:xfrm>
            <a:off x="685800" y="3886200"/>
            <a:ext cx="5486400" cy="5257800"/>
          </a:xfrm>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entry permit supplies vital identifying information.  It must contain the date of the entry and the duration of the permit – time it expires.  Permits cannot go over one shift.  If an entry will span more than one shift, the permit needs to be cancelled at the end of the shift and a new permit completed and authorized.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Entry time is not required but a good idea to include as it provides a reference point in the event of an emergency.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entry permit must identify the confined space being entered and provide its location.  It is also helpful to identify the type of confined space.  For example, the description “Boot pit tunnel 12” – identifies the specific space as well as the type.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permit must also state the purpose of the entry and the work tasks to be completed.</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100" b="0" i="0" u="none" strike="noStrike" kern="1200" cap="none" spc="0" normalizeH="0" baseline="0" noProof="0" dirty="0" smtClean="0">
                <a:ln>
                  <a:noFill/>
                </a:ln>
                <a:solidFill>
                  <a:prstClr val="black"/>
                </a:solidFill>
                <a:effectLst/>
                <a:uLnTx/>
                <a:uFillTx/>
              </a:rPr>
              <a:t>1910.146(f) Entry permit. The entry permit that documents compliance with this section and authorizes entry to a permit space shall identify:  </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100" b="0" i="0" u="none" strike="noStrike" kern="1200" cap="none" spc="0" normalizeH="0" baseline="0" noProof="0" dirty="0" smtClean="0">
                <a:ln>
                  <a:noFill/>
                </a:ln>
                <a:solidFill>
                  <a:prstClr val="black"/>
                </a:solidFill>
                <a:effectLst/>
                <a:uLnTx/>
                <a:uFillTx/>
              </a:rPr>
              <a:t>1910.146(f)(1) The permit space to be entered;  </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100" b="0" i="0" u="none" strike="noStrike" kern="1200" cap="none" spc="0" normalizeH="0" baseline="0" noProof="0" dirty="0" smtClean="0">
                <a:ln>
                  <a:noFill/>
                </a:ln>
                <a:solidFill>
                  <a:prstClr val="black"/>
                </a:solidFill>
                <a:effectLst/>
                <a:uLnTx/>
                <a:uFillTx/>
              </a:rPr>
              <a:t>1910.146(f)(2) The purpose of the entry;  </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100" b="0" i="0" u="none" strike="noStrike" kern="1200" cap="none" spc="0" normalizeH="0" baseline="0" noProof="0" dirty="0" smtClean="0">
                <a:ln>
                  <a:noFill/>
                </a:ln>
                <a:solidFill>
                  <a:prstClr val="black"/>
                </a:solidFill>
                <a:effectLst/>
                <a:uLnTx/>
                <a:uFillTx/>
              </a:rPr>
              <a:t>1910.146(f)(3) The date and the authorized duration of the entry permit;  </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100" b="0" i="0" u="none" strike="noStrike" kern="1200" cap="none" spc="0" normalizeH="0" baseline="0" noProof="0" dirty="0" smtClean="0">
                <a:ln>
                  <a:noFill/>
                </a:ln>
                <a:solidFill>
                  <a:prstClr val="black"/>
                </a:solidFill>
                <a:effectLst/>
                <a:uLnTx/>
                <a:uFillTx/>
              </a:rPr>
              <a:t>1910.146(f)(4) The authorized entrants within the permit space, by name or by such other means (for example, through the use of rosters or tracking systems) as will enable the attendant to determine quickly and accurately, for the duration of the permit, which authorized entrants are inside the permit space; </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100" b="1" i="0" u="none" strike="noStrike" kern="1200" cap="none" spc="0" normalizeH="0" baseline="0" noProof="0" dirty="0" smtClean="0">
                <a:ln>
                  <a:noFill/>
                </a:ln>
                <a:solidFill>
                  <a:prstClr val="black"/>
                </a:solidFill>
                <a:effectLst/>
                <a:uLnTx/>
                <a:uFillTx/>
              </a:rPr>
              <a:t> NOTE: </a:t>
            </a:r>
            <a:r>
              <a:rPr kumimoji="0" lang="en-US" sz="1100" b="0" i="0" u="none" strike="noStrike" kern="1200" cap="none" spc="0" normalizeH="0" baseline="0" noProof="0" dirty="0" smtClean="0">
                <a:ln>
                  <a:noFill/>
                </a:ln>
                <a:solidFill>
                  <a:prstClr val="black"/>
                </a:solidFill>
                <a:effectLst/>
                <a:uLnTx/>
                <a:uFillTx/>
              </a:rPr>
              <a:t>This requirement may be met by inserting a reference on the entry permit as to the means used, such as a roster or tracking system, to keep track of the authorized entrants within the permit space.  </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100" b="0" i="0" u="none" strike="noStrike" kern="1200" cap="none" spc="0" normalizeH="0" baseline="0" noProof="0" dirty="0" smtClean="0">
                <a:ln>
                  <a:noFill/>
                </a:ln>
                <a:solidFill>
                  <a:prstClr val="black"/>
                </a:solidFill>
                <a:effectLst/>
                <a:uLnTx/>
                <a:uFillTx/>
              </a:rPr>
              <a:t>1910.146(f)(5) The personnel, by name, currently serving as attendants;  </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100" b="0" i="0" u="none" strike="noStrike" kern="1200" cap="none" spc="0" normalizeH="0" baseline="0" noProof="0" dirty="0" smtClean="0">
                <a:ln>
                  <a:noFill/>
                </a:ln>
                <a:solidFill>
                  <a:prstClr val="black"/>
                </a:solidFill>
                <a:effectLst/>
                <a:uLnTx/>
                <a:uFillTx/>
              </a:rPr>
              <a:t>1910.146(f)(6) The individual, by name, currently serving as entry supervisor, with a space for the signature or initials of the entry supervisor who originally authorized entry</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84</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3960952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a:xfrm>
            <a:off x="685800" y="3886200"/>
            <a:ext cx="5486400" cy="5105400"/>
          </a:xfrm>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entry permit supplies vital identifying information about the personnel working the confined entry operation.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entrant’s name – person who is trained and authorized to enter - should be somewhere on the permit.  If a roster or tracking system can be used as long as it effectively and adequately can identify employees in the confined space.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attendant’s name must also be on the permit.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Providing a place for the entrant and attendant to agree with the hazard evaluations and/or testing is a good documentation practice, as well as to certify they have been trained for their roles.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Lastly, the permit must contain the entry supervisor’s name as well as is/her signature or initials authorizing the entry. </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050" b="0" i="0" u="none" strike="noStrike" kern="1200" cap="none" spc="0" normalizeH="0" baseline="0" noProof="0" dirty="0" smtClean="0">
                <a:ln>
                  <a:noFill/>
                </a:ln>
                <a:solidFill>
                  <a:prstClr val="black"/>
                </a:solidFill>
                <a:effectLst/>
                <a:uLnTx/>
                <a:uFillTx/>
              </a:rPr>
              <a:t>1910.146(f) Entry permit. The entry permit that documents compliance with this section and authorizes entry to a permit space shall identify:</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050" b="0" i="0" u="none" strike="noStrike" kern="1200" cap="none" spc="0" normalizeH="0" baseline="0" noProof="0" dirty="0" smtClean="0">
                <a:ln>
                  <a:noFill/>
                </a:ln>
                <a:solidFill>
                  <a:prstClr val="black"/>
                </a:solidFill>
                <a:effectLst/>
                <a:uLnTx/>
                <a:uFillTx/>
              </a:rPr>
              <a:t>1910.146(f)(1) The permit space to be entered;</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050" b="0" i="0" u="none" strike="noStrike" kern="1200" cap="none" spc="0" normalizeH="0" baseline="0" noProof="0" dirty="0" smtClean="0">
                <a:ln>
                  <a:noFill/>
                </a:ln>
                <a:solidFill>
                  <a:prstClr val="black"/>
                </a:solidFill>
                <a:effectLst/>
                <a:uLnTx/>
                <a:uFillTx/>
              </a:rPr>
              <a:t>1910.146(f)(2) The purpose of the entry;</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050" b="0" i="0" u="none" strike="noStrike" kern="1200" cap="none" spc="0" normalizeH="0" baseline="0" noProof="0" dirty="0" smtClean="0">
                <a:ln>
                  <a:noFill/>
                </a:ln>
                <a:solidFill>
                  <a:prstClr val="black"/>
                </a:solidFill>
                <a:effectLst/>
                <a:uLnTx/>
                <a:uFillTx/>
              </a:rPr>
              <a:t>1910.146(f)(3) The date and the authorized duration of the entry permit;</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050" b="0" i="0" u="none" strike="noStrike" kern="1200" cap="none" spc="0" normalizeH="0" baseline="0" noProof="0" dirty="0" smtClean="0">
                <a:ln>
                  <a:noFill/>
                </a:ln>
                <a:solidFill>
                  <a:prstClr val="black"/>
                </a:solidFill>
                <a:effectLst/>
                <a:uLnTx/>
                <a:uFillTx/>
              </a:rPr>
              <a:t>1910.146(f)(4) The authorized entrants within the permit space, by name or by such other means (for example, through the use of rosters or tracking systems) as will enable the attendant to determine quickly and accurately, for the duration of the permit, which authorized entrants are inside the permit space; </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050" b="0" i="0" u="none" strike="noStrike" kern="1200" cap="none" spc="0" normalizeH="0" baseline="0" noProof="0" dirty="0" smtClean="0">
                <a:ln>
                  <a:noFill/>
                </a:ln>
                <a:solidFill>
                  <a:prstClr val="black"/>
                </a:solidFill>
                <a:effectLst/>
                <a:uLnTx/>
                <a:uFillTx/>
              </a:rPr>
              <a:t>NOTE: This requirement may be met by inserting a reference on the entry permit as to the means used, such as a roster or tracking system, to keep track of the authorized entrants within the permit space.</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050" b="0" i="0" u="none" strike="noStrike" kern="1200" cap="none" spc="0" normalizeH="0" baseline="0" noProof="0" dirty="0" smtClean="0">
                <a:ln>
                  <a:noFill/>
                </a:ln>
                <a:solidFill>
                  <a:prstClr val="black"/>
                </a:solidFill>
                <a:effectLst/>
                <a:uLnTx/>
                <a:uFillTx/>
              </a:rPr>
              <a:t>1910.146(f)(5) The personnel, by name, currently serving as attendants;</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050" b="0" i="0" u="none" strike="noStrike" kern="1200" cap="none" spc="0" normalizeH="0" baseline="0" noProof="0" dirty="0" smtClean="0">
                <a:ln>
                  <a:noFill/>
                </a:ln>
                <a:solidFill>
                  <a:prstClr val="black"/>
                </a:solidFill>
                <a:effectLst/>
                <a:uLnTx/>
                <a:uFillTx/>
              </a:rPr>
              <a:t>1910.146(f)(6) The individual, by name, currently serving as entry supervisor, with a space for the signature or initials of the entry supervisor who originally authorized entry;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smtClean="0">
              <a:ln>
                <a:noFill/>
              </a:ln>
              <a:solidFill>
                <a:prstClr val="black"/>
              </a:solidFill>
              <a:effectLst/>
              <a:uLnTx/>
              <a:uFillTx/>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1558406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entry</a:t>
            </a:r>
            <a:r>
              <a:rPr lang="en-US" baseline="0" dirty="0" smtClean="0"/>
              <a:t> permit verifies the conditions of the space informing personnel of known and potential hazards as well as the methods used to isolate, eliminate or control the identified hazards. </a:t>
            </a:r>
          </a:p>
          <a:p>
            <a:pPr marL="228600" indent="-228600">
              <a:buFont typeface="+mj-lt"/>
              <a:buAutoNum type="arabicPeriod"/>
            </a:pPr>
            <a:r>
              <a:rPr lang="en-US" baseline="0" dirty="0" smtClean="0"/>
              <a:t>The hazard assessment is done BEFORE entry.  All hazards should be documented on the permit. </a:t>
            </a:r>
          </a:p>
          <a:p>
            <a:pPr marL="228600" indent="-228600">
              <a:buFont typeface="+mj-lt"/>
              <a:buAutoNum type="arabicPeriod"/>
            </a:pPr>
            <a:r>
              <a:rPr lang="en-US" baseline="0" dirty="0" smtClean="0"/>
              <a:t>The permit should be updated during the entry if knew hazards are found.  Of course if new hazards threaten the safety of the entrant, the entry should be immediately terminated (discussed later). </a:t>
            </a:r>
          </a:p>
          <a:p>
            <a:pPr marL="228600" indent="-228600">
              <a:buFont typeface="+mj-lt"/>
              <a:buAutoNum type="arabicPeriod"/>
            </a:pPr>
            <a:endParaRPr lang="en-US" baseline="0" dirty="0" smtClean="0"/>
          </a:p>
          <a:p>
            <a:pPr marL="0" indent="0">
              <a:buFont typeface="+mj-lt"/>
              <a:buNone/>
            </a:pPr>
            <a:r>
              <a:rPr lang="en-US" sz="1000" baseline="0" dirty="0" smtClean="0"/>
              <a:t>1910.146(f)(7) The hazards of the permit space to be entered;</a:t>
            </a:r>
          </a:p>
          <a:p>
            <a:pPr marL="0" indent="0">
              <a:buFont typeface="+mj-lt"/>
              <a:buNone/>
            </a:pPr>
            <a:r>
              <a:rPr lang="en-US" sz="1000" baseline="0" dirty="0" smtClean="0"/>
              <a:t>  </a:t>
            </a:r>
          </a:p>
          <a:p>
            <a:pPr marL="0" indent="0">
              <a:buFont typeface="+mj-lt"/>
              <a:buNone/>
            </a:pPr>
            <a:r>
              <a:rPr lang="en-US" sz="1000" baseline="0" dirty="0" smtClean="0"/>
              <a:t>1910.146(f)(8) The measures used to isolate the permit space and to eliminate or control permit space hazards before entry; </a:t>
            </a:r>
          </a:p>
          <a:p>
            <a:pPr marL="0" indent="0">
              <a:buFont typeface="+mj-lt"/>
              <a:buNone/>
            </a:pPr>
            <a:endParaRPr lang="en-US" sz="1000" baseline="0" dirty="0" smtClean="0"/>
          </a:p>
          <a:p>
            <a:pPr marL="0" indent="0">
              <a:buFont typeface="+mj-lt"/>
              <a:buNone/>
            </a:pPr>
            <a:r>
              <a:rPr lang="en-US" sz="1000" baseline="0" dirty="0" smtClean="0"/>
              <a:t> NOTE: Those measures can include the lockout or tagging of equipment and procedures for purging, </a:t>
            </a:r>
            <a:r>
              <a:rPr lang="en-US" sz="1000" baseline="0" dirty="0" err="1" smtClean="0"/>
              <a:t>inerting</a:t>
            </a:r>
            <a:r>
              <a:rPr lang="en-US" sz="1000" baseline="0" dirty="0" smtClean="0"/>
              <a:t>, ventilating, and flushing permit spaces.</a:t>
            </a:r>
          </a:p>
          <a:p>
            <a:pPr marL="0" indent="0">
              <a:buFont typeface="+mj-lt"/>
              <a:buNone/>
            </a:pPr>
            <a:r>
              <a:rPr lang="en-US" sz="1000" baseline="0" dirty="0" smtClean="0"/>
              <a:t>  </a:t>
            </a:r>
          </a:p>
          <a:p>
            <a:pPr marL="0" indent="0">
              <a:buFont typeface="+mj-lt"/>
              <a:buNone/>
            </a:pPr>
            <a:r>
              <a:rPr lang="en-US" sz="1000" baseline="0" dirty="0" smtClean="0"/>
              <a:t>1910.146(f)(9) The acceptable entry conditions;</a:t>
            </a:r>
          </a:p>
          <a:p>
            <a:pPr marL="0" indent="0">
              <a:buFont typeface="+mj-lt"/>
              <a:buNone/>
            </a:pPr>
            <a:r>
              <a:rPr lang="en-US" sz="1000" baseline="0" dirty="0" smtClean="0"/>
              <a:t>  </a:t>
            </a:r>
          </a:p>
          <a:p>
            <a:pPr marL="0" indent="0">
              <a:buFont typeface="+mj-lt"/>
              <a:buNone/>
            </a:pPr>
            <a:r>
              <a:rPr lang="en-US" sz="1000" baseline="0" dirty="0" smtClean="0"/>
              <a:t>1910.146(f)(10) The results of initial and periodic tests performed under paragraph (d)(5) of this section, accompanied by the names or initials of the testers and by an indication of when the tests were performed</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86</a:t>
            </a:fld>
            <a:endParaRPr lang="en-US"/>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18815413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entry</a:t>
            </a:r>
            <a:r>
              <a:rPr lang="en-US" baseline="0" dirty="0" smtClean="0"/>
              <a:t> permit verifies results of the air monitoring – both the initial and periodic readings.  It should contain the time of the test, as well as a place for the signature and/or initials of the </a:t>
            </a:r>
            <a:r>
              <a:rPr lang="en-US" baseline="0" dirty="0" err="1" smtClean="0"/>
              <a:t>testor</a:t>
            </a:r>
            <a:r>
              <a:rPr lang="en-US" baseline="0" dirty="0" smtClean="0"/>
              <a:t>.</a:t>
            </a:r>
          </a:p>
          <a:p>
            <a:pPr marL="228600" indent="-228600">
              <a:buFont typeface="+mj-lt"/>
              <a:buAutoNum type="arabicPeriod"/>
            </a:pPr>
            <a:r>
              <a:rPr lang="en-US" baseline="0" dirty="0" smtClean="0"/>
              <a:t>Lastly, the permit must include what are the acceptable entry conditions for the space in accordance with the company permit required confined space program.  </a:t>
            </a:r>
          </a:p>
          <a:p>
            <a:pPr marL="228600" indent="-228600">
              <a:buFont typeface="+mj-lt"/>
              <a:buAutoNum type="arabicPeriod"/>
            </a:pPr>
            <a:r>
              <a:rPr lang="en-US" baseline="0" dirty="0" smtClean="0"/>
              <a:t>The entry should not be authorized if the acceptable entry conditions are not met.</a:t>
            </a:r>
          </a:p>
          <a:p>
            <a:pPr marL="0" indent="0">
              <a:buFont typeface="+mj-lt"/>
              <a:buNone/>
            </a:pPr>
            <a:endParaRPr lang="en-US" baseline="0" dirty="0" smtClean="0"/>
          </a:p>
          <a:p>
            <a:pPr marL="0" indent="0">
              <a:buFont typeface="+mj-lt"/>
              <a:buNone/>
            </a:pPr>
            <a:r>
              <a:rPr lang="en-US" sz="1000" baseline="0" dirty="0" smtClean="0"/>
              <a:t>1910.146(f)(7) The hazards of the permit space to be entered;</a:t>
            </a:r>
          </a:p>
          <a:p>
            <a:pPr marL="0" indent="0">
              <a:buFont typeface="+mj-lt"/>
              <a:buNone/>
            </a:pPr>
            <a:r>
              <a:rPr lang="en-US" sz="1000" baseline="0" dirty="0" smtClean="0"/>
              <a:t>  </a:t>
            </a:r>
          </a:p>
          <a:p>
            <a:pPr marL="0" indent="0">
              <a:buFont typeface="+mj-lt"/>
              <a:buNone/>
            </a:pPr>
            <a:r>
              <a:rPr lang="en-US" sz="1000" baseline="0" dirty="0" smtClean="0"/>
              <a:t>1910.146(f)(8) The measures used to isolate the permit space and to eliminate or control permit space hazards before entry; </a:t>
            </a:r>
          </a:p>
          <a:p>
            <a:pPr marL="0" indent="0">
              <a:buFont typeface="+mj-lt"/>
              <a:buNone/>
            </a:pPr>
            <a:endParaRPr lang="en-US" sz="1000" baseline="0" dirty="0" smtClean="0"/>
          </a:p>
          <a:p>
            <a:pPr marL="0" indent="0">
              <a:buFont typeface="+mj-lt"/>
              <a:buNone/>
            </a:pPr>
            <a:r>
              <a:rPr lang="en-US" sz="1000" baseline="0" dirty="0" smtClean="0"/>
              <a:t> NOTE: Those measures can include the lockout or tagging of equipment and procedures for purging, </a:t>
            </a:r>
            <a:r>
              <a:rPr lang="en-US" sz="1000" baseline="0" dirty="0" err="1" smtClean="0"/>
              <a:t>inerting</a:t>
            </a:r>
            <a:r>
              <a:rPr lang="en-US" sz="1000" baseline="0" dirty="0" smtClean="0"/>
              <a:t>, ventilating, and flushing permit spaces.</a:t>
            </a:r>
          </a:p>
          <a:p>
            <a:pPr marL="0" indent="0">
              <a:buFont typeface="+mj-lt"/>
              <a:buNone/>
            </a:pPr>
            <a:r>
              <a:rPr lang="en-US" sz="1000" baseline="0" dirty="0" smtClean="0"/>
              <a:t>  </a:t>
            </a:r>
          </a:p>
          <a:p>
            <a:pPr marL="0" indent="0">
              <a:buFont typeface="+mj-lt"/>
              <a:buNone/>
            </a:pPr>
            <a:r>
              <a:rPr lang="en-US" sz="1000" baseline="0" dirty="0" smtClean="0"/>
              <a:t>1910.146(f)(9) The acceptable entry conditions;</a:t>
            </a:r>
          </a:p>
          <a:p>
            <a:pPr marL="0" indent="0">
              <a:buFont typeface="+mj-lt"/>
              <a:buNone/>
            </a:pPr>
            <a:r>
              <a:rPr lang="en-US" sz="1000" baseline="0" dirty="0" smtClean="0"/>
              <a:t>  </a:t>
            </a:r>
          </a:p>
          <a:p>
            <a:pPr marL="0" indent="0">
              <a:buFont typeface="+mj-lt"/>
              <a:buNone/>
            </a:pPr>
            <a:r>
              <a:rPr lang="en-US" sz="1000" baseline="0" dirty="0" smtClean="0"/>
              <a:t>1910.146(f)(10) The results of initial and periodic tests performed under paragraph (d)(5) of this section, accompanied by the names or initials of the testers and by an indication of when the tests were performed</a:t>
            </a:r>
          </a:p>
          <a:p>
            <a:pPr marL="228600" indent="-228600">
              <a:buFont typeface="+mj-lt"/>
              <a:buAutoNum type="arabicPeriod"/>
            </a:pPr>
            <a:endParaRPr lang="en-US" sz="1000"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87</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18815413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Under a permit required confined space entry program, the entry supervisor cancels the permit and verifies whether the space is returned to operating condition.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This should be included on the permit to attest to the space conditions after the entry operation is complete and ensure the operation was completed within the stated duration period of the permit.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1910.146(e)(4)  The duration of the permit may not exceed the time required to complete the assigned task or job identified on the permit in accordance with paragraph (f)(2) of this section.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1910.146(e)(5) The entry supervisor shall terminate entry and cancel the entry permit when: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1910.146(e)(5)(</a:t>
            </a:r>
            <a:r>
              <a:rPr kumimoji="0" lang="en-US" sz="1000" b="0" i="0" u="none" strike="noStrike" kern="1200" cap="none" spc="0" normalizeH="0" baseline="0" noProof="0" dirty="0" err="1" smtClean="0">
                <a:ln>
                  <a:noFill/>
                </a:ln>
                <a:solidFill>
                  <a:prstClr val="black"/>
                </a:solidFill>
                <a:effectLst/>
                <a:uLnTx/>
                <a:uFillTx/>
              </a:rPr>
              <a:t>i</a:t>
            </a:r>
            <a:r>
              <a:rPr kumimoji="0" lang="en-US" sz="1000" b="0" i="0" u="none" strike="noStrike" kern="1200" cap="none" spc="0" normalizeH="0" baseline="0" noProof="0" dirty="0" smtClean="0">
                <a:ln>
                  <a:noFill/>
                </a:ln>
                <a:solidFill>
                  <a:prstClr val="black"/>
                </a:solidFill>
                <a:effectLst/>
                <a:uLnTx/>
                <a:uFillTx/>
              </a:rPr>
              <a:t>) The entry operations covered by the entry permit have been completed; 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1910.146(e)(5)(ii) A condition that is not allowed under the entry permit arises in or near the permit space.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1910.146(e)(6)  The employer shall retain each canceled entry permit for at least 1 year to facilitate the review of the permit-required confined space program required by paragraph (d)(14) of this section. Any problems encountered during an entry operation shall be noted on the pertinent permit so that appropriate revisions to the permit space program can be made.</a:t>
            </a:r>
          </a:p>
          <a:p>
            <a:endParaRPr lang="en-US" sz="1000"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88</a:t>
            </a:fld>
            <a:endParaRPr lang="en-US" dirty="0"/>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1558406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a:xfrm>
            <a:off x="0" y="3886200"/>
            <a:ext cx="6858000" cy="5257800"/>
          </a:xfrm>
        </p:spPr>
        <p:txBody>
          <a:bodyPr/>
          <a:lstStyle/>
          <a:p>
            <a:pPr marL="228600" indent="-228600">
              <a:buFont typeface="+mj-lt"/>
              <a:buAutoNum type="arabicPeriod"/>
            </a:pPr>
            <a:r>
              <a:rPr lang="en-US" dirty="0" smtClean="0"/>
              <a:t>The permit provides vital safety and rescue </a:t>
            </a:r>
            <a:r>
              <a:rPr lang="en-US" dirty="0" err="1" smtClean="0"/>
              <a:t>information.The</a:t>
            </a:r>
            <a:r>
              <a:rPr lang="en-US" baseline="0" dirty="0" smtClean="0"/>
              <a:t> permit must provide the number of the emergency/rescue services for the attendant to know who to call.</a:t>
            </a:r>
          </a:p>
          <a:p>
            <a:pPr marL="228600" indent="-228600">
              <a:buFont typeface="+mj-lt"/>
              <a:buAutoNum type="arabicPeriod"/>
            </a:pPr>
            <a:r>
              <a:rPr lang="en-US" baseline="0" dirty="0" smtClean="0"/>
              <a:t>The permit is to identify the communication method the entrant and attendant are using.</a:t>
            </a:r>
          </a:p>
          <a:p>
            <a:pPr marL="228600" indent="-228600">
              <a:buFont typeface="+mj-lt"/>
              <a:buAutoNum type="arabicPeriod"/>
            </a:pPr>
            <a:r>
              <a:rPr lang="en-US" baseline="0" dirty="0" smtClean="0"/>
              <a:t>The permit is also to identify the types of safety measures in place, the types of equipment provided/being used by the entrant, and the PPE being used.  The employer is responsible for ensuring the equipment provided is in good repair, functioning correctly, and employees are trained to use the equipment safely. </a:t>
            </a:r>
          </a:p>
          <a:p>
            <a:pPr marL="228600" indent="-228600">
              <a:buFont typeface="+mj-lt"/>
              <a:buAutoNum type="arabicPeriod"/>
            </a:pPr>
            <a:r>
              <a:rPr lang="en-US" baseline="0" dirty="0" smtClean="0"/>
              <a:t>If other permits are also in place for the type of work tasks being performed, they are to be included on the confined space entry permit.  An example would be a hot work permit.</a:t>
            </a:r>
          </a:p>
          <a:p>
            <a:pPr marL="228600" indent="-228600">
              <a:buFont typeface="+mj-lt"/>
              <a:buAutoNum type="arabicPeriod"/>
            </a:pPr>
            <a:r>
              <a:rPr lang="en-US" baseline="0" dirty="0" smtClean="0"/>
              <a:t>The permit should also include what rescue equipment is to be used and/or is available at the site. This information is not just helpful to the people on-site, but to a rescue squad if they are needed.</a:t>
            </a:r>
          </a:p>
          <a:p>
            <a:pPr marL="228600" indent="-228600">
              <a:buFont typeface="+mj-lt"/>
              <a:buAutoNum type="arabicPeriod"/>
            </a:pPr>
            <a:r>
              <a:rPr lang="en-US" baseline="0" dirty="0" smtClean="0"/>
              <a:t>In this permit we also include where the entry point is located so if an emergency situation does occur, the attendant could quickly let the emergency/rescue service know so they bring the correct equipment and/or technically trained personnel.</a:t>
            </a:r>
          </a:p>
          <a:p>
            <a:pPr marL="228600" indent="-228600">
              <a:buFont typeface="+mj-lt"/>
              <a:buAutoNum type="arabicPeriod"/>
            </a:pPr>
            <a:r>
              <a:rPr lang="en-US" baseline="0" dirty="0" smtClean="0"/>
              <a:t>Lastly, the permit must include any other information which would be necessary to ensure the safety of those working.  The employer’s responsibility is to be aware of the space and its known/potential hazards in order to decide the safety measures to be taken for a confined space entry and to appropriately document these measures.  </a:t>
            </a:r>
          </a:p>
          <a:p>
            <a:pPr marL="0" indent="0">
              <a:buFont typeface="+mj-lt"/>
              <a:buNone/>
            </a:pPr>
            <a:r>
              <a:rPr lang="en-US" baseline="0" dirty="0" smtClean="0"/>
              <a:t>.</a:t>
            </a:r>
          </a:p>
          <a:p>
            <a:pPr marL="0" indent="0">
              <a:spcBef>
                <a:spcPts val="600"/>
              </a:spcBef>
              <a:buFont typeface="+mj-lt"/>
              <a:buNone/>
            </a:pPr>
            <a:r>
              <a:rPr lang="en-US" sz="1100" baseline="0" dirty="0" smtClean="0"/>
              <a:t>1910.146(f)(11) The rescue and emergency services that can be summoned and the means (such as the equipment to use and the numbers to call) for summoning those services;  </a:t>
            </a:r>
          </a:p>
          <a:p>
            <a:pPr marL="0" indent="0">
              <a:spcBef>
                <a:spcPts val="600"/>
              </a:spcBef>
              <a:buFont typeface="+mj-lt"/>
              <a:buNone/>
            </a:pPr>
            <a:r>
              <a:rPr lang="en-US" sz="1100" baseline="0" dirty="0" smtClean="0"/>
              <a:t>1910.146(f)(12) The communication procedures used by authorized entrants and attendants to maintain contact during the entry;  </a:t>
            </a:r>
          </a:p>
          <a:p>
            <a:pPr marL="0" indent="0">
              <a:spcBef>
                <a:spcPts val="600"/>
              </a:spcBef>
              <a:buFont typeface="+mj-lt"/>
              <a:buNone/>
            </a:pPr>
            <a:r>
              <a:rPr lang="en-US" sz="1100" baseline="0" dirty="0" smtClean="0"/>
              <a:t>1910.146(f)(13)  Equipment, such as personal protective equipment, testing equipment, communications equipment, alarm systems, and rescue equipment, to be provided for compliance with this section;  </a:t>
            </a:r>
          </a:p>
          <a:p>
            <a:pPr marL="0" indent="0">
              <a:spcBef>
                <a:spcPts val="600"/>
              </a:spcBef>
              <a:buFont typeface="+mj-lt"/>
              <a:buNone/>
            </a:pPr>
            <a:r>
              <a:rPr lang="en-US" sz="1100" baseline="0" dirty="0" smtClean="0"/>
              <a:t>1910.146(f)(14) Any other information whose inclusion is necessary, given the circumstances of the particular confined space, in order to ensure employee safety; and (15) Any additional permits, such as for hot work, that have been issued to authorize work in the permit space.</a:t>
            </a:r>
          </a:p>
          <a:p>
            <a:pPr marL="228600" indent="-228600">
              <a:buFont typeface="+mj-lt"/>
              <a:buAutoNum type="arabicPeriod"/>
            </a:pPr>
            <a:endParaRPr lang="en-US" sz="1400" baseline="0" dirty="0" smtClean="0"/>
          </a:p>
          <a:p>
            <a:pPr marL="228600" indent="-228600">
              <a:buFont typeface="+mj-lt"/>
              <a:buAutoNum type="arabicPeriod"/>
            </a:pPr>
            <a:endParaRPr lang="en-US" sz="1400"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89</a:t>
            </a:fld>
            <a:endParaRPr lang="en-US"/>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18549575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lvl="0"/>
            <a:r>
              <a:rPr lang="en-US" dirty="0">
                <a:solidFill>
                  <a:prstClr val="black"/>
                </a:solidFill>
              </a:rPr>
              <a:t>The permit provides vital safety and rescue information.  </a:t>
            </a:r>
          </a:p>
          <a:p>
            <a:pPr lvl="0"/>
            <a:r>
              <a:rPr lang="en-US" dirty="0">
                <a:solidFill>
                  <a:prstClr val="black"/>
                </a:solidFill>
              </a:rPr>
              <a:t>The permit must provide the number of the emergency/rescue services for the attendant to know who to call.</a:t>
            </a:r>
          </a:p>
          <a:p>
            <a:pPr lvl="0"/>
            <a:r>
              <a:rPr lang="en-US" dirty="0">
                <a:solidFill>
                  <a:prstClr val="black"/>
                </a:solidFill>
              </a:rPr>
              <a:t>The permit is to identify the communication method the entrant and attendant are using.</a:t>
            </a:r>
          </a:p>
          <a:p>
            <a:pPr lvl="0"/>
            <a:r>
              <a:rPr lang="en-US" dirty="0">
                <a:solidFill>
                  <a:prstClr val="black"/>
                </a:solidFill>
              </a:rPr>
              <a:t>The permit is also to identify the types of safety measures in place, the types of equipment provided/being used by the entrant, and the PPE being used.  The employer is responsible for ensuring the equipment provided is in good repair, functioning correctly, and employees are trained to use the equipment safely. </a:t>
            </a:r>
          </a:p>
          <a:p>
            <a:pPr lvl="0"/>
            <a:r>
              <a:rPr lang="en-US" dirty="0">
                <a:solidFill>
                  <a:prstClr val="black"/>
                </a:solidFill>
              </a:rPr>
              <a:t>If other permits are also in place for the type of work tasks being performed, they are to be included on the confined space entry permit.  An example would be a hot work permit.</a:t>
            </a:r>
          </a:p>
          <a:p>
            <a:pPr lvl="0"/>
            <a:r>
              <a:rPr lang="en-US" dirty="0">
                <a:solidFill>
                  <a:prstClr val="black"/>
                </a:solidFill>
              </a:rPr>
              <a:t>The permit should also include what rescue equipment is to be used and/or is available at the site.</a:t>
            </a:r>
          </a:p>
          <a:p>
            <a:pPr lvl="0"/>
            <a:r>
              <a:rPr lang="en-US" dirty="0">
                <a:solidFill>
                  <a:prstClr val="black"/>
                </a:solidFill>
              </a:rPr>
              <a:t>This information is not just helpful to the people on-site, but to a rescue squad if they are needed.</a:t>
            </a:r>
          </a:p>
          <a:p>
            <a:pPr lvl="0"/>
            <a:r>
              <a:rPr lang="en-US" dirty="0">
                <a:solidFill>
                  <a:prstClr val="black"/>
                </a:solidFill>
              </a:rPr>
              <a:t>In this permit we also include where the entry point is located so if an emergency situation does occur, the attendant could quickly let the emergency/rescue service know so they bring the correct equipment and/or technically trained personnel.</a:t>
            </a:r>
          </a:p>
          <a:p>
            <a:pPr lvl="0"/>
            <a:r>
              <a:rPr lang="en-US" dirty="0">
                <a:solidFill>
                  <a:prstClr val="black"/>
                </a:solidFill>
              </a:rPr>
              <a:t>Lastly, the permit must include any other information which would be necessary to ensure the safety of those working.  The employer’s responsibility is to be aware of the space and its known/potential hazards in order to decide the safety measures to be taken for a confined space entry and to appropriately document these measures.  </a:t>
            </a:r>
          </a:p>
          <a:p>
            <a:pPr marL="0" lvl="0" indent="0">
              <a:buNone/>
            </a:pPr>
            <a:r>
              <a:rPr lang="en-US" dirty="0">
                <a:solidFill>
                  <a:prstClr val="black"/>
                </a:solidFill>
              </a:rPr>
              <a:t>.</a:t>
            </a:r>
          </a:p>
          <a:p>
            <a:endParaRPr lang="en-US" dirty="0"/>
          </a:p>
        </p:txBody>
      </p:sp>
      <p:sp>
        <p:nvSpPr>
          <p:cNvPr id="4" name="Footer Placeholder 3"/>
          <p:cNvSpPr>
            <a:spLocks noGrp="1"/>
          </p:cNvSpPr>
          <p:nvPr>
            <p:ph type="ftr" sz="quarter" idx="10"/>
          </p:nvPr>
        </p:nvSpPr>
        <p:spPr/>
        <p:txBody>
          <a:bodyPr/>
          <a:lstStyle/>
          <a:p>
            <a:pPr algn="l"/>
            <a:r>
              <a:rPr lang="en-US" smtClean="0"/>
              <a:t>Grain Handling Safety Coalition – Ag Confined Space Hazards</a:t>
            </a:r>
            <a:endParaRPr lang="en-US" dirty="0"/>
          </a:p>
        </p:txBody>
      </p:sp>
      <p:sp>
        <p:nvSpPr>
          <p:cNvPr id="5" name="Slide Number Placeholder 4"/>
          <p:cNvSpPr>
            <a:spLocks noGrp="1"/>
          </p:cNvSpPr>
          <p:nvPr>
            <p:ph type="sldNum" sz="quarter" idx="11"/>
          </p:nvPr>
        </p:nvSpPr>
        <p:spPr/>
        <p:txBody>
          <a:bodyPr/>
          <a:lstStyle/>
          <a:p>
            <a:fld id="{DDDBE19E-176A-47A6-8D2D-365132E40E2A}" type="slidenum">
              <a:rPr lang="en-US" smtClean="0"/>
              <a:pPr/>
              <a:t>90</a:t>
            </a:fld>
            <a:endParaRPr lang="en-US" dirty="0"/>
          </a:p>
        </p:txBody>
      </p:sp>
    </p:spTree>
    <p:extLst>
      <p:ext uri="{BB962C8B-B14F-4D97-AF65-F5344CB8AC3E}">
        <p14:creationId xmlns:p14="http://schemas.microsoft.com/office/powerpoint/2010/main" val="1902248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b="1" dirty="0">
                <a:solidFill>
                  <a:prstClr val="black"/>
                </a:solidFill>
              </a:rPr>
              <a:t>Introduce</a:t>
            </a:r>
            <a:r>
              <a:rPr lang="en-US" dirty="0">
                <a:solidFill>
                  <a:prstClr val="black"/>
                </a:solidFill>
              </a:rPr>
              <a:t> the module topics/outline.</a:t>
            </a:r>
          </a:p>
          <a:p>
            <a:pPr marL="228600" lvl="0" indent="-228600" defTabSz="888340">
              <a:buFont typeface="+mj-lt"/>
              <a:buAutoNum type="arabicPeriod"/>
              <a:defRPr/>
            </a:pPr>
            <a:r>
              <a:rPr lang="en-US" b="1" dirty="0">
                <a:solidFill>
                  <a:prstClr val="black"/>
                </a:solidFill>
              </a:rPr>
              <a:t>Explain</a:t>
            </a:r>
            <a:r>
              <a:rPr lang="en-US" dirty="0">
                <a:solidFill>
                  <a:prstClr val="black"/>
                </a:solidFill>
              </a:rPr>
              <a:t> the main sections may have subtopics which will be introduced at the beginning of each section.</a:t>
            </a:r>
          </a:p>
          <a:p>
            <a:pPr marL="228600" lvl="0" indent="-228600" defTabSz="888340">
              <a:buFont typeface="+mj-lt"/>
              <a:buAutoNum type="arabicPeriod"/>
              <a:defRPr/>
            </a:pPr>
            <a:r>
              <a:rPr lang="en-US" dirty="0">
                <a:solidFill>
                  <a:prstClr val="black"/>
                </a:solidFill>
              </a:rPr>
              <a:t>Subtopics include areas such as </a:t>
            </a:r>
            <a:r>
              <a:rPr lang="en-US" dirty="0" smtClean="0">
                <a:solidFill>
                  <a:prstClr val="black"/>
                </a:solidFill>
              </a:rPr>
              <a:t>coverage of the confined space standard, employer responsibilities, a permit required confined space program requirements, permit requirements, reclassification of a confined space, and alternate procedures.</a:t>
            </a:r>
            <a:endParaRPr lang="en-US" dirty="0">
              <a:solidFill>
                <a:prstClr val="black"/>
              </a:solidFill>
            </a:endParaRPr>
          </a:p>
          <a:p>
            <a:pPr marL="228600" lvl="0" indent="-228600" defTabSz="888340">
              <a:buFont typeface="+mj-lt"/>
              <a:buAutoNum type="arabicPeriod"/>
              <a:defRPr/>
            </a:pPr>
            <a:r>
              <a:rPr lang="en-US" dirty="0">
                <a:solidFill>
                  <a:prstClr val="black"/>
                </a:solidFill>
              </a:rPr>
              <a:t>Stress – this training is intended to be interactive.  You’ll be asking for examples of different hazards from the participants and supplementing points in training with real life examples.</a:t>
            </a:r>
          </a:p>
          <a:p>
            <a:pPr marL="228600" lvl="0" indent="-228600" defTabSz="888340">
              <a:buFont typeface="+mj-lt"/>
              <a:buAutoNum type="arabicPeriod"/>
              <a:defRPr/>
            </a:pPr>
            <a:r>
              <a:rPr lang="en-US" dirty="0">
                <a:solidFill>
                  <a:prstClr val="black"/>
                </a:solidFill>
              </a:rPr>
              <a:t>State - Part of the goal of this training is to share information and ideas about best practices, look at the realistic ways tasks are performed, discuss barriers to employing safe practices and solutions to those barriers. </a:t>
            </a:r>
          </a:p>
          <a:p>
            <a:pPr marL="228600" lvl="0" indent="-228600" defTabSz="888340">
              <a:buFont typeface="+mj-lt"/>
              <a:buAutoNum type="arabicPeriod"/>
              <a:defRPr/>
            </a:pPr>
            <a:r>
              <a:rPr lang="en-US" dirty="0">
                <a:solidFill>
                  <a:prstClr val="black"/>
                </a:solidFill>
              </a:rPr>
              <a:t>Emphasize - We will be discussing what types of incentives are needed in terms of changing perceptions &amp; attitudes and the cost of safety practices.</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9</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8521747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next section talks about the actual entry process into a permit required confined space.</a:t>
            </a:r>
          </a:p>
          <a:p>
            <a:pPr marL="228600" indent="-228600">
              <a:buFont typeface="+mj-lt"/>
              <a:buAutoNum type="arabicPeriod"/>
            </a:pPr>
            <a:r>
              <a:rPr lang="en-US" dirty="0" smtClean="0"/>
              <a:t>Once the evaluation is complete, the testing done, and the permit filled out, the personnel have a responsibility to carry out the entry procedures safely and according to company policy and the standard provisions.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91</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639069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685800" y="3810000"/>
            <a:ext cx="5486400" cy="5257800"/>
          </a:xfrm>
        </p:spPr>
        <p:txBody>
          <a:bodyPr/>
          <a:lstStyle/>
          <a:p>
            <a:pPr lvl="0" fontAlgn="base">
              <a:spcBef>
                <a:spcPct val="0"/>
              </a:spcBef>
              <a:spcAft>
                <a:spcPct val="0"/>
              </a:spcAft>
              <a:defRPr/>
            </a:pPr>
            <a:r>
              <a:rPr lang="en-US" dirty="0"/>
              <a:t>PRCS entry has 5 basic steps.  The first four steps are completed BEFORE entry and have been previously discussed. </a:t>
            </a:r>
          </a:p>
          <a:p>
            <a:pPr lvl="0" fontAlgn="base">
              <a:spcBef>
                <a:spcPct val="0"/>
              </a:spcBef>
              <a:spcAft>
                <a:spcPct val="0"/>
              </a:spcAft>
              <a:defRPr/>
            </a:pPr>
            <a:r>
              <a:rPr lang="en-US" dirty="0"/>
              <a:t>We will </a:t>
            </a:r>
            <a:r>
              <a:rPr lang="en-US" dirty="0" smtClean="0"/>
              <a:t>now </a:t>
            </a:r>
            <a:r>
              <a:rPr lang="en-US" dirty="0"/>
              <a:t>concentrate on the fifth step – entering the space.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Begin the entry with an initial monitoring prior to the process of entering (this is a way to determine the atmospheric conditions have not been compromised.)  </a:t>
            </a:r>
          </a:p>
          <a:p>
            <a:pPr marL="228600" lvl="0" indent="-228600" fontAlgn="base">
              <a:spcBef>
                <a:spcPct val="0"/>
              </a:spcBef>
              <a:spcAft>
                <a:spcPct val="0"/>
              </a:spcAft>
              <a:buFont typeface="+mj-lt"/>
              <a:buAutoNum type="arabicPeriod"/>
              <a:defRPr/>
            </a:pPr>
            <a:r>
              <a:rPr lang="en-US" dirty="0" smtClean="0"/>
              <a:t>It is a best practice to monitor the air continuously during the entry process. This can be done by wearing an air monitor</a:t>
            </a:r>
            <a:r>
              <a:rPr lang="en-US" dirty="0"/>
              <a:t>. Every 30 </a:t>
            </a:r>
            <a:r>
              <a:rPr lang="en-US" dirty="0" err="1"/>
              <a:t>minuties</a:t>
            </a:r>
            <a:r>
              <a:rPr lang="en-US" dirty="0"/>
              <a:t> a periodic reading will be documented.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Make sure the entrant and attendant are wearing the personal protective equipment necessary to safely perform the task.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The attendant will remain outside the space observing the task completion by the entrant. The attendant will use visual and/or verbal contact to remain in communication with the entrant. The attendant will monitor the conditions within and outside the space and notify the entrant of any prohibited conditions.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Steps</a:t>
            </a:r>
            <a:r>
              <a:rPr kumimoji="0" lang="en-US" b="0" i="0" u="none" strike="noStrike" kern="1200" cap="none" spc="0" normalizeH="0" noProof="0" dirty="0" smtClean="0">
                <a:ln>
                  <a:noFill/>
                </a:ln>
                <a:solidFill>
                  <a:prstClr val="black"/>
                </a:solidFill>
                <a:effectLst/>
                <a:uLnTx/>
                <a:uFillTx/>
              </a:rPr>
              <a:t>:</a:t>
            </a:r>
          </a:p>
          <a:p>
            <a:pPr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Attendant and Entrant will perform their initial monitoring and log it on the periodic readings portion of the permit.</a:t>
            </a:r>
          </a:p>
          <a:p>
            <a:pPr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Permit will be posted at the entrance of the space.</a:t>
            </a:r>
          </a:p>
          <a:p>
            <a:pPr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Entrant will don required PPE</a:t>
            </a:r>
            <a:r>
              <a:rPr kumimoji="0" lang="en-US" b="0" i="0" u="none" strike="noStrike" kern="1200" cap="none" spc="0" normalizeH="0" noProof="0" dirty="0" smtClean="0">
                <a:ln>
                  <a:noFill/>
                </a:ln>
                <a:solidFill>
                  <a:prstClr val="black"/>
                </a:solidFill>
                <a:effectLst/>
                <a:uLnTx/>
                <a:uFillTx/>
              </a:rPr>
              <a:t> and enter space. </a:t>
            </a:r>
          </a:p>
          <a:p>
            <a:pPr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Entrant will perform task(s) listed on the permit.  Entrant</a:t>
            </a:r>
            <a:r>
              <a:rPr kumimoji="0" lang="en-US" b="0" i="0" u="none" strike="noStrike" kern="1200" cap="none" spc="0" normalizeH="0" noProof="0" dirty="0" smtClean="0">
                <a:ln>
                  <a:noFill/>
                </a:ln>
                <a:solidFill>
                  <a:prstClr val="black"/>
                </a:solidFill>
                <a:effectLst/>
                <a:uLnTx/>
                <a:uFillTx/>
              </a:rPr>
              <a:t> should not be performing tasks not listed. </a:t>
            </a:r>
          </a:p>
          <a:p>
            <a:pPr lvl="1" indent="-228600" fontAlgn="base">
              <a:spcBef>
                <a:spcPct val="0"/>
              </a:spcBef>
              <a:spcAft>
                <a:spcPct val="0"/>
              </a:spcAft>
              <a:buFont typeface="+mj-lt"/>
              <a:buAutoNum type="alphaLcPeriod"/>
              <a:defRPr/>
            </a:pPr>
            <a:r>
              <a:rPr lang="en-US" baseline="0" dirty="0" smtClean="0">
                <a:solidFill>
                  <a:prstClr val="black"/>
                </a:solidFill>
              </a:rPr>
              <a:t>Entrant should continually evaluate &amp; report on conditions to the attendant.  </a:t>
            </a:r>
            <a:endParaRPr lang="en-US" dirty="0">
              <a:solidFill>
                <a:prstClr val="black"/>
              </a:solidFill>
            </a:endParaRPr>
          </a:p>
          <a:p>
            <a:pPr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The</a:t>
            </a:r>
            <a:r>
              <a:rPr kumimoji="0" lang="en-US" b="0" i="0" u="none" strike="noStrike" kern="1200" cap="none" spc="0" normalizeH="0" noProof="0" dirty="0" smtClean="0">
                <a:ln>
                  <a:noFill/>
                </a:ln>
                <a:solidFill>
                  <a:prstClr val="black"/>
                </a:solidFill>
                <a:effectLst/>
                <a:uLnTx/>
                <a:uFillTx/>
              </a:rPr>
              <a:t> attendant monitors the entrant and the space as well as the surrounding area for hazards, unauthorized personnel, etc.  If the attendant suspects the entrant is experiencing signs, symptoms, or behavioral changes due to exposure, the entrant will be ordered to exit the space.</a:t>
            </a:r>
          </a:p>
          <a:p>
            <a:pPr lvl="1" indent="-228600" fontAlgn="base">
              <a:spcBef>
                <a:spcPct val="0"/>
              </a:spcBef>
              <a:spcAft>
                <a:spcPct val="0"/>
              </a:spcAft>
              <a:buFont typeface="+mj-lt"/>
              <a:buAutoNum type="alphaLcPeriod"/>
              <a:defRPr/>
            </a:pPr>
            <a:r>
              <a:rPr lang="en-US" baseline="0" dirty="0" smtClean="0">
                <a:solidFill>
                  <a:prstClr val="black"/>
                </a:solidFill>
              </a:rPr>
              <a:t>If</a:t>
            </a:r>
            <a:r>
              <a:rPr lang="en-US" dirty="0" smtClean="0">
                <a:solidFill>
                  <a:prstClr val="black"/>
                </a:solidFill>
              </a:rPr>
              <a:t> an unacceptable entry condition arises, the entrant is to notify the attendant and/or entry supervisor. </a:t>
            </a: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92</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8392348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entry supervisor will determine a job cannot be completed without entering the PRCS.  </a:t>
            </a:r>
          </a:p>
          <a:p>
            <a:pPr marL="228600" indent="-228600">
              <a:buFont typeface="+mj-lt"/>
              <a:buAutoNum type="arabicPeriod"/>
            </a:pPr>
            <a:r>
              <a:rPr lang="en-US" dirty="0" smtClean="0"/>
              <a:t>The entry supervisor will evaluate the conditions of the space without entering the space.  </a:t>
            </a:r>
          </a:p>
          <a:p>
            <a:pPr marL="228600" indent="-228600">
              <a:buFont typeface="+mj-lt"/>
              <a:buAutoNum type="arabicPeriod"/>
            </a:pPr>
            <a:r>
              <a:rPr lang="en-US" dirty="0" smtClean="0"/>
              <a:t>They will complete the necessary portions of the permit which explains the process and procedures.  </a:t>
            </a:r>
          </a:p>
          <a:p>
            <a:pPr marL="228600" indent="-228600">
              <a:buFont typeface="+mj-lt"/>
              <a:buAutoNum type="arabicPeriod"/>
            </a:pPr>
            <a:r>
              <a:rPr lang="en-US" dirty="0" smtClean="0"/>
              <a:t>The entry supervisor will complete the initial air monitoring discuss the results with the entrant and attendant.  </a:t>
            </a:r>
          </a:p>
          <a:p>
            <a:pPr marL="228600" indent="-228600">
              <a:buFont typeface="+mj-lt"/>
              <a:buAutoNum type="arabicPeriod"/>
            </a:pPr>
            <a:r>
              <a:rPr lang="en-US" dirty="0" smtClean="0"/>
              <a:t>If the entrant and attendant do not agree with the results or if they question the evaluation the entry supervisor MUST conduct the process in their presence.  </a:t>
            </a:r>
          </a:p>
          <a:p>
            <a:pPr marL="228600" indent="-228600">
              <a:buFont typeface="+mj-lt"/>
              <a:buAutoNum type="arabicPeriod"/>
            </a:pPr>
            <a:r>
              <a:rPr lang="en-US" dirty="0" smtClean="0"/>
              <a:t>The entry supervisor must make sure emergency response personnel are available during the entry.</a:t>
            </a:r>
          </a:p>
          <a:p>
            <a:r>
              <a:rPr lang="en-US" dirty="0"/>
              <a:t>Communication is extremely important during confined space entry.  </a:t>
            </a:r>
          </a:p>
          <a:p>
            <a:r>
              <a:rPr lang="en-US" dirty="0" smtClean="0"/>
              <a:t>Employees should discuss any concerns they have especially about their safety or </a:t>
            </a:r>
            <a:r>
              <a:rPr lang="en-US" dirty="0"/>
              <a:t>the safety of your coworker, address the concerns before going into the space.  </a:t>
            </a:r>
          </a:p>
          <a:p>
            <a:r>
              <a:rPr lang="en-US" dirty="0" smtClean="0"/>
              <a:t>Employees should Never </a:t>
            </a:r>
            <a:r>
              <a:rPr lang="en-US" dirty="0"/>
              <a:t>enter a space </a:t>
            </a:r>
            <a:r>
              <a:rPr lang="en-US" dirty="0" smtClean="0"/>
              <a:t>they </a:t>
            </a:r>
            <a:r>
              <a:rPr lang="en-US" dirty="0"/>
              <a:t>feel has not been accurately evaluated.  </a:t>
            </a:r>
          </a:p>
          <a:p>
            <a:r>
              <a:rPr lang="en-US" dirty="0"/>
              <a:t>If changes to the space occur during entry, stop the entry and re-assess the hazards.  </a:t>
            </a:r>
          </a:p>
          <a:p>
            <a:r>
              <a:rPr lang="en-US" dirty="0"/>
              <a:t>If you agree with the permit which should reflect the conditions of the space before entry -  sign the permit.  Never feel pressured to compromise your safety and well being.</a:t>
            </a:r>
          </a:p>
          <a:p>
            <a:r>
              <a:rPr lang="en-US" dirty="0"/>
              <a:t>Employees can request a review of the evaluation procedures and tests and can request they be completed again if they do not feel the information on the permit is accurate. </a:t>
            </a:r>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93</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5944214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If you encounter an unexpected hazard during the entry process, discontinue the entry immediately, note the hazard on the permit and notify the entry supervisor .  The permit may need to be cancelled and a new permit may be needed to complete the task.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The space should only be re-entered if the new hazard is properly controlled.</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Whenever there is an IDLH condition, the entrant must exit immediately. No entry into an IDLH situation can be made without the proper PPE.</a:t>
            </a:r>
          </a:p>
        </p:txBody>
      </p:sp>
      <p:sp>
        <p:nvSpPr>
          <p:cNvPr id="4" name="Slide Number Placeholder 3"/>
          <p:cNvSpPr>
            <a:spLocks noGrp="1"/>
          </p:cNvSpPr>
          <p:nvPr>
            <p:ph type="sldNum" sz="quarter" idx="10"/>
          </p:nvPr>
        </p:nvSpPr>
        <p:spPr/>
        <p:txBody>
          <a:bodyPr/>
          <a:lstStyle/>
          <a:p>
            <a:fld id="{DDDBE19E-176A-47A6-8D2D-365132E40E2A}" type="slidenum">
              <a:rPr lang="en-US" smtClean="0"/>
              <a:t>94</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28392348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We need to “kill” the “living document” by cancelling the permit</a:t>
            </a:r>
            <a:r>
              <a:rPr lang="en-US" dirty="0"/>
              <a:t> </a:t>
            </a:r>
            <a:r>
              <a:rPr lang="en-US" dirty="0" smtClean="0"/>
              <a:t>once the work is completed and entrants have exited the space.</a:t>
            </a:r>
          </a:p>
          <a:p>
            <a:pPr marL="228600" indent="-228600">
              <a:buFont typeface="+mj-lt"/>
              <a:buAutoNum type="arabicPeriod"/>
            </a:pPr>
            <a:r>
              <a:rPr lang="en-US" dirty="0" smtClean="0"/>
              <a:t>Once entry is completed the space will be determined to be back in working order, or the space may not be back in working order, this should be noted on the permit.  </a:t>
            </a:r>
          </a:p>
          <a:p>
            <a:pPr marL="228600" indent="-228600">
              <a:buFont typeface="+mj-lt"/>
              <a:buAutoNum type="arabicPeriod"/>
            </a:pPr>
            <a:r>
              <a:rPr lang="en-US" dirty="0" smtClean="0"/>
              <a:t>The entry supervisor will “debrief” the entrant and attendant so they can discuss any concerns.  The supervisor will cancel the permit and retain the </a:t>
            </a:r>
            <a:r>
              <a:rPr lang="en-US" dirty="0" err="1" smtClean="0"/>
              <a:t>permt</a:t>
            </a:r>
            <a:r>
              <a:rPr lang="en-US" dirty="0" smtClean="0"/>
              <a:t> for 1 year to perform an annual program/permit evaluation.</a:t>
            </a:r>
          </a:p>
          <a:p>
            <a:pPr marL="228600" indent="-228600">
              <a:buFont typeface="+mj-lt"/>
              <a:buAutoNum type="arabicPeriod"/>
            </a:pPr>
            <a:r>
              <a:rPr lang="en-US" dirty="0" smtClean="0"/>
              <a:t>Attendant exits when the task is completed or his work shift ends.  </a:t>
            </a:r>
          </a:p>
          <a:p>
            <a:pPr marL="228600" indent="-228600">
              <a:buFont typeface="+mj-lt"/>
              <a:buAutoNum type="arabicPeriod"/>
            </a:pPr>
            <a:r>
              <a:rPr lang="en-US" dirty="0" smtClean="0"/>
              <a:t>Permits DO NOT carry over to other shifts.</a:t>
            </a:r>
          </a:p>
          <a:p>
            <a:pPr marL="228600" indent="-228600">
              <a:buFont typeface="+mj-lt"/>
              <a:buAutoNum type="arabicPeriod"/>
            </a:pPr>
            <a:r>
              <a:rPr lang="en-US" dirty="0" smtClean="0"/>
              <a:t>The attendant will record the exit time on the permit to document the fact no further atmospheric readings are needed.</a:t>
            </a:r>
          </a:p>
          <a:p>
            <a:pPr marL="228600" indent="-228600">
              <a:buFont typeface="+mj-lt"/>
              <a:buAutoNum type="arabicPeriod"/>
            </a:pPr>
            <a:r>
              <a:rPr lang="en-US" dirty="0" smtClean="0"/>
              <a:t>Operating condition – After exiting note whether the space</a:t>
            </a:r>
            <a:r>
              <a:rPr lang="en-US" baseline="0" dirty="0" smtClean="0"/>
              <a:t> is returned to normal operating condition.  </a:t>
            </a:r>
            <a:r>
              <a:rPr lang="en-US" dirty="0" smtClean="0"/>
              <a:t>If the task is incomplete and/or the space is inoperable</a:t>
            </a:r>
            <a:r>
              <a:rPr lang="en-US" baseline="0" dirty="0" smtClean="0"/>
              <a:t> it is to be documented on the permit.  If another shift comes on they would issue another permit to complete the work. </a:t>
            </a:r>
            <a:endParaRPr lang="en-US" dirty="0" smtClean="0"/>
          </a:p>
          <a:p>
            <a:pPr marL="228600" indent="-228600">
              <a:buFont typeface="+mj-lt"/>
              <a:buAutoNum type="arabicPeriod"/>
            </a:pPr>
            <a:r>
              <a:rPr lang="en-US" dirty="0" smtClean="0"/>
              <a:t>Supervisor will debrief entrant and attendant of any unusual hazards which arose during entry.</a:t>
            </a:r>
          </a:p>
          <a:p>
            <a:pPr marL="228600" indent="-228600">
              <a:buFont typeface="+mj-lt"/>
              <a:buAutoNum type="arabicPeriod"/>
            </a:pPr>
            <a:r>
              <a:rPr lang="en-US" dirty="0" smtClean="0"/>
              <a:t>Supervisor will cancel the permit and retain the permit for 1 year to perform an annual program/permit evaluation.</a:t>
            </a: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t>95</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748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section discusses reclassifying a permit required confined space as a non-permit confined space and the steps to be taken.</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pPr/>
              <a:t>96</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5702688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a:xfrm>
            <a:off x="0" y="3886200"/>
            <a:ext cx="6858000" cy="5257800"/>
          </a:xfrm>
        </p:spPr>
        <p:txBody>
          <a:bodyPr/>
          <a:lstStyle/>
          <a:p>
            <a:pPr marL="228600" indent="-228600">
              <a:buFont typeface="+mj-lt"/>
              <a:buAutoNum type="arabicPeriod"/>
            </a:pPr>
            <a:r>
              <a:rPr lang="en-US" dirty="0" smtClean="0"/>
              <a:t>It is possible to make a permit required confined space into a non-permit required confined space.  </a:t>
            </a:r>
          </a:p>
          <a:p>
            <a:pPr marL="228600" indent="-228600">
              <a:buFont typeface="+mj-lt"/>
              <a:buAutoNum type="arabicPeriod"/>
            </a:pPr>
            <a:r>
              <a:rPr lang="en-US" dirty="0" smtClean="0"/>
              <a:t>The declassification of a space should not be taken lightly, it is necessary that all hazards, other than the potential for an atmospheric hazard, can be eliminated.  If the task you are performing creates a hazard, you cannot declassify the space. </a:t>
            </a:r>
          </a:p>
          <a:p>
            <a:pPr marL="228600" indent="-228600">
              <a:buFont typeface="+mj-lt"/>
              <a:buAutoNum type="arabicPeriod"/>
            </a:pPr>
            <a:r>
              <a:rPr lang="en-US" dirty="0" smtClean="0"/>
              <a:t> The certification of the process needs to be documented and placed outside the entrance to the space.  </a:t>
            </a:r>
          </a:p>
          <a:p>
            <a:pPr marL="228600" indent="-228600">
              <a:buFont typeface="+mj-lt"/>
              <a:buAutoNum type="arabicPeriod"/>
            </a:pPr>
            <a:r>
              <a:rPr lang="en-US" dirty="0" smtClean="0"/>
              <a:t>The space can be declassified for a limited amount of time, usually the end of the entry process or at the end of the worker’s shift, whichever occurs first.  Once the space has been declassified, there is no need for an attendant.</a:t>
            </a:r>
          </a:p>
          <a:p>
            <a:pPr marL="0" indent="0">
              <a:buNone/>
            </a:pPr>
            <a:endParaRPr lang="en-US" sz="1000" dirty="0" smtClean="0"/>
          </a:p>
          <a:p>
            <a:pPr marL="0" indent="0">
              <a:spcBef>
                <a:spcPts val="600"/>
              </a:spcBef>
              <a:buNone/>
            </a:pPr>
            <a:r>
              <a:rPr lang="en-US" sz="1100" dirty="0" smtClean="0"/>
              <a:t>1910.146(c</a:t>
            </a:r>
            <a:r>
              <a:rPr lang="en-US" sz="1100" dirty="0"/>
              <a:t>)(7</a:t>
            </a:r>
            <a:r>
              <a:rPr lang="en-US" sz="1100" dirty="0" smtClean="0"/>
              <a:t>) A </a:t>
            </a:r>
            <a:r>
              <a:rPr lang="en-US" sz="1100" dirty="0"/>
              <a:t>space classified by the employer as a permit-required confined space may be reclassified as a non-permit confined space under the following procedures:</a:t>
            </a:r>
          </a:p>
          <a:p>
            <a:pPr marL="0" indent="0">
              <a:spcBef>
                <a:spcPts val="600"/>
              </a:spcBef>
              <a:buNone/>
            </a:pPr>
            <a:r>
              <a:rPr lang="en-US" sz="1100" dirty="0" smtClean="0"/>
              <a:t>1910.146(c</a:t>
            </a:r>
            <a:r>
              <a:rPr lang="en-US" sz="1100" dirty="0"/>
              <a:t>)(7)(</a:t>
            </a:r>
            <a:r>
              <a:rPr lang="en-US" sz="1100" dirty="0" err="1"/>
              <a:t>i</a:t>
            </a:r>
            <a:r>
              <a:rPr lang="en-US" sz="1100" dirty="0" smtClean="0"/>
              <a:t>) If </a:t>
            </a:r>
            <a:r>
              <a:rPr lang="en-US" sz="1100" dirty="0"/>
              <a:t>the permit space poses no actual or potential atmospheric hazards and if all hazards within the space are eliminated without entry into the space, the permit space may be reclassified as a non-permit confined space for as long as the non-atmospheric hazards remain eliminated.</a:t>
            </a:r>
          </a:p>
          <a:p>
            <a:pPr marL="0" indent="0">
              <a:spcBef>
                <a:spcPts val="600"/>
              </a:spcBef>
              <a:buNone/>
            </a:pPr>
            <a:r>
              <a:rPr lang="en-US" sz="1100" dirty="0" smtClean="0"/>
              <a:t>1910.146(c</a:t>
            </a:r>
            <a:r>
              <a:rPr lang="en-US" sz="1100" dirty="0"/>
              <a:t>)(7)(ii</a:t>
            </a:r>
            <a:r>
              <a:rPr lang="en-US" sz="1100" dirty="0" smtClean="0"/>
              <a:t>) If </a:t>
            </a:r>
            <a:r>
              <a:rPr lang="en-US" sz="1100" dirty="0"/>
              <a:t>it is necessary to enter the permit space to eliminate hazards, such entry shall be performed under paragraphs (d) through (k) of this section. If testing and inspection during that entry demonstrate that the hazards within the permit space have been eliminated, the permit space may be reclassified as a non-permit confined space for as long as the hazards remain eliminated. </a:t>
            </a:r>
          </a:p>
          <a:p>
            <a:pPr marL="0" indent="0">
              <a:spcBef>
                <a:spcPts val="600"/>
              </a:spcBef>
              <a:buNone/>
            </a:pPr>
            <a:r>
              <a:rPr lang="en-US" sz="1100" b="1" dirty="0" smtClean="0"/>
              <a:t> </a:t>
            </a:r>
            <a:r>
              <a:rPr lang="en-US" sz="1100" b="1" dirty="0"/>
              <a:t>NOTE: Control of atmospheric hazards through forced air ventilation does not constitute elimination of the hazards. Paragraph (c)(5) covers permit space entry where the employer can demonstrate that forced air ventilation alone will control all hazards in the space.</a:t>
            </a:r>
          </a:p>
          <a:p>
            <a:pPr marL="0" indent="0">
              <a:spcBef>
                <a:spcPts val="600"/>
              </a:spcBef>
              <a:buNone/>
            </a:pPr>
            <a:r>
              <a:rPr lang="en-US" sz="1100" dirty="0" smtClean="0"/>
              <a:t>1910.146(c</a:t>
            </a:r>
            <a:r>
              <a:rPr lang="en-US" sz="1100" dirty="0"/>
              <a:t>)(7)(iii</a:t>
            </a:r>
            <a:r>
              <a:rPr lang="en-US" sz="1100" dirty="0" smtClean="0"/>
              <a:t>)  </a:t>
            </a:r>
            <a:r>
              <a:rPr lang="en-US" sz="1100" dirty="0"/>
              <a:t>The employer shall document the basis for determining that all hazards in a permit space have been eliminated, through a certification that contains the date, the location of the space, and the signature of the person making the determination. The certification shall be made available to each employee entering the space or to that employee's authorized representative.</a:t>
            </a:r>
          </a:p>
          <a:p>
            <a:pPr marL="0" indent="0">
              <a:spcBef>
                <a:spcPts val="600"/>
              </a:spcBef>
              <a:buNone/>
            </a:pPr>
            <a:r>
              <a:rPr lang="en-US" sz="1100" dirty="0" smtClean="0"/>
              <a:t>1910.146(c</a:t>
            </a:r>
            <a:r>
              <a:rPr lang="en-US" sz="1100" dirty="0"/>
              <a:t>)(7)(iv</a:t>
            </a:r>
            <a:r>
              <a:rPr lang="en-US" sz="1100" dirty="0" smtClean="0"/>
              <a:t>) If </a:t>
            </a:r>
            <a:r>
              <a:rPr lang="en-US" sz="1100" dirty="0"/>
              <a:t>hazards arise within a permit space that has been declassified to a non-permit space under paragraph (c)(7) of this section, each employee in the space shall exit the space. The employer shall then reevaluate the space and determine whether it must be reclassified as a permit space, in accordance with other applicable provisions of this section.</a:t>
            </a:r>
          </a:p>
        </p:txBody>
      </p:sp>
      <p:sp>
        <p:nvSpPr>
          <p:cNvPr id="4" name="Slide Number Placeholder 3"/>
          <p:cNvSpPr>
            <a:spLocks noGrp="1"/>
          </p:cNvSpPr>
          <p:nvPr>
            <p:ph type="sldNum" sz="quarter" idx="10"/>
          </p:nvPr>
        </p:nvSpPr>
        <p:spPr/>
        <p:txBody>
          <a:bodyPr/>
          <a:lstStyle/>
          <a:p>
            <a:fld id="{DDDBE19E-176A-47A6-8D2D-365132E40E2A}" type="slidenum">
              <a:rPr lang="en-US" smtClean="0"/>
              <a:pPr/>
              <a:t>97</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524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Alternate procedures for entry can be used in spaces which do not have any hazards present other than an atmospheric hazard potential.  Continuous forced air ventilation must keep it safe.</a:t>
            </a:r>
          </a:p>
          <a:p>
            <a:pPr marL="228600" indent="-228600">
              <a:buFont typeface="+mj-lt"/>
              <a:buAutoNum type="arabicPeriod"/>
            </a:pPr>
            <a:r>
              <a:rPr lang="en-US" dirty="0" smtClean="0"/>
              <a:t>Alternate procedures can be used once data has been collected which verifies the space does not normally contain a hazardous atmosphere.  After collecting the data and developing the procedures which will allow for safe entry, you still need to do initial air monitoring prior to entering.  We always recommend monitoring the air continuously during entry to ensure your safe entry condition has not changed.  Once you have your supporting information and your entry procedures written, contacting a compliance officer with OSHA is a good way to determine if you have covered all your bases. </a:t>
            </a:r>
          </a:p>
          <a:p>
            <a:pPr marL="228600" indent="-228600">
              <a:buFont typeface="+mj-lt"/>
              <a:buAutoNum type="arabicPeriod"/>
            </a:pPr>
            <a:r>
              <a:rPr lang="en-US" dirty="0" smtClean="0"/>
              <a:t>Alternate Procedures are determined individually per space &amp;</a:t>
            </a:r>
            <a:r>
              <a:rPr lang="en-US" baseline="0" dirty="0" smtClean="0"/>
              <a:t> use of alternate procedures are </a:t>
            </a:r>
            <a:r>
              <a:rPr lang="en-US" baseline="0" dirty="0" err="1" smtClean="0"/>
              <a:t>redetermined</a:t>
            </a:r>
            <a:r>
              <a:rPr lang="en-US" baseline="0" dirty="0" smtClean="0"/>
              <a:t> for each entry.</a:t>
            </a:r>
          </a:p>
          <a:p>
            <a:r>
              <a:rPr lang="en-US" dirty="0" smtClean="0"/>
              <a:t>Alternate Procedures are under OSHA </a:t>
            </a:r>
            <a:r>
              <a:rPr lang="en-US" dirty="0"/>
              <a:t>1910.146(c)(5</a:t>
            </a:r>
            <a:r>
              <a:rPr lang="en-US" dirty="0" smtClean="0"/>
              <a:t>).</a:t>
            </a:r>
          </a:p>
          <a:p>
            <a:r>
              <a:rPr lang="en-US" dirty="0"/>
              <a:t> Reclassification requirements are contained under 1910.146(c)(5) and (6). </a:t>
            </a:r>
            <a:endParaRPr lang="en-US" dirty="0" smtClean="0"/>
          </a:p>
          <a:p>
            <a:pPr lvl="0"/>
            <a:r>
              <a:rPr lang="en-US" dirty="0" smtClean="0">
                <a:solidFill>
                  <a:prstClr val="black"/>
                </a:solidFill>
              </a:rPr>
              <a:t>Whenever </a:t>
            </a:r>
            <a:r>
              <a:rPr lang="en-US" dirty="0">
                <a:solidFill>
                  <a:prstClr val="black"/>
                </a:solidFill>
              </a:rPr>
              <a:t>a NON-PERMIT required confined space has a change in use or configuration which could increase hazards to entrants – it MUST be re-evaluated and if conditions warrant reclassified as a permit required confined space. </a:t>
            </a:r>
          </a:p>
          <a:p>
            <a:pPr marL="685800" lvl="1"/>
            <a:r>
              <a:rPr lang="en-US" dirty="0">
                <a:solidFill>
                  <a:prstClr val="black"/>
                </a:solidFill>
              </a:rPr>
              <a:t>1910.146(c)(6)  When there are changes in the use or configuration of a non-permit confined space that might increase the hazards to entrants, the employer shall reevaluate that space and, if necessary, reclassify it as a permit-required confined space.</a:t>
            </a:r>
          </a:p>
          <a:p>
            <a:endParaRPr lang="en-US" baseline="0" dirty="0" smtClean="0"/>
          </a:p>
          <a:p>
            <a:pPr marL="228600" indent="-228600">
              <a:buFont typeface="+mj-lt"/>
              <a:buAutoNum type="arabicPeriod"/>
            </a:pPr>
            <a:endParaRPr lang="en-US" dirty="0" smtClean="0"/>
          </a:p>
          <a:p>
            <a:pPr marL="685800" lvl="1" indent="-228600">
              <a:buFont typeface="+mj-lt"/>
              <a:buAutoNum type="alphaLcPeriod"/>
            </a:pP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pPr/>
              <a:t>98</a:t>
            </a:fld>
            <a:endParaRPr lang="en-US"/>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11138"/>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While</a:t>
            </a:r>
            <a:r>
              <a:rPr lang="en-US" baseline="0" dirty="0" smtClean="0"/>
              <a:t> the standard does not specifically how long to keep documentation</a:t>
            </a:r>
            <a:r>
              <a:rPr lang="en-US" dirty="0" smtClean="0"/>
              <a:t> for alternate procedures</a:t>
            </a:r>
            <a:r>
              <a:rPr lang="en-US" baseline="0" dirty="0" smtClean="0"/>
              <a:t>, it is wise to keep it on file, as you would a permit.</a:t>
            </a:r>
          </a:p>
          <a:p>
            <a:pPr marL="228600" indent="-228600">
              <a:buFont typeface="+mj-lt"/>
              <a:buAutoNum type="arabicPeriod"/>
            </a:pPr>
            <a:r>
              <a:rPr lang="en-US" baseline="0" dirty="0" smtClean="0"/>
              <a:t>Spaces need to be re-evaluated before entries to ensure they still meet the criterial for alternate procedures. </a:t>
            </a:r>
          </a:p>
          <a:p>
            <a:pPr marL="228600" indent="-228600">
              <a:buFont typeface="+mj-lt"/>
              <a:buAutoNum type="arabicPeriod"/>
            </a:pPr>
            <a:r>
              <a:rPr lang="en-US" baseline="0" dirty="0" smtClean="0"/>
              <a:t>The documentation should show that the criteria</a:t>
            </a:r>
            <a:r>
              <a:rPr lang="en-US" dirty="0" smtClean="0"/>
              <a:t> for the use of alternate procedures has been met.</a:t>
            </a:r>
          </a:p>
          <a:p>
            <a:pPr marL="228600" indent="-228600">
              <a:buFont typeface="+mj-lt"/>
              <a:buAutoNum type="arabicPeriod"/>
            </a:pPr>
            <a:r>
              <a:rPr lang="en-US" baseline="0" dirty="0" smtClean="0"/>
              <a:t>The</a:t>
            </a:r>
            <a:r>
              <a:rPr lang="en-US" dirty="0" smtClean="0"/>
              <a:t> </a:t>
            </a:r>
            <a:r>
              <a:rPr lang="en-US" baseline="0" dirty="0" smtClean="0"/>
              <a:t>Initial data should show the documentation supports the decision to use alternate procedures.  Data needs to indicate the size (volume of the space) for air exchange, the ventilation equipment has the capacity to meet the needs of the space.  Data should indicate if there were any identified hazards or potential hazards and the correction.   </a:t>
            </a:r>
          </a:p>
          <a:p>
            <a:pPr marL="228600" indent="-228600">
              <a:buFont typeface="+mj-lt"/>
              <a:buAutoNum type="arabicPeriod"/>
            </a:pPr>
            <a:r>
              <a:rPr lang="en-US" baseline="0" dirty="0" smtClean="0"/>
              <a:t>Sampling results are from the start of ventilation through the time the determination is made that the entry conditions are acceptable. </a:t>
            </a:r>
          </a:p>
          <a:p>
            <a:pPr marL="228600" indent="-228600">
              <a:buFont typeface="+mj-lt"/>
              <a:buAutoNum type="arabicPeriod"/>
            </a:pPr>
            <a:r>
              <a:rPr lang="en-US" baseline="0" dirty="0" smtClean="0"/>
              <a:t>If there is a potential for other hazards to be created by work in the space it should be indicated as well as how you will monitor for the hazards and the action to removes the hazards. </a:t>
            </a: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pPr/>
              <a:t>99</a:t>
            </a:fld>
            <a:endParaRPr lang="en-US"/>
          </a:p>
        </p:txBody>
      </p:sp>
      <p:sp>
        <p:nvSpPr>
          <p:cNvPr id="6" name="Footer Placeholder 5"/>
          <p:cNvSpPr>
            <a:spLocks noGrp="1"/>
          </p:cNvSpPr>
          <p:nvPr>
            <p:ph type="ftr" sz="quarter" idx="12"/>
          </p:nvPr>
        </p:nvSpPr>
        <p:spPr/>
        <p:txBody>
          <a:bodyPr/>
          <a:lstStyle/>
          <a:p>
            <a:r>
              <a:rPr lang="en-US"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A reclassified PRCS space into a non permit required space must be documented and certified</a:t>
            </a:r>
            <a:r>
              <a:rPr lang="en-US" dirty="0" smtClean="0"/>
              <a:t> as well as use of alternate entry procedures.</a:t>
            </a:r>
            <a:endParaRPr lang="en-US" baseline="0" dirty="0" smtClean="0"/>
          </a:p>
          <a:p>
            <a:pPr marL="228600" indent="-228600">
              <a:buFont typeface="+mj-lt"/>
              <a:buAutoNum type="arabicPeriod"/>
            </a:pPr>
            <a:r>
              <a:rPr lang="en-US" baseline="0" dirty="0" smtClean="0"/>
              <a:t>The employer or his representative – like an entry supervisor – complete the certification which includes the evaluation process used to make the determination no hazards exist, the date, the location of the space.</a:t>
            </a:r>
          </a:p>
          <a:p>
            <a:pPr marL="228600" indent="-228600">
              <a:buFont typeface="+mj-lt"/>
              <a:buAutoNum type="arabicPeriod"/>
            </a:pPr>
            <a:r>
              <a:rPr lang="en-US" baseline="0" dirty="0" smtClean="0"/>
              <a:t>It must be signed by the person who made the determination.</a:t>
            </a:r>
          </a:p>
          <a:p>
            <a:pPr marL="228600" indent="-228600">
              <a:buFont typeface="+mj-lt"/>
              <a:buAutoNum type="arabicPeriod"/>
            </a:pPr>
            <a:r>
              <a:rPr lang="en-US" baseline="0" dirty="0" smtClean="0"/>
              <a:t>The certification MUST be available for review and inspection.</a:t>
            </a:r>
          </a:p>
          <a:p>
            <a:pPr marL="228600" indent="-228600">
              <a:buFont typeface="+mj-lt"/>
              <a:buAutoNum type="arabicPeriod"/>
            </a:pPr>
            <a:r>
              <a:rPr lang="en-US" baseline="0" dirty="0" smtClean="0"/>
              <a:t>Entry into a reclassified PRSC or with alternate procedures  is the same as an entry into a non-permit space.  </a:t>
            </a:r>
          </a:p>
          <a:p>
            <a:pPr marL="228600" indent="-228600">
              <a:buFont typeface="+mj-lt"/>
              <a:buAutoNum type="arabicPeriod"/>
            </a:pPr>
            <a:r>
              <a:rPr lang="en-US" baseline="0" dirty="0" smtClean="0"/>
              <a:t>HOWEVER, entrants should review the certification and it should be posted near the confined space.</a:t>
            </a:r>
          </a:p>
          <a:p>
            <a:pPr marL="228600" indent="-228600">
              <a:buFont typeface="+mj-lt"/>
              <a:buAutoNum type="arabicPeriod"/>
            </a:pPr>
            <a:r>
              <a:rPr lang="en-US" baseline="0" dirty="0" smtClean="0"/>
              <a:t>Employees can enter space as long as the recertification is active – which is as long as the non-</a:t>
            </a:r>
            <a:r>
              <a:rPr lang="en-US" baseline="0" dirty="0" err="1" smtClean="0"/>
              <a:t>atomopsheric</a:t>
            </a:r>
            <a:r>
              <a:rPr lang="en-US" baseline="0" dirty="0" smtClean="0"/>
              <a:t> hazards remain eliminated or generally the end of the task or shift.</a:t>
            </a:r>
          </a:p>
          <a:p>
            <a:pPr marL="228600" indent="-228600">
              <a:buFont typeface="+mj-lt"/>
              <a:buAutoNum type="arabicPeriod"/>
            </a:pPr>
            <a:r>
              <a:rPr lang="en-US" baseline="0" dirty="0" smtClean="0"/>
              <a:t>WHENEVER there is a change in use or configuration of a space it MUST be re-evaluated to see if it still meets the criteria for alternate procedures BEFORE ENTRY can be made. </a:t>
            </a:r>
          </a:p>
          <a:p>
            <a:pPr marL="228600" indent="-228600">
              <a:buFont typeface="+mj-lt"/>
              <a:buAutoNum type="arabicPeriod"/>
            </a:pPr>
            <a:r>
              <a:rPr lang="en-US" baseline="0" dirty="0" smtClean="0"/>
              <a:t>1910.146(c)(6) When there are changes in the use or configuration of a non-permit confined space that might increase the hazards to entrants, the employer shall reevaluate that space and, if necessary, reclassify it as a permit-required confined space.</a:t>
            </a:r>
          </a:p>
          <a:p>
            <a:pPr marL="228600" indent="-228600">
              <a:buFont typeface="+mj-lt"/>
              <a:buAutoNum type="arabicPeriod"/>
            </a:pPr>
            <a:endParaRPr lang="en-US" baseline="0" dirty="0" smtClean="0"/>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pPr/>
              <a:t>100</a:t>
            </a:fld>
            <a:endParaRPr lang="en-US" dirty="0"/>
          </a:p>
        </p:txBody>
      </p:sp>
      <p:sp>
        <p:nvSpPr>
          <p:cNvPr id="6" name="Footer Placeholder 5"/>
          <p:cNvSpPr>
            <a:spLocks noGrp="1"/>
          </p:cNvSpPr>
          <p:nvPr>
            <p:ph type="ftr" sz="quarter" idx="12"/>
          </p:nvPr>
        </p:nvSpPr>
        <p:spPr/>
        <p:txBody>
          <a:bodyPr/>
          <a:lstStyle/>
          <a:p>
            <a:r>
              <a:rPr lang="en-US" dirty="0" smtClean="0"/>
              <a:t>Grain Handling Safety Coalition – Ag Confined Spaces</a:t>
            </a:r>
            <a:endParaRPr lang="en-US" dirty="0"/>
          </a:p>
        </p:txBody>
      </p:sp>
    </p:spTree>
    <p:extLst>
      <p:ext uri="{BB962C8B-B14F-4D97-AF65-F5344CB8AC3E}">
        <p14:creationId xmlns:p14="http://schemas.microsoft.com/office/powerpoint/2010/main" val="409933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64565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08292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8292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11" name="Content Placeholder 10"/>
          <p:cNvSpPr>
            <a:spLocks noGrp="1"/>
          </p:cNvSpPr>
          <p:nvPr>
            <p:ph sz="quarter" idx="13"/>
          </p:nvPr>
        </p:nvSpPr>
        <p:spPr>
          <a:xfrm>
            <a:off x="457200" y="5334000"/>
            <a:ext cx="8229600" cy="838200"/>
          </a:xfrm>
        </p:spPr>
        <p:txBody>
          <a:bodyPr/>
          <a:lstStyle/>
          <a:p>
            <a:pPr lvl="0"/>
            <a:r>
              <a:rPr lang="en-US" smtClean="0"/>
              <a:t>Click to edit Master text styles</a:t>
            </a:r>
          </a:p>
        </p:txBody>
      </p:sp>
    </p:spTree>
    <p:extLst>
      <p:ext uri="{BB962C8B-B14F-4D97-AF65-F5344CB8AC3E}">
        <p14:creationId xmlns:p14="http://schemas.microsoft.com/office/powerpoint/2010/main" val="1955570080"/>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8292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o edit Master text styles</a:t>
            </a:r>
          </a:p>
        </p:txBody>
      </p:sp>
      <p:sp>
        <p:nvSpPr>
          <p:cNvPr id="6" name="Content Placeholder 5"/>
          <p:cNvSpPr>
            <a:spLocks noGrp="1"/>
          </p:cNvSpPr>
          <p:nvPr>
            <p:ph sz="quarter" idx="4"/>
          </p:nvPr>
        </p:nvSpPr>
        <p:spPr>
          <a:xfrm>
            <a:off x="4645025" y="2174875"/>
            <a:ext cx="4041775" cy="308292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11" name="Content Placeholder 10"/>
          <p:cNvSpPr>
            <a:spLocks noGrp="1"/>
          </p:cNvSpPr>
          <p:nvPr>
            <p:ph sz="quarter" idx="13"/>
          </p:nvPr>
        </p:nvSpPr>
        <p:spPr>
          <a:xfrm>
            <a:off x="457200" y="5334000"/>
            <a:ext cx="4038600" cy="838200"/>
          </a:xfrm>
        </p:spPr>
        <p:txBody>
          <a:bodyPr/>
          <a:lstStyle/>
          <a:p>
            <a:pPr lvl="0"/>
            <a:r>
              <a:rPr lang="en-US" dirty="0" smtClean="0"/>
              <a:t>Click to edit Master text styles</a:t>
            </a:r>
          </a:p>
        </p:txBody>
      </p:sp>
      <p:sp>
        <p:nvSpPr>
          <p:cNvPr id="10" name="Content Placeholder 10"/>
          <p:cNvSpPr>
            <a:spLocks noGrp="1"/>
          </p:cNvSpPr>
          <p:nvPr>
            <p:ph sz="quarter" idx="14"/>
          </p:nvPr>
        </p:nvSpPr>
        <p:spPr>
          <a:xfrm>
            <a:off x="4648200" y="5334000"/>
            <a:ext cx="4038600" cy="838200"/>
          </a:xfrm>
        </p:spPr>
        <p:txBody>
          <a:bodyPr/>
          <a:lstStyle/>
          <a:p>
            <a:pPr lvl="0"/>
            <a:r>
              <a:rPr lang="en-US" smtClean="0"/>
              <a:t>Click to edit Master text styles</a:t>
            </a:r>
          </a:p>
        </p:txBody>
      </p:sp>
    </p:spTree>
    <p:extLst>
      <p:ext uri="{BB962C8B-B14F-4D97-AF65-F5344CB8AC3E}">
        <p14:creationId xmlns:p14="http://schemas.microsoft.com/office/powerpoint/2010/main" val="2219392487"/>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E68CB777-A129-4AF6-9ECC-E5865CD58601}" type="slidenum">
              <a:rPr lang="en-US" smtClean="0"/>
              <a:pPr/>
              <a:t>‹#›</a:t>
            </a:fld>
            <a:endParaRPr lang="en-US" dirty="0"/>
          </a:p>
        </p:txBody>
      </p:sp>
      <p:sp>
        <p:nvSpPr>
          <p:cNvPr id="10"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styles1</a:t>
            </a:r>
          </a:p>
        </p:txBody>
      </p:sp>
      <p:sp>
        <p:nvSpPr>
          <p:cNvPr id="11" name="Content Placeholder 3"/>
          <p:cNvSpPr>
            <a:spLocks noGrp="1"/>
          </p:cNvSpPr>
          <p:nvPr>
            <p:ph sz="half" idx="2" hasCustomPrompt="1"/>
          </p:nvPr>
        </p:nvSpPr>
        <p:spPr>
          <a:xfrm>
            <a:off x="457200" y="2174875"/>
            <a:ext cx="4040188" cy="308292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styles2</a:t>
            </a:r>
          </a:p>
          <a:p>
            <a:pPr lvl="1"/>
            <a:r>
              <a:rPr lang="en-US" dirty="0" smtClean="0"/>
              <a:t>Second level</a:t>
            </a:r>
          </a:p>
          <a:p>
            <a:pPr lvl="2"/>
            <a:r>
              <a:rPr lang="en-US" dirty="0" smtClean="0"/>
              <a:t>Third level</a:t>
            </a:r>
          </a:p>
        </p:txBody>
      </p:sp>
      <p:sp>
        <p:nvSpPr>
          <p:cNvPr id="13" name="Content Placeholder 12"/>
          <p:cNvSpPr>
            <a:spLocks noGrp="1"/>
          </p:cNvSpPr>
          <p:nvPr>
            <p:ph sz="quarter" idx="11" hasCustomPrompt="1"/>
          </p:nvPr>
        </p:nvSpPr>
        <p:spPr>
          <a:xfrm>
            <a:off x="457200" y="5410200"/>
            <a:ext cx="4038600" cy="838200"/>
          </a:xfrm>
        </p:spPr>
        <p:txBody>
          <a:bodyPr/>
          <a:lstStyle>
            <a:lvl1pPr>
              <a:defRPr/>
            </a:lvl1pPr>
          </a:lstStyle>
          <a:p>
            <a:pPr lvl="0"/>
            <a:r>
              <a:rPr lang="en-US" dirty="0" smtClean="0"/>
              <a:t>Click to edit Master text styles3</a:t>
            </a:r>
          </a:p>
        </p:txBody>
      </p:sp>
      <p:sp>
        <p:nvSpPr>
          <p:cNvPr id="14" name="Text Placeholder 2"/>
          <p:cNvSpPr>
            <a:spLocks noGrp="1"/>
          </p:cNvSpPr>
          <p:nvPr>
            <p:ph type="body" idx="12" hasCustomPrompt="1"/>
          </p:nvPr>
        </p:nvSpPr>
        <p:spPr>
          <a:xfrm>
            <a:off x="4648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styles4</a:t>
            </a:r>
          </a:p>
        </p:txBody>
      </p:sp>
      <p:sp>
        <p:nvSpPr>
          <p:cNvPr id="15" name="Content Placeholder 3"/>
          <p:cNvSpPr>
            <a:spLocks noGrp="1"/>
          </p:cNvSpPr>
          <p:nvPr>
            <p:ph sz="half" idx="13" hasCustomPrompt="1"/>
          </p:nvPr>
        </p:nvSpPr>
        <p:spPr>
          <a:xfrm>
            <a:off x="4648200" y="2174875"/>
            <a:ext cx="4040188" cy="308292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styles5</a:t>
            </a:r>
          </a:p>
          <a:p>
            <a:pPr lvl="1"/>
            <a:r>
              <a:rPr lang="en-US" dirty="0" smtClean="0"/>
              <a:t>Second level</a:t>
            </a:r>
          </a:p>
          <a:p>
            <a:pPr lvl="2"/>
            <a:r>
              <a:rPr lang="en-US" dirty="0" smtClean="0"/>
              <a:t>Third level</a:t>
            </a:r>
          </a:p>
        </p:txBody>
      </p:sp>
      <p:sp>
        <p:nvSpPr>
          <p:cNvPr id="16" name="Content Placeholder 12"/>
          <p:cNvSpPr>
            <a:spLocks noGrp="1"/>
          </p:cNvSpPr>
          <p:nvPr>
            <p:ph sz="quarter" idx="14" hasCustomPrompt="1"/>
          </p:nvPr>
        </p:nvSpPr>
        <p:spPr>
          <a:xfrm>
            <a:off x="4648200" y="5410200"/>
            <a:ext cx="4038600" cy="838200"/>
          </a:xfrm>
        </p:spPr>
        <p:txBody>
          <a:bodyPr/>
          <a:lstStyle>
            <a:lvl1pPr>
              <a:defRPr/>
            </a:lvl1pPr>
          </a:lstStyle>
          <a:p>
            <a:pPr lvl="0"/>
            <a:r>
              <a:rPr lang="en-US" dirty="0" smtClean="0"/>
              <a:t>Click to edit Master text styles6</a:t>
            </a:r>
          </a:p>
        </p:txBody>
      </p:sp>
    </p:spTree>
    <p:extLst>
      <p:ext uri="{BB962C8B-B14F-4D97-AF65-F5344CB8AC3E}">
        <p14:creationId xmlns:p14="http://schemas.microsoft.com/office/powerpoint/2010/main" val="2131532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68CB777-A129-4AF6-9ECC-E5865CD58601}" type="slidenum">
              <a:rPr lang="en-US" smtClean="0"/>
              <a:pPr/>
              <a:t>‹#›</a:t>
            </a:fld>
            <a:endParaRPr lang="en-US" dirty="0"/>
          </a:p>
        </p:txBody>
      </p:sp>
      <p:sp>
        <p:nvSpPr>
          <p:cNvPr id="7" name="Content Placeholder 6"/>
          <p:cNvSpPr>
            <a:spLocks noGrp="1"/>
          </p:cNvSpPr>
          <p:nvPr>
            <p:ph sz="quarter" idx="13"/>
          </p:nvPr>
        </p:nvSpPr>
        <p:spPr>
          <a:xfrm>
            <a:off x="304800" y="16002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6"/>
          <p:cNvSpPr>
            <a:spLocks noGrp="1"/>
          </p:cNvSpPr>
          <p:nvPr>
            <p:ph sz="quarter" idx="14"/>
          </p:nvPr>
        </p:nvSpPr>
        <p:spPr>
          <a:xfrm>
            <a:off x="304800" y="4191000"/>
            <a:ext cx="4114800" cy="2514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6"/>
          <p:cNvSpPr>
            <a:spLocks noGrp="1"/>
          </p:cNvSpPr>
          <p:nvPr>
            <p:ph sz="quarter" idx="15"/>
          </p:nvPr>
        </p:nvSpPr>
        <p:spPr>
          <a:xfrm>
            <a:off x="4724400" y="16002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6"/>
          <p:cNvSpPr>
            <a:spLocks noGrp="1"/>
          </p:cNvSpPr>
          <p:nvPr>
            <p:ph sz="quarter" idx="16"/>
          </p:nvPr>
        </p:nvSpPr>
        <p:spPr>
          <a:xfrm>
            <a:off x="4724400" y="41910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8037097"/>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68CB777-A129-4AF6-9ECC-E5865CD58601}" type="slidenum">
              <a:rPr lang="en-US" smtClean="0"/>
              <a:pPr/>
              <a:t>‹#›</a:t>
            </a:fld>
            <a:endParaRPr lang="en-US" dirty="0"/>
          </a:p>
        </p:txBody>
      </p:sp>
      <p:sp>
        <p:nvSpPr>
          <p:cNvPr id="7" name="Content Placeholder 6"/>
          <p:cNvSpPr>
            <a:spLocks noGrp="1"/>
          </p:cNvSpPr>
          <p:nvPr>
            <p:ph sz="quarter" idx="13"/>
          </p:nvPr>
        </p:nvSpPr>
        <p:spPr>
          <a:xfrm>
            <a:off x="304800" y="16002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6"/>
          <p:cNvSpPr>
            <a:spLocks noGrp="1"/>
          </p:cNvSpPr>
          <p:nvPr>
            <p:ph sz="quarter" idx="14"/>
          </p:nvPr>
        </p:nvSpPr>
        <p:spPr>
          <a:xfrm>
            <a:off x="304800" y="4191000"/>
            <a:ext cx="4114800" cy="2514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6"/>
          <p:cNvSpPr>
            <a:spLocks noGrp="1"/>
          </p:cNvSpPr>
          <p:nvPr>
            <p:ph sz="quarter" idx="15"/>
          </p:nvPr>
        </p:nvSpPr>
        <p:spPr>
          <a:xfrm>
            <a:off x="4724400" y="16002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6"/>
          <p:cNvSpPr>
            <a:spLocks noGrp="1"/>
          </p:cNvSpPr>
          <p:nvPr>
            <p:ph sz="quarter" idx="16"/>
          </p:nvPr>
        </p:nvSpPr>
        <p:spPr>
          <a:xfrm>
            <a:off x="4724400" y="41910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2111133"/>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637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a:t>
            </a:fld>
            <a:endParaRPr lang="en-US" dirty="0"/>
          </a:p>
        </p:txBody>
      </p:sp>
    </p:spTree>
    <p:extLst>
      <p:ext uri="{BB962C8B-B14F-4D97-AF65-F5344CB8AC3E}">
        <p14:creationId xmlns:p14="http://schemas.microsoft.com/office/powerpoint/2010/main" val="1819240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95769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316400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26754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p:txBody>
          <a:bodyPr/>
          <a:lstStyle/>
          <a:p>
            <a:fld id="{E68CB777-A129-4AF6-9ECC-E5865CD58601}" type="slidenum">
              <a:rPr lang="en-US" smtClean="0"/>
              <a:pPr/>
              <a:t>‹#›</a:t>
            </a:fld>
            <a:endParaRPr lang="en-US" dirty="0"/>
          </a:p>
        </p:txBody>
      </p:sp>
    </p:spTree>
    <p:extLst>
      <p:ext uri="{BB962C8B-B14F-4D97-AF65-F5344CB8AC3E}">
        <p14:creationId xmlns:p14="http://schemas.microsoft.com/office/powerpoint/2010/main" val="33370357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073306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457200" y="1600200"/>
            <a:ext cx="50292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9"/>
          <p:cNvSpPr>
            <a:spLocks noGrp="1"/>
          </p:cNvSpPr>
          <p:nvPr>
            <p:ph sz="quarter" idx="14"/>
          </p:nvPr>
        </p:nvSpPr>
        <p:spPr>
          <a:xfrm>
            <a:off x="5638800" y="1600200"/>
            <a:ext cx="3048000" cy="2212848"/>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9"/>
          <p:cNvSpPr>
            <a:spLocks noGrp="1"/>
          </p:cNvSpPr>
          <p:nvPr>
            <p:ph sz="quarter" idx="15"/>
          </p:nvPr>
        </p:nvSpPr>
        <p:spPr>
          <a:xfrm>
            <a:off x="5638800" y="3962400"/>
            <a:ext cx="3048000" cy="22098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97113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E68CB777-A129-4AF6-9ECC-E5865CD58601}" type="slidenum">
              <a:rPr lang="en-US" smtClean="0"/>
              <a:pPr/>
              <a:t>‹#›</a:t>
            </a:fld>
            <a:endParaRPr lang="en-US" dirty="0"/>
          </a:p>
        </p:txBody>
      </p:sp>
      <p:sp>
        <p:nvSpPr>
          <p:cNvPr id="5" name="Content Placeholder 4"/>
          <p:cNvSpPr>
            <a:spLocks noGrp="1"/>
          </p:cNvSpPr>
          <p:nvPr>
            <p:ph sz="quarter" idx="11"/>
          </p:nvPr>
        </p:nvSpPr>
        <p:spPr>
          <a:xfrm>
            <a:off x="457200" y="1600200"/>
            <a:ext cx="3044952" cy="2212848"/>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Content Placeholder 4"/>
          <p:cNvSpPr>
            <a:spLocks noGrp="1"/>
          </p:cNvSpPr>
          <p:nvPr>
            <p:ph sz="quarter" idx="12"/>
          </p:nvPr>
        </p:nvSpPr>
        <p:spPr>
          <a:xfrm>
            <a:off x="457200" y="3959352"/>
            <a:ext cx="3044952" cy="2212848"/>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ontent Placeholder 7"/>
          <p:cNvSpPr>
            <a:spLocks noGrp="1"/>
          </p:cNvSpPr>
          <p:nvPr>
            <p:ph sz="quarter" idx="13"/>
          </p:nvPr>
        </p:nvSpPr>
        <p:spPr>
          <a:xfrm>
            <a:off x="3657600" y="1600200"/>
            <a:ext cx="5029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898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114127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4265240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3790793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3887208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1364651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4275937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392730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66140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2459077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3397642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4051535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C09053C-C174-42F0-9ACB-A0462156CE53}" type="slidenum">
              <a:rPr lang="en-US" smtClean="0"/>
              <a:t>‹#›</a:t>
            </a:fld>
            <a:endParaRPr lang="en-US"/>
          </a:p>
        </p:txBody>
      </p:sp>
    </p:spTree>
    <p:extLst>
      <p:ext uri="{BB962C8B-B14F-4D97-AF65-F5344CB8AC3E}">
        <p14:creationId xmlns:p14="http://schemas.microsoft.com/office/powerpoint/2010/main" val="4004940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69"/>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5A849-4E61-4ECB-895F-3B718CA41AAD}" type="datetime1">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705600" y="6324844"/>
            <a:ext cx="2133600" cy="365125"/>
          </a:xfrm>
        </p:spPr>
        <p:txBody>
          <a:bodyPr/>
          <a:lstStyle>
            <a:lvl1pPr>
              <a:defRPr>
                <a:solidFill>
                  <a:schemeClr val="bg1">
                    <a:lumMod val="85000"/>
                  </a:schemeClr>
                </a:solidFill>
                <a:latin typeface="Arial" pitchFamily="34" charset="0"/>
                <a:cs typeface="Arial" pitchFamily="34" charset="0"/>
              </a:defRPr>
            </a:lvl1pPr>
          </a:lstStyle>
          <a:p>
            <a:fld id="{594C4FEC-F7A0-4792-9BDE-46D3B76E922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4138428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81487-660E-49EE-A7CF-9A2864D57131}" type="datetime1">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228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ED24BE-2AA2-49D7-938F-6362DA50DF00}" type="datetime1">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920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6BA201-23A1-4342-B41C-4469FD9B1833}" type="datetime1">
              <a:rPr lang="en-US" smtClean="0">
                <a:solidFill>
                  <a:prstClr val="black">
                    <a:tint val="75000"/>
                  </a:prstClr>
                </a:solidFill>
              </a:rPr>
              <a:pPr/>
              <a:t>4/12/2019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871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02208-A900-456C-A058-CFEE05C772DA}" type="datetime1">
              <a:rPr lang="en-US" smtClean="0">
                <a:solidFill>
                  <a:prstClr val="black">
                    <a:tint val="75000"/>
                  </a:prstClr>
                </a:solidFill>
              </a:rPr>
              <a:pPr/>
              <a:t>4/12/2019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039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D72CE3-B86E-4F35-A7B8-D5B1F46B99A2}" type="datetime1">
              <a:rPr lang="en-US" smtClean="0">
                <a:solidFill>
                  <a:prstClr val="black">
                    <a:tint val="75000"/>
                  </a:prstClr>
                </a:solidFill>
              </a:rPr>
              <a:pPr/>
              <a:t>4/12/2019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268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68CB777-A129-4AF6-9ECC-E5865CD58601}" type="slidenum">
              <a:rPr lang="en-US" smtClean="0"/>
              <a:pPr/>
              <a:t>‹#›</a:t>
            </a:fld>
            <a:endParaRPr lang="en-US" dirty="0"/>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3328072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A321C-613A-435D-BB9B-C1AB201C0A0D}" type="datetime1">
              <a:rPr lang="en-US" smtClean="0">
                <a:solidFill>
                  <a:prstClr val="black">
                    <a:tint val="75000"/>
                  </a:prstClr>
                </a:solidFill>
              </a:rPr>
              <a:pPr/>
              <a:t>4/12/2019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660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A40DB-5E61-40B8-8FE5-26EB4953573D}" type="datetime1">
              <a:rPr lang="en-US" smtClean="0">
                <a:solidFill>
                  <a:prstClr val="black">
                    <a:tint val="75000"/>
                  </a:prstClr>
                </a:solidFill>
              </a:rPr>
              <a:pPr/>
              <a:t>4/12/2019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604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35EDA3-3FC2-469F-9482-706F0B887882}" type="datetime1">
              <a:rPr lang="en-US" smtClean="0">
                <a:solidFill>
                  <a:prstClr val="black">
                    <a:tint val="75000"/>
                  </a:prstClr>
                </a:solidFill>
              </a:rPr>
              <a:pPr/>
              <a:t>4/12/2019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505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EB34D2-52CD-4158-9B6D-9ECACFCCB012}" type="datetime1">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5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85944-B308-4B01-8564-73B2338554B4}" type="datetime1">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79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906747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304800" y="1570038"/>
            <a:ext cx="2743200"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2220912"/>
            <a:ext cx="2743200"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5" name="Text Placeholder 4"/>
          <p:cNvSpPr>
            <a:spLocks noGrp="1"/>
          </p:cNvSpPr>
          <p:nvPr>
            <p:ph type="body" sz="quarter" idx="3"/>
          </p:nvPr>
        </p:nvSpPr>
        <p:spPr>
          <a:xfrm>
            <a:off x="3200400" y="1570038"/>
            <a:ext cx="2743200"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200400" y="2220912"/>
            <a:ext cx="2743200"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8" name="Text Placeholder 4"/>
          <p:cNvSpPr>
            <a:spLocks noGrp="1"/>
          </p:cNvSpPr>
          <p:nvPr>
            <p:ph type="body" sz="quarter" idx="13"/>
          </p:nvPr>
        </p:nvSpPr>
        <p:spPr>
          <a:xfrm>
            <a:off x="6096000" y="1570038"/>
            <a:ext cx="2743200"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Content Placeholder 5"/>
          <p:cNvSpPr>
            <a:spLocks noGrp="1"/>
          </p:cNvSpPr>
          <p:nvPr>
            <p:ph sz="quarter" idx="14"/>
          </p:nvPr>
        </p:nvSpPr>
        <p:spPr>
          <a:xfrm>
            <a:off x="6096000" y="2220912"/>
            <a:ext cx="2743200"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148763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304800" y="1600200"/>
            <a:ext cx="2743200" cy="45720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6" name="Content Placeholder 5"/>
          <p:cNvSpPr>
            <a:spLocks noGrp="1"/>
          </p:cNvSpPr>
          <p:nvPr>
            <p:ph sz="quarter" idx="4"/>
          </p:nvPr>
        </p:nvSpPr>
        <p:spPr>
          <a:xfrm>
            <a:off x="3200400" y="1600200"/>
            <a:ext cx="2743200" cy="45720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10" name="Content Placeholder 5"/>
          <p:cNvSpPr>
            <a:spLocks noGrp="1"/>
          </p:cNvSpPr>
          <p:nvPr>
            <p:ph sz="quarter" idx="14"/>
          </p:nvPr>
        </p:nvSpPr>
        <p:spPr>
          <a:xfrm>
            <a:off x="6096000" y="1600200"/>
            <a:ext cx="2743200" cy="45720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416232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304800" y="1570038"/>
            <a:ext cx="2743200"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2220912"/>
            <a:ext cx="2743200" cy="30368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5" name="Text Placeholder 4"/>
          <p:cNvSpPr>
            <a:spLocks noGrp="1"/>
          </p:cNvSpPr>
          <p:nvPr>
            <p:ph type="body" sz="quarter" idx="3"/>
          </p:nvPr>
        </p:nvSpPr>
        <p:spPr>
          <a:xfrm>
            <a:off x="3200400" y="1570038"/>
            <a:ext cx="2743200"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200400" y="2220912"/>
            <a:ext cx="2743200" cy="30368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8" name="Text Placeholder 4"/>
          <p:cNvSpPr>
            <a:spLocks noGrp="1"/>
          </p:cNvSpPr>
          <p:nvPr>
            <p:ph type="body" sz="quarter" idx="13"/>
          </p:nvPr>
        </p:nvSpPr>
        <p:spPr>
          <a:xfrm>
            <a:off x="6096000" y="1570038"/>
            <a:ext cx="2743200"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Content Placeholder 5"/>
          <p:cNvSpPr>
            <a:spLocks noGrp="1"/>
          </p:cNvSpPr>
          <p:nvPr>
            <p:ph sz="quarter" idx="14"/>
          </p:nvPr>
        </p:nvSpPr>
        <p:spPr>
          <a:xfrm>
            <a:off x="6096000" y="2220912"/>
            <a:ext cx="2743200" cy="30368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11" name="Content Placeholder 10"/>
          <p:cNvSpPr>
            <a:spLocks noGrp="1"/>
          </p:cNvSpPr>
          <p:nvPr>
            <p:ph sz="quarter" idx="15"/>
          </p:nvPr>
        </p:nvSpPr>
        <p:spPr>
          <a:xfrm>
            <a:off x="304800" y="5334000"/>
            <a:ext cx="8534400" cy="990600"/>
          </a:xfrm>
        </p:spPr>
        <p:txBody>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3593969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304800" y="1731324"/>
            <a:ext cx="2286000" cy="1005840"/>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43200" y="1731324"/>
            <a:ext cx="6172200" cy="100584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p:txBody>
      </p:sp>
      <p:sp>
        <p:nvSpPr>
          <p:cNvPr id="5" name="Text Placeholder 4"/>
          <p:cNvSpPr>
            <a:spLocks noGrp="1"/>
          </p:cNvSpPr>
          <p:nvPr>
            <p:ph type="body" sz="quarter" idx="3"/>
          </p:nvPr>
        </p:nvSpPr>
        <p:spPr>
          <a:xfrm>
            <a:off x="304800" y="2880360"/>
            <a:ext cx="2286000" cy="1005840"/>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2743200" y="2880360"/>
            <a:ext cx="6172200" cy="100584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p:txBody>
      </p:sp>
      <p:sp>
        <p:nvSpPr>
          <p:cNvPr id="8" name="Text Placeholder 4"/>
          <p:cNvSpPr>
            <a:spLocks noGrp="1"/>
          </p:cNvSpPr>
          <p:nvPr>
            <p:ph type="body" sz="quarter" idx="13"/>
          </p:nvPr>
        </p:nvSpPr>
        <p:spPr>
          <a:xfrm>
            <a:off x="304800" y="4023360"/>
            <a:ext cx="2286000" cy="1005840"/>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Content Placeholder 5"/>
          <p:cNvSpPr>
            <a:spLocks noGrp="1"/>
          </p:cNvSpPr>
          <p:nvPr>
            <p:ph sz="quarter" idx="14"/>
          </p:nvPr>
        </p:nvSpPr>
        <p:spPr>
          <a:xfrm>
            <a:off x="2743200" y="4023360"/>
            <a:ext cx="6172200" cy="100584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p:txBody>
      </p:sp>
      <p:sp>
        <p:nvSpPr>
          <p:cNvPr id="14" name="Text Placeholder 4"/>
          <p:cNvSpPr>
            <a:spLocks noGrp="1"/>
          </p:cNvSpPr>
          <p:nvPr>
            <p:ph type="body" sz="quarter" idx="15"/>
          </p:nvPr>
        </p:nvSpPr>
        <p:spPr>
          <a:xfrm>
            <a:off x="304800" y="5166360"/>
            <a:ext cx="2286000" cy="1005840"/>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Content Placeholder 5"/>
          <p:cNvSpPr>
            <a:spLocks noGrp="1"/>
          </p:cNvSpPr>
          <p:nvPr>
            <p:ph sz="quarter" idx="16"/>
          </p:nvPr>
        </p:nvSpPr>
        <p:spPr>
          <a:xfrm>
            <a:off x="2743200" y="5166360"/>
            <a:ext cx="6172200" cy="100584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p:txBody>
      </p:sp>
    </p:spTree>
    <p:extLst>
      <p:ext uri="{BB962C8B-B14F-4D97-AF65-F5344CB8AC3E}">
        <p14:creationId xmlns:p14="http://schemas.microsoft.com/office/powerpoint/2010/main" val="1391688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5000">
              <a:srgbClr val="FFFFFF"/>
            </a:gs>
            <a:gs pos="60000">
              <a:srgbClr val="E6E6E6"/>
            </a:gs>
            <a:gs pos="97000">
              <a:srgbClr val="CFCFCF"/>
            </a:gs>
            <a:gs pos="80000">
              <a:srgbClr val="DEDEDE"/>
            </a:gs>
          </a:gsLst>
          <a:lin ang="2700000" scaled="1"/>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0" y="5838009"/>
            <a:ext cx="9144000" cy="1096191"/>
          </a:xfrm>
          <a:prstGeom prst="rect">
            <a:avLst/>
          </a:prstGeom>
        </p:spPr>
      </p:pic>
      <p:sp>
        <p:nvSpPr>
          <p:cNvPr id="2" name="Title Placeholder 1"/>
          <p:cNvSpPr>
            <a:spLocks noGrp="1"/>
          </p:cNvSpPr>
          <p:nvPr>
            <p:ph type="title"/>
          </p:nvPr>
        </p:nvSpPr>
        <p:spPr>
          <a:xfrm>
            <a:off x="457200" y="2286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b="1">
                <a:solidFill>
                  <a:schemeClr val="bg1">
                    <a:lumMod val="85000"/>
                  </a:schemeClr>
                </a:solidFill>
                <a:latin typeface="Arial" panose="020B0604020202020204" pitchFamily="34" charset="0"/>
                <a:cs typeface="Arial" panose="020B0604020202020204" pitchFamily="34" charset="0"/>
              </a:defRPr>
            </a:lvl1pPr>
          </a:lstStyle>
          <a:p>
            <a:fld id="{E68CB777-A129-4AF6-9ECC-E5865CD58601}" type="slidenum">
              <a:rPr lang="en-US" smtClean="0"/>
              <a:pPr/>
              <a:t>‹#›</a:t>
            </a:fld>
            <a:endParaRPr lang="en-US" dirty="0"/>
          </a:p>
        </p:txBody>
      </p:sp>
    </p:spTree>
    <p:extLst>
      <p:ext uri="{BB962C8B-B14F-4D97-AF65-F5344CB8AC3E}">
        <p14:creationId xmlns:p14="http://schemas.microsoft.com/office/powerpoint/2010/main" val="904347448"/>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36" r:id="rId6"/>
    <p:sldLayoutId id="2147484442" r:id="rId7"/>
    <p:sldLayoutId id="2147484439" r:id="rId8"/>
    <p:sldLayoutId id="2147484441" r:id="rId9"/>
    <p:sldLayoutId id="2147484403" r:id="rId10"/>
    <p:sldLayoutId id="2147484437" r:id="rId11"/>
    <p:sldLayoutId id="2147484438" r:id="rId12"/>
    <p:sldLayoutId id="2147484404" r:id="rId13"/>
    <p:sldLayoutId id="2147484440" r:id="rId14"/>
    <p:sldLayoutId id="2147484405" r:id="rId15"/>
    <p:sldLayoutId id="2147484406" r:id="rId16"/>
    <p:sldLayoutId id="2147484407" r:id="rId17"/>
    <p:sldLayoutId id="2147484408" r:id="rId18"/>
    <p:sldLayoutId id="2147484409" r:id="rId19"/>
    <p:sldLayoutId id="2147484410" r:id="rId20"/>
    <p:sldLayoutId id="2147483668" r:id="rId21"/>
    <p:sldLayoutId id="2147484435" r:id="rId22"/>
  </p:sldLayoutIdLst>
  <p:timing>
    <p:tnLst>
      <p:par>
        <p:cTn id="1" dur="indefinite" restart="never" nodeType="tmRoot"/>
      </p:par>
    </p:tnLst>
  </p:timing>
  <p:hf hdr="0" ftr="0" dt="0"/>
  <p:txStyles>
    <p:titleStyle>
      <a:lvl1pPr algn="ctr" defTabSz="457200" rtl="0" eaLnBrk="1" latinLnBrk="0" hangingPunct="1">
        <a:spcBef>
          <a:spcPct val="0"/>
        </a:spcBef>
        <a:buNone/>
        <a:defRPr sz="3600" b="1" kern="1200">
          <a:solidFill>
            <a:schemeClr val="tx1">
              <a:lumMod val="50000"/>
              <a:lumOff val="50000"/>
            </a:schemeClr>
          </a:solidFill>
          <a:latin typeface="Arial Black" panose="020B0A04020102020204" pitchFamily="34" charset="0"/>
          <a:ea typeface="+mj-ea"/>
          <a:cs typeface="Arial" pitchFamily="34" charset="0"/>
        </a:defRPr>
      </a:lvl1pPr>
    </p:titleStyle>
    <p:bodyStyle>
      <a:lvl1pPr marL="365760" indent="-365760" algn="l" defTabSz="457200" rtl="0" eaLnBrk="1" latinLnBrk="0" hangingPunct="1">
        <a:spcBef>
          <a:spcPct val="20000"/>
        </a:spcBef>
        <a:buClr>
          <a:srgbClr val="FFC000"/>
        </a:buClr>
        <a:buSzPct val="150000"/>
        <a:buFont typeface="Wingdings" panose="05000000000000000000" pitchFamily="2" charset="2"/>
        <a:buChar char="§"/>
        <a:defRPr sz="2800" kern="1200">
          <a:solidFill>
            <a:schemeClr val="tx1"/>
          </a:solidFill>
          <a:latin typeface="Arial" pitchFamily="34" charset="0"/>
          <a:ea typeface="+mn-ea"/>
          <a:cs typeface="Arial" pitchFamily="34" charset="0"/>
        </a:defRPr>
      </a:lvl1pPr>
      <a:lvl2pPr marL="731520" indent="-274320" algn="l" defTabSz="457200" rtl="0" eaLnBrk="1" latinLnBrk="0" hangingPunct="1">
        <a:spcBef>
          <a:spcPts val="500"/>
        </a:spcBef>
        <a:buClr>
          <a:srgbClr val="FFC000"/>
        </a:buClr>
        <a:buSzPct val="15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097280" indent="-365760" algn="l" defTabSz="457200" rtl="0" eaLnBrk="1" latinLnBrk="0" hangingPunct="1">
        <a:spcBef>
          <a:spcPts val="500"/>
        </a:spcBef>
        <a:buClr>
          <a:srgbClr val="FFC000"/>
        </a:buClr>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a:solidFill>
                  <a:schemeClr val="bg1">
                    <a:lumMod val="65000"/>
                  </a:schemeClr>
                </a:solidFill>
                <a:latin typeface="Arial" panose="020B0604020202020204" pitchFamily="34" charset="0"/>
                <a:cs typeface="Arial" panose="020B0604020202020204" pitchFamily="34" charset="0"/>
              </a:defRPr>
            </a:lvl1pPr>
          </a:lstStyle>
          <a:p>
            <a:fld id="{2C09053C-C174-42F0-9ACB-A0462156CE53}" type="slidenum">
              <a:rPr lang="en-US" smtClean="0"/>
              <a:pPr/>
              <a:t>‹#›</a:t>
            </a:fld>
            <a:endParaRPr lang="en-US"/>
          </a:p>
        </p:txBody>
      </p:sp>
    </p:spTree>
    <p:extLst>
      <p:ext uri="{BB962C8B-B14F-4D97-AF65-F5344CB8AC3E}">
        <p14:creationId xmlns:p14="http://schemas.microsoft.com/office/powerpoint/2010/main" val="1936062710"/>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defTabSz="914400" rtl="0" eaLnBrk="1" latinLnBrk="0" hangingPunct="1">
        <a:spcBef>
          <a:spcPct val="0"/>
        </a:spcBef>
        <a:buNone/>
        <a:defRPr sz="3600" kern="1200">
          <a:solidFill>
            <a:schemeClr val="tx1">
              <a:lumMod val="50000"/>
              <a:lumOff val="50000"/>
            </a:schemeClr>
          </a:solidFill>
          <a:latin typeface="Arial Black" panose="020B0A040201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5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66028-8EDB-4329-8D33-47946192671B}" type="datetime1">
              <a:rPr lang="en-US" smtClean="0">
                <a:solidFill>
                  <a:prstClr val="black">
                    <a:tint val="75000"/>
                  </a:prstClr>
                </a:solidFill>
              </a:rPr>
              <a:pPr/>
              <a:t>4/12/2019</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5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5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C4FEC-F7A0-4792-9BDE-46D3B76E922E}"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058219811"/>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8" Type="http://schemas.openxmlformats.org/officeDocument/2006/relationships/hyperlink" Target="http://articles.extension.org/pages/68328/horizontal-silo-safety" TargetMode="External"/><Relationship Id="rId3" Type="http://schemas.openxmlformats.org/officeDocument/2006/relationships/hyperlink" Target="http://extension.psu.edu/business/ag-safety/confined-spaces/manure" TargetMode="External"/><Relationship Id="rId7" Type="http://schemas.openxmlformats.org/officeDocument/2006/relationships/hyperlink" Target="http://extension.psu.edu/business/ag-safety/confined-spaces/silo-safety"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hyperlink" Target="https://www.tfi.org/safety-and-security-tools/web-based-anhydrous-ammonia-safety-training" TargetMode="External"/><Relationship Id="rId5" Type="http://schemas.openxmlformats.org/officeDocument/2006/relationships/hyperlink" Target="http://store.extension.iastate.edu/.../Play-it-safe-with-anhydrous-ammonia-Safe-Farm-PDF" TargetMode="External"/><Relationship Id="rId4" Type="http://schemas.openxmlformats.org/officeDocument/2006/relationships/hyperlink" Target="http://articles.extension.org/pages/63196/anhydrous-ammonia-safety"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whistleblowers.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882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smtClean="0">
                <a:solidFill>
                  <a:srgbClr val="F5881B"/>
                </a:solidFill>
              </a:rPr>
              <a:t>Problemas</a:t>
            </a:r>
            <a:r>
              <a:rPr lang="en-US" cap="none" dirty="0" smtClean="0">
                <a:solidFill>
                  <a:srgbClr val="F5881B"/>
                </a:solidFill>
              </a:rPr>
              <a:t> </a:t>
            </a:r>
            <a:r>
              <a:rPr lang="en-US" cap="none" dirty="0" err="1" smtClean="0">
                <a:solidFill>
                  <a:srgbClr val="F5881B"/>
                </a:solidFill>
              </a:rPr>
              <a:t>En</a:t>
            </a:r>
            <a:r>
              <a:rPr lang="en-US" cap="none" dirty="0" smtClean="0">
                <a:solidFill>
                  <a:srgbClr val="F5881B"/>
                </a:solidFill>
              </a:rPr>
              <a:t> </a:t>
            </a:r>
            <a:r>
              <a:rPr lang="en-US" cap="none" dirty="0" err="1" smtClean="0">
                <a:solidFill>
                  <a:srgbClr val="F5881B"/>
                </a:solidFill>
              </a:rPr>
              <a:t>Espacios</a:t>
            </a:r>
            <a:r>
              <a:rPr lang="en-US" cap="none" dirty="0" smtClean="0">
                <a:solidFill>
                  <a:srgbClr val="F5881B"/>
                </a:solidFill>
              </a:rPr>
              <a:t> </a:t>
            </a:r>
            <a:r>
              <a:rPr lang="en-US" cap="none" dirty="0" err="1" smtClean="0">
                <a:solidFill>
                  <a:srgbClr val="F5881B"/>
                </a:solidFill>
              </a:rPr>
              <a:t>Confinados</a:t>
            </a:r>
            <a:r>
              <a:rPr lang="en-US" cap="none" dirty="0" smtClean="0">
                <a:solidFill>
                  <a:srgbClr val="F5881B"/>
                </a:solidFill>
              </a:rPr>
              <a:t/>
            </a:r>
            <a:br>
              <a:rPr lang="en-US" cap="none" dirty="0" smtClean="0">
                <a:solidFill>
                  <a:srgbClr val="F5881B"/>
                </a:solidFill>
              </a:rPr>
            </a:br>
            <a:endParaRPr lang="en-US" cap="none" dirty="0">
              <a:solidFill>
                <a:srgbClr val="F5881B"/>
              </a:solidFill>
            </a:endParaRPr>
          </a:p>
        </p:txBody>
      </p:sp>
    </p:spTree>
    <p:extLst>
      <p:ext uri="{BB962C8B-B14F-4D97-AF65-F5344CB8AC3E}">
        <p14:creationId xmlns:p14="http://schemas.microsoft.com/office/powerpoint/2010/main" val="25371954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68CB777-A129-4AF6-9ECC-E5865CD58601}" type="slidenum">
              <a:rPr lang="en-US" smtClean="0"/>
              <a:pPr/>
              <a:t>100</a:t>
            </a:fld>
            <a:endParaRPr lang="en-US" dirty="0"/>
          </a:p>
        </p:txBody>
      </p:sp>
      <p:sp>
        <p:nvSpPr>
          <p:cNvPr id="2" name="Title 1"/>
          <p:cNvSpPr>
            <a:spLocks noGrp="1"/>
          </p:cNvSpPr>
          <p:nvPr>
            <p:ph type="title"/>
          </p:nvPr>
        </p:nvSpPr>
        <p:spPr>
          <a:xfrm>
            <a:off x="457200" y="228600"/>
            <a:ext cx="8229600" cy="1447800"/>
          </a:xfrm>
        </p:spPr>
        <p:txBody>
          <a:bodyPr>
            <a:normAutofit fontScale="90000"/>
          </a:bodyPr>
          <a:lstStyle/>
          <a:p>
            <a:r>
              <a:rPr lang="en-US" dirty="0" smtClean="0"/>
              <a:t>Certify - la </a:t>
            </a:r>
            <a:r>
              <a:rPr lang="en-US" dirty="0" err="1" smtClean="0"/>
              <a:t>Reclasificación</a:t>
            </a:r>
            <a:r>
              <a:rPr lang="en-US" dirty="0" smtClean="0"/>
              <a:t> o </a:t>
            </a:r>
            <a:r>
              <a:rPr lang="en-US" dirty="0" err="1" smtClean="0"/>
              <a:t>Uso</a:t>
            </a:r>
            <a:r>
              <a:rPr lang="en-US" dirty="0" smtClean="0"/>
              <a:t> de </a:t>
            </a:r>
            <a:r>
              <a:rPr lang="en-US" dirty="0" err="1" smtClean="0"/>
              <a:t>Procedimientos</a:t>
            </a:r>
            <a:r>
              <a:rPr lang="en-US" dirty="0" smtClean="0"/>
              <a:t> de Entrada </a:t>
            </a:r>
            <a:r>
              <a:rPr lang="en-US" dirty="0" err="1" smtClean="0"/>
              <a:t>Alternativos</a:t>
            </a:r>
            <a:endParaRPr lang="en-US" dirty="0"/>
          </a:p>
        </p:txBody>
      </p:sp>
      <p:grpSp>
        <p:nvGrpSpPr>
          <p:cNvPr id="30" name="Group 29" title="Gráfica - Forma de fondo de color -Certificación"/>
          <p:cNvGrpSpPr/>
          <p:nvPr/>
        </p:nvGrpSpPr>
        <p:grpSpPr>
          <a:xfrm>
            <a:off x="1295400" y="2209800"/>
            <a:ext cx="6583680" cy="3657600"/>
            <a:chOff x="76200" y="1600200"/>
            <a:chExt cx="6583680" cy="3657600"/>
          </a:xfrm>
        </p:grpSpPr>
        <p:sp>
          <p:nvSpPr>
            <p:cNvPr id="3" name="Round Single Corner Rectangle 2"/>
            <p:cNvSpPr/>
            <p:nvPr/>
          </p:nvSpPr>
          <p:spPr>
            <a:xfrm>
              <a:off x="3368040" y="1600200"/>
              <a:ext cx="3291840" cy="1828800"/>
            </a:xfrm>
            <a:prstGeom prst="round1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 Single Corner Rectangle 16"/>
            <p:cNvSpPr/>
            <p:nvPr/>
          </p:nvSpPr>
          <p:spPr>
            <a:xfrm flipV="1">
              <a:off x="3368040" y="3429000"/>
              <a:ext cx="3291840" cy="1828800"/>
            </a:xfrm>
            <a:prstGeom prst="round1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 Single Corner Rectangle 17"/>
            <p:cNvSpPr/>
            <p:nvPr/>
          </p:nvSpPr>
          <p:spPr>
            <a:xfrm flipH="1">
              <a:off x="76200" y="1601638"/>
              <a:ext cx="3291840" cy="1828800"/>
            </a:xfrm>
            <a:prstGeom prst="round1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ound Single Corner Rectangle 18"/>
            <p:cNvSpPr/>
            <p:nvPr/>
          </p:nvSpPr>
          <p:spPr>
            <a:xfrm flipH="1" flipV="1">
              <a:off x="76200" y="3429000"/>
              <a:ext cx="3291840" cy="1828800"/>
            </a:xfrm>
            <a:prstGeom prst="round1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1691640" y="2935138"/>
              <a:ext cx="3352800" cy="990600"/>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 Placeholder 10"/>
          <p:cNvSpPr>
            <a:spLocks noGrp="1"/>
          </p:cNvSpPr>
          <p:nvPr>
            <p:ph type="body" idx="1"/>
          </p:nvPr>
        </p:nvSpPr>
        <p:spPr>
          <a:xfrm>
            <a:off x="3276600" y="3733800"/>
            <a:ext cx="2667000" cy="639762"/>
          </a:xfrm>
        </p:spPr>
        <p:txBody>
          <a:bodyPr>
            <a:noAutofit/>
          </a:bodyPr>
          <a:lstStyle/>
          <a:p>
            <a:r>
              <a:rPr lang="en-US" sz="3200" dirty="0" err="1" smtClean="0">
                <a:solidFill>
                  <a:schemeClr val="bg1"/>
                </a:solidFill>
              </a:rPr>
              <a:t>Certificación</a:t>
            </a:r>
            <a:endParaRPr lang="en-US" sz="3200" dirty="0">
              <a:solidFill>
                <a:schemeClr val="bg1"/>
              </a:solidFill>
            </a:endParaRPr>
          </a:p>
        </p:txBody>
      </p:sp>
      <p:sp>
        <p:nvSpPr>
          <p:cNvPr id="12" name="Content Placeholder 11"/>
          <p:cNvSpPr>
            <a:spLocks noGrp="1"/>
          </p:cNvSpPr>
          <p:nvPr>
            <p:ph sz="half" idx="2"/>
          </p:nvPr>
        </p:nvSpPr>
        <p:spPr>
          <a:xfrm>
            <a:off x="1295400" y="2519213"/>
            <a:ext cx="3291840" cy="1025525"/>
          </a:xfrm>
        </p:spPr>
        <p:txBody>
          <a:bodyPr>
            <a:noAutofit/>
          </a:bodyPr>
          <a:lstStyle/>
          <a:p>
            <a:pPr marL="0" indent="0" algn="ctr">
              <a:buNone/>
            </a:pPr>
            <a:r>
              <a:rPr lang="en-US" sz="2800" dirty="0" err="1" smtClean="0"/>
              <a:t>Proceso</a:t>
            </a:r>
            <a:r>
              <a:rPr lang="en-US" sz="2800" dirty="0" smtClean="0"/>
              <a:t> de </a:t>
            </a:r>
            <a:r>
              <a:rPr lang="en-US" sz="2800" dirty="0" err="1" smtClean="0"/>
              <a:t>evaluación</a:t>
            </a:r>
            <a:endParaRPr lang="en-US" sz="2800" dirty="0"/>
          </a:p>
        </p:txBody>
      </p:sp>
      <p:sp>
        <p:nvSpPr>
          <p:cNvPr id="13" name="Content Placeholder 12"/>
          <p:cNvSpPr>
            <a:spLocks noGrp="1"/>
          </p:cNvSpPr>
          <p:nvPr>
            <p:ph sz="quarter" idx="11"/>
          </p:nvPr>
        </p:nvSpPr>
        <p:spPr>
          <a:xfrm>
            <a:off x="4589252" y="2520610"/>
            <a:ext cx="3291840" cy="1024128"/>
          </a:xfrm>
        </p:spPr>
        <p:txBody>
          <a:bodyPr>
            <a:noAutofit/>
          </a:bodyPr>
          <a:lstStyle/>
          <a:p>
            <a:pPr marL="0" indent="0" algn="ctr">
              <a:buNone/>
            </a:pPr>
            <a:r>
              <a:rPr lang="es-ES" dirty="0" smtClean="0"/>
              <a:t>Fecha y ubicación del espacio</a:t>
            </a:r>
          </a:p>
        </p:txBody>
      </p:sp>
      <p:sp>
        <p:nvSpPr>
          <p:cNvPr id="14" name="Text Placeholder 13"/>
          <p:cNvSpPr>
            <a:spLocks noGrp="1"/>
          </p:cNvSpPr>
          <p:nvPr>
            <p:ph type="body" idx="12"/>
          </p:nvPr>
        </p:nvSpPr>
        <p:spPr>
          <a:xfrm>
            <a:off x="1328468" y="4546840"/>
            <a:ext cx="3291840" cy="1024128"/>
          </a:xfrm>
        </p:spPr>
        <p:txBody>
          <a:bodyPr anchor="b">
            <a:noAutofit/>
          </a:bodyPr>
          <a:lstStyle/>
          <a:p>
            <a:pPr algn="ctr"/>
            <a:r>
              <a:rPr lang="en-US" sz="2800" b="0" dirty="0" err="1" smtClean="0"/>
              <a:t>Disponible</a:t>
            </a:r>
            <a:r>
              <a:rPr lang="en-US" sz="2800" b="0" dirty="0" smtClean="0"/>
              <a:t> para </a:t>
            </a:r>
            <a:r>
              <a:rPr lang="en-US" sz="2800" b="0" dirty="0" err="1" smtClean="0"/>
              <a:t>inspección</a:t>
            </a:r>
            <a:endParaRPr lang="en-US" sz="2800" b="0" dirty="0"/>
          </a:p>
        </p:txBody>
      </p:sp>
      <p:sp>
        <p:nvSpPr>
          <p:cNvPr id="28" name="Content Placeholder 27"/>
          <p:cNvSpPr>
            <a:spLocks noGrp="1"/>
          </p:cNvSpPr>
          <p:nvPr>
            <p:ph sz="half" idx="13"/>
          </p:nvPr>
        </p:nvSpPr>
        <p:spPr>
          <a:xfrm>
            <a:off x="4587240" y="4564093"/>
            <a:ext cx="3291840" cy="1024128"/>
          </a:xfrm>
        </p:spPr>
        <p:txBody>
          <a:bodyPr anchor="b">
            <a:noAutofit/>
          </a:bodyPr>
          <a:lstStyle/>
          <a:p>
            <a:pPr marL="0" indent="0" algn="ctr">
              <a:buNone/>
            </a:pPr>
            <a:r>
              <a:rPr lang="en-US" sz="2800" dirty="0"/>
              <a:t>Firma – persona que </a:t>
            </a:r>
            <a:r>
              <a:rPr lang="en-US" sz="2800" dirty="0" err="1" smtClean="0"/>
              <a:t>evaluó</a:t>
            </a:r>
            <a:endParaRPr lang="en-US" sz="2800" dirty="0"/>
          </a:p>
        </p:txBody>
      </p:sp>
    </p:spTree>
    <p:extLst>
      <p:ext uri="{BB962C8B-B14F-4D97-AF65-F5344CB8AC3E}">
        <p14:creationId xmlns:p14="http://schemas.microsoft.com/office/powerpoint/2010/main" val="30522296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101</a:t>
            </a:fld>
            <a:endParaRPr lang="en-US" dirty="0">
              <a:solidFill>
                <a:prstClr val="white">
                  <a:lumMod val="95000"/>
                </a:prstClr>
              </a:solidFill>
            </a:endParaRPr>
          </a:p>
        </p:txBody>
      </p:sp>
      <p:sp>
        <p:nvSpPr>
          <p:cNvPr id="2" name="Title 1"/>
          <p:cNvSpPr>
            <a:spLocks noGrp="1"/>
          </p:cNvSpPr>
          <p:nvPr>
            <p:ph type="title"/>
          </p:nvPr>
        </p:nvSpPr>
        <p:spPr/>
        <p:txBody>
          <a:bodyPr anchor="t">
            <a:normAutofit fontScale="90000"/>
          </a:bodyPr>
          <a:lstStyle/>
          <a:p>
            <a:r>
              <a:rPr lang="en-US" sz="4000" dirty="0"/>
              <a:t>Entrada de </a:t>
            </a:r>
            <a:r>
              <a:rPr lang="en-US" sz="4000" dirty="0" err="1"/>
              <a:t>procedimiento</a:t>
            </a:r>
            <a:r>
              <a:rPr lang="en-US" sz="4000" dirty="0"/>
              <a:t> </a:t>
            </a:r>
            <a:r>
              <a:rPr lang="en-US" sz="4000" dirty="0" err="1"/>
              <a:t>alternativo</a:t>
            </a:r>
            <a:endParaRPr lang="en-US" sz="4000" dirty="0"/>
          </a:p>
        </p:txBody>
      </p:sp>
      <p:sp>
        <p:nvSpPr>
          <p:cNvPr id="3" name="Text Placeholder 2"/>
          <p:cNvSpPr>
            <a:spLocks noGrp="1"/>
          </p:cNvSpPr>
          <p:nvPr>
            <p:ph type="body" idx="1"/>
          </p:nvPr>
        </p:nvSpPr>
        <p:spPr>
          <a:xfrm>
            <a:off x="457200" y="1447800"/>
            <a:ext cx="2286000" cy="109728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lstStyle/>
          <a:p>
            <a:pPr lvl="0" algn="r" defTabSz="1422400">
              <a:lnSpc>
                <a:spcPct val="90000"/>
              </a:lnSpc>
              <a:spcBef>
                <a:spcPct val="0"/>
              </a:spcBef>
              <a:spcAft>
                <a:spcPct val="35000"/>
              </a:spcAft>
              <a:buClrTx/>
              <a:buSzTx/>
            </a:pPr>
            <a:r>
              <a:rPr lang="en-US" sz="3000" dirty="0" smtClean="0">
                <a:solidFill>
                  <a:srgbClr val="C0504D"/>
                </a:solidFill>
                <a:latin typeface="Franklin Gothic Medium Cond" panose="020B0606030402020204" pitchFamily="34" charset="0"/>
                <a:cs typeface="+mn-cs"/>
              </a:rPr>
              <a:t>Entrada</a:t>
            </a:r>
            <a:endParaRPr lang="en-US" sz="3000" dirty="0">
              <a:solidFill>
                <a:srgbClr val="C0504D"/>
              </a:solidFill>
              <a:latin typeface="Franklin Gothic Medium Cond" panose="020B0606030402020204" pitchFamily="34" charset="0"/>
              <a:cs typeface="+mn-cs"/>
            </a:endParaRPr>
          </a:p>
        </p:txBody>
      </p:sp>
      <p:sp>
        <p:nvSpPr>
          <p:cNvPr id="6" name="Content Placeholder 5"/>
          <p:cNvSpPr>
            <a:spLocks noGrp="1"/>
          </p:cNvSpPr>
          <p:nvPr>
            <p:ph sz="half" idx="2"/>
          </p:nvPr>
        </p:nvSpPr>
        <p:spPr>
          <a:xfrm>
            <a:off x="2743200" y="1447800"/>
            <a:ext cx="6172200" cy="109728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45720" rIns="45720" anchor="ctr">
            <a:normAutofit/>
          </a:bodyPr>
          <a:lstStyle/>
          <a:p>
            <a:pPr marL="182880" indent="-182880">
              <a:lnSpc>
                <a:spcPct val="80000"/>
              </a:lnSpc>
              <a:spcBef>
                <a:spcPts val="0"/>
              </a:spcBef>
              <a:spcAft>
                <a:spcPts val="600"/>
              </a:spcAft>
              <a:buClrTx/>
              <a:buSzPct val="100000"/>
              <a:buFont typeface="Arial" panose="020B0604020202020204" pitchFamily="34" charset="0"/>
              <a:buChar char="•"/>
            </a:pPr>
            <a:r>
              <a:rPr lang="es-ES" dirty="0"/>
              <a:t>Eliminar peligros para quitar la cubierta con seguridad</a:t>
            </a:r>
          </a:p>
          <a:p>
            <a:pPr marL="182880" indent="-182880">
              <a:lnSpc>
                <a:spcPct val="80000"/>
              </a:lnSpc>
              <a:spcBef>
                <a:spcPts val="0"/>
              </a:spcBef>
              <a:spcAft>
                <a:spcPts val="600"/>
              </a:spcAft>
              <a:buClrTx/>
              <a:buSzPct val="100000"/>
              <a:buFont typeface="Arial" panose="020B0604020202020204" pitchFamily="34" charset="0"/>
              <a:buChar char="•"/>
            </a:pPr>
            <a:r>
              <a:rPr lang="es-ES" dirty="0"/>
              <a:t>Resguardo – caídas, caída de </a:t>
            </a:r>
            <a:r>
              <a:rPr lang="es-ES" dirty="0" err="1" smtClean="0"/>
              <a:t>objectos</a:t>
            </a:r>
            <a:endParaRPr lang="en-US" dirty="0"/>
          </a:p>
        </p:txBody>
      </p:sp>
      <p:sp>
        <p:nvSpPr>
          <p:cNvPr id="8" name="Text Placeholder 7"/>
          <p:cNvSpPr>
            <a:spLocks noGrp="1"/>
          </p:cNvSpPr>
          <p:nvPr>
            <p:ph type="body" sz="quarter" idx="3"/>
          </p:nvPr>
        </p:nvSpPr>
        <p:spPr>
          <a:xfrm>
            <a:off x="457200" y="2667000"/>
            <a:ext cx="2286000" cy="1371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lstStyle/>
          <a:p>
            <a:pPr lvl="0" algn="r" defTabSz="1244600">
              <a:lnSpc>
                <a:spcPct val="80000"/>
              </a:lnSpc>
              <a:spcBef>
                <a:spcPct val="0"/>
              </a:spcBef>
              <a:buClrTx/>
              <a:buSzTx/>
            </a:pPr>
            <a:r>
              <a:rPr lang="en-US" sz="3000" dirty="0" err="1">
                <a:solidFill>
                  <a:srgbClr val="C0504D"/>
                </a:solidFill>
                <a:latin typeface="Franklin Gothic Medium Cond" panose="020B0606030402020204" pitchFamily="34" charset="0"/>
                <a:cs typeface="+mn-cs"/>
              </a:rPr>
              <a:t>Ambiente</a:t>
            </a:r>
            <a:r>
              <a:rPr lang="en-US" sz="3000" dirty="0">
                <a:solidFill>
                  <a:srgbClr val="C0504D"/>
                </a:solidFill>
                <a:latin typeface="Franklin Gothic Medium Cond" panose="020B0606030402020204" pitchFamily="34" charset="0"/>
                <a:cs typeface="+mn-cs"/>
              </a:rPr>
              <a:t> de </a:t>
            </a:r>
            <a:r>
              <a:rPr lang="en-US" sz="3000" dirty="0" err="1">
                <a:solidFill>
                  <a:srgbClr val="C0504D"/>
                </a:solidFill>
                <a:latin typeface="Franklin Gothic Medium Cond" panose="020B0606030402020204" pitchFamily="34" charset="0"/>
                <a:cs typeface="+mn-cs"/>
              </a:rPr>
              <a:t>prueba</a:t>
            </a:r>
            <a:r>
              <a:rPr lang="en-US" sz="3000" dirty="0">
                <a:solidFill>
                  <a:srgbClr val="C0504D"/>
                </a:solidFill>
                <a:latin typeface="Franklin Gothic Medium Cond" panose="020B0606030402020204" pitchFamily="34" charset="0"/>
                <a:cs typeface="+mn-cs"/>
              </a:rPr>
              <a:t> </a:t>
            </a:r>
          </a:p>
        </p:txBody>
      </p:sp>
      <p:sp>
        <p:nvSpPr>
          <p:cNvPr id="12" name="Content Placeholder 11"/>
          <p:cNvSpPr>
            <a:spLocks noGrp="1"/>
          </p:cNvSpPr>
          <p:nvPr>
            <p:ph sz="quarter" idx="4"/>
          </p:nvPr>
        </p:nvSpPr>
        <p:spPr>
          <a:xfrm>
            <a:off x="2743200" y="2667000"/>
            <a:ext cx="6172200" cy="1371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45720" rIns="45720" anchor="ctr">
            <a:noAutofit/>
          </a:bodyPr>
          <a:lstStyle/>
          <a:p>
            <a:pPr marL="182880" indent="-182880">
              <a:lnSpc>
                <a:spcPct val="80000"/>
              </a:lnSpc>
              <a:spcBef>
                <a:spcPts val="0"/>
              </a:spcBef>
              <a:spcAft>
                <a:spcPts val="600"/>
              </a:spcAft>
              <a:buClrTx/>
              <a:buSzPct val="100000"/>
              <a:buFont typeface="Arial" panose="020B0604020202020204" pitchFamily="34" charset="0"/>
              <a:buChar char="•"/>
            </a:pPr>
            <a:r>
              <a:rPr lang="es-ES" spc="-50" dirty="0"/>
              <a:t>Antes y durante la entrada; Documentar</a:t>
            </a:r>
          </a:p>
          <a:p>
            <a:pPr marL="182880" indent="-182880">
              <a:lnSpc>
                <a:spcPct val="80000"/>
              </a:lnSpc>
              <a:spcBef>
                <a:spcPts val="0"/>
              </a:spcBef>
              <a:spcAft>
                <a:spcPts val="600"/>
              </a:spcAft>
              <a:buClrTx/>
              <a:buSzPct val="100000"/>
              <a:buFont typeface="Arial" panose="020B0604020202020204" pitchFamily="34" charset="0"/>
              <a:buChar char="•"/>
            </a:pPr>
            <a:r>
              <a:rPr lang="es-ES" spc="-50" dirty="0"/>
              <a:t>Oxígeno, inflamabilidad, concentración tóxica</a:t>
            </a:r>
          </a:p>
          <a:p>
            <a:pPr marL="182880" indent="-182880">
              <a:lnSpc>
                <a:spcPct val="80000"/>
              </a:lnSpc>
              <a:spcBef>
                <a:spcPts val="0"/>
              </a:spcBef>
              <a:spcAft>
                <a:spcPts val="600"/>
              </a:spcAft>
              <a:buClrTx/>
              <a:buSzPct val="100000"/>
              <a:buFont typeface="Arial" panose="020B0604020202020204" pitchFamily="34" charset="0"/>
              <a:buChar char="•"/>
            </a:pPr>
            <a:r>
              <a:rPr lang="es-ES" spc="-50" dirty="0"/>
              <a:t>Ningún peligro mientras esté adentro; El aire permanece </a:t>
            </a:r>
            <a:r>
              <a:rPr lang="es-ES" spc="-50" dirty="0" smtClean="0"/>
              <a:t>seguro</a:t>
            </a:r>
            <a:endParaRPr lang="es-ES" spc="-50" dirty="0"/>
          </a:p>
        </p:txBody>
      </p:sp>
      <p:sp>
        <p:nvSpPr>
          <p:cNvPr id="16" name="Text Placeholder 15"/>
          <p:cNvSpPr>
            <a:spLocks noGrp="1"/>
          </p:cNvSpPr>
          <p:nvPr>
            <p:ph type="body" sz="quarter" idx="13"/>
          </p:nvPr>
        </p:nvSpPr>
        <p:spPr>
          <a:xfrm>
            <a:off x="457200" y="4185542"/>
            <a:ext cx="2286000" cy="118872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noAutofit/>
          </a:bodyPr>
          <a:lstStyle/>
          <a:p>
            <a:pPr lvl="0" algn="r" defTabSz="1422400">
              <a:lnSpc>
                <a:spcPct val="80000"/>
              </a:lnSpc>
              <a:spcBef>
                <a:spcPct val="0"/>
              </a:spcBef>
              <a:buClrTx/>
              <a:buSzTx/>
            </a:pPr>
            <a:r>
              <a:rPr lang="es-ES" sz="3000" dirty="0">
                <a:solidFill>
                  <a:srgbClr val="C0504D"/>
                </a:solidFill>
                <a:latin typeface="Franklin Gothic Medium Cond" panose="020B0606030402020204" pitchFamily="34" charset="0"/>
                <a:cs typeface="+mn-cs"/>
              </a:rPr>
              <a:t>Ventilación continua de aire </a:t>
            </a:r>
            <a:r>
              <a:rPr lang="es-ES" sz="3000" dirty="0" smtClean="0">
                <a:solidFill>
                  <a:srgbClr val="C0504D"/>
                </a:solidFill>
                <a:latin typeface="Franklin Gothic Medium Cond" panose="020B0606030402020204" pitchFamily="34" charset="0"/>
                <a:cs typeface="+mn-cs"/>
              </a:rPr>
              <a:t>forzado</a:t>
            </a:r>
            <a:endParaRPr lang="es-ES" sz="3000" dirty="0">
              <a:solidFill>
                <a:srgbClr val="C0504D"/>
              </a:solidFill>
              <a:latin typeface="Franklin Gothic Medium Cond" panose="020B0606030402020204" pitchFamily="34" charset="0"/>
              <a:cs typeface="+mn-cs"/>
            </a:endParaRPr>
          </a:p>
        </p:txBody>
      </p:sp>
      <p:sp>
        <p:nvSpPr>
          <p:cNvPr id="17" name="Content Placeholder 16"/>
          <p:cNvSpPr>
            <a:spLocks noGrp="1"/>
          </p:cNvSpPr>
          <p:nvPr>
            <p:ph sz="quarter" idx="14"/>
          </p:nvPr>
        </p:nvSpPr>
        <p:spPr>
          <a:xfrm>
            <a:off x="2743200" y="4185542"/>
            <a:ext cx="6172200" cy="118872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45720" rIns="45720" anchor="ctr"/>
          <a:lstStyle/>
          <a:p>
            <a:pPr marL="182880" indent="-182880">
              <a:lnSpc>
                <a:spcPct val="80000"/>
              </a:lnSpc>
              <a:spcBef>
                <a:spcPts val="0"/>
              </a:spcBef>
              <a:spcAft>
                <a:spcPts val="600"/>
              </a:spcAft>
              <a:buClrTx/>
              <a:buSzPct val="100000"/>
              <a:buFont typeface="Arial" panose="020B0604020202020204" pitchFamily="34" charset="0"/>
              <a:buChar char="•"/>
            </a:pPr>
            <a:r>
              <a:rPr lang="es-ES" dirty="0"/>
              <a:t>Continuo – Hasta que todos se vayan</a:t>
            </a:r>
          </a:p>
          <a:p>
            <a:pPr marL="182880" indent="-182880">
              <a:lnSpc>
                <a:spcPct val="80000"/>
              </a:lnSpc>
              <a:spcBef>
                <a:spcPts val="0"/>
              </a:spcBef>
              <a:spcAft>
                <a:spcPts val="600"/>
              </a:spcAft>
              <a:buClrTx/>
              <a:buSzPct val="100000"/>
              <a:buFont typeface="Arial" panose="020B0604020202020204" pitchFamily="34" charset="0"/>
              <a:buChar char="•"/>
            </a:pPr>
            <a:r>
              <a:rPr lang="es-ES" dirty="0"/>
              <a:t>Aire – Fuente limpia </a:t>
            </a:r>
            <a:r>
              <a:rPr lang="es-ES" dirty="0" smtClean="0"/>
              <a:t>segura</a:t>
            </a:r>
            <a:endParaRPr lang="es-ES" dirty="0"/>
          </a:p>
        </p:txBody>
      </p:sp>
      <p:sp>
        <p:nvSpPr>
          <p:cNvPr id="18" name="Text Placeholder 17"/>
          <p:cNvSpPr>
            <a:spLocks noGrp="1"/>
          </p:cNvSpPr>
          <p:nvPr>
            <p:ph type="body" sz="quarter" idx="15"/>
          </p:nvPr>
        </p:nvSpPr>
        <p:spPr>
          <a:xfrm>
            <a:off x="457200" y="5486400"/>
            <a:ext cx="2286000" cy="109728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normAutofit/>
          </a:bodyPr>
          <a:lstStyle/>
          <a:p>
            <a:pPr lvl="0" algn="r" defTabSz="1422400">
              <a:lnSpc>
                <a:spcPct val="80000"/>
              </a:lnSpc>
              <a:spcBef>
                <a:spcPct val="0"/>
              </a:spcBef>
              <a:buClrTx/>
              <a:buSzTx/>
            </a:pPr>
            <a:r>
              <a:rPr lang="en-US" sz="3000" dirty="0">
                <a:solidFill>
                  <a:srgbClr val="C0504D"/>
                </a:solidFill>
                <a:latin typeface="Franklin Gothic Medium Cond" panose="020B0606030402020204" pitchFamily="34" charset="0"/>
                <a:cs typeface="+mn-cs"/>
              </a:rPr>
              <a:t>El </a:t>
            </a:r>
            <a:r>
              <a:rPr lang="en-US" sz="3000" dirty="0" err="1">
                <a:solidFill>
                  <a:srgbClr val="C0504D"/>
                </a:solidFill>
                <a:latin typeface="Franklin Gothic Medium Cond" panose="020B0606030402020204" pitchFamily="34" charset="0"/>
                <a:cs typeface="+mn-cs"/>
              </a:rPr>
              <a:t>peligro</a:t>
            </a:r>
            <a:r>
              <a:rPr lang="en-US" sz="3000" dirty="0">
                <a:solidFill>
                  <a:srgbClr val="C0504D"/>
                </a:solidFill>
                <a:latin typeface="Franklin Gothic Medium Cond" panose="020B0606030402020204" pitchFamily="34" charset="0"/>
                <a:cs typeface="+mn-cs"/>
              </a:rPr>
              <a:t> se </a:t>
            </a:r>
            <a:r>
              <a:rPr lang="en-US" sz="3000" dirty="0" err="1" smtClean="0">
                <a:solidFill>
                  <a:srgbClr val="C0504D"/>
                </a:solidFill>
                <a:latin typeface="Franklin Gothic Medium Cond" panose="020B0606030402020204" pitchFamily="34" charset="0"/>
                <a:cs typeface="+mn-cs"/>
              </a:rPr>
              <a:t>desarrolla</a:t>
            </a:r>
            <a:endParaRPr lang="en-US" sz="3000" dirty="0">
              <a:solidFill>
                <a:srgbClr val="C0504D"/>
              </a:solidFill>
              <a:latin typeface="Franklin Gothic Medium Cond" panose="020B0606030402020204" pitchFamily="34" charset="0"/>
              <a:cs typeface="+mn-cs"/>
            </a:endParaRPr>
          </a:p>
        </p:txBody>
      </p:sp>
      <p:sp>
        <p:nvSpPr>
          <p:cNvPr id="23" name="Content Placeholder 22"/>
          <p:cNvSpPr>
            <a:spLocks noGrp="1"/>
          </p:cNvSpPr>
          <p:nvPr>
            <p:ph sz="quarter" idx="16"/>
          </p:nvPr>
        </p:nvSpPr>
        <p:spPr>
          <a:xfrm>
            <a:off x="2743200" y="5488412"/>
            <a:ext cx="6172200" cy="109728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45720" rIns="45720">
            <a:noAutofit/>
          </a:bodyPr>
          <a:lstStyle/>
          <a:p>
            <a:pPr marL="182880" indent="-182880">
              <a:lnSpc>
                <a:spcPct val="80000"/>
              </a:lnSpc>
              <a:spcBef>
                <a:spcPts val="0"/>
              </a:spcBef>
              <a:spcAft>
                <a:spcPts val="600"/>
              </a:spcAft>
              <a:buClrTx/>
              <a:buSzPct val="100000"/>
              <a:buFont typeface="Arial" panose="020B0604020202020204" pitchFamily="34" charset="0"/>
              <a:buChar char="•"/>
            </a:pPr>
            <a:r>
              <a:rPr lang="en-US" spc="-50" dirty="0" err="1"/>
              <a:t>Evacuar</a:t>
            </a:r>
            <a:endParaRPr lang="en-US" spc="-50" dirty="0"/>
          </a:p>
          <a:p>
            <a:pPr marL="182880" indent="-182880">
              <a:lnSpc>
                <a:spcPct val="80000"/>
              </a:lnSpc>
              <a:spcBef>
                <a:spcPts val="0"/>
              </a:spcBef>
              <a:spcAft>
                <a:spcPts val="600"/>
              </a:spcAft>
              <a:buClrTx/>
              <a:buSzPct val="100000"/>
              <a:buFont typeface="Arial" panose="020B0604020202020204" pitchFamily="34" charset="0"/>
              <a:buChar char="•"/>
            </a:pPr>
            <a:r>
              <a:rPr lang="en-US" spc="-50" dirty="0" err="1"/>
              <a:t>Evaluar</a:t>
            </a:r>
            <a:r>
              <a:rPr lang="en-US" spc="-50" dirty="0"/>
              <a:t> </a:t>
            </a:r>
            <a:r>
              <a:rPr lang="en-US" spc="-50" dirty="0" err="1"/>
              <a:t>fuente</a:t>
            </a:r>
            <a:endParaRPr lang="en-US" spc="-50" dirty="0"/>
          </a:p>
          <a:p>
            <a:pPr marL="182880" indent="-182880">
              <a:lnSpc>
                <a:spcPct val="80000"/>
              </a:lnSpc>
              <a:spcBef>
                <a:spcPts val="0"/>
              </a:spcBef>
              <a:spcAft>
                <a:spcPts val="600"/>
              </a:spcAft>
              <a:buClrTx/>
              <a:buSzPct val="100000"/>
              <a:buFont typeface="Arial" panose="020B0604020202020204" pitchFamily="34" charset="0"/>
              <a:buChar char="•"/>
            </a:pPr>
            <a:r>
              <a:rPr lang="en-US" spc="-50" dirty="0" err="1"/>
              <a:t>Proteger</a:t>
            </a:r>
            <a:r>
              <a:rPr lang="en-US" spc="-50" dirty="0"/>
              <a:t> </a:t>
            </a:r>
            <a:r>
              <a:rPr lang="en-US" spc="-50" dirty="0" err="1"/>
              <a:t>empleados</a:t>
            </a:r>
            <a:r>
              <a:rPr lang="en-US" spc="-50" dirty="0"/>
              <a:t> ANTES de </a:t>
            </a:r>
            <a:r>
              <a:rPr lang="en-US" spc="-50" dirty="0" err="1"/>
              <a:t>volver</a:t>
            </a:r>
            <a:r>
              <a:rPr lang="en-US" spc="-50" dirty="0"/>
              <a:t> </a:t>
            </a:r>
            <a:r>
              <a:rPr lang="en-US" spc="-50" dirty="0" err="1" smtClean="0"/>
              <a:t>entrar</a:t>
            </a:r>
            <a:endParaRPr lang="en-US" dirty="0"/>
          </a:p>
        </p:txBody>
      </p:sp>
    </p:spTree>
    <p:extLst>
      <p:ext uri="{BB962C8B-B14F-4D97-AF65-F5344CB8AC3E}">
        <p14:creationId xmlns:p14="http://schemas.microsoft.com/office/powerpoint/2010/main" val="130900282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102</a:t>
            </a:fld>
            <a:endParaRPr lang="en-US" dirty="0">
              <a:solidFill>
                <a:prstClr val="white">
                  <a:lumMod val="95000"/>
                </a:prstClr>
              </a:solidFill>
            </a:endParaRPr>
          </a:p>
        </p:txBody>
      </p:sp>
      <p:sp>
        <p:nvSpPr>
          <p:cNvPr id="2" name="Title 1"/>
          <p:cNvSpPr>
            <a:spLocks noGrp="1"/>
          </p:cNvSpPr>
          <p:nvPr>
            <p:ph type="title"/>
          </p:nvPr>
        </p:nvSpPr>
        <p:spPr>
          <a:xfrm>
            <a:off x="381000" y="228600"/>
            <a:ext cx="8382000" cy="1143000"/>
          </a:xfrm>
        </p:spPr>
        <p:txBody>
          <a:bodyPr>
            <a:noAutofit/>
          </a:bodyPr>
          <a:lstStyle/>
          <a:p>
            <a:r>
              <a:rPr lang="en-US" sz="4000" dirty="0" err="1" smtClean="0"/>
              <a:t>Reclasificación</a:t>
            </a:r>
            <a:r>
              <a:rPr lang="en-US" sz="4000" dirty="0" smtClean="0"/>
              <a:t> y Entrada </a:t>
            </a:r>
            <a:r>
              <a:rPr lang="en-US" sz="4000" dirty="0" err="1"/>
              <a:t>Alternativos</a:t>
            </a:r>
            <a:r>
              <a:rPr lang="en-US" sz="4000" dirty="0"/>
              <a:t>  </a:t>
            </a:r>
          </a:p>
        </p:txBody>
      </p:sp>
      <p:sp>
        <p:nvSpPr>
          <p:cNvPr id="3" name="Content Placeholder 2"/>
          <p:cNvSpPr>
            <a:spLocks noGrp="1"/>
          </p:cNvSpPr>
          <p:nvPr>
            <p:ph idx="1"/>
          </p:nvPr>
        </p:nvSpPr>
        <p:spPr>
          <a:xfrm>
            <a:off x="381000" y="1600200"/>
            <a:ext cx="8382000" cy="5257800"/>
          </a:xfrm>
        </p:spPr>
        <p:txBody>
          <a:bodyPr>
            <a:normAutofit/>
          </a:bodyPr>
          <a:lstStyle/>
          <a:p>
            <a:pPr marL="0" indent="0">
              <a:spcBef>
                <a:spcPts val="0"/>
              </a:spcBef>
              <a:spcAft>
                <a:spcPts val="1800"/>
              </a:spcAft>
              <a:buNone/>
            </a:pPr>
            <a:r>
              <a:rPr lang="en-US" sz="3200" dirty="0" err="1" smtClean="0"/>
              <a:t>Peligros</a:t>
            </a:r>
            <a:r>
              <a:rPr lang="en-US" sz="3200" dirty="0" smtClean="0"/>
              <a:t> </a:t>
            </a:r>
            <a:r>
              <a:rPr lang="en-US" sz="3200" dirty="0" err="1"/>
              <a:t>eliminados</a:t>
            </a:r>
            <a:r>
              <a:rPr lang="en-US" sz="3200" dirty="0"/>
              <a:t> </a:t>
            </a:r>
            <a:r>
              <a:rPr lang="en-US" sz="3200" dirty="0" smtClean="0"/>
              <a:t>- </a:t>
            </a:r>
            <a:r>
              <a:rPr lang="en-US" sz="3200" b="1" dirty="0">
                <a:solidFill>
                  <a:schemeClr val="accent6">
                    <a:lumMod val="75000"/>
                  </a:schemeClr>
                </a:solidFill>
              </a:rPr>
              <a:t>no </a:t>
            </a:r>
            <a:r>
              <a:rPr lang="en-US" sz="3200" b="1" dirty="0" err="1" smtClean="0">
                <a:solidFill>
                  <a:schemeClr val="accent6">
                    <a:lumMod val="75000"/>
                  </a:schemeClr>
                </a:solidFill>
              </a:rPr>
              <a:t>requieren</a:t>
            </a:r>
            <a:endParaRPr lang="en-US" sz="1800" b="1" dirty="0" smtClean="0">
              <a:solidFill>
                <a:schemeClr val="accent6">
                  <a:lumMod val="75000"/>
                </a:schemeClr>
              </a:solidFill>
            </a:endParaRPr>
          </a:p>
          <a:p>
            <a:pPr>
              <a:spcBef>
                <a:spcPts val="600"/>
              </a:spcBef>
            </a:pPr>
            <a:r>
              <a:rPr lang="en-US" sz="3200" dirty="0" err="1" smtClean="0"/>
              <a:t>Programa</a:t>
            </a:r>
            <a:r>
              <a:rPr lang="en-US" sz="3200" dirty="0" smtClean="0"/>
              <a:t> ENTRADA </a:t>
            </a:r>
            <a:r>
              <a:rPr lang="en-US" sz="3200" dirty="0"/>
              <a:t>A ECPR (</a:t>
            </a:r>
            <a:r>
              <a:rPr lang="en-US" sz="3200" dirty="0" err="1"/>
              <a:t>Espacios</a:t>
            </a:r>
            <a:r>
              <a:rPr lang="en-US" sz="3200" dirty="0"/>
              <a:t> </a:t>
            </a:r>
            <a:r>
              <a:rPr lang="en-US" sz="3200" dirty="0" err="1"/>
              <a:t>confinados</a:t>
            </a:r>
            <a:r>
              <a:rPr lang="en-US" sz="3200" dirty="0"/>
              <a:t> c/ </a:t>
            </a:r>
            <a:r>
              <a:rPr lang="en-US" sz="3200" dirty="0" err="1"/>
              <a:t>permiso</a:t>
            </a:r>
            <a:r>
              <a:rPr lang="en-US" sz="3200" dirty="0"/>
              <a:t> </a:t>
            </a:r>
            <a:r>
              <a:rPr lang="en-US" sz="3200" dirty="0" err="1"/>
              <a:t>requerido</a:t>
            </a:r>
            <a:r>
              <a:rPr lang="en-US" sz="3200" dirty="0"/>
              <a:t>)</a:t>
            </a:r>
            <a:endParaRPr lang="en-US" sz="3200" dirty="0" smtClean="0"/>
          </a:p>
          <a:p>
            <a:pPr lvl="1">
              <a:spcBef>
                <a:spcPts val="600"/>
              </a:spcBef>
            </a:pPr>
            <a:r>
              <a:rPr lang="es-ES" sz="2800" dirty="0">
                <a:solidFill>
                  <a:prstClr val="black"/>
                </a:solidFill>
              </a:rPr>
              <a:t>Es una entrada de espacio confinado no permitida</a:t>
            </a:r>
            <a:endParaRPr lang="en-US" sz="2800" dirty="0" smtClean="0">
              <a:solidFill>
                <a:prstClr val="black"/>
              </a:solidFill>
              <a:latin typeface="Arial" panose="020B0604020202020204" pitchFamily="34" charset="0"/>
              <a:cs typeface="Arial" panose="020B0604020202020204" pitchFamily="34" charset="0"/>
            </a:endParaRPr>
          </a:p>
          <a:p>
            <a:pPr>
              <a:spcBef>
                <a:spcPts val="600"/>
              </a:spcBef>
            </a:pPr>
            <a:r>
              <a:rPr lang="en-US" sz="3200" dirty="0"/>
              <a:t>Sistema de </a:t>
            </a:r>
            <a:r>
              <a:rPr lang="en-US" sz="3200" dirty="0" err="1" smtClean="0"/>
              <a:t>permisos</a:t>
            </a:r>
            <a:r>
              <a:rPr lang="en-US" sz="3200" dirty="0" smtClean="0"/>
              <a:t> </a:t>
            </a:r>
            <a:r>
              <a:rPr lang="en-US" sz="3200" dirty="0"/>
              <a:t>– </a:t>
            </a:r>
            <a:r>
              <a:rPr lang="en-US" sz="3200" dirty="0" err="1"/>
              <a:t>permiso</a:t>
            </a:r>
            <a:r>
              <a:rPr lang="en-US" sz="3200" dirty="0"/>
              <a:t> de entrada</a:t>
            </a:r>
            <a:endParaRPr lang="en-US" sz="3200" dirty="0" smtClean="0"/>
          </a:p>
          <a:p>
            <a:pPr>
              <a:spcBef>
                <a:spcPts val="600"/>
              </a:spcBef>
            </a:pPr>
            <a:r>
              <a:rPr lang="en-US" sz="3200" dirty="0" err="1"/>
              <a:t>Deberes</a:t>
            </a:r>
            <a:r>
              <a:rPr lang="en-US" sz="3200" dirty="0"/>
              <a:t> del </a:t>
            </a:r>
            <a:r>
              <a:rPr lang="en-US" sz="3200" dirty="0" smtClean="0"/>
              <a:t>personal – </a:t>
            </a:r>
            <a:r>
              <a:rPr lang="en-US" sz="3200" dirty="0"/>
              <a:t>Sin </a:t>
            </a:r>
            <a:r>
              <a:rPr lang="en-US" sz="3200" dirty="0" err="1" smtClean="0"/>
              <a:t>asistente</a:t>
            </a:r>
            <a:endParaRPr lang="en-US" sz="3200" dirty="0"/>
          </a:p>
          <a:p>
            <a:pPr>
              <a:spcBef>
                <a:spcPts val="600"/>
              </a:spcBef>
            </a:pPr>
            <a:r>
              <a:rPr lang="en-US" sz="3200" dirty="0" err="1"/>
              <a:t>Servicios</a:t>
            </a:r>
            <a:r>
              <a:rPr lang="en-US" sz="3200" dirty="0"/>
              <a:t> de </a:t>
            </a:r>
            <a:r>
              <a:rPr lang="en-US" sz="3200" dirty="0" err="1"/>
              <a:t>rescate</a:t>
            </a:r>
            <a:r>
              <a:rPr lang="en-US" sz="3200" dirty="0"/>
              <a:t> o de </a:t>
            </a:r>
            <a:r>
              <a:rPr lang="en-US" sz="3200" dirty="0" err="1"/>
              <a:t>emergencia</a:t>
            </a:r>
            <a:endParaRPr lang="en-US" sz="3200" dirty="0" smtClean="0"/>
          </a:p>
          <a:p>
            <a:pPr marL="457200" lvl="1"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4132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5881B"/>
                </a:solidFill>
              </a:rPr>
              <a:t>1910.146 vs 1910.272</a:t>
            </a:r>
            <a:endParaRPr lang="en-US" dirty="0">
              <a:solidFill>
                <a:srgbClr val="F5881B"/>
              </a:solidFill>
            </a:endParaRPr>
          </a:p>
        </p:txBody>
      </p:sp>
      <p:sp>
        <p:nvSpPr>
          <p:cNvPr id="5" name="Text Placeholder 4"/>
          <p:cNvSpPr>
            <a:spLocks noGrp="1"/>
          </p:cNvSpPr>
          <p:nvPr>
            <p:ph type="body" idx="1"/>
          </p:nvPr>
        </p:nvSpPr>
        <p:spPr/>
        <p:txBody>
          <a:bodyPr/>
          <a:lstStyle/>
          <a:p>
            <a:r>
              <a:rPr lang="en-US" sz="2400" dirty="0" err="1"/>
              <a:t>Estructuras</a:t>
            </a:r>
            <a:r>
              <a:rPr lang="en-US" sz="2400" dirty="0"/>
              <a:t> de </a:t>
            </a:r>
            <a:r>
              <a:rPr lang="en-US" sz="2400" dirty="0" err="1"/>
              <a:t>Almacenamiento</a:t>
            </a:r>
            <a:r>
              <a:rPr lang="en-US" sz="2400" dirty="0"/>
              <a:t> de </a:t>
            </a:r>
            <a:r>
              <a:rPr lang="en-US" sz="2400" dirty="0" err="1"/>
              <a:t>Grano</a:t>
            </a:r>
            <a:r>
              <a:rPr lang="en-US" sz="2400" dirty="0"/>
              <a:t> </a:t>
            </a:r>
          </a:p>
          <a:p>
            <a:r>
              <a:rPr lang="en-US" sz="2400" dirty="0" err="1"/>
              <a:t>Espacios</a:t>
            </a:r>
            <a:r>
              <a:rPr lang="en-US" sz="2400" dirty="0"/>
              <a:t> </a:t>
            </a:r>
            <a:r>
              <a:rPr lang="en-US" sz="2400" dirty="0" err="1" smtClean="0"/>
              <a:t>Confinados</a:t>
            </a:r>
            <a:r>
              <a:rPr lang="en-US" sz="2400" dirty="0" smtClean="0"/>
              <a:t> vs </a:t>
            </a:r>
            <a:r>
              <a:rPr lang="en-US" sz="2400" dirty="0" err="1" smtClean="0"/>
              <a:t>Normas</a:t>
            </a:r>
            <a:r>
              <a:rPr lang="en-US" sz="2400" dirty="0" smtClean="0"/>
              <a:t> de </a:t>
            </a:r>
            <a:r>
              <a:rPr lang="en-US" sz="2400" dirty="0" err="1"/>
              <a:t>Manejo</a:t>
            </a:r>
            <a:r>
              <a:rPr lang="en-US" sz="2400" dirty="0"/>
              <a:t> de </a:t>
            </a:r>
            <a:r>
              <a:rPr lang="en-US" sz="2400" dirty="0" err="1" smtClean="0"/>
              <a:t>Granos</a:t>
            </a:r>
            <a:endParaRPr lang="en-US" sz="2400" dirty="0"/>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103</a:t>
            </a:fld>
            <a:endParaRPr lang="en-US" dirty="0">
              <a:solidFill>
                <a:prstClr val="black">
                  <a:tint val="75000"/>
                </a:prstClr>
              </a:solidFill>
            </a:endParaRPr>
          </a:p>
        </p:txBody>
      </p:sp>
    </p:spTree>
    <p:extLst>
      <p:ext uri="{BB962C8B-B14F-4D97-AF65-F5344CB8AC3E}">
        <p14:creationId xmlns:p14="http://schemas.microsoft.com/office/powerpoint/2010/main" val="140793226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104</a:t>
            </a:fld>
            <a:endParaRPr lang="en-US" dirty="0"/>
          </a:p>
        </p:txBody>
      </p:sp>
      <p:sp>
        <p:nvSpPr>
          <p:cNvPr id="2" name="Title 1"/>
          <p:cNvSpPr>
            <a:spLocks noGrp="1"/>
          </p:cNvSpPr>
          <p:nvPr>
            <p:ph type="title"/>
          </p:nvPr>
        </p:nvSpPr>
        <p:spPr/>
        <p:txBody>
          <a:bodyPr>
            <a:noAutofit/>
          </a:bodyPr>
          <a:lstStyle/>
          <a:p>
            <a:r>
              <a:rPr lang="es-HN" dirty="0" smtClean="0"/>
              <a:t>Entrada Almacenamiento de Grano y ECPR</a:t>
            </a:r>
            <a:endParaRPr lang="es-HN" dirty="0"/>
          </a:p>
        </p:txBody>
      </p:sp>
      <p:sp>
        <p:nvSpPr>
          <p:cNvPr id="3" name="Content Placeholder 2"/>
          <p:cNvSpPr>
            <a:spLocks noGrp="1"/>
          </p:cNvSpPr>
          <p:nvPr>
            <p:ph idx="1"/>
          </p:nvPr>
        </p:nvSpPr>
        <p:spPr>
          <a:xfrm>
            <a:off x="457200" y="1600200"/>
            <a:ext cx="8229600" cy="5257800"/>
          </a:xfrm>
        </p:spPr>
        <p:txBody>
          <a:bodyPr/>
          <a:lstStyle/>
          <a:p>
            <a:pPr>
              <a:spcBef>
                <a:spcPts val="0"/>
              </a:spcBef>
              <a:spcAft>
                <a:spcPts val="600"/>
              </a:spcAft>
            </a:pPr>
            <a:r>
              <a:rPr lang="es-HN" sz="3200" dirty="0" smtClean="0"/>
              <a:t>Evaluar peligros bajo AMBAS normas</a:t>
            </a:r>
          </a:p>
          <a:p>
            <a:pPr lvl="1" indent="-365760">
              <a:spcBef>
                <a:spcPts val="0"/>
              </a:spcBef>
              <a:spcAft>
                <a:spcPts val="600"/>
              </a:spcAft>
            </a:pPr>
            <a:r>
              <a:rPr lang="es-HN" sz="2800" dirty="0" smtClean="0"/>
              <a:t>Generalmente considerado espacio confinado</a:t>
            </a:r>
          </a:p>
          <a:p>
            <a:pPr>
              <a:spcBef>
                <a:spcPts val="0"/>
              </a:spcBef>
              <a:spcAft>
                <a:spcPts val="600"/>
              </a:spcAft>
            </a:pPr>
            <a:r>
              <a:rPr lang="es-HN" sz="3200" dirty="0" smtClean="0"/>
              <a:t>Cubierto bajo norma </a:t>
            </a:r>
            <a:r>
              <a:rPr lang="es-HN" sz="3200" b="1" dirty="0" smtClean="0">
                <a:solidFill>
                  <a:schemeClr val="accent6">
                    <a:lumMod val="75000"/>
                  </a:schemeClr>
                </a:solidFill>
                <a:latin typeface="Arial Black" panose="020B0A04020102020204" pitchFamily="34" charset="0"/>
              </a:rPr>
              <a:t>1910.272</a:t>
            </a:r>
          </a:p>
          <a:p>
            <a:pPr lvl="1" indent="-365760">
              <a:spcBef>
                <a:spcPts val="0"/>
              </a:spcBef>
              <a:spcAft>
                <a:spcPts val="600"/>
              </a:spcAft>
            </a:pPr>
            <a:r>
              <a:rPr lang="es-HN" sz="2800" dirty="0" smtClean="0"/>
              <a:t>Referencia de citas 02/08/2005 LOI</a:t>
            </a:r>
          </a:p>
          <a:p>
            <a:pPr lvl="1" indent="-365760">
              <a:spcBef>
                <a:spcPts val="0"/>
              </a:spcBef>
              <a:spcAft>
                <a:spcPts val="600"/>
              </a:spcAft>
            </a:pPr>
            <a:r>
              <a:rPr lang="es-HN" sz="2800" dirty="0" smtClean="0"/>
              <a:t>Siempre debe tener un observador</a:t>
            </a:r>
          </a:p>
          <a:p>
            <a:pPr>
              <a:spcBef>
                <a:spcPts val="0"/>
              </a:spcBef>
              <a:spcAft>
                <a:spcPts val="600"/>
              </a:spcAft>
            </a:pPr>
            <a:r>
              <a:rPr lang="es-HN" sz="3200" dirty="0" smtClean="0">
                <a:solidFill>
                  <a:schemeClr val="accent6">
                    <a:lumMod val="75000"/>
                  </a:schemeClr>
                </a:solidFill>
                <a:latin typeface="Arial Black" panose="020B0A04020102020204" pitchFamily="34" charset="0"/>
              </a:rPr>
              <a:t>PUEDE</a:t>
            </a:r>
            <a:r>
              <a:rPr lang="es-HN" sz="3200" dirty="0" smtClean="0">
                <a:solidFill>
                  <a:schemeClr val="accent6">
                    <a:lumMod val="75000"/>
                  </a:schemeClr>
                </a:solidFill>
              </a:rPr>
              <a:t> </a:t>
            </a:r>
            <a:r>
              <a:rPr lang="es-HN" sz="3200" dirty="0" smtClean="0"/>
              <a:t>usar norma 1910.146</a:t>
            </a:r>
            <a:endParaRPr lang="es-HN" dirty="0" smtClean="0"/>
          </a:p>
          <a:p>
            <a:pPr lvl="1" indent="-365760">
              <a:spcBef>
                <a:spcPts val="0"/>
              </a:spcBef>
              <a:spcAft>
                <a:spcPts val="600"/>
              </a:spcAft>
            </a:pPr>
            <a:r>
              <a:rPr lang="es-HN" sz="2800" dirty="0" smtClean="0"/>
              <a:t>146 excepciones – no aplican</a:t>
            </a:r>
          </a:p>
          <a:p>
            <a:pPr>
              <a:spcBef>
                <a:spcPts val="0"/>
              </a:spcBef>
              <a:spcAft>
                <a:spcPts val="600"/>
              </a:spcAft>
            </a:pPr>
            <a:r>
              <a:rPr lang="es-HN" sz="3200" dirty="0" smtClean="0"/>
              <a:t>Se puede usar una combinación</a:t>
            </a:r>
          </a:p>
        </p:txBody>
      </p:sp>
    </p:spTree>
    <p:extLst>
      <p:ext uri="{BB962C8B-B14F-4D97-AF65-F5344CB8AC3E}">
        <p14:creationId xmlns:p14="http://schemas.microsoft.com/office/powerpoint/2010/main" val="24369699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105</a:t>
            </a:fld>
            <a:endParaRPr lang="en-US" dirty="0"/>
          </a:p>
        </p:txBody>
      </p:sp>
      <p:sp>
        <p:nvSpPr>
          <p:cNvPr id="2" name="Title 1"/>
          <p:cNvSpPr>
            <a:spLocks noGrp="1"/>
          </p:cNvSpPr>
          <p:nvPr>
            <p:ph type="title"/>
          </p:nvPr>
        </p:nvSpPr>
        <p:spPr/>
        <p:txBody>
          <a:bodyPr>
            <a:normAutofit fontScale="90000"/>
          </a:bodyPr>
          <a:lstStyle/>
          <a:p>
            <a:r>
              <a:rPr lang="es-HN" dirty="0" smtClean="0"/>
              <a:t>Enfoque de Peligro </a:t>
            </a:r>
            <a:r>
              <a:rPr lang="es-HN" dirty="0"/>
              <a:t>P</a:t>
            </a:r>
            <a:r>
              <a:rPr lang="es-HN" dirty="0" smtClean="0"/>
              <a:t>ara </a:t>
            </a:r>
            <a:r>
              <a:rPr lang="es-HN" dirty="0"/>
              <a:t>C</a:t>
            </a:r>
            <a:r>
              <a:rPr lang="es-HN" dirty="0" smtClean="0"/>
              <a:t>ada </a:t>
            </a:r>
            <a:r>
              <a:rPr lang="es-HN" dirty="0"/>
              <a:t>N</a:t>
            </a:r>
            <a:r>
              <a:rPr lang="es-HN" dirty="0" smtClean="0"/>
              <a:t>orma</a:t>
            </a:r>
            <a:endParaRPr lang="es-HN" dirty="0"/>
          </a:p>
        </p:txBody>
      </p:sp>
      <p:sp>
        <p:nvSpPr>
          <p:cNvPr id="3" name="Text Placeholder 2"/>
          <p:cNvSpPr>
            <a:spLocks noGrp="1"/>
          </p:cNvSpPr>
          <p:nvPr>
            <p:ph type="body" idx="1"/>
          </p:nvPr>
        </p:nvSpPr>
        <p:spPr>
          <a:xfrm>
            <a:off x="533400" y="1600200"/>
            <a:ext cx="3931920" cy="914400"/>
          </a:xfrm>
          <a:ln w="28575">
            <a:solidFill>
              <a:schemeClr val="bg1">
                <a:lumMod val="50000"/>
              </a:schemeClr>
            </a:solidFill>
          </a:ln>
        </p:spPr>
        <p:txBody>
          <a:bodyPr>
            <a:noAutofit/>
          </a:bodyPr>
          <a:lstStyle/>
          <a:p>
            <a:r>
              <a:rPr lang="en-US" sz="3000" dirty="0" err="1"/>
              <a:t>Espacios</a:t>
            </a:r>
            <a:r>
              <a:rPr lang="en-US" sz="3000" dirty="0"/>
              <a:t> </a:t>
            </a:r>
            <a:r>
              <a:rPr lang="en-US" sz="3000" dirty="0" err="1"/>
              <a:t>Confinados</a:t>
            </a:r>
            <a:r>
              <a:rPr lang="en-US" sz="3000" dirty="0"/>
              <a:t> </a:t>
            </a:r>
            <a:r>
              <a:rPr lang="en-US" sz="3000" dirty="0" smtClean="0"/>
              <a:t>146</a:t>
            </a:r>
            <a:endParaRPr lang="en-US" sz="3000" dirty="0"/>
          </a:p>
        </p:txBody>
      </p:sp>
      <p:sp>
        <p:nvSpPr>
          <p:cNvPr id="6" name="Content Placeholder 5"/>
          <p:cNvSpPr>
            <a:spLocks noGrp="1"/>
          </p:cNvSpPr>
          <p:nvPr>
            <p:ph sz="half" idx="2"/>
          </p:nvPr>
        </p:nvSpPr>
        <p:spPr>
          <a:xfrm>
            <a:off x="533400" y="2514600"/>
            <a:ext cx="3931920" cy="3962400"/>
          </a:xfrm>
        </p:spPr>
        <p:style>
          <a:lnRef idx="2">
            <a:schemeClr val="accent6"/>
          </a:lnRef>
          <a:fillRef idx="1">
            <a:schemeClr val="lt1"/>
          </a:fillRef>
          <a:effectRef idx="0">
            <a:schemeClr val="accent6"/>
          </a:effectRef>
          <a:fontRef idx="minor">
            <a:schemeClr val="dk1"/>
          </a:fontRef>
        </p:style>
        <p:txBody>
          <a:bodyPr>
            <a:noAutofit/>
          </a:bodyPr>
          <a:lstStyle/>
          <a:p>
            <a:pPr marL="274320" indent="-274320">
              <a:lnSpc>
                <a:spcPct val="80000"/>
              </a:lnSpc>
              <a:spcBef>
                <a:spcPts val="0"/>
              </a:spcBef>
              <a:spcAft>
                <a:spcPts val="800"/>
              </a:spcAft>
            </a:pPr>
            <a:r>
              <a:rPr lang="es-ES" sz="2600" dirty="0"/>
              <a:t>Peligros de atmósfera o potencial</a:t>
            </a:r>
          </a:p>
          <a:p>
            <a:pPr marL="274320" indent="-274320">
              <a:lnSpc>
                <a:spcPct val="80000"/>
              </a:lnSpc>
              <a:spcBef>
                <a:spcPts val="0"/>
              </a:spcBef>
              <a:spcAft>
                <a:spcPts val="800"/>
              </a:spcAft>
            </a:pPr>
            <a:r>
              <a:rPr lang="es-ES" sz="2600" dirty="0"/>
              <a:t>Potencial de inmersión -  material</a:t>
            </a:r>
          </a:p>
          <a:p>
            <a:pPr marL="274320" indent="-274320">
              <a:lnSpc>
                <a:spcPct val="80000"/>
              </a:lnSpc>
              <a:spcBef>
                <a:spcPts val="0"/>
              </a:spcBef>
              <a:spcAft>
                <a:spcPts val="800"/>
              </a:spcAft>
            </a:pPr>
            <a:r>
              <a:rPr lang="es-ES" sz="2600" spc="-50" dirty="0"/>
              <a:t>Potencial </a:t>
            </a:r>
            <a:r>
              <a:rPr lang="es-ES" sz="2600" spc="-50" dirty="0" smtClean="0"/>
              <a:t>de atrapamiento – </a:t>
            </a:r>
            <a:r>
              <a:rPr lang="es-ES" sz="2600" dirty="0" smtClean="0"/>
              <a:t>configuración </a:t>
            </a:r>
            <a:r>
              <a:rPr lang="es-ES" sz="2600" dirty="0"/>
              <a:t>del espacio</a:t>
            </a:r>
          </a:p>
          <a:p>
            <a:pPr marL="274320" indent="-274320">
              <a:lnSpc>
                <a:spcPct val="80000"/>
              </a:lnSpc>
              <a:spcBef>
                <a:spcPts val="0"/>
              </a:spcBef>
              <a:spcAft>
                <a:spcPts val="800"/>
              </a:spcAft>
            </a:pPr>
            <a:r>
              <a:rPr lang="es-ES" sz="2600" dirty="0"/>
              <a:t>Capturar todo – otros peligros </a:t>
            </a:r>
            <a:r>
              <a:rPr lang="es-ES" sz="2600" dirty="0" smtClean="0"/>
              <a:t>reconocidos</a:t>
            </a:r>
            <a:endParaRPr lang="es-ES" sz="2600" dirty="0"/>
          </a:p>
        </p:txBody>
      </p:sp>
      <p:sp>
        <p:nvSpPr>
          <p:cNvPr id="7" name="Text Placeholder 6"/>
          <p:cNvSpPr>
            <a:spLocks noGrp="1"/>
          </p:cNvSpPr>
          <p:nvPr>
            <p:ph type="body" sz="quarter" idx="3"/>
          </p:nvPr>
        </p:nvSpPr>
        <p:spPr>
          <a:xfrm>
            <a:off x="4676090" y="1600200"/>
            <a:ext cx="3931920" cy="914400"/>
          </a:xfrm>
          <a:ln w="28575">
            <a:solidFill>
              <a:schemeClr val="bg1">
                <a:lumMod val="50000"/>
              </a:schemeClr>
            </a:solidFill>
          </a:ln>
        </p:spPr>
        <p:txBody>
          <a:bodyPr>
            <a:noAutofit/>
          </a:bodyPr>
          <a:lstStyle/>
          <a:p>
            <a:r>
              <a:rPr lang="en-US" sz="3000" dirty="0" err="1"/>
              <a:t>Manejo</a:t>
            </a:r>
            <a:r>
              <a:rPr lang="en-US" sz="3000" dirty="0"/>
              <a:t> de </a:t>
            </a:r>
            <a:r>
              <a:rPr lang="en-US" sz="3000" dirty="0" err="1"/>
              <a:t>Granos</a:t>
            </a:r>
            <a:r>
              <a:rPr lang="en-US" sz="3000" dirty="0"/>
              <a:t> </a:t>
            </a:r>
            <a:r>
              <a:rPr lang="en-US" sz="3000" dirty="0" smtClean="0"/>
              <a:t>272</a:t>
            </a:r>
            <a:endParaRPr lang="en-US" sz="3000" dirty="0"/>
          </a:p>
        </p:txBody>
      </p:sp>
      <p:sp>
        <p:nvSpPr>
          <p:cNvPr id="8" name="Content Placeholder 7"/>
          <p:cNvSpPr>
            <a:spLocks noGrp="1"/>
          </p:cNvSpPr>
          <p:nvPr>
            <p:ph sz="quarter" idx="4"/>
          </p:nvPr>
        </p:nvSpPr>
        <p:spPr>
          <a:xfrm>
            <a:off x="4678680" y="2514600"/>
            <a:ext cx="3931920" cy="3959352"/>
          </a:xfrm>
        </p:spPr>
        <p:style>
          <a:lnRef idx="2">
            <a:schemeClr val="accent6"/>
          </a:lnRef>
          <a:fillRef idx="1">
            <a:schemeClr val="lt1"/>
          </a:fillRef>
          <a:effectRef idx="0">
            <a:schemeClr val="accent6"/>
          </a:effectRef>
          <a:fontRef idx="minor">
            <a:schemeClr val="dk1"/>
          </a:fontRef>
        </p:style>
        <p:txBody>
          <a:bodyPr>
            <a:noAutofit/>
          </a:bodyPr>
          <a:lstStyle/>
          <a:p>
            <a:pPr marL="274320" indent="-274320">
              <a:lnSpc>
                <a:spcPct val="80000"/>
              </a:lnSpc>
              <a:spcBef>
                <a:spcPts val="0"/>
              </a:spcBef>
              <a:spcAft>
                <a:spcPts val="800"/>
              </a:spcAft>
            </a:pPr>
            <a:r>
              <a:rPr lang="es-ES" sz="2800" dirty="0"/>
              <a:t>Peligros de equipo y aislamiento de energía</a:t>
            </a:r>
          </a:p>
          <a:p>
            <a:pPr marL="274320" indent="-274320">
              <a:lnSpc>
                <a:spcPct val="80000"/>
              </a:lnSpc>
              <a:spcBef>
                <a:spcPts val="0"/>
              </a:spcBef>
              <a:spcAft>
                <a:spcPts val="800"/>
              </a:spcAft>
            </a:pPr>
            <a:r>
              <a:rPr lang="es-ES" sz="2800" dirty="0"/>
              <a:t>Peligros de atmósfera – cuando se sospecha</a:t>
            </a:r>
          </a:p>
          <a:p>
            <a:pPr marL="274320" indent="-274320">
              <a:lnSpc>
                <a:spcPct val="80000"/>
              </a:lnSpc>
              <a:spcBef>
                <a:spcPts val="0"/>
              </a:spcBef>
              <a:spcAft>
                <a:spcPts val="800"/>
              </a:spcAft>
            </a:pPr>
            <a:r>
              <a:rPr lang="es-ES" sz="2800" dirty="0"/>
              <a:t>Peligro de inmersión – profundidad del </a:t>
            </a:r>
            <a:r>
              <a:rPr lang="es-ES" sz="2800" dirty="0" smtClean="0"/>
              <a:t>grano</a:t>
            </a:r>
            <a:endParaRPr lang="es-ES" sz="2800" dirty="0"/>
          </a:p>
        </p:txBody>
      </p:sp>
    </p:spTree>
    <p:extLst>
      <p:ext uri="{BB962C8B-B14F-4D97-AF65-F5344CB8AC3E}">
        <p14:creationId xmlns:p14="http://schemas.microsoft.com/office/powerpoint/2010/main" val="231628974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106</a:t>
            </a:fld>
            <a:endParaRPr lang="en-US" dirty="0"/>
          </a:p>
        </p:txBody>
      </p:sp>
      <p:sp>
        <p:nvSpPr>
          <p:cNvPr id="2" name="Title 1"/>
          <p:cNvSpPr>
            <a:spLocks noGrp="1"/>
          </p:cNvSpPr>
          <p:nvPr>
            <p:ph type="title"/>
          </p:nvPr>
        </p:nvSpPr>
        <p:spPr/>
        <p:txBody>
          <a:bodyPr>
            <a:normAutofit/>
          </a:bodyPr>
          <a:lstStyle/>
          <a:p>
            <a:r>
              <a:rPr lang="es-HN" dirty="0" smtClean="0"/>
              <a:t>Algunos Requisitos son Iguales</a:t>
            </a:r>
            <a:endParaRPr lang="es-HN" dirty="0"/>
          </a:p>
        </p:txBody>
      </p:sp>
      <p:sp>
        <p:nvSpPr>
          <p:cNvPr id="3" name="Content Placeholder 2"/>
          <p:cNvSpPr>
            <a:spLocks noGrp="1"/>
          </p:cNvSpPr>
          <p:nvPr>
            <p:ph sz="half" idx="1"/>
          </p:nvPr>
        </p:nvSpPr>
        <p:spPr>
          <a:xfrm>
            <a:off x="304800" y="1600200"/>
            <a:ext cx="8534400" cy="762000"/>
          </a:xfrm>
        </p:spPr>
        <p:txBody>
          <a:bodyPr>
            <a:normAutofit/>
          </a:bodyPr>
          <a:lstStyle/>
          <a:p>
            <a:pPr marL="0" indent="0">
              <a:spcBef>
                <a:spcPts val="600"/>
              </a:spcBef>
              <a:buClr>
                <a:srgbClr val="FFC000"/>
              </a:buClr>
              <a:buSzPct val="150000"/>
              <a:buNone/>
            </a:pPr>
            <a:r>
              <a:rPr lang="es-HN" sz="3500" spc="-100" dirty="0" smtClean="0"/>
              <a:t>Los mismos requisitos in la norma 146 y 272</a:t>
            </a:r>
          </a:p>
          <a:p>
            <a:pPr marL="0" indent="0">
              <a:spcBef>
                <a:spcPts val="600"/>
              </a:spcBef>
              <a:buClr>
                <a:srgbClr val="FFC000"/>
              </a:buClr>
              <a:buSzPct val="150000"/>
              <a:buNone/>
            </a:pPr>
            <a:endParaRPr lang="es-HN" sz="1200" dirty="0" smtClean="0"/>
          </a:p>
        </p:txBody>
      </p:sp>
      <p:sp>
        <p:nvSpPr>
          <p:cNvPr id="5" name="Content Placeholder 4"/>
          <p:cNvSpPr>
            <a:spLocks noGrp="1"/>
          </p:cNvSpPr>
          <p:nvPr>
            <p:ph sz="half" idx="2"/>
          </p:nvPr>
        </p:nvSpPr>
        <p:spPr>
          <a:xfrm>
            <a:off x="304800" y="2286000"/>
            <a:ext cx="6172200" cy="4191000"/>
          </a:xfrm>
        </p:spPr>
        <p:txBody>
          <a:bodyPr>
            <a:normAutofit/>
          </a:bodyPr>
          <a:lstStyle/>
          <a:p>
            <a:pPr lvl="0">
              <a:lnSpc>
                <a:spcPct val="90000"/>
              </a:lnSpc>
              <a:spcBef>
                <a:spcPts val="600"/>
              </a:spcBef>
            </a:pPr>
            <a:r>
              <a:rPr lang="es-HN" sz="3200" dirty="0">
                <a:solidFill>
                  <a:prstClr val="black"/>
                </a:solidFill>
              </a:rPr>
              <a:t>Utilizar asistente u observador </a:t>
            </a:r>
          </a:p>
          <a:p>
            <a:pPr lvl="0">
              <a:lnSpc>
                <a:spcPct val="90000"/>
              </a:lnSpc>
              <a:spcBef>
                <a:spcPts val="600"/>
              </a:spcBef>
            </a:pPr>
            <a:r>
              <a:rPr lang="es-HN" sz="3200" dirty="0">
                <a:solidFill>
                  <a:prstClr val="black"/>
                </a:solidFill>
              </a:rPr>
              <a:t>Respuesta de rescate</a:t>
            </a:r>
          </a:p>
          <a:p>
            <a:pPr lvl="0">
              <a:lnSpc>
                <a:spcPct val="90000"/>
              </a:lnSpc>
              <a:spcBef>
                <a:spcPts val="600"/>
              </a:spcBef>
            </a:pPr>
            <a:r>
              <a:rPr lang="es-HN" sz="3200" dirty="0">
                <a:solidFill>
                  <a:prstClr val="black"/>
                </a:solidFill>
              </a:rPr>
              <a:t>Evaluar el espacio o la estructura </a:t>
            </a:r>
            <a:r>
              <a:rPr lang="es-HN" sz="3200" dirty="0">
                <a:solidFill>
                  <a:schemeClr val="accent6">
                    <a:lumMod val="75000"/>
                  </a:schemeClr>
                </a:solidFill>
                <a:latin typeface="Arial Black" panose="020B0A04020102020204" pitchFamily="34" charset="0"/>
              </a:rPr>
              <a:t>antes </a:t>
            </a:r>
            <a:r>
              <a:rPr lang="es-HN" sz="3200" dirty="0">
                <a:solidFill>
                  <a:prstClr val="black"/>
                </a:solidFill>
              </a:rPr>
              <a:t>de la entrada</a:t>
            </a:r>
          </a:p>
          <a:p>
            <a:pPr lvl="0">
              <a:lnSpc>
                <a:spcPct val="90000"/>
              </a:lnSpc>
              <a:spcBef>
                <a:spcPts val="600"/>
              </a:spcBef>
            </a:pPr>
            <a:r>
              <a:rPr lang="es-HN" sz="3200" dirty="0">
                <a:solidFill>
                  <a:prstClr val="black"/>
                </a:solidFill>
              </a:rPr>
              <a:t>Eliminar o controlar los </a:t>
            </a:r>
            <a:r>
              <a:rPr lang="es-HN" sz="3200" dirty="0" smtClean="0">
                <a:solidFill>
                  <a:prstClr val="black"/>
                </a:solidFill>
              </a:rPr>
              <a:t>peligros</a:t>
            </a:r>
            <a:endParaRPr lang="en-US" dirty="0"/>
          </a:p>
        </p:txBody>
      </p:sp>
      <p:pic>
        <p:nvPicPr>
          <p:cNvPr id="6" name="Picture 5" title="Observador para la entrada del contenedor de grano"/>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0600" y="4572000"/>
            <a:ext cx="2157141" cy="2138788"/>
          </a:xfrm>
          <a:prstGeom prst="ellipse">
            <a:avLst/>
          </a:prstGeom>
        </p:spPr>
      </p:pic>
      <p:pic>
        <p:nvPicPr>
          <p:cNvPr id="7" name="Picture 2" title="Asistente de entrada - Permitir espacio confinado requerid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744360">
            <a:off x="5675706" y="2262201"/>
            <a:ext cx="3200400" cy="24003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3073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107</a:t>
            </a:fld>
            <a:endParaRPr lang="en-US" dirty="0"/>
          </a:p>
        </p:txBody>
      </p:sp>
      <p:sp>
        <p:nvSpPr>
          <p:cNvPr id="2" name="Title 1"/>
          <p:cNvSpPr>
            <a:spLocks noGrp="1"/>
          </p:cNvSpPr>
          <p:nvPr>
            <p:ph type="title"/>
          </p:nvPr>
        </p:nvSpPr>
        <p:spPr/>
        <p:txBody>
          <a:bodyPr anchor="t">
            <a:normAutofit/>
          </a:bodyPr>
          <a:lstStyle/>
          <a:p>
            <a:r>
              <a:rPr lang="es-HN" dirty="0" smtClean="0"/>
              <a:t>Diferencias Entre </a:t>
            </a:r>
            <a:r>
              <a:rPr lang="es-HN" dirty="0"/>
              <a:t>N</a:t>
            </a:r>
            <a:r>
              <a:rPr lang="es-HN" dirty="0" smtClean="0"/>
              <a:t>ormas</a:t>
            </a:r>
            <a:endParaRPr lang="es-HN" dirty="0"/>
          </a:p>
        </p:txBody>
      </p:sp>
      <p:sp>
        <p:nvSpPr>
          <p:cNvPr id="3" name="Text Placeholder 2"/>
          <p:cNvSpPr>
            <a:spLocks noGrp="1"/>
          </p:cNvSpPr>
          <p:nvPr>
            <p:ph type="body" idx="1"/>
          </p:nvPr>
        </p:nvSpPr>
        <p:spPr>
          <a:xfrm>
            <a:off x="186904" y="1105646"/>
            <a:ext cx="4297680" cy="639762"/>
          </a:xfrm>
          <a:solidFill>
            <a:schemeClr val="bg1"/>
          </a:solidFill>
          <a:ln>
            <a:solidFill>
              <a:schemeClr val="accent4">
                <a:lumMod val="50000"/>
              </a:schemeClr>
            </a:solidFill>
          </a:ln>
        </p:spPr>
        <p:txBody>
          <a:bodyPr>
            <a:noAutofit/>
          </a:bodyPr>
          <a:lstStyle/>
          <a:p>
            <a:pPr algn="ctr"/>
            <a:r>
              <a:rPr lang="en-US" sz="4000" dirty="0" smtClean="0">
                <a:solidFill>
                  <a:schemeClr val="accent4">
                    <a:lumMod val="50000"/>
                  </a:schemeClr>
                </a:solidFill>
              </a:rPr>
              <a:t>146</a:t>
            </a:r>
            <a:endParaRPr lang="en-US" sz="4000" dirty="0">
              <a:solidFill>
                <a:schemeClr val="accent4">
                  <a:lumMod val="50000"/>
                </a:schemeClr>
              </a:solidFill>
            </a:endParaRPr>
          </a:p>
        </p:txBody>
      </p:sp>
      <p:sp>
        <p:nvSpPr>
          <p:cNvPr id="6" name="Content Placeholder 5"/>
          <p:cNvSpPr>
            <a:spLocks noGrp="1"/>
          </p:cNvSpPr>
          <p:nvPr>
            <p:ph sz="half" idx="2"/>
          </p:nvPr>
        </p:nvSpPr>
        <p:spPr>
          <a:xfrm>
            <a:off x="186904" y="1752600"/>
            <a:ext cx="4297680" cy="4572000"/>
          </a:xfrm>
          <a:gradFill>
            <a:gsLst>
              <a:gs pos="0">
                <a:schemeClr val="accent4">
                  <a:tint val="50000"/>
                  <a:satMod val="300000"/>
                </a:schemeClr>
              </a:gs>
              <a:gs pos="15000">
                <a:schemeClr val="accent4">
                  <a:tint val="37000"/>
                  <a:satMod val="300000"/>
                </a:schemeClr>
              </a:gs>
              <a:gs pos="53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a:normAutofit/>
          </a:bodyPr>
          <a:lstStyle/>
          <a:p>
            <a:pPr marL="274320" lvl="1" defTabSz="1066800">
              <a:lnSpc>
                <a:spcPct val="90000"/>
              </a:lnSpc>
              <a:spcBef>
                <a:spcPct val="0"/>
              </a:spcBef>
              <a:spcAft>
                <a:spcPct val="15000"/>
              </a:spcAft>
              <a:buClr>
                <a:schemeClr val="accent4">
                  <a:lumMod val="50000"/>
                </a:schemeClr>
              </a:buClr>
              <a:buFont typeface="Wingdings" panose="05000000000000000000" pitchFamily="2" charset="2"/>
              <a:buChar char="§"/>
            </a:pPr>
            <a:r>
              <a:rPr lang="es-HN" sz="2800" dirty="0">
                <a:solidFill>
                  <a:prstClr val="black">
                    <a:hueOff val="0"/>
                    <a:satOff val="0"/>
                    <a:lumOff val="0"/>
                    <a:alphaOff val="0"/>
                  </a:prstClr>
                </a:solidFill>
              </a:rPr>
              <a:t>Permiso</a:t>
            </a:r>
          </a:p>
          <a:p>
            <a:pPr marL="548640" lvl="2" indent="-274320" defTabSz="1066800">
              <a:lnSpc>
                <a:spcPct val="90000"/>
              </a:lnSpc>
              <a:spcBef>
                <a:spcPct val="0"/>
              </a:spcBef>
              <a:spcAft>
                <a:spcPct val="15000"/>
              </a:spcAft>
              <a:buClr>
                <a:schemeClr val="accent4">
                  <a:lumMod val="50000"/>
                </a:schemeClr>
              </a:buClr>
              <a:buSzPct val="150000"/>
              <a:buFont typeface="Arial" panose="020B0604020202020204" pitchFamily="34" charset="0"/>
              <a:buChar char="•"/>
            </a:pPr>
            <a:r>
              <a:rPr lang="es-HN" sz="2400" dirty="0">
                <a:solidFill>
                  <a:prstClr val="black">
                    <a:hueOff val="0"/>
                    <a:satOff val="0"/>
                    <a:lumOff val="0"/>
                    <a:alphaOff val="0"/>
                  </a:prstClr>
                </a:solidFill>
              </a:rPr>
              <a:t>Debe completar siempre</a:t>
            </a:r>
          </a:p>
          <a:p>
            <a:pPr marL="548640" lvl="2" indent="-274320" defTabSz="1066800">
              <a:lnSpc>
                <a:spcPct val="90000"/>
              </a:lnSpc>
              <a:spcBef>
                <a:spcPct val="0"/>
              </a:spcBef>
              <a:spcAft>
                <a:spcPct val="15000"/>
              </a:spcAft>
              <a:buClr>
                <a:schemeClr val="accent4">
                  <a:lumMod val="50000"/>
                </a:schemeClr>
              </a:buClr>
              <a:buSzPct val="150000"/>
              <a:buFont typeface="Arial" panose="020B0604020202020204" pitchFamily="34" charset="0"/>
              <a:buChar char="•"/>
            </a:pPr>
            <a:r>
              <a:rPr lang="es-HN" sz="2400" dirty="0">
                <a:solidFill>
                  <a:prstClr val="black">
                    <a:hueOff val="0"/>
                    <a:satOff val="0"/>
                    <a:lumOff val="0"/>
                    <a:alphaOff val="0"/>
                  </a:prstClr>
                </a:solidFill>
              </a:rPr>
              <a:t>Obligaciones especificas</a:t>
            </a:r>
          </a:p>
          <a:p>
            <a:pPr marL="548640" lvl="2" indent="-274320" defTabSz="1066800">
              <a:lnSpc>
                <a:spcPct val="90000"/>
              </a:lnSpc>
              <a:spcBef>
                <a:spcPct val="0"/>
              </a:spcBef>
              <a:spcAft>
                <a:spcPct val="15000"/>
              </a:spcAft>
              <a:buClr>
                <a:schemeClr val="accent4">
                  <a:lumMod val="50000"/>
                </a:schemeClr>
              </a:buClr>
              <a:buSzPct val="150000"/>
              <a:buFont typeface="Arial" panose="020B0604020202020204" pitchFamily="34" charset="0"/>
              <a:buChar char="•"/>
            </a:pPr>
            <a:r>
              <a:rPr lang="es-HN" sz="2400" dirty="0">
                <a:solidFill>
                  <a:prstClr val="black">
                    <a:hueOff val="0"/>
                    <a:satOff val="0"/>
                    <a:lumOff val="0"/>
                    <a:alphaOff val="0"/>
                  </a:prstClr>
                </a:solidFill>
              </a:rPr>
              <a:t>Debe publicarse</a:t>
            </a:r>
          </a:p>
          <a:p>
            <a:pPr marL="548640" lvl="2" indent="-274320" defTabSz="1066800">
              <a:lnSpc>
                <a:spcPct val="90000"/>
              </a:lnSpc>
              <a:spcBef>
                <a:spcPct val="0"/>
              </a:spcBef>
              <a:spcAft>
                <a:spcPct val="15000"/>
              </a:spcAft>
              <a:buClr>
                <a:schemeClr val="accent4">
                  <a:lumMod val="50000"/>
                </a:schemeClr>
              </a:buClr>
              <a:buSzPct val="150000"/>
              <a:buFont typeface="Arial" panose="020B0604020202020204" pitchFamily="34" charset="0"/>
              <a:buChar char="•"/>
            </a:pPr>
            <a:r>
              <a:rPr lang="es-HN" sz="2400" dirty="0">
                <a:solidFill>
                  <a:prstClr val="black">
                    <a:hueOff val="0"/>
                    <a:satOff val="0"/>
                    <a:lumOff val="0"/>
                    <a:alphaOff val="0"/>
                  </a:prstClr>
                </a:solidFill>
              </a:rPr>
              <a:t>Mantener por 1 año</a:t>
            </a:r>
          </a:p>
          <a:p>
            <a:pPr marL="274320" lvl="1" defTabSz="1066800">
              <a:lnSpc>
                <a:spcPct val="90000"/>
              </a:lnSpc>
              <a:spcBef>
                <a:spcPct val="0"/>
              </a:spcBef>
              <a:spcAft>
                <a:spcPct val="15000"/>
              </a:spcAft>
              <a:buClr>
                <a:schemeClr val="accent4">
                  <a:lumMod val="50000"/>
                </a:schemeClr>
              </a:buClr>
              <a:buFont typeface="Wingdings" panose="05000000000000000000" pitchFamily="2" charset="2"/>
              <a:buChar char="§"/>
            </a:pPr>
            <a:r>
              <a:rPr lang="es-HN" sz="2800" dirty="0">
                <a:solidFill>
                  <a:prstClr val="black">
                    <a:hueOff val="0"/>
                    <a:satOff val="0"/>
                    <a:lumOff val="0"/>
                    <a:alphaOff val="0"/>
                  </a:prstClr>
                </a:solidFill>
              </a:rPr>
              <a:t>DEBE probar el aire y documentar</a:t>
            </a:r>
          </a:p>
          <a:p>
            <a:pPr marL="274320" lvl="1" defTabSz="1066800">
              <a:lnSpc>
                <a:spcPct val="90000"/>
              </a:lnSpc>
              <a:spcBef>
                <a:spcPct val="0"/>
              </a:spcBef>
              <a:spcAft>
                <a:spcPct val="15000"/>
              </a:spcAft>
              <a:buClr>
                <a:schemeClr val="accent4">
                  <a:lumMod val="50000"/>
                </a:schemeClr>
              </a:buClr>
              <a:buFont typeface="Wingdings" panose="05000000000000000000" pitchFamily="2" charset="2"/>
              <a:buChar char="§"/>
            </a:pPr>
            <a:r>
              <a:rPr lang="es-HN" sz="2800" dirty="0">
                <a:solidFill>
                  <a:prstClr val="black">
                    <a:hueOff val="0"/>
                    <a:satOff val="0"/>
                    <a:lumOff val="0"/>
                    <a:alphaOff val="0"/>
                  </a:prstClr>
                </a:solidFill>
              </a:rPr>
              <a:t>Excepciones especiales </a:t>
            </a:r>
          </a:p>
          <a:p>
            <a:pPr marL="274320" lvl="1" defTabSz="1066800">
              <a:lnSpc>
                <a:spcPct val="90000"/>
              </a:lnSpc>
              <a:spcBef>
                <a:spcPct val="0"/>
              </a:spcBef>
              <a:spcAft>
                <a:spcPct val="15000"/>
              </a:spcAft>
              <a:buClr>
                <a:schemeClr val="accent4">
                  <a:lumMod val="50000"/>
                </a:schemeClr>
              </a:buClr>
              <a:buFont typeface="Wingdings" panose="05000000000000000000" pitchFamily="2" charset="2"/>
              <a:buChar char="§"/>
            </a:pPr>
            <a:r>
              <a:rPr lang="es-HN" sz="2800" dirty="0">
                <a:solidFill>
                  <a:prstClr val="black">
                    <a:hueOff val="0"/>
                    <a:satOff val="0"/>
                    <a:lumOff val="0"/>
                    <a:alphaOff val="0"/>
                  </a:prstClr>
                </a:solidFill>
              </a:rPr>
              <a:t>Equipo de rescate del proveedor </a:t>
            </a:r>
          </a:p>
          <a:p>
            <a:pPr marL="0" indent="0">
              <a:buNone/>
            </a:pPr>
            <a:endParaRPr lang="en-US" dirty="0"/>
          </a:p>
        </p:txBody>
      </p:sp>
      <p:sp>
        <p:nvSpPr>
          <p:cNvPr id="7" name="Text Placeholder 6"/>
          <p:cNvSpPr>
            <a:spLocks noGrp="1"/>
          </p:cNvSpPr>
          <p:nvPr>
            <p:ph type="body" sz="quarter" idx="3"/>
          </p:nvPr>
        </p:nvSpPr>
        <p:spPr>
          <a:xfrm>
            <a:off x="4648200" y="1112838"/>
            <a:ext cx="4297680" cy="639762"/>
          </a:xfrm>
          <a:solidFill>
            <a:schemeClr val="bg1"/>
          </a:solidFill>
          <a:ln>
            <a:solidFill>
              <a:schemeClr val="accent4">
                <a:lumMod val="50000"/>
              </a:schemeClr>
            </a:solidFill>
          </a:ln>
        </p:spPr>
        <p:txBody>
          <a:bodyPr>
            <a:noAutofit/>
          </a:bodyPr>
          <a:lstStyle/>
          <a:p>
            <a:pPr algn="ctr"/>
            <a:r>
              <a:rPr lang="en-US" sz="4000" dirty="0" smtClean="0"/>
              <a:t>272</a:t>
            </a:r>
          </a:p>
        </p:txBody>
      </p:sp>
      <p:sp>
        <p:nvSpPr>
          <p:cNvPr id="8" name="Content Placeholder 7"/>
          <p:cNvSpPr>
            <a:spLocks noGrp="1"/>
          </p:cNvSpPr>
          <p:nvPr>
            <p:ph sz="quarter" idx="4"/>
          </p:nvPr>
        </p:nvSpPr>
        <p:spPr>
          <a:xfrm>
            <a:off x="4648200" y="1752600"/>
            <a:ext cx="4297680" cy="4572000"/>
          </a:xfrm>
          <a:gradFill>
            <a:gsLst>
              <a:gs pos="0">
                <a:schemeClr val="accent4">
                  <a:tint val="50000"/>
                  <a:satMod val="300000"/>
                </a:schemeClr>
              </a:gs>
              <a:gs pos="15000">
                <a:schemeClr val="accent4">
                  <a:tint val="37000"/>
                  <a:satMod val="300000"/>
                </a:schemeClr>
              </a:gs>
              <a:gs pos="53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a:normAutofit/>
          </a:bodyPr>
          <a:lstStyle/>
          <a:p>
            <a:pPr marL="274320" lvl="1" defTabSz="1066800">
              <a:lnSpc>
                <a:spcPct val="90000"/>
              </a:lnSpc>
              <a:spcBef>
                <a:spcPct val="0"/>
              </a:spcBef>
              <a:spcAft>
                <a:spcPct val="15000"/>
              </a:spcAft>
              <a:buClr>
                <a:schemeClr val="accent4">
                  <a:lumMod val="50000"/>
                </a:schemeClr>
              </a:buClr>
              <a:buFont typeface="Wingdings" panose="05000000000000000000" pitchFamily="2" charset="2"/>
              <a:buChar char="§"/>
            </a:pPr>
            <a:r>
              <a:rPr lang="es-HN" sz="2800" dirty="0">
                <a:solidFill>
                  <a:prstClr val="black">
                    <a:hueOff val="0"/>
                    <a:satOff val="0"/>
                    <a:lumOff val="0"/>
                    <a:alphaOff val="0"/>
                  </a:prstClr>
                </a:solidFill>
              </a:rPr>
              <a:t>Permiso</a:t>
            </a:r>
          </a:p>
          <a:p>
            <a:pPr marL="548640" lvl="2" indent="-274320" defTabSz="1066800">
              <a:lnSpc>
                <a:spcPct val="90000"/>
              </a:lnSpc>
              <a:spcBef>
                <a:spcPct val="0"/>
              </a:spcBef>
              <a:spcAft>
                <a:spcPct val="15000"/>
              </a:spcAft>
              <a:buClr>
                <a:schemeClr val="accent4">
                  <a:lumMod val="50000"/>
                </a:schemeClr>
              </a:buClr>
              <a:buSzPct val="150000"/>
              <a:buFont typeface="Arial" panose="020B0604020202020204" pitchFamily="34" charset="0"/>
              <a:buChar char="•"/>
            </a:pPr>
            <a:r>
              <a:rPr lang="es-HN" sz="2400" dirty="0">
                <a:solidFill>
                  <a:prstClr val="black">
                    <a:hueOff val="0"/>
                    <a:satOff val="0"/>
                    <a:lumOff val="0"/>
                    <a:alphaOff val="0"/>
                  </a:prstClr>
                </a:solidFill>
              </a:rPr>
              <a:t>No siempre requerido</a:t>
            </a:r>
          </a:p>
          <a:p>
            <a:pPr marL="548640" lvl="2" indent="-274320" defTabSz="1066800">
              <a:lnSpc>
                <a:spcPct val="90000"/>
              </a:lnSpc>
              <a:spcBef>
                <a:spcPct val="0"/>
              </a:spcBef>
              <a:spcAft>
                <a:spcPct val="15000"/>
              </a:spcAft>
              <a:buClr>
                <a:schemeClr val="accent4">
                  <a:lumMod val="50000"/>
                </a:schemeClr>
              </a:buClr>
              <a:buSzPct val="150000"/>
              <a:buFont typeface="Arial" panose="020B0604020202020204" pitchFamily="34" charset="0"/>
              <a:buChar char="•"/>
            </a:pPr>
            <a:r>
              <a:rPr lang="es-HN" sz="2400" dirty="0">
                <a:solidFill>
                  <a:prstClr val="black">
                    <a:hueOff val="0"/>
                    <a:satOff val="0"/>
                    <a:lumOff val="0"/>
                    <a:alphaOff val="0"/>
                  </a:prstClr>
                </a:solidFill>
              </a:rPr>
              <a:t>272 precauciones previas </a:t>
            </a:r>
          </a:p>
          <a:p>
            <a:pPr marL="548640" lvl="2" indent="-274320" defTabSz="1066800">
              <a:lnSpc>
                <a:spcPct val="90000"/>
              </a:lnSpc>
              <a:spcBef>
                <a:spcPct val="0"/>
              </a:spcBef>
              <a:spcAft>
                <a:spcPct val="15000"/>
              </a:spcAft>
              <a:buClr>
                <a:schemeClr val="accent4">
                  <a:lumMod val="50000"/>
                </a:schemeClr>
              </a:buClr>
              <a:buSzPct val="150000"/>
              <a:buFont typeface="Arial" panose="020B0604020202020204" pitchFamily="34" charset="0"/>
              <a:buChar char="•"/>
            </a:pPr>
            <a:r>
              <a:rPr lang="es-HN" sz="2400" dirty="0">
                <a:solidFill>
                  <a:prstClr val="black">
                    <a:hueOff val="0"/>
                    <a:satOff val="0"/>
                    <a:lumOff val="0"/>
                    <a:alphaOff val="0"/>
                  </a:prstClr>
                </a:solidFill>
              </a:rPr>
              <a:t>No tiene que publicarse</a:t>
            </a:r>
          </a:p>
          <a:p>
            <a:pPr marL="548640" lvl="2" indent="-274320" defTabSz="1066800">
              <a:lnSpc>
                <a:spcPct val="90000"/>
              </a:lnSpc>
              <a:spcBef>
                <a:spcPct val="0"/>
              </a:spcBef>
              <a:spcAft>
                <a:spcPct val="15000"/>
              </a:spcAft>
              <a:buClr>
                <a:schemeClr val="accent4">
                  <a:lumMod val="50000"/>
                </a:schemeClr>
              </a:buClr>
              <a:buSzPct val="150000"/>
              <a:buFont typeface="Arial" panose="020B0604020202020204" pitchFamily="34" charset="0"/>
              <a:buChar char="•"/>
            </a:pPr>
            <a:r>
              <a:rPr lang="es-HN" sz="2400" dirty="0">
                <a:solidFill>
                  <a:prstClr val="black">
                    <a:hueOff val="0"/>
                    <a:satOff val="0"/>
                    <a:lumOff val="0"/>
                    <a:alphaOff val="0"/>
                  </a:prstClr>
                </a:solidFill>
              </a:rPr>
              <a:t>Mantenga hasta finalizar la entrada</a:t>
            </a:r>
          </a:p>
          <a:p>
            <a:pPr marL="274320" lvl="1" defTabSz="1066800">
              <a:lnSpc>
                <a:spcPct val="90000"/>
              </a:lnSpc>
              <a:spcBef>
                <a:spcPct val="0"/>
              </a:spcBef>
              <a:spcAft>
                <a:spcPct val="15000"/>
              </a:spcAft>
              <a:buClr>
                <a:schemeClr val="accent4">
                  <a:lumMod val="50000"/>
                </a:schemeClr>
              </a:buClr>
              <a:buFont typeface="Wingdings" panose="05000000000000000000" pitchFamily="2" charset="2"/>
              <a:buChar char="§"/>
            </a:pPr>
            <a:r>
              <a:rPr lang="es-HN" sz="2800" dirty="0">
                <a:solidFill>
                  <a:prstClr val="black">
                    <a:hueOff val="0"/>
                    <a:satOff val="0"/>
                    <a:lumOff val="0"/>
                    <a:alphaOff val="0"/>
                  </a:prstClr>
                </a:solidFill>
              </a:rPr>
              <a:t>Pruebe el aire si es necesario</a:t>
            </a:r>
          </a:p>
          <a:p>
            <a:pPr marL="274320" lvl="1" defTabSz="1066800">
              <a:lnSpc>
                <a:spcPct val="90000"/>
              </a:lnSpc>
              <a:spcBef>
                <a:spcPct val="0"/>
              </a:spcBef>
              <a:spcAft>
                <a:spcPct val="15000"/>
              </a:spcAft>
              <a:buClr>
                <a:schemeClr val="accent4">
                  <a:lumMod val="50000"/>
                </a:schemeClr>
              </a:buClr>
              <a:buFont typeface="Wingdings" panose="05000000000000000000" pitchFamily="2" charset="2"/>
              <a:buChar char="§"/>
            </a:pPr>
            <a:r>
              <a:rPr lang="es-HN" sz="2800" dirty="0">
                <a:solidFill>
                  <a:prstClr val="black">
                    <a:hueOff val="0"/>
                    <a:satOff val="0"/>
                    <a:lumOff val="0"/>
                    <a:alphaOff val="0"/>
                  </a:prstClr>
                </a:solidFill>
              </a:rPr>
              <a:t>Se requiere observador</a:t>
            </a:r>
          </a:p>
          <a:p>
            <a:pPr marL="274320" lvl="1" defTabSz="1066800">
              <a:lnSpc>
                <a:spcPct val="90000"/>
              </a:lnSpc>
              <a:spcBef>
                <a:spcPct val="0"/>
              </a:spcBef>
              <a:spcAft>
                <a:spcPct val="15000"/>
              </a:spcAft>
              <a:buClr>
                <a:schemeClr val="accent4">
                  <a:lumMod val="50000"/>
                </a:schemeClr>
              </a:buClr>
              <a:buFont typeface="Wingdings" panose="05000000000000000000" pitchFamily="2" charset="2"/>
              <a:buChar char="§"/>
            </a:pPr>
            <a:r>
              <a:rPr lang="es-HN" sz="2800" dirty="0">
                <a:solidFill>
                  <a:prstClr val="black">
                    <a:hueOff val="0"/>
                    <a:satOff val="0"/>
                    <a:lumOff val="0"/>
                    <a:alphaOff val="0"/>
                  </a:prstClr>
                </a:solidFill>
              </a:rPr>
              <a:t>Debe proveer equipo de rescate</a:t>
            </a:r>
          </a:p>
          <a:p>
            <a:pPr marL="0" indent="0">
              <a:buNone/>
            </a:pPr>
            <a:endParaRPr lang="en-US" dirty="0"/>
          </a:p>
        </p:txBody>
      </p:sp>
    </p:spTree>
    <p:extLst>
      <p:ext uri="{BB962C8B-B14F-4D97-AF65-F5344CB8AC3E}">
        <p14:creationId xmlns:p14="http://schemas.microsoft.com/office/powerpoint/2010/main" val="31070904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r>
              <a:rPr lang="es-HN" sz="4400" b="0" cap="none" dirty="0" smtClean="0">
                <a:solidFill>
                  <a:srgbClr val="FF9900"/>
                </a:solidFill>
              </a:rPr>
              <a:t>RESUMEN Y PRÁCTICAS RECOMENDADAS</a:t>
            </a:r>
            <a:endParaRPr lang="en-US" sz="4400" b="0" cap="none" dirty="0">
              <a:solidFill>
                <a:srgbClr val="FF9900"/>
              </a:solidFill>
            </a:endParaRPr>
          </a:p>
        </p:txBody>
      </p:sp>
      <p:sp>
        <p:nvSpPr>
          <p:cNvPr id="15" name="Subtitle 14"/>
          <p:cNvSpPr>
            <a:spLocks noGrp="1"/>
          </p:cNvSpPr>
          <p:nvPr>
            <p:ph type="body" idx="1"/>
          </p:nvPr>
        </p:nvSpPr>
        <p:spPr/>
        <p:txBody>
          <a:bodyPr>
            <a:normAutofit/>
          </a:bodyPr>
          <a:lstStyle/>
          <a:p>
            <a:r>
              <a:rPr lang="es-HN" sz="4000" dirty="0" smtClean="0">
                <a:solidFill>
                  <a:schemeClr val="tx1">
                    <a:lumMod val="50000"/>
                    <a:lumOff val="50000"/>
                  </a:schemeClr>
                </a:solidFill>
              </a:rPr>
              <a:t>Espacios Confinados Agrícolas</a:t>
            </a:r>
            <a:endParaRPr lang="es-HN" sz="4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108</a:t>
            </a:fld>
            <a:endParaRPr lang="en-US" dirty="0">
              <a:solidFill>
                <a:prstClr val="black">
                  <a:tint val="75000"/>
                </a:prstClr>
              </a:solidFill>
            </a:endParaRPr>
          </a:p>
        </p:txBody>
      </p:sp>
    </p:spTree>
    <p:extLst>
      <p:ext uri="{BB962C8B-B14F-4D97-AF65-F5344CB8AC3E}">
        <p14:creationId xmlns:p14="http://schemas.microsoft.com/office/powerpoint/2010/main" val="32697727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title="Forma gráfica"/>
          <p:cNvGrpSpPr/>
          <p:nvPr/>
        </p:nvGrpSpPr>
        <p:grpSpPr>
          <a:xfrm>
            <a:off x="381000" y="1570037"/>
            <a:ext cx="8382000" cy="4525963"/>
            <a:chOff x="457200" y="1066804"/>
            <a:chExt cx="8382000" cy="4525963"/>
          </a:xfrm>
        </p:grpSpPr>
        <p:sp>
          <p:nvSpPr>
            <p:cNvPr id="18" name="Freeform 17"/>
            <p:cNvSpPr/>
            <p:nvPr/>
          </p:nvSpPr>
          <p:spPr>
            <a:xfrm>
              <a:off x="457200" y="1066804"/>
              <a:ext cx="8382000" cy="4525963"/>
            </a:xfrm>
            <a:custGeom>
              <a:avLst/>
              <a:gdLst>
                <a:gd name="connsiteX0" fmla="*/ 0 w 8382000"/>
                <a:gd name="connsiteY0" fmla="*/ 384707 h 4525963"/>
                <a:gd name="connsiteX1" fmla="*/ 384707 w 8382000"/>
                <a:gd name="connsiteY1" fmla="*/ 0 h 4525963"/>
                <a:gd name="connsiteX2" fmla="*/ 7997293 w 8382000"/>
                <a:gd name="connsiteY2" fmla="*/ 0 h 4525963"/>
                <a:gd name="connsiteX3" fmla="*/ 8382000 w 8382000"/>
                <a:gd name="connsiteY3" fmla="*/ 384707 h 4525963"/>
                <a:gd name="connsiteX4" fmla="*/ 8382000 w 8382000"/>
                <a:gd name="connsiteY4" fmla="*/ 4141256 h 4525963"/>
                <a:gd name="connsiteX5" fmla="*/ 7997293 w 8382000"/>
                <a:gd name="connsiteY5" fmla="*/ 4525963 h 4525963"/>
                <a:gd name="connsiteX6" fmla="*/ 384707 w 8382000"/>
                <a:gd name="connsiteY6" fmla="*/ 4525963 h 4525963"/>
                <a:gd name="connsiteX7" fmla="*/ 0 w 8382000"/>
                <a:gd name="connsiteY7" fmla="*/ 4141256 h 4525963"/>
                <a:gd name="connsiteX8" fmla="*/ 0 w 8382000"/>
                <a:gd name="connsiteY8" fmla="*/ 384707 h 45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4525963">
                  <a:moveTo>
                    <a:pt x="0" y="384707"/>
                  </a:moveTo>
                  <a:cubicBezTo>
                    <a:pt x="0" y="172239"/>
                    <a:pt x="172239" y="0"/>
                    <a:pt x="384707" y="0"/>
                  </a:cubicBezTo>
                  <a:lnTo>
                    <a:pt x="7997293" y="0"/>
                  </a:lnTo>
                  <a:cubicBezTo>
                    <a:pt x="8209761" y="0"/>
                    <a:pt x="8382000" y="172239"/>
                    <a:pt x="8382000" y="384707"/>
                  </a:cubicBezTo>
                  <a:lnTo>
                    <a:pt x="8382000" y="4141256"/>
                  </a:lnTo>
                  <a:cubicBezTo>
                    <a:pt x="8382000" y="4353724"/>
                    <a:pt x="8209761" y="4525963"/>
                    <a:pt x="7997293" y="4525963"/>
                  </a:cubicBezTo>
                  <a:lnTo>
                    <a:pt x="384707" y="4525963"/>
                  </a:lnTo>
                  <a:cubicBezTo>
                    <a:pt x="172239" y="4525963"/>
                    <a:pt x="0" y="4353724"/>
                    <a:pt x="0" y="4141256"/>
                  </a:cubicBezTo>
                  <a:lnTo>
                    <a:pt x="0" y="384707"/>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234597" tIns="234597" rIns="234597" bIns="3625327" numCol="1" spcCol="1270" anchor="t" anchorCtr="0">
              <a:noAutofit/>
            </a:bodyPr>
            <a:lstStyle/>
            <a:p>
              <a:pPr lvl="0" algn="l" defTabSz="1422400" rtl="0">
                <a:lnSpc>
                  <a:spcPct val="90000"/>
                </a:lnSpc>
                <a:spcBef>
                  <a:spcPct val="0"/>
                </a:spcBef>
                <a:spcAft>
                  <a:spcPct val="35000"/>
                </a:spcAft>
              </a:pPr>
              <a:endParaRPr lang="es-HN" sz="3200" b="1" kern="1200" noProof="0" dirty="0">
                <a:solidFill>
                  <a:schemeClr val="accent5">
                    <a:lumMod val="50000"/>
                  </a:schemeClr>
                </a:solidFill>
                <a:latin typeface="Arial" panose="020B0604020202020204" pitchFamily="34" charset="0"/>
                <a:cs typeface="Arial" panose="020B0604020202020204" pitchFamily="34" charset="0"/>
              </a:endParaRPr>
            </a:p>
          </p:txBody>
        </p:sp>
        <p:sp>
          <p:nvSpPr>
            <p:cNvPr id="19" name="Freeform 18"/>
            <p:cNvSpPr/>
            <p:nvPr/>
          </p:nvSpPr>
          <p:spPr>
            <a:xfrm>
              <a:off x="666750" y="2198294"/>
              <a:ext cx="7962900" cy="3168174"/>
            </a:xfrm>
            <a:custGeom>
              <a:avLst/>
              <a:gdLst>
                <a:gd name="connsiteX0" fmla="*/ 0 w 7962900"/>
                <a:gd name="connsiteY0" fmla="*/ 332658 h 3168174"/>
                <a:gd name="connsiteX1" fmla="*/ 332658 w 7962900"/>
                <a:gd name="connsiteY1" fmla="*/ 0 h 3168174"/>
                <a:gd name="connsiteX2" fmla="*/ 7630242 w 7962900"/>
                <a:gd name="connsiteY2" fmla="*/ 0 h 3168174"/>
                <a:gd name="connsiteX3" fmla="*/ 7962900 w 7962900"/>
                <a:gd name="connsiteY3" fmla="*/ 332658 h 3168174"/>
                <a:gd name="connsiteX4" fmla="*/ 7962900 w 7962900"/>
                <a:gd name="connsiteY4" fmla="*/ 2835516 h 3168174"/>
                <a:gd name="connsiteX5" fmla="*/ 7630242 w 7962900"/>
                <a:gd name="connsiteY5" fmla="*/ 3168174 h 3168174"/>
                <a:gd name="connsiteX6" fmla="*/ 332658 w 7962900"/>
                <a:gd name="connsiteY6" fmla="*/ 3168174 h 3168174"/>
                <a:gd name="connsiteX7" fmla="*/ 0 w 7962900"/>
                <a:gd name="connsiteY7" fmla="*/ 2835516 h 3168174"/>
                <a:gd name="connsiteX8" fmla="*/ 0 w 7962900"/>
                <a:gd name="connsiteY8" fmla="*/ 332658 h 316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2900" h="3168174">
                  <a:moveTo>
                    <a:pt x="0" y="332658"/>
                  </a:moveTo>
                  <a:cubicBezTo>
                    <a:pt x="0" y="148936"/>
                    <a:pt x="148936" y="0"/>
                    <a:pt x="332658" y="0"/>
                  </a:cubicBezTo>
                  <a:lnTo>
                    <a:pt x="7630242" y="0"/>
                  </a:lnTo>
                  <a:cubicBezTo>
                    <a:pt x="7813964" y="0"/>
                    <a:pt x="7962900" y="148936"/>
                    <a:pt x="7962900" y="332658"/>
                  </a:cubicBezTo>
                  <a:lnTo>
                    <a:pt x="7962900" y="2835516"/>
                  </a:lnTo>
                  <a:cubicBezTo>
                    <a:pt x="7962900" y="3019238"/>
                    <a:pt x="7813964" y="3168174"/>
                    <a:pt x="7630242" y="3168174"/>
                  </a:cubicBezTo>
                  <a:lnTo>
                    <a:pt x="332658" y="3168174"/>
                  </a:lnTo>
                  <a:cubicBezTo>
                    <a:pt x="148936" y="3168174"/>
                    <a:pt x="0" y="3019238"/>
                    <a:pt x="0" y="2835516"/>
                  </a:cubicBezTo>
                  <a:lnTo>
                    <a:pt x="0" y="332658"/>
                  </a:lnTo>
                  <a:close/>
                </a:path>
              </a:pathLst>
            </a:custGeom>
          </p:spPr>
          <p:style>
            <a:lnRef idx="0">
              <a:schemeClr val="lt1">
                <a:hueOff val="0"/>
                <a:satOff val="0"/>
                <a:lumOff val="0"/>
                <a:alphaOff val="0"/>
              </a:schemeClr>
            </a:lnRef>
            <a:fillRef idx="3">
              <a:schemeClr val="accent4">
                <a:hueOff val="-2232385"/>
                <a:satOff val="13449"/>
                <a:lumOff val="1078"/>
                <a:alphaOff val="0"/>
              </a:schemeClr>
            </a:fillRef>
            <a:effectRef idx="3">
              <a:schemeClr val="accent4">
                <a:hueOff val="-2232385"/>
                <a:satOff val="13449"/>
                <a:lumOff val="1078"/>
                <a:alphaOff val="0"/>
              </a:schemeClr>
            </a:effectRef>
            <a:fontRef idx="minor">
              <a:schemeClr val="lt1"/>
            </a:fontRef>
          </p:style>
          <p:txBody>
            <a:bodyPr spcFirstLastPara="0" vert="horz" wrap="square" lIns="219352" tIns="219352" rIns="219352" bIns="2109223" numCol="1" spcCol="1270" anchor="t" anchorCtr="0">
              <a:noAutofit/>
            </a:bodyPr>
            <a:lstStyle/>
            <a:p>
              <a:pPr lvl="0" algn="l" defTabSz="1422400" rtl="0">
                <a:lnSpc>
                  <a:spcPct val="90000"/>
                </a:lnSpc>
                <a:spcBef>
                  <a:spcPct val="0"/>
                </a:spcBef>
                <a:spcAft>
                  <a:spcPct val="35000"/>
                </a:spcAft>
              </a:pPr>
              <a:endParaRPr lang="es-HN" sz="3200" b="0" kern="1200" noProof="0" dirty="0">
                <a:solidFill>
                  <a:srgbClr val="6600CC"/>
                </a:solidFill>
                <a:latin typeface="Arial" panose="020B0604020202020204" pitchFamily="34" charset="0"/>
                <a:cs typeface="Arial" panose="020B0604020202020204" pitchFamily="34" charset="0"/>
              </a:endParaRPr>
            </a:p>
          </p:txBody>
        </p:sp>
        <p:sp>
          <p:nvSpPr>
            <p:cNvPr id="20" name="Freeform 19"/>
            <p:cNvSpPr/>
            <p:nvPr/>
          </p:nvSpPr>
          <p:spPr>
            <a:xfrm>
              <a:off x="885840" y="3295008"/>
              <a:ext cx="2847959" cy="879717"/>
            </a:xfrm>
            <a:custGeom>
              <a:avLst/>
              <a:gdLst>
                <a:gd name="connsiteX0" fmla="*/ 0 w 2771758"/>
                <a:gd name="connsiteY0" fmla="*/ 92370 h 879717"/>
                <a:gd name="connsiteX1" fmla="*/ 92370 w 2771758"/>
                <a:gd name="connsiteY1" fmla="*/ 0 h 879717"/>
                <a:gd name="connsiteX2" fmla="*/ 2679388 w 2771758"/>
                <a:gd name="connsiteY2" fmla="*/ 0 h 879717"/>
                <a:gd name="connsiteX3" fmla="*/ 2771758 w 2771758"/>
                <a:gd name="connsiteY3" fmla="*/ 92370 h 879717"/>
                <a:gd name="connsiteX4" fmla="*/ 2771758 w 2771758"/>
                <a:gd name="connsiteY4" fmla="*/ 787347 h 879717"/>
                <a:gd name="connsiteX5" fmla="*/ 2679388 w 2771758"/>
                <a:gd name="connsiteY5" fmla="*/ 879717 h 879717"/>
                <a:gd name="connsiteX6" fmla="*/ 92370 w 2771758"/>
                <a:gd name="connsiteY6" fmla="*/ 879717 h 879717"/>
                <a:gd name="connsiteX7" fmla="*/ 0 w 2771758"/>
                <a:gd name="connsiteY7" fmla="*/ 787347 h 879717"/>
                <a:gd name="connsiteX8" fmla="*/ 0 w 2771758"/>
                <a:gd name="connsiteY8" fmla="*/ 92370 h 87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758" h="879717">
                  <a:moveTo>
                    <a:pt x="0" y="92370"/>
                  </a:moveTo>
                  <a:cubicBezTo>
                    <a:pt x="0" y="41355"/>
                    <a:pt x="41355" y="0"/>
                    <a:pt x="92370" y="0"/>
                  </a:cubicBezTo>
                  <a:lnTo>
                    <a:pt x="2679388" y="0"/>
                  </a:lnTo>
                  <a:cubicBezTo>
                    <a:pt x="2730403" y="0"/>
                    <a:pt x="2771758" y="41355"/>
                    <a:pt x="2771758" y="92370"/>
                  </a:cubicBezTo>
                  <a:lnTo>
                    <a:pt x="2771758" y="787347"/>
                  </a:lnTo>
                  <a:cubicBezTo>
                    <a:pt x="2771758" y="838362"/>
                    <a:pt x="2730403" y="879717"/>
                    <a:pt x="2679388" y="879717"/>
                  </a:cubicBezTo>
                  <a:lnTo>
                    <a:pt x="92370" y="879717"/>
                  </a:lnTo>
                  <a:cubicBezTo>
                    <a:pt x="41355" y="879717"/>
                    <a:pt x="0" y="838362"/>
                    <a:pt x="0" y="787347"/>
                  </a:cubicBezTo>
                  <a:lnTo>
                    <a:pt x="0" y="92370"/>
                  </a:ln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254" tIns="103254" rIns="103254" bIns="103254" numCol="1" spcCol="1270" anchor="ctr" anchorCtr="0">
              <a:noAutofit/>
            </a:bodyPr>
            <a:lstStyle/>
            <a:p>
              <a:pPr lvl="0" algn="ctr" defTabSz="889000" rtl="0">
                <a:lnSpc>
                  <a:spcPct val="90000"/>
                </a:lnSpc>
                <a:spcBef>
                  <a:spcPct val="0"/>
                </a:spcBef>
                <a:spcAft>
                  <a:spcPct val="35000"/>
                </a:spcAft>
              </a:pPr>
              <a:endParaRPr lang="en-US" sz="2000" kern="1200" dirty="0">
                <a:latin typeface="Arial" panose="020B0604020202020204" pitchFamily="34" charset="0"/>
                <a:cs typeface="Arial" panose="020B0604020202020204" pitchFamily="34" charset="0"/>
              </a:endParaRPr>
            </a:p>
          </p:txBody>
        </p:sp>
        <p:sp>
          <p:nvSpPr>
            <p:cNvPr id="21" name="Freeform 20"/>
            <p:cNvSpPr/>
            <p:nvPr/>
          </p:nvSpPr>
          <p:spPr>
            <a:xfrm>
              <a:off x="885841" y="4221167"/>
              <a:ext cx="2847958" cy="879717"/>
            </a:xfrm>
            <a:custGeom>
              <a:avLst/>
              <a:gdLst>
                <a:gd name="connsiteX0" fmla="*/ 0 w 2771758"/>
                <a:gd name="connsiteY0" fmla="*/ 92370 h 879717"/>
                <a:gd name="connsiteX1" fmla="*/ 92370 w 2771758"/>
                <a:gd name="connsiteY1" fmla="*/ 0 h 879717"/>
                <a:gd name="connsiteX2" fmla="*/ 2679388 w 2771758"/>
                <a:gd name="connsiteY2" fmla="*/ 0 h 879717"/>
                <a:gd name="connsiteX3" fmla="*/ 2771758 w 2771758"/>
                <a:gd name="connsiteY3" fmla="*/ 92370 h 879717"/>
                <a:gd name="connsiteX4" fmla="*/ 2771758 w 2771758"/>
                <a:gd name="connsiteY4" fmla="*/ 787347 h 879717"/>
                <a:gd name="connsiteX5" fmla="*/ 2679388 w 2771758"/>
                <a:gd name="connsiteY5" fmla="*/ 879717 h 879717"/>
                <a:gd name="connsiteX6" fmla="*/ 92370 w 2771758"/>
                <a:gd name="connsiteY6" fmla="*/ 879717 h 879717"/>
                <a:gd name="connsiteX7" fmla="*/ 0 w 2771758"/>
                <a:gd name="connsiteY7" fmla="*/ 787347 h 879717"/>
                <a:gd name="connsiteX8" fmla="*/ 0 w 2771758"/>
                <a:gd name="connsiteY8" fmla="*/ 92370 h 87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758" h="879717">
                  <a:moveTo>
                    <a:pt x="0" y="92370"/>
                  </a:moveTo>
                  <a:cubicBezTo>
                    <a:pt x="0" y="41355"/>
                    <a:pt x="41355" y="0"/>
                    <a:pt x="92370" y="0"/>
                  </a:cubicBezTo>
                  <a:lnTo>
                    <a:pt x="2679388" y="0"/>
                  </a:lnTo>
                  <a:cubicBezTo>
                    <a:pt x="2730403" y="0"/>
                    <a:pt x="2771758" y="41355"/>
                    <a:pt x="2771758" y="92370"/>
                  </a:cubicBezTo>
                  <a:lnTo>
                    <a:pt x="2771758" y="787347"/>
                  </a:lnTo>
                  <a:cubicBezTo>
                    <a:pt x="2771758" y="838362"/>
                    <a:pt x="2730403" y="879717"/>
                    <a:pt x="2679388" y="879717"/>
                  </a:cubicBezTo>
                  <a:lnTo>
                    <a:pt x="92370" y="879717"/>
                  </a:lnTo>
                  <a:cubicBezTo>
                    <a:pt x="41355" y="879717"/>
                    <a:pt x="0" y="838362"/>
                    <a:pt x="0" y="787347"/>
                  </a:cubicBezTo>
                  <a:lnTo>
                    <a:pt x="0" y="92370"/>
                  </a:lnTo>
                  <a:close/>
                </a:path>
              </a:pathLst>
            </a:custGeom>
          </p:spPr>
          <p:style>
            <a:lnRef idx="1">
              <a:schemeClr val="accent4">
                <a:hueOff val="-4464770"/>
                <a:satOff val="26899"/>
                <a:lumOff val="215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254" tIns="103254" rIns="103254" bIns="103254" numCol="1" spcCol="1270" anchor="ctr" anchorCtr="0">
              <a:noAutofit/>
            </a:bodyPr>
            <a:lstStyle/>
            <a:p>
              <a:pPr lvl="0" algn="ctr" defTabSz="889000" rtl="0">
                <a:lnSpc>
                  <a:spcPct val="90000"/>
                </a:lnSpc>
                <a:spcBef>
                  <a:spcPct val="0"/>
                </a:spcBef>
                <a:spcAft>
                  <a:spcPct val="35000"/>
                </a:spcAft>
              </a:pPr>
              <a:endParaRPr lang="es-HN" sz="2000" kern="1200" noProof="0" dirty="0">
                <a:latin typeface="Arial" panose="020B0604020202020204" pitchFamily="34" charset="0"/>
                <a:cs typeface="Arial" panose="020B0604020202020204" pitchFamily="34" charset="0"/>
              </a:endParaRPr>
            </a:p>
          </p:txBody>
        </p:sp>
        <p:sp>
          <p:nvSpPr>
            <p:cNvPr id="22" name="Freeform 21"/>
            <p:cNvSpPr/>
            <p:nvPr/>
          </p:nvSpPr>
          <p:spPr>
            <a:xfrm>
              <a:off x="3878630" y="3295008"/>
              <a:ext cx="4503384" cy="1810385"/>
            </a:xfrm>
            <a:custGeom>
              <a:avLst/>
              <a:gdLst>
                <a:gd name="connsiteX0" fmla="*/ 0 w 4503384"/>
                <a:gd name="connsiteY0" fmla="*/ 190090 h 1810385"/>
                <a:gd name="connsiteX1" fmla="*/ 190090 w 4503384"/>
                <a:gd name="connsiteY1" fmla="*/ 0 h 1810385"/>
                <a:gd name="connsiteX2" fmla="*/ 4313294 w 4503384"/>
                <a:gd name="connsiteY2" fmla="*/ 0 h 1810385"/>
                <a:gd name="connsiteX3" fmla="*/ 4503384 w 4503384"/>
                <a:gd name="connsiteY3" fmla="*/ 190090 h 1810385"/>
                <a:gd name="connsiteX4" fmla="*/ 4503384 w 4503384"/>
                <a:gd name="connsiteY4" fmla="*/ 1620295 h 1810385"/>
                <a:gd name="connsiteX5" fmla="*/ 4313294 w 4503384"/>
                <a:gd name="connsiteY5" fmla="*/ 1810385 h 1810385"/>
                <a:gd name="connsiteX6" fmla="*/ 190090 w 4503384"/>
                <a:gd name="connsiteY6" fmla="*/ 1810385 h 1810385"/>
                <a:gd name="connsiteX7" fmla="*/ 0 w 4503384"/>
                <a:gd name="connsiteY7" fmla="*/ 1620295 h 1810385"/>
                <a:gd name="connsiteX8" fmla="*/ 0 w 4503384"/>
                <a:gd name="connsiteY8" fmla="*/ 190090 h 181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384" h="1810385">
                  <a:moveTo>
                    <a:pt x="0" y="190090"/>
                  </a:moveTo>
                  <a:cubicBezTo>
                    <a:pt x="0" y="85106"/>
                    <a:pt x="85106" y="0"/>
                    <a:pt x="190090" y="0"/>
                  </a:cubicBezTo>
                  <a:lnTo>
                    <a:pt x="4313294" y="0"/>
                  </a:lnTo>
                  <a:cubicBezTo>
                    <a:pt x="4418278" y="0"/>
                    <a:pt x="4503384" y="85106"/>
                    <a:pt x="4503384" y="190090"/>
                  </a:cubicBezTo>
                  <a:lnTo>
                    <a:pt x="4503384" y="1620295"/>
                  </a:lnTo>
                  <a:cubicBezTo>
                    <a:pt x="4503384" y="1725279"/>
                    <a:pt x="4418278" y="1810385"/>
                    <a:pt x="4313294" y="1810385"/>
                  </a:cubicBezTo>
                  <a:lnTo>
                    <a:pt x="190090" y="1810385"/>
                  </a:lnTo>
                  <a:cubicBezTo>
                    <a:pt x="85106" y="1810385"/>
                    <a:pt x="0" y="1725279"/>
                    <a:pt x="0" y="1620295"/>
                  </a:cubicBezTo>
                  <a:lnTo>
                    <a:pt x="0" y="190090"/>
                  </a:lnTo>
                  <a:close/>
                </a:path>
              </a:pathLst>
            </a:custGeom>
          </p:spPr>
          <p:style>
            <a:lnRef idx="0">
              <a:schemeClr val="lt1">
                <a:hueOff val="0"/>
                <a:satOff val="0"/>
                <a:lumOff val="0"/>
                <a:alphaOff val="0"/>
              </a:schemeClr>
            </a:lnRef>
            <a:fillRef idx="3">
              <a:schemeClr val="accent4">
                <a:hueOff val="-4464770"/>
                <a:satOff val="26899"/>
                <a:lumOff val="2156"/>
                <a:alphaOff val="0"/>
              </a:schemeClr>
            </a:fillRef>
            <a:effectRef idx="3">
              <a:schemeClr val="accent4">
                <a:hueOff val="-4464770"/>
                <a:satOff val="26899"/>
                <a:lumOff val="2156"/>
                <a:alphaOff val="0"/>
              </a:schemeClr>
            </a:effectRef>
            <a:fontRef idx="minor">
              <a:schemeClr val="lt1"/>
            </a:fontRef>
          </p:style>
          <p:txBody>
            <a:bodyPr spcFirstLastPara="0" vert="horz" wrap="square" lIns="177596" tIns="55676" rIns="177596" bIns="283260" numCol="1" spcCol="1270" anchor="t" anchorCtr="0">
              <a:noAutofit/>
            </a:bodyPr>
            <a:lstStyle/>
            <a:p>
              <a:pPr lvl="0" algn="l" defTabSz="1422400" rtl="0">
                <a:lnSpc>
                  <a:spcPct val="90000"/>
                </a:lnSpc>
                <a:spcBef>
                  <a:spcPct val="0"/>
                </a:spcBef>
                <a:spcAft>
                  <a:spcPct val="35000"/>
                </a:spcAft>
              </a:pPr>
              <a:endParaRPr lang="es-HN" sz="3200" kern="1200" noProof="0" dirty="0">
                <a:solidFill>
                  <a:srgbClr val="3E22B4"/>
                </a:solidFill>
                <a:latin typeface="Arial" panose="020B0604020202020204" pitchFamily="34" charset="0"/>
                <a:cs typeface="Arial" panose="020B0604020202020204" pitchFamily="34" charset="0"/>
              </a:endParaRPr>
            </a:p>
          </p:txBody>
        </p:sp>
      </p:gr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109</a:t>
            </a:fld>
            <a:endParaRPr lang="en-US" dirty="0">
              <a:solidFill>
                <a:prstClr val="white">
                  <a:lumMod val="95000"/>
                </a:prstClr>
              </a:solidFill>
            </a:endParaRPr>
          </a:p>
        </p:txBody>
      </p:sp>
      <p:sp>
        <p:nvSpPr>
          <p:cNvPr id="2" name="Title 1"/>
          <p:cNvSpPr>
            <a:spLocks noGrp="1"/>
          </p:cNvSpPr>
          <p:nvPr>
            <p:ph type="title"/>
          </p:nvPr>
        </p:nvSpPr>
        <p:spPr/>
        <p:txBody>
          <a:bodyPr>
            <a:normAutofit/>
          </a:bodyPr>
          <a:lstStyle/>
          <a:p>
            <a:r>
              <a:rPr lang="es-HN" dirty="0" smtClean="0"/>
              <a:t>Prácticas Recomendadas</a:t>
            </a:r>
            <a:endParaRPr lang="es-HN" dirty="0"/>
          </a:p>
        </p:txBody>
      </p:sp>
      <p:sp>
        <p:nvSpPr>
          <p:cNvPr id="11" name="Text Placeholder 10"/>
          <p:cNvSpPr>
            <a:spLocks noGrp="1"/>
          </p:cNvSpPr>
          <p:nvPr>
            <p:ph type="body" idx="1"/>
          </p:nvPr>
        </p:nvSpPr>
        <p:spPr>
          <a:xfrm>
            <a:off x="590550" y="1687910"/>
            <a:ext cx="7962900" cy="1055290"/>
          </a:xfrm>
        </p:spPr>
        <p:txBody>
          <a:bodyPr anchor="t">
            <a:normAutofit lnSpcReduction="10000"/>
          </a:bodyPr>
          <a:lstStyle/>
          <a:p>
            <a:pPr lvl="0"/>
            <a:r>
              <a:rPr lang="es-HN" sz="3200" dirty="0">
                <a:solidFill>
                  <a:srgbClr val="4BACC6">
                    <a:lumMod val="50000"/>
                  </a:srgbClr>
                </a:solidFill>
              </a:rPr>
              <a:t>Trate todos los espacios confinados como </a:t>
            </a:r>
            <a:r>
              <a:rPr lang="es-HN" sz="3200" dirty="0" smtClean="0">
                <a:solidFill>
                  <a:srgbClr val="4BACC6">
                    <a:lumMod val="50000"/>
                  </a:srgbClr>
                </a:solidFill>
                <a:latin typeface="Arial Black" panose="020B0A04020102020204" pitchFamily="34" charset="0"/>
              </a:rPr>
              <a:t>peligrosos</a:t>
            </a:r>
            <a:endParaRPr lang="en-US" b="0" dirty="0">
              <a:solidFill>
                <a:prstClr val="black"/>
              </a:solidFill>
              <a:latin typeface="Arial Black" panose="020B0A04020102020204" pitchFamily="34" charset="0"/>
            </a:endParaRPr>
          </a:p>
        </p:txBody>
      </p:sp>
      <p:sp>
        <p:nvSpPr>
          <p:cNvPr id="12" name="Content Placeholder 11"/>
          <p:cNvSpPr>
            <a:spLocks noGrp="1"/>
          </p:cNvSpPr>
          <p:nvPr>
            <p:ph sz="half" idx="2"/>
          </p:nvPr>
        </p:nvSpPr>
        <p:spPr>
          <a:xfrm>
            <a:off x="799576" y="2794793"/>
            <a:ext cx="7506237" cy="1003448"/>
          </a:xfrm>
        </p:spPr>
        <p:txBody>
          <a:bodyPr>
            <a:normAutofit lnSpcReduction="10000"/>
          </a:bodyPr>
          <a:lstStyle/>
          <a:p>
            <a:pPr marL="0" lvl="0" indent="0">
              <a:buNone/>
            </a:pPr>
            <a:r>
              <a:rPr lang="es-HN" sz="3200" b="1" dirty="0">
                <a:solidFill>
                  <a:srgbClr val="6600CC"/>
                </a:solidFill>
                <a:latin typeface="Arial Black" panose="020B0A04020102020204" pitchFamily="34" charset="0"/>
              </a:rPr>
              <a:t>SIEMPRE</a:t>
            </a:r>
            <a:r>
              <a:rPr lang="es-HN" sz="3200" b="1" dirty="0">
                <a:solidFill>
                  <a:srgbClr val="6600CC"/>
                </a:solidFill>
              </a:rPr>
              <a:t> pruebe el aire </a:t>
            </a:r>
            <a:r>
              <a:rPr lang="es-HN" sz="3200" b="1" dirty="0">
                <a:solidFill>
                  <a:srgbClr val="6600CC"/>
                </a:solidFill>
                <a:latin typeface="Arial Black" panose="020B0A04020102020204" pitchFamily="34" charset="0"/>
              </a:rPr>
              <a:t>ANTES </a:t>
            </a:r>
            <a:r>
              <a:rPr lang="es-HN" sz="3200" b="1" dirty="0">
                <a:solidFill>
                  <a:srgbClr val="6600CC"/>
                </a:solidFill>
              </a:rPr>
              <a:t>de la entrada</a:t>
            </a:r>
            <a:endParaRPr lang="es-HN" sz="3200" dirty="0">
              <a:solidFill>
                <a:srgbClr val="6600CC"/>
              </a:solidFill>
            </a:endParaRPr>
          </a:p>
          <a:p>
            <a:pPr marL="0" indent="0">
              <a:buNone/>
            </a:pPr>
            <a:endParaRPr lang="en-US" dirty="0"/>
          </a:p>
        </p:txBody>
      </p:sp>
      <p:sp>
        <p:nvSpPr>
          <p:cNvPr id="13" name="Text Placeholder 12"/>
          <p:cNvSpPr>
            <a:spLocks noGrp="1"/>
          </p:cNvSpPr>
          <p:nvPr>
            <p:ph type="body" sz="quarter" idx="3"/>
          </p:nvPr>
        </p:nvSpPr>
        <p:spPr>
          <a:xfrm>
            <a:off x="809640" y="3798241"/>
            <a:ext cx="2992790" cy="1219200"/>
          </a:xfrm>
        </p:spPr>
        <p:txBody>
          <a:bodyPr anchor="t">
            <a:noAutofit/>
          </a:bodyPr>
          <a:lstStyle/>
          <a:p>
            <a:pPr lvl="0">
              <a:lnSpc>
                <a:spcPct val="70000"/>
              </a:lnSpc>
              <a:spcBef>
                <a:spcPts val="0"/>
              </a:spcBef>
            </a:pPr>
            <a:r>
              <a:rPr lang="es-HN" b="0" dirty="0">
                <a:solidFill>
                  <a:prstClr val="black"/>
                </a:solidFill>
                <a:latin typeface="Arial Black" panose="020B0A04020102020204" pitchFamily="34" charset="0"/>
              </a:rPr>
              <a:t>NO</a:t>
            </a:r>
            <a:r>
              <a:rPr lang="es-HN" b="0" dirty="0">
                <a:solidFill>
                  <a:prstClr val="black"/>
                </a:solidFill>
              </a:rPr>
              <a:t> entre a espacios confinados sin probar el </a:t>
            </a:r>
            <a:r>
              <a:rPr lang="es-HN" b="0" dirty="0" smtClean="0">
                <a:solidFill>
                  <a:prstClr val="black"/>
                </a:solidFill>
              </a:rPr>
              <a:t>aire</a:t>
            </a:r>
            <a:endParaRPr lang="en-US" b="0" dirty="0">
              <a:solidFill>
                <a:prstClr val="black"/>
              </a:solidFill>
            </a:endParaRPr>
          </a:p>
        </p:txBody>
      </p:sp>
      <p:sp>
        <p:nvSpPr>
          <p:cNvPr id="14" name="Content Placeholder 13"/>
          <p:cNvSpPr>
            <a:spLocks noGrp="1"/>
          </p:cNvSpPr>
          <p:nvPr>
            <p:ph sz="quarter" idx="4"/>
          </p:nvPr>
        </p:nvSpPr>
        <p:spPr>
          <a:xfrm>
            <a:off x="805327" y="4724400"/>
            <a:ext cx="2852272" cy="905774"/>
          </a:xfrm>
        </p:spPr>
        <p:txBody>
          <a:bodyPr/>
          <a:lstStyle/>
          <a:p>
            <a:pPr marL="0" indent="0">
              <a:lnSpc>
                <a:spcPct val="70000"/>
              </a:lnSpc>
              <a:spcBef>
                <a:spcPts val="0"/>
              </a:spcBef>
              <a:buNone/>
            </a:pPr>
            <a:r>
              <a:rPr lang="es-HN" dirty="0">
                <a:solidFill>
                  <a:prstClr val="black"/>
                </a:solidFill>
              </a:rPr>
              <a:t>Oxígeno, vapores inflamables y químicos tóxicos</a:t>
            </a:r>
            <a:endParaRPr lang="en-US" dirty="0"/>
          </a:p>
        </p:txBody>
      </p:sp>
      <p:sp>
        <p:nvSpPr>
          <p:cNvPr id="15" name="Text Placeholder 14"/>
          <p:cNvSpPr>
            <a:spLocks noGrp="1"/>
          </p:cNvSpPr>
          <p:nvPr>
            <p:ph type="body" sz="quarter" idx="13"/>
          </p:nvPr>
        </p:nvSpPr>
        <p:spPr>
          <a:xfrm>
            <a:off x="3802430" y="3791052"/>
            <a:ext cx="4503384" cy="1817574"/>
          </a:xfrm>
        </p:spPr>
        <p:txBody>
          <a:bodyPr anchor="t">
            <a:normAutofit fontScale="92500" lnSpcReduction="10000"/>
          </a:bodyPr>
          <a:lstStyle/>
          <a:p>
            <a:pPr lvl="0"/>
            <a:r>
              <a:rPr lang="es-HN" sz="3200" dirty="0">
                <a:solidFill>
                  <a:srgbClr val="3E22B4"/>
                </a:solidFill>
                <a:latin typeface="Arial Black" panose="020B0A04020102020204" pitchFamily="34" charset="0"/>
              </a:rPr>
              <a:t>Inmediatamente salga</a:t>
            </a:r>
            <a:r>
              <a:rPr lang="es-HN" sz="3200" b="0" dirty="0">
                <a:solidFill>
                  <a:srgbClr val="3E22B4"/>
                </a:solidFill>
                <a:latin typeface="Arial Black" panose="020B0A04020102020204" pitchFamily="34" charset="0"/>
              </a:rPr>
              <a:t> </a:t>
            </a:r>
            <a:r>
              <a:rPr lang="es-HN" sz="3200" dirty="0">
                <a:solidFill>
                  <a:srgbClr val="3E22B4"/>
                </a:solidFill>
              </a:rPr>
              <a:t>del espacio si una condición insegura se </a:t>
            </a:r>
            <a:r>
              <a:rPr lang="es-HN" sz="3200" dirty="0" smtClean="0">
                <a:solidFill>
                  <a:srgbClr val="3E22B4"/>
                </a:solidFill>
              </a:rPr>
              <a:t>desarrolla</a:t>
            </a:r>
            <a:endParaRPr lang="es-HN" sz="3200" dirty="0">
              <a:solidFill>
                <a:srgbClr val="3E22B4"/>
              </a:solidFill>
            </a:endParaRPr>
          </a:p>
        </p:txBody>
      </p:sp>
      <p:sp>
        <p:nvSpPr>
          <p:cNvPr id="6" name="TextBox 5"/>
          <p:cNvSpPr txBox="1"/>
          <p:nvPr/>
        </p:nvSpPr>
        <p:spPr>
          <a:xfrm>
            <a:off x="990600" y="6243935"/>
            <a:ext cx="2895600" cy="523220"/>
          </a:xfrm>
          <a:prstGeom prst="rect">
            <a:avLst/>
          </a:prstGeom>
          <a:noFill/>
        </p:spPr>
        <p:txBody>
          <a:bodyPr wrap="square" rtlCol="0">
            <a:spAutoFit/>
          </a:bodyPr>
          <a:lstStyle/>
          <a:p>
            <a:pPr algn="r"/>
            <a:r>
              <a:rPr lang="es-HN" sz="1400" dirty="0" smtClean="0">
                <a:latin typeface="Arial Narrow" panose="020B0606020202030204" pitchFamily="34" charset="0"/>
              </a:rPr>
              <a:t>Prestado de la caja de herramientas de espacios confinados  CPWR </a:t>
            </a:r>
            <a:endParaRPr lang="es-HN" sz="1400" dirty="0">
              <a:latin typeface="Arial Narrow" panose="020B0606020202030204" pitchFamily="34" charset="0"/>
            </a:endParaRPr>
          </a:p>
        </p:txBody>
      </p:sp>
    </p:spTree>
    <p:extLst>
      <p:ext uri="{BB962C8B-B14F-4D97-AF65-F5344CB8AC3E}">
        <p14:creationId xmlns:p14="http://schemas.microsoft.com/office/powerpoint/2010/main" val="3645502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a:t>
            </a:fld>
            <a:endParaRPr lang="en-US" dirty="0">
              <a:solidFill>
                <a:prstClr val="white">
                  <a:lumMod val="75000"/>
                </a:prstClr>
              </a:solidFill>
            </a:endParaRPr>
          </a:p>
        </p:txBody>
      </p:sp>
      <p:sp>
        <p:nvSpPr>
          <p:cNvPr id="6" name="Title 5"/>
          <p:cNvSpPr>
            <a:spLocks noGrp="1"/>
          </p:cNvSpPr>
          <p:nvPr>
            <p:ph type="title"/>
          </p:nvPr>
        </p:nvSpPr>
        <p:spPr/>
        <p:txBody>
          <a:bodyPr>
            <a:noAutofit/>
          </a:bodyPr>
          <a:lstStyle/>
          <a:p>
            <a:r>
              <a:rPr lang="en-US" dirty="0" err="1"/>
              <a:t>Espacios</a:t>
            </a:r>
            <a:r>
              <a:rPr lang="en-US" dirty="0"/>
              <a:t> </a:t>
            </a:r>
            <a:r>
              <a:rPr lang="en-US" dirty="0" err="1"/>
              <a:t>C</a:t>
            </a:r>
            <a:r>
              <a:rPr lang="en-US" dirty="0" err="1" smtClean="0"/>
              <a:t>onfinados</a:t>
            </a:r>
            <a:r>
              <a:rPr lang="en-US" dirty="0" smtClean="0"/>
              <a:t> </a:t>
            </a:r>
            <a:r>
              <a:rPr lang="en-US" dirty="0">
                <a:solidFill>
                  <a:schemeClr val="accent6">
                    <a:lumMod val="75000"/>
                  </a:schemeClr>
                </a:solidFill>
              </a:rPr>
              <a:t>SON</a:t>
            </a:r>
            <a:r>
              <a:rPr lang="en-US" dirty="0"/>
              <a:t> </a:t>
            </a:r>
            <a:r>
              <a:rPr lang="en-US" dirty="0" err="1"/>
              <a:t>P</a:t>
            </a:r>
            <a:r>
              <a:rPr lang="en-US" dirty="0" err="1" smtClean="0"/>
              <a:t>eligrosos</a:t>
            </a:r>
            <a:endParaRPr lang="en-US" dirty="0"/>
          </a:p>
        </p:txBody>
      </p:sp>
      <p:pic>
        <p:nvPicPr>
          <p:cNvPr id="29698" name="Picture 2" title="Hombre mirando hacia arriba desde el poz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6840" y="2514600"/>
            <a:ext cx="3566160" cy="267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9"/>
          <p:cNvSpPr>
            <a:spLocks noGrp="1"/>
          </p:cNvSpPr>
          <p:nvPr>
            <p:ph sz="half" idx="1"/>
          </p:nvPr>
        </p:nvSpPr>
        <p:spPr>
          <a:xfrm>
            <a:off x="381000" y="1600201"/>
            <a:ext cx="8214360" cy="1524000"/>
          </a:xfrm>
        </p:spPr>
        <p:txBody>
          <a:bodyPr>
            <a:normAutofit/>
          </a:bodyPr>
          <a:lstStyle/>
          <a:p>
            <a:pPr marL="0" indent="0">
              <a:buNone/>
            </a:pPr>
            <a:r>
              <a:rPr lang="es-ES" sz="3600" dirty="0"/>
              <a:t>Los espacios confinados </a:t>
            </a:r>
            <a:r>
              <a:rPr lang="es-ES" sz="3600" dirty="0">
                <a:solidFill>
                  <a:schemeClr val="accent6">
                    <a:lumMod val="75000"/>
                  </a:schemeClr>
                </a:solidFill>
                <a:latin typeface="Arial Black" panose="020B0A04020102020204" pitchFamily="34" charset="0"/>
              </a:rPr>
              <a:t>podrían </a:t>
            </a:r>
            <a:r>
              <a:rPr lang="es-ES" sz="3600" dirty="0"/>
              <a:t>(contener</a:t>
            </a:r>
            <a:r>
              <a:rPr lang="es-ES" sz="3600" dirty="0" smtClean="0"/>
              <a:t>):</a:t>
            </a:r>
            <a:endParaRPr lang="en-US" sz="3600" dirty="0"/>
          </a:p>
        </p:txBody>
      </p:sp>
      <p:sp>
        <p:nvSpPr>
          <p:cNvPr id="11" name="Content Placeholder 10"/>
          <p:cNvSpPr>
            <a:spLocks noGrp="1"/>
          </p:cNvSpPr>
          <p:nvPr>
            <p:ph sz="half" idx="2"/>
          </p:nvPr>
        </p:nvSpPr>
        <p:spPr>
          <a:xfrm>
            <a:off x="381000" y="2819401"/>
            <a:ext cx="4876800" cy="4038600"/>
          </a:xfrm>
        </p:spPr>
        <p:txBody>
          <a:bodyPr/>
          <a:lstStyle/>
          <a:p>
            <a:r>
              <a:rPr lang="es-ES" sz="3200" dirty="0"/>
              <a:t>Aire tóxico</a:t>
            </a:r>
          </a:p>
          <a:p>
            <a:r>
              <a:rPr lang="es-ES" sz="3200" dirty="0"/>
              <a:t>Peligros de resbalones y caídas</a:t>
            </a:r>
          </a:p>
          <a:p>
            <a:r>
              <a:rPr lang="es-ES" sz="3200" dirty="0"/>
              <a:t>Peligros que no se ven</a:t>
            </a:r>
          </a:p>
          <a:p>
            <a:r>
              <a:rPr lang="es-ES" sz="3200" dirty="0"/>
              <a:t>Atrapar a una persona </a:t>
            </a:r>
            <a:r>
              <a:rPr lang="es-ES" sz="3200" dirty="0" smtClean="0"/>
              <a:t>dentro</a:t>
            </a:r>
            <a:endParaRPr lang="en-US" dirty="0"/>
          </a:p>
        </p:txBody>
      </p:sp>
    </p:spTree>
    <p:extLst>
      <p:ext uri="{BB962C8B-B14F-4D97-AF65-F5344CB8AC3E}">
        <p14:creationId xmlns:p14="http://schemas.microsoft.com/office/powerpoint/2010/main" val="348637641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110</a:t>
            </a:fld>
            <a:endParaRPr lang="en-US" dirty="0">
              <a:solidFill>
                <a:prstClr val="black">
                  <a:tint val="75000"/>
                </a:prstClr>
              </a:solidFill>
            </a:endParaRPr>
          </a:p>
        </p:txBody>
      </p:sp>
      <p:sp>
        <p:nvSpPr>
          <p:cNvPr id="2" name="Title 1"/>
          <p:cNvSpPr>
            <a:spLocks noGrp="1"/>
          </p:cNvSpPr>
          <p:nvPr>
            <p:ph type="title"/>
          </p:nvPr>
        </p:nvSpPr>
        <p:spPr>
          <a:xfrm>
            <a:off x="304800" y="228600"/>
            <a:ext cx="8534400" cy="1143000"/>
          </a:xfrm>
        </p:spPr>
        <p:txBody>
          <a:bodyPr>
            <a:noAutofit/>
          </a:bodyPr>
          <a:lstStyle/>
          <a:p>
            <a:r>
              <a:rPr lang="es-HN" spc="-100" dirty="0" smtClean="0"/>
              <a:t>Resumen de Espacios Confinados</a:t>
            </a:r>
            <a:endParaRPr lang="es-HN" spc="-100" dirty="0"/>
          </a:p>
        </p:txBody>
      </p:sp>
      <p:sp>
        <p:nvSpPr>
          <p:cNvPr id="3" name="Content Placeholder 2"/>
          <p:cNvSpPr>
            <a:spLocks noGrp="1"/>
          </p:cNvSpPr>
          <p:nvPr>
            <p:ph idx="1"/>
          </p:nvPr>
        </p:nvSpPr>
        <p:spPr>
          <a:xfrm>
            <a:off x="457200" y="1600200"/>
            <a:ext cx="8229600" cy="5562600"/>
          </a:xfrm>
        </p:spPr>
        <p:txBody>
          <a:bodyPr>
            <a:normAutofit fontScale="92500" lnSpcReduction="20000"/>
          </a:bodyPr>
          <a:lstStyle/>
          <a:p>
            <a:pPr marL="0" indent="0">
              <a:spcBef>
                <a:spcPts val="0"/>
              </a:spcBef>
              <a:spcAft>
                <a:spcPts val="1200"/>
              </a:spcAft>
              <a:buClr>
                <a:srgbClr val="FFC000"/>
              </a:buClr>
              <a:buSzPct val="150000"/>
              <a:buNone/>
            </a:pPr>
            <a:r>
              <a:rPr lang="es-HN" sz="3500" b="1" dirty="0" smtClean="0">
                <a:solidFill>
                  <a:schemeClr val="accent6">
                    <a:lumMod val="75000"/>
                  </a:schemeClr>
                </a:solidFill>
                <a:latin typeface="Arial Black" panose="020B0A04020102020204" pitchFamily="34" charset="0"/>
              </a:rPr>
              <a:t>ESPACIOS CONFINADOS</a:t>
            </a:r>
          </a:p>
          <a:p>
            <a:pPr>
              <a:spcBef>
                <a:spcPts val="0"/>
              </a:spcBef>
              <a:spcAft>
                <a:spcPts val="600"/>
              </a:spcAft>
              <a:buClr>
                <a:srgbClr val="FFC000"/>
              </a:buClr>
              <a:buSzPct val="150000"/>
              <a:buFont typeface="Wingdings" panose="05000000000000000000" pitchFamily="2" charset="2"/>
              <a:buChar char="§"/>
            </a:pPr>
            <a:r>
              <a:rPr lang="es-HN" sz="3500" dirty="0" smtClean="0"/>
              <a:t>Acceso limitado/restringido</a:t>
            </a:r>
          </a:p>
          <a:p>
            <a:pPr>
              <a:spcBef>
                <a:spcPts val="0"/>
              </a:spcBef>
              <a:spcAft>
                <a:spcPts val="600"/>
              </a:spcAft>
              <a:buClr>
                <a:srgbClr val="FFC000"/>
              </a:buClr>
              <a:buSzPct val="150000"/>
              <a:buFont typeface="Wingdings" panose="05000000000000000000" pitchFamily="2" charset="2"/>
              <a:buChar char="§"/>
            </a:pPr>
            <a:r>
              <a:rPr lang="es-HN" sz="3500" dirty="0" smtClean="0"/>
              <a:t>Entrada corporal para realizar trabajo</a:t>
            </a:r>
          </a:p>
          <a:p>
            <a:pPr>
              <a:spcBef>
                <a:spcPts val="0"/>
              </a:spcBef>
              <a:spcAft>
                <a:spcPts val="600"/>
              </a:spcAft>
              <a:buClr>
                <a:srgbClr val="FFC000"/>
              </a:buClr>
              <a:buSzPct val="150000"/>
              <a:buFont typeface="Wingdings" panose="05000000000000000000" pitchFamily="2" charset="2"/>
              <a:buChar char="§"/>
            </a:pPr>
            <a:r>
              <a:rPr lang="es-HN" sz="3500" dirty="0" smtClean="0"/>
              <a:t>No para ocupación continua</a:t>
            </a:r>
          </a:p>
          <a:p>
            <a:pPr marL="0" indent="0">
              <a:spcBef>
                <a:spcPts val="600"/>
              </a:spcBef>
              <a:buClr>
                <a:srgbClr val="FFC000"/>
              </a:buClr>
              <a:buSzPct val="150000"/>
              <a:buNone/>
            </a:pPr>
            <a:endParaRPr lang="es-HN" sz="1000" dirty="0" smtClean="0"/>
          </a:p>
          <a:p>
            <a:pPr marL="0" indent="0">
              <a:spcBef>
                <a:spcPts val="0"/>
              </a:spcBef>
              <a:spcAft>
                <a:spcPts val="1200"/>
              </a:spcAft>
              <a:buClr>
                <a:srgbClr val="FFC000"/>
              </a:buClr>
              <a:buSzPct val="150000"/>
              <a:buNone/>
            </a:pPr>
            <a:r>
              <a:rPr lang="es-HN" sz="3500" b="1" dirty="0" smtClean="0">
                <a:solidFill>
                  <a:schemeClr val="accent6">
                    <a:lumMod val="75000"/>
                  </a:schemeClr>
                </a:solidFill>
                <a:latin typeface="Arial Black" panose="020B0A04020102020204" pitchFamily="34" charset="0"/>
              </a:rPr>
              <a:t>PERMISO REQUERIDO</a:t>
            </a:r>
          </a:p>
          <a:p>
            <a:pPr>
              <a:spcBef>
                <a:spcPts val="0"/>
              </a:spcBef>
              <a:spcAft>
                <a:spcPts val="600"/>
              </a:spcAft>
              <a:buClr>
                <a:srgbClr val="FFC000"/>
              </a:buClr>
              <a:buSzPct val="150000"/>
              <a:buFont typeface="Wingdings" panose="05000000000000000000" pitchFamily="2" charset="2"/>
              <a:buChar char="§"/>
            </a:pPr>
            <a:r>
              <a:rPr lang="es-HN" sz="3500" dirty="0" smtClean="0"/>
              <a:t>También contiene una condición peligrosa o potencial</a:t>
            </a:r>
          </a:p>
          <a:p>
            <a:pPr lvl="1" indent="-365760">
              <a:spcBef>
                <a:spcPts val="0"/>
              </a:spcBef>
              <a:spcAft>
                <a:spcPts val="600"/>
              </a:spcAft>
              <a:buClr>
                <a:srgbClr val="FFC000"/>
              </a:buClr>
              <a:buSzPct val="150000"/>
              <a:buFont typeface="Arial" panose="020B0604020202020204" pitchFamily="34" charset="0"/>
              <a:buChar char="•"/>
            </a:pPr>
            <a:r>
              <a:rPr lang="es-HN" sz="3000" dirty="0" smtClean="0"/>
              <a:t>Atmósfera</a:t>
            </a:r>
          </a:p>
          <a:p>
            <a:pPr lvl="1" indent="-365760">
              <a:spcBef>
                <a:spcPts val="0"/>
              </a:spcBef>
              <a:spcAft>
                <a:spcPts val="600"/>
              </a:spcAft>
              <a:buClr>
                <a:srgbClr val="FFC000"/>
              </a:buClr>
              <a:buSzPct val="150000"/>
              <a:buFont typeface="Arial" panose="020B0604020202020204" pitchFamily="34" charset="0"/>
              <a:buChar char="•"/>
            </a:pPr>
            <a:r>
              <a:rPr lang="es-HN" sz="3000" dirty="0" smtClean="0"/>
              <a:t>Inmersión</a:t>
            </a:r>
          </a:p>
          <a:p>
            <a:pPr lvl="1" indent="-365760">
              <a:spcBef>
                <a:spcPts val="0"/>
              </a:spcBef>
              <a:spcAft>
                <a:spcPts val="600"/>
              </a:spcAft>
              <a:buClr>
                <a:srgbClr val="FFC000"/>
              </a:buClr>
              <a:buSzPct val="150000"/>
              <a:buFont typeface="Arial" panose="020B0604020202020204" pitchFamily="34" charset="0"/>
              <a:buChar char="•"/>
            </a:pPr>
            <a:r>
              <a:rPr lang="es-HN" sz="3000" dirty="0" smtClean="0"/>
              <a:t>Atrapamiento</a:t>
            </a:r>
          </a:p>
          <a:p>
            <a:pPr lvl="1" indent="-365760">
              <a:spcBef>
                <a:spcPts val="0"/>
              </a:spcBef>
              <a:spcAft>
                <a:spcPts val="600"/>
              </a:spcAft>
              <a:buClr>
                <a:srgbClr val="FFC000"/>
              </a:buClr>
              <a:buSzPct val="150000"/>
              <a:buFont typeface="Arial" panose="020B0604020202020204" pitchFamily="34" charset="0"/>
              <a:buChar char="•"/>
            </a:pPr>
            <a:r>
              <a:rPr lang="es-HN" sz="3000" dirty="0" smtClean="0"/>
              <a:t>Otros</a:t>
            </a:r>
          </a:p>
          <a:p>
            <a:pPr marL="0" indent="0">
              <a:buNone/>
            </a:pPr>
            <a:endParaRPr lang="en-US" dirty="0"/>
          </a:p>
        </p:txBody>
      </p:sp>
    </p:spTree>
    <p:extLst>
      <p:ext uri="{BB962C8B-B14F-4D97-AF65-F5344CB8AC3E}">
        <p14:creationId xmlns:p14="http://schemas.microsoft.com/office/powerpoint/2010/main" val="21982967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111</a:t>
            </a:fld>
            <a:endParaRPr lang="en-US" dirty="0">
              <a:solidFill>
                <a:prstClr val="black">
                  <a:tint val="75000"/>
                </a:prstClr>
              </a:solidFill>
            </a:endParaRPr>
          </a:p>
        </p:txBody>
      </p:sp>
      <p:sp>
        <p:nvSpPr>
          <p:cNvPr id="2" name="Title 1"/>
          <p:cNvSpPr>
            <a:spLocks noGrp="1"/>
          </p:cNvSpPr>
          <p:nvPr>
            <p:ph type="title"/>
          </p:nvPr>
        </p:nvSpPr>
        <p:spPr/>
        <p:txBody>
          <a:bodyPr>
            <a:noAutofit/>
          </a:bodyPr>
          <a:lstStyle/>
          <a:p>
            <a:r>
              <a:rPr lang="es-HN" dirty="0" smtClean="0"/>
              <a:t>Resumen Permiso de Espacios Confinados</a:t>
            </a:r>
            <a:endParaRPr lang="es-HN" dirty="0"/>
          </a:p>
        </p:txBody>
      </p:sp>
      <p:sp>
        <p:nvSpPr>
          <p:cNvPr id="3" name="Content Placeholder 2"/>
          <p:cNvSpPr>
            <a:spLocks noGrp="1"/>
          </p:cNvSpPr>
          <p:nvPr>
            <p:ph idx="1"/>
          </p:nvPr>
        </p:nvSpPr>
        <p:spPr>
          <a:xfrm>
            <a:off x="304800" y="1600206"/>
            <a:ext cx="8534400" cy="5105394"/>
          </a:xfrm>
        </p:spPr>
        <p:txBody>
          <a:bodyPr>
            <a:normAutofit/>
          </a:bodyPr>
          <a:lstStyle/>
          <a:p>
            <a:pPr marL="457200" indent="-457200">
              <a:spcBef>
                <a:spcPts val="600"/>
              </a:spcBef>
              <a:buClr>
                <a:srgbClr val="FFC000"/>
              </a:buClr>
              <a:buSzPct val="150000"/>
              <a:buFont typeface="Wingdings" panose="05000000000000000000" pitchFamily="2" charset="2"/>
              <a:buChar char="§"/>
            </a:pPr>
            <a:r>
              <a:rPr lang="es-HN" sz="3200" dirty="0" smtClean="0"/>
              <a:t>Siempre probar y ventilar antes de entrar</a:t>
            </a:r>
          </a:p>
          <a:p>
            <a:pPr marL="457200" indent="-457200">
              <a:spcBef>
                <a:spcPts val="600"/>
              </a:spcBef>
              <a:buClr>
                <a:srgbClr val="FFC000"/>
              </a:buClr>
              <a:buSzPct val="150000"/>
              <a:buFont typeface="Wingdings" panose="05000000000000000000" pitchFamily="2" charset="2"/>
              <a:buChar char="§"/>
            </a:pPr>
            <a:r>
              <a:rPr lang="es-HN" sz="3200" dirty="0" smtClean="0"/>
              <a:t>Completar permiso</a:t>
            </a:r>
          </a:p>
          <a:p>
            <a:pPr marL="457200" indent="-457200">
              <a:spcBef>
                <a:spcPts val="600"/>
              </a:spcBef>
              <a:buClr>
                <a:srgbClr val="FFC000"/>
              </a:buClr>
              <a:buSzPct val="150000"/>
              <a:buFont typeface="Wingdings" panose="05000000000000000000" pitchFamily="2" charset="2"/>
              <a:buChar char="§"/>
            </a:pPr>
            <a:r>
              <a:rPr lang="es-HN" sz="3200" dirty="0" smtClean="0"/>
              <a:t>Entrenado – tareas y uso de equipo de seguridad</a:t>
            </a:r>
          </a:p>
          <a:p>
            <a:pPr marL="457200" indent="-457200">
              <a:spcBef>
                <a:spcPts val="600"/>
              </a:spcBef>
              <a:buClr>
                <a:srgbClr val="FFC000"/>
              </a:buClr>
              <a:buSzPct val="150000"/>
              <a:buFont typeface="Wingdings" panose="05000000000000000000" pitchFamily="2" charset="2"/>
              <a:buChar char="§"/>
            </a:pPr>
            <a:r>
              <a:rPr lang="es-HN" sz="3200" dirty="0" smtClean="0"/>
              <a:t>Usar arnés y cuerda salvavidas; suspender</a:t>
            </a:r>
          </a:p>
          <a:p>
            <a:pPr marL="457200" indent="-457200">
              <a:spcBef>
                <a:spcPts val="600"/>
              </a:spcBef>
              <a:buClr>
                <a:srgbClr val="FFC000"/>
              </a:buClr>
              <a:buSzPct val="150000"/>
              <a:buFont typeface="Wingdings" panose="05000000000000000000" pitchFamily="2" charset="2"/>
              <a:buChar char="§"/>
            </a:pPr>
            <a:r>
              <a:rPr lang="es-HN" sz="3200" dirty="0" smtClean="0"/>
              <a:t>Equipo listo para emergencias</a:t>
            </a:r>
          </a:p>
          <a:p>
            <a:pPr marL="457200" indent="-457200">
              <a:spcBef>
                <a:spcPts val="600"/>
              </a:spcBef>
              <a:buClr>
                <a:srgbClr val="FFC000"/>
              </a:buClr>
              <a:buSzPct val="150000"/>
              <a:buFont typeface="Wingdings" panose="05000000000000000000" pitchFamily="2" charset="2"/>
              <a:buChar char="§"/>
            </a:pPr>
            <a:r>
              <a:rPr lang="es-HN" sz="3200" dirty="0" smtClean="0"/>
              <a:t>NO realizar rescate a menos que esté entrenado</a:t>
            </a:r>
          </a:p>
          <a:p>
            <a:pPr marL="457200" indent="-457200">
              <a:spcBef>
                <a:spcPts val="600"/>
              </a:spcBef>
              <a:buClr>
                <a:srgbClr val="FFC000"/>
              </a:buClr>
              <a:buSzPct val="150000"/>
              <a:buFont typeface="Wingdings" panose="05000000000000000000" pitchFamily="2" charset="2"/>
              <a:buChar char="§"/>
            </a:pPr>
            <a:endParaRPr lang="es-HN" sz="3000" dirty="0" smtClean="0"/>
          </a:p>
          <a:p>
            <a:pPr marL="0" indent="0">
              <a:buNone/>
            </a:pPr>
            <a:endParaRPr lang="es-HN" sz="3000" dirty="0"/>
          </a:p>
        </p:txBody>
      </p:sp>
    </p:spTree>
    <p:extLst>
      <p:ext uri="{BB962C8B-B14F-4D97-AF65-F5344CB8AC3E}">
        <p14:creationId xmlns:p14="http://schemas.microsoft.com/office/powerpoint/2010/main" val="323554414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112</a:t>
            </a:fld>
            <a:endParaRPr lang="en-US" dirty="0">
              <a:solidFill>
                <a:prstClr val="white">
                  <a:lumMod val="95000"/>
                </a:prstClr>
              </a:solidFill>
            </a:endParaRPr>
          </a:p>
        </p:txBody>
      </p:sp>
      <p:sp>
        <p:nvSpPr>
          <p:cNvPr id="2" name="Title 1"/>
          <p:cNvSpPr>
            <a:spLocks noGrp="1"/>
          </p:cNvSpPr>
          <p:nvPr>
            <p:ph type="ctrTitle"/>
          </p:nvPr>
        </p:nvSpPr>
        <p:spPr>
          <a:xfrm>
            <a:off x="609600" y="1143000"/>
            <a:ext cx="7772400" cy="1470025"/>
          </a:xfrm>
        </p:spPr>
        <p:txBody>
          <a:bodyPr/>
          <a:lstStyle/>
          <a:p>
            <a:pPr lvl="0" defTabSz="914400">
              <a:spcBef>
                <a:spcPts val="0"/>
              </a:spcBef>
            </a:pPr>
            <a:r>
              <a:rPr lang="es-HN" sz="5400" b="0" dirty="0">
                <a:solidFill>
                  <a:srgbClr val="FF0000"/>
                </a:solidFill>
                <a:latin typeface="Rockwell Extra Bold" panose="02060903040505020403" pitchFamily="18" charset="0"/>
                <a:ea typeface="+mn-ea"/>
                <a:cs typeface="+mn-cs"/>
              </a:rPr>
              <a:t>En caso de duda</a:t>
            </a:r>
            <a:br>
              <a:rPr lang="es-HN" sz="5400" b="0" dirty="0">
                <a:solidFill>
                  <a:srgbClr val="FF0000"/>
                </a:solidFill>
                <a:latin typeface="Rockwell Extra Bold" panose="02060903040505020403" pitchFamily="18" charset="0"/>
                <a:ea typeface="+mn-ea"/>
                <a:cs typeface="+mn-cs"/>
              </a:rPr>
            </a:br>
            <a:endParaRPr lang="en-US" dirty="0"/>
          </a:p>
        </p:txBody>
      </p:sp>
      <p:sp>
        <p:nvSpPr>
          <p:cNvPr id="3" name="Subtitle 2"/>
          <p:cNvSpPr>
            <a:spLocks noGrp="1"/>
          </p:cNvSpPr>
          <p:nvPr>
            <p:ph type="subTitle" idx="1"/>
          </p:nvPr>
        </p:nvSpPr>
        <p:spPr>
          <a:xfrm>
            <a:off x="261670" y="5105400"/>
            <a:ext cx="8610600" cy="1045234"/>
          </a:xfrm>
        </p:spPr>
        <p:txBody>
          <a:bodyPr>
            <a:normAutofit/>
          </a:bodyPr>
          <a:lstStyle/>
          <a:p>
            <a:pPr lvl="0" algn="l" defTabSz="914400">
              <a:spcBef>
                <a:spcPts val="0"/>
              </a:spcBef>
              <a:buClrTx/>
              <a:buSzTx/>
            </a:pPr>
            <a:r>
              <a:rPr lang="es-HN" sz="6000" dirty="0">
                <a:solidFill>
                  <a:srgbClr val="FF0000"/>
                </a:solidFill>
                <a:latin typeface="Rockwell Extra Bold" panose="02060903040505020403" pitchFamily="18" charset="0"/>
                <a:cs typeface="+mn-cs"/>
              </a:rPr>
              <a:t>¡QUEDARSE FUERA!</a:t>
            </a:r>
          </a:p>
          <a:p>
            <a:endParaRPr lang="en-US" dirty="0"/>
          </a:p>
        </p:txBody>
      </p:sp>
      <p:pic>
        <p:nvPicPr>
          <p:cNvPr id="9" name="Picture 8" title="No ingrese espacio confinado requerido"/>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28170" y="1954305"/>
            <a:ext cx="3272119" cy="3101790"/>
          </a:xfrm>
          <a:prstGeom prst="rect">
            <a:avLst/>
          </a:prstGeom>
        </p:spPr>
      </p:pic>
      <p:sp>
        <p:nvSpPr>
          <p:cNvPr id="13" name="&quot;No&quot; Symbol 12" title="sin simbolo"/>
          <p:cNvSpPr/>
          <p:nvPr/>
        </p:nvSpPr>
        <p:spPr>
          <a:xfrm>
            <a:off x="3238500" y="2209799"/>
            <a:ext cx="2743200" cy="2743200"/>
          </a:xfrm>
          <a:prstGeom prst="noSmoking">
            <a:avLst>
              <a:gd name="adj" fmla="val 9926"/>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73090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113</a:t>
            </a:fld>
            <a:endParaRPr lang="en-US" dirty="0">
              <a:solidFill>
                <a:prstClr val="black">
                  <a:tint val="75000"/>
                </a:prstClr>
              </a:solidFill>
            </a:endParaRPr>
          </a:p>
        </p:txBody>
      </p:sp>
      <p:sp>
        <p:nvSpPr>
          <p:cNvPr id="7" name="Subtitle 5"/>
          <p:cNvSpPr txBox="1">
            <a:spLocks/>
          </p:cNvSpPr>
          <p:nvPr/>
        </p:nvSpPr>
        <p:spPr>
          <a:xfrm>
            <a:off x="457200" y="685800"/>
            <a:ext cx="8153400" cy="182880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2800" kern="1200">
                <a:solidFill>
                  <a:schemeClr val="tx1">
                    <a:tint val="75000"/>
                  </a:schemeClr>
                </a:solidFill>
                <a:latin typeface="Arial"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HN" sz="5200" dirty="0" smtClean="0">
                <a:solidFill>
                  <a:srgbClr val="00B050"/>
                </a:solidFill>
                <a:latin typeface="Arial Black" panose="020B0A04020102020204" pitchFamily="34" charset="0"/>
              </a:rPr>
              <a:t>Proteger</a:t>
            </a:r>
            <a:r>
              <a:rPr lang="es-HN" sz="3600" dirty="0" smtClean="0">
                <a:solidFill>
                  <a:srgbClr val="00B050"/>
                </a:solidFill>
                <a:latin typeface="Arial Black" panose="020B0A04020102020204" pitchFamily="34" charset="0"/>
              </a:rPr>
              <a:t> </a:t>
            </a:r>
          </a:p>
          <a:p>
            <a:r>
              <a:rPr lang="es-HN" sz="3600" dirty="0" smtClean="0">
                <a:solidFill>
                  <a:prstClr val="black"/>
                </a:solidFill>
                <a:latin typeface="Arial Black" panose="020B0A04020102020204" pitchFamily="34" charset="0"/>
              </a:rPr>
              <a:t>Nuestro más preciado recurso </a:t>
            </a:r>
          </a:p>
          <a:p>
            <a:r>
              <a:rPr lang="es-HN" sz="5200" dirty="0" smtClean="0">
                <a:solidFill>
                  <a:srgbClr val="00B050"/>
                </a:solidFill>
                <a:latin typeface="Arial Black" panose="020B0A04020102020204" pitchFamily="34" charset="0"/>
              </a:rPr>
              <a:t>NUESTROS TRABAJADORES</a:t>
            </a:r>
            <a:endParaRPr lang="es-HN" sz="5200" dirty="0">
              <a:solidFill>
                <a:srgbClr val="00B050"/>
              </a:solidFill>
              <a:latin typeface="Arial Black" panose="020B0A04020102020204" pitchFamily="34" charset="0"/>
            </a:endParaRPr>
          </a:p>
        </p:txBody>
      </p:sp>
      <p:sp>
        <p:nvSpPr>
          <p:cNvPr id="5" name="Title 4"/>
          <p:cNvSpPr>
            <a:spLocks noGrp="1"/>
          </p:cNvSpPr>
          <p:nvPr>
            <p:ph type="ctrTitle"/>
          </p:nvPr>
        </p:nvSpPr>
        <p:spPr>
          <a:xfrm>
            <a:off x="685800" y="2667000"/>
            <a:ext cx="7772400" cy="1470025"/>
          </a:xfrm>
        </p:spPr>
        <p:txBody>
          <a:bodyPr>
            <a:normAutofit/>
          </a:bodyPr>
          <a:lstStyle/>
          <a:p>
            <a:r>
              <a:rPr lang="es-HN" sz="7200" b="0" dirty="0" smtClean="0">
                <a:solidFill>
                  <a:srgbClr val="FF9900"/>
                </a:solidFill>
              </a:rPr>
              <a:t>Preguntas?</a:t>
            </a:r>
            <a:endParaRPr lang="es-HN" sz="7200" b="0" dirty="0">
              <a:solidFill>
                <a:srgbClr val="FF9900"/>
              </a:solidFill>
            </a:endParaRPr>
          </a:p>
        </p:txBody>
      </p:sp>
      <p:sp>
        <p:nvSpPr>
          <p:cNvPr id="6" name="Subtitle 5"/>
          <p:cNvSpPr>
            <a:spLocks noGrp="1"/>
          </p:cNvSpPr>
          <p:nvPr>
            <p:ph type="subTitle" idx="1"/>
          </p:nvPr>
        </p:nvSpPr>
        <p:spPr>
          <a:xfrm>
            <a:off x="914400" y="4953000"/>
            <a:ext cx="7315200" cy="838200"/>
          </a:xfrm>
        </p:spPr>
        <p:txBody>
          <a:bodyPr>
            <a:normAutofit/>
          </a:bodyPr>
          <a:lstStyle/>
          <a:p>
            <a:r>
              <a:rPr lang="es-HN" sz="4000" dirty="0" smtClean="0">
                <a:solidFill>
                  <a:schemeClr val="tx1"/>
                </a:solidFill>
                <a:latin typeface="Arial Black" panose="020B0A04020102020204" pitchFamily="34" charset="0"/>
              </a:rPr>
              <a:t>Gracias por asistir.</a:t>
            </a:r>
          </a:p>
        </p:txBody>
      </p:sp>
    </p:spTree>
    <p:extLst>
      <p:ext uri="{BB962C8B-B14F-4D97-AF65-F5344CB8AC3E}">
        <p14:creationId xmlns:p14="http://schemas.microsoft.com/office/powerpoint/2010/main" val="283147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s-HN" dirty="0" smtClean="0"/>
              <a:t>Recursos Adicionales</a:t>
            </a:r>
            <a:endParaRPr lang="es-HN" dirty="0"/>
          </a:p>
        </p:txBody>
      </p:sp>
      <p:sp>
        <p:nvSpPr>
          <p:cNvPr id="3" name="Content Placeholder 2"/>
          <p:cNvSpPr>
            <a:spLocks noGrp="1"/>
          </p:cNvSpPr>
          <p:nvPr>
            <p:ph idx="1"/>
          </p:nvPr>
        </p:nvSpPr>
        <p:spPr>
          <a:xfrm>
            <a:off x="457200" y="1600206"/>
            <a:ext cx="8229600" cy="5105394"/>
          </a:xfrm>
        </p:spPr>
        <p:txBody>
          <a:bodyPr>
            <a:normAutofit/>
          </a:bodyPr>
          <a:lstStyle/>
          <a:p>
            <a:pPr marL="457200" lvl="0" indent="-457200">
              <a:lnSpc>
                <a:spcPct val="90000"/>
              </a:lnSpc>
              <a:spcBef>
                <a:spcPts val="600"/>
              </a:spcBef>
              <a:buClr>
                <a:srgbClr val="FFC000"/>
              </a:buClr>
              <a:buSzPct val="150000"/>
              <a:buFont typeface="Wingdings" panose="05000000000000000000" pitchFamily="2" charset="2"/>
              <a:buChar char="§"/>
            </a:pPr>
            <a:r>
              <a:rPr lang="es-HN" sz="1800" dirty="0" smtClean="0">
                <a:solidFill>
                  <a:prstClr val="black"/>
                </a:solidFill>
                <a:latin typeface="Arial" charset="0"/>
                <a:cs typeface="Arial" charset="0"/>
              </a:rPr>
              <a:t>Pozos de estiércol</a:t>
            </a:r>
          </a:p>
          <a:p>
            <a:pPr marL="857250" lvl="1" indent="-457200">
              <a:lnSpc>
                <a:spcPct val="90000"/>
              </a:lnSpc>
              <a:spcBef>
                <a:spcPts val="600"/>
              </a:spcBef>
              <a:buClr>
                <a:srgbClr val="FFC000"/>
              </a:buClr>
              <a:buSzPct val="150000"/>
              <a:buFont typeface="Arial" panose="020B0604020202020204" pitchFamily="34" charset="0"/>
              <a:buChar char="•"/>
            </a:pPr>
            <a:r>
              <a:rPr lang="es-HN" sz="1800" dirty="0" smtClean="0">
                <a:solidFill>
                  <a:prstClr val="black"/>
                </a:solidFill>
                <a:latin typeface="Arial" charset="0"/>
                <a:cs typeface="Arial" charset="0"/>
              </a:rPr>
              <a:t>Penn State tiene </a:t>
            </a:r>
            <a:r>
              <a:rPr lang="es-HN" sz="1800" dirty="0">
                <a:solidFill>
                  <a:prstClr val="black"/>
                </a:solidFill>
                <a:latin typeface="Arial" charset="0"/>
                <a:cs typeface="Arial" charset="0"/>
              </a:rPr>
              <a:t>varias hojas informativas y vídeos</a:t>
            </a:r>
            <a:r>
              <a:rPr lang="en-US" sz="1800" dirty="0" smtClean="0">
                <a:solidFill>
                  <a:prstClr val="black"/>
                </a:solidFill>
                <a:latin typeface="Arial" charset="0"/>
                <a:cs typeface="Arial" charset="0"/>
              </a:rPr>
              <a:t> </a:t>
            </a:r>
            <a:r>
              <a:rPr lang="en-US" sz="1800" dirty="0" err="1" smtClean="0">
                <a:solidFill>
                  <a:prstClr val="black"/>
                </a:solidFill>
                <a:latin typeface="Arial" charset="0"/>
                <a:cs typeface="Arial" charset="0"/>
              </a:rPr>
              <a:t>en</a:t>
            </a:r>
            <a:r>
              <a:rPr lang="en-US" sz="1800" dirty="0" smtClean="0">
                <a:solidFill>
                  <a:prstClr val="black"/>
                </a:solidFill>
                <a:latin typeface="Arial" charset="0"/>
                <a:cs typeface="Arial" charset="0"/>
              </a:rPr>
              <a:t>  </a:t>
            </a:r>
            <a:r>
              <a:rPr lang="en-US" sz="1800" dirty="0" smtClean="0">
                <a:solidFill>
                  <a:prstClr val="black"/>
                </a:solidFill>
                <a:hlinkClick r:id="rId3"/>
              </a:rPr>
              <a:t>link to http://extension.psu.edu/business/ag-safety/confined-spaces/manure</a:t>
            </a:r>
            <a:r>
              <a:rPr lang="en-US" sz="1800" dirty="0" smtClean="0">
                <a:solidFill>
                  <a:prstClr val="black"/>
                </a:solidFill>
              </a:rPr>
              <a:t> </a:t>
            </a:r>
          </a:p>
          <a:p>
            <a:pPr>
              <a:lnSpc>
                <a:spcPct val="90000"/>
              </a:lnSpc>
              <a:spcBef>
                <a:spcPts val="600"/>
              </a:spcBef>
              <a:buClr>
                <a:srgbClr val="FFC000"/>
              </a:buClr>
              <a:buSzPct val="150000"/>
              <a:buFont typeface="Wingdings" panose="05000000000000000000" pitchFamily="2" charset="2"/>
              <a:buChar char="§"/>
            </a:pPr>
            <a:r>
              <a:rPr lang="es-HN" sz="1800" dirty="0" smtClean="0">
                <a:solidFill>
                  <a:prstClr val="black"/>
                </a:solidFill>
              </a:rPr>
              <a:t>Seguridad de  </a:t>
            </a:r>
            <a:r>
              <a:rPr lang="es-HN" sz="1800" dirty="0">
                <a:solidFill>
                  <a:prstClr val="black"/>
                </a:solidFill>
              </a:rPr>
              <a:t>amoníaco anhidro  </a:t>
            </a:r>
            <a:endParaRPr lang="es-HN" sz="1800" dirty="0" smtClean="0">
              <a:solidFill>
                <a:prstClr val="black"/>
              </a:solidFill>
            </a:endParaRPr>
          </a:p>
          <a:p>
            <a:pPr marL="857250" lvl="1" indent="-457200">
              <a:lnSpc>
                <a:spcPct val="90000"/>
              </a:lnSpc>
              <a:spcBef>
                <a:spcPts val="600"/>
              </a:spcBef>
              <a:buClr>
                <a:srgbClr val="FFC000"/>
              </a:buClr>
              <a:buSzPct val="150000"/>
              <a:buFont typeface="Arial" panose="020B0604020202020204" pitchFamily="34" charset="0"/>
              <a:buChar char="•"/>
            </a:pPr>
            <a:r>
              <a:rPr lang="en-US" sz="1800" dirty="0" smtClean="0">
                <a:solidFill>
                  <a:prstClr val="black"/>
                </a:solidFill>
                <a:hlinkClick r:id="rId4"/>
              </a:rPr>
              <a:t>link to http://articles.extension.org/pages/63196/anhydrous-ammonia-safety</a:t>
            </a:r>
            <a:r>
              <a:rPr lang="en-US" sz="1800" dirty="0" smtClean="0">
                <a:solidFill>
                  <a:prstClr val="black"/>
                </a:solidFill>
              </a:rPr>
              <a:t> </a:t>
            </a:r>
          </a:p>
          <a:p>
            <a:pPr marL="857250" lvl="1" indent="-457200">
              <a:lnSpc>
                <a:spcPct val="90000"/>
              </a:lnSpc>
              <a:spcBef>
                <a:spcPts val="600"/>
              </a:spcBef>
              <a:buClr>
                <a:srgbClr val="FFC000"/>
              </a:buClr>
              <a:buSzPct val="150000"/>
              <a:buFont typeface="Arial" panose="020B0604020202020204" pitchFamily="34" charset="0"/>
              <a:buChar char="•"/>
            </a:pPr>
            <a:r>
              <a:rPr lang="en-US" sz="1800" dirty="0" smtClean="0">
                <a:solidFill>
                  <a:prstClr val="black"/>
                </a:solidFill>
                <a:hlinkClick r:id="rId5"/>
              </a:rPr>
              <a:t>link to http://store.extension.iastate.edu/.../Play-it-safe-with-anhydrous-ammonia-Safe-Farm-PDF  </a:t>
            </a:r>
            <a:endParaRPr lang="en-US" sz="1800" dirty="0" smtClean="0">
              <a:solidFill>
                <a:prstClr val="black"/>
              </a:solidFill>
            </a:endParaRPr>
          </a:p>
          <a:p>
            <a:pPr marL="857250" lvl="1" indent="-457200">
              <a:lnSpc>
                <a:spcPct val="90000"/>
              </a:lnSpc>
              <a:spcBef>
                <a:spcPts val="600"/>
              </a:spcBef>
              <a:buClr>
                <a:srgbClr val="FFC000"/>
              </a:buClr>
              <a:buSzPct val="150000"/>
              <a:buFont typeface="Arial" panose="020B0604020202020204" pitchFamily="34" charset="0"/>
              <a:buChar char="•"/>
            </a:pPr>
            <a:r>
              <a:rPr lang="es-HN" sz="1800" dirty="0" smtClean="0">
                <a:solidFill>
                  <a:prstClr val="black"/>
                </a:solidFill>
              </a:rPr>
              <a:t>Entrenamiento de seguridad </a:t>
            </a:r>
            <a:r>
              <a:rPr lang="en-US" sz="1800" dirty="0" smtClean="0">
                <a:solidFill>
                  <a:prstClr val="black"/>
                </a:solidFill>
              </a:rPr>
              <a:t>- </a:t>
            </a:r>
            <a:r>
              <a:rPr lang="en-US" sz="1800" dirty="0" smtClean="0">
                <a:solidFill>
                  <a:prstClr val="black"/>
                </a:solidFill>
                <a:hlinkClick r:id="rId6"/>
              </a:rPr>
              <a:t>link to https://tfi.org/safety-and-security-tools/web-based-anhydrous-ammonia-safety-training</a:t>
            </a:r>
            <a:r>
              <a:rPr lang="en-US" sz="1800" dirty="0" smtClean="0">
                <a:solidFill>
                  <a:prstClr val="black"/>
                </a:solidFill>
              </a:rPr>
              <a:t> </a:t>
            </a:r>
            <a:endParaRPr lang="en-US" sz="1800" dirty="0">
              <a:solidFill>
                <a:prstClr val="black"/>
              </a:solidFill>
            </a:endParaRPr>
          </a:p>
          <a:p>
            <a:pPr marL="457200" indent="-457200">
              <a:spcBef>
                <a:spcPts val="1200"/>
              </a:spcBef>
              <a:buClr>
                <a:srgbClr val="FFC000"/>
              </a:buClr>
              <a:buSzPct val="150000"/>
              <a:buFont typeface="Wingdings" panose="05000000000000000000" pitchFamily="2" charset="2"/>
              <a:buChar char="§"/>
            </a:pPr>
            <a:r>
              <a:rPr lang="es-HN" sz="1800" dirty="0" smtClean="0"/>
              <a:t>Seguridad del Silo </a:t>
            </a:r>
          </a:p>
          <a:p>
            <a:pPr marL="857250" lvl="1" indent="-457200">
              <a:spcBef>
                <a:spcPts val="1200"/>
              </a:spcBef>
              <a:buClr>
                <a:srgbClr val="FFC000"/>
              </a:buClr>
              <a:buSzPct val="150000"/>
              <a:buFont typeface="Wingdings" panose="05000000000000000000" pitchFamily="2" charset="2"/>
              <a:buChar char="§"/>
            </a:pPr>
            <a:r>
              <a:rPr lang="en-US" sz="1800" dirty="0" smtClean="0">
                <a:hlinkClick r:id="rId7"/>
              </a:rPr>
              <a:t>link to http://extension.psu.edu/business/ag-safety/confined-spaces/silo-safety</a:t>
            </a:r>
            <a:endParaRPr lang="en-US" sz="1800" dirty="0" smtClean="0"/>
          </a:p>
          <a:p>
            <a:pPr marL="857250" lvl="1" indent="-457200">
              <a:spcBef>
                <a:spcPts val="1200"/>
              </a:spcBef>
              <a:buClr>
                <a:srgbClr val="FFC000"/>
              </a:buClr>
              <a:buSzPct val="150000"/>
              <a:buFont typeface="Wingdings" panose="05000000000000000000" pitchFamily="2" charset="2"/>
              <a:buChar char="§"/>
            </a:pPr>
            <a:r>
              <a:rPr lang="en-US" sz="1800" dirty="0" smtClean="0">
                <a:hlinkClick r:id="rId8"/>
              </a:rPr>
              <a:t>link to http://articles.extension.org/pages/68328/horizontal-silo-safety</a:t>
            </a:r>
            <a:r>
              <a:rPr lang="en-US" sz="1800" dirty="0" smtClean="0"/>
              <a:t> </a:t>
            </a:r>
            <a:endParaRPr lang="en-US" sz="1800" dirty="0"/>
          </a:p>
        </p:txBody>
      </p:sp>
    </p:spTree>
    <p:extLst>
      <p:ext uri="{BB962C8B-B14F-4D97-AF65-F5344CB8AC3E}">
        <p14:creationId xmlns:p14="http://schemas.microsoft.com/office/powerpoint/2010/main" val="188080198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115</a:t>
            </a:fld>
            <a:endParaRPr lang="en-US" dirty="0">
              <a:solidFill>
                <a:prstClr val="black">
                  <a:tint val="75000"/>
                </a:prstClr>
              </a:solidFill>
            </a:endParaRPr>
          </a:p>
        </p:txBody>
      </p:sp>
      <p:sp>
        <p:nvSpPr>
          <p:cNvPr id="5" name="Title 4"/>
          <p:cNvSpPr>
            <a:spLocks noGrp="1"/>
          </p:cNvSpPr>
          <p:nvPr>
            <p:ph type="title"/>
          </p:nvPr>
        </p:nvSpPr>
        <p:spPr/>
        <p:txBody>
          <a:bodyPr/>
          <a:lstStyle/>
          <a:p>
            <a:r>
              <a:rPr lang="en-US" dirty="0">
                <a:latin typeface="Arial Black" panose="020B0A04020102020204" pitchFamily="34" charset="0"/>
              </a:rPr>
              <a:t>la </a:t>
            </a:r>
            <a:r>
              <a:rPr lang="en-US" dirty="0" err="1">
                <a:latin typeface="Arial Black" panose="020B0A04020102020204" pitchFamily="34" charset="0"/>
              </a:rPr>
              <a:t>hoja</a:t>
            </a:r>
            <a:r>
              <a:rPr lang="en-US" dirty="0">
                <a:latin typeface="Arial Black" panose="020B0A04020102020204" pitchFamily="34" charset="0"/>
              </a:rPr>
              <a:t> </a:t>
            </a:r>
            <a:r>
              <a:rPr lang="en-US" dirty="0" err="1">
                <a:latin typeface="Arial Black" panose="020B0A04020102020204" pitchFamily="34" charset="0"/>
              </a:rPr>
              <a:t>informativa</a:t>
            </a:r>
            <a:endParaRPr lang="en-US" dirty="0">
              <a:latin typeface="Arial Black" panose="020B0A04020102020204" pitchFamily="34" charset="0"/>
            </a:endParaRPr>
          </a:p>
        </p:txBody>
      </p:sp>
    </p:spTree>
    <p:extLst>
      <p:ext uri="{BB962C8B-B14F-4D97-AF65-F5344CB8AC3E}">
        <p14:creationId xmlns:p14="http://schemas.microsoft.com/office/powerpoint/2010/main" val="14453676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116</a:t>
            </a:fld>
            <a:endParaRPr lang="en-US" dirty="0">
              <a:solidFill>
                <a:prstClr val="white">
                  <a:lumMod val="75000"/>
                </a:prstClr>
              </a:solidFill>
            </a:endParaRPr>
          </a:p>
        </p:txBody>
      </p:sp>
      <p:sp>
        <p:nvSpPr>
          <p:cNvPr id="2" name="Title 1"/>
          <p:cNvSpPr>
            <a:spLocks noGrp="1"/>
          </p:cNvSpPr>
          <p:nvPr>
            <p:ph type="title"/>
          </p:nvPr>
        </p:nvSpPr>
        <p:spPr>
          <a:xfrm>
            <a:off x="457200" y="76200"/>
            <a:ext cx="8229600" cy="1143000"/>
          </a:xfrm>
        </p:spPr>
        <p:txBody>
          <a:bodyPr>
            <a:normAutofit/>
          </a:bodyPr>
          <a:lstStyle/>
          <a:p>
            <a:r>
              <a:rPr lang="es-HN" dirty="0" smtClean="0"/>
              <a:t>Muy poco Oxígeno - mortal</a:t>
            </a:r>
            <a:endParaRPr lang="es-HN" dirty="0"/>
          </a:p>
        </p:txBody>
      </p:sp>
      <p:grpSp>
        <p:nvGrpSpPr>
          <p:cNvPr id="19" name="Group 18" title="No ingrese espacio confinado requerido"/>
          <p:cNvGrpSpPr/>
          <p:nvPr/>
        </p:nvGrpSpPr>
        <p:grpSpPr>
          <a:xfrm>
            <a:off x="375243" y="1371600"/>
            <a:ext cx="8476829" cy="4800600"/>
            <a:chOff x="375236" y="1371600"/>
            <a:chExt cx="8476829" cy="4800600"/>
          </a:xfrm>
        </p:grpSpPr>
        <p:grpSp>
          <p:nvGrpSpPr>
            <p:cNvPr id="7" name="Group 6"/>
            <p:cNvGrpSpPr/>
            <p:nvPr/>
          </p:nvGrpSpPr>
          <p:grpSpPr>
            <a:xfrm>
              <a:off x="375236" y="1600200"/>
              <a:ext cx="8476829" cy="4572000"/>
              <a:chOff x="375236" y="1600200"/>
              <a:chExt cx="8476829" cy="4572000"/>
            </a:xfrm>
          </p:grpSpPr>
          <p:sp>
            <p:nvSpPr>
              <p:cNvPr id="22" name="TextBox 21"/>
              <p:cNvSpPr txBox="1"/>
              <p:nvPr/>
            </p:nvSpPr>
            <p:spPr>
              <a:xfrm>
                <a:off x="2614944" y="5638800"/>
                <a:ext cx="5690856" cy="400110"/>
              </a:xfrm>
              <a:prstGeom prst="rect">
                <a:avLst/>
              </a:prstGeom>
              <a:noFill/>
            </p:spPr>
            <p:txBody>
              <a:bodyPr wrap="square" rtlCol="0">
                <a:spAutoFit/>
              </a:bodyPr>
              <a:lstStyle/>
              <a:p>
                <a:pPr marL="182880" indent="-182880">
                  <a:buClr>
                    <a:srgbClr val="000066"/>
                  </a:buClr>
                  <a:buSzPct val="150000"/>
                  <a:buFont typeface="Arial" panose="020B0604020202020204" pitchFamily="34" charset="0"/>
                  <a:buChar char="•"/>
                </a:pPr>
                <a:r>
                  <a:rPr lang="es-HN" sz="2000" b="1" dirty="0" smtClean="0">
                    <a:solidFill>
                      <a:srgbClr val="000066"/>
                    </a:solidFill>
                    <a:latin typeface="Arial Narrow" panose="020B0606020202030204" pitchFamily="34" charset="0"/>
                    <a:cs typeface="Arial" panose="020B0604020202020204" pitchFamily="34" charset="0"/>
                  </a:rPr>
                  <a:t>Coma en 40 segundos - MUERTE</a:t>
                </a:r>
                <a:r>
                  <a:rPr lang="es-HN" sz="2000" dirty="0" smtClean="0">
                    <a:solidFill>
                      <a:srgbClr val="000066"/>
                    </a:solidFill>
                    <a:latin typeface="Arial Narrow" panose="020B0606020202030204" pitchFamily="34" charset="0"/>
                    <a:cs typeface="Arial" panose="020B0604020202020204" pitchFamily="34" charset="0"/>
                  </a:rPr>
                  <a:t>.</a:t>
                </a:r>
                <a:endParaRPr lang="es-HN" sz="2000" dirty="0">
                  <a:solidFill>
                    <a:srgbClr val="000066"/>
                  </a:solidFill>
                  <a:latin typeface="Arial Narrow" panose="020B0606020202030204" pitchFamily="34" charset="0"/>
                  <a:cs typeface="Arial" panose="020B0604020202020204" pitchFamily="34" charset="0"/>
                </a:endParaRPr>
              </a:p>
            </p:txBody>
          </p:sp>
          <p:sp>
            <p:nvSpPr>
              <p:cNvPr id="24" name="TextBox 23"/>
              <p:cNvSpPr txBox="1"/>
              <p:nvPr/>
            </p:nvSpPr>
            <p:spPr>
              <a:xfrm>
                <a:off x="2614940" y="3733800"/>
                <a:ext cx="5995660" cy="400110"/>
              </a:xfrm>
              <a:prstGeom prst="rect">
                <a:avLst/>
              </a:prstGeom>
              <a:noFill/>
            </p:spPr>
            <p:txBody>
              <a:bodyPr wrap="square" rtlCol="0">
                <a:spAutoFit/>
              </a:bodyPr>
              <a:lstStyle/>
              <a:p>
                <a:pPr marL="182880" indent="-182880">
                  <a:buClr>
                    <a:srgbClr val="0000CC"/>
                  </a:buClr>
                  <a:buSzPct val="150000"/>
                  <a:buFont typeface="Arial" panose="020B0604020202020204" pitchFamily="34" charset="0"/>
                  <a:buChar char="•"/>
                </a:pPr>
                <a:r>
                  <a:rPr lang="es-HN" sz="2000" dirty="0">
                    <a:solidFill>
                      <a:srgbClr val="0000CC"/>
                    </a:solidFill>
                    <a:latin typeface="Arial Narrow" panose="020B0606020202030204" pitchFamily="34" charset="0"/>
                    <a:cs typeface="Arial" panose="020B0604020202020204" pitchFamily="34" charset="0"/>
                  </a:rPr>
                  <a:t>Falta de criterio. </a:t>
                </a:r>
                <a:r>
                  <a:rPr lang="es-HN" sz="2000" dirty="0" smtClean="0">
                    <a:solidFill>
                      <a:srgbClr val="0000CC"/>
                    </a:solidFill>
                    <a:latin typeface="Arial Narrow" panose="020B0606020202030204" pitchFamily="34" charset="0"/>
                    <a:cs typeface="Arial" panose="020B0604020202020204" pitchFamily="34" charset="0"/>
                  </a:rPr>
                  <a:t>Aumento </a:t>
                </a:r>
                <a:r>
                  <a:rPr lang="es-HN" sz="2000" dirty="0">
                    <a:solidFill>
                      <a:srgbClr val="0000CC"/>
                    </a:solidFill>
                    <a:latin typeface="Arial Narrow" panose="020B0606020202030204" pitchFamily="34" charset="0"/>
                    <a:cs typeface="Arial" panose="020B0604020202020204" pitchFamily="34" charset="0"/>
                  </a:rPr>
                  <a:t>de la respiración. </a:t>
                </a:r>
                <a:r>
                  <a:rPr lang="es-HN" sz="2000" dirty="0" smtClean="0">
                    <a:solidFill>
                      <a:srgbClr val="0000CC"/>
                    </a:solidFill>
                    <a:latin typeface="Arial Narrow" panose="020B0606020202030204" pitchFamily="34" charset="0"/>
                    <a:cs typeface="Arial" panose="020B0604020202020204" pitchFamily="34" charset="0"/>
                  </a:rPr>
                  <a:t>Fatiga rápida</a:t>
                </a:r>
                <a:r>
                  <a:rPr lang="en-US" sz="2000" dirty="0" smtClean="0">
                    <a:solidFill>
                      <a:srgbClr val="0000CC"/>
                    </a:solidFill>
                    <a:latin typeface="Arial Narrow" panose="020B0606020202030204" pitchFamily="34" charset="0"/>
                    <a:cs typeface="Arial" panose="020B0604020202020204" pitchFamily="34" charset="0"/>
                  </a:rPr>
                  <a:t>.</a:t>
                </a:r>
                <a:endParaRPr lang="en-US" sz="2000" dirty="0">
                  <a:solidFill>
                    <a:srgbClr val="0000CC"/>
                  </a:solidFill>
                  <a:latin typeface="Arial Narrow" panose="020B0606020202030204" pitchFamily="34" charset="0"/>
                  <a:cs typeface="Arial" panose="020B0604020202020204" pitchFamily="34" charset="0"/>
                </a:endParaRPr>
              </a:p>
            </p:txBody>
          </p:sp>
          <p:sp>
            <p:nvSpPr>
              <p:cNvPr id="25" name="TextBox 24"/>
              <p:cNvSpPr txBox="1"/>
              <p:nvPr/>
            </p:nvSpPr>
            <p:spPr>
              <a:xfrm>
                <a:off x="2614940" y="4114801"/>
                <a:ext cx="5995660" cy="400110"/>
              </a:xfrm>
              <a:prstGeom prst="rect">
                <a:avLst/>
              </a:prstGeom>
              <a:noFill/>
            </p:spPr>
            <p:txBody>
              <a:bodyPr wrap="square" rtlCol="0">
                <a:spAutoFit/>
              </a:bodyPr>
              <a:lstStyle/>
              <a:p>
                <a:pPr marL="182880" indent="-182880">
                  <a:buClr>
                    <a:srgbClr val="0000CC"/>
                  </a:buClr>
                  <a:buSzPct val="150000"/>
                  <a:buFont typeface="Arial" panose="020B0604020202020204" pitchFamily="34" charset="0"/>
                  <a:buChar char="•"/>
                </a:pPr>
                <a:r>
                  <a:rPr lang="es-HN" sz="2000" dirty="0" smtClean="0">
                    <a:solidFill>
                      <a:srgbClr val="0000CC"/>
                    </a:solidFill>
                    <a:latin typeface="Arial Narrow" panose="020B0606020202030204" pitchFamily="34" charset="0"/>
                    <a:cs typeface="Arial" panose="020B0604020202020204" pitchFamily="34" charset="0"/>
                  </a:rPr>
                  <a:t>Aumenta la respiración. Labios azules</a:t>
                </a:r>
                <a:endParaRPr lang="es-HN" sz="2000" dirty="0">
                  <a:solidFill>
                    <a:srgbClr val="0000CC"/>
                  </a:solidFill>
                  <a:latin typeface="Arial Narrow" panose="020B0606020202030204" pitchFamily="34" charset="0"/>
                  <a:cs typeface="Arial" panose="020B0604020202020204" pitchFamily="34" charset="0"/>
                </a:endParaRPr>
              </a:p>
            </p:txBody>
          </p:sp>
          <p:sp>
            <p:nvSpPr>
              <p:cNvPr id="26" name="TextBox 25"/>
              <p:cNvSpPr txBox="1"/>
              <p:nvPr/>
            </p:nvSpPr>
            <p:spPr>
              <a:xfrm>
                <a:off x="2614940" y="3124200"/>
                <a:ext cx="6099288" cy="615553"/>
              </a:xfrm>
              <a:prstGeom prst="rect">
                <a:avLst/>
              </a:prstGeom>
              <a:noFill/>
            </p:spPr>
            <p:txBody>
              <a:bodyPr wrap="square" tIns="0" bIns="0" rtlCol="0" anchor="t" anchorCtr="0">
                <a:spAutoFit/>
              </a:bodyPr>
              <a:lstStyle/>
              <a:p>
                <a:pPr marL="182880" indent="-182880">
                  <a:buClr>
                    <a:srgbClr val="1F00DA"/>
                  </a:buClr>
                  <a:buSzPct val="150000"/>
                  <a:buFont typeface="Arial" panose="020B0604020202020204" pitchFamily="34" charset="0"/>
                  <a:buChar char="•"/>
                </a:pPr>
                <a:r>
                  <a:rPr lang="es-HN" sz="2000" dirty="0">
                    <a:solidFill>
                      <a:srgbClr val="0000FF"/>
                    </a:solidFill>
                    <a:latin typeface="Arial Narrow" panose="020B0606020202030204" pitchFamily="34" charset="0"/>
                    <a:cs typeface="Arial" panose="020B0604020202020204" pitchFamily="34" charset="0"/>
                  </a:rPr>
                  <a:t>D</a:t>
                </a:r>
                <a:r>
                  <a:rPr lang="es-HN" sz="2000" dirty="0" smtClean="0">
                    <a:solidFill>
                      <a:srgbClr val="0000FF"/>
                    </a:solidFill>
                    <a:latin typeface="Arial Narrow" panose="020B0606020202030204" pitchFamily="34" charset="0"/>
                    <a:cs typeface="Arial" panose="020B0604020202020204" pitchFamily="34" charset="0"/>
                  </a:rPr>
                  <a:t>isminución </a:t>
                </a:r>
                <a:r>
                  <a:rPr lang="es-HN" sz="2000" dirty="0">
                    <a:solidFill>
                      <a:srgbClr val="0000FF"/>
                    </a:solidFill>
                    <a:latin typeface="Arial Narrow" panose="020B0606020202030204" pitchFamily="34" charset="0"/>
                    <a:cs typeface="Arial" panose="020B0604020202020204" pitchFamily="34" charset="0"/>
                  </a:rPr>
                  <a:t>de la capacidad para trabajar enérgicamente. Deterioro de la coordinación, el juicio, la </a:t>
                </a:r>
                <a:r>
                  <a:rPr lang="es-HN" sz="2000" dirty="0" smtClean="0">
                    <a:solidFill>
                      <a:srgbClr val="0000FF"/>
                    </a:solidFill>
                    <a:latin typeface="Arial Narrow" panose="020B0606020202030204" pitchFamily="34" charset="0"/>
                    <a:cs typeface="Arial" panose="020B0604020202020204" pitchFamily="34" charset="0"/>
                  </a:rPr>
                  <a:t>respiración.</a:t>
                </a:r>
                <a:endParaRPr lang="en-US" sz="2000" dirty="0">
                  <a:solidFill>
                    <a:srgbClr val="0000FF"/>
                  </a:solidFill>
                  <a:latin typeface="Arial Narrow" panose="020B0606020202030204" pitchFamily="34" charset="0"/>
                  <a:cs typeface="Arial" panose="020B0604020202020204" pitchFamily="34" charset="0"/>
                </a:endParaRPr>
              </a:p>
            </p:txBody>
          </p:sp>
          <p:sp>
            <p:nvSpPr>
              <p:cNvPr id="30" name="Rectangle 18"/>
              <p:cNvSpPr>
                <a:spLocks noChangeArrowheads="1"/>
              </p:cNvSpPr>
              <p:nvPr/>
            </p:nvSpPr>
            <p:spPr bwMode="auto">
              <a:xfrm>
                <a:off x="2614940" y="2743200"/>
                <a:ext cx="4626015" cy="397545"/>
              </a:xfrm>
              <a:prstGeom prst="rect">
                <a:avLst/>
              </a:prstGeom>
              <a:noFill/>
              <a:ln w="12700">
                <a:noFill/>
                <a:miter lim="800000"/>
                <a:headEnd/>
                <a:tailEnd/>
              </a:ln>
            </p:spPr>
            <p:txBody>
              <a:bodyPr wrap="square" lIns="90488" tIns="44450" rIns="90488" bIns="44450">
                <a:spAutoFit/>
              </a:bodyPr>
              <a:lstStyle/>
              <a:p>
                <a:pPr marL="182880" indent="-182880" fontAlgn="base">
                  <a:spcBef>
                    <a:spcPct val="50000"/>
                  </a:spcBef>
                  <a:spcAft>
                    <a:spcPct val="0"/>
                  </a:spcAft>
                  <a:buClr>
                    <a:srgbClr val="4A00B8"/>
                  </a:buClr>
                  <a:buSzPct val="150000"/>
                  <a:buFont typeface="Arial" panose="020B0604020202020204" pitchFamily="34" charset="0"/>
                  <a:buChar char="•"/>
                  <a:defRPr/>
                </a:pPr>
                <a:r>
                  <a:rPr lang="en-US" sz="2000" b="1" kern="0" dirty="0" smtClean="0">
                    <a:solidFill>
                      <a:srgbClr val="6600CC"/>
                    </a:solidFill>
                    <a:latin typeface="Arial Narrow" panose="020B0606020202030204" pitchFamily="34" charset="0"/>
                    <a:cs typeface="Arial" pitchFamily="34" charset="0"/>
                  </a:rPr>
                  <a:t>MINIMO PARA LA ENTRADA SEGURA</a:t>
                </a:r>
                <a:endParaRPr lang="en-US" sz="2000" b="1" kern="0" dirty="0">
                  <a:solidFill>
                    <a:srgbClr val="6600CC"/>
                  </a:solidFill>
                  <a:latin typeface="Arial Narrow" panose="020B0606020202030204" pitchFamily="34" charset="0"/>
                  <a:cs typeface="Arial" pitchFamily="34" charset="0"/>
                </a:endParaRPr>
              </a:p>
            </p:txBody>
          </p:sp>
          <p:sp>
            <p:nvSpPr>
              <p:cNvPr id="34" name="TextBox 33"/>
              <p:cNvSpPr txBox="1"/>
              <p:nvPr/>
            </p:nvSpPr>
            <p:spPr>
              <a:xfrm>
                <a:off x="2614943" y="4947047"/>
                <a:ext cx="6237121" cy="615553"/>
              </a:xfrm>
              <a:prstGeom prst="rect">
                <a:avLst/>
              </a:prstGeom>
              <a:noFill/>
            </p:spPr>
            <p:txBody>
              <a:bodyPr wrap="square" tIns="0" bIns="0" rtlCol="0">
                <a:spAutoFit/>
              </a:bodyPr>
              <a:lstStyle/>
              <a:p>
                <a:pPr marL="182880" indent="-182880">
                  <a:buClr>
                    <a:srgbClr val="000099"/>
                  </a:buClr>
                  <a:buSzPct val="150000"/>
                  <a:buFont typeface="Arial" panose="020B0604020202020204" pitchFamily="34" charset="0"/>
                  <a:buChar char="•"/>
                </a:pPr>
                <a:r>
                  <a:rPr lang="en-US" sz="2000" dirty="0" smtClean="0">
                    <a:solidFill>
                      <a:srgbClr val="000099"/>
                    </a:solidFill>
                    <a:latin typeface="Arial Narrow" panose="020B0606020202030204" pitchFamily="34" charset="0"/>
                    <a:cs typeface="Arial" panose="020B0604020202020204" pitchFamily="34" charset="0"/>
                  </a:rPr>
                  <a:t>≤ </a:t>
                </a:r>
                <a:r>
                  <a:rPr lang="es-HN" sz="2000" dirty="0" smtClean="0">
                    <a:solidFill>
                      <a:srgbClr val="000099"/>
                    </a:solidFill>
                    <a:latin typeface="Arial Narrow" panose="020B0606020202030204" pitchFamily="34" charset="0"/>
                    <a:cs typeface="Arial" panose="020B0604020202020204" pitchFamily="34" charset="0"/>
                  </a:rPr>
                  <a:t>5 minutos recuperación es posible. 6 minutos 50% fatal. 8 minutos fatal.</a:t>
                </a:r>
                <a:endParaRPr lang="es-HN" sz="2000" dirty="0">
                  <a:solidFill>
                    <a:srgbClr val="000099"/>
                  </a:solidFill>
                  <a:latin typeface="Arial Narrow" panose="020B0606020202030204" pitchFamily="34" charset="0"/>
                  <a:cs typeface="Arial" panose="020B0604020202020204" pitchFamily="34" charset="0"/>
                </a:endParaRPr>
              </a:p>
            </p:txBody>
          </p:sp>
          <p:sp>
            <p:nvSpPr>
              <p:cNvPr id="36" name="TextBox 35"/>
              <p:cNvSpPr txBox="1"/>
              <p:nvPr/>
            </p:nvSpPr>
            <p:spPr>
              <a:xfrm>
                <a:off x="2514600" y="4476690"/>
                <a:ext cx="6337465" cy="400110"/>
              </a:xfrm>
              <a:prstGeom prst="rect">
                <a:avLst/>
              </a:prstGeom>
              <a:noFill/>
            </p:spPr>
            <p:txBody>
              <a:bodyPr wrap="square" rtlCol="0">
                <a:spAutoFit/>
              </a:bodyPr>
              <a:lstStyle/>
              <a:p>
                <a:pPr marL="182880" indent="-182880">
                  <a:buClr>
                    <a:srgbClr val="000099"/>
                  </a:buClr>
                  <a:buSzPct val="150000"/>
                  <a:buFont typeface="Arial" panose="020B0604020202020204" pitchFamily="34" charset="0"/>
                  <a:buChar char="•"/>
                </a:pPr>
                <a:r>
                  <a:rPr lang="es-HN" sz="2000" dirty="0" smtClean="0">
                    <a:solidFill>
                      <a:srgbClr val="000099"/>
                    </a:solidFill>
                    <a:latin typeface="Arial Narrow" panose="020B0606020202030204" pitchFamily="34" charset="0"/>
                    <a:cs typeface="Arial" panose="020B0604020202020204" pitchFamily="34" charset="0"/>
                  </a:rPr>
                  <a:t>Insuficiencia mental. Desmayo. Náusea. Vómitos. Inconsciencia</a:t>
                </a:r>
                <a:r>
                  <a:rPr lang="en-US" sz="2000" dirty="0" smtClean="0">
                    <a:solidFill>
                      <a:srgbClr val="000099"/>
                    </a:solidFill>
                    <a:latin typeface="Arial Narrow" panose="020B0606020202030204" pitchFamily="34" charset="0"/>
                    <a:cs typeface="Arial" panose="020B0604020202020204" pitchFamily="34" charset="0"/>
                  </a:rPr>
                  <a:t>.</a:t>
                </a:r>
                <a:endParaRPr lang="en-US" sz="2000" dirty="0">
                  <a:solidFill>
                    <a:srgbClr val="000099"/>
                  </a:solidFill>
                  <a:latin typeface="Arial Narrow" panose="020B0606020202030204" pitchFamily="34" charset="0"/>
                  <a:cs typeface="Arial" panose="020B0604020202020204" pitchFamily="34" charset="0"/>
                </a:endParaRPr>
              </a:p>
            </p:txBody>
          </p:sp>
          <p:sp>
            <p:nvSpPr>
              <p:cNvPr id="43" name="TextBox 42"/>
              <p:cNvSpPr txBox="1"/>
              <p:nvPr/>
            </p:nvSpPr>
            <p:spPr>
              <a:xfrm>
                <a:off x="2614944" y="2038290"/>
                <a:ext cx="6237120" cy="400110"/>
              </a:xfrm>
              <a:prstGeom prst="rect">
                <a:avLst/>
              </a:prstGeom>
              <a:noFill/>
            </p:spPr>
            <p:txBody>
              <a:bodyPr wrap="square" rtlCol="0">
                <a:spAutoFit/>
              </a:bodyPr>
              <a:lstStyle/>
              <a:p>
                <a:pPr marL="182880" indent="-182880">
                  <a:buClr>
                    <a:srgbClr val="8E7CF8"/>
                  </a:buClr>
                  <a:buSzPct val="150000"/>
                  <a:buFont typeface="Arial" panose="020B0604020202020204" pitchFamily="34" charset="0"/>
                  <a:buChar char="•"/>
                </a:pPr>
                <a:r>
                  <a:rPr lang="es-HN" sz="2000" dirty="0" smtClean="0">
                    <a:solidFill>
                      <a:srgbClr val="6666FF"/>
                    </a:solidFill>
                    <a:latin typeface="Arial Narrow" panose="020B0606020202030204" pitchFamily="34" charset="0"/>
                    <a:cs typeface="Arial" panose="020B0604020202020204" pitchFamily="34" charset="0"/>
                  </a:rPr>
                  <a:t>Rica en oxígeno. Altamente combustible. Toxicidad del oxígeno</a:t>
                </a:r>
                <a:endParaRPr lang="es-HN" sz="2000" dirty="0">
                  <a:solidFill>
                    <a:srgbClr val="6666FF"/>
                  </a:solidFill>
                  <a:latin typeface="Arial Narrow" panose="020B0606020202030204" pitchFamily="34" charset="0"/>
                  <a:cs typeface="Arial" panose="020B0604020202020204" pitchFamily="34" charset="0"/>
                </a:endParaRPr>
              </a:p>
            </p:txBody>
          </p:sp>
          <p:sp>
            <p:nvSpPr>
              <p:cNvPr id="3" name="Rectangle 2"/>
              <p:cNvSpPr/>
              <p:nvPr/>
            </p:nvSpPr>
            <p:spPr>
              <a:xfrm>
                <a:off x="468241" y="1600200"/>
                <a:ext cx="2057400" cy="4572000"/>
              </a:xfrm>
              <a:prstGeom prst="rect">
                <a:avLst/>
              </a:prstGeom>
              <a:gradFill flip="none" rotWithShape="1">
                <a:gsLst>
                  <a:gs pos="55000">
                    <a:srgbClr val="0000FF"/>
                  </a:gs>
                  <a:gs pos="65000">
                    <a:srgbClr val="0000FF"/>
                  </a:gs>
                  <a:gs pos="36000">
                    <a:srgbClr val="0000CC"/>
                  </a:gs>
                  <a:gs pos="54000">
                    <a:srgbClr val="0000CC"/>
                  </a:gs>
                  <a:gs pos="18000">
                    <a:srgbClr val="000099"/>
                  </a:gs>
                  <a:gs pos="34000">
                    <a:srgbClr val="000099"/>
                  </a:gs>
                  <a:gs pos="15000">
                    <a:srgbClr val="000066"/>
                  </a:gs>
                  <a:gs pos="83000">
                    <a:srgbClr val="663CEA"/>
                  </a:gs>
                  <a:gs pos="85000">
                    <a:srgbClr val="6666FF"/>
                  </a:gs>
                  <a:gs pos="68000">
                    <a:srgbClr val="6600C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375236" y="5581785"/>
                <a:ext cx="2243409" cy="584775"/>
              </a:xfrm>
              <a:prstGeom prst="rect">
                <a:avLst/>
              </a:prstGeom>
              <a:noFill/>
              <a:ln w="28575">
                <a:noFill/>
              </a:ln>
            </p:spPr>
            <p:txBody>
              <a:bodyPr wrap="square" rtlCol="0" anchor="b">
                <a:spAutoFit/>
              </a:bodyPr>
              <a:lstStyle/>
              <a:p>
                <a:pPr algn="ctr"/>
                <a:r>
                  <a:rPr lang="en-US" sz="3200" b="1" dirty="0" smtClean="0">
                    <a:solidFill>
                      <a:prstClr val="white"/>
                    </a:solidFill>
                    <a:latin typeface="Arial Narrow" panose="020B0606020202030204" pitchFamily="34" charset="0"/>
                  </a:rPr>
                  <a:t>≤6% </a:t>
                </a:r>
                <a:r>
                  <a:rPr lang="en-US" sz="2800" b="1" dirty="0" smtClean="0">
                    <a:solidFill>
                      <a:prstClr val="white"/>
                    </a:solidFill>
                    <a:latin typeface="Arial Narrow" panose="020B0606020202030204" pitchFamily="34" charset="0"/>
                  </a:rPr>
                  <a:t>MUERTE</a:t>
                </a:r>
                <a:endParaRPr lang="en-US" sz="2800" b="1" dirty="0">
                  <a:solidFill>
                    <a:prstClr val="white"/>
                  </a:solidFill>
                  <a:latin typeface="Arial Narrow" panose="020B0606020202030204" pitchFamily="34" charset="0"/>
                </a:endParaRPr>
              </a:p>
            </p:txBody>
          </p:sp>
          <p:sp>
            <p:nvSpPr>
              <p:cNvPr id="29" name="TextBox 28"/>
              <p:cNvSpPr txBox="1"/>
              <p:nvPr/>
            </p:nvSpPr>
            <p:spPr>
              <a:xfrm>
                <a:off x="468241" y="4857691"/>
                <a:ext cx="2057400" cy="400110"/>
              </a:xfrm>
              <a:prstGeom prst="rect">
                <a:avLst/>
              </a:prstGeom>
              <a:noFill/>
              <a:ln w="28575">
                <a:noFill/>
              </a:ln>
            </p:spPr>
            <p:txBody>
              <a:bodyPr wrap="square" rtlCol="0">
                <a:spAutoFit/>
              </a:bodyPr>
              <a:lstStyle/>
              <a:p>
                <a:pPr algn="ctr"/>
                <a:r>
                  <a:rPr lang="en-US" sz="2000" b="1" dirty="0" smtClean="0">
                    <a:solidFill>
                      <a:prstClr val="white"/>
                    </a:solidFill>
                    <a:latin typeface="Arial Narrow" panose="020B0606020202030204" pitchFamily="34" charset="0"/>
                  </a:rPr>
                  <a:t>8.0%</a:t>
                </a:r>
                <a:endParaRPr lang="en-US" sz="2000" b="1" dirty="0">
                  <a:solidFill>
                    <a:prstClr val="white"/>
                  </a:solidFill>
                  <a:latin typeface="Arial Narrow" panose="020B0606020202030204" pitchFamily="34" charset="0"/>
                </a:endParaRPr>
              </a:p>
            </p:txBody>
          </p:sp>
          <p:sp>
            <p:nvSpPr>
              <p:cNvPr id="38" name="TextBox 37"/>
              <p:cNvSpPr txBox="1"/>
              <p:nvPr/>
            </p:nvSpPr>
            <p:spPr>
              <a:xfrm>
                <a:off x="457200" y="1981200"/>
                <a:ext cx="2057400" cy="400110"/>
              </a:xfrm>
              <a:prstGeom prst="rect">
                <a:avLst/>
              </a:prstGeom>
              <a:noFill/>
              <a:ln w="28575">
                <a:noFill/>
              </a:ln>
            </p:spPr>
            <p:txBody>
              <a:bodyPr wrap="square" rtlCol="0">
                <a:spAutoFit/>
              </a:bodyPr>
              <a:lstStyle/>
              <a:p>
                <a:pPr algn="ctr"/>
                <a:r>
                  <a:rPr lang="en-US" sz="2000" b="1" dirty="0" smtClean="0">
                    <a:solidFill>
                      <a:prstClr val="white"/>
                    </a:solidFill>
                    <a:latin typeface="Arial Narrow" panose="020B0606020202030204" pitchFamily="34" charset="0"/>
                  </a:rPr>
                  <a:t>23.5%</a:t>
                </a:r>
                <a:endParaRPr lang="en-US" sz="2000" b="1" dirty="0">
                  <a:solidFill>
                    <a:prstClr val="white"/>
                  </a:solidFill>
                  <a:latin typeface="Arial Narrow" panose="020B0606020202030204" pitchFamily="34" charset="0"/>
                </a:endParaRPr>
              </a:p>
            </p:txBody>
          </p:sp>
          <p:sp>
            <p:nvSpPr>
              <p:cNvPr id="39" name="TextBox 38"/>
              <p:cNvSpPr txBox="1"/>
              <p:nvPr/>
            </p:nvSpPr>
            <p:spPr>
              <a:xfrm>
                <a:off x="458055" y="3333691"/>
                <a:ext cx="2057400" cy="400110"/>
              </a:xfrm>
              <a:prstGeom prst="rect">
                <a:avLst/>
              </a:prstGeom>
              <a:noFill/>
              <a:ln w="28575">
                <a:noFill/>
              </a:ln>
            </p:spPr>
            <p:txBody>
              <a:bodyPr wrap="square" rtlCol="0">
                <a:spAutoFit/>
              </a:bodyPr>
              <a:lstStyle/>
              <a:p>
                <a:pPr algn="ctr"/>
                <a:r>
                  <a:rPr lang="en-US" sz="2000" b="1" dirty="0" smtClean="0">
                    <a:solidFill>
                      <a:prstClr val="white"/>
                    </a:solidFill>
                    <a:latin typeface="Arial Narrow" panose="020B0606020202030204" pitchFamily="34" charset="0"/>
                  </a:rPr>
                  <a:t>16.0%</a:t>
                </a:r>
                <a:endParaRPr lang="en-US" sz="2000" b="1" dirty="0">
                  <a:solidFill>
                    <a:prstClr val="white"/>
                  </a:solidFill>
                  <a:latin typeface="Arial Narrow" panose="020B0606020202030204" pitchFamily="34" charset="0"/>
                </a:endParaRPr>
              </a:p>
            </p:txBody>
          </p:sp>
          <p:sp>
            <p:nvSpPr>
              <p:cNvPr id="40" name="TextBox 39"/>
              <p:cNvSpPr txBox="1"/>
              <p:nvPr/>
            </p:nvSpPr>
            <p:spPr>
              <a:xfrm>
                <a:off x="468241" y="3714691"/>
                <a:ext cx="2057400" cy="400110"/>
              </a:xfrm>
              <a:prstGeom prst="rect">
                <a:avLst/>
              </a:prstGeom>
              <a:noFill/>
              <a:ln w="28575">
                <a:noFill/>
              </a:ln>
            </p:spPr>
            <p:txBody>
              <a:bodyPr wrap="square" rtlCol="0">
                <a:spAutoFit/>
              </a:bodyPr>
              <a:lstStyle/>
              <a:p>
                <a:pPr algn="ctr"/>
                <a:r>
                  <a:rPr lang="en-US" sz="2000" b="1" dirty="0" smtClean="0">
                    <a:solidFill>
                      <a:prstClr val="white"/>
                    </a:solidFill>
                    <a:latin typeface="Arial Narrow" panose="020B0606020202030204" pitchFamily="34" charset="0"/>
                  </a:rPr>
                  <a:t>14.0%</a:t>
                </a:r>
                <a:endParaRPr lang="en-US" sz="2000" b="1" dirty="0">
                  <a:solidFill>
                    <a:prstClr val="white"/>
                  </a:solidFill>
                  <a:latin typeface="Arial Narrow" panose="020B0606020202030204" pitchFamily="34" charset="0"/>
                </a:endParaRPr>
              </a:p>
            </p:txBody>
          </p:sp>
          <p:sp>
            <p:nvSpPr>
              <p:cNvPr id="41" name="TextBox 40"/>
              <p:cNvSpPr txBox="1"/>
              <p:nvPr/>
            </p:nvSpPr>
            <p:spPr>
              <a:xfrm>
                <a:off x="468241" y="4114801"/>
                <a:ext cx="2057400" cy="400110"/>
              </a:xfrm>
              <a:prstGeom prst="rect">
                <a:avLst/>
              </a:prstGeom>
              <a:noFill/>
              <a:ln w="28575">
                <a:noFill/>
              </a:ln>
            </p:spPr>
            <p:txBody>
              <a:bodyPr wrap="square" rtlCol="0">
                <a:spAutoFit/>
              </a:bodyPr>
              <a:lstStyle/>
              <a:p>
                <a:pPr algn="ctr"/>
                <a:r>
                  <a:rPr lang="en-US" sz="2000" b="1" dirty="0" smtClean="0">
                    <a:solidFill>
                      <a:prstClr val="white"/>
                    </a:solidFill>
                    <a:latin typeface="Arial Narrow" panose="020B0606020202030204" pitchFamily="34" charset="0"/>
                  </a:rPr>
                  <a:t>12.0%</a:t>
                </a:r>
                <a:endParaRPr lang="en-US" sz="2000" b="1" dirty="0">
                  <a:solidFill>
                    <a:prstClr val="white"/>
                  </a:solidFill>
                  <a:latin typeface="Arial Narrow" panose="020B0606020202030204" pitchFamily="34" charset="0"/>
                </a:endParaRPr>
              </a:p>
            </p:txBody>
          </p:sp>
          <p:sp>
            <p:nvSpPr>
              <p:cNvPr id="42" name="TextBox 41"/>
              <p:cNvSpPr txBox="1"/>
              <p:nvPr/>
            </p:nvSpPr>
            <p:spPr>
              <a:xfrm>
                <a:off x="468241" y="4476691"/>
                <a:ext cx="2057400" cy="400110"/>
              </a:xfrm>
              <a:prstGeom prst="rect">
                <a:avLst/>
              </a:prstGeom>
              <a:noFill/>
              <a:ln w="28575">
                <a:noFill/>
              </a:ln>
            </p:spPr>
            <p:txBody>
              <a:bodyPr wrap="square" rtlCol="0">
                <a:spAutoFit/>
              </a:bodyPr>
              <a:lstStyle/>
              <a:p>
                <a:pPr algn="ctr"/>
                <a:r>
                  <a:rPr lang="en-US" sz="2000" b="1" dirty="0" smtClean="0">
                    <a:solidFill>
                      <a:prstClr val="white"/>
                    </a:solidFill>
                    <a:latin typeface="Arial Narrow" panose="020B0606020202030204" pitchFamily="34" charset="0"/>
                  </a:rPr>
                  <a:t>10.0%</a:t>
                </a:r>
                <a:endParaRPr lang="en-US" sz="2000" b="1" dirty="0">
                  <a:solidFill>
                    <a:prstClr val="white"/>
                  </a:solidFill>
                  <a:latin typeface="Arial Narrow" panose="020B0606020202030204" pitchFamily="34" charset="0"/>
                </a:endParaRPr>
              </a:p>
            </p:txBody>
          </p:sp>
          <p:sp>
            <p:nvSpPr>
              <p:cNvPr id="46" name="TextBox 45"/>
              <p:cNvSpPr txBox="1"/>
              <p:nvPr/>
            </p:nvSpPr>
            <p:spPr>
              <a:xfrm>
                <a:off x="468241" y="2743201"/>
                <a:ext cx="2057400" cy="400110"/>
              </a:xfrm>
              <a:prstGeom prst="rect">
                <a:avLst/>
              </a:prstGeom>
              <a:noFill/>
              <a:ln w="28575">
                <a:noFill/>
              </a:ln>
            </p:spPr>
            <p:txBody>
              <a:bodyPr wrap="square" rtlCol="0">
                <a:spAutoFit/>
              </a:bodyPr>
              <a:lstStyle/>
              <a:p>
                <a:pPr algn="ctr"/>
                <a:r>
                  <a:rPr lang="en-US" sz="2000" b="1" dirty="0" smtClean="0">
                    <a:solidFill>
                      <a:prstClr val="white"/>
                    </a:solidFill>
                    <a:latin typeface="Arial Narrow" panose="020B0606020202030204" pitchFamily="34" charset="0"/>
                  </a:rPr>
                  <a:t>19.5%</a:t>
                </a:r>
                <a:endParaRPr lang="en-US" sz="2000" b="1" dirty="0">
                  <a:solidFill>
                    <a:prstClr val="white"/>
                  </a:solidFill>
                  <a:latin typeface="Arial Narrow" panose="020B0606020202030204" pitchFamily="34" charset="0"/>
                </a:endParaRPr>
              </a:p>
            </p:txBody>
          </p:sp>
          <p:sp>
            <p:nvSpPr>
              <p:cNvPr id="47" name="TextBox 46"/>
              <p:cNvSpPr txBox="1"/>
              <p:nvPr/>
            </p:nvSpPr>
            <p:spPr>
              <a:xfrm>
                <a:off x="468241" y="5238691"/>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6</a:t>
                </a:r>
                <a:r>
                  <a:rPr lang="en-US" sz="2000" b="1" dirty="0" smtClean="0">
                    <a:solidFill>
                      <a:prstClr val="white"/>
                    </a:solidFill>
                    <a:latin typeface="Arial Narrow" panose="020B0606020202030204" pitchFamily="34" charset="0"/>
                  </a:rPr>
                  <a:t>.0%</a:t>
                </a:r>
                <a:endParaRPr lang="en-US" sz="2000" b="1" dirty="0">
                  <a:solidFill>
                    <a:prstClr val="white"/>
                  </a:solidFill>
                  <a:latin typeface="Arial Narrow" panose="020B0606020202030204" pitchFamily="34" charset="0"/>
                </a:endParaRPr>
              </a:p>
            </p:txBody>
          </p:sp>
        </p:grpSp>
        <p:sp>
          <p:nvSpPr>
            <p:cNvPr id="12" name="TextBox 11"/>
            <p:cNvSpPr txBox="1"/>
            <p:nvPr/>
          </p:nvSpPr>
          <p:spPr>
            <a:xfrm>
              <a:off x="2614940" y="1371600"/>
              <a:ext cx="6237124" cy="553998"/>
            </a:xfrm>
            <a:prstGeom prst="rect">
              <a:avLst/>
            </a:prstGeom>
            <a:noFill/>
          </p:spPr>
          <p:txBody>
            <a:bodyPr wrap="square" rtlCol="0">
              <a:spAutoFit/>
            </a:bodyPr>
            <a:lstStyle/>
            <a:p>
              <a:r>
                <a:rPr lang="es-HN" sz="3000" b="1" dirty="0" smtClean="0">
                  <a:solidFill>
                    <a:srgbClr val="0000FF"/>
                  </a:solidFill>
                  <a:latin typeface="Arial Narrow" panose="020B0606020202030204" pitchFamily="34" charset="0"/>
                </a:rPr>
                <a:t>Efectos de la Concentración de Oxígeno</a:t>
              </a:r>
              <a:endParaRPr lang="es-HN" sz="3000" b="1" dirty="0">
                <a:solidFill>
                  <a:srgbClr val="0000FF"/>
                </a:solidFill>
                <a:latin typeface="Arial Narrow" panose="020B0606020202030204" pitchFamily="34" charset="0"/>
              </a:endParaRPr>
            </a:p>
          </p:txBody>
        </p:sp>
      </p:grpSp>
    </p:spTree>
    <p:extLst>
      <p:ext uri="{BB962C8B-B14F-4D97-AF65-F5344CB8AC3E}">
        <p14:creationId xmlns:p14="http://schemas.microsoft.com/office/powerpoint/2010/main" val="4859933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smtClean="0"/>
              <a:t>Efectos del Monóxido de Carbono en Diferentes Concentraciones</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117</a:t>
            </a:fld>
            <a:endParaRPr lang="en-US" dirty="0">
              <a:solidFill>
                <a:prstClr val="white">
                  <a:lumMod val="75000"/>
                </a:prstClr>
              </a:solidFill>
            </a:endParaRPr>
          </a:p>
        </p:txBody>
      </p:sp>
      <p:graphicFrame>
        <p:nvGraphicFramePr>
          <p:cNvPr id="5" name="Content Placeholder 4" title="Efectos del Monóxido de Carbono en Diferentes Concentraciones"/>
          <p:cNvGraphicFramePr>
            <a:graphicFrameLocks noGrp="1"/>
          </p:cNvGraphicFramePr>
          <p:nvPr>
            <p:ph idx="1"/>
            <p:extLst>
              <p:ext uri="{D42A27DB-BD31-4B8C-83A1-F6EECF244321}">
                <p14:modId xmlns:p14="http://schemas.microsoft.com/office/powerpoint/2010/main" val="3379629761"/>
              </p:ext>
            </p:extLst>
          </p:nvPr>
        </p:nvGraphicFramePr>
        <p:xfrm>
          <a:off x="76200" y="76200"/>
          <a:ext cx="8991600" cy="6918960"/>
        </p:xfrm>
        <a:graphic>
          <a:graphicData uri="http://schemas.openxmlformats.org/drawingml/2006/table">
            <a:tbl>
              <a:tblPr firstRow="1" bandRow="1">
                <a:tableStyleId>{2A488322-F2BA-4B5B-9748-0D474271808F}</a:tableStyleId>
              </a:tblPr>
              <a:tblGrid>
                <a:gridCol w="797642">
                  <a:extLst>
                    <a:ext uri="{9D8B030D-6E8A-4147-A177-3AD203B41FA5}">
                      <a16:colId xmlns:a16="http://schemas.microsoft.com/office/drawing/2014/main" val="20000"/>
                    </a:ext>
                  </a:extLst>
                </a:gridCol>
                <a:gridCol w="797642">
                  <a:extLst>
                    <a:ext uri="{9D8B030D-6E8A-4147-A177-3AD203B41FA5}">
                      <a16:colId xmlns:a16="http://schemas.microsoft.com/office/drawing/2014/main" val="20001"/>
                    </a:ext>
                  </a:extLst>
                </a:gridCol>
                <a:gridCol w="1030580">
                  <a:extLst>
                    <a:ext uri="{9D8B030D-6E8A-4147-A177-3AD203B41FA5}">
                      <a16:colId xmlns:a16="http://schemas.microsoft.com/office/drawing/2014/main" val="20002"/>
                    </a:ext>
                  </a:extLst>
                </a:gridCol>
                <a:gridCol w="6365736">
                  <a:extLst>
                    <a:ext uri="{9D8B030D-6E8A-4147-A177-3AD203B41FA5}">
                      <a16:colId xmlns:a16="http://schemas.microsoft.com/office/drawing/2014/main" val="20003"/>
                    </a:ext>
                  </a:extLst>
                </a:gridCol>
              </a:tblGrid>
              <a:tr h="441720">
                <a:tc gridSpan="4">
                  <a:txBody>
                    <a:bodyPr/>
                    <a:lstStyle/>
                    <a:p>
                      <a:pPr algn="ctr"/>
                      <a:r>
                        <a:rPr lang="es-HN" sz="2800" noProof="0" dirty="0" smtClean="0">
                          <a:latin typeface="Arial Narrow" panose="020B0606020202030204" pitchFamily="34" charset="0"/>
                        </a:rPr>
                        <a:t>Efectos del Monóxido de Carbono en Diferentes Concentraciones</a:t>
                      </a:r>
                      <a:endParaRPr lang="es-HN" sz="2800" noProof="0" dirty="0">
                        <a:latin typeface="Arial Narrow" panose="020B060602020203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hMerge="1">
                  <a:txBody>
                    <a:bodyPr/>
                    <a:lstStyle/>
                    <a:p>
                      <a:pPr algn="ctr"/>
                      <a:endParaRPr lang="en-US" dirty="0"/>
                    </a:p>
                  </a:txBody>
                  <a:tcPr/>
                </a:tc>
                <a:extLst>
                  <a:ext uri="{0D108BD9-81ED-4DB2-BD59-A6C34878D82A}">
                    <a16:rowId xmlns:a16="http://schemas.microsoft.com/office/drawing/2014/main" val="10000"/>
                  </a:ext>
                </a:extLst>
              </a:tr>
              <a:tr h="358285">
                <a:tc>
                  <a:txBody>
                    <a:bodyPr/>
                    <a:lstStyle/>
                    <a:p>
                      <a:pPr algn="ctr"/>
                      <a:r>
                        <a:rPr lang="en-US" sz="2000" b="1" dirty="0" smtClean="0">
                          <a:latin typeface="Arial Narrow" panose="020B0606020202030204" pitchFamily="34" charset="0"/>
                        </a:rPr>
                        <a:t>PPM</a:t>
                      </a:r>
                      <a:endParaRPr lang="en-US" sz="2000"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2000" b="1" dirty="0" smtClean="0">
                          <a:latin typeface="Arial Narrow" panose="020B0606020202030204" pitchFamily="34" charset="0"/>
                        </a:rPr>
                        <a:t>%</a:t>
                      </a:r>
                      <a:endParaRPr lang="en-US" sz="20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2000" b="1" dirty="0" smtClean="0">
                          <a:latin typeface="Arial Narrow" panose="020B0606020202030204" pitchFamily="34" charset="0"/>
                        </a:rPr>
                        <a:t>TIEMPO</a:t>
                      </a:r>
                      <a:endParaRPr lang="en-US" sz="20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2000" b="1" dirty="0" smtClean="0">
                          <a:latin typeface="Arial Narrow" panose="020B0606020202030204" pitchFamily="34" charset="0"/>
                        </a:rPr>
                        <a:t>EFECTO</a:t>
                      </a:r>
                      <a:endParaRPr lang="en-US" sz="20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58285">
                <a:tc>
                  <a:txBody>
                    <a:bodyPr/>
                    <a:lstStyle/>
                    <a:p>
                      <a:pPr algn="l"/>
                      <a:r>
                        <a:rPr lang="en-US" dirty="0" smtClean="0">
                          <a:latin typeface="Arial Narrow" panose="020B0606020202030204" pitchFamily="34" charset="0"/>
                        </a:rPr>
                        <a:t>35</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E200"/>
                    </a:solidFill>
                  </a:tcPr>
                </a:tc>
                <a:tc>
                  <a:txBody>
                    <a:bodyPr/>
                    <a:lstStyle/>
                    <a:p>
                      <a:pPr algn="l"/>
                      <a:r>
                        <a:rPr lang="en-US" dirty="0" smtClean="0">
                          <a:latin typeface="Arial Narrow" panose="020B0606020202030204" pitchFamily="34" charset="0"/>
                        </a:rPr>
                        <a:t>0.0035</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E200"/>
                    </a:solidFill>
                  </a:tcPr>
                </a:tc>
                <a:tc>
                  <a:txBody>
                    <a:bodyPr/>
                    <a:lstStyle/>
                    <a:p>
                      <a:r>
                        <a:rPr lang="en-US" dirty="0" smtClean="0">
                          <a:latin typeface="Arial Narrow" panose="020B0606020202030204" pitchFamily="34" charset="0"/>
                        </a:rPr>
                        <a:t>6 -</a:t>
                      </a:r>
                      <a:r>
                        <a:rPr lang="en-US" baseline="0" dirty="0" smtClean="0">
                          <a:latin typeface="Arial Narrow" panose="020B0606020202030204" pitchFamily="34" charset="0"/>
                        </a:rPr>
                        <a:t> 8</a:t>
                      </a:r>
                      <a:r>
                        <a:rPr lang="en-US" dirty="0" smtClean="0">
                          <a:latin typeface="Arial Narrow" panose="020B0606020202030204" pitchFamily="34" charset="0"/>
                        </a:rPr>
                        <a:t> h</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E200"/>
                    </a:solidFill>
                  </a:tcPr>
                </a:tc>
                <a:tc>
                  <a:txBody>
                    <a:bodyPr/>
                    <a:lstStyle/>
                    <a:p>
                      <a:r>
                        <a:rPr lang="es-HN" noProof="0" dirty="0" smtClean="0">
                          <a:latin typeface="Arial Narrow" panose="020B0606020202030204" pitchFamily="34" charset="0"/>
                        </a:rPr>
                        <a:t>Dolor</a:t>
                      </a:r>
                      <a:r>
                        <a:rPr lang="es-HN" baseline="0" noProof="0" dirty="0" smtClean="0">
                          <a:latin typeface="Arial Narrow" panose="020B0606020202030204" pitchFamily="34" charset="0"/>
                        </a:rPr>
                        <a:t> de cabeza y mareos con la exposición constante.</a:t>
                      </a:r>
                      <a:endParaRPr lang="es-HN" noProof="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E200"/>
                    </a:solidFill>
                  </a:tcPr>
                </a:tc>
                <a:extLst>
                  <a:ext uri="{0D108BD9-81ED-4DB2-BD59-A6C34878D82A}">
                    <a16:rowId xmlns:a16="http://schemas.microsoft.com/office/drawing/2014/main" val="10002"/>
                  </a:ext>
                </a:extLst>
              </a:tr>
              <a:tr h="411480">
                <a:tc>
                  <a:txBody>
                    <a:bodyPr/>
                    <a:lstStyle/>
                    <a:p>
                      <a:pPr algn="l"/>
                      <a:r>
                        <a:rPr lang="en-US" dirty="0" smtClean="0">
                          <a:latin typeface="Arial Narrow" panose="020B0606020202030204" pitchFamily="34" charset="0"/>
                        </a:rPr>
                        <a:t>50 </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tc>
                  <a:txBody>
                    <a:bodyPr/>
                    <a:lstStyle/>
                    <a:p>
                      <a:pPr algn="l"/>
                      <a:r>
                        <a:rPr lang="en-US" dirty="0" smtClean="0">
                          <a:latin typeface="Arial Narrow" panose="020B0606020202030204" pitchFamily="34" charset="0"/>
                        </a:rPr>
                        <a:t>0.0050</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tc>
                  <a:txBody>
                    <a:bodyPr/>
                    <a:lstStyle/>
                    <a:p>
                      <a:r>
                        <a:rPr lang="en-US" dirty="0" smtClean="0">
                          <a:latin typeface="Arial Narrow" panose="020B0606020202030204" pitchFamily="34" charset="0"/>
                        </a:rPr>
                        <a:t>8 h</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tc>
                  <a:txBody>
                    <a:bodyPr/>
                    <a:lstStyle/>
                    <a:p>
                      <a:r>
                        <a:rPr lang="es-HN" noProof="0" dirty="0" smtClean="0">
                          <a:latin typeface="Arial Narrow" panose="020B0606020202030204" pitchFamily="34" charset="0"/>
                        </a:rPr>
                        <a:t>Limite de Exposición Permisible</a:t>
                      </a:r>
                      <a:r>
                        <a:rPr lang="es-HN" baseline="0" noProof="0" dirty="0" smtClean="0">
                          <a:latin typeface="Arial Narrow" panose="020B0606020202030204" pitchFamily="34" charset="0"/>
                        </a:rPr>
                        <a:t> – en cualquier período de 8 horas por la OSHA.</a:t>
                      </a:r>
                      <a:endParaRPr lang="es-HN" noProof="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r h="358285">
                <a:tc>
                  <a:txBody>
                    <a:bodyPr/>
                    <a:lstStyle/>
                    <a:p>
                      <a:pPr algn="l"/>
                      <a:r>
                        <a:rPr lang="en-US" dirty="0" smtClean="0">
                          <a:latin typeface="Arial Narrow" panose="020B0606020202030204" pitchFamily="34" charset="0"/>
                        </a:rPr>
                        <a:t>100</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tc>
                  <a:txBody>
                    <a:bodyPr/>
                    <a:lstStyle/>
                    <a:p>
                      <a:pPr algn="l"/>
                      <a:r>
                        <a:rPr lang="en-US" dirty="0" smtClean="0">
                          <a:latin typeface="Arial Narrow" panose="020B0606020202030204" pitchFamily="34" charset="0"/>
                        </a:rPr>
                        <a:t>0.01</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tc>
                  <a:txBody>
                    <a:bodyPr/>
                    <a:lstStyle/>
                    <a:p>
                      <a:r>
                        <a:rPr lang="en-US" dirty="0" smtClean="0">
                          <a:latin typeface="Arial Narrow" panose="020B0606020202030204" pitchFamily="34" charset="0"/>
                        </a:rPr>
                        <a:t>2</a:t>
                      </a:r>
                      <a:r>
                        <a:rPr lang="en-US" baseline="0" dirty="0" smtClean="0">
                          <a:latin typeface="Arial Narrow" panose="020B0606020202030204" pitchFamily="34" charset="0"/>
                        </a:rPr>
                        <a:t> - </a:t>
                      </a:r>
                      <a:r>
                        <a:rPr lang="en-US" dirty="0" smtClean="0">
                          <a:latin typeface="Arial Narrow" panose="020B0606020202030204" pitchFamily="34" charset="0"/>
                        </a:rPr>
                        <a:t>3 h</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tc>
                  <a:txBody>
                    <a:bodyPr/>
                    <a:lstStyle/>
                    <a:p>
                      <a:r>
                        <a:rPr lang="en-US" dirty="0" smtClean="0">
                          <a:latin typeface="Arial Narrow" panose="020B0606020202030204" pitchFamily="34" charset="0"/>
                        </a:rPr>
                        <a:t>Leve dolor de </a:t>
                      </a:r>
                      <a:r>
                        <a:rPr lang="en-US" dirty="0" err="1" smtClean="0">
                          <a:latin typeface="Arial Narrow" panose="020B0606020202030204" pitchFamily="34" charset="0"/>
                        </a:rPr>
                        <a:t>cabeza</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r h="618409">
                <a:tc>
                  <a:txBody>
                    <a:bodyPr/>
                    <a:lstStyle/>
                    <a:p>
                      <a:pPr algn="l"/>
                      <a:r>
                        <a:rPr lang="en-US" dirty="0" smtClean="0">
                          <a:latin typeface="Arial Narrow" panose="020B0606020202030204" pitchFamily="34" charset="0"/>
                        </a:rPr>
                        <a:t>200</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C9446"/>
                    </a:solidFill>
                  </a:tcPr>
                </a:tc>
                <a:tc>
                  <a:txBody>
                    <a:bodyPr/>
                    <a:lstStyle/>
                    <a:p>
                      <a:pPr algn="l"/>
                      <a:r>
                        <a:rPr lang="en-US" dirty="0" smtClean="0">
                          <a:latin typeface="Arial Narrow" panose="020B0606020202030204" pitchFamily="34" charset="0"/>
                        </a:rPr>
                        <a:t>0.02</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C9446"/>
                    </a:solidFill>
                  </a:tcPr>
                </a:tc>
                <a:tc>
                  <a:txBody>
                    <a:bodyPr/>
                    <a:lstStyle/>
                    <a:p>
                      <a:r>
                        <a:rPr lang="en-US" dirty="0" smtClean="0">
                          <a:latin typeface="Arial Narrow" panose="020B0606020202030204" pitchFamily="34" charset="0"/>
                        </a:rPr>
                        <a:t>2</a:t>
                      </a:r>
                      <a:r>
                        <a:rPr lang="en-US" baseline="0" dirty="0" smtClean="0">
                          <a:latin typeface="Arial Narrow" panose="020B0606020202030204" pitchFamily="34" charset="0"/>
                        </a:rPr>
                        <a:t> - </a:t>
                      </a:r>
                      <a:r>
                        <a:rPr lang="en-US" dirty="0" smtClean="0">
                          <a:latin typeface="Arial Narrow" panose="020B0606020202030204" pitchFamily="34" charset="0"/>
                        </a:rPr>
                        <a:t>3 h</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C9446"/>
                    </a:solidFill>
                  </a:tcPr>
                </a:tc>
                <a:tc>
                  <a:txBody>
                    <a:bodyPr/>
                    <a:lstStyle/>
                    <a:p>
                      <a:r>
                        <a:rPr lang="es-HN" noProof="0" dirty="0" smtClean="0">
                          <a:latin typeface="Arial Narrow" panose="020B0606020202030204" pitchFamily="34" charset="0"/>
                        </a:rPr>
                        <a:t>Leve dolor de cabeza frontal</a:t>
                      </a:r>
                      <a:r>
                        <a:rPr lang="en-US" dirty="0" smtClean="0">
                          <a:latin typeface="Arial Narrow" panose="020B0606020202030204" pitchFamily="34" charset="0"/>
                        </a:rPr>
                        <a:t>,</a:t>
                      </a:r>
                      <a:r>
                        <a:rPr lang="en-US" baseline="0" dirty="0" smtClean="0">
                          <a:latin typeface="Arial Narrow" panose="020B0606020202030204" pitchFamily="34" charset="0"/>
                        </a:rPr>
                        <a:t> </a:t>
                      </a:r>
                      <a:r>
                        <a:rPr lang="es-HN" baseline="0" dirty="0" smtClean="0">
                          <a:latin typeface="Arial Narrow" panose="020B0606020202030204" pitchFamily="34" charset="0"/>
                        </a:rPr>
                        <a:t>malestar, pérdida de juicio, pérdida de visión, irritabilidad. </a:t>
                      </a:r>
                      <a:r>
                        <a:rPr lang="es-HN" b="1" baseline="0" dirty="0" smtClean="0">
                          <a:latin typeface="Arial Narrow" panose="020B0606020202030204" pitchFamily="34" charset="0"/>
                        </a:rPr>
                        <a:t>No debe ser expuesto a este nivel</a:t>
                      </a:r>
                      <a:r>
                        <a:rPr lang="es-HN" baseline="0" dirty="0" smtClean="0">
                          <a:latin typeface="Arial Narrow" panose="020B0606020202030204" pitchFamily="34" charset="0"/>
                        </a:rPr>
                        <a:t>.</a:t>
                      </a:r>
                      <a:endParaRPr lang="en-US"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C9446"/>
                    </a:solidFill>
                  </a:tcPr>
                </a:tc>
                <a:extLst>
                  <a:ext uri="{0D108BD9-81ED-4DB2-BD59-A6C34878D82A}">
                    <a16:rowId xmlns:a16="http://schemas.microsoft.com/office/drawing/2014/main" val="10005"/>
                  </a:ext>
                </a:extLst>
              </a:tr>
              <a:tr h="358285">
                <a:tc>
                  <a:txBody>
                    <a:bodyPr/>
                    <a:lstStyle/>
                    <a:p>
                      <a:pPr algn="l"/>
                      <a:r>
                        <a:rPr lang="en-US" dirty="0" smtClean="0">
                          <a:latin typeface="Arial Narrow" panose="020B0606020202030204" pitchFamily="34" charset="0"/>
                        </a:rPr>
                        <a:t>400</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8329"/>
                    </a:solidFill>
                  </a:tcPr>
                </a:tc>
                <a:tc>
                  <a:txBody>
                    <a:bodyPr/>
                    <a:lstStyle/>
                    <a:p>
                      <a:pPr algn="l"/>
                      <a:r>
                        <a:rPr lang="en-US" dirty="0" smtClean="0">
                          <a:latin typeface="Arial Narrow" panose="020B0606020202030204" pitchFamily="34" charset="0"/>
                        </a:rPr>
                        <a:t>0.04</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8329"/>
                    </a:solidFill>
                  </a:tcPr>
                </a:tc>
                <a:tc>
                  <a:txBody>
                    <a:bodyPr/>
                    <a:lstStyle/>
                    <a:p>
                      <a:r>
                        <a:rPr lang="en-US" dirty="0" smtClean="0">
                          <a:latin typeface="Arial Narrow" panose="020B0606020202030204" pitchFamily="34" charset="0"/>
                        </a:rPr>
                        <a:t>1</a:t>
                      </a:r>
                      <a:r>
                        <a:rPr lang="en-US" baseline="0" dirty="0" smtClean="0">
                          <a:latin typeface="Arial Narrow" panose="020B0606020202030204" pitchFamily="34" charset="0"/>
                        </a:rPr>
                        <a:t> - </a:t>
                      </a:r>
                      <a:r>
                        <a:rPr lang="en-US" dirty="0" smtClean="0">
                          <a:latin typeface="Arial Narrow" panose="020B0606020202030204" pitchFamily="34" charset="0"/>
                        </a:rPr>
                        <a:t>2 h</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8329"/>
                    </a:solidFill>
                  </a:tcPr>
                </a:tc>
                <a:tc>
                  <a:txBody>
                    <a:bodyPr/>
                    <a:lstStyle/>
                    <a:p>
                      <a:r>
                        <a:rPr lang="en-US" dirty="0" smtClean="0">
                          <a:latin typeface="Arial Narrow" panose="020B0606020202030204" pitchFamily="34" charset="0"/>
                        </a:rPr>
                        <a:t> D</a:t>
                      </a:r>
                      <a:r>
                        <a:rPr lang="es-HN" dirty="0" smtClean="0">
                          <a:latin typeface="Arial Narrow" panose="020B0606020202030204" pitchFamily="34" charset="0"/>
                        </a:rPr>
                        <a:t>olor de cabeza frontal y náuseas. </a:t>
                      </a:r>
                      <a:r>
                        <a:rPr lang="es-HN" b="1" dirty="0" smtClean="0">
                          <a:latin typeface="Arial Narrow" panose="020B0606020202030204" pitchFamily="34" charset="0"/>
                        </a:rPr>
                        <a:t>Amenaza para la vida después de 3 horas.</a:t>
                      </a:r>
                      <a:endParaRPr lang="en-US"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8329"/>
                    </a:solidFill>
                  </a:tcPr>
                </a:tc>
                <a:extLst>
                  <a:ext uri="{0D108BD9-81ED-4DB2-BD59-A6C34878D82A}">
                    <a16:rowId xmlns:a16="http://schemas.microsoft.com/office/drawing/2014/main" val="10006"/>
                  </a:ext>
                </a:extLst>
              </a:tr>
              <a:tr h="618409">
                <a:tc>
                  <a:txBody>
                    <a:bodyPr/>
                    <a:lstStyle/>
                    <a:p>
                      <a:pPr algn="l"/>
                      <a:r>
                        <a:rPr lang="en-US" dirty="0" smtClean="0">
                          <a:latin typeface="Arial Narrow" panose="020B0606020202030204" pitchFamily="34" charset="0"/>
                        </a:rPr>
                        <a:t>800</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6F21"/>
                    </a:solidFill>
                  </a:tcPr>
                </a:tc>
                <a:tc>
                  <a:txBody>
                    <a:bodyPr/>
                    <a:lstStyle/>
                    <a:p>
                      <a:pPr algn="l"/>
                      <a:r>
                        <a:rPr lang="en-US" dirty="0" smtClean="0">
                          <a:latin typeface="Arial Narrow" panose="020B0606020202030204" pitchFamily="34" charset="0"/>
                        </a:rPr>
                        <a:t>0.08</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6F21"/>
                    </a:solidFill>
                  </a:tcPr>
                </a:tc>
                <a:tc>
                  <a:txBody>
                    <a:bodyPr/>
                    <a:lstStyle/>
                    <a:p>
                      <a:r>
                        <a:rPr lang="en-US" dirty="0" smtClean="0">
                          <a:latin typeface="Arial Narrow" panose="020B0606020202030204" pitchFamily="34" charset="0"/>
                        </a:rPr>
                        <a:t>45 </a:t>
                      </a:r>
                      <a:r>
                        <a:rPr lang="en-US" dirty="0" err="1" smtClean="0">
                          <a:latin typeface="Arial Narrow" panose="020B0606020202030204" pitchFamily="34" charset="0"/>
                        </a:rPr>
                        <a:t>minutos</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6F21"/>
                    </a:solidFill>
                  </a:tcPr>
                </a:tc>
                <a:tc>
                  <a:txBody>
                    <a:bodyPr/>
                    <a:lstStyle/>
                    <a:p>
                      <a:r>
                        <a:rPr lang="en-US" dirty="0" smtClean="0">
                          <a:latin typeface="Arial Narrow" panose="020B0606020202030204" pitchFamily="34" charset="0"/>
                        </a:rPr>
                        <a:t> </a:t>
                      </a:r>
                      <a:r>
                        <a:rPr lang="es-HN" dirty="0" smtClean="0">
                          <a:latin typeface="Arial Narrow" panose="020B0606020202030204" pitchFamily="34" charset="0"/>
                        </a:rPr>
                        <a:t>Mareos, náuseas, convulsiones y se pierde el conocimiento.</a:t>
                      </a:r>
                    </a:p>
                    <a:p>
                      <a:r>
                        <a:rPr lang="es-HN" dirty="0" smtClean="0">
                          <a:latin typeface="Arial Narrow" panose="020B0606020202030204" pitchFamily="34" charset="0"/>
                        </a:rPr>
                        <a:t>Colapsar dentro de 2 horas y posible muerte.</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6F21"/>
                    </a:solidFill>
                  </a:tcPr>
                </a:tc>
                <a:extLst>
                  <a:ext uri="{0D108BD9-81ED-4DB2-BD59-A6C34878D82A}">
                    <a16:rowId xmlns:a16="http://schemas.microsoft.com/office/drawing/2014/main" val="10007"/>
                  </a:ext>
                </a:extLst>
              </a:tr>
              <a:tr h="618409">
                <a:tc>
                  <a:txBody>
                    <a:bodyPr/>
                    <a:lstStyle/>
                    <a:p>
                      <a:pPr algn="l"/>
                      <a:r>
                        <a:rPr lang="en-US" dirty="0" smtClean="0">
                          <a:solidFill>
                            <a:schemeClr val="tx1"/>
                          </a:solidFill>
                          <a:latin typeface="Arial Narrow" panose="020B0606020202030204" pitchFamily="34" charset="0"/>
                        </a:rPr>
                        <a:t>1,600</a:t>
                      </a:r>
                      <a:endParaRPr lang="en-US" dirty="0">
                        <a:solidFill>
                          <a:schemeClr val="tx1"/>
                        </a:solidFill>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95D17"/>
                    </a:solidFill>
                  </a:tcPr>
                </a:tc>
                <a:tc>
                  <a:txBody>
                    <a:bodyPr/>
                    <a:lstStyle/>
                    <a:p>
                      <a:pPr algn="l"/>
                      <a:r>
                        <a:rPr lang="en-US" dirty="0" smtClean="0">
                          <a:solidFill>
                            <a:schemeClr val="tx1"/>
                          </a:solidFill>
                          <a:latin typeface="Arial Narrow" panose="020B0606020202030204" pitchFamily="34" charset="0"/>
                        </a:rPr>
                        <a:t>0.16</a:t>
                      </a:r>
                      <a:endParaRPr lang="en-US"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95D17"/>
                    </a:solidFill>
                  </a:tcPr>
                </a:tc>
                <a:tc>
                  <a:txBody>
                    <a:bodyPr/>
                    <a:lstStyle/>
                    <a:p>
                      <a:r>
                        <a:rPr lang="en-US" dirty="0" smtClean="0">
                          <a:solidFill>
                            <a:schemeClr val="tx1"/>
                          </a:solidFill>
                          <a:latin typeface="Arial Narrow" panose="020B0606020202030204" pitchFamily="34" charset="0"/>
                        </a:rPr>
                        <a:t>20 </a:t>
                      </a:r>
                      <a:r>
                        <a:rPr lang="en-US" dirty="0" err="1" smtClean="0">
                          <a:solidFill>
                            <a:schemeClr val="tx1"/>
                          </a:solidFill>
                          <a:latin typeface="Arial Narrow" panose="020B0606020202030204" pitchFamily="34" charset="0"/>
                        </a:rPr>
                        <a:t>minutos</a:t>
                      </a:r>
                      <a:endParaRPr lang="en-US"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95D17"/>
                    </a:solidFill>
                  </a:tcPr>
                </a:tc>
                <a:tc>
                  <a:txBody>
                    <a:bodyPr/>
                    <a:lstStyle/>
                    <a:p>
                      <a:r>
                        <a:rPr lang="en-US" dirty="0" smtClean="0">
                          <a:solidFill>
                            <a:schemeClr val="tx1"/>
                          </a:solidFill>
                          <a:latin typeface="Arial Narrow" panose="020B0606020202030204" pitchFamily="34" charset="0"/>
                        </a:rPr>
                        <a:t> </a:t>
                      </a:r>
                      <a:r>
                        <a:rPr lang="es-HN" dirty="0" smtClean="0">
                          <a:solidFill>
                            <a:schemeClr val="tx1"/>
                          </a:solidFill>
                          <a:latin typeface="Arial Narrow" panose="020B0606020202030204" pitchFamily="34" charset="0"/>
                        </a:rPr>
                        <a:t>Dolor de cabeza, taquicardia, mareos, y náuseas. Confusión. Tambaleante. </a:t>
                      </a:r>
                      <a:r>
                        <a:rPr lang="es-HN" b="1" dirty="0" smtClean="0">
                          <a:solidFill>
                            <a:schemeClr val="tx1"/>
                          </a:solidFill>
                          <a:latin typeface="Arial Narrow" panose="020B0606020202030204" pitchFamily="34" charset="0"/>
                        </a:rPr>
                        <a:t>Muerte en &lt;2 horas</a:t>
                      </a:r>
                      <a:r>
                        <a:rPr lang="es-HN" dirty="0" smtClean="0">
                          <a:solidFill>
                            <a:schemeClr val="tx1"/>
                          </a:solidFill>
                          <a:latin typeface="Arial Narrow" panose="020B0606020202030204" pitchFamily="34" charset="0"/>
                        </a:rPr>
                        <a:t>.</a:t>
                      </a:r>
                      <a:endParaRPr lang="en-US" b="1"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95D17"/>
                    </a:solidFill>
                  </a:tcPr>
                </a:tc>
                <a:extLst>
                  <a:ext uri="{0D108BD9-81ED-4DB2-BD59-A6C34878D82A}">
                    <a16:rowId xmlns:a16="http://schemas.microsoft.com/office/drawing/2014/main" val="10008"/>
                  </a:ext>
                </a:extLst>
              </a:tr>
              <a:tr h="618409">
                <a:tc>
                  <a:txBody>
                    <a:bodyPr/>
                    <a:lstStyle/>
                    <a:p>
                      <a:pPr algn="l"/>
                      <a:r>
                        <a:rPr lang="en-US" dirty="0" smtClean="0">
                          <a:solidFill>
                            <a:schemeClr val="bg1"/>
                          </a:solidFill>
                          <a:latin typeface="Arial Narrow" panose="020B0606020202030204" pitchFamily="34" charset="0"/>
                        </a:rPr>
                        <a:t>3,200</a:t>
                      </a:r>
                      <a:endParaRPr lang="en-US" dirty="0">
                        <a:solidFill>
                          <a:schemeClr val="bg1"/>
                        </a:solidFill>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0000"/>
                    </a:solidFill>
                  </a:tcPr>
                </a:tc>
                <a:tc>
                  <a:txBody>
                    <a:bodyPr/>
                    <a:lstStyle/>
                    <a:p>
                      <a:pPr algn="l"/>
                      <a:r>
                        <a:rPr lang="en-US" dirty="0" smtClean="0">
                          <a:solidFill>
                            <a:schemeClr val="bg1"/>
                          </a:solidFill>
                          <a:latin typeface="Arial Narrow" panose="020B0606020202030204" pitchFamily="34" charset="0"/>
                        </a:rPr>
                        <a:t>0.32</a:t>
                      </a:r>
                      <a:endParaRPr lang="en-US" dirty="0">
                        <a:solidFill>
                          <a:schemeClr val="bg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0000"/>
                    </a:solidFill>
                  </a:tcPr>
                </a:tc>
                <a:tc>
                  <a:txBody>
                    <a:bodyPr/>
                    <a:lstStyle/>
                    <a:p>
                      <a:r>
                        <a:rPr lang="en-US" dirty="0" smtClean="0">
                          <a:solidFill>
                            <a:schemeClr val="bg1"/>
                          </a:solidFill>
                          <a:latin typeface="Arial Narrow" panose="020B0606020202030204" pitchFamily="34" charset="0"/>
                        </a:rPr>
                        <a:t>5</a:t>
                      </a:r>
                      <a:r>
                        <a:rPr lang="en-US" baseline="0" dirty="0" smtClean="0">
                          <a:solidFill>
                            <a:schemeClr val="bg1"/>
                          </a:solidFill>
                          <a:latin typeface="Arial Narrow" panose="020B0606020202030204" pitchFamily="34" charset="0"/>
                        </a:rPr>
                        <a:t> - </a:t>
                      </a:r>
                      <a:r>
                        <a:rPr lang="en-US" dirty="0" smtClean="0">
                          <a:solidFill>
                            <a:schemeClr val="bg1"/>
                          </a:solidFill>
                          <a:latin typeface="Arial Narrow" panose="020B0606020202030204" pitchFamily="34" charset="0"/>
                        </a:rPr>
                        <a:t>10 </a:t>
                      </a:r>
                      <a:r>
                        <a:rPr lang="en-US" dirty="0" err="1" smtClean="0">
                          <a:solidFill>
                            <a:schemeClr val="bg1"/>
                          </a:solidFill>
                          <a:latin typeface="Arial Narrow" panose="020B0606020202030204" pitchFamily="34" charset="0"/>
                        </a:rPr>
                        <a:t>minutos</a:t>
                      </a:r>
                      <a:endParaRPr lang="en-US"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0000"/>
                    </a:solidFill>
                  </a:tcPr>
                </a:tc>
                <a:tc>
                  <a:txBody>
                    <a:bodyPr/>
                    <a:lstStyle/>
                    <a:p>
                      <a:r>
                        <a:rPr lang="en-US" dirty="0" smtClean="0">
                          <a:solidFill>
                            <a:schemeClr val="bg1"/>
                          </a:solidFill>
                          <a:latin typeface="Arial Narrow" panose="020B0606020202030204" pitchFamily="34" charset="0"/>
                        </a:rPr>
                        <a:t> </a:t>
                      </a:r>
                      <a:r>
                        <a:rPr lang="es-HN" dirty="0" smtClean="0">
                          <a:solidFill>
                            <a:schemeClr val="bg1"/>
                          </a:solidFill>
                          <a:latin typeface="Arial Narrow" panose="020B0606020202030204" pitchFamily="34" charset="0"/>
                        </a:rPr>
                        <a:t>Dolor de cabeza, mareos y náuseas. Inconsciente de  10-15 minutos.</a:t>
                      </a:r>
                    </a:p>
                    <a:p>
                      <a:r>
                        <a:rPr lang="es-HN" b="1" dirty="0" smtClean="0">
                          <a:solidFill>
                            <a:schemeClr val="bg1"/>
                          </a:solidFill>
                          <a:latin typeface="Arial Narrow" panose="020B0606020202030204" pitchFamily="34" charset="0"/>
                        </a:rPr>
                        <a:t>La muerte dentro de los 30 minutos</a:t>
                      </a:r>
                      <a:r>
                        <a:rPr lang="es-HN" dirty="0" smtClean="0">
                          <a:solidFill>
                            <a:schemeClr val="bg1"/>
                          </a:solidFill>
                          <a:latin typeface="Arial Narrow" panose="020B0606020202030204" pitchFamily="34" charset="0"/>
                        </a:rPr>
                        <a:t>.</a:t>
                      </a:r>
                      <a:r>
                        <a:rPr lang="en-US" dirty="0" smtClean="0">
                          <a:solidFill>
                            <a:schemeClr val="bg1"/>
                          </a:solidFill>
                          <a:latin typeface="Arial Narrow" panose="020B0606020202030204" pitchFamily="34" charset="0"/>
                        </a:rPr>
                        <a:t> </a:t>
                      </a:r>
                      <a:endParaRPr lang="en-US" b="1"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9"/>
                  </a:ext>
                </a:extLst>
              </a:tr>
              <a:tr h="618409">
                <a:tc>
                  <a:txBody>
                    <a:bodyPr/>
                    <a:lstStyle/>
                    <a:p>
                      <a:pPr algn="l"/>
                      <a:r>
                        <a:rPr lang="en-US" dirty="0" smtClean="0">
                          <a:solidFill>
                            <a:schemeClr val="bg1"/>
                          </a:solidFill>
                          <a:latin typeface="Arial Narrow" panose="020B0606020202030204" pitchFamily="34" charset="0"/>
                        </a:rPr>
                        <a:t>6,400</a:t>
                      </a:r>
                      <a:endParaRPr lang="en-US" dirty="0">
                        <a:solidFill>
                          <a:schemeClr val="bg1"/>
                        </a:solidFill>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A0000"/>
                    </a:solidFill>
                  </a:tcPr>
                </a:tc>
                <a:tc>
                  <a:txBody>
                    <a:bodyPr/>
                    <a:lstStyle/>
                    <a:p>
                      <a:pPr algn="l"/>
                      <a:r>
                        <a:rPr lang="en-US" dirty="0" smtClean="0">
                          <a:solidFill>
                            <a:schemeClr val="bg1"/>
                          </a:solidFill>
                          <a:latin typeface="Arial Narrow" panose="020B0606020202030204" pitchFamily="34" charset="0"/>
                        </a:rPr>
                        <a:t>0.64</a:t>
                      </a:r>
                      <a:endParaRPr lang="en-US" dirty="0">
                        <a:solidFill>
                          <a:schemeClr val="bg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A0000"/>
                    </a:solidFill>
                  </a:tcPr>
                </a:tc>
                <a:tc>
                  <a:txBody>
                    <a:bodyPr/>
                    <a:lstStyle/>
                    <a:p>
                      <a:r>
                        <a:rPr lang="en-US" dirty="0" smtClean="0">
                          <a:solidFill>
                            <a:schemeClr val="bg1"/>
                          </a:solidFill>
                          <a:latin typeface="Arial Narrow" panose="020B0606020202030204" pitchFamily="34" charset="0"/>
                        </a:rPr>
                        <a:t>1</a:t>
                      </a:r>
                      <a:r>
                        <a:rPr lang="en-US" baseline="0" dirty="0" smtClean="0">
                          <a:solidFill>
                            <a:schemeClr val="bg1"/>
                          </a:solidFill>
                          <a:latin typeface="Arial Narrow" panose="020B0606020202030204" pitchFamily="34" charset="0"/>
                        </a:rPr>
                        <a:t> - </a:t>
                      </a:r>
                      <a:r>
                        <a:rPr lang="en-US" dirty="0" smtClean="0">
                          <a:solidFill>
                            <a:schemeClr val="bg1"/>
                          </a:solidFill>
                          <a:latin typeface="Arial Narrow" panose="020B0606020202030204" pitchFamily="34" charset="0"/>
                        </a:rPr>
                        <a:t>2 </a:t>
                      </a:r>
                      <a:r>
                        <a:rPr lang="en-US" dirty="0" err="1" smtClean="0">
                          <a:solidFill>
                            <a:schemeClr val="bg1"/>
                          </a:solidFill>
                          <a:latin typeface="Arial Narrow" panose="020B0606020202030204" pitchFamily="34" charset="0"/>
                        </a:rPr>
                        <a:t>minutos</a:t>
                      </a:r>
                      <a:endParaRPr lang="en-US"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A0000"/>
                    </a:solidFill>
                  </a:tcPr>
                </a:tc>
                <a:tc>
                  <a:txBody>
                    <a:bodyPr/>
                    <a:lstStyle/>
                    <a:p>
                      <a:r>
                        <a:rPr lang="es-HN" dirty="0" smtClean="0">
                          <a:solidFill>
                            <a:schemeClr val="bg1"/>
                          </a:solidFill>
                          <a:latin typeface="Arial Narrow" panose="020B0606020202030204" pitchFamily="34" charset="0"/>
                        </a:rPr>
                        <a:t>Dolor de cabeza, mareos y náuseas. Convulsiones, paro respiratorio.</a:t>
                      </a:r>
                    </a:p>
                    <a:p>
                      <a:r>
                        <a:rPr lang="es-HN" b="1" dirty="0" smtClean="0">
                          <a:solidFill>
                            <a:schemeClr val="bg1"/>
                          </a:solidFill>
                          <a:latin typeface="Arial Narrow" panose="020B0606020202030204" pitchFamily="34" charset="0"/>
                        </a:rPr>
                        <a:t>Muerte en  &lt;20 minutos</a:t>
                      </a:r>
                      <a:r>
                        <a:rPr lang="es-HN" dirty="0" smtClean="0">
                          <a:solidFill>
                            <a:schemeClr val="bg1"/>
                          </a:solidFill>
                          <a:latin typeface="Arial Narrow" panose="020B0606020202030204" pitchFamily="34" charset="0"/>
                        </a:rPr>
                        <a:t>.</a:t>
                      </a:r>
                      <a:r>
                        <a:rPr lang="en-US" dirty="0" smtClean="0">
                          <a:solidFill>
                            <a:schemeClr val="bg1"/>
                          </a:solidFill>
                          <a:latin typeface="Arial Narrow" panose="020B0606020202030204" pitchFamily="34" charset="0"/>
                        </a:rPr>
                        <a:t>  </a:t>
                      </a:r>
                      <a:endParaRPr lang="en-US" b="1"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A0000"/>
                    </a:solidFill>
                  </a:tcPr>
                </a:tc>
                <a:extLst>
                  <a:ext uri="{0D108BD9-81ED-4DB2-BD59-A6C34878D82A}">
                    <a16:rowId xmlns:a16="http://schemas.microsoft.com/office/drawing/2014/main" val="10010"/>
                  </a:ext>
                </a:extLst>
              </a:tr>
              <a:tr h="358285">
                <a:tc>
                  <a:txBody>
                    <a:bodyPr/>
                    <a:lstStyle/>
                    <a:p>
                      <a:pPr algn="l"/>
                      <a:r>
                        <a:rPr lang="en-US" dirty="0" smtClean="0">
                          <a:solidFill>
                            <a:schemeClr val="bg1"/>
                          </a:solidFill>
                          <a:latin typeface="Arial Narrow" panose="020B0606020202030204" pitchFamily="34" charset="0"/>
                        </a:rPr>
                        <a:t>12,800</a:t>
                      </a:r>
                      <a:endParaRPr lang="en-US" dirty="0">
                        <a:solidFill>
                          <a:schemeClr val="bg1"/>
                        </a:solidFill>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0000"/>
                    </a:solidFill>
                  </a:tcPr>
                </a:tc>
                <a:tc>
                  <a:txBody>
                    <a:bodyPr/>
                    <a:lstStyle/>
                    <a:p>
                      <a:pPr algn="l"/>
                      <a:r>
                        <a:rPr lang="en-US" dirty="0" smtClean="0">
                          <a:solidFill>
                            <a:schemeClr val="bg1"/>
                          </a:solidFill>
                          <a:latin typeface="Arial Narrow" panose="020B0606020202030204" pitchFamily="34" charset="0"/>
                        </a:rPr>
                        <a:t>1.28</a:t>
                      </a:r>
                      <a:endParaRPr lang="en-US" dirty="0">
                        <a:solidFill>
                          <a:schemeClr val="bg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0000"/>
                    </a:solidFill>
                  </a:tcPr>
                </a:tc>
                <a:tc>
                  <a:txBody>
                    <a:bodyPr/>
                    <a:lstStyle/>
                    <a:p>
                      <a:pPr algn="l"/>
                      <a:r>
                        <a:rPr lang="en-US" baseline="0" dirty="0" smtClean="0">
                          <a:solidFill>
                            <a:schemeClr val="bg1"/>
                          </a:solidFill>
                          <a:latin typeface="Arial Narrow" panose="020B0606020202030204" pitchFamily="34" charset="0"/>
                        </a:rPr>
                        <a:t>2 </a:t>
                      </a:r>
                      <a:r>
                        <a:rPr lang="en-US" baseline="0" dirty="0" err="1" smtClean="0">
                          <a:solidFill>
                            <a:schemeClr val="bg1"/>
                          </a:solidFill>
                          <a:latin typeface="Arial Narrow" panose="020B0606020202030204" pitchFamily="34" charset="0"/>
                        </a:rPr>
                        <a:t>minutos</a:t>
                      </a:r>
                      <a:endParaRPr lang="en-US" dirty="0">
                        <a:solidFill>
                          <a:schemeClr val="bg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0000"/>
                    </a:solidFill>
                  </a:tcPr>
                </a:tc>
                <a:tc>
                  <a:txBody>
                    <a:bodyPr/>
                    <a:lstStyle/>
                    <a:p>
                      <a:r>
                        <a:rPr lang="en-US" b="1" dirty="0" smtClean="0">
                          <a:solidFill>
                            <a:schemeClr val="bg1"/>
                          </a:solidFill>
                          <a:latin typeface="Arial Narrow" panose="020B0606020202030204" pitchFamily="34" charset="0"/>
                        </a:rPr>
                        <a:t> I</a:t>
                      </a:r>
                      <a:r>
                        <a:rPr lang="es-HN" b="1" dirty="0" err="1" smtClean="0">
                          <a:solidFill>
                            <a:schemeClr val="bg1"/>
                          </a:solidFill>
                          <a:latin typeface="Arial Narrow" panose="020B0606020202030204" pitchFamily="34" charset="0"/>
                        </a:rPr>
                        <a:t>nconsciencia</a:t>
                      </a:r>
                      <a:r>
                        <a:rPr lang="es-HN" b="1" dirty="0" smtClean="0">
                          <a:solidFill>
                            <a:schemeClr val="bg1"/>
                          </a:solidFill>
                          <a:latin typeface="Arial Narrow" panose="020B0606020202030204" pitchFamily="34" charset="0"/>
                        </a:rPr>
                        <a:t> después de 2-3 respiraciones. Muerte &lt;3 minutos</a:t>
                      </a:r>
                      <a:r>
                        <a:rPr lang="en-US" b="1" dirty="0" smtClean="0">
                          <a:solidFill>
                            <a:schemeClr val="bg1"/>
                          </a:solidFill>
                          <a:latin typeface="Arial Narrow" panose="020B0606020202030204" pitchFamily="34" charset="0"/>
                        </a:rPr>
                        <a:t>.</a:t>
                      </a:r>
                      <a:endParaRPr lang="en-US" b="1"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000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857008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pt-BR" dirty="0" smtClean="0"/>
              <a:t>Efectos del Sulfuro de Hidrogeno H2S</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118</a:t>
            </a:fld>
            <a:endParaRPr lang="en-US" dirty="0">
              <a:solidFill>
                <a:prstClr val="white">
                  <a:lumMod val="75000"/>
                </a:prstClr>
              </a:solidFill>
            </a:endParaRPr>
          </a:p>
        </p:txBody>
      </p:sp>
      <p:graphicFrame>
        <p:nvGraphicFramePr>
          <p:cNvPr id="5" name="Content Placeholder 4" title="Efectos del Sulfuro de Hidrogeno H2S"/>
          <p:cNvGraphicFramePr>
            <a:graphicFrameLocks noGrp="1"/>
          </p:cNvGraphicFramePr>
          <p:nvPr>
            <p:ph idx="1"/>
            <p:extLst>
              <p:ext uri="{D42A27DB-BD31-4B8C-83A1-F6EECF244321}">
                <p14:modId xmlns:p14="http://schemas.microsoft.com/office/powerpoint/2010/main" val="3522338652"/>
              </p:ext>
            </p:extLst>
          </p:nvPr>
        </p:nvGraphicFramePr>
        <p:xfrm>
          <a:off x="105674" y="120786"/>
          <a:ext cx="8953500" cy="6554334"/>
        </p:xfrm>
        <a:graphic>
          <a:graphicData uri="http://schemas.openxmlformats.org/drawingml/2006/table">
            <a:tbl>
              <a:tblPr firstRow="1" bandRow="1"/>
              <a:tblGrid>
                <a:gridCol w="952706">
                  <a:extLst>
                    <a:ext uri="{9D8B030D-6E8A-4147-A177-3AD203B41FA5}">
                      <a16:colId xmlns:a16="http://schemas.microsoft.com/office/drawing/2014/main" val="20000"/>
                    </a:ext>
                  </a:extLst>
                </a:gridCol>
                <a:gridCol w="8000794">
                  <a:extLst>
                    <a:ext uri="{9D8B030D-6E8A-4147-A177-3AD203B41FA5}">
                      <a16:colId xmlns:a16="http://schemas.microsoft.com/office/drawing/2014/main" val="20001"/>
                    </a:ext>
                  </a:extLst>
                </a:gridCol>
              </a:tblGrid>
              <a:tr h="488814">
                <a:tc gridSpan="2">
                  <a:txBody>
                    <a:bodyPr/>
                    <a:lstStyle/>
                    <a:p>
                      <a:pPr algn="ctr"/>
                      <a:r>
                        <a:rPr lang="es-HN" sz="2400" b="1" noProof="0" dirty="0" smtClean="0">
                          <a:solidFill>
                            <a:srgbClr val="37F1ED"/>
                          </a:solidFill>
                          <a:latin typeface="Arial Narrow" panose="020B0606020202030204" pitchFamily="34" charset="0"/>
                        </a:rPr>
                        <a:t>Efectos del Sulfuro de Hidrogeno</a:t>
                      </a:r>
                      <a:r>
                        <a:rPr lang="es-HN" sz="2400" b="1" baseline="0" noProof="0" dirty="0" smtClean="0">
                          <a:solidFill>
                            <a:srgbClr val="37F1ED"/>
                          </a:solidFill>
                          <a:latin typeface="Arial Narrow" panose="020B0606020202030204" pitchFamily="34" charset="0"/>
                        </a:rPr>
                        <a:t> H2S</a:t>
                      </a:r>
                      <a:endParaRPr lang="es-HN" sz="2400" b="1" noProof="0" dirty="0">
                        <a:solidFill>
                          <a:srgbClr val="37F1ED"/>
                        </a:solidFill>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0A23DC"/>
                    </a:solidFill>
                  </a:tcPr>
                </a:tc>
                <a:tc hMerge="1">
                  <a:txBody>
                    <a:bodyPr/>
                    <a:lstStyle/>
                    <a:p>
                      <a:endParaRPr lang="en-US" sz="1800" dirty="0">
                        <a:latin typeface="Arial Narrow" panose="020B0606020202030204" pitchFamily="34" charset="0"/>
                      </a:endParaRPr>
                    </a:p>
                  </a:txBody>
                  <a:tcPr/>
                </a:tc>
                <a:extLst>
                  <a:ext uri="{0D108BD9-81ED-4DB2-BD59-A6C34878D82A}">
                    <a16:rowId xmlns:a16="http://schemas.microsoft.com/office/drawing/2014/main" val="10000"/>
                  </a:ext>
                </a:extLst>
              </a:tr>
              <a:tr h="375657">
                <a:tc>
                  <a:txBody>
                    <a:bodyPr/>
                    <a:lstStyle/>
                    <a:p>
                      <a:pPr algn="ctr"/>
                      <a:r>
                        <a:rPr lang="en-US" sz="2000" b="1" dirty="0" smtClean="0">
                          <a:latin typeface="Arial Narrow" panose="020B0606020202030204" pitchFamily="34" charset="0"/>
                        </a:rPr>
                        <a:t>PPM</a:t>
                      </a:r>
                      <a:endParaRPr lang="en-US" sz="2000" b="1"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chemeClr val="bg1"/>
                    </a:solidFill>
                  </a:tcPr>
                </a:tc>
                <a:tc>
                  <a:txBody>
                    <a:bodyPr/>
                    <a:lstStyle/>
                    <a:p>
                      <a:pPr algn="ctr"/>
                      <a:r>
                        <a:rPr lang="en-US" sz="2000" b="1" dirty="0" smtClean="0">
                          <a:latin typeface="Arial Narrow" panose="020B0606020202030204" pitchFamily="34" charset="0"/>
                        </a:rPr>
                        <a:t>TIEMPO DE EFECTO</a:t>
                      </a:r>
                      <a:endParaRPr lang="en-US" sz="2000" b="1"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358774">
                <a:tc>
                  <a:txBody>
                    <a:bodyPr/>
                    <a:lstStyle/>
                    <a:p>
                      <a:pPr algn="ctr"/>
                      <a:r>
                        <a:rPr lang="en-US" sz="1800" dirty="0" smtClean="0">
                          <a:latin typeface="Arial Narrow" panose="020B0606020202030204" pitchFamily="34" charset="0"/>
                        </a:rPr>
                        <a:t>.00011-33</a:t>
                      </a:r>
                    </a:p>
                  </a:txBody>
                  <a:tcPr marL="45720" marR="45720">
                    <a:lnL w="28575" cap="flat" cmpd="sng" algn="ctr">
                      <a:solidFill>
                        <a:schemeClr val="tx1"/>
                      </a:solidFill>
                      <a:prstDash val="solid"/>
                      <a:round/>
                      <a:headEnd type="none" w="med" len="med"/>
                      <a:tailEnd type="none" w="med" len="med"/>
                    </a:lnL>
                    <a:solidFill>
                      <a:srgbClr val="66FF33"/>
                    </a:solidFill>
                  </a:tcPr>
                </a:tc>
                <a:tc>
                  <a:txBody>
                    <a:bodyPr/>
                    <a:lstStyle/>
                    <a:p>
                      <a:r>
                        <a:rPr lang="es-HN" sz="1800" noProof="0" dirty="0" smtClean="0">
                          <a:latin typeface="Arial Narrow" panose="020B0606020202030204" pitchFamily="34" charset="0"/>
                        </a:rPr>
                        <a:t>Concentraciones</a:t>
                      </a:r>
                      <a:r>
                        <a:rPr lang="es-HN" sz="1800" baseline="0" noProof="0" dirty="0" smtClean="0">
                          <a:latin typeface="Arial Narrow" panose="020B0606020202030204" pitchFamily="34" charset="0"/>
                        </a:rPr>
                        <a:t> de fondo típicas</a:t>
                      </a:r>
                      <a:r>
                        <a:rPr lang="en-US" sz="1800" baseline="0" dirty="0" smtClean="0">
                          <a:latin typeface="Arial Narrow" panose="020B0606020202030204" pitchFamily="34" charset="0"/>
                        </a:rPr>
                        <a:t>. </a:t>
                      </a:r>
                      <a:endParaRPr lang="en-US" sz="1800" dirty="0" smtClean="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66FF33"/>
                    </a:solidFill>
                  </a:tcPr>
                </a:tc>
                <a:extLst>
                  <a:ext uri="{0D108BD9-81ED-4DB2-BD59-A6C34878D82A}">
                    <a16:rowId xmlns:a16="http://schemas.microsoft.com/office/drawing/2014/main" val="10002"/>
                  </a:ext>
                </a:extLst>
              </a:tr>
              <a:tr h="358774">
                <a:tc>
                  <a:txBody>
                    <a:bodyPr/>
                    <a:lstStyle/>
                    <a:p>
                      <a:pPr algn="ctr"/>
                      <a:r>
                        <a:rPr lang="en-US" sz="1800" dirty="0" smtClean="0">
                          <a:latin typeface="Arial Narrow" panose="020B0606020202030204" pitchFamily="34" charset="0"/>
                        </a:rPr>
                        <a:t>0.01-1.5</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66FF33"/>
                    </a:solidFill>
                  </a:tcPr>
                </a:tc>
                <a:tc>
                  <a:txBody>
                    <a:bodyPr/>
                    <a:lstStyle/>
                    <a:p>
                      <a:r>
                        <a:rPr lang="es-HN" sz="1800" noProof="0" dirty="0" smtClean="0">
                          <a:latin typeface="Arial Narrow" panose="020B0606020202030204" pitchFamily="34" charset="0"/>
                        </a:rPr>
                        <a:t>Umbral del olor</a:t>
                      </a:r>
                      <a:r>
                        <a:rPr lang="es-HN" sz="1800" baseline="0" noProof="0" dirty="0" smtClean="0">
                          <a:latin typeface="Arial Narrow" panose="020B0606020202030204" pitchFamily="34" charset="0"/>
                        </a:rPr>
                        <a:t> – olor a huevo podrido</a:t>
                      </a:r>
                      <a:r>
                        <a:rPr lang="en-US" sz="1800" baseline="0" dirty="0" smtClean="0">
                          <a:latin typeface="Arial Narrow" panose="020B0606020202030204" pitchFamily="34" charset="0"/>
                        </a:rPr>
                        <a:t>. </a:t>
                      </a:r>
                      <a:endParaRPr lang="en-US" sz="1800" dirty="0" smtClean="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66FF33"/>
                    </a:solidFill>
                  </a:tcPr>
                </a:tc>
                <a:extLst>
                  <a:ext uri="{0D108BD9-81ED-4DB2-BD59-A6C34878D82A}">
                    <a16:rowId xmlns:a16="http://schemas.microsoft.com/office/drawing/2014/main" val="10003"/>
                  </a:ext>
                </a:extLst>
              </a:tr>
              <a:tr h="358774">
                <a:tc>
                  <a:txBody>
                    <a:bodyPr/>
                    <a:lstStyle/>
                    <a:p>
                      <a:pPr algn="ctr"/>
                      <a:r>
                        <a:rPr lang="en-US" sz="1800" dirty="0" smtClean="0">
                          <a:latin typeface="Arial Narrow" panose="020B0606020202030204" pitchFamily="34" charset="0"/>
                        </a:rPr>
                        <a:t>10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BEFE4C"/>
                    </a:solidFill>
                  </a:tcPr>
                </a:tc>
                <a:tc>
                  <a:txBody>
                    <a:bodyPr/>
                    <a:lstStyle/>
                    <a:p>
                      <a:r>
                        <a:rPr lang="es-HN" sz="1800" noProof="0" dirty="0" smtClean="0">
                          <a:latin typeface="Arial Narrow" panose="020B0606020202030204" pitchFamily="34" charset="0"/>
                        </a:rPr>
                        <a:t>Nivel de Exposición Permisible</a:t>
                      </a:r>
                      <a:r>
                        <a:rPr lang="es-HN" sz="1800" baseline="0" noProof="0" dirty="0" smtClean="0">
                          <a:latin typeface="Arial Narrow" panose="020B0606020202030204" pitchFamily="34" charset="0"/>
                        </a:rPr>
                        <a:t> – 8 Horas.</a:t>
                      </a:r>
                      <a:endParaRPr lang="es-HN" sz="1800" noProof="0" dirty="0" smtClean="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BEFE4C"/>
                    </a:solidFill>
                  </a:tcPr>
                </a:tc>
                <a:extLst>
                  <a:ext uri="{0D108BD9-81ED-4DB2-BD59-A6C34878D82A}">
                    <a16:rowId xmlns:a16="http://schemas.microsoft.com/office/drawing/2014/main" val="10004"/>
                  </a:ext>
                </a:extLst>
              </a:tr>
              <a:tr h="627855">
                <a:tc>
                  <a:txBody>
                    <a:bodyPr/>
                    <a:lstStyle/>
                    <a:p>
                      <a:pPr algn="ctr"/>
                      <a:r>
                        <a:rPr lang="en-US" sz="1800" dirty="0" smtClean="0">
                          <a:latin typeface="Arial Narrow" panose="020B0606020202030204" pitchFamily="34" charset="0"/>
                        </a:rPr>
                        <a:t>20 -30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BEFE4C"/>
                    </a:solidFill>
                  </a:tcPr>
                </a:tc>
                <a:tc>
                  <a:txBody>
                    <a:bodyPr/>
                    <a:lstStyle/>
                    <a:p>
                      <a:r>
                        <a:rPr lang="es-HN" sz="1800" noProof="0" dirty="0" smtClean="0">
                          <a:latin typeface="Arial Narrow" panose="020B0606020202030204" pitchFamily="34" charset="0"/>
                        </a:rPr>
                        <a:t>Posible fatiga,</a:t>
                      </a:r>
                      <a:r>
                        <a:rPr lang="es-HN" sz="1800" baseline="0" noProof="0" dirty="0" smtClean="0">
                          <a:latin typeface="Arial Narrow" panose="020B0606020202030204" pitchFamily="34" charset="0"/>
                        </a:rPr>
                        <a:t> pérdida del apetito, dolor de cabeza, irritabilidad, mala memoria, mareos. Olor intenso. Sobre los 30ppm el olor es dulce o repugnantemente dulce. </a:t>
                      </a:r>
                      <a:endParaRPr lang="es-HN" sz="1800" noProof="0" dirty="0" smtClean="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BEFE4C"/>
                    </a:solidFill>
                  </a:tcPr>
                </a:tc>
                <a:extLst>
                  <a:ext uri="{0D108BD9-81ED-4DB2-BD59-A6C34878D82A}">
                    <a16:rowId xmlns:a16="http://schemas.microsoft.com/office/drawing/2014/main" val="10005"/>
                  </a:ext>
                </a:extLst>
              </a:tr>
              <a:tr h="358774">
                <a:tc>
                  <a:txBody>
                    <a:bodyPr/>
                    <a:lstStyle/>
                    <a:p>
                      <a:pPr algn="ctr"/>
                      <a:r>
                        <a:rPr lang="en-US" sz="1800" dirty="0" smtClean="0">
                          <a:latin typeface="Arial Narrow" panose="020B0606020202030204" pitchFamily="34" charset="0"/>
                        </a:rPr>
                        <a:t>50 -100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FFF00"/>
                    </a:solidFill>
                  </a:tcPr>
                </a:tc>
                <a:tc>
                  <a:txBody>
                    <a:bodyPr/>
                    <a:lstStyle/>
                    <a:p>
                      <a:r>
                        <a:rPr lang="es-HN" sz="1800" noProof="0" dirty="0" smtClean="0">
                          <a:latin typeface="Arial Narrow" panose="020B0606020202030204" pitchFamily="34" charset="0"/>
                        </a:rPr>
                        <a:t>Irritación leve – ojos, garganta –</a:t>
                      </a:r>
                      <a:r>
                        <a:rPr lang="es-HN" sz="1800" baseline="0" noProof="0" dirty="0" smtClean="0">
                          <a:latin typeface="Arial Narrow" panose="020B0606020202030204" pitchFamily="34" charset="0"/>
                        </a:rPr>
                        <a:t> 1 Hora</a:t>
                      </a:r>
                      <a:r>
                        <a:rPr lang="en-US" sz="1800" baseline="0" dirty="0" smtClean="0">
                          <a:latin typeface="Arial Narrow" panose="020B0606020202030204" pitchFamily="34" charset="0"/>
                        </a:rPr>
                        <a:t>.</a:t>
                      </a:r>
                      <a:endParaRPr lang="en-US" sz="1800"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FFF00"/>
                    </a:solidFill>
                  </a:tcPr>
                </a:tc>
                <a:extLst>
                  <a:ext uri="{0D108BD9-81ED-4DB2-BD59-A6C34878D82A}">
                    <a16:rowId xmlns:a16="http://schemas.microsoft.com/office/drawing/2014/main" val="10006"/>
                  </a:ext>
                </a:extLst>
              </a:tr>
              <a:tr h="627855">
                <a:tc>
                  <a:txBody>
                    <a:bodyPr/>
                    <a:lstStyle/>
                    <a:p>
                      <a:pPr algn="ctr"/>
                      <a:r>
                        <a:rPr lang="en-US" sz="1800" dirty="0" smtClean="0">
                          <a:latin typeface="Arial Narrow" panose="020B0606020202030204" pitchFamily="34" charset="0"/>
                        </a:rPr>
                        <a:t>100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FFF00"/>
                    </a:solidFill>
                  </a:tcPr>
                </a:tc>
                <a:tc>
                  <a:txBody>
                    <a:bodyPr/>
                    <a:lstStyle/>
                    <a:p>
                      <a:r>
                        <a:rPr lang="en-US" sz="1800" dirty="0" smtClean="0">
                          <a:latin typeface="Arial Narrow" panose="020B0606020202030204" pitchFamily="34" charset="0"/>
                        </a:rPr>
                        <a:t> T</a:t>
                      </a:r>
                      <a:r>
                        <a:rPr lang="es-HN" sz="1800" dirty="0" smtClean="0">
                          <a:latin typeface="Arial Narrow" panose="020B0606020202030204" pitchFamily="34" charset="0"/>
                        </a:rPr>
                        <a:t>os, irritación de los ojos, pérdida del olfato 2-15 minutos. Respiración alterada, somnolencia 15-30 minutos. Irritación de la garganta 1 hora. Gravedad de los síntomas aumenta. Hemorragia y muerte 48 horas.</a:t>
                      </a:r>
                      <a:endParaRPr lang="en-US" sz="1800"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FFF00"/>
                    </a:solidFill>
                  </a:tcPr>
                </a:tc>
                <a:extLst>
                  <a:ext uri="{0D108BD9-81ED-4DB2-BD59-A6C34878D82A}">
                    <a16:rowId xmlns:a16="http://schemas.microsoft.com/office/drawing/2014/main" val="10007"/>
                  </a:ext>
                </a:extLst>
              </a:tr>
              <a:tr h="358774">
                <a:tc>
                  <a:txBody>
                    <a:bodyPr/>
                    <a:lstStyle/>
                    <a:p>
                      <a:pPr algn="ctr"/>
                      <a:r>
                        <a:rPr lang="en-US" sz="1800" dirty="0" smtClean="0">
                          <a:latin typeface="Arial Narrow" panose="020B0606020202030204" pitchFamily="34" charset="0"/>
                        </a:rPr>
                        <a:t>100-150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FFF00"/>
                    </a:solidFill>
                  </a:tcPr>
                </a:tc>
                <a:tc>
                  <a:txBody>
                    <a:bodyPr/>
                    <a:lstStyle/>
                    <a:p>
                      <a:r>
                        <a:rPr lang="es-HN" sz="1800" noProof="0" dirty="0" smtClean="0">
                          <a:latin typeface="Arial Narrow" panose="020B0606020202030204" pitchFamily="34" charset="0"/>
                        </a:rPr>
                        <a:t> Pérdida del olfato (fatiga olfativa o parálisis</a:t>
                      </a:r>
                      <a:r>
                        <a:rPr lang="es-HN" sz="1800" baseline="0" noProof="0" dirty="0" smtClean="0">
                          <a:latin typeface="Arial Narrow" panose="020B0606020202030204" pitchFamily="34" charset="0"/>
                        </a:rPr>
                        <a:t>).</a:t>
                      </a:r>
                      <a:endParaRPr lang="es-HN" sz="1800" noProof="0"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FFF00"/>
                    </a:solidFill>
                  </a:tcPr>
                </a:tc>
                <a:extLst>
                  <a:ext uri="{0D108BD9-81ED-4DB2-BD59-A6C34878D82A}">
                    <a16:rowId xmlns:a16="http://schemas.microsoft.com/office/drawing/2014/main" val="10008"/>
                  </a:ext>
                </a:extLst>
              </a:tr>
              <a:tr h="627855">
                <a:tc>
                  <a:txBody>
                    <a:bodyPr/>
                    <a:lstStyle/>
                    <a:p>
                      <a:pPr algn="ctr"/>
                      <a:r>
                        <a:rPr lang="en-US" sz="1800" dirty="0" smtClean="0">
                          <a:latin typeface="Arial Narrow" panose="020B0606020202030204" pitchFamily="34" charset="0"/>
                        </a:rPr>
                        <a:t>200-300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C9446"/>
                    </a:solidFill>
                  </a:tcPr>
                </a:tc>
                <a:tc>
                  <a:txBody>
                    <a:bodyPr/>
                    <a:lstStyle/>
                    <a:p>
                      <a:r>
                        <a:rPr lang="es-HN" sz="1800" noProof="0" dirty="0" smtClean="0">
                          <a:latin typeface="Arial Narrow" panose="020B0606020202030204" pitchFamily="34" charset="0"/>
                        </a:rPr>
                        <a:t> Irritación significativa. Conjuntivitis marcada &amp; las vías respiratorias - 1 hora. Edema pulmonar puede ocurrir por la exposición prolongada de 48 horas. </a:t>
                      </a:r>
                      <a:endParaRPr lang="es-HN" sz="1800" noProof="0"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C9446"/>
                    </a:solidFill>
                  </a:tcPr>
                </a:tc>
                <a:extLst>
                  <a:ext uri="{0D108BD9-81ED-4DB2-BD59-A6C34878D82A}">
                    <a16:rowId xmlns:a16="http://schemas.microsoft.com/office/drawing/2014/main" val="10009"/>
                  </a:ext>
                </a:extLst>
              </a:tr>
              <a:tr h="627855">
                <a:tc>
                  <a:txBody>
                    <a:bodyPr/>
                    <a:lstStyle/>
                    <a:p>
                      <a:pPr algn="ctr"/>
                      <a:r>
                        <a:rPr lang="en-US" sz="1800" dirty="0" smtClean="0">
                          <a:solidFill>
                            <a:schemeClr val="bg1"/>
                          </a:solidFill>
                          <a:latin typeface="Arial Narrow" panose="020B0606020202030204" pitchFamily="34" charset="0"/>
                        </a:rPr>
                        <a:t>500 - 700</a:t>
                      </a:r>
                      <a:endParaRPr lang="en-US" sz="1800" dirty="0">
                        <a:solidFill>
                          <a:schemeClr val="bg1"/>
                        </a:solidFill>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45006"/>
                    </a:solidFill>
                  </a:tcPr>
                </a:tc>
                <a:tc>
                  <a:txBody>
                    <a:bodyPr/>
                    <a:lstStyle/>
                    <a:p>
                      <a:r>
                        <a:rPr lang="es-HN" sz="1800" noProof="0" dirty="0" smtClean="0">
                          <a:solidFill>
                            <a:schemeClr val="bg1"/>
                          </a:solidFill>
                          <a:latin typeface="Arial Narrow" panose="020B0606020202030204" pitchFamily="34" charset="0"/>
                        </a:rPr>
                        <a:t> Tambaleándose, pérdida del conocimiento en 5 minutos. Lesiones oculares graves, </a:t>
                      </a:r>
                    </a:p>
                    <a:p>
                      <a:r>
                        <a:rPr lang="es-HN" sz="1800" noProof="0" dirty="0" smtClean="0">
                          <a:solidFill>
                            <a:schemeClr val="bg1"/>
                          </a:solidFill>
                          <a:latin typeface="Arial Narrow" panose="020B0606020202030204" pitchFamily="34" charset="0"/>
                        </a:rPr>
                        <a:t>30 minutos. </a:t>
                      </a:r>
                      <a:r>
                        <a:rPr lang="es-HN" sz="1800" b="1" noProof="0" dirty="0" smtClean="0">
                          <a:solidFill>
                            <a:schemeClr val="bg1"/>
                          </a:solidFill>
                          <a:latin typeface="Arial Narrow" panose="020B0606020202030204" pitchFamily="34" charset="0"/>
                        </a:rPr>
                        <a:t>Muerte 30-60 minutos</a:t>
                      </a:r>
                      <a:r>
                        <a:rPr lang="es-HN" sz="1800" noProof="0" dirty="0" smtClean="0">
                          <a:solidFill>
                            <a:schemeClr val="bg1"/>
                          </a:solidFill>
                          <a:latin typeface="Arial Narrow" panose="020B0606020202030204" pitchFamily="34" charset="0"/>
                        </a:rPr>
                        <a:t>. </a:t>
                      </a:r>
                      <a:endParaRPr lang="es-HN" sz="1800" b="1" noProof="0" dirty="0">
                        <a:solidFill>
                          <a:schemeClr val="bg1"/>
                        </a:solidFill>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45006"/>
                    </a:solidFill>
                  </a:tcPr>
                </a:tc>
                <a:extLst>
                  <a:ext uri="{0D108BD9-81ED-4DB2-BD59-A6C34878D82A}">
                    <a16:rowId xmlns:a16="http://schemas.microsoft.com/office/drawing/2014/main" val="10010"/>
                  </a:ext>
                </a:extLst>
              </a:tr>
              <a:tr h="627855">
                <a:tc>
                  <a:txBody>
                    <a:bodyPr/>
                    <a:lstStyle/>
                    <a:p>
                      <a:pPr algn="ctr"/>
                      <a:r>
                        <a:rPr lang="en-US" sz="1800" dirty="0" smtClean="0">
                          <a:solidFill>
                            <a:schemeClr val="bg1"/>
                          </a:solidFill>
                          <a:latin typeface="Arial Narrow" panose="020B0606020202030204" pitchFamily="34" charset="0"/>
                        </a:rPr>
                        <a:t>700-1000</a:t>
                      </a:r>
                      <a:endParaRPr lang="en-US" sz="1800" dirty="0">
                        <a:solidFill>
                          <a:schemeClr val="bg1"/>
                        </a:solidFill>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F0000"/>
                    </a:solidFill>
                  </a:tcPr>
                </a:tc>
                <a:tc>
                  <a:txBody>
                    <a:bodyPr/>
                    <a:lstStyle/>
                    <a:p>
                      <a:r>
                        <a:rPr lang="es-HN" sz="1800" noProof="0" dirty="0" smtClean="0">
                          <a:solidFill>
                            <a:schemeClr val="bg1"/>
                          </a:solidFill>
                          <a:latin typeface="Arial Narrow" panose="020B0606020202030204" pitchFamily="34" charset="0"/>
                        </a:rPr>
                        <a:t> Pérdida rápida del conocimiento, “noqueado" o colapso inmediato de 1 a 2 respiraciones. La respiración se detiene. </a:t>
                      </a:r>
                      <a:r>
                        <a:rPr lang="es-HN" sz="1800" b="1" noProof="0" dirty="0" smtClean="0">
                          <a:solidFill>
                            <a:schemeClr val="bg1"/>
                          </a:solidFill>
                          <a:latin typeface="Arial Narrow" panose="020B0606020202030204" pitchFamily="34" charset="0"/>
                        </a:rPr>
                        <a:t>La muerte en cuestión de minutos</a:t>
                      </a:r>
                      <a:r>
                        <a:rPr lang="es-HN" sz="1800" b="1" baseline="0" noProof="0" dirty="0" smtClean="0">
                          <a:solidFill>
                            <a:schemeClr val="bg1"/>
                          </a:solidFill>
                          <a:latin typeface="Arial Narrow" panose="020B0606020202030204" pitchFamily="34" charset="0"/>
                        </a:rPr>
                        <a:t>. </a:t>
                      </a:r>
                      <a:endParaRPr lang="es-HN" sz="1800" b="1" noProof="0" dirty="0">
                        <a:solidFill>
                          <a:schemeClr val="bg1"/>
                        </a:solidFill>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F0000"/>
                    </a:solidFill>
                  </a:tcPr>
                </a:tc>
                <a:extLst>
                  <a:ext uri="{0D108BD9-81ED-4DB2-BD59-A6C34878D82A}">
                    <a16:rowId xmlns:a16="http://schemas.microsoft.com/office/drawing/2014/main" val="10011"/>
                  </a:ext>
                </a:extLst>
              </a:tr>
              <a:tr h="358774">
                <a:tc>
                  <a:txBody>
                    <a:bodyPr/>
                    <a:lstStyle/>
                    <a:p>
                      <a:pPr algn="ctr"/>
                      <a:r>
                        <a:rPr lang="en-US" sz="1800" b="1" dirty="0" smtClean="0">
                          <a:solidFill>
                            <a:schemeClr val="bg1"/>
                          </a:solidFill>
                          <a:latin typeface="Arial Narrow" panose="020B0606020202030204" pitchFamily="34" charset="0"/>
                        </a:rPr>
                        <a:t>&gt;1000</a:t>
                      </a:r>
                      <a:endParaRPr lang="en-US" sz="1800" b="1" dirty="0">
                        <a:solidFill>
                          <a:schemeClr val="bg1"/>
                        </a:solidFill>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CC0000"/>
                    </a:solidFill>
                  </a:tcPr>
                </a:tc>
                <a:tc>
                  <a:txBody>
                    <a:bodyPr/>
                    <a:lstStyle/>
                    <a:p>
                      <a:r>
                        <a:rPr lang="es-HN" sz="1800" b="1" noProof="0" dirty="0" smtClean="0">
                          <a:solidFill>
                            <a:schemeClr val="bg1"/>
                          </a:solidFill>
                          <a:latin typeface="Arial Narrow" panose="020B0606020202030204" pitchFamily="34" charset="0"/>
                        </a:rPr>
                        <a:t>La muerte casi instantánea</a:t>
                      </a:r>
                      <a:r>
                        <a:rPr lang="en-US" sz="1800" b="1" dirty="0" smtClean="0">
                          <a:solidFill>
                            <a:schemeClr val="bg1"/>
                          </a:solidFill>
                          <a:latin typeface="Arial Narrow" panose="020B0606020202030204" pitchFamily="34" charset="0"/>
                        </a:rPr>
                        <a:t>. </a:t>
                      </a:r>
                      <a:endParaRPr lang="en-US" sz="1800" b="1" dirty="0">
                        <a:solidFill>
                          <a:schemeClr val="bg1"/>
                        </a:solidFill>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rgbClr val="CC0000"/>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7378902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119</a:t>
            </a:fld>
            <a:endParaRPr lang="en-US" dirty="0">
              <a:solidFill>
                <a:prstClr val="white">
                  <a:lumMod val="75000"/>
                </a:prstClr>
              </a:solidFill>
            </a:endParaRPr>
          </a:p>
        </p:txBody>
      </p:sp>
      <p:sp>
        <p:nvSpPr>
          <p:cNvPr id="2" name="Title 1"/>
          <p:cNvSpPr>
            <a:spLocks noGrp="1"/>
          </p:cNvSpPr>
          <p:nvPr>
            <p:ph type="title"/>
          </p:nvPr>
        </p:nvSpPr>
        <p:spPr>
          <a:xfrm>
            <a:off x="152400" y="228600"/>
            <a:ext cx="8763000" cy="1143000"/>
          </a:xfrm>
        </p:spPr>
        <p:txBody>
          <a:bodyPr>
            <a:normAutofit fontScale="90000"/>
          </a:bodyPr>
          <a:lstStyle/>
          <a:p>
            <a:r>
              <a:rPr lang="es-HN" dirty="0"/>
              <a:t>Efectos de la </a:t>
            </a:r>
            <a:r>
              <a:rPr lang="es-HN" dirty="0" smtClean="0"/>
              <a:t>Intoxicación </a:t>
            </a:r>
            <a:r>
              <a:rPr lang="es-HN" dirty="0"/>
              <a:t>por CO2</a:t>
            </a:r>
          </a:p>
        </p:txBody>
      </p:sp>
      <p:grpSp>
        <p:nvGrpSpPr>
          <p:cNvPr id="3" name="Group 2" title="Efectos de la intoxicación  por CO2 - Sintomas"/>
          <p:cNvGrpSpPr/>
          <p:nvPr/>
        </p:nvGrpSpPr>
        <p:grpSpPr>
          <a:xfrm>
            <a:off x="242886" y="1371600"/>
            <a:ext cx="8908257" cy="4594086"/>
            <a:chOff x="242886" y="1600200"/>
            <a:chExt cx="8908257" cy="4594086"/>
          </a:xfrm>
        </p:grpSpPr>
        <p:sp>
          <p:nvSpPr>
            <p:cNvPr id="9" name="Down Arrow 8"/>
            <p:cNvSpPr/>
            <p:nvPr/>
          </p:nvSpPr>
          <p:spPr>
            <a:xfrm flipV="1">
              <a:off x="242886" y="1600200"/>
              <a:ext cx="2667000" cy="4572000"/>
            </a:xfrm>
            <a:prstGeom prst="downArrow">
              <a:avLst>
                <a:gd name="adj1" fmla="val 65197"/>
                <a:gd name="adj2" fmla="val 42597"/>
              </a:avLst>
            </a:prstGeom>
            <a:gradFill flip="none" rotWithShape="1">
              <a:gsLst>
                <a:gs pos="0">
                  <a:srgbClr val="0819FB"/>
                </a:gs>
                <a:gs pos="0">
                  <a:srgbClr val="1A8D48"/>
                </a:gs>
                <a:gs pos="49000">
                  <a:srgbClr val="F79F0C"/>
                </a:gs>
                <a:gs pos="42000">
                  <a:srgbClr val="FBCF06"/>
                </a:gs>
                <a:gs pos="17000">
                  <a:srgbClr val="FFFF00"/>
                </a:gs>
                <a:gs pos="100000">
                  <a:srgbClr val="F82E0C"/>
                </a:gs>
                <a:gs pos="73000">
                  <a:srgbClr val="FD240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2743200" y="5741313"/>
              <a:ext cx="6248400" cy="430887"/>
            </a:xfrm>
            <a:prstGeom prst="rect">
              <a:avLst/>
            </a:prstGeom>
            <a:noFill/>
          </p:spPr>
          <p:txBody>
            <a:bodyPr wrap="square" lIns="0" rtlCol="0" anchor="b">
              <a:spAutoFit/>
            </a:bodyPr>
            <a:lstStyle/>
            <a:p>
              <a:pPr marL="457200" indent="-457200">
                <a:buClr>
                  <a:srgbClr val="00863D"/>
                </a:buClr>
                <a:buFont typeface="Arial" panose="020B0604020202020204" pitchFamily="34" charset="0"/>
                <a:buChar char="►"/>
              </a:pPr>
              <a:r>
                <a:rPr lang="es-HN" sz="2200" dirty="0">
                  <a:solidFill>
                    <a:srgbClr val="00863D"/>
                  </a:solidFill>
                  <a:latin typeface="Franklin Gothic Medium Cond" panose="020B0606030402020204" pitchFamily="34" charset="0"/>
                  <a:ea typeface="MS PGothic" panose="020B0600070205080204" pitchFamily="34" charset="-128"/>
                  <a:cs typeface="Arial" panose="020B0604020202020204" pitchFamily="34" charset="0"/>
                </a:rPr>
                <a:t>Dificultad para respirar, respiración profunda </a:t>
              </a:r>
            </a:p>
          </p:txBody>
        </p:sp>
        <p:sp>
          <p:nvSpPr>
            <p:cNvPr id="12" name="TextBox 11"/>
            <p:cNvSpPr txBox="1"/>
            <p:nvPr/>
          </p:nvSpPr>
          <p:spPr>
            <a:xfrm>
              <a:off x="2734056" y="5181600"/>
              <a:ext cx="6248400" cy="634020"/>
            </a:xfrm>
            <a:prstGeom prst="rect">
              <a:avLst/>
            </a:prstGeom>
            <a:noFill/>
          </p:spPr>
          <p:txBody>
            <a:bodyPr wrap="square" lIns="0" rtlCol="0" anchor="b">
              <a:spAutoFit/>
            </a:bodyPr>
            <a:lstStyle/>
            <a:p>
              <a:pPr marL="457200" indent="-457200">
                <a:lnSpc>
                  <a:spcPct val="80000"/>
                </a:lnSpc>
                <a:buClr>
                  <a:srgbClr val="00E200"/>
                </a:buClr>
                <a:buFont typeface="Arial" panose="020B0604020202020204" pitchFamily="34" charset="0"/>
                <a:buChar char="►"/>
              </a:pPr>
              <a:r>
                <a:rPr lang="es-HN" sz="2200" kern="600" dirty="0">
                  <a:solidFill>
                    <a:srgbClr val="00DA00"/>
                  </a:solidFill>
                  <a:latin typeface="Franklin Gothic Medium Cond" panose="020B0606030402020204" pitchFamily="34" charset="0"/>
                  <a:ea typeface="MS PGothic" panose="020B0600070205080204" pitchFamily="34" charset="-128"/>
                  <a:cs typeface="Arial" panose="020B0604020202020204" pitchFamily="34" charset="0"/>
                </a:rPr>
                <a:t>Límite de </a:t>
              </a:r>
              <a:r>
                <a:rPr lang="es-HN" sz="2200" kern="600" dirty="0" smtClean="0">
                  <a:solidFill>
                    <a:srgbClr val="00DA00"/>
                  </a:solidFill>
                  <a:latin typeface="Franklin Gothic Medium Cond" panose="020B0606030402020204" pitchFamily="34" charset="0"/>
                  <a:ea typeface="MS PGothic" panose="020B0600070205080204" pitchFamily="34" charset="-128"/>
                  <a:cs typeface="Arial" panose="020B0604020202020204" pitchFamily="34" charset="0"/>
                </a:rPr>
                <a:t>Exposición Permisible</a:t>
              </a:r>
              <a:r>
                <a:rPr lang="es-HN" sz="2200" kern="600" dirty="0">
                  <a:solidFill>
                    <a:srgbClr val="00DA00"/>
                  </a:solidFill>
                  <a:latin typeface="Franklin Gothic Medium Cond" panose="020B0606030402020204" pitchFamily="34" charset="0"/>
                  <a:ea typeface="MS PGothic" panose="020B0600070205080204" pitchFamily="34" charset="-128"/>
                  <a:cs typeface="Arial" panose="020B0604020202020204" pitchFamily="34" charset="0"/>
                </a:rPr>
                <a:t>. La respiración se vuelve </a:t>
              </a:r>
              <a:r>
                <a:rPr lang="es-HN" sz="2200" kern="600" dirty="0" smtClean="0">
                  <a:solidFill>
                    <a:srgbClr val="00DA00"/>
                  </a:solidFill>
                  <a:latin typeface="Franklin Gothic Medium Cond" panose="020B0606030402020204" pitchFamily="34" charset="0"/>
                  <a:ea typeface="MS PGothic" panose="020B0600070205080204" pitchFamily="34" charset="-128"/>
                  <a:cs typeface="Arial" panose="020B0604020202020204" pitchFamily="34" charset="0"/>
                </a:rPr>
                <a:t>pesada, </a:t>
              </a:r>
              <a:r>
                <a:rPr lang="es-HN" sz="2200" kern="600" dirty="0">
                  <a:solidFill>
                    <a:srgbClr val="00DA00"/>
                  </a:solidFill>
                  <a:latin typeface="Franklin Gothic Medium Cond" panose="020B0606030402020204" pitchFamily="34" charset="0"/>
                  <a:ea typeface="MS PGothic" panose="020B0600070205080204" pitchFamily="34" charset="-128"/>
                  <a:cs typeface="Arial" panose="020B0604020202020204" pitchFamily="34" charset="0"/>
                </a:rPr>
                <a:t>sudoración, </a:t>
              </a:r>
              <a:r>
                <a:rPr lang="es-HN" sz="2200" kern="600" dirty="0" smtClean="0">
                  <a:solidFill>
                    <a:srgbClr val="00DA00"/>
                  </a:solidFill>
                  <a:latin typeface="Franklin Gothic Medium Cond" panose="020B0606030402020204" pitchFamily="34" charset="0"/>
                  <a:ea typeface="MS PGothic" panose="020B0600070205080204" pitchFamily="34" charset="-128"/>
                  <a:cs typeface="Arial" panose="020B0604020202020204" pitchFamily="34" charset="0"/>
                </a:rPr>
                <a:t>el pulso </a:t>
              </a:r>
              <a:r>
                <a:rPr lang="es-HN" sz="2200" kern="600" dirty="0">
                  <a:solidFill>
                    <a:srgbClr val="00DA00"/>
                  </a:solidFill>
                  <a:latin typeface="Franklin Gothic Medium Cond" panose="020B0606030402020204" pitchFamily="34" charset="0"/>
                  <a:ea typeface="MS PGothic" panose="020B0600070205080204" pitchFamily="34" charset="-128"/>
                  <a:cs typeface="Arial" panose="020B0604020202020204" pitchFamily="34" charset="0"/>
                </a:rPr>
                <a:t>se acelera </a:t>
              </a:r>
            </a:p>
          </p:txBody>
        </p:sp>
        <p:sp>
          <p:nvSpPr>
            <p:cNvPr id="14" name="TextBox 13"/>
            <p:cNvSpPr txBox="1"/>
            <p:nvPr/>
          </p:nvSpPr>
          <p:spPr>
            <a:xfrm>
              <a:off x="2734056" y="4013133"/>
              <a:ext cx="6248400" cy="904863"/>
            </a:xfrm>
            <a:prstGeom prst="rect">
              <a:avLst/>
            </a:prstGeom>
            <a:noFill/>
          </p:spPr>
          <p:txBody>
            <a:bodyPr wrap="square" lIns="0" rtlCol="0" anchor="b">
              <a:spAutoFit/>
            </a:bodyPr>
            <a:lstStyle/>
            <a:p>
              <a:pPr marL="457200" indent="-457200">
                <a:lnSpc>
                  <a:spcPct val="80000"/>
                </a:lnSpc>
                <a:buClr>
                  <a:srgbClr val="FEA726"/>
                </a:buClr>
                <a:buFont typeface="Arial" panose="020B0604020202020204" pitchFamily="34" charset="0"/>
                <a:buChar char="►"/>
              </a:pPr>
              <a:r>
                <a:rPr lang="es-HN" sz="2200" dirty="0">
                  <a:solidFill>
                    <a:srgbClr val="FEA726"/>
                  </a:solidFill>
                  <a:latin typeface="Franklin Gothic Medium Cond" panose="020B0606030402020204" pitchFamily="34" charset="0"/>
                  <a:ea typeface="MS PGothic" panose="020B0600070205080204" pitchFamily="34" charset="-128"/>
                  <a:cs typeface="Arial" panose="020B0604020202020204" pitchFamily="34" charset="0"/>
                </a:rPr>
                <a:t>Dolores de cabeza, mareos, inquietud, dificultad para respirar; aumento del ritmo cardíaco y la presión arterial; distorsión visual </a:t>
              </a:r>
            </a:p>
          </p:txBody>
        </p:sp>
        <p:sp>
          <p:nvSpPr>
            <p:cNvPr id="16" name="TextBox 15"/>
            <p:cNvSpPr txBox="1"/>
            <p:nvPr/>
          </p:nvSpPr>
          <p:spPr>
            <a:xfrm>
              <a:off x="2741199" y="3259621"/>
              <a:ext cx="6409944" cy="634020"/>
            </a:xfrm>
            <a:prstGeom prst="rect">
              <a:avLst/>
            </a:prstGeom>
            <a:noFill/>
          </p:spPr>
          <p:txBody>
            <a:bodyPr wrap="square" lIns="0" rtlCol="0" anchor="b">
              <a:spAutoFit/>
            </a:bodyPr>
            <a:lstStyle/>
            <a:p>
              <a:pPr marL="457200" indent="-457200">
                <a:lnSpc>
                  <a:spcPct val="80000"/>
                </a:lnSpc>
                <a:buClr>
                  <a:srgbClr val="FB660F"/>
                </a:buClr>
                <a:buFont typeface="Arial" panose="020B0604020202020204" pitchFamily="34" charset="0"/>
                <a:buChar char="►"/>
              </a:pPr>
              <a:r>
                <a:rPr lang="es-HN" sz="2200" dirty="0" smtClean="0">
                  <a:solidFill>
                    <a:srgbClr val="FB660F"/>
                  </a:solidFill>
                  <a:latin typeface="Franklin Gothic Medium Cond" panose="020B0606030402020204" pitchFamily="34" charset="0"/>
                  <a:ea typeface="MS PGothic" panose="020B0600070205080204" pitchFamily="34" charset="-128"/>
                  <a:cs typeface="Arial" panose="020B0604020202020204" pitchFamily="34" charset="0"/>
                </a:rPr>
                <a:t>Problemas </a:t>
              </a:r>
              <a:r>
                <a:rPr lang="es-HN" sz="2200" dirty="0">
                  <a:solidFill>
                    <a:srgbClr val="FB660F"/>
                  </a:solidFill>
                  <a:latin typeface="Franklin Gothic Medium Cond" panose="020B0606030402020204" pitchFamily="34" charset="0"/>
                  <a:ea typeface="MS PGothic" panose="020B0600070205080204" pitchFamily="34" charset="-128"/>
                  <a:cs typeface="Arial" panose="020B0604020202020204" pitchFamily="34" charset="0"/>
                </a:rPr>
                <a:t>de audición, náuseas, vómitos, pérdida de </a:t>
              </a:r>
              <a:r>
                <a:rPr lang="es-HN" sz="2200" dirty="0" smtClean="0">
                  <a:solidFill>
                    <a:srgbClr val="FB660F"/>
                  </a:solidFill>
                  <a:latin typeface="Franklin Gothic Medium Cond" panose="020B0606030402020204" pitchFamily="34" charset="0"/>
                  <a:ea typeface="MS PGothic" panose="020B0600070205080204" pitchFamily="34" charset="-128"/>
                  <a:cs typeface="Arial" panose="020B0604020202020204" pitchFamily="34" charset="0"/>
                </a:rPr>
                <a:t>la conciencia </a:t>
              </a:r>
              <a:endParaRPr lang="es-HN" sz="2200" dirty="0">
                <a:solidFill>
                  <a:srgbClr val="FB660F"/>
                </a:solidFill>
                <a:latin typeface="Franklin Gothic Medium Cond" panose="020B06060304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2743200" y="2743200"/>
              <a:ext cx="6248400" cy="430887"/>
            </a:xfrm>
            <a:prstGeom prst="rect">
              <a:avLst/>
            </a:prstGeom>
            <a:noFill/>
          </p:spPr>
          <p:txBody>
            <a:bodyPr wrap="square" lIns="0" rtlCol="0" anchor="b">
              <a:spAutoFit/>
            </a:bodyPr>
            <a:lstStyle/>
            <a:p>
              <a:pPr marL="457200" indent="-457200">
                <a:buClr>
                  <a:srgbClr val="FF0000"/>
                </a:buClr>
                <a:buFont typeface="Arial" panose="020B0604020202020204" pitchFamily="34" charset="0"/>
                <a:buChar char="►"/>
              </a:pPr>
              <a:r>
                <a:rPr lang="es-HN" sz="2200" dirty="0" smtClean="0">
                  <a:solidFill>
                    <a:srgbClr val="FF0000"/>
                  </a:solidFill>
                  <a:latin typeface="Franklin Gothic Medium Cond" panose="020B0606030402020204" pitchFamily="34" charset="0"/>
                  <a:ea typeface="MS PGothic" panose="020B0600070205080204" pitchFamily="34" charset="-128"/>
                  <a:cs typeface="Arial" panose="020B0604020202020204" pitchFamily="34" charset="0"/>
                </a:rPr>
                <a:t>Coma, convulsiones, Muerte</a:t>
              </a:r>
              <a:endParaRPr lang="es-HN" sz="2200" dirty="0">
                <a:solidFill>
                  <a:srgbClr val="FF0000"/>
                </a:solidFill>
                <a:latin typeface="Franklin Gothic Medium Cond" panose="020B06060304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700088" y="5486400"/>
              <a:ext cx="1752600" cy="707886"/>
            </a:xfrm>
            <a:prstGeom prst="rect">
              <a:avLst/>
            </a:prstGeom>
            <a:noFill/>
          </p:spPr>
          <p:txBody>
            <a:bodyPr wrap="square" rtlCol="0">
              <a:spAutoFit/>
            </a:bodyPr>
            <a:lstStyle/>
            <a:p>
              <a:pPr algn="ctr"/>
              <a:r>
                <a:rPr lang="en-US" sz="2000" dirty="0" smtClean="0">
                  <a:solidFill>
                    <a:prstClr val="black"/>
                  </a:solidFill>
                  <a:latin typeface="Franklin Gothic Medium Cond" panose="020B0606030402020204" pitchFamily="34" charset="0"/>
                  <a:ea typeface="MS PGothic" panose="020B0600070205080204" pitchFamily="34" charset="-128"/>
                </a:rPr>
                <a:t>3% (30,000)</a:t>
              </a:r>
            </a:p>
            <a:p>
              <a:pPr algn="ctr"/>
              <a:r>
                <a:rPr lang="en-US" sz="2000" dirty="0" smtClean="0">
                  <a:solidFill>
                    <a:prstClr val="black"/>
                  </a:solidFill>
                  <a:latin typeface="Franklin Gothic Medium Cond" panose="020B0606030402020204" pitchFamily="34" charset="0"/>
                  <a:ea typeface="MS PGothic" panose="020B0600070205080204" pitchFamily="34" charset="-128"/>
                </a:rPr>
                <a:t>2% (20,000) </a:t>
              </a:r>
              <a:endParaRPr lang="en-US" sz="2000" dirty="0">
                <a:solidFill>
                  <a:prstClr val="black"/>
                </a:solidFill>
                <a:latin typeface="Franklin Gothic Medium Cond" panose="020B0606030402020204" pitchFamily="34" charset="0"/>
                <a:ea typeface="MS PGothic" panose="020B0600070205080204" pitchFamily="34" charset="-128"/>
              </a:endParaRPr>
            </a:p>
          </p:txBody>
        </p:sp>
        <p:sp>
          <p:nvSpPr>
            <p:cNvPr id="20" name="TextBox 19"/>
            <p:cNvSpPr txBox="1"/>
            <p:nvPr/>
          </p:nvSpPr>
          <p:spPr>
            <a:xfrm>
              <a:off x="700089" y="2876490"/>
              <a:ext cx="1752600" cy="400110"/>
            </a:xfrm>
            <a:prstGeom prst="rect">
              <a:avLst/>
            </a:prstGeom>
            <a:noFill/>
          </p:spPr>
          <p:txBody>
            <a:bodyPr wrap="square" rtlCol="0" anchor="b">
              <a:spAutoFit/>
            </a:bodyPr>
            <a:lstStyle/>
            <a:p>
              <a:pPr algn="ctr"/>
              <a:r>
                <a:rPr lang="en-US" sz="2000" dirty="0" smtClean="0">
                  <a:solidFill>
                    <a:prstClr val="black"/>
                  </a:solidFill>
                  <a:latin typeface="Franklin Gothic Medium Cond" panose="020B0606030402020204" pitchFamily="34" charset="0"/>
                  <a:ea typeface="MS PGothic" panose="020B0600070205080204" pitchFamily="34" charset="-128"/>
                </a:rPr>
                <a:t>30% (300,000)</a:t>
              </a:r>
              <a:endParaRPr lang="en-US" sz="2000" dirty="0">
                <a:solidFill>
                  <a:prstClr val="black"/>
                </a:solidFill>
                <a:latin typeface="Franklin Gothic Medium Cond" panose="020B0606030402020204" pitchFamily="34" charset="0"/>
                <a:ea typeface="MS PGothic" panose="020B0600070205080204" pitchFamily="34" charset="-128"/>
              </a:endParaRPr>
            </a:p>
          </p:txBody>
        </p:sp>
        <p:sp>
          <p:nvSpPr>
            <p:cNvPr id="21" name="TextBox 20"/>
            <p:cNvSpPr txBox="1"/>
            <p:nvPr/>
          </p:nvSpPr>
          <p:spPr>
            <a:xfrm>
              <a:off x="700086" y="3486090"/>
              <a:ext cx="1752600" cy="400110"/>
            </a:xfrm>
            <a:prstGeom prst="rect">
              <a:avLst/>
            </a:prstGeom>
            <a:noFill/>
          </p:spPr>
          <p:txBody>
            <a:bodyPr wrap="square" rtlCol="0" anchor="b">
              <a:spAutoFit/>
            </a:bodyPr>
            <a:lstStyle/>
            <a:p>
              <a:pPr algn="ctr"/>
              <a:r>
                <a:rPr lang="en-US" sz="2000" dirty="0" smtClean="0">
                  <a:solidFill>
                    <a:prstClr val="black"/>
                  </a:solidFill>
                  <a:latin typeface="Franklin Gothic Medium Cond" panose="020B0606030402020204" pitchFamily="34" charset="0"/>
                  <a:ea typeface="MS PGothic" panose="020B0600070205080204" pitchFamily="34" charset="-128"/>
                </a:rPr>
                <a:t>10% (100,000)</a:t>
              </a:r>
              <a:endParaRPr lang="en-US" sz="2000" dirty="0">
                <a:solidFill>
                  <a:prstClr val="black"/>
                </a:solidFill>
                <a:latin typeface="Franklin Gothic Medium Cond" panose="020B0606030402020204" pitchFamily="34" charset="0"/>
                <a:ea typeface="MS PGothic" panose="020B0600070205080204" pitchFamily="34" charset="-128"/>
              </a:endParaRPr>
            </a:p>
          </p:txBody>
        </p:sp>
        <p:sp>
          <p:nvSpPr>
            <p:cNvPr id="22" name="TextBox 21"/>
            <p:cNvSpPr txBox="1"/>
            <p:nvPr/>
          </p:nvSpPr>
          <p:spPr>
            <a:xfrm>
              <a:off x="700088" y="4191000"/>
              <a:ext cx="1752601" cy="400110"/>
            </a:xfrm>
            <a:prstGeom prst="rect">
              <a:avLst/>
            </a:prstGeom>
            <a:noFill/>
          </p:spPr>
          <p:txBody>
            <a:bodyPr wrap="square" rtlCol="0" anchor="b">
              <a:spAutoFit/>
            </a:bodyPr>
            <a:lstStyle/>
            <a:p>
              <a:pPr algn="ctr"/>
              <a:r>
                <a:rPr lang="en-US" sz="2000" dirty="0" smtClean="0">
                  <a:solidFill>
                    <a:prstClr val="black"/>
                  </a:solidFill>
                  <a:latin typeface="Franklin Gothic Medium Cond" panose="020B0606030402020204" pitchFamily="34" charset="0"/>
                  <a:ea typeface="MS PGothic" panose="020B0600070205080204" pitchFamily="34" charset="-128"/>
                </a:rPr>
                <a:t>7.5% (75,000)</a:t>
              </a:r>
              <a:endParaRPr lang="en-US" sz="2000" dirty="0">
                <a:solidFill>
                  <a:prstClr val="black"/>
                </a:solidFill>
                <a:latin typeface="Franklin Gothic Medium Cond" panose="020B0606030402020204" pitchFamily="34" charset="0"/>
                <a:ea typeface="MS PGothic" panose="020B0600070205080204" pitchFamily="34" charset="-128"/>
              </a:endParaRPr>
            </a:p>
          </p:txBody>
        </p:sp>
        <p:sp>
          <p:nvSpPr>
            <p:cNvPr id="23" name="TextBox 22"/>
            <p:cNvSpPr txBox="1"/>
            <p:nvPr/>
          </p:nvSpPr>
          <p:spPr>
            <a:xfrm>
              <a:off x="700086" y="4960103"/>
              <a:ext cx="1752600" cy="400110"/>
            </a:xfrm>
            <a:prstGeom prst="rect">
              <a:avLst/>
            </a:prstGeom>
            <a:noFill/>
          </p:spPr>
          <p:txBody>
            <a:bodyPr wrap="square" rtlCol="0" anchor="b">
              <a:spAutoFit/>
            </a:bodyPr>
            <a:lstStyle/>
            <a:p>
              <a:pPr algn="ctr"/>
              <a:r>
                <a:rPr lang="en-US" sz="2000" dirty="0" smtClean="0">
                  <a:solidFill>
                    <a:prstClr val="black"/>
                  </a:solidFill>
                  <a:latin typeface="Franklin Gothic Medium Cond" panose="020B0606030402020204" pitchFamily="34" charset="0"/>
                  <a:ea typeface="MS PGothic" panose="020B0600070205080204" pitchFamily="34" charset="-128"/>
                </a:rPr>
                <a:t>5% (50,000)</a:t>
              </a:r>
              <a:endParaRPr lang="en-US" sz="2000" dirty="0">
                <a:solidFill>
                  <a:prstClr val="black"/>
                </a:solidFill>
                <a:latin typeface="Franklin Gothic Medium Cond" panose="020B0606030402020204" pitchFamily="34" charset="0"/>
                <a:ea typeface="MS PGothic" panose="020B0600070205080204" pitchFamily="34" charset="-128"/>
              </a:endParaRPr>
            </a:p>
          </p:txBody>
        </p:sp>
        <p:sp>
          <p:nvSpPr>
            <p:cNvPr id="24" name="TextBox 23"/>
            <p:cNvSpPr txBox="1"/>
            <p:nvPr/>
          </p:nvSpPr>
          <p:spPr>
            <a:xfrm>
              <a:off x="2743200" y="1991380"/>
              <a:ext cx="2209800" cy="523220"/>
            </a:xfrm>
            <a:prstGeom prst="rect">
              <a:avLst/>
            </a:prstGeom>
            <a:noFill/>
          </p:spPr>
          <p:txBody>
            <a:bodyPr wrap="square" rtlCol="0">
              <a:spAutoFit/>
            </a:bodyPr>
            <a:lstStyle/>
            <a:p>
              <a:r>
                <a:rPr lang="es-HN" sz="2800" b="1" dirty="0" smtClean="0">
                  <a:solidFill>
                    <a:prstClr val="black"/>
                  </a:solidFill>
                  <a:latin typeface="Franklin Gothic Medium Cond" panose="020B0606030402020204" pitchFamily="34" charset="0"/>
                </a:rPr>
                <a:t>SINTOMAS</a:t>
              </a:r>
              <a:endParaRPr lang="es-HN" sz="2800" b="1" dirty="0">
                <a:solidFill>
                  <a:prstClr val="black"/>
                </a:solidFill>
                <a:latin typeface="Franklin Gothic Medium Cond" panose="020B0606030402020204" pitchFamily="34" charset="0"/>
              </a:endParaRPr>
            </a:p>
          </p:txBody>
        </p:sp>
        <p:sp>
          <p:nvSpPr>
            <p:cNvPr id="25" name="TextBox 24"/>
            <p:cNvSpPr txBox="1"/>
            <p:nvPr/>
          </p:nvSpPr>
          <p:spPr>
            <a:xfrm>
              <a:off x="623889" y="1828800"/>
              <a:ext cx="1905000" cy="830997"/>
            </a:xfrm>
            <a:prstGeom prst="rect">
              <a:avLst/>
            </a:prstGeom>
            <a:noFill/>
          </p:spPr>
          <p:txBody>
            <a:bodyPr wrap="square" rtlCol="0">
              <a:spAutoFit/>
            </a:bodyPr>
            <a:lstStyle/>
            <a:p>
              <a:pPr algn="ctr"/>
              <a:r>
                <a:rPr lang="en-US" sz="2400" b="1" dirty="0" smtClean="0">
                  <a:solidFill>
                    <a:prstClr val="white"/>
                  </a:solidFill>
                  <a:latin typeface="Franklin Gothic Medium Cond" panose="020B0606030402020204" pitchFamily="34" charset="0"/>
                </a:rPr>
                <a:t>% CO</a:t>
              </a:r>
              <a:r>
                <a:rPr lang="en-US" sz="2400" b="1" baseline="-10000" dirty="0" smtClean="0">
                  <a:solidFill>
                    <a:prstClr val="white"/>
                  </a:solidFill>
                  <a:latin typeface="Franklin Gothic Medium Cond" panose="020B0606030402020204" pitchFamily="34" charset="0"/>
                </a:rPr>
                <a:t>2</a:t>
              </a:r>
              <a:r>
                <a:rPr lang="en-US" sz="2400" b="1" dirty="0" smtClean="0">
                  <a:solidFill>
                    <a:prstClr val="white"/>
                  </a:solidFill>
                  <a:latin typeface="Franklin Gothic Medium Cond" panose="020B0606030402020204" pitchFamily="34" charset="0"/>
                </a:rPr>
                <a:t>  </a:t>
              </a:r>
            </a:p>
            <a:p>
              <a:pPr algn="ctr"/>
              <a:r>
                <a:rPr lang="en-US" sz="2400" b="1" dirty="0" smtClean="0">
                  <a:solidFill>
                    <a:prstClr val="white"/>
                  </a:solidFill>
                  <a:latin typeface="Franklin Gothic Medium Cond" panose="020B0606030402020204" pitchFamily="34" charset="0"/>
                </a:rPr>
                <a:t>(ppm)</a:t>
              </a:r>
              <a:endParaRPr lang="en-US" sz="2400" b="1" dirty="0">
                <a:solidFill>
                  <a:prstClr val="white"/>
                </a:solidFill>
                <a:latin typeface="Franklin Gothic Medium Cond" panose="020B0606030402020204" pitchFamily="34" charset="0"/>
              </a:endParaRPr>
            </a:p>
          </p:txBody>
        </p:sp>
      </p:grpSp>
    </p:spTree>
    <p:extLst>
      <p:ext uri="{BB962C8B-B14F-4D97-AF65-F5344CB8AC3E}">
        <p14:creationId xmlns:p14="http://schemas.microsoft.com/office/powerpoint/2010/main" val="1061805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12</a:t>
            </a:fld>
            <a:endParaRPr lang="en-US" dirty="0">
              <a:solidFill>
                <a:prstClr val="white">
                  <a:lumMod val="75000"/>
                </a:prstClr>
              </a:solidFill>
            </a:endParaRPr>
          </a:p>
        </p:txBody>
      </p:sp>
      <p:sp>
        <p:nvSpPr>
          <p:cNvPr id="2" name="Title 1"/>
          <p:cNvSpPr>
            <a:spLocks noGrp="1"/>
          </p:cNvSpPr>
          <p:nvPr>
            <p:ph type="title"/>
          </p:nvPr>
        </p:nvSpPr>
        <p:spPr/>
        <p:txBody>
          <a:bodyPr anchor="t">
            <a:normAutofit/>
          </a:bodyPr>
          <a:lstStyle/>
          <a:p>
            <a:r>
              <a:rPr lang="es-HN" dirty="0" smtClean="0"/>
              <a:t>Riesgo de Espacio Confinado</a:t>
            </a:r>
            <a:endParaRPr lang="es-HN" dirty="0"/>
          </a:p>
        </p:txBody>
      </p:sp>
      <p:sp>
        <p:nvSpPr>
          <p:cNvPr id="3" name="Text Placeholder 2"/>
          <p:cNvSpPr>
            <a:spLocks noGrp="1"/>
          </p:cNvSpPr>
          <p:nvPr>
            <p:ph type="body" idx="1"/>
          </p:nvPr>
        </p:nvSpPr>
        <p:spPr>
          <a:xfrm>
            <a:off x="301924" y="1066800"/>
            <a:ext cx="4297680" cy="639762"/>
          </a:xfrm>
        </p:spPr>
        <p:txBody>
          <a:bodyPr>
            <a:normAutofit/>
          </a:bodyPr>
          <a:lstStyle/>
          <a:p>
            <a:r>
              <a:rPr lang="en-US" sz="3200" dirty="0" smtClean="0"/>
              <a:t>Overall</a:t>
            </a:r>
            <a:endParaRPr lang="en-US" sz="3200" dirty="0"/>
          </a:p>
        </p:txBody>
      </p:sp>
      <p:sp>
        <p:nvSpPr>
          <p:cNvPr id="7" name="Content Placeholder 6"/>
          <p:cNvSpPr>
            <a:spLocks noGrp="1"/>
          </p:cNvSpPr>
          <p:nvPr>
            <p:ph sz="half" idx="2"/>
          </p:nvPr>
        </p:nvSpPr>
        <p:spPr>
          <a:xfrm>
            <a:off x="301924" y="1706561"/>
            <a:ext cx="4389120" cy="4149725"/>
          </a:xfrm>
        </p:spPr>
        <p:txBody>
          <a:bodyPr>
            <a:normAutofit/>
          </a:bodyPr>
          <a:lstStyle/>
          <a:p>
            <a:pPr marL="320040" indent="-320040">
              <a:spcBef>
                <a:spcPts val="600"/>
              </a:spcBef>
            </a:pPr>
            <a:r>
              <a:rPr lang="es-ES" sz="2800" dirty="0" smtClean="0"/>
              <a:t>Tasa de muerte/lesiones graves</a:t>
            </a:r>
          </a:p>
          <a:p>
            <a:pPr marL="640080" lvl="1" indent="-320040">
              <a:spcBef>
                <a:spcPts val="600"/>
              </a:spcBef>
            </a:pPr>
            <a:r>
              <a:rPr lang="en-US" sz="2400" dirty="0" smtClean="0"/>
              <a:t>1:1,400 </a:t>
            </a:r>
            <a:r>
              <a:rPr lang="en-US" sz="2400" dirty="0" err="1" smtClean="0"/>
              <a:t>Industria</a:t>
            </a:r>
            <a:r>
              <a:rPr lang="en-US" sz="2400" dirty="0" smtClean="0"/>
              <a:t> </a:t>
            </a:r>
            <a:r>
              <a:rPr lang="en-US" sz="2400" dirty="0"/>
              <a:t>General </a:t>
            </a:r>
          </a:p>
          <a:p>
            <a:pPr marL="640080" lvl="1" indent="-320040">
              <a:spcBef>
                <a:spcPts val="600"/>
              </a:spcBef>
            </a:pPr>
            <a:r>
              <a:rPr lang="en-US" sz="2400" dirty="0" smtClean="0"/>
              <a:t>1:10 </a:t>
            </a:r>
            <a:r>
              <a:rPr lang="en-US" sz="2400" dirty="0" err="1" smtClean="0"/>
              <a:t>Espacio</a:t>
            </a:r>
            <a:r>
              <a:rPr lang="en-US" sz="2400" dirty="0" smtClean="0"/>
              <a:t> </a:t>
            </a:r>
            <a:r>
              <a:rPr lang="en-US" sz="2400" dirty="0" err="1" smtClean="0"/>
              <a:t>confinado</a:t>
            </a:r>
            <a:endParaRPr lang="en-US" sz="2400" dirty="0"/>
          </a:p>
          <a:p>
            <a:pPr marL="320040" indent="-320040">
              <a:spcBef>
                <a:spcPts val="600"/>
              </a:spcBef>
            </a:pPr>
            <a:r>
              <a:rPr lang="en-US" sz="2800" dirty="0" smtClean="0"/>
              <a:t>90 </a:t>
            </a:r>
            <a:r>
              <a:rPr lang="en-US" sz="2800" dirty="0" err="1"/>
              <a:t>muertes</a:t>
            </a:r>
            <a:r>
              <a:rPr lang="en-US" sz="2800" dirty="0"/>
              <a:t> </a:t>
            </a:r>
            <a:r>
              <a:rPr lang="en-US" sz="2800" dirty="0" err="1" smtClean="0"/>
              <a:t>anuales</a:t>
            </a:r>
            <a:endParaRPr lang="en-US" sz="2800" dirty="0" smtClean="0"/>
          </a:p>
          <a:p>
            <a:pPr marL="320040" indent="-320040">
              <a:spcBef>
                <a:spcPts val="600"/>
              </a:spcBef>
            </a:pPr>
            <a:r>
              <a:rPr lang="en-US" sz="2800" dirty="0"/>
              <a:t>5,000+ </a:t>
            </a:r>
            <a:r>
              <a:rPr lang="en-US" sz="2800" dirty="0" err="1"/>
              <a:t>lesiones</a:t>
            </a:r>
            <a:r>
              <a:rPr lang="en-US" sz="2800" dirty="0"/>
              <a:t> </a:t>
            </a:r>
            <a:r>
              <a:rPr lang="en-US" sz="2800" dirty="0" smtClean="0"/>
              <a:t>graves</a:t>
            </a:r>
          </a:p>
          <a:p>
            <a:pPr marL="320040" indent="-320040">
              <a:spcBef>
                <a:spcPts val="600"/>
              </a:spcBef>
            </a:pPr>
            <a:r>
              <a:rPr lang="en-US" sz="2800" dirty="0"/>
              <a:t>≥ 60% </a:t>
            </a:r>
            <a:r>
              <a:rPr lang="en-US" sz="2800" dirty="0" err="1"/>
              <a:t>víctimas</a:t>
            </a:r>
            <a:r>
              <a:rPr lang="en-US" sz="2800" dirty="0"/>
              <a:t> – </a:t>
            </a:r>
            <a:r>
              <a:rPr lang="en-US" sz="2800" dirty="0" err="1"/>
              <a:t>serían</a:t>
            </a:r>
            <a:r>
              <a:rPr lang="en-US" sz="2800" dirty="0"/>
              <a:t> </a:t>
            </a:r>
            <a:r>
              <a:rPr lang="en-US" sz="2800" dirty="0" err="1" smtClean="0"/>
              <a:t>rescatistas</a:t>
            </a:r>
            <a:endParaRPr lang="en-US" dirty="0"/>
          </a:p>
        </p:txBody>
      </p:sp>
      <p:sp>
        <p:nvSpPr>
          <p:cNvPr id="14" name="Text Placeholder 13"/>
          <p:cNvSpPr>
            <a:spLocks noGrp="1"/>
          </p:cNvSpPr>
          <p:nvPr>
            <p:ph type="body" sz="quarter" idx="3"/>
          </p:nvPr>
        </p:nvSpPr>
        <p:spPr>
          <a:xfrm>
            <a:off x="4803190" y="1066800"/>
            <a:ext cx="4297680" cy="639762"/>
          </a:xfrm>
        </p:spPr>
        <p:txBody>
          <a:bodyPr>
            <a:normAutofit/>
          </a:bodyPr>
          <a:lstStyle/>
          <a:p>
            <a:r>
              <a:rPr lang="en-US" sz="3200" dirty="0" err="1" smtClean="0"/>
              <a:t>Agricultura</a:t>
            </a:r>
            <a:endParaRPr lang="en-US" sz="3200" dirty="0"/>
          </a:p>
        </p:txBody>
      </p:sp>
      <p:sp>
        <p:nvSpPr>
          <p:cNvPr id="15" name="Content Placeholder 14"/>
          <p:cNvSpPr>
            <a:spLocks noGrp="1"/>
          </p:cNvSpPr>
          <p:nvPr>
            <p:ph sz="quarter" idx="4"/>
          </p:nvPr>
        </p:nvSpPr>
        <p:spPr>
          <a:xfrm>
            <a:off x="4803190" y="1706561"/>
            <a:ext cx="4297680" cy="4151376"/>
          </a:xfrm>
        </p:spPr>
        <p:txBody>
          <a:bodyPr/>
          <a:lstStyle/>
          <a:p>
            <a:pPr marL="320040" indent="-320040">
              <a:spcBef>
                <a:spcPts val="600"/>
              </a:spcBef>
            </a:pPr>
            <a:r>
              <a:rPr lang="en-US" sz="2800" dirty="0" smtClean="0"/>
              <a:t>62% fatal</a:t>
            </a:r>
          </a:p>
          <a:p>
            <a:pPr marL="320040" indent="-320040">
              <a:spcBef>
                <a:spcPts val="600"/>
              </a:spcBef>
            </a:pPr>
            <a:r>
              <a:rPr lang="en-US" sz="2800" dirty="0" smtClean="0"/>
              <a:t>51</a:t>
            </a:r>
            <a:r>
              <a:rPr lang="en-US" sz="2800" dirty="0"/>
              <a:t>% </a:t>
            </a:r>
            <a:r>
              <a:rPr lang="en-US" sz="2800" dirty="0" err="1" smtClean="0"/>
              <a:t>inmersión</a:t>
            </a:r>
            <a:endParaRPr lang="en-US" sz="2800" dirty="0" smtClean="0"/>
          </a:p>
          <a:p>
            <a:pPr marL="320040" indent="-320040">
              <a:spcBef>
                <a:spcPts val="600"/>
              </a:spcBef>
            </a:pPr>
            <a:r>
              <a:rPr lang="en-US" sz="2800" dirty="0"/>
              <a:t>82% </a:t>
            </a:r>
            <a:r>
              <a:rPr lang="en-US" sz="2800" dirty="0" err="1" smtClean="0"/>
              <a:t>facilidad</a:t>
            </a:r>
            <a:r>
              <a:rPr lang="en-US" sz="2800" dirty="0" smtClean="0"/>
              <a:t> </a:t>
            </a:r>
            <a:r>
              <a:rPr lang="en-US" sz="2800" dirty="0" err="1" smtClean="0"/>
              <a:t>granja</a:t>
            </a:r>
            <a:r>
              <a:rPr lang="en-US" sz="2800" dirty="0" smtClean="0"/>
              <a:t> </a:t>
            </a:r>
            <a:r>
              <a:rPr lang="en-US" sz="2800" dirty="0" err="1"/>
              <a:t>exenta</a:t>
            </a:r>
            <a:endParaRPr lang="en-US" sz="2800" dirty="0"/>
          </a:p>
          <a:p>
            <a:pPr marL="320040" indent="-320040">
              <a:spcBef>
                <a:spcPts val="600"/>
              </a:spcBef>
            </a:pPr>
            <a:r>
              <a:rPr lang="en-US" sz="2800" dirty="0" smtClean="0"/>
              <a:t>30</a:t>
            </a:r>
            <a:r>
              <a:rPr lang="en-US" sz="2800" dirty="0"/>
              <a:t>% no </a:t>
            </a:r>
            <a:r>
              <a:rPr lang="en-US" sz="2800" dirty="0" err="1" smtClean="0"/>
              <a:t>reportados</a:t>
            </a:r>
            <a:endParaRPr lang="en-US" dirty="0"/>
          </a:p>
        </p:txBody>
      </p:sp>
      <p:sp>
        <p:nvSpPr>
          <p:cNvPr id="16" name="Content Placeholder 15"/>
          <p:cNvSpPr>
            <a:spLocks noGrp="1"/>
          </p:cNvSpPr>
          <p:nvPr>
            <p:ph sz="quarter" idx="13"/>
          </p:nvPr>
        </p:nvSpPr>
        <p:spPr>
          <a:xfrm>
            <a:off x="4876800" y="4191000"/>
            <a:ext cx="3733800" cy="1737360"/>
          </a:xfrm>
          <a:solidFill>
            <a:schemeClr val="bg1">
              <a:lumMod val="95000"/>
            </a:schemeClr>
          </a:solidFill>
          <a:ln>
            <a:solidFill>
              <a:schemeClr val="accent6">
                <a:lumMod val="75000"/>
              </a:schemeClr>
            </a:solidFill>
          </a:ln>
        </p:spPr>
        <p:style>
          <a:lnRef idx="1">
            <a:schemeClr val="dk1"/>
          </a:lnRef>
          <a:fillRef idx="3">
            <a:schemeClr val="dk1"/>
          </a:fillRef>
          <a:effectRef idx="2">
            <a:schemeClr val="dk1"/>
          </a:effectRef>
          <a:fontRef idx="minor">
            <a:schemeClr val="lt1"/>
          </a:fontRef>
        </p:style>
        <p:txBody>
          <a:bodyPr anchor="ctr">
            <a:noAutofit/>
          </a:bodyPr>
          <a:lstStyle/>
          <a:p>
            <a:pPr marL="0" indent="0" algn="ctr">
              <a:lnSpc>
                <a:spcPct val="80000"/>
              </a:lnSpc>
              <a:spcBef>
                <a:spcPts val="0"/>
              </a:spcBef>
              <a:buNone/>
            </a:pPr>
            <a:r>
              <a:rPr lang="en-US" sz="3200" dirty="0" smtClean="0">
                <a:solidFill>
                  <a:schemeClr val="accent6">
                    <a:lumMod val="75000"/>
                  </a:schemeClr>
                </a:solidFill>
                <a:latin typeface="Arial Black" panose="020B0A04020102020204" pitchFamily="34" charset="0"/>
              </a:rPr>
              <a:t>2.1+ </a:t>
            </a:r>
            <a:r>
              <a:rPr lang="en-US" sz="3200" dirty="0" err="1" smtClean="0">
                <a:solidFill>
                  <a:schemeClr val="accent6">
                    <a:lumMod val="75000"/>
                  </a:schemeClr>
                </a:solidFill>
                <a:latin typeface="Arial Black" panose="020B0A04020102020204" pitchFamily="34" charset="0"/>
              </a:rPr>
              <a:t>Millión</a:t>
            </a:r>
            <a:r>
              <a:rPr lang="en-US" sz="3200" dirty="0" smtClean="0">
                <a:solidFill>
                  <a:schemeClr val="accent6">
                    <a:lumMod val="75000"/>
                  </a:schemeClr>
                </a:solidFill>
                <a:latin typeface="Arial Black" panose="020B0A04020102020204" pitchFamily="34" charset="0"/>
              </a:rPr>
              <a:t> </a:t>
            </a:r>
            <a:r>
              <a:rPr lang="en-US" sz="3200" dirty="0" err="1" smtClean="0">
                <a:solidFill>
                  <a:schemeClr val="accent6">
                    <a:lumMod val="75000"/>
                  </a:schemeClr>
                </a:solidFill>
                <a:latin typeface="Arial Black" panose="020B0A04020102020204" pitchFamily="34" charset="0"/>
              </a:rPr>
              <a:t>los</a:t>
            </a:r>
            <a:r>
              <a:rPr lang="en-US" sz="3200" dirty="0" smtClean="0">
                <a:solidFill>
                  <a:schemeClr val="accent6">
                    <a:lumMod val="75000"/>
                  </a:schemeClr>
                </a:solidFill>
                <a:latin typeface="Arial Black" panose="020B0A04020102020204" pitchFamily="34" charset="0"/>
              </a:rPr>
              <a:t> </a:t>
            </a:r>
            <a:r>
              <a:rPr lang="en-US" sz="3200" dirty="0" err="1" smtClean="0">
                <a:solidFill>
                  <a:schemeClr val="accent6">
                    <a:lumMod val="75000"/>
                  </a:schemeClr>
                </a:solidFill>
                <a:latin typeface="Arial Black" panose="020B0A04020102020204" pitchFamily="34" charset="0"/>
              </a:rPr>
              <a:t>trabajadores</a:t>
            </a:r>
            <a:r>
              <a:rPr lang="en-US" sz="3200" dirty="0" smtClean="0">
                <a:solidFill>
                  <a:schemeClr val="accent6">
                    <a:lumMod val="75000"/>
                  </a:schemeClr>
                </a:solidFill>
                <a:latin typeface="Arial Black" panose="020B0A04020102020204" pitchFamily="34" charset="0"/>
              </a:rPr>
              <a:t> </a:t>
            </a:r>
            <a:r>
              <a:rPr lang="en-US" sz="3200" dirty="0" err="1" smtClean="0">
                <a:solidFill>
                  <a:schemeClr val="accent6">
                    <a:lumMod val="75000"/>
                  </a:schemeClr>
                </a:solidFill>
                <a:latin typeface="Arial Black" panose="020B0A04020102020204" pitchFamily="34" charset="0"/>
              </a:rPr>
              <a:t>entran</a:t>
            </a:r>
            <a:r>
              <a:rPr lang="en-US" sz="3200" dirty="0" smtClean="0">
                <a:solidFill>
                  <a:schemeClr val="accent6">
                    <a:lumMod val="75000"/>
                  </a:schemeClr>
                </a:solidFill>
                <a:latin typeface="Arial Black" panose="020B0A04020102020204" pitchFamily="34" charset="0"/>
              </a:rPr>
              <a:t> </a:t>
            </a:r>
            <a:r>
              <a:rPr lang="en-US" sz="3200" dirty="0" err="1" smtClean="0">
                <a:solidFill>
                  <a:schemeClr val="accent6">
                    <a:lumMod val="75000"/>
                  </a:schemeClr>
                </a:solidFill>
                <a:latin typeface="Arial Black" panose="020B0A04020102020204" pitchFamily="34" charset="0"/>
              </a:rPr>
              <a:t>anualmente</a:t>
            </a:r>
            <a:endParaRPr lang="en-US" sz="3200" dirty="0">
              <a:solidFill>
                <a:schemeClr val="accent6">
                  <a:lumMod val="75000"/>
                </a:schemeClr>
              </a:solidFill>
              <a:latin typeface="Arial Black" panose="020B0A04020102020204" pitchFamily="34" charset="0"/>
            </a:endParaRPr>
          </a:p>
        </p:txBody>
      </p:sp>
    </p:spTree>
    <p:extLst>
      <p:ext uri="{BB962C8B-B14F-4D97-AF65-F5344CB8AC3E}">
        <p14:creationId xmlns:p14="http://schemas.microsoft.com/office/powerpoint/2010/main" val="1525405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13</a:t>
            </a:fld>
            <a:endParaRPr lang="en-US" dirty="0">
              <a:solidFill>
                <a:prstClr val="white">
                  <a:lumMod val="75000"/>
                </a:prstClr>
              </a:solidFill>
            </a:endParaRPr>
          </a:p>
        </p:txBody>
      </p:sp>
      <p:sp>
        <p:nvSpPr>
          <p:cNvPr id="2" name="Title 1" title="graphico - Promedio de 5 años – Espacios Confinados Agrícolas "/>
          <p:cNvSpPr>
            <a:spLocks noGrp="1"/>
          </p:cNvSpPr>
          <p:nvPr>
            <p:ph type="title"/>
          </p:nvPr>
        </p:nvSpPr>
        <p:spPr>
          <a:xfrm>
            <a:off x="228600" y="105326"/>
            <a:ext cx="8686800" cy="1066270"/>
          </a:xfrm>
        </p:spPr>
        <p:txBody>
          <a:bodyPr>
            <a:normAutofit fontScale="90000"/>
          </a:bodyPr>
          <a:lstStyle/>
          <a:p>
            <a:r>
              <a:rPr lang="es-HN" dirty="0" smtClean="0"/>
              <a:t>Promedio de 5 años – Espacios Confinados Agrícolas </a:t>
            </a:r>
            <a:endParaRPr lang="es-HN" dirty="0"/>
          </a:p>
        </p:txBody>
      </p:sp>
      <p:grpSp>
        <p:nvGrpSpPr>
          <p:cNvPr id="19" name="Group 18" descr="Gráfica - Promedio de 5 años – Espacios Confinados Agrícolas "/>
          <p:cNvGrpSpPr/>
          <p:nvPr/>
        </p:nvGrpSpPr>
        <p:grpSpPr>
          <a:xfrm>
            <a:off x="1400175" y="1237985"/>
            <a:ext cx="6343650" cy="4989885"/>
            <a:chOff x="1400175" y="1237985"/>
            <a:chExt cx="6343650" cy="4989885"/>
          </a:xfrm>
        </p:grpSpPr>
        <p:sp>
          <p:nvSpPr>
            <p:cNvPr id="6" name="Rectangle 5" descr="Gráfica - Promedio de 5 años – Espacios Confinados Agrícolas "/>
            <p:cNvSpPr/>
            <p:nvPr/>
          </p:nvSpPr>
          <p:spPr>
            <a:xfrm>
              <a:off x="1400175" y="5858538"/>
              <a:ext cx="6343650" cy="369332"/>
            </a:xfrm>
            <a:prstGeom prst="rect">
              <a:avLst/>
            </a:prstGeom>
          </p:spPr>
          <p:txBody>
            <a:bodyPr wrap="square">
              <a:spAutoFit/>
            </a:bodyPr>
            <a:lstStyle/>
            <a:p>
              <a:pPr algn="ctr"/>
              <a:r>
                <a:rPr lang="es-HN" dirty="0" smtClean="0">
                  <a:solidFill>
                    <a:prstClr val="black"/>
                  </a:solidFill>
                  <a:latin typeface="Arial" panose="020B0604020202020204" pitchFamily="34" charset="0"/>
                  <a:cs typeface="Arial" panose="020B0604020202020204" pitchFamily="34" charset="0"/>
                </a:rPr>
                <a:t> </a:t>
              </a:r>
              <a:r>
                <a:rPr lang="es-HN" sz="1400" dirty="0" smtClean="0">
                  <a:solidFill>
                    <a:prstClr val="black"/>
                  </a:solidFill>
                  <a:latin typeface="Arial" panose="020B0604020202020204" pitchFamily="34" charset="0"/>
                  <a:cs typeface="Arial" panose="020B0604020202020204" pitchFamily="34" charset="0"/>
                </a:rPr>
                <a:t># de casos anuales de espacios confinados registrados desde 2005 - 2015</a:t>
              </a:r>
              <a:r>
                <a:rPr lang="en-US" sz="1400" dirty="0" smtClean="0">
                  <a:solidFill>
                    <a:prstClr val="black"/>
                  </a:solidFill>
                  <a:latin typeface="Arial" panose="020B0604020202020204" pitchFamily="34" charset="0"/>
                  <a:cs typeface="Arial" panose="020B0604020202020204" pitchFamily="34" charset="0"/>
                </a:rPr>
                <a:t>.</a:t>
              </a:r>
              <a:endParaRPr lang="en-US" sz="1400" dirty="0">
                <a:solidFill>
                  <a:prstClr val="black"/>
                </a:solidFill>
                <a:latin typeface="Arial" panose="020B0604020202020204" pitchFamily="34" charset="0"/>
                <a:cs typeface="Arial" panose="020B0604020202020204" pitchFamily="34" charset="0"/>
              </a:endParaRPr>
            </a:p>
          </p:txBody>
        </p:sp>
        <p:grpSp>
          <p:nvGrpSpPr>
            <p:cNvPr id="18" name="Group 17"/>
            <p:cNvGrpSpPr/>
            <p:nvPr/>
          </p:nvGrpSpPr>
          <p:grpSpPr>
            <a:xfrm>
              <a:off x="1400175" y="1237985"/>
              <a:ext cx="6343650" cy="4610100"/>
              <a:chOff x="1400175" y="1237985"/>
              <a:chExt cx="6343650" cy="4610100"/>
            </a:xfrm>
          </p:grpSpPr>
          <p:grpSp>
            <p:nvGrpSpPr>
              <p:cNvPr id="11" name="Group 10"/>
              <p:cNvGrpSpPr/>
              <p:nvPr/>
            </p:nvGrpSpPr>
            <p:grpSpPr>
              <a:xfrm>
                <a:off x="1400175" y="1237985"/>
                <a:ext cx="6343650" cy="4610100"/>
                <a:chOff x="1400175" y="1237985"/>
                <a:chExt cx="6343650" cy="4610100"/>
              </a:xfrm>
            </p:grpSpPr>
            <p:grpSp>
              <p:nvGrpSpPr>
                <p:cNvPr id="15" name="Group 14" descr="El promedio de 5 años ha aumentado constantemente desde 2002 con 36.8 casos&#10;&#10;# de casos anuales de espacios confinados registrados desde 2005 - 2015. Universidad de Purdue PACSID&#10;&#10;" title="gráfica - Promedio de 5 años – Espacios Confinados Agrícolas "/>
                <p:cNvGrpSpPr/>
                <p:nvPr/>
              </p:nvGrpSpPr>
              <p:grpSpPr>
                <a:xfrm>
                  <a:off x="1400175" y="1237985"/>
                  <a:ext cx="6343650" cy="4610100"/>
                  <a:chOff x="1400175" y="1237985"/>
                  <a:chExt cx="6343650" cy="4610100"/>
                </a:xfrm>
              </p:grpSpPr>
              <p:grpSp>
                <p:nvGrpSpPr>
                  <p:cNvPr id="7" name="Group 6"/>
                  <p:cNvGrpSpPr/>
                  <p:nvPr/>
                </p:nvGrpSpPr>
                <p:grpSpPr>
                  <a:xfrm>
                    <a:off x="1400175" y="1237985"/>
                    <a:ext cx="6343650" cy="4610100"/>
                    <a:chOff x="1400175" y="1237985"/>
                    <a:chExt cx="6343650" cy="4610100"/>
                  </a:xfrm>
                </p:grpSpPr>
                <p:pic>
                  <p:nvPicPr>
                    <p:cNvPr id="10242" name="Picture 2" descr="Gráfica - Promedio de 5 años – Espacios Confinados Agrícolas " title="Gráfica - Promedio de 5 años – Espacios Confinados Agrícola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0175" y="1237985"/>
                      <a:ext cx="634365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title="Gráfica - Promedio de 5 años – Espacios Confinados Agrícolas "/>
                    <p:cNvSpPr txBox="1"/>
                    <p:nvPr/>
                  </p:nvSpPr>
                  <p:spPr>
                    <a:xfrm>
                      <a:off x="4648200" y="5486400"/>
                      <a:ext cx="533400" cy="307777"/>
                    </a:xfrm>
                    <a:prstGeom prst="rect">
                      <a:avLst/>
                    </a:prstGeom>
                    <a:solidFill>
                      <a:schemeClr val="bg1"/>
                    </a:solidFill>
                  </p:spPr>
                  <p:txBody>
                    <a:bodyPr wrap="square" rtlCol="0">
                      <a:spAutoFit/>
                    </a:bodyPr>
                    <a:lstStyle/>
                    <a:p>
                      <a:r>
                        <a:rPr lang="en-US" sz="1400" b="1" dirty="0" err="1" smtClean="0"/>
                        <a:t>Año</a:t>
                      </a:r>
                      <a:endParaRPr lang="en-US" sz="1400" b="1" dirty="0"/>
                    </a:p>
                  </p:txBody>
                </p:sp>
                <p:sp>
                  <p:nvSpPr>
                    <p:cNvPr id="5" name="TextBox 4" title="Gráfica - Promedio de 5 años – Espacios Confinados Agrícolas "/>
                    <p:cNvSpPr txBox="1"/>
                    <p:nvPr/>
                  </p:nvSpPr>
                  <p:spPr>
                    <a:xfrm rot="16200000">
                      <a:off x="722411" y="2993023"/>
                      <a:ext cx="1905000" cy="338554"/>
                    </a:xfrm>
                    <a:prstGeom prst="rect">
                      <a:avLst/>
                    </a:prstGeom>
                    <a:solidFill>
                      <a:srgbClr val="FFFFFF"/>
                    </a:solidFill>
                  </p:spPr>
                  <p:txBody>
                    <a:bodyPr wrap="square" rtlCol="0">
                      <a:spAutoFit/>
                    </a:bodyPr>
                    <a:lstStyle/>
                    <a:p>
                      <a:r>
                        <a:rPr lang="es-HN" sz="1600" b="1" dirty="0" smtClean="0"/>
                        <a:t>Número de casos</a:t>
                      </a:r>
                      <a:endParaRPr lang="es-HN" sz="1600" b="1" dirty="0"/>
                    </a:p>
                  </p:txBody>
                </p:sp>
              </p:grpSp>
              <p:sp>
                <p:nvSpPr>
                  <p:cNvPr id="17" name="TextBox 16" title="Gráfica - Promedio de 5 años – Espacios Confinados Agrícolas "/>
                  <p:cNvSpPr txBox="1"/>
                  <p:nvPr/>
                </p:nvSpPr>
                <p:spPr>
                  <a:xfrm>
                    <a:off x="6553200" y="2082867"/>
                    <a:ext cx="1066800" cy="203133"/>
                  </a:xfrm>
                  <a:prstGeom prst="rect">
                    <a:avLst/>
                  </a:prstGeom>
                  <a:solidFill>
                    <a:srgbClr val="FFFFFF"/>
                  </a:solidFill>
                </p:spPr>
                <p:txBody>
                  <a:bodyPr wrap="square" lIns="0" tIns="18288" rtlCol="0" anchor="t">
                    <a:spAutoFit/>
                  </a:bodyPr>
                  <a:lstStyle/>
                  <a:p>
                    <a:r>
                      <a:rPr lang="es-HN" sz="900" b="1" dirty="0" smtClean="0">
                        <a:latin typeface="Arial"/>
                        <a:cs typeface="Arial"/>
                      </a:rPr>
                      <a:t>Promedio 5 años</a:t>
                    </a:r>
                  </a:p>
                </p:txBody>
              </p:sp>
              <p:sp>
                <p:nvSpPr>
                  <p:cNvPr id="16" name="TextBox 15" descr="Gráfica - Promedio de 5 años – Espacios Confinados Agrícolas "/>
                  <p:cNvSpPr txBox="1"/>
                  <p:nvPr/>
                </p:nvSpPr>
                <p:spPr>
                  <a:xfrm>
                    <a:off x="6629400" y="1915079"/>
                    <a:ext cx="990600" cy="218521"/>
                  </a:xfrm>
                  <a:prstGeom prst="rect">
                    <a:avLst/>
                  </a:prstGeom>
                  <a:solidFill>
                    <a:srgbClr val="FFFFFF"/>
                  </a:solidFill>
                </p:spPr>
                <p:txBody>
                  <a:bodyPr wrap="square" lIns="0" tIns="18288" rtlCol="0" anchor="t">
                    <a:spAutoFit/>
                  </a:bodyPr>
                  <a:lstStyle/>
                  <a:p>
                    <a:r>
                      <a:rPr lang="es-HN" sz="1000" b="1" dirty="0" smtClean="0">
                        <a:latin typeface="Arial"/>
                        <a:cs typeface="Arial"/>
                      </a:rPr>
                      <a:t>Atrapamiento</a:t>
                    </a:r>
                  </a:p>
                </p:txBody>
              </p:sp>
              <p:sp>
                <p:nvSpPr>
                  <p:cNvPr id="14" name="TextBox 13"/>
                  <p:cNvSpPr txBox="1"/>
                  <p:nvPr/>
                </p:nvSpPr>
                <p:spPr>
                  <a:xfrm>
                    <a:off x="6617603" y="1686479"/>
                    <a:ext cx="845118" cy="218521"/>
                  </a:xfrm>
                  <a:prstGeom prst="rect">
                    <a:avLst/>
                  </a:prstGeom>
                  <a:solidFill>
                    <a:srgbClr val="FFFFFF"/>
                  </a:solidFill>
                </p:spPr>
                <p:txBody>
                  <a:bodyPr wrap="none" lIns="0" tIns="18288" rtlCol="0" anchor="b">
                    <a:spAutoFit/>
                  </a:bodyPr>
                  <a:lstStyle/>
                  <a:p>
                    <a:r>
                      <a:rPr lang="es-HN" sz="1000" b="1" dirty="0" smtClean="0">
                        <a:latin typeface="Arial"/>
                        <a:cs typeface="Arial"/>
                      </a:rPr>
                      <a:t>Todos Otros</a:t>
                    </a:r>
                  </a:p>
                </p:txBody>
              </p:sp>
            </p:grpSp>
            <p:sp>
              <p:nvSpPr>
                <p:cNvPr id="9" name="Oval 8" title="El promedio de 5 años "/>
                <p:cNvSpPr/>
                <p:nvPr/>
              </p:nvSpPr>
              <p:spPr>
                <a:xfrm>
                  <a:off x="4152900" y="28956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title="Promedio más alto de cinco años 75.8% - espacios confinado agricolas "/>
                <p:cNvSpPr/>
                <p:nvPr/>
              </p:nvSpPr>
              <p:spPr>
                <a:xfrm>
                  <a:off x="5181600" y="25146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title="El promedio de 5 años 2015"/>
                <p:cNvSpPr/>
                <p:nvPr/>
              </p:nvSpPr>
              <p:spPr>
                <a:xfrm>
                  <a:off x="7162800" y="3021106"/>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TextBox 7" descr="El promedio de 5 años ha aumentado constantemente desde 2002 con 36.8 casos. &#10;"/>
              <p:cNvSpPr txBox="1"/>
              <p:nvPr/>
            </p:nvSpPr>
            <p:spPr>
              <a:xfrm>
                <a:off x="2133600" y="1372130"/>
                <a:ext cx="4191000" cy="923330"/>
              </a:xfrm>
              <a:prstGeom prst="rect">
                <a:avLst/>
              </a:prstGeom>
              <a:noFill/>
            </p:spPr>
            <p:txBody>
              <a:bodyPr wrap="square" rtlCol="0">
                <a:spAutoFit/>
              </a:bodyPr>
              <a:lstStyle/>
              <a:p>
                <a:r>
                  <a:rPr lang="es-HN" dirty="0" smtClean="0">
                    <a:solidFill>
                      <a:prstClr val="black"/>
                    </a:solidFill>
                    <a:latin typeface="Arial" panose="020B0604020202020204" pitchFamily="34" charset="0"/>
                    <a:cs typeface="Arial" panose="020B0604020202020204" pitchFamily="34" charset="0"/>
                  </a:rPr>
                  <a:t>El promedio de 5 años ha aumentado constantemente desde 2002 con 36.8 casos</a:t>
                </a:r>
                <a:endParaRPr lang="es-HN" dirty="0">
                  <a:solidFill>
                    <a:prstClr val="black"/>
                  </a:solidFill>
                  <a:latin typeface="Arial" panose="020B0604020202020204" pitchFamily="34" charset="0"/>
                  <a:cs typeface="Arial" panose="020B0604020202020204" pitchFamily="34" charset="0"/>
                </a:endParaRPr>
              </a:p>
            </p:txBody>
          </p:sp>
        </p:grpSp>
      </p:grpSp>
      <p:sp>
        <p:nvSpPr>
          <p:cNvPr id="10" name="TextBox 9" descr="Gráfica - Promedio de 5 años – Espacios Confinados Agrícolas "/>
          <p:cNvSpPr txBox="1"/>
          <p:nvPr/>
        </p:nvSpPr>
        <p:spPr>
          <a:xfrm>
            <a:off x="152402" y="5335899"/>
            <a:ext cx="1247775" cy="646331"/>
          </a:xfrm>
          <a:prstGeom prst="rect">
            <a:avLst/>
          </a:prstGeom>
          <a:noFill/>
        </p:spPr>
        <p:txBody>
          <a:bodyPr wrap="square" rtlCol="0">
            <a:spAutoFit/>
          </a:bodyPr>
          <a:lstStyle/>
          <a:p>
            <a:r>
              <a:rPr lang="en-US" sz="1200" dirty="0" smtClean="0">
                <a:solidFill>
                  <a:prstClr val="black"/>
                </a:solidFill>
                <a:latin typeface="Arial" panose="020B0604020202020204" pitchFamily="34" charset="0"/>
                <a:cs typeface="Arial" panose="020B0604020202020204" pitchFamily="34" charset="0"/>
              </a:rPr>
              <a:t>Universidad de Purdue </a:t>
            </a:r>
            <a:r>
              <a:rPr lang="en-US" sz="1200" dirty="0">
                <a:solidFill>
                  <a:prstClr val="black"/>
                </a:solidFill>
                <a:latin typeface="Arial" panose="020B0604020202020204" pitchFamily="34" charset="0"/>
                <a:cs typeface="Arial" panose="020B0604020202020204" pitchFamily="34" charset="0"/>
              </a:rPr>
              <a:t>PACSID</a:t>
            </a:r>
          </a:p>
        </p:txBody>
      </p:sp>
    </p:spTree>
    <p:extLst>
      <p:ext uri="{BB962C8B-B14F-4D97-AF65-F5344CB8AC3E}">
        <p14:creationId xmlns:p14="http://schemas.microsoft.com/office/powerpoint/2010/main" val="3497550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75000"/>
                  </a:prstClr>
                </a:solidFill>
              </a:rPr>
              <a:pPr/>
              <a:t>14</a:t>
            </a:fld>
            <a:endParaRPr lang="en-US" dirty="0">
              <a:solidFill>
                <a:prstClr val="white">
                  <a:lumMod val="75000"/>
                </a:prstClr>
              </a:solidFill>
            </a:endParaRPr>
          </a:p>
        </p:txBody>
      </p:sp>
      <p:sp>
        <p:nvSpPr>
          <p:cNvPr id="4" name="Title 3"/>
          <p:cNvSpPr>
            <a:spLocks noGrp="1"/>
          </p:cNvSpPr>
          <p:nvPr>
            <p:ph type="title"/>
          </p:nvPr>
        </p:nvSpPr>
        <p:spPr/>
        <p:txBody>
          <a:bodyPr>
            <a:noAutofit/>
          </a:bodyPr>
          <a:lstStyle/>
          <a:p>
            <a:r>
              <a:rPr lang="en-US" dirty="0" err="1"/>
              <a:t>Influencias</a:t>
            </a:r>
            <a:r>
              <a:rPr lang="en-US" dirty="0"/>
              <a:t> </a:t>
            </a:r>
            <a:r>
              <a:rPr lang="en-US" dirty="0" err="1"/>
              <a:t>en</a:t>
            </a:r>
            <a:r>
              <a:rPr lang="en-US" dirty="0"/>
              <a:t> </a:t>
            </a:r>
            <a:r>
              <a:rPr lang="en-US" dirty="0" err="1"/>
              <a:t>E</a:t>
            </a:r>
            <a:r>
              <a:rPr lang="en-US" dirty="0" err="1" smtClean="0"/>
              <a:t>spacios</a:t>
            </a:r>
            <a:r>
              <a:rPr lang="en-US" dirty="0" smtClean="0"/>
              <a:t> </a:t>
            </a:r>
            <a:r>
              <a:rPr lang="en-US" dirty="0" err="1" smtClean="0"/>
              <a:t>Confinados</a:t>
            </a:r>
            <a:endParaRPr lang="en-US" dirty="0"/>
          </a:p>
        </p:txBody>
      </p:sp>
      <p:sp>
        <p:nvSpPr>
          <p:cNvPr id="5" name="Content Placeholder 4"/>
          <p:cNvSpPr>
            <a:spLocks noGrp="1"/>
          </p:cNvSpPr>
          <p:nvPr>
            <p:ph idx="1"/>
          </p:nvPr>
        </p:nvSpPr>
        <p:spPr>
          <a:xfrm>
            <a:off x="381000" y="1600200"/>
            <a:ext cx="8229600" cy="5029200"/>
          </a:xfrm>
        </p:spPr>
        <p:txBody>
          <a:bodyPr>
            <a:normAutofit/>
          </a:bodyPr>
          <a:lstStyle/>
          <a:p>
            <a:pPr>
              <a:spcBef>
                <a:spcPts val="400"/>
              </a:spcBef>
              <a:buClr>
                <a:srgbClr val="FFC000"/>
              </a:buClr>
              <a:buSzPct val="150000"/>
              <a:buFont typeface="Wingdings" panose="05000000000000000000" pitchFamily="2" charset="2"/>
              <a:buChar char="§"/>
            </a:pPr>
            <a:r>
              <a:rPr lang="es-HN" sz="3200" dirty="0" smtClean="0"/>
              <a:t>Material almacenado</a:t>
            </a:r>
          </a:p>
          <a:p>
            <a:pPr>
              <a:spcBef>
                <a:spcPts val="400"/>
              </a:spcBef>
              <a:buClr>
                <a:srgbClr val="FFC000"/>
              </a:buClr>
              <a:buSzPct val="150000"/>
              <a:buFont typeface="Wingdings" panose="05000000000000000000" pitchFamily="2" charset="2"/>
              <a:buChar char="§"/>
            </a:pPr>
            <a:r>
              <a:rPr lang="es-HN" sz="3200" dirty="0" smtClean="0"/>
              <a:t>Actividad que se realiza</a:t>
            </a:r>
            <a:r>
              <a:rPr lang="es-HN" sz="2800" dirty="0" smtClean="0"/>
              <a:t> </a:t>
            </a:r>
          </a:p>
          <a:p>
            <a:pPr lvl="1" indent="-365760">
              <a:spcBef>
                <a:spcPts val="400"/>
              </a:spcBef>
              <a:buClr>
                <a:srgbClr val="FFC000"/>
              </a:buClr>
              <a:buSzPct val="150000"/>
              <a:buFont typeface="Arial" panose="020B0604020202020204" pitchFamily="34" charset="0"/>
              <a:buChar char="•"/>
            </a:pPr>
            <a:r>
              <a:rPr lang="es-HN" sz="2800" dirty="0" smtClean="0"/>
              <a:t>Trabajando solo</a:t>
            </a:r>
          </a:p>
          <a:p>
            <a:pPr lvl="1" indent="-365760">
              <a:spcBef>
                <a:spcPts val="400"/>
              </a:spcBef>
              <a:buClr>
                <a:srgbClr val="FFC000"/>
              </a:buClr>
              <a:buSzPct val="150000"/>
              <a:buFont typeface="Arial" panose="020B0604020202020204" pitchFamily="34" charset="0"/>
              <a:buChar char="•"/>
            </a:pPr>
            <a:r>
              <a:rPr lang="es-HN" sz="2800" dirty="0" smtClean="0"/>
              <a:t>Reacción química en particular</a:t>
            </a:r>
          </a:p>
          <a:p>
            <a:pPr lvl="1" indent="-365760">
              <a:spcBef>
                <a:spcPts val="400"/>
              </a:spcBef>
              <a:buClr>
                <a:srgbClr val="FFC000"/>
              </a:buClr>
              <a:buSzPct val="150000"/>
              <a:buFont typeface="Arial" panose="020B0604020202020204" pitchFamily="34" charset="0"/>
              <a:buChar char="•"/>
            </a:pPr>
            <a:r>
              <a:rPr lang="es-HN" sz="2800" dirty="0" smtClean="0"/>
              <a:t>Eludir procedimientos de seguridad </a:t>
            </a:r>
          </a:p>
          <a:p>
            <a:pPr lvl="2">
              <a:spcBef>
                <a:spcPts val="400"/>
              </a:spcBef>
              <a:buClr>
                <a:srgbClr val="FFC000"/>
              </a:buClr>
              <a:buSzPct val="100000"/>
            </a:pPr>
            <a:r>
              <a:rPr lang="es-HN" dirty="0" smtClean="0"/>
              <a:t>Entrada insegura  </a:t>
            </a:r>
          </a:p>
          <a:p>
            <a:pPr lvl="2">
              <a:spcBef>
                <a:spcPts val="400"/>
              </a:spcBef>
              <a:buClr>
                <a:srgbClr val="FFC000"/>
              </a:buClr>
              <a:buSzPct val="100000"/>
            </a:pPr>
            <a:r>
              <a:rPr lang="es-HN" dirty="0" smtClean="0"/>
              <a:t>Falta de resguardo, no probar la atmósfera, etc.</a:t>
            </a:r>
          </a:p>
          <a:p>
            <a:pPr>
              <a:spcBef>
                <a:spcPts val="400"/>
              </a:spcBef>
              <a:buClr>
                <a:srgbClr val="FFC000"/>
              </a:buClr>
              <a:buSzPct val="150000"/>
              <a:buFont typeface="Wingdings" panose="05000000000000000000" pitchFamily="2" charset="2"/>
              <a:buChar char="§"/>
            </a:pPr>
            <a:r>
              <a:rPr lang="es-HN" sz="3200" dirty="0" smtClean="0"/>
              <a:t>Ambiente externo</a:t>
            </a:r>
          </a:p>
          <a:p>
            <a:pPr lvl="1" indent="-365760">
              <a:spcBef>
                <a:spcPts val="400"/>
              </a:spcBef>
              <a:buClr>
                <a:srgbClr val="FFC000"/>
              </a:buClr>
              <a:buSzPct val="150000"/>
              <a:buFont typeface="Arial" panose="020B0604020202020204" pitchFamily="34" charset="0"/>
              <a:buChar char="•"/>
            </a:pPr>
            <a:r>
              <a:rPr lang="es-HN" sz="2800" dirty="0" smtClean="0"/>
              <a:t>Cambios en la dirección del viento; vehículos en funcionamiento</a:t>
            </a:r>
            <a:endParaRPr lang="en-US" sz="2800" dirty="0"/>
          </a:p>
        </p:txBody>
      </p:sp>
      <p:pic>
        <p:nvPicPr>
          <p:cNvPr id="11" name="Picture 10" title="Pirámide de gran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5809" y="1295400"/>
            <a:ext cx="1897191" cy="3200400"/>
          </a:xfrm>
          <a:prstGeom prst="rect">
            <a:avLst/>
          </a:prstGeom>
        </p:spPr>
      </p:pic>
    </p:spTree>
    <p:extLst>
      <p:ext uri="{BB962C8B-B14F-4D97-AF65-F5344CB8AC3E}">
        <p14:creationId xmlns:p14="http://schemas.microsoft.com/office/powerpoint/2010/main" val="1174865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smtClean="0">
                <a:solidFill>
                  <a:srgbClr val="F5881B"/>
                </a:solidFill>
              </a:rPr>
              <a:t>Tipos</a:t>
            </a:r>
            <a:r>
              <a:rPr lang="en-US" cap="none" dirty="0" smtClean="0">
                <a:solidFill>
                  <a:srgbClr val="F5881B"/>
                </a:solidFill>
              </a:rPr>
              <a:t> de </a:t>
            </a:r>
            <a:r>
              <a:rPr lang="en-US" cap="none" dirty="0" err="1" smtClean="0">
                <a:solidFill>
                  <a:srgbClr val="F5881B"/>
                </a:solidFill>
              </a:rPr>
              <a:t>Espacios</a:t>
            </a:r>
            <a:r>
              <a:rPr lang="en-US" cap="none" dirty="0" smtClean="0">
                <a:solidFill>
                  <a:srgbClr val="F5881B"/>
                </a:solidFill>
              </a:rPr>
              <a:t> </a:t>
            </a:r>
            <a:r>
              <a:rPr lang="en-US" cap="none" dirty="0" err="1" smtClean="0">
                <a:solidFill>
                  <a:srgbClr val="F5881B"/>
                </a:solidFill>
              </a:rPr>
              <a:t>Confinados</a:t>
            </a:r>
            <a:endParaRPr lang="en-US" cap="none" dirty="0">
              <a:solidFill>
                <a:srgbClr val="F5881B"/>
              </a:solidFill>
            </a:endParaRPr>
          </a:p>
        </p:txBody>
      </p:sp>
    </p:spTree>
    <p:extLst>
      <p:ext uri="{BB962C8B-B14F-4D97-AF65-F5344CB8AC3E}">
        <p14:creationId xmlns:p14="http://schemas.microsoft.com/office/powerpoint/2010/main" val="436165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85000"/>
                  </a:prstClr>
                </a:solidFill>
              </a:rPr>
              <a:pPr/>
              <a:t>16</a:t>
            </a:fld>
            <a:endParaRPr lang="en-US" dirty="0">
              <a:solidFill>
                <a:prstClr val="white">
                  <a:lumMod val="85000"/>
                </a:prstClr>
              </a:solidFill>
            </a:endParaRPr>
          </a:p>
        </p:txBody>
      </p:sp>
      <p:sp>
        <p:nvSpPr>
          <p:cNvPr id="2" name="Title 1"/>
          <p:cNvSpPr>
            <a:spLocks noGrp="1"/>
          </p:cNvSpPr>
          <p:nvPr>
            <p:ph type="title"/>
          </p:nvPr>
        </p:nvSpPr>
        <p:spPr/>
        <p:txBody>
          <a:bodyPr>
            <a:normAutofit/>
          </a:bodyPr>
          <a:lstStyle/>
          <a:p>
            <a:r>
              <a:rPr lang="es-HN" dirty="0" smtClean="0"/>
              <a:t>2 Tipos de Espacios Confinados</a:t>
            </a:r>
            <a:endParaRPr lang="es-HN" dirty="0"/>
          </a:p>
        </p:txBody>
      </p:sp>
      <p:sp>
        <p:nvSpPr>
          <p:cNvPr id="3" name="Text Placeholder 2"/>
          <p:cNvSpPr>
            <a:spLocks noGrp="1"/>
          </p:cNvSpPr>
          <p:nvPr>
            <p:ph type="body" idx="1"/>
          </p:nvPr>
        </p:nvSpPr>
        <p:spPr>
          <a:xfrm>
            <a:off x="304800" y="1600200"/>
            <a:ext cx="4495800" cy="575292"/>
          </a:xfrm>
        </p:spPr>
        <p:txBody>
          <a:bodyPr>
            <a:noAutofit/>
          </a:bodyPr>
          <a:lstStyle/>
          <a:p>
            <a:r>
              <a:rPr lang="es-HN" sz="3200" dirty="0" smtClean="0">
                <a:solidFill>
                  <a:schemeClr val="accent6">
                    <a:lumMod val="75000"/>
                  </a:schemeClr>
                </a:solidFill>
              </a:rPr>
              <a:t>Permiso no requerido</a:t>
            </a:r>
            <a:endParaRPr lang="es-HN" sz="3200" dirty="0">
              <a:solidFill>
                <a:schemeClr val="accent6">
                  <a:lumMod val="75000"/>
                </a:schemeClr>
              </a:solidFill>
            </a:endParaRPr>
          </a:p>
        </p:txBody>
      </p:sp>
      <p:sp>
        <p:nvSpPr>
          <p:cNvPr id="5" name="Content Placeholder 4"/>
          <p:cNvSpPr>
            <a:spLocks noGrp="1"/>
          </p:cNvSpPr>
          <p:nvPr>
            <p:ph sz="half" idx="2"/>
          </p:nvPr>
        </p:nvSpPr>
        <p:spPr>
          <a:xfrm>
            <a:off x="304800" y="2239962"/>
            <a:ext cx="4495800" cy="3553107"/>
          </a:xfrm>
        </p:spPr>
        <p:txBody>
          <a:bodyPr>
            <a:normAutofit/>
          </a:bodyPr>
          <a:lstStyle/>
          <a:p>
            <a:pPr marL="365760" indent="-365760">
              <a:spcBef>
                <a:spcPts val="600"/>
              </a:spcBef>
              <a:buClr>
                <a:srgbClr val="FFC000"/>
              </a:buClr>
              <a:buSzPct val="150000"/>
              <a:buFont typeface="Wingdings" panose="05000000000000000000" pitchFamily="2" charset="2"/>
              <a:buChar char="§"/>
            </a:pPr>
            <a:r>
              <a:rPr lang="es-HN" sz="2800" dirty="0" smtClean="0"/>
              <a:t>No hay peligros</a:t>
            </a:r>
          </a:p>
          <a:p>
            <a:pPr marL="365760" indent="-365760">
              <a:spcBef>
                <a:spcPts val="600"/>
              </a:spcBef>
              <a:buClr>
                <a:srgbClr val="FFC000"/>
              </a:buClr>
              <a:buSzPct val="150000"/>
              <a:buFont typeface="Wingdings" panose="05000000000000000000" pitchFamily="2" charset="2"/>
              <a:buChar char="§"/>
            </a:pPr>
            <a:r>
              <a:rPr lang="es-HN" sz="2800" dirty="0" smtClean="0"/>
              <a:t>No hay potencial de peligros</a:t>
            </a:r>
            <a:endParaRPr lang="en-US" sz="2800" dirty="0"/>
          </a:p>
        </p:txBody>
      </p:sp>
      <p:pic>
        <p:nvPicPr>
          <p:cNvPr id="10" name="Picture 9" title="Túnel con transportad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4600" y="3370053"/>
            <a:ext cx="2107642" cy="3200400"/>
          </a:xfrm>
          <a:prstGeom prst="rect">
            <a:avLst/>
          </a:prstGeom>
        </p:spPr>
      </p:pic>
      <p:sp>
        <p:nvSpPr>
          <p:cNvPr id="6" name="Text Placeholder 5"/>
          <p:cNvSpPr>
            <a:spLocks noGrp="1"/>
          </p:cNvSpPr>
          <p:nvPr>
            <p:ph type="body" sz="quarter" idx="3"/>
          </p:nvPr>
        </p:nvSpPr>
        <p:spPr>
          <a:xfrm>
            <a:off x="4949852" y="1600200"/>
            <a:ext cx="4041775" cy="575292"/>
          </a:xfrm>
        </p:spPr>
        <p:txBody>
          <a:bodyPr>
            <a:noAutofit/>
          </a:bodyPr>
          <a:lstStyle/>
          <a:p>
            <a:r>
              <a:rPr lang="es-HN" sz="3200" dirty="0" smtClean="0">
                <a:solidFill>
                  <a:schemeClr val="accent6">
                    <a:lumMod val="75000"/>
                  </a:schemeClr>
                </a:solidFill>
              </a:rPr>
              <a:t>Permiso Requerido</a:t>
            </a:r>
            <a:endParaRPr lang="es-HN" sz="3200" dirty="0">
              <a:solidFill>
                <a:schemeClr val="accent6">
                  <a:lumMod val="75000"/>
                </a:schemeClr>
              </a:solidFill>
            </a:endParaRPr>
          </a:p>
        </p:txBody>
      </p:sp>
      <p:sp>
        <p:nvSpPr>
          <p:cNvPr id="7" name="Content Placeholder 6"/>
          <p:cNvSpPr>
            <a:spLocks noGrp="1"/>
          </p:cNvSpPr>
          <p:nvPr>
            <p:ph sz="quarter" idx="4"/>
          </p:nvPr>
        </p:nvSpPr>
        <p:spPr>
          <a:xfrm>
            <a:off x="4949852" y="2239962"/>
            <a:ext cx="4041775" cy="3553107"/>
          </a:xfrm>
        </p:spPr>
        <p:txBody>
          <a:bodyPr>
            <a:normAutofit/>
          </a:bodyPr>
          <a:lstStyle/>
          <a:p>
            <a:pPr marL="457200" indent="-457200">
              <a:spcBef>
                <a:spcPts val="600"/>
              </a:spcBef>
              <a:buClr>
                <a:srgbClr val="FFC000"/>
              </a:buClr>
              <a:buSzPct val="150000"/>
              <a:buFont typeface="Wingdings" panose="05000000000000000000" pitchFamily="2" charset="2"/>
              <a:buChar char="§"/>
            </a:pPr>
            <a:r>
              <a:rPr lang="es-HN" sz="2800" dirty="0" smtClean="0"/>
              <a:t>Peligros presentes</a:t>
            </a:r>
          </a:p>
          <a:p>
            <a:pPr marL="457200" indent="-457200">
              <a:spcBef>
                <a:spcPts val="600"/>
              </a:spcBef>
              <a:buClr>
                <a:srgbClr val="FFC000"/>
              </a:buClr>
              <a:buSzPct val="150000"/>
              <a:buFont typeface="Wingdings" panose="05000000000000000000" pitchFamily="2" charset="2"/>
              <a:buChar char="§"/>
            </a:pPr>
            <a:r>
              <a:rPr lang="es-HN" sz="2800" dirty="0" smtClean="0"/>
              <a:t>Potencial de peligros</a:t>
            </a:r>
            <a:endParaRPr lang="en-US" sz="2800" dirty="0"/>
          </a:p>
        </p:txBody>
      </p:sp>
      <p:pic>
        <p:nvPicPr>
          <p:cNvPr id="14338" name="Picture 2" descr="http://fyi.uwex.edu/agsafety/files/2009/04/confined-space-tube.jpg" title="poz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3370053"/>
            <a:ext cx="3657600" cy="2743200"/>
          </a:xfrm>
          <a:prstGeom prst="rect">
            <a:avLst/>
          </a:prstGeom>
          <a:noFill/>
          <a:ln w="190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19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17</a:t>
            </a:fld>
            <a:endParaRPr lang="en-US" dirty="0">
              <a:solidFill>
                <a:prstClr val="white">
                  <a:lumMod val="75000"/>
                </a:prstClr>
              </a:solidFill>
            </a:endParaRPr>
          </a:p>
        </p:txBody>
      </p:sp>
      <p:sp>
        <p:nvSpPr>
          <p:cNvPr id="8" name="Title 7"/>
          <p:cNvSpPr>
            <a:spLocks noGrp="1"/>
          </p:cNvSpPr>
          <p:nvPr>
            <p:ph type="title"/>
          </p:nvPr>
        </p:nvSpPr>
        <p:spPr/>
        <p:txBody>
          <a:bodyPr>
            <a:noAutofit/>
          </a:bodyPr>
          <a:lstStyle/>
          <a:p>
            <a:r>
              <a:rPr lang="en-US" dirty="0" err="1" smtClean="0"/>
              <a:t>Espacios</a:t>
            </a:r>
            <a:r>
              <a:rPr lang="en-US" dirty="0" smtClean="0"/>
              <a:t> </a:t>
            </a:r>
            <a:r>
              <a:rPr lang="en-US" dirty="0" err="1" smtClean="0"/>
              <a:t>Confinados</a:t>
            </a:r>
            <a:r>
              <a:rPr lang="en-US" dirty="0" smtClean="0"/>
              <a:t>: 3 </a:t>
            </a:r>
            <a:r>
              <a:rPr lang="en-US" dirty="0" err="1" smtClean="0"/>
              <a:t>Requisitos</a:t>
            </a:r>
            <a:endParaRPr lang="en-US" dirty="0"/>
          </a:p>
        </p:txBody>
      </p:sp>
      <p:pic>
        <p:nvPicPr>
          <p:cNvPr id="2" name="Picture 1" title="Hombre en un espacio confinado pal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1584684"/>
            <a:ext cx="2571750" cy="4572000"/>
          </a:xfrm>
          <a:prstGeom prst="rect">
            <a:avLst/>
          </a:prstGeom>
        </p:spPr>
      </p:pic>
      <p:sp>
        <p:nvSpPr>
          <p:cNvPr id="3" name="Content Placeholder 2"/>
          <p:cNvSpPr>
            <a:spLocks noGrp="1"/>
          </p:cNvSpPr>
          <p:nvPr>
            <p:ph idx="1"/>
          </p:nvPr>
        </p:nvSpPr>
        <p:spPr>
          <a:xfrm>
            <a:off x="2952750" y="1600200"/>
            <a:ext cx="5734050" cy="5029200"/>
          </a:xfrm>
        </p:spPr>
        <p:txBody>
          <a:bodyPr/>
          <a:lstStyle/>
          <a:p>
            <a:pPr marL="0" lvl="0" indent="0">
              <a:lnSpc>
                <a:spcPct val="80000"/>
              </a:lnSpc>
              <a:spcBef>
                <a:spcPts val="0"/>
              </a:spcBef>
              <a:spcAft>
                <a:spcPts val="1800"/>
              </a:spcAft>
              <a:buClrTx/>
              <a:buSzTx/>
              <a:buNone/>
            </a:pPr>
            <a:r>
              <a:rPr lang="es-HN" sz="3600" dirty="0">
                <a:solidFill>
                  <a:prstClr val="black"/>
                </a:solidFill>
                <a:latin typeface="Arial" charset="0"/>
              </a:rPr>
              <a:t>Espacios confinados </a:t>
            </a:r>
            <a:r>
              <a:rPr lang="es-HN" sz="3600" b="1" dirty="0">
                <a:solidFill>
                  <a:prstClr val="black"/>
                </a:solidFill>
                <a:latin typeface="Arial" charset="0"/>
              </a:rPr>
              <a:t>cumple </a:t>
            </a:r>
            <a:r>
              <a:rPr lang="es-HN" sz="3600" b="1" dirty="0">
                <a:solidFill>
                  <a:srgbClr val="F79646">
                    <a:lumMod val="75000"/>
                  </a:srgbClr>
                </a:solidFill>
                <a:latin typeface="Arial Black" panose="020B0A04020102020204" pitchFamily="34" charset="0"/>
              </a:rPr>
              <a:t>TODOS</a:t>
            </a:r>
            <a:r>
              <a:rPr lang="es-HN" sz="3600" b="1" dirty="0">
                <a:solidFill>
                  <a:srgbClr val="F79646">
                    <a:lumMod val="75000"/>
                  </a:srgbClr>
                </a:solidFill>
                <a:latin typeface="Arial" charset="0"/>
              </a:rPr>
              <a:t> los 3 </a:t>
            </a:r>
            <a:r>
              <a:rPr lang="es-HN" sz="3600" b="1" dirty="0">
                <a:solidFill>
                  <a:prstClr val="black"/>
                </a:solidFill>
                <a:latin typeface="Arial" charset="0"/>
              </a:rPr>
              <a:t>criterios </a:t>
            </a:r>
          </a:p>
          <a:p>
            <a:pPr marL="457200" lvl="0" indent="-457200">
              <a:lnSpc>
                <a:spcPct val="90000"/>
              </a:lnSpc>
              <a:spcBef>
                <a:spcPts val="0"/>
              </a:spcBef>
              <a:spcAft>
                <a:spcPts val="600"/>
              </a:spcAft>
            </a:pPr>
            <a:r>
              <a:rPr lang="es-HN" sz="3200" dirty="0">
                <a:solidFill>
                  <a:prstClr val="black"/>
                </a:solidFill>
                <a:latin typeface="Arial" charset="0"/>
              </a:rPr>
              <a:t>Aberturas limitadas/restringidas</a:t>
            </a:r>
          </a:p>
          <a:p>
            <a:pPr marL="457200" lvl="0" indent="-457200">
              <a:lnSpc>
                <a:spcPct val="90000"/>
              </a:lnSpc>
              <a:spcBef>
                <a:spcPts val="0"/>
              </a:spcBef>
              <a:spcAft>
                <a:spcPts val="600"/>
              </a:spcAft>
            </a:pPr>
            <a:r>
              <a:rPr lang="es-HN" sz="3200" dirty="0">
                <a:solidFill>
                  <a:prstClr val="black"/>
                </a:solidFill>
                <a:latin typeface="Arial" charset="0"/>
              </a:rPr>
              <a:t>Entrar “corporalmente” y realizar trabajo</a:t>
            </a:r>
          </a:p>
          <a:p>
            <a:pPr marL="457200" lvl="0" indent="-457200">
              <a:lnSpc>
                <a:spcPct val="90000"/>
              </a:lnSpc>
              <a:spcBef>
                <a:spcPts val="0"/>
              </a:spcBef>
              <a:spcAft>
                <a:spcPts val="600"/>
              </a:spcAft>
            </a:pPr>
            <a:r>
              <a:rPr lang="es-HN" sz="3200" dirty="0">
                <a:solidFill>
                  <a:prstClr val="black"/>
                </a:solidFill>
                <a:latin typeface="Arial" charset="0"/>
              </a:rPr>
              <a:t>No están diseñados para ocupación continua</a:t>
            </a:r>
            <a:endParaRPr lang="en-US" dirty="0">
              <a:solidFill>
                <a:prstClr val="black"/>
              </a:solidFill>
            </a:endParaRPr>
          </a:p>
          <a:p>
            <a:pPr marL="0" indent="0">
              <a:buNone/>
            </a:pPr>
            <a:endParaRPr lang="en-US" dirty="0"/>
          </a:p>
        </p:txBody>
      </p:sp>
    </p:spTree>
    <p:extLst>
      <p:ext uri="{BB962C8B-B14F-4D97-AF65-F5344CB8AC3E}">
        <p14:creationId xmlns:p14="http://schemas.microsoft.com/office/powerpoint/2010/main" val="3490797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18</a:t>
            </a:fld>
            <a:endParaRPr lang="en-US" dirty="0">
              <a:solidFill>
                <a:prstClr val="white">
                  <a:lumMod val="75000"/>
                </a:prstClr>
              </a:solidFill>
            </a:endParaRPr>
          </a:p>
        </p:txBody>
      </p:sp>
      <p:sp>
        <p:nvSpPr>
          <p:cNvPr id="2" name="Title 1"/>
          <p:cNvSpPr>
            <a:spLocks noGrp="1"/>
          </p:cNvSpPr>
          <p:nvPr>
            <p:ph type="title"/>
          </p:nvPr>
        </p:nvSpPr>
        <p:spPr/>
        <p:txBody>
          <a:bodyPr>
            <a:normAutofit/>
          </a:bodyPr>
          <a:lstStyle/>
          <a:p>
            <a:r>
              <a:rPr lang="es-HN" dirty="0" smtClean="0"/>
              <a:t>Acceso – Altura, Tamaño, Lugar</a:t>
            </a:r>
            <a:endParaRPr lang="es-HN" dirty="0"/>
          </a:p>
        </p:txBody>
      </p:sp>
      <p:grpSp>
        <p:nvGrpSpPr>
          <p:cNvPr id="6" name="Group 5" descr="No resguardado adecuadamente"/>
          <p:cNvGrpSpPr/>
          <p:nvPr/>
        </p:nvGrpSpPr>
        <p:grpSpPr>
          <a:xfrm>
            <a:off x="355578" y="1600200"/>
            <a:ext cx="4394244" cy="2971800"/>
            <a:chOff x="355578" y="1600200"/>
            <a:chExt cx="4394244" cy="2971800"/>
          </a:xfrm>
        </p:grpSpPr>
        <p:pic>
          <p:nvPicPr>
            <p:cNvPr id="14" name="Picture 13" title="Papelera de grano - No resguardado adecuadamente"/>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381000" y="1600200"/>
              <a:ext cx="4343400" cy="2971800"/>
            </a:xfrm>
            <a:prstGeom prst="rect">
              <a:avLst/>
            </a:prstGeom>
            <a:ln>
              <a:noFill/>
            </a:ln>
          </p:spPr>
        </p:pic>
        <p:sp>
          <p:nvSpPr>
            <p:cNvPr id="20" name="TextBox 19"/>
            <p:cNvSpPr txBox="1"/>
            <p:nvPr/>
          </p:nvSpPr>
          <p:spPr>
            <a:xfrm>
              <a:off x="355578" y="4202668"/>
              <a:ext cx="4394244" cy="369332"/>
            </a:xfrm>
            <a:prstGeom prst="rect">
              <a:avLst/>
            </a:prstGeom>
            <a:noFill/>
          </p:spPr>
          <p:txBody>
            <a:bodyPr wrap="square" rtlCol="0">
              <a:spAutoFit/>
            </a:bodyPr>
            <a:lstStyle/>
            <a:p>
              <a:pPr algn="ctr"/>
              <a:r>
                <a:rPr lang="es-HN" b="1" dirty="0" smtClean="0">
                  <a:solidFill>
                    <a:schemeClr val="bg1"/>
                  </a:solidFill>
                  <a:latin typeface="Arial" panose="020B0604020202020204" pitchFamily="34" charset="0"/>
                  <a:cs typeface="Arial" panose="020B0604020202020204" pitchFamily="34" charset="0"/>
                </a:rPr>
                <a:t>No resguardado adecuadamente</a:t>
              </a:r>
              <a:endParaRPr lang="es-HN" b="1" dirty="0">
                <a:solidFill>
                  <a:schemeClr val="bg1"/>
                </a:solidFill>
                <a:latin typeface="Arial" panose="020B0604020202020204" pitchFamily="34" charset="0"/>
                <a:cs typeface="Arial" panose="020B0604020202020204" pitchFamily="34" charset="0"/>
              </a:endParaRPr>
            </a:p>
          </p:txBody>
        </p:sp>
        <p:sp>
          <p:nvSpPr>
            <p:cNvPr id="21" name="&quot;No&quot; Symbol 20" title="Sin símbolo"/>
            <p:cNvSpPr/>
            <p:nvPr/>
          </p:nvSpPr>
          <p:spPr>
            <a:xfrm>
              <a:off x="381000" y="1600200"/>
              <a:ext cx="914400" cy="914400"/>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Content Placeholder 2" title="Acceso - Altura, Tamano, Lugar"/>
          <p:cNvSpPr>
            <a:spLocks noGrp="1"/>
          </p:cNvSpPr>
          <p:nvPr>
            <p:ph sz="half" idx="1"/>
          </p:nvPr>
        </p:nvSpPr>
        <p:spPr>
          <a:xfrm>
            <a:off x="4724400" y="1600200"/>
            <a:ext cx="4572000" cy="4525963"/>
          </a:xfrm>
        </p:spPr>
        <p:txBody>
          <a:bodyPr>
            <a:normAutofit/>
          </a:bodyPr>
          <a:lstStyle/>
          <a:p>
            <a:pPr>
              <a:spcBef>
                <a:spcPts val="0"/>
              </a:spcBef>
              <a:spcAft>
                <a:spcPts val="600"/>
              </a:spcAft>
              <a:buClr>
                <a:srgbClr val="FFC000"/>
              </a:buClr>
              <a:buSzPct val="150000"/>
              <a:buFont typeface="Wingdings" panose="05000000000000000000" pitchFamily="2" charset="2"/>
              <a:buChar char="§"/>
            </a:pPr>
            <a:r>
              <a:rPr lang="es-HN" sz="3200" dirty="0" smtClean="0"/>
              <a:t>Abertura elevada</a:t>
            </a:r>
          </a:p>
          <a:p>
            <a:pPr lvl="1" indent="-365760">
              <a:spcBef>
                <a:spcPts val="0"/>
              </a:spcBef>
              <a:spcAft>
                <a:spcPts val="600"/>
              </a:spcAft>
              <a:buClr>
                <a:srgbClr val="FFC000"/>
              </a:buClr>
              <a:buSzPct val="150000"/>
              <a:buFont typeface="Arial" panose="020B0604020202020204" pitchFamily="34" charset="0"/>
              <a:buChar char="•"/>
            </a:pPr>
            <a:r>
              <a:rPr lang="es-HN" sz="2800" dirty="0" smtClean="0"/>
              <a:t>≥ 4 ft sobre el grado</a:t>
            </a:r>
          </a:p>
          <a:p>
            <a:pPr>
              <a:spcBef>
                <a:spcPts val="0"/>
              </a:spcBef>
              <a:spcAft>
                <a:spcPts val="600"/>
              </a:spcAft>
              <a:buClr>
                <a:srgbClr val="FFC000"/>
              </a:buClr>
              <a:buSzPct val="150000"/>
              <a:buFont typeface="Wingdings" panose="05000000000000000000" pitchFamily="2" charset="2"/>
              <a:buChar char="§"/>
            </a:pPr>
            <a:r>
              <a:rPr lang="es-HN" sz="3200" dirty="0" smtClean="0"/>
              <a:t>Tamaño del portal </a:t>
            </a:r>
          </a:p>
          <a:p>
            <a:pPr lvl="1" indent="-365760">
              <a:spcBef>
                <a:spcPts val="0"/>
              </a:spcBef>
              <a:spcAft>
                <a:spcPts val="600"/>
              </a:spcAft>
              <a:buClr>
                <a:srgbClr val="FFC000"/>
              </a:buClr>
              <a:buSzPct val="150000"/>
              <a:buFont typeface="Arial" panose="020B0604020202020204" pitchFamily="34" charset="0"/>
              <a:buChar char="•"/>
            </a:pPr>
            <a:r>
              <a:rPr lang="es-HN" sz="2800" dirty="0" smtClean="0"/>
              <a:t>≤ 24” de dimensión</a:t>
            </a:r>
          </a:p>
          <a:p>
            <a:pPr>
              <a:spcBef>
                <a:spcPts val="0"/>
              </a:spcBef>
              <a:spcAft>
                <a:spcPts val="600"/>
              </a:spcAft>
              <a:buClr>
                <a:srgbClr val="FFC000"/>
              </a:buClr>
              <a:buSzPct val="150000"/>
              <a:buFont typeface="Wingdings" panose="05000000000000000000" pitchFamily="2" charset="2"/>
              <a:buChar char="§"/>
            </a:pPr>
            <a:r>
              <a:rPr lang="es-HN" sz="3200" dirty="0" smtClean="0"/>
              <a:t>Acceso horizontal</a:t>
            </a:r>
          </a:p>
          <a:p>
            <a:pPr>
              <a:spcBef>
                <a:spcPts val="0"/>
              </a:spcBef>
              <a:spcAft>
                <a:spcPts val="600"/>
              </a:spcAft>
              <a:buClr>
                <a:srgbClr val="FFC000"/>
              </a:buClr>
              <a:buSzPct val="150000"/>
              <a:buFont typeface="Wingdings" panose="05000000000000000000" pitchFamily="2" charset="2"/>
              <a:buChar char="§"/>
            </a:pPr>
            <a:r>
              <a:rPr lang="es-HN" sz="3200" dirty="0" smtClean="0"/>
              <a:t>Acceso vertical </a:t>
            </a:r>
            <a:endParaRPr lang="en-US" dirty="0" smtClean="0"/>
          </a:p>
        </p:txBody>
      </p:sp>
      <p:sp>
        <p:nvSpPr>
          <p:cNvPr id="5" name="Content Placeholder 4"/>
          <p:cNvSpPr>
            <a:spLocks noGrp="1"/>
          </p:cNvSpPr>
          <p:nvPr>
            <p:ph sz="half" idx="2"/>
          </p:nvPr>
        </p:nvSpPr>
        <p:spPr>
          <a:xfrm>
            <a:off x="381000" y="4876801"/>
            <a:ext cx="8382000" cy="1828799"/>
          </a:xfrm>
        </p:spPr>
        <p:txBody>
          <a:bodyPr/>
          <a:lstStyle/>
          <a:p>
            <a:pPr lvl="0" defTabSz="914400">
              <a:lnSpc>
                <a:spcPct val="90000"/>
              </a:lnSpc>
              <a:spcBef>
                <a:spcPts val="0"/>
              </a:spcBef>
            </a:pPr>
            <a:r>
              <a:rPr lang="es-HN" sz="3200" dirty="0">
                <a:solidFill>
                  <a:prstClr val="black"/>
                </a:solidFill>
              </a:rPr>
              <a:t>Obstáculos internos, </a:t>
            </a:r>
            <a:r>
              <a:rPr lang="es-HN" sz="3200" dirty="0" smtClean="0">
                <a:solidFill>
                  <a:prstClr val="black"/>
                </a:solidFill>
              </a:rPr>
              <a:t>barreras</a:t>
            </a:r>
            <a:endParaRPr lang="es-HN" sz="3200" dirty="0">
              <a:solidFill>
                <a:prstClr val="black"/>
              </a:solidFill>
            </a:endParaRPr>
          </a:p>
          <a:p>
            <a:pPr lvl="1" indent="-365760" defTabSz="914400">
              <a:spcBef>
                <a:spcPts val="0"/>
              </a:spcBef>
            </a:pPr>
            <a:r>
              <a:rPr lang="es-HN" sz="2800" dirty="0">
                <a:solidFill>
                  <a:prstClr val="black"/>
                </a:solidFill>
              </a:rPr>
              <a:t>Equipos grandes, </a:t>
            </a:r>
            <a:r>
              <a:rPr lang="es-HN" sz="2800" dirty="0" smtClean="0">
                <a:solidFill>
                  <a:prstClr val="black"/>
                </a:solidFill>
              </a:rPr>
              <a:t>maniobrar alrededor</a:t>
            </a:r>
            <a:endParaRPr lang="en-US" dirty="0"/>
          </a:p>
        </p:txBody>
      </p:sp>
    </p:spTree>
    <p:extLst>
      <p:ext uri="{BB962C8B-B14F-4D97-AF65-F5344CB8AC3E}">
        <p14:creationId xmlns:p14="http://schemas.microsoft.com/office/powerpoint/2010/main" val="1466398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19</a:t>
            </a:fld>
            <a:endParaRPr lang="en-US" dirty="0">
              <a:solidFill>
                <a:prstClr val="white">
                  <a:lumMod val="75000"/>
                </a:prstClr>
              </a:solidFill>
            </a:endParaRPr>
          </a:p>
        </p:txBody>
      </p:sp>
      <p:sp>
        <p:nvSpPr>
          <p:cNvPr id="2" name="Title 1"/>
          <p:cNvSpPr>
            <a:spLocks noGrp="1"/>
          </p:cNvSpPr>
          <p:nvPr>
            <p:ph type="title"/>
          </p:nvPr>
        </p:nvSpPr>
        <p:spPr>
          <a:xfrm>
            <a:off x="457200" y="152400"/>
            <a:ext cx="8229600" cy="1143000"/>
          </a:xfrm>
        </p:spPr>
        <p:txBody>
          <a:bodyPr anchor="t">
            <a:normAutofit/>
          </a:bodyPr>
          <a:lstStyle/>
          <a:p>
            <a:r>
              <a:rPr lang="en-US" dirty="0"/>
              <a:t>3+1 = “</a:t>
            </a:r>
            <a:r>
              <a:rPr lang="en-US" dirty="0" err="1"/>
              <a:t>Permiso</a:t>
            </a:r>
            <a:r>
              <a:rPr lang="en-US" dirty="0"/>
              <a:t> </a:t>
            </a:r>
            <a:r>
              <a:rPr lang="en-US" dirty="0" err="1"/>
              <a:t>Requerido</a:t>
            </a:r>
            <a:r>
              <a:rPr lang="en-US" dirty="0"/>
              <a:t>” </a:t>
            </a:r>
          </a:p>
        </p:txBody>
      </p:sp>
      <p:sp>
        <p:nvSpPr>
          <p:cNvPr id="3" name="Content Placeholder 2"/>
          <p:cNvSpPr>
            <a:spLocks noGrp="1"/>
          </p:cNvSpPr>
          <p:nvPr>
            <p:ph sz="half" idx="1"/>
          </p:nvPr>
        </p:nvSpPr>
        <p:spPr>
          <a:xfrm>
            <a:off x="381000" y="1143000"/>
            <a:ext cx="8382000" cy="2209800"/>
          </a:xfrm>
        </p:spPr>
        <p:txBody>
          <a:bodyPr>
            <a:normAutofit fontScale="92500" lnSpcReduction="20000"/>
          </a:bodyPr>
          <a:lstStyle/>
          <a:p>
            <a:pPr marL="0" indent="0">
              <a:spcAft>
                <a:spcPts val="1200"/>
              </a:spcAft>
              <a:buNone/>
            </a:pPr>
            <a:r>
              <a:rPr lang="es-ES" sz="3900" b="1" dirty="0">
                <a:solidFill>
                  <a:schemeClr val="accent6">
                    <a:lumMod val="75000"/>
                  </a:schemeClr>
                </a:solidFill>
              </a:rPr>
              <a:t>Espacios Confinados que Requieren </a:t>
            </a:r>
            <a:r>
              <a:rPr lang="es-ES" sz="3900" b="1" dirty="0" smtClean="0">
                <a:solidFill>
                  <a:schemeClr val="accent6">
                    <a:lumMod val="75000"/>
                  </a:schemeClr>
                </a:solidFill>
              </a:rPr>
              <a:t>Permiso</a:t>
            </a:r>
            <a:endParaRPr lang="es-ES" sz="3900" dirty="0"/>
          </a:p>
          <a:p>
            <a:pPr>
              <a:spcBef>
                <a:spcPts val="0"/>
              </a:spcBef>
            </a:pPr>
            <a:r>
              <a:rPr lang="es-ES" sz="3500" dirty="0"/>
              <a:t>Cumple los 3 criterios para espacios </a:t>
            </a:r>
            <a:r>
              <a:rPr lang="es-ES" sz="3500" dirty="0" smtClean="0"/>
              <a:t>confinados</a:t>
            </a:r>
            <a:endParaRPr lang="en-US" dirty="0"/>
          </a:p>
        </p:txBody>
      </p:sp>
      <p:sp>
        <p:nvSpPr>
          <p:cNvPr id="7" name="Content Placeholder 6"/>
          <p:cNvSpPr>
            <a:spLocks noGrp="1"/>
          </p:cNvSpPr>
          <p:nvPr>
            <p:ph sz="half" idx="2"/>
          </p:nvPr>
        </p:nvSpPr>
        <p:spPr>
          <a:xfrm>
            <a:off x="381000" y="3124200"/>
            <a:ext cx="8382000" cy="3657599"/>
          </a:xfrm>
        </p:spPr>
        <p:txBody>
          <a:bodyPr>
            <a:normAutofit fontScale="92500" lnSpcReduction="20000"/>
          </a:bodyPr>
          <a:lstStyle/>
          <a:p>
            <a:pPr marL="0" indent="0">
              <a:spcAft>
                <a:spcPts val="1200"/>
              </a:spcAft>
              <a:buNone/>
            </a:pPr>
            <a:r>
              <a:rPr lang="es-ES" sz="3900" b="1" dirty="0" smtClean="0">
                <a:solidFill>
                  <a:schemeClr val="accent6">
                    <a:lumMod val="75000"/>
                  </a:schemeClr>
                </a:solidFill>
                <a:latin typeface="Arial Black" panose="020B0A04020102020204" pitchFamily="34" charset="0"/>
              </a:rPr>
              <a:t>UNO </a:t>
            </a:r>
            <a:r>
              <a:rPr lang="es-ES" sz="3900" b="1" dirty="0">
                <a:solidFill>
                  <a:schemeClr val="accent6">
                    <a:lumMod val="75000"/>
                  </a:schemeClr>
                </a:solidFill>
                <a:latin typeface="Arial Black" panose="020B0A04020102020204" pitchFamily="34" charset="0"/>
              </a:rPr>
              <a:t>MAS</a:t>
            </a:r>
          </a:p>
          <a:p>
            <a:pPr>
              <a:lnSpc>
                <a:spcPct val="110000"/>
              </a:lnSpc>
              <a:spcBef>
                <a:spcPts val="0"/>
              </a:spcBef>
              <a:spcAft>
                <a:spcPts val="600"/>
              </a:spcAft>
            </a:pPr>
            <a:r>
              <a:rPr lang="es-ES" sz="3200" dirty="0" smtClean="0"/>
              <a:t>Potencial </a:t>
            </a:r>
            <a:r>
              <a:rPr lang="es-ES" sz="3200" dirty="0"/>
              <a:t>para tener atmósfera peligrosa</a:t>
            </a:r>
          </a:p>
          <a:p>
            <a:pPr>
              <a:lnSpc>
                <a:spcPct val="110000"/>
              </a:lnSpc>
              <a:spcBef>
                <a:spcPts val="0"/>
              </a:spcBef>
              <a:spcAft>
                <a:spcPts val="600"/>
              </a:spcAft>
            </a:pPr>
            <a:r>
              <a:rPr lang="es-ES" sz="3200" dirty="0"/>
              <a:t>Potencial para inmersión</a:t>
            </a:r>
          </a:p>
          <a:p>
            <a:pPr>
              <a:lnSpc>
                <a:spcPct val="110000"/>
              </a:lnSpc>
              <a:spcBef>
                <a:spcPts val="0"/>
              </a:spcBef>
              <a:spcAft>
                <a:spcPts val="600"/>
              </a:spcAft>
            </a:pPr>
            <a:r>
              <a:rPr lang="es-ES" sz="3200" dirty="0"/>
              <a:t>Configuración interna que puede atrapar o asfixiar</a:t>
            </a:r>
          </a:p>
          <a:p>
            <a:pPr>
              <a:lnSpc>
                <a:spcPct val="110000"/>
              </a:lnSpc>
              <a:spcBef>
                <a:spcPts val="0"/>
              </a:spcBef>
              <a:spcAft>
                <a:spcPts val="600"/>
              </a:spcAft>
            </a:pPr>
            <a:r>
              <a:rPr lang="es-ES" sz="3200" dirty="0"/>
              <a:t>Otro peligro serio de seguridad o de salud </a:t>
            </a:r>
            <a:r>
              <a:rPr lang="es-ES" sz="3200" dirty="0" smtClean="0"/>
              <a:t>reconocido</a:t>
            </a:r>
            <a:endParaRPr lang="en-US" dirty="0"/>
          </a:p>
        </p:txBody>
      </p:sp>
    </p:spTree>
    <p:extLst>
      <p:ext uri="{BB962C8B-B14F-4D97-AF65-F5344CB8AC3E}">
        <p14:creationId xmlns:p14="http://schemas.microsoft.com/office/powerpoint/2010/main" val="1326433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68CB777-A129-4AF6-9ECC-E5865CD58601}" type="slidenum">
              <a:rPr lang="en-US" smtClean="0"/>
              <a:pPr/>
              <a:t>2</a:t>
            </a:fld>
            <a:endParaRPr lang="en-US" dirty="0"/>
          </a:p>
        </p:txBody>
      </p:sp>
      <p:sp>
        <p:nvSpPr>
          <p:cNvPr id="4" name="Title 3"/>
          <p:cNvSpPr>
            <a:spLocks noGrp="1"/>
          </p:cNvSpPr>
          <p:nvPr>
            <p:ph type="ctrTitle"/>
          </p:nvPr>
        </p:nvSpPr>
        <p:spPr>
          <a:xfrm>
            <a:off x="685800" y="3962400"/>
            <a:ext cx="7772400" cy="2003425"/>
          </a:xfrm>
        </p:spPr>
        <p:txBody>
          <a:bodyPr>
            <a:normAutofit fontScale="90000"/>
          </a:bodyPr>
          <a:lstStyle/>
          <a:p>
            <a:pPr lvl="0" defTabSz="914400">
              <a:spcBef>
                <a:spcPts val="0"/>
              </a:spcBef>
              <a:defRPr/>
            </a:pPr>
            <a:r>
              <a:rPr lang="es-HN" sz="5400" kern="0" dirty="0">
                <a:solidFill>
                  <a:srgbClr val="F5881B"/>
                </a:solidFill>
                <a:latin typeface="Georgia" panose="02040502050405020303" pitchFamily="18" charset="0"/>
                <a:ea typeface="+mn-ea"/>
              </a:rPr>
              <a:t>Peligros de Espacios Confinados Agrícolas</a:t>
            </a:r>
            <a:r>
              <a:rPr lang="es-HN" sz="5400" kern="0" dirty="0">
                <a:solidFill>
                  <a:srgbClr val="F5881B"/>
                </a:solidFill>
                <a:latin typeface="Georgia" panose="02040502050405020303" pitchFamily="18" charset="0"/>
                <a:ea typeface="+mn-ea"/>
                <a:cs typeface="+mn-cs"/>
              </a:rPr>
              <a:t/>
            </a:r>
            <a:br>
              <a:rPr lang="es-HN" sz="5400" kern="0" dirty="0">
                <a:solidFill>
                  <a:srgbClr val="F5881B"/>
                </a:solidFill>
                <a:latin typeface="Georgia" panose="02040502050405020303" pitchFamily="18" charset="0"/>
                <a:ea typeface="+mn-ea"/>
                <a:cs typeface="+mn-cs"/>
              </a:rPr>
            </a:br>
            <a:endParaRPr lang="en-US" dirty="0">
              <a:solidFill>
                <a:srgbClr val="F5881B"/>
              </a:solidFill>
            </a:endParaRPr>
          </a:p>
        </p:txBody>
      </p:sp>
      <p:pic>
        <p:nvPicPr>
          <p:cNvPr id="2051" name="Picture 3" title="Cajas de gran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28599"/>
            <a:ext cx="46085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965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20</a:t>
            </a:fld>
            <a:endParaRPr lang="en-US" dirty="0">
              <a:solidFill>
                <a:prstClr val="white">
                  <a:lumMod val="75000"/>
                </a:prstClr>
              </a:solidFill>
            </a:endParaRPr>
          </a:p>
        </p:txBody>
      </p:sp>
      <p:sp>
        <p:nvSpPr>
          <p:cNvPr id="6" name="Title 5"/>
          <p:cNvSpPr>
            <a:spLocks noGrp="1"/>
          </p:cNvSpPr>
          <p:nvPr>
            <p:ph type="title"/>
          </p:nvPr>
        </p:nvSpPr>
        <p:spPr/>
        <p:txBody>
          <a:bodyPr>
            <a:noAutofit/>
          </a:bodyPr>
          <a:lstStyle/>
          <a:p>
            <a:r>
              <a:rPr lang="en-US" dirty="0" err="1"/>
              <a:t>Ejemplos</a:t>
            </a:r>
            <a:r>
              <a:rPr lang="en-US" dirty="0"/>
              <a:t> de </a:t>
            </a:r>
            <a:r>
              <a:rPr lang="en-US" dirty="0" err="1"/>
              <a:t>Espacios</a:t>
            </a:r>
            <a:r>
              <a:rPr lang="en-US" dirty="0"/>
              <a:t> </a:t>
            </a:r>
            <a:r>
              <a:rPr lang="en-US" dirty="0" err="1"/>
              <a:t>Confinados</a:t>
            </a:r>
            <a:endParaRPr lang="en-US" dirty="0"/>
          </a:p>
        </p:txBody>
      </p:sp>
      <p:sp>
        <p:nvSpPr>
          <p:cNvPr id="7" name="Content Placeholder 6"/>
          <p:cNvSpPr>
            <a:spLocks noGrp="1"/>
          </p:cNvSpPr>
          <p:nvPr>
            <p:ph idx="1"/>
          </p:nvPr>
        </p:nvSpPr>
        <p:spPr>
          <a:xfrm>
            <a:off x="457200" y="1600200"/>
            <a:ext cx="8229600" cy="5257800"/>
          </a:xfrm>
        </p:spPr>
        <p:txBody>
          <a:bodyPr/>
          <a:lstStyle/>
          <a:p>
            <a:pPr lvl="0" defTabSz="914400">
              <a:spcBef>
                <a:spcPts val="600"/>
              </a:spcBef>
              <a:defRPr/>
            </a:pPr>
            <a:r>
              <a:rPr lang="es-HN" sz="3200" dirty="0">
                <a:solidFill>
                  <a:sysClr val="windowText" lastClr="000000"/>
                </a:solidFill>
              </a:rPr>
              <a:t>Compartimientos</a:t>
            </a:r>
          </a:p>
          <a:p>
            <a:pPr lvl="0" defTabSz="914400">
              <a:spcBef>
                <a:spcPts val="600"/>
              </a:spcBef>
              <a:defRPr/>
            </a:pPr>
            <a:r>
              <a:rPr lang="es-HN" sz="3200" dirty="0">
                <a:solidFill>
                  <a:sysClr val="windowText" lastClr="000000"/>
                </a:solidFill>
              </a:rPr>
              <a:t>Silos</a:t>
            </a:r>
          </a:p>
          <a:p>
            <a:pPr lvl="0" defTabSz="914400">
              <a:spcBef>
                <a:spcPts val="600"/>
              </a:spcBef>
              <a:defRPr/>
            </a:pPr>
            <a:r>
              <a:rPr lang="es-HN" sz="3200" dirty="0">
                <a:solidFill>
                  <a:sysClr val="windowText" lastClr="000000"/>
                </a:solidFill>
              </a:rPr>
              <a:t>Tanques</a:t>
            </a:r>
          </a:p>
          <a:p>
            <a:pPr lvl="0" defTabSz="914400">
              <a:spcBef>
                <a:spcPts val="600"/>
              </a:spcBef>
              <a:defRPr/>
            </a:pPr>
            <a:r>
              <a:rPr lang="es-HN" sz="3200" dirty="0">
                <a:solidFill>
                  <a:sysClr val="windowText" lastClr="000000"/>
                </a:solidFill>
              </a:rPr>
              <a:t>Túneles</a:t>
            </a:r>
          </a:p>
          <a:p>
            <a:pPr lvl="0" defTabSz="914400">
              <a:spcBef>
                <a:spcPts val="600"/>
              </a:spcBef>
              <a:defRPr/>
            </a:pPr>
            <a:r>
              <a:rPr lang="es-HN" sz="3200" dirty="0" smtClean="0">
                <a:solidFill>
                  <a:sysClr val="windowText" lastClr="000000"/>
                </a:solidFill>
              </a:rPr>
              <a:t>Pozos</a:t>
            </a:r>
          </a:p>
          <a:p>
            <a:pPr lvl="1" indent="-365760" defTabSz="914400">
              <a:spcBef>
                <a:spcPts val="0"/>
              </a:spcBef>
              <a:defRPr/>
            </a:pPr>
            <a:r>
              <a:rPr lang="es-HN" sz="2800" dirty="0" smtClean="0">
                <a:solidFill>
                  <a:sysClr val="windowText" lastClr="000000"/>
                </a:solidFill>
              </a:rPr>
              <a:t>arranque</a:t>
            </a:r>
            <a:r>
              <a:rPr lang="es-HN" sz="2800" dirty="0">
                <a:solidFill>
                  <a:sysClr val="windowText" lastClr="000000"/>
                </a:solidFill>
              </a:rPr>
              <a:t>, escala, etc.)</a:t>
            </a:r>
          </a:p>
          <a:p>
            <a:pPr lvl="0" defTabSz="914400">
              <a:spcBef>
                <a:spcPts val="600"/>
              </a:spcBef>
              <a:defRPr/>
            </a:pPr>
            <a:r>
              <a:rPr lang="es-HN" sz="3200" dirty="0">
                <a:solidFill>
                  <a:sysClr val="windowText" lastClr="000000"/>
                </a:solidFill>
              </a:rPr>
              <a:t>Vagones</a:t>
            </a:r>
          </a:p>
          <a:p>
            <a:pPr lvl="0" defTabSz="914400">
              <a:spcBef>
                <a:spcPts val="600"/>
              </a:spcBef>
              <a:defRPr/>
            </a:pPr>
            <a:r>
              <a:rPr lang="es-HN" sz="3200" dirty="0">
                <a:solidFill>
                  <a:sysClr val="windowText" lastClr="000000"/>
                </a:solidFill>
              </a:rPr>
              <a:t>Secador de </a:t>
            </a:r>
            <a:r>
              <a:rPr lang="es-HN" sz="3200" dirty="0" smtClean="0">
                <a:solidFill>
                  <a:sysClr val="windowText" lastClr="000000"/>
                </a:solidFill>
              </a:rPr>
              <a:t>granos</a:t>
            </a:r>
            <a:endParaRPr lang="en-US" dirty="0"/>
          </a:p>
        </p:txBody>
      </p:sp>
      <p:pic>
        <p:nvPicPr>
          <p:cNvPr id="8" name="Picture 7" title="Papelera de grano -Tolva inferi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7750" y="1561381"/>
            <a:ext cx="3069050" cy="4572000"/>
          </a:xfrm>
          <a:prstGeom prst="rect">
            <a:avLst/>
          </a:prstGeom>
        </p:spPr>
      </p:pic>
    </p:spTree>
    <p:extLst>
      <p:ext uri="{BB962C8B-B14F-4D97-AF65-F5344CB8AC3E}">
        <p14:creationId xmlns:p14="http://schemas.microsoft.com/office/powerpoint/2010/main" val="12490317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75000"/>
                  </a:prstClr>
                </a:solidFill>
              </a:rPr>
              <a:pPr/>
              <a:t>21</a:t>
            </a:fld>
            <a:endParaRPr lang="en-US" dirty="0">
              <a:solidFill>
                <a:prstClr val="white">
                  <a:lumMod val="75000"/>
                </a:prstClr>
              </a:solidFill>
            </a:endParaRPr>
          </a:p>
        </p:txBody>
      </p:sp>
      <p:sp>
        <p:nvSpPr>
          <p:cNvPr id="2" name="Title 1"/>
          <p:cNvSpPr>
            <a:spLocks noGrp="1"/>
          </p:cNvSpPr>
          <p:nvPr>
            <p:ph type="title"/>
          </p:nvPr>
        </p:nvSpPr>
        <p:spPr/>
        <p:txBody>
          <a:bodyPr>
            <a:normAutofit/>
          </a:bodyPr>
          <a:lstStyle/>
          <a:p>
            <a:r>
              <a:rPr lang="en-US" sz="4000" dirty="0" err="1"/>
              <a:t>Secador</a:t>
            </a:r>
            <a:r>
              <a:rPr lang="en-US" sz="4000" dirty="0"/>
              <a:t> de </a:t>
            </a:r>
            <a:r>
              <a:rPr lang="en-US" sz="4000" dirty="0" err="1"/>
              <a:t>Granos</a:t>
            </a:r>
            <a:r>
              <a:rPr lang="en-US" sz="4000" dirty="0"/>
              <a:t> &amp; </a:t>
            </a:r>
            <a:r>
              <a:rPr lang="en-US" sz="4000" dirty="0" smtClean="0"/>
              <a:t>Silos</a:t>
            </a:r>
            <a:endParaRPr lang="en-US" sz="4000" dirty="0"/>
          </a:p>
        </p:txBody>
      </p:sp>
      <p:grpSp>
        <p:nvGrpSpPr>
          <p:cNvPr id="3" name="Group 2" title="Secador de Granos &amp; Silos"/>
          <p:cNvGrpSpPr/>
          <p:nvPr/>
        </p:nvGrpSpPr>
        <p:grpSpPr>
          <a:xfrm>
            <a:off x="304800" y="1222668"/>
            <a:ext cx="8581494" cy="4873332"/>
            <a:chOff x="304800" y="1222668"/>
            <a:chExt cx="8581494" cy="4873332"/>
          </a:xfrm>
        </p:grpSpPr>
        <p:pic>
          <p:nvPicPr>
            <p:cNvPr id="12" name="Picture 2" title="cajos de grano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4800" y="1222668"/>
              <a:ext cx="34290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descr="mankatoelevator--mcphersonconcretepic" title="elevador de grano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4800" y="3657600"/>
              <a:ext cx="3429000" cy="2438400"/>
            </a:xfrm>
            <a:prstGeom prst="rect">
              <a:avLst/>
            </a:prstGeom>
            <a:noFill/>
            <a:ln>
              <a:solidFill>
                <a:schemeClr val="tx1"/>
              </a:solidFill>
            </a:ln>
          </p:spPr>
        </p:pic>
        <p:pic>
          <p:nvPicPr>
            <p:cNvPr id="11" name="Picture 11" descr="silo" title="silo y papelera de grano en una granja"/>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747584" y="2438400"/>
              <a:ext cx="2761130" cy="3657600"/>
            </a:xfrm>
            <a:prstGeom prst="rect">
              <a:avLst/>
            </a:prstGeom>
            <a:noFill/>
            <a:ln>
              <a:solidFill>
                <a:schemeClr val="tx1"/>
              </a:solidFill>
            </a:ln>
          </p:spPr>
        </p:pic>
        <p:pic>
          <p:nvPicPr>
            <p:cNvPr id="10" name="Picture 14" descr="2006_05_25t172606_450x298_us_trade_wto_agriculture" title="Silo de granja"/>
            <p:cNvPicPr>
              <a:picLocks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509392" y="3352800"/>
              <a:ext cx="2376902" cy="2743200"/>
            </a:xfrm>
            <a:prstGeom prst="rect">
              <a:avLst/>
            </a:prstGeom>
            <a:noFill/>
            <a:ln>
              <a:solidFill>
                <a:schemeClr val="tx1"/>
              </a:solidFill>
            </a:ln>
          </p:spPr>
        </p:pic>
      </p:grpSp>
    </p:spTree>
    <p:extLst>
      <p:ext uri="{BB962C8B-B14F-4D97-AF65-F5344CB8AC3E}">
        <p14:creationId xmlns:p14="http://schemas.microsoft.com/office/powerpoint/2010/main" val="19676282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22</a:t>
            </a:fld>
            <a:endParaRPr lang="en-US" dirty="0"/>
          </a:p>
        </p:txBody>
      </p:sp>
      <p:sp>
        <p:nvSpPr>
          <p:cNvPr id="2" name="Title 1"/>
          <p:cNvSpPr>
            <a:spLocks noGrp="1"/>
          </p:cNvSpPr>
          <p:nvPr>
            <p:ph type="title"/>
          </p:nvPr>
        </p:nvSpPr>
        <p:spPr/>
        <p:txBody>
          <a:bodyPr>
            <a:normAutofit/>
          </a:bodyPr>
          <a:lstStyle/>
          <a:p>
            <a:r>
              <a:rPr lang="es-HN" dirty="0" smtClean="0"/>
              <a:t>Secadores de Granos</a:t>
            </a:r>
            <a:endParaRPr lang="es-HN" dirty="0"/>
          </a:p>
        </p:txBody>
      </p:sp>
      <p:sp>
        <p:nvSpPr>
          <p:cNvPr id="6" name="Content Placeholder 5" title="Secador de flujo transversal vertical"/>
          <p:cNvSpPr>
            <a:spLocks noGrp="1"/>
          </p:cNvSpPr>
          <p:nvPr>
            <p:ph sz="quarter" idx="13"/>
          </p:nvPr>
        </p:nvSpPr>
        <p:spPr>
          <a:xfrm>
            <a:off x="3352800" y="1607312"/>
            <a:ext cx="3345434" cy="5022088"/>
          </a:xfrm>
        </p:spPr>
        <p:txBody>
          <a:bodyPr>
            <a:normAutofit fontScale="92500"/>
          </a:bodyPr>
          <a:lstStyle/>
          <a:p>
            <a:pPr>
              <a:spcBef>
                <a:spcPts val="0"/>
              </a:spcBef>
              <a:spcAft>
                <a:spcPts val="600"/>
              </a:spcAft>
            </a:pPr>
            <a:r>
              <a:rPr lang="en-US" sz="3200" dirty="0" err="1"/>
              <a:t>Secador</a:t>
            </a:r>
            <a:r>
              <a:rPr lang="en-US" sz="3200" dirty="0"/>
              <a:t> de </a:t>
            </a:r>
            <a:r>
              <a:rPr lang="en-US" sz="3200" dirty="0" err="1"/>
              <a:t>flujo</a:t>
            </a:r>
            <a:r>
              <a:rPr lang="en-US" sz="3200" dirty="0"/>
              <a:t> transversal </a:t>
            </a:r>
            <a:r>
              <a:rPr lang="en-US" sz="3200" dirty="0" smtClean="0"/>
              <a:t>horizontal</a:t>
            </a:r>
          </a:p>
          <a:p>
            <a:pPr>
              <a:spcBef>
                <a:spcPts val="0"/>
              </a:spcBef>
              <a:spcAft>
                <a:spcPts val="600"/>
              </a:spcAft>
            </a:pPr>
            <a:r>
              <a:rPr lang="en-US" sz="3200" dirty="0" err="1"/>
              <a:t>Secador</a:t>
            </a:r>
            <a:r>
              <a:rPr lang="en-US" sz="3200" dirty="0"/>
              <a:t> de </a:t>
            </a:r>
            <a:r>
              <a:rPr lang="en-US" sz="3200" dirty="0" err="1"/>
              <a:t>flujo</a:t>
            </a:r>
            <a:r>
              <a:rPr lang="en-US" sz="3200" dirty="0"/>
              <a:t> transversal </a:t>
            </a:r>
            <a:r>
              <a:rPr lang="en-US" sz="3200" dirty="0" err="1"/>
              <a:t>por</a:t>
            </a:r>
            <a:r>
              <a:rPr lang="en-US" sz="3200" dirty="0"/>
              <a:t> </a:t>
            </a:r>
            <a:r>
              <a:rPr lang="en-US" sz="3200" dirty="0" err="1" smtClean="0"/>
              <a:t>lotes</a:t>
            </a:r>
            <a:endParaRPr lang="en-US" sz="3200" dirty="0" smtClean="0"/>
          </a:p>
          <a:p>
            <a:pPr>
              <a:spcBef>
                <a:spcPts val="0"/>
              </a:spcBef>
              <a:spcAft>
                <a:spcPts val="600"/>
              </a:spcAft>
            </a:pPr>
            <a:r>
              <a:rPr lang="en-US" sz="3200" dirty="0" err="1"/>
              <a:t>Secador</a:t>
            </a:r>
            <a:r>
              <a:rPr lang="en-US" sz="3200" dirty="0"/>
              <a:t> de </a:t>
            </a:r>
            <a:r>
              <a:rPr lang="en-US" sz="3200" dirty="0" err="1"/>
              <a:t>flujo</a:t>
            </a:r>
            <a:r>
              <a:rPr lang="en-US" sz="3200" dirty="0"/>
              <a:t> transversal </a:t>
            </a:r>
            <a:r>
              <a:rPr lang="en-US" sz="3200" dirty="0" smtClean="0"/>
              <a:t>vertical</a:t>
            </a:r>
            <a:endParaRPr lang="en-US" dirty="0"/>
          </a:p>
        </p:txBody>
      </p:sp>
      <p:pic>
        <p:nvPicPr>
          <p:cNvPr id="9218" name="Picture 2" descr="Continous flow cross-flow Dryer" title="Secador de flujo transversal horizont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07313"/>
            <a:ext cx="297180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atch Dryer" title="Secador de flujo transversal por lo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4142692"/>
            <a:ext cx="297180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 " title="Secador de flujo transversal vertica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98234" y="1600200"/>
            <a:ext cx="206476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587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68CB777-A129-4AF6-9ECC-E5865CD58601}" type="slidenum">
              <a:rPr lang="en-US" smtClean="0"/>
              <a:pPr/>
              <a:t>23</a:t>
            </a:fld>
            <a:endParaRPr lang="en-US" dirty="0"/>
          </a:p>
        </p:txBody>
      </p:sp>
      <p:sp>
        <p:nvSpPr>
          <p:cNvPr id="2" name="Title 1"/>
          <p:cNvSpPr>
            <a:spLocks noGrp="1"/>
          </p:cNvSpPr>
          <p:nvPr>
            <p:ph type="title"/>
          </p:nvPr>
        </p:nvSpPr>
        <p:spPr>
          <a:xfrm>
            <a:off x="457200" y="152400"/>
            <a:ext cx="8229600" cy="1143000"/>
          </a:xfrm>
        </p:spPr>
        <p:txBody>
          <a:bodyPr>
            <a:noAutofit/>
          </a:bodyPr>
          <a:lstStyle/>
          <a:p>
            <a:r>
              <a:rPr lang="es-HN" dirty="0" smtClean="0"/>
              <a:t>Almacenamiento de Residuos de Ganadería</a:t>
            </a:r>
            <a:endParaRPr lang="es-HN" dirty="0"/>
          </a:p>
        </p:txBody>
      </p:sp>
      <p:grpSp>
        <p:nvGrpSpPr>
          <p:cNvPr id="11" name="Group 10" title="pozo"/>
          <p:cNvGrpSpPr/>
          <p:nvPr/>
        </p:nvGrpSpPr>
        <p:grpSpPr>
          <a:xfrm>
            <a:off x="381000" y="1433422"/>
            <a:ext cx="3352800" cy="5043578"/>
            <a:chOff x="500332" y="1312652"/>
            <a:chExt cx="3352800" cy="5043578"/>
          </a:xfrm>
        </p:grpSpPr>
        <p:pic>
          <p:nvPicPr>
            <p:cNvPr id="5" name="Picture 5" descr="featnov01a" title="Bombeo de estiércol desde el pozo"/>
            <p:cNvPicPr>
              <a:picLocks noChangeAspect="1" noChangeArrowheads="1"/>
            </p:cNvPicPr>
            <p:nvPr/>
          </p:nvPicPr>
          <p:blipFill>
            <a:blip r:embed="rId3" cstate="print"/>
            <a:stretch>
              <a:fillRect/>
            </a:stretch>
          </p:blipFill>
          <p:spPr bwMode="auto">
            <a:xfrm>
              <a:off x="500332" y="1312652"/>
              <a:ext cx="3352800" cy="2514600"/>
            </a:xfrm>
            <a:prstGeom prst="rect">
              <a:avLst/>
            </a:prstGeom>
            <a:noFill/>
            <a:ln>
              <a:noFill/>
            </a:ln>
          </p:spPr>
        </p:pic>
        <p:pic>
          <p:nvPicPr>
            <p:cNvPr id="6" name="Picture 5" descr="mmcd203" title="Pozo de abon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332" y="3841630"/>
              <a:ext cx="3352800" cy="2514600"/>
            </a:xfrm>
            <a:prstGeom prst="rect">
              <a:avLst/>
            </a:prstGeom>
            <a:noFill/>
            <a:ln w="9525">
              <a:noFill/>
              <a:miter lim="800000"/>
              <a:headEnd/>
              <a:tailEnd/>
            </a:ln>
          </p:spPr>
        </p:pic>
      </p:grpSp>
      <p:pic>
        <p:nvPicPr>
          <p:cNvPr id="4" name="Picture 3" title="Pozo de confinamiento de cerdos"/>
          <p:cNvPicPr>
            <a:picLocks noChangeAspect="1"/>
          </p:cNvPicPr>
          <p:nvPr/>
        </p:nvPicPr>
        <p:blipFill rotWithShape="1">
          <a:blip r:embed="rId5" cstate="email">
            <a:extLst>
              <a:ext uri="{28A0092B-C50C-407E-A947-70E740481C1C}">
                <a14:useLocalDpi xmlns:a14="http://schemas.microsoft.com/office/drawing/2010/main"/>
              </a:ext>
            </a:extLst>
          </a:blip>
          <a:srcRect l="1947" t="2307" r="2396" b="5148"/>
          <a:stretch/>
        </p:blipFill>
        <p:spPr>
          <a:xfrm>
            <a:off x="3817192" y="2362200"/>
            <a:ext cx="4938013" cy="3200400"/>
          </a:xfrm>
          <a:prstGeom prst="rect">
            <a:avLst/>
          </a:prstGeom>
          <a:noFill/>
          <a:ln>
            <a:noFill/>
          </a:ln>
        </p:spPr>
      </p:pic>
      <p:sp>
        <p:nvSpPr>
          <p:cNvPr id="3" name="Content Placeholder 2"/>
          <p:cNvSpPr>
            <a:spLocks noGrp="1"/>
          </p:cNvSpPr>
          <p:nvPr>
            <p:ph idx="1"/>
          </p:nvPr>
        </p:nvSpPr>
        <p:spPr>
          <a:xfrm>
            <a:off x="3817191" y="2362200"/>
            <a:ext cx="2812209" cy="1371600"/>
          </a:xfrm>
        </p:spPr>
        <p:txBody>
          <a:bodyPr>
            <a:normAutofit/>
          </a:bodyPr>
          <a:lstStyle/>
          <a:p>
            <a:pPr marL="0" indent="0">
              <a:buNone/>
            </a:pPr>
            <a:r>
              <a:rPr lang="en-US" dirty="0" err="1"/>
              <a:t>Pozo</a:t>
            </a:r>
            <a:r>
              <a:rPr lang="en-US" dirty="0"/>
              <a:t> de </a:t>
            </a:r>
            <a:r>
              <a:rPr lang="en-US" dirty="0" err="1"/>
              <a:t>confinamiento</a:t>
            </a:r>
            <a:r>
              <a:rPr lang="en-US" dirty="0"/>
              <a:t> de </a:t>
            </a:r>
            <a:r>
              <a:rPr lang="en-US" dirty="0" err="1" smtClean="0"/>
              <a:t>cerdos</a:t>
            </a:r>
            <a:endParaRPr lang="en-US" dirty="0"/>
          </a:p>
        </p:txBody>
      </p:sp>
    </p:spTree>
    <p:extLst>
      <p:ext uri="{BB962C8B-B14F-4D97-AF65-F5344CB8AC3E}">
        <p14:creationId xmlns:p14="http://schemas.microsoft.com/office/powerpoint/2010/main" val="1896700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68CB777-A129-4AF6-9ECC-E5865CD58601}" type="slidenum">
              <a:rPr lang="en-US" smtClean="0"/>
              <a:pPr/>
              <a:t>24</a:t>
            </a:fld>
            <a:endParaRPr lang="en-US" dirty="0"/>
          </a:p>
        </p:txBody>
      </p:sp>
      <p:sp>
        <p:nvSpPr>
          <p:cNvPr id="15" name="Title 14"/>
          <p:cNvSpPr>
            <a:spLocks noGrp="1"/>
          </p:cNvSpPr>
          <p:nvPr>
            <p:ph type="title"/>
          </p:nvPr>
        </p:nvSpPr>
        <p:spPr/>
        <p:txBody>
          <a:bodyPr anchor="t"/>
          <a:lstStyle/>
          <a:p>
            <a:r>
              <a:rPr lang="es-ES" dirty="0"/>
              <a:t>Pozos de Arranque del Elevador</a:t>
            </a:r>
            <a:endParaRPr lang="en-US" dirty="0"/>
          </a:p>
        </p:txBody>
      </p:sp>
      <p:sp>
        <p:nvSpPr>
          <p:cNvPr id="16" name="Content Placeholder 15"/>
          <p:cNvSpPr>
            <a:spLocks noGrp="1"/>
          </p:cNvSpPr>
          <p:nvPr>
            <p:ph sz="half" idx="1"/>
          </p:nvPr>
        </p:nvSpPr>
        <p:spPr>
          <a:xfrm>
            <a:off x="386750" y="1541252"/>
            <a:ext cx="4810090" cy="2268748"/>
          </a:xfrm>
        </p:spPr>
        <p:txBody>
          <a:bodyPr>
            <a:normAutofit/>
          </a:bodyPr>
          <a:lstStyle/>
          <a:p>
            <a:pPr marL="0" indent="0">
              <a:lnSpc>
                <a:spcPct val="90000"/>
              </a:lnSpc>
              <a:buNone/>
            </a:pPr>
            <a:r>
              <a:rPr lang="es-ES" sz="3600" b="1" dirty="0">
                <a:solidFill>
                  <a:schemeClr val="accent6">
                    <a:lumMod val="75000"/>
                  </a:schemeClr>
                </a:solidFill>
                <a:latin typeface="Arial Black" panose="020B0A04020102020204" pitchFamily="34" charset="0"/>
              </a:rPr>
              <a:t>NOTA:</a:t>
            </a:r>
            <a:r>
              <a:rPr lang="es-ES" sz="3200" dirty="0"/>
              <a:t>  No todos los pozos de arranque cumplen los criterios para ser un espacio </a:t>
            </a:r>
            <a:r>
              <a:rPr lang="es-ES" sz="3200" dirty="0" smtClean="0"/>
              <a:t>confinado.</a:t>
            </a:r>
            <a:endParaRPr lang="es-ES" sz="3200" dirty="0"/>
          </a:p>
        </p:txBody>
      </p:sp>
      <p:pic>
        <p:nvPicPr>
          <p:cNvPr id="5" name="Picture 3" descr="CS program 4" title="Pierna de ascensor y pozo de arranque"/>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81000" y="3429000"/>
            <a:ext cx="4338214" cy="2743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 descr="CS program 1" title="Pozos de Arranque del Elevado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196840" y="1295400"/>
            <a:ext cx="3566160" cy="24276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title="Pozo de arranque "/>
          <p:cNvPicPr>
            <a:picLocks noChangeAspect="1"/>
          </p:cNvPicPr>
          <p:nvPr/>
        </p:nvPicPr>
        <p:blipFill rotWithShape="1">
          <a:blip r:embed="rId5" cstate="email">
            <a:extLst>
              <a:ext uri="{28A0092B-C50C-407E-A947-70E740481C1C}">
                <a14:useLocalDpi xmlns:a14="http://schemas.microsoft.com/office/drawing/2010/main"/>
              </a:ext>
            </a:extLst>
          </a:blip>
          <a:srcRect l="1837" t="2941" r="3115" b="4629"/>
          <a:stretch/>
        </p:blipFill>
        <p:spPr>
          <a:xfrm>
            <a:off x="5196840" y="3816475"/>
            <a:ext cx="3566160" cy="2360214"/>
          </a:xfrm>
          <a:prstGeom prst="rect">
            <a:avLst/>
          </a:prstGeom>
          <a:noFill/>
          <a:ln>
            <a:noFill/>
          </a:ln>
        </p:spPr>
      </p:pic>
      <p:sp>
        <p:nvSpPr>
          <p:cNvPr id="17" name="Content Placeholder 16" title="Pozo de arranque "/>
          <p:cNvSpPr>
            <a:spLocks noGrp="1"/>
          </p:cNvSpPr>
          <p:nvPr>
            <p:ph sz="half" idx="2"/>
          </p:nvPr>
        </p:nvSpPr>
        <p:spPr>
          <a:xfrm>
            <a:off x="5196840" y="5172973"/>
            <a:ext cx="3566160" cy="995089"/>
          </a:xfrm>
        </p:spPr>
        <p:txBody>
          <a:bodyPr>
            <a:noAutofit/>
          </a:bodyPr>
          <a:lstStyle/>
          <a:p>
            <a:pPr marL="0" indent="0">
              <a:buNone/>
            </a:pPr>
            <a:r>
              <a:rPr lang="es-ES" dirty="0">
                <a:solidFill>
                  <a:schemeClr val="bg1"/>
                </a:solidFill>
              </a:rPr>
              <a:t>Pozo de arranque </a:t>
            </a:r>
          </a:p>
          <a:p>
            <a:pPr marL="0" indent="0">
              <a:buNone/>
            </a:pPr>
            <a:r>
              <a:rPr lang="es-ES" dirty="0">
                <a:solidFill>
                  <a:schemeClr val="bg1"/>
                </a:solidFill>
              </a:rPr>
              <a:t>y </a:t>
            </a:r>
            <a:r>
              <a:rPr lang="es-ES" dirty="0" smtClean="0">
                <a:solidFill>
                  <a:schemeClr val="bg1"/>
                </a:solidFill>
              </a:rPr>
              <a:t>túnel</a:t>
            </a:r>
            <a:endParaRPr lang="en-US" dirty="0">
              <a:solidFill>
                <a:schemeClr val="bg1"/>
              </a:solidFill>
            </a:endParaRPr>
          </a:p>
        </p:txBody>
      </p:sp>
    </p:spTree>
    <p:extLst>
      <p:ext uri="{BB962C8B-B14F-4D97-AF65-F5344CB8AC3E}">
        <p14:creationId xmlns:p14="http://schemas.microsoft.com/office/powerpoint/2010/main" val="1985760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smtClean="0">
                <a:solidFill>
                  <a:srgbClr val="F5881B"/>
                </a:solidFill>
              </a:rPr>
              <a:t>Peligros</a:t>
            </a:r>
            <a:r>
              <a:rPr lang="en-US" cap="none" dirty="0" smtClean="0">
                <a:solidFill>
                  <a:srgbClr val="F5881B"/>
                </a:solidFill>
              </a:rPr>
              <a:t> </a:t>
            </a:r>
            <a:r>
              <a:rPr lang="en-US" cap="none" dirty="0" err="1" smtClean="0">
                <a:solidFill>
                  <a:srgbClr val="F5881B"/>
                </a:solidFill>
              </a:rPr>
              <a:t>En</a:t>
            </a:r>
            <a:r>
              <a:rPr lang="en-US" cap="none" dirty="0" smtClean="0">
                <a:solidFill>
                  <a:srgbClr val="F5881B"/>
                </a:solidFill>
              </a:rPr>
              <a:t> </a:t>
            </a:r>
            <a:r>
              <a:rPr lang="en-US" cap="none" dirty="0" err="1" smtClean="0">
                <a:solidFill>
                  <a:srgbClr val="F5881B"/>
                </a:solidFill>
              </a:rPr>
              <a:t>Espacios</a:t>
            </a:r>
            <a:r>
              <a:rPr lang="en-US" cap="none" dirty="0" smtClean="0">
                <a:solidFill>
                  <a:srgbClr val="F5881B"/>
                </a:solidFill>
              </a:rPr>
              <a:t> </a:t>
            </a:r>
            <a:r>
              <a:rPr lang="en-US" cap="none" dirty="0" err="1" smtClean="0">
                <a:solidFill>
                  <a:srgbClr val="F5881B"/>
                </a:solidFill>
              </a:rPr>
              <a:t>Confinados</a:t>
            </a:r>
            <a:r>
              <a:rPr lang="en-US" cap="none" dirty="0" smtClean="0">
                <a:solidFill>
                  <a:srgbClr val="F5881B"/>
                </a:solidFill>
              </a:rPr>
              <a:t/>
            </a:r>
            <a:br>
              <a:rPr lang="en-US" cap="none" dirty="0" smtClean="0">
                <a:solidFill>
                  <a:srgbClr val="F5881B"/>
                </a:solidFill>
              </a:rPr>
            </a:br>
            <a:endParaRPr lang="en-US" cap="none" dirty="0">
              <a:solidFill>
                <a:srgbClr val="F5881B"/>
              </a:solidFill>
            </a:endParaRPr>
          </a:p>
        </p:txBody>
      </p:sp>
    </p:spTree>
    <p:extLst>
      <p:ext uri="{BB962C8B-B14F-4D97-AF65-F5344CB8AC3E}">
        <p14:creationId xmlns:p14="http://schemas.microsoft.com/office/powerpoint/2010/main" val="977752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68CB777-A129-4AF6-9ECC-E5865CD58601}" type="slidenum">
              <a:rPr lang="en-US" smtClean="0"/>
              <a:pPr/>
              <a:t>26</a:t>
            </a:fld>
            <a:endParaRPr lang="en-US" dirty="0"/>
          </a:p>
        </p:txBody>
      </p:sp>
      <p:sp>
        <p:nvSpPr>
          <p:cNvPr id="2" name="Title 1"/>
          <p:cNvSpPr>
            <a:spLocks noGrp="1"/>
          </p:cNvSpPr>
          <p:nvPr>
            <p:ph type="title"/>
          </p:nvPr>
        </p:nvSpPr>
        <p:spPr/>
        <p:txBody>
          <a:bodyPr>
            <a:normAutofit/>
          </a:bodyPr>
          <a:lstStyle/>
          <a:p>
            <a:r>
              <a:rPr lang="es-HN" dirty="0" smtClean="0"/>
              <a:t>Vagones, Tanque</a:t>
            </a:r>
            <a:endParaRPr lang="es-HN" dirty="0"/>
          </a:p>
        </p:txBody>
      </p:sp>
      <p:pic>
        <p:nvPicPr>
          <p:cNvPr id="5" name="Picture 4" title="Vagón para cargar grano, Kansa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295400"/>
            <a:ext cx="3657600" cy="2743200"/>
          </a:xfrm>
          <a:prstGeom prst="rect">
            <a:avLst/>
          </a:prstGeom>
        </p:spPr>
      </p:pic>
      <p:sp>
        <p:nvSpPr>
          <p:cNvPr id="4" name="Content Placeholder 3"/>
          <p:cNvSpPr>
            <a:spLocks noGrp="1"/>
          </p:cNvSpPr>
          <p:nvPr>
            <p:ph sz="quarter" idx="13"/>
          </p:nvPr>
        </p:nvSpPr>
        <p:spPr>
          <a:xfrm>
            <a:off x="457200" y="1295400"/>
            <a:ext cx="3657600" cy="1143000"/>
          </a:xfrm>
        </p:spPr>
        <p:txBody>
          <a:bodyPr/>
          <a:lstStyle/>
          <a:p>
            <a:pPr marL="0" lvl="0" indent="0" defTabSz="914400">
              <a:spcBef>
                <a:spcPts val="0"/>
              </a:spcBef>
              <a:buClrTx/>
              <a:buSzTx/>
              <a:buNone/>
            </a:pPr>
            <a:r>
              <a:rPr lang="es-HN" b="1" dirty="0">
                <a:solidFill>
                  <a:prstClr val="black"/>
                </a:solidFill>
              </a:rPr>
              <a:t>Vagón para cargar grano, Kansas</a:t>
            </a:r>
          </a:p>
          <a:p>
            <a:pPr marL="0" indent="0">
              <a:buNone/>
            </a:pPr>
            <a:endParaRPr lang="en-US" dirty="0"/>
          </a:p>
        </p:txBody>
      </p:sp>
      <p:pic>
        <p:nvPicPr>
          <p:cNvPr id="7" name="Picture 6" title="Vagón tolva inferior, Tennesse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3566990"/>
            <a:ext cx="3657600" cy="2743200"/>
          </a:xfrm>
          <a:prstGeom prst="rect">
            <a:avLst/>
          </a:prstGeom>
        </p:spPr>
      </p:pic>
      <p:sp>
        <p:nvSpPr>
          <p:cNvPr id="6" name="Content Placeholder 5" title="Vagón tolva inferior, Tennessee"/>
          <p:cNvSpPr>
            <a:spLocks noGrp="1"/>
          </p:cNvSpPr>
          <p:nvPr>
            <p:ph sz="quarter" idx="14"/>
          </p:nvPr>
        </p:nvSpPr>
        <p:spPr>
          <a:xfrm>
            <a:off x="457200" y="3558364"/>
            <a:ext cx="3657600" cy="1257300"/>
          </a:xfrm>
        </p:spPr>
        <p:txBody>
          <a:bodyPr/>
          <a:lstStyle/>
          <a:p>
            <a:pPr marL="0" lvl="0" indent="0" defTabSz="914400">
              <a:spcBef>
                <a:spcPts val="0"/>
              </a:spcBef>
              <a:buClrTx/>
              <a:buSzTx/>
              <a:buNone/>
            </a:pPr>
            <a:r>
              <a:rPr lang="es-HN" b="1" dirty="0">
                <a:solidFill>
                  <a:prstClr val="black"/>
                </a:solidFill>
              </a:rPr>
              <a:t>Vagón tolva inferior, Tennessee</a:t>
            </a:r>
          </a:p>
          <a:p>
            <a:pPr marL="0" indent="0">
              <a:buNone/>
            </a:pPr>
            <a:endParaRPr lang="en-US" dirty="0"/>
          </a:p>
        </p:txBody>
      </p:sp>
      <p:pic>
        <p:nvPicPr>
          <p:cNvPr id="32770" name="Picture 2" title="Tanque de amoníaco anhidro, granja de Iowa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9600" y="19050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10"/>
          <p:cNvSpPr>
            <a:spLocks noGrp="1"/>
          </p:cNvSpPr>
          <p:nvPr>
            <p:ph sz="quarter" idx="15"/>
          </p:nvPr>
        </p:nvSpPr>
        <p:spPr>
          <a:xfrm>
            <a:off x="4423912" y="1926568"/>
            <a:ext cx="4262887" cy="1620328"/>
          </a:xfrm>
        </p:spPr>
        <p:txBody>
          <a:bodyPr/>
          <a:lstStyle/>
          <a:p>
            <a:pPr marL="0" lvl="0" indent="0" defTabSz="914400">
              <a:spcBef>
                <a:spcPts val="0"/>
              </a:spcBef>
              <a:buClrTx/>
              <a:buSzTx/>
              <a:buNone/>
            </a:pPr>
            <a:r>
              <a:rPr lang="es-HN" b="1" dirty="0">
                <a:solidFill>
                  <a:prstClr val="black"/>
                </a:solidFill>
              </a:rPr>
              <a:t>Tanque de amoníaco anhidro, granja de Iowa </a:t>
            </a:r>
          </a:p>
          <a:p>
            <a:pPr marL="0" indent="0">
              <a:buNone/>
            </a:pPr>
            <a:endParaRPr lang="en-US" dirty="0"/>
          </a:p>
        </p:txBody>
      </p:sp>
    </p:spTree>
    <p:extLst>
      <p:ext uri="{BB962C8B-B14F-4D97-AF65-F5344CB8AC3E}">
        <p14:creationId xmlns:p14="http://schemas.microsoft.com/office/powerpoint/2010/main" val="33191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27</a:t>
            </a:fld>
            <a:endParaRPr lang="en-US" dirty="0"/>
          </a:p>
        </p:txBody>
      </p:sp>
      <p:sp>
        <p:nvSpPr>
          <p:cNvPr id="2" name="Title 1"/>
          <p:cNvSpPr>
            <a:spLocks noGrp="1"/>
          </p:cNvSpPr>
          <p:nvPr>
            <p:ph type="title"/>
          </p:nvPr>
        </p:nvSpPr>
        <p:spPr/>
        <p:txBody>
          <a:bodyPr>
            <a:noAutofit/>
          </a:bodyPr>
          <a:lstStyle/>
          <a:p>
            <a:r>
              <a:rPr lang="es-HN" dirty="0" smtClean="0"/>
              <a:t>Peligros en Espacios Confinados</a:t>
            </a:r>
            <a:endParaRPr lang="es-HN" dirty="0"/>
          </a:p>
        </p:txBody>
      </p:sp>
      <p:sp>
        <p:nvSpPr>
          <p:cNvPr id="3" name="Content Placeholder 2"/>
          <p:cNvSpPr>
            <a:spLocks noGrp="1"/>
          </p:cNvSpPr>
          <p:nvPr>
            <p:ph idx="1"/>
          </p:nvPr>
        </p:nvSpPr>
        <p:spPr>
          <a:xfrm>
            <a:off x="457200" y="1752070"/>
            <a:ext cx="8305800" cy="4953530"/>
          </a:xfrm>
        </p:spPr>
        <p:txBody>
          <a:bodyPr>
            <a:normAutofit/>
          </a:bodyPr>
          <a:lstStyle/>
          <a:p>
            <a:pPr>
              <a:lnSpc>
                <a:spcPct val="90000"/>
              </a:lnSpc>
              <a:spcBef>
                <a:spcPts val="0"/>
              </a:spcBef>
              <a:spcAft>
                <a:spcPts val="600"/>
              </a:spcAft>
              <a:buClr>
                <a:srgbClr val="FFC000"/>
              </a:buClr>
              <a:buSzPct val="150000"/>
              <a:buFont typeface="Wingdings" panose="05000000000000000000" pitchFamily="2" charset="2"/>
              <a:buChar char="§"/>
            </a:pPr>
            <a:r>
              <a:rPr lang="es-HN" sz="3200" dirty="0" smtClean="0"/>
              <a:t>Atmósfera peligrosa</a:t>
            </a:r>
            <a:endParaRPr lang="es-HN" sz="2800" dirty="0" smtClean="0"/>
          </a:p>
          <a:p>
            <a:pPr lvl="1" indent="-365760">
              <a:lnSpc>
                <a:spcPct val="90000"/>
              </a:lnSpc>
              <a:spcBef>
                <a:spcPts val="0"/>
              </a:spcBef>
              <a:buClr>
                <a:srgbClr val="FFC000"/>
              </a:buClr>
              <a:buSzPct val="150000"/>
              <a:buFont typeface="Arial" panose="020B0604020202020204" pitchFamily="34" charset="0"/>
              <a:buChar char="•"/>
            </a:pPr>
            <a:r>
              <a:rPr lang="es-HN" sz="2800" dirty="0" smtClean="0"/>
              <a:t>Combustible</a:t>
            </a:r>
          </a:p>
          <a:p>
            <a:pPr lvl="1" indent="-365760">
              <a:lnSpc>
                <a:spcPct val="90000"/>
              </a:lnSpc>
              <a:spcBef>
                <a:spcPts val="0"/>
              </a:spcBef>
              <a:spcAft>
                <a:spcPts val="600"/>
              </a:spcAft>
              <a:buClr>
                <a:srgbClr val="FFC000"/>
              </a:buClr>
              <a:buSzPct val="150000"/>
              <a:buFont typeface="Arial" panose="020B0604020202020204" pitchFamily="34" charset="0"/>
              <a:buChar char="•"/>
            </a:pPr>
            <a:r>
              <a:rPr lang="es-HN" sz="2800" dirty="0" smtClean="0"/>
              <a:t>Tóxica</a:t>
            </a:r>
          </a:p>
          <a:p>
            <a:pPr>
              <a:lnSpc>
                <a:spcPct val="90000"/>
              </a:lnSpc>
              <a:spcBef>
                <a:spcPts val="0"/>
              </a:spcBef>
              <a:spcAft>
                <a:spcPts val="600"/>
              </a:spcAft>
              <a:buClr>
                <a:srgbClr val="FFC000"/>
              </a:buClr>
              <a:buSzPct val="150000"/>
              <a:buFont typeface="Wingdings" panose="05000000000000000000" pitchFamily="2" charset="2"/>
              <a:buChar char="§"/>
            </a:pPr>
            <a:r>
              <a:rPr lang="es-HN" sz="3200" dirty="0" smtClean="0"/>
              <a:t>Inmersión</a:t>
            </a:r>
          </a:p>
          <a:p>
            <a:pPr>
              <a:lnSpc>
                <a:spcPct val="90000"/>
              </a:lnSpc>
              <a:spcBef>
                <a:spcPts val="0"/>
              </a:spcBef>
              <a:spcAft>
                <a:spcPts val="600"/>
              </a:spcAft>
              <a:buClr>
                <a:srgbClr val="FFC000"/>
              </a:buClr>
              <a:buSzPct val="150000"/>
              <a:buFont typeface="Wingdings" panose="05000000000000000000" pitchFamily="2" charset="2"/>
              <a:buChar char="§"/>
            </a:pPr>
            <a:r>
              <a:rPr lang="es-HN" sz="3200" dirty="0" smtClean="0"/>
              <a:t>Configuración interna</a:t>
            </a:r>
          </a:p>
          <a:p>
            <a:pPr>
              <a:lnSpc>
                <a:spcPct val="90000"/>
              </a:lnSpc>
              <a:spcBef>
                <a:spcPts val="0"/>
              </a:spcBef>
              <a:spcAft>
                <a:spcPts val="600"/>
              </a:spcAft>
              <a:buClr>
                <a:srgbClr val="FFC000"/>
              </a:buClr>
              <a:buSzPct val="150000"/>
              <a:buFont typeface="Wingdings" panose="05000000000000000000" pitchFamily="2" charset="2"/>
              <a:buChar char="§"/>
            </a:pPr>
            <a:r>
              <a:rPr lang="es-HN" sz="3200" spc="-50" dirty="0" smtClean="0"/>
              <a:t>Peligros graves de seguridad o para la salud</a:t>
            </a:r>
          </a:p>
          <a:p>
            <a:pPr lvl="1" indent="-365760">
              <a:lnSpc>
                <a:spcPct val="90000"/>
              </a:lnSpc>
              <a:spcBef>
                <a:spcPts val="0"/>
              </a:spcBef>
              <a:buClr>
                <a:srgbClr val="FFC000"/>
              </a:buClr>
              <a:buSzPct val="150000"/>
              <a:buFont typeface="Arial" panose="020B0604020202020204" pitchFamily="34" charset="0"/>
              <a:buChar char="•"/>
            </a:pPr>
            <a:r>
              <a:rPr lang="es-HN" sz="2800" dirty="0" smtClean="0"/>
              <a:t>Temperatura</a:t>
            </a:r>
          </a:p>
          <a:p>
            <a:pPr lvl="1" indent="-365760">
              <a:lnSpc>
                <a:spcPct val="90000"/>
              </a:lnSpc>
              <a:spcBef>
                <a:spcPts val="0"/>
              </a:spcBef>
              <a:buClr>
                <a:srgbClr val="FFC000"/>
              </a:buClr>
              <a:buSzPct val="150000"/>
              <a:buFont typeface="Arial" panose="020B0604020202020204" pitchFamily="34" charset="0"/>
              <a:buChar char="•"/>
            </a:pPr>
            <a:r>
              <a:rPr lang="es-HN" sz="2800" dirty="0" smtClean="0"/>
              <a:t>Físico</a:t>
            </a:r>
          </a:p>
          <a:p>
            <a:pPr lvl="1" indent="-365760">
              <a:lnSpc>
                <a:spcPct val="90000"/>
              </a:lnSpc>
              <a:spcBef>
                <a:spcPts val="0"/>
              </a:spcBef>
              <a:buClr>
                <a:srgbClr val="FFC000"/>
              </a:buClr>
              <a:buSzPct val="150000"/>
              <a:buFont typeface="Arial" panose="020B0604020202020204" pitchFamily="34" charset="0"/>
              <a:buChar char="•"/>
            </a:pPr>
            <a:r>
              <a:rPr lang="es-HN" sz="2800" dirty="0" smtClean="0"/>
              <a:t>Biológico</a:t>
            </a:r>
          </a:p>
          <a:p>
            <a:pPr lvl="1" indent="-365760">
              <a:lnSpc>
                <a:spcPct val="90000"/>
              </a:lnSpc>
              <a:spcBef>
                <a:spcPts val="0"/>
              </a:spcBef>
              <a:buClr>
                <a:srgbClr val="FFC000"/>
              </a:buClr>
              <a:buSzPct val="150000"/>
              <a:buFont typeface="Arial" panose="020B0604020202020204" pitchFamily="34" charset="0"/>
              <a:buChar char="•"/>
            </a:pPr>
            <a:r>
              <a:rPr lang="es-HN" sz="2800" dirty="0" smtClean="0"/>
              <a:t>Ergonómico</a:t>
            </a:r>
            <a:endParaRPr lang="en-US" sz="2800" dirty="0"/>
          </a:p>
        </p:txBody>
      </p:sp>
    </p:spTree>
    <p:extLst>
      <p:ext uri="{BB962C8B-B14F-4D97-AF65-F5344CB8AC3E}">
        <p14:creationId xmlns:p14="http://schemas.microsoft.com/office/powerpoint/2010/main" val="1790051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28</a:t>
            </a:fld>
            <a:endParaRPr lang="en-US" dirty="0"/>
          </a:p>
        </p:txBody>
      </p:sp>
      <p:sp>
        <p:nvSpPr>
          <p:cNvPr id="7" name="Title 6"/>
          <p:cNvSpPr>
            <a:spLocks noGrp="1"/>
          </p:cNvSpPr>
          <p:nvPr>
            <p:ph type="title"/>
          </p:nvPr>
        </p:nvSpPr>
        <p:spPr/>
        <p:txBody>
          <a:bodyPr>
            <a:noAutofit/>
          </a:bodyPr>
          <a:lstStyle/>
          <a:p>
            <a:r>
              <a:rPr lang="en-US" dirty="0" err="1"/>
              <a:t>Exposición</a:t>
            </a:r>
            <a:r>
              <a:rPr lang="en-US" dirty="0"/>
              <a:t> a </a:t>
            </a:r>
            <a:r>
              <a:rPr lang="en-US" dirty="0" err="1"/>
              <a:t>P</a:t>
            </a:r>
            <a:r>
              <a:rPr lang="en-US" dirty="0" err="1" smtClean="0"/>
              <a:t>eligros</a:t>
            </a:r>
            <a:r>
              <a:rPr lang="en-US" dirty="0" smtClean="0"/>
              <a:t> </a:t>
            </a:r>
            <a:r>
              <a:rPr lang="en-US" dirty="0" err="1"/>
              <a:t>A</a:t>
            </a:r>
            <a:r>
              <a:rPr lang="en-US" dirty="0" err="1" smtClean="0"/>
              <a:t>tmosféricos</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pPr marL="0" indent="0">
              <a:lnSpc>
                <a:spcPct val="90000"/>
              </a:lnSpc>
              <a:spcBef>
                <a:spcPts val="0"/>
              </a:spcBef>
              <a:spcAft>
                <a:spcPts val="1800"/>
              </a:spcAft>
              <a:buNone/>
            </a:pPr>
            <a:r>
              <a:rPr lang="es-HN" sz="3600" b="1" dirty="0" smtClean="0">
                <a:solidFill>
                  <a:schemeClr val="accent6">
                    <a:lumMod val="75000"/>
                  </a:schemeClr>
                </a:solidFill>
              </a:rPr>
              <a:t>Los peligros atmosféricos exponen a los trabajadores a:</a:t>
            </a:r>
          </a:p>
          <a:p>
            <a:pPr>
              <a:spcBef>
                <a:spcPts val="600"/>
              </a:spcBef>
              <a:buClr>
                <a:srgbClr val="FFC000"/>
              </a:buClr>
              <a:buSzPct val="150000"/>
              <a:buFont typeface="Wingdings" panose="05000000000000000000" pitchFamily="2" charset="2"/>
              <a:buChar char="§"/>
            </a:pPr>
            <a:r>
              <a:rPr lang="es-HN" sz="3200" dirty="0" smtClean="0"/>
              <a:t>Muerte</a:t>
            </a:r>
          </a:p>
          <a:p>
            <a:pPr>
              <a:spcBef>
                <a:spcPts val="600"/>
              </a:spcBef>
              <a:buClr>
                <a:srgbClr val="FFC000"/>
              </a:buClr>
              <a:buSzPct val="150000"/>
              <a:buFont typeface="Wingdings" panose="05000000000000000000" pitchFamily="2" charset="2"/>
              <a:buChar char="§"/>
            </a:pPr>
            <a:r>
              <a:rPr lang="es-HN" sz="3200" dirty="0" smtClean="0"/>
              <a:t>Incapacidad</a:t>
            </a:r>
          </a:p>
          <a:p>
            <a:pPr>
              <a:spcBef>
                <a:spcPts val="600"/>
              </a:spcBef>
              <a:buClr>
                <a:srgbClr val="FFC000"/>
              </a:buClr>
              <a:buSzPct val="150000"/>
              <a:buFont typeface="Wingdings" panose="05000000000000000000" pitchFamily="2" charset="2"/>
              <a:buChar char="§"/>
            </a:pPr>
            <a:r>
              <a:rPr lang="es-HN" sz="3200" dirty="0" smtClean="0"/>
              <a:t>Discapacidad</a:t>
            </a:r>
          </a:p>
          <a:p>
            <a:pPr lvl="1" indent="-365760">
              <a:spcBef>
                <a:spcPts val="600"/>
              </a:spcBef>
              <a:buClr>
                <a:srgbClr val="FFC000"/>
              </a:buClr>
              <a:buSzPct val="150000"/>
              <a:buFont typeface="Arial" panose="020B0604020202020204" pitchFamily="34" charset="0"/>
              <a:buChar char="•"/>
            </a:pPr>
            <a:r>
              <a:rPr lang="es-HN" sz="2800" dirty="0" smtClean="0"/>
              <a:t>Capacidad de auto-rescate</a:t>
            </a:r>
          </a:p>
          <a:p>
            <a:pPr>
              <a:spcBef>
                <a:spcPts val="600"/>
              </a:spcBef>
              <a:buClr>
                <a:srgbClr val="FFC000"/>
              </a:buClr>
              <a:buSzPct val="150000"/>
              <a:buFont typeface="Wingdings" panose="05000000000000000000" pitchFamily="2" charset="2"/>
              <a:buChar char="§"/>
            </a:pPr>
            <a:r>
              <a:rPr lang="es-HN" sz="3200" dirty="0" smtClean="0"/>
              <a:t>Lesión</a:t>
            </a:r>
          </a:p>
          <a:p>
            <a:pPr>
              <a:spcBef>
                <a:spcPts val="600"/>
              </a:spcBef>
              <a:buClr>
                <a:srgbClr val="FFC000"/>
              </a:buClr>
              <a:buSzPct val="150000"/>
              <a:buFont typeface="Wingdings" panose="05000000000000000000" pitchFamily="2" charset="2"/>
              <a:buChar char="§"/>
            </a:pPr>
            <a:r>
              <a:rPr lang="es-HN" sz="3200" dirty="0" smtClean="0"/>
              <a:t>Enfermedad grave</a:t>
            </a:r>
            <a:endParaRPr lang="en-US" dirty="0"/>
          </a:p>
        </p:txBody>
      </p:sp>
      <p:pic>
        <p:nvPicPr>
          <p:cNvPr id="16386" name="Picture 2" title="señal de peligro- Gases mortales de estiércol"/>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65652" y="2521792"/>
            <a:ext cx="2405764"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8336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29000" y="2133600"/>
            <a:ext cx="228552" cy="147936"/>
          </a:xfrm>
        </p:spPr>
        <p:txBody>
          <a:bodyPr/>
          <a:lstStyle/>
          <a:p>
            <a:fld id="{E68CB777-A129-4AF6-9ECC-E5865CD58601}" type="slidenum">
              <a:rPr lang="en-US" smtClean="0"/>
              <a:pPr/>
              <a:t>29</a:t>
            </a:fld>
            <a:endParaRPr lang="en-US" dirty="0"/>
          </a:p>
        </p:txBody>
      </p:sp>
      <p:sp>
        <p:nvSpPr>
          <p:cNvPr id="2" name="Title 1" descr="Peligros de Atmosfer"/>
          <p:cNvSpPr>
            <a:spLocks noGrp="1"/>
          </p:cNvSpPr>
          <p:nvPr>
            <p:ph type="title"/>
          </p:nvPr>
        </p:nvSpPr>
        <p:spPr/>
        <p:txBody>
          <a:bodyPr anchor="t">
            <a:normAutofit/>
          </a:bodyPr>
          <a:lstStyle/>
          <a:p>
            <a:r>
              <a:rPr lang="es-HN" dirty="0" smtClean="0"/>
              <a:t>Peligros de Atmósfera</a:t>
            </a:r>
            <a:endParaRPr lang="es-HN" dirty="0"/>
          </a:p>
        </p:txBody>
      </p:sp>
      <p:grpSp>
        <p:nvGrpSpPr>
          <p:cNvPr id="6" name="Group 5" descr="Leyenda -&#10;Azul iguala nitrógeno&#10;El rojo es igual al oxígeno&#10;Verde es igual a otros gases en el aire" title="Grafico - Gases normales en el aire"/>
          <p:cNvGrpSpPr/>
          <p:nvPr/>
        </p:nvGrpSpPr>
        <p:grpSpPr>
          <a:xfrm>
            <a:off x="304800" y="1143000"/>
            <a:ext cx="8534400" cy="2971800"/>
            <a:chOff x="304800" y="1185565"/>
            <a:chExt cx="8534400" cy="2971800"/>
          </a:xfrm>
        </p:grpSpPr>
        <p:graphicFrame>
          <p:nvGraphicFramePr>
            <p:cNvPr id="8" name="Chart 7" descr="Leyenda -&#10;Azul iguala nitrógeno&#10;El rojo es igual al oxígeno&#10;Verde es igual a otros gases en el aire" title="Gases normales en el aire"/>
            <p:cNvGraphicFramePr/>
            <p:nvPr>
              <p:extLst>
                <p:ext uri="{D42A27DB-BD31-4B8C-83A1-F6EECF244321}">
                  <p14:modId xmlns:p14="http://schemas.microsoft.com/office/powerpoint/2010/main" val="2896497605"/>
                </p:ext>
              </p:extLst>
            </p:nvPr>
          </p:nvGraphicFramePr>
          <p:xfrm>
            <a:off x="304800" y="1185565"/>
            <a:ext cx="8534400"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descr="Nitrógeno&#10;"/>
            <p:cNvSpPr txBox="1"/>
            <p:nvPr/>
          </p:nvSpPr>
          <p:spPr>
            <a:xfrm>
              <a:off x="7010400" y="1828800"/>
              <a:ext cx="1676400" cy="523220"/>
            </a:xfrm>
            <a:prstGeom prst="rect">
              <a:avLst/>
            </a:prstGeom>
            <a:solidFill>
              <a:schemeClr val="bg1"/>
            </a:solidFill>
          </p:spPr>
          <p:txBody>
            <a:bodyPr wrap="square" rtlCol="0">
              <a:spAutoFit/>
            </a:bodyPr>
            <a:lstStyle/>
            <a:p>
              <a:r>
                <a:rPr lang="en-US" sz="2800" dirty="0" err="1" smtClean="0"/>
                <a:t>Nitrógeno</a:t>
              </a:r>
              <a:endParaRPr lang="en-US" sz="2800" dirty="0"/>
            </a:p>
          </p:txBody>
        </p:sp>
        <p:sp>
          <p:nvSpPr>
            <p:cNvPr id="9" name="TextBox 8" descr="Oxígeno&#10;"/>
            <p:cNvSpPr txBox="1"/>
            <p:nvPr/>
          </p:nvSpPr>
          <p:spPr>
            <a:xfrm>
              <a:off x="7025465" y="2286000"/>
              <a:ext cx="1676400" cy="523220"/>
            </a:xfrm>
            <a:prstGeom prst="rect">
              <a:avLst/>
            </a:prstGeom>
            <a:solidFill>
              <a:schemeClr val="bg1"/>
            </a:solidFill>
          </p:spPr>
          <p:txBody>
            <a:bodyPr wrap="square" rtlCol="0">
              <a:spAutoFit/>
            </a:bodyPr>
            <a:lstStyle/>
            <a:p>
              <a:r>
                <a:rPr lang="en-US" sz="2800" dirty="0" err="1" smtClean="0"/>
                <a:t>Oxígeno</a:t>
              </a:r>
              <a:endParaRPr lang="en-US" sz="2800" dirty="0"/>
            </a:p>
          </p:txBody>
        </p:sp>
        <p:sp>
          <p:nvSpPr>
            <p:cNvPr id="10" name="TextBox 9" descr="Otros&#10;"/>
            <p:cNvSpPr txBox="1"/>
            <p:nvPr/>
          </p:nvSpPr>
          <p:spPr>
            <a:xfrm>
              <a:off x="7010400" y="2743200"/>
              <a:ext cx="1676400" cy="523220"/>
            </a:xfrm>
            <a:prstGeom prst="rect">
              <a:avLst/>
            </a:prstGeom>
            <a:solidFill>
              <a:schemeClr val="bg1"/>
            </a:solidFill>
          </p:spPr>
          <p:txBody>
            <a:bodyPr wrap="square" rtlCol="0">
              <a:spAutoFit/>
            </a:bodyPr>
            <a:lstStyle/>
            <a:p>
              <a:r>
                <a:rPr lang="en-US" sz="2800" dirty="0" err="1" smtClean="0"/>
                <a:t>Otros</a:t>
              </a:r>
              <a:endParaRPr lang="en-US" sz="2800" dirty="0"/>
            </a:p>
          </p:txBody>
        </p:sp>
      </p:grpSp>
      <p:sp>
        <p:nvSpPr>
          <p:cNvPr id="12" name="Content Placeholder 11" descr="Peligros de Atmosfera"/>
          <p:cNvSpPr>
            <a:spLocks noGrp="1"/>
          </p:cNvSpPr>
          <p:nvPr>
            <p:ph idx="1"/>
          </p:nvPr>
        </p:nvSpPr>
        <p:spPr>
          <a:xfrm>
            <a:off x="488830" y="4191000"/>
            <a:ext cx="8229600" cy="2438400"/>
          </a:xfrm>
        </p:spPr>
        <p:txBody>
          <a:bodyPr/>
          <a:lstStyle/>
          <a:p>
            <a:pPr>
              <a:spcBef>
                <a:spcPts val="600"/>
              </a:spcBef>
            </a:pPr>
            <a:r>
              <a:rPr lang="es-ES" sz="3200" dirty="0"/>
              <a:t>Deficiente en oxígeno </a:t>
            </a:r>
            <a:r>
              <a:rPr lang="es-ES" sz="3200" dirty="0">
                <a:solidFill>
                  <a:schemeClr val="accent6">
                    <a:lumMod val="75000"/>
                  </a:schemeClr>
                </a:solidFill>
                <a:latin typeface="Arial Black" panose="020B0A04020102020204" pitchFamily="34" charset="0"/>
              </a:rPr>
              <a:t>&lt;19.5% </a:t>
            </a:r>
          </a:p>
          <a:p>
            <a:pPr>
              <a:spcBef>
                <a:spcPts val="600"/>
              </a:spcBef>
            </a:pPr>
            <a:r>
              <a:rPr lang="es-ES" sz="3200" dirty="0"/>
              <a:t>Atmósfera combustible  </a:t>
            </a:r>
          </a:p>
          <a:p>
            <a:pPr>
              <a:spcBef>
                <a:spcPts val="600"/>
              </a:spcBef>
            </a:pPr>
            <a:r>
              <a:rPr lang="es-ES" sz="3200" dirty="0"/>
              <a:t>Enriquecida en oxígeno </a:t>
            </a:r>
            <a:r>
              <a:rPr lang="es-ES" sz="3200" b="1" dirty="0">
                <a:solidFill>
                  <a:schemeClr val="accent6">
                    <a:lumMod val="75000"/>
                  </a:schemeClr>
                </a:solidFill>
              </a:rPr>
              <a:t>&gt;23.5%</a:t>
            </a:r>
          </a:p>
          <a:p>
            <a:pPr>
              <a:spcBef>
                <a:spcPts val="600"/>
              </a:spcBef>
            </a:pPr>
            <a:r>
              <a:rPr lang="es-ES" sz="3200" dirty="0"/>
              <a:t>Atmósfera </a:t>
            </a:r>
            <a:r>
              <a:rPr lang="es-ES" sz="3200" dirty="0" smtClean="0"/>
              <a:t>tóxica</a:t>
            </a:r>
            <a:endParaRPr lang="en-US" dirty="0"/>
          </a:p>
        </p:txBody>
      </p:sp>
    </p:spTree>
    <p:extLst>
      <p:ext uri="{BB962C8B-B14F-4D97-AF65-F5344CB8AC3E}">
        <p14:creationId xmlns:p14="http://schemas.microsoft.com/office/powerpoint/2010/main" val="3611524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3</a:t>
            </a:fld>
            <a:endParaRPr lang="en-US" dirty="0"/>
          </a:p>
        </p:txBody>
      </p:sp>
      <p:sp>
        <p:nvSpPr>
          <p:cNvPr id="2" name="Title 1"/>
          <p:cNvSpPr>
            <a:spLocks noGrp="1"/>
          </p:cNvSpPr>
          <p:nvPr>
            <p:ph type="title"/>
          </p:nvPr>
        </p:nvSpPr>
        <p:spPr/>
        <p:txBody>
          <a:bodyPr/>
          <a:lstStyle/>
          <a:p>
            <a:r>
              <a:rPr lang="es-HN" dirty="0" smtClean="0"/>
              <a:t>Introducción</a:t>
            </a:r>
            <a:endParaRPr lang="es-HN" dirty="0"/>
          </a:p>
        </p:txBody>
      </p:sp>
      <p:sp>
        <p:nvSpPr>
          <p:cNvPr id="8" name="Content Placeholder 7"/>
          <p:cNvSpPr>
            <a:spLocks noGrp="1"/>
          </p:cNvSpPr>
          <p:nvPr>
            <p:ph idx="1"/>
          </p:nvPr>
        </p:nvSpPr>
        <p:spPr/>
        <p:txBody>
          <a:bodyPr/>
          <a:lstStyle/>
          <a:p>
            <a:pPr marL="0" lvl="0" indent="0" defTabSz="914400">
              <a:spcBef>
                <a:spcPts val="600"/>
              </a:spcBef>
              <a:buClrTx/>
              <a:buSzTx/>
              <a:buNone/>
              <a:defRPr/>
            </a:pPr>
            <a:r>
              <a:rPr lang="es-HN" sz="3200" dirty="0">
                <a:solidFill>
                  <a:sysClr val="windowText" lastClr="000000"/>
                </a:solidFill>
              </a:rPr>
              <a:t>Este módulo de Peligros de Espacios Confinados Agrícolas </a:t>
            </a:r>
            <a:r>
              <a:rPr lang="es-HN" sz="3200" dirty="0">
                <a:solidFill>
                  <a:prstClr val="black"/>
                </a:solidFill>
              </a:rPr>
              <a:t>es parte de un programa educativo sobre los peligros encontrados en las áreas de manejo de grano, incluyendo los compartimientos de grano y sus alrededores.  Su propósito es ayudar a los participantes a identificar y reducir los riesgos en el lugar de trabajo.  </a:t>
            </a:r>
            <a:endParaRPr lang="es-HN" sz="3200" dirty="0">
              <a:solidFill>
                <a:srgbClr val="FF0000"/>
              </a:solidFill>
            </a:endParaRPr>
          </a:p>
          <a:p>
            <a:pPr marL="0" indent="0">
              <a:buNone/>
            </a:pPr>
            <a:endParaRPr lang="en-US" dirty="0"/>
          </a:p>
        </p:txBody>
      </p:sp>
    </p:spTree>
    <p:extLst>
      <p:ext uri="{BB962C8B-B14F-4D97-AF65-F5344CB8AC3E}">
        <p14:creationId xmlns:p14="http://schemas.microsoft.com/office/powerpoint/2010/main" val="785790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30</a:t>
            </a:fld>
            <a:endParaRPr lang="en-US" dirty="0"/>
          </a:p>
        </p:txBody>
      </p:sp>
      <p:sp>
        <p:nvSpPr>
          <p:cNvPr id="2" name="Title 1"/>
          <p:cNvSpPr>
            <a:spLocks noGrp="1"/>
          </p:cNvSpPr>
          <p:nvPr>
            <p:ph type="title"/>
          </p:nvPr>
        </p:nvSpPr>
        <p:spPr>
          <a:xfrm>
            <a:off x="228600" y="228600"/>
            <a:ext cx="8688234" cy="1143000"/>
          </a:xfrm>
        </p:spPr>
        <p:txBody>
          <a:bodyPr anchor="t">
            <a:noAutofit/>
          </a:bodyPr>
          <a:lstStyle/>
          <a:p>
            <a:r>
              <a:rPr lang="es-HN" dirty="0" smtClean="0"/>
              <a:t>Gas, Vapor, Polvo es Combustible</a:t>
            </a:r>
            <a:endParaRPr lang="es-HN" dirty="0"/>
          </a:p>
        </p:txBody>
      </p:sp>
      <p:sp>
        <p:nvSpPr>
          <p:cNvPr id="7" name="Content Placeholder 6"/>
          <p:cNvSpPr>
            <a:spLocks noGrp="1"/>
          </p:cNvSpPr>
          <p:nvPr>
            <p:ph sz="quarter" idx="13"/>
          </p:nvPr>
        </p:nvSpPr>
        <p:spPr>
          <a:xfrm>
            <a:off x="381000" y="1295400"/>
            <a:ext cx="6096000" cy="609600"/>
          </a:xfrm>
        </p:spPr>
        <p:txBody>
          <a:bodyPr>
            <a:normAutofit lnSpcReduction="10000"/>
          </a:bodyPr>
          <a:lstStyle/>
          <a:p>
            <a:pPr marL="0" lvl="0" indent="0">
              <a:buNone/>
            </a:pPr>
            <a:r>
              <a:rPr lang="en-US" sz="3600" b="1" dirty="0" err="1">
                <a:solidFill>
                  <a:schemeClr val="accent6">
                    <a:lumMod val="75000"/>
                  </a:schemeClr>
                </a:solidFill>
              </a:rPr>
              <a:t>Atmósferas</a:t>
            </a:r>
            <a:r>
              <a:rPr lang="en-US" sz="3600" b="1" dirty="0">
                <a:solidFill>
                  <a:schemeClr val="accent6">
                    <a:lumMod val="75000"/>
                  </a:schemeClr>
                </a:solidFill>
              </a:rPr>
              <a:t> combustibles</a:t>
            </a:r>
            <a:r>
              <a:rPr lang="en-US" sz="3600" b="1" dirty="0" smtClean="0">
                <a:solidFill>
                  <a:schemeClr val="accent6">
                    <a:lumMod val="75000"/>
                  </a:schemeClr>
                </a:solidFill>
              </a:rPr>
              <a:t>:</a:t>
            </a:r>
            <a:endParaRPr lang="en-US" dirty="0"/>
          </a:p>
        </p:txBody>
      </p:sp>
      <p:sp>
        <p:nvSpPr>
          <p:cNvPr id="5" name="Content Placeholder 4"/>
          <p:cNvSpPr>
            <a:spLocks noGrp="1"/>
          </p:cNvSpPr>
          <p:nvPr>
            <p:ph sz="quarter" idx="14"/>
          </p:nvPr>
        </p:nvSpPr>
        <p:spPr>
          <a:xfrm>
            <a:off x="384669" y="1974226"/>
            <a:ext cx="5635131" cy="4883774"/>
          </a:xfrm>
        </p:spPr>
        <p:txBody>
          <a:bodyPr>
            <a:normAutofit/>
          </a:bodyPr>
          <a:lstStyle/>
          <a:p>
            <a:pPr lvl="0">
              <a:lnSpc>
                <a:spcPct val="90000"/>
              </a:lnSpc>
              <a:spcBef>
                <a:spcPts val="600"/>
              </a:spcBef>
            </a:pPr>
            <a:r>
              <a:rPr lang="es-ES" sz="3200" spc="-100" dirty="0">
                <a:solidFill>
                  <a:prstClr val="black"/>
                </a:solidFill>
              </a:rPr>
              <a:t>Exceden 10% el  LII o LIE</a:t>
            </a:r>
          </a:p>
          <a:p>
            <a:pPr marL="731520" lvl="0">
              <a:lnSpc>
                <a:spcPct val="90000"/>
              </a:lnSpc>
              <a:spcBef>
                <a:spcPts val="600"/>
              </a:spcBef>
              <a:buFont typeface="Arial" panose="020B0604020202020204" pitchFamily="34" charset="0"/>
              <a:buChar char="•"/>
            </a:pPr>
            <a:r>
              <a:rPr lang="es-ES" spc="-100" dirty="0">
                <a:solidFill>
                  <a:prstClr val="black"/>
                </a:solidFill>
              </a:rPr>
              <a:t>Gas, vapor, </a:t>
            </a:r>
            <a:r>
              <a:rPr lang="es-ES" spc="-100" dirty="0" smtClean="0">
                <a:solidFill>
                  <a:prstClr val="black"/>
                </a:solidFill>
              </a:rPr>
              <a:t>niebla</a:t>
            </a:r>
          </a:p>
          <a:p>
            <a:pPr marL="731520" lvl="0">
              <a:lnSpc>
                <a:spcPct val="90000"/>
              </a:lnSpc>
              <a:spcBef>
                <a:spcPts val="600"/>
              </a:spcBef>
              <a:buFont typeface="Arial" panose="020B0604020202020204" pitchFamily="34" charset="0"/>
              <a:buChar char="•"/>
            </a:pPr>
            <a:r>
              <a:rPr lang="es-ES" spc="-50" dirty="0" smtClean="0">
                <a:solidFill>
                  <a:prstClr val="black"/>
                </a:solidFill>
              </a:rPr>
              <a:t>Limite inferior de inflamabilidad/explosividad</a:t>
            </a:r>
            <a:endParaRPr lang="es-ES" spc="-50" dirty="0">
              <a:solidFill>
                <a:prstClr val="black"/>
              </a:solidFill>
            </a:endParaRPr>
          </a:p>
          <a:p>
            <a:pPr lvl="0">
              <a:lnSpc>
                <a:spcPct val="90000"/>
              </a:lnSpc>
              <a:spcBef>
                <a:spcPts val="600"/>
              </a:spcBef>
            </a:pPr>
            <a:r>
              <a:rPr lang="es-ES" sz="3200" spc="-100" dirty="0">
                <a:solidFill>
                  <a:prstClr val="black"/>
                </a:solidFill>
              </a:rPr>
              <a:t>Polvo combustible en el aire</a:t>
            </a:r>
          </a:p>
          <a:p>
            <a:pPr marL="731520" lvl="0">
              <a:lnSpc>
                <a:spcPct val="90000"/>
              </a:lnSpc>
              <a:spcBef>
                <a:spcPts val="600"/>
              </a:spcBef>
              <a:buFont typeface="Arial" panose="020B0604020202020204" pitchFamily="34" charset="0"/>
              <a:buChar char="•"/>
            </a:pPr>
            <a:r>
              <a:rPr lang="es-ES" spc="-100" dirty="0">
                <a:solidFill>
                  <a:prstClr val="black"/>
                </a:solidFill>
              </a:rPr>
              <a:t>Mayor que el  LII</a:t>
            </a:r>
          </a:p>
          <a:p>
            <a:pPr marL="731520" lvl="0">
              <a:lnSpc>
                <a:spcPct val="90000"/>
              </a:lnSpc>
              <a:spcBef>
                <a:spcPts val="600"/>
              </a:spcBef>
              <a:buFont typeface="Arial" panose="020B0604020202020204" pitchFamily="34" charset="0"/>
              <a:buChar char="•"/>
            </a:pPr>
            <a:r>
              <a:rPr lang="es-ES" spc="-100" dirty="0">
                <a:solidFill>
                  <a:prstClr val="black"/>
                </a:solidFill>
              </a:rPr>
              <a:t>Polvo oscurece la </a:t>
            </a:r>
            <a:r>
              <a:rPr lang="es-ES" spc="-100" dirty="0" smtClean="0">
                <a:solidFill>
                  <a:prstClr val="black"/>
                </a:solidFill>
              </a:rPr>
              <a:t>visión</a:t>
            </a:r>
          </a:p>
          <a:p>
            <a:pPr marL="731520" lvl="0" indent="0">
              <a:lnSpc>
                <a:spcPct val="90000"/>
              </a:lnSpc>
              <a:spcBef>
                <a:spcPts val="0"/>
              </a:spcBef>
              <a:buNone/>
            </a:pPr>
            <a:r>
              <a:rPr lang="es-ES" spc="-100" dirty="0" smtClean="0">
                <a:solidFill>
                  <a:prstClr val="black"/>
                </a:solidFill>
              </a:rPr>
              <a:t>≤ </a:t>
            </a:r>
            <a:r>
              <a:rPr lang="es-ES" spc="-100" dirty="0">
                <a:solidFill>
                  <a:prstClr val="black"/>
                </a:solidFill>
              </a:rPr>
              <a:t>5 pies</a:t>
            </a:r>
            <a:r>
              <a:rPr lang="es-ES" sz="1800" spc="-100" dirty="0">
                <a:solidFill>
                  <a:prstClr val="black"/>
                </a:solidFill>
              </a:rPr>
              <a:t> </a:t>
            </a:r>
            <a:endParaRPr lang="es-HN" dirty="0"/>
          </a:p>
        </p:txBody>
      </p:sp>
      <p:sp>
        <p:nvSpPr>
          <p:cNvPr id="8" name="Content Placeholder 7"/>
          <p:cNvSpPr>
            <a:spLocks noGrp="1"/>
          </p:cNvSpPr>
          <p:nvPr>
            <p:ph sz="quarter" idx="15"/>
          </p:nvPr>
        </p:nvSpPr>
        <p:spPr>
          <a:xfrm>
            <a:off x="381000" y="5562600"/>
            <a:ext cx="6096000" cy="593417"/>
          </a:xfrm>
        </p:spPr>
        <p:txBody>
          <a:bodyPr>
            <a:normAutofit/>
          </a:bodyPr>
          <a:lstStyle/>
          <a:p>
            <a:pPr lvl="0">
              <a:spcBef>
                <a:spcPts val="0"/>
              </a:spcBef>
            </a:pPr>
            <a:r>
              <a:rPr lang="es-ES" sz="3200" spc="-100" dirty="0">
                <a:solidFill>
                  <a:prstClr val="black"/>
                </a:solidFill>
              </a:rPr>
              <a:t>Además, usualmente </a:t>
            </a:r>
            <a:r>
              <a:rPr lang="es-ES" sz="3200" spc="-100" dirty="0" smtClean="0">
                <a:solidFill>
                  <a:prstClr val="black"/>
                </a:solidFill>
              </a:rPr>
              <a:t>tóxicas</a:t>
            </a:r>
            <a:endParaRPr lang="en-US" dirty="0"/>
          </a:p>
        </p:txBody>
      </p:sp>
      <p:sp>
        <p:nvSpPr>
          <p:cNvPr id="10" name="Content Placeholder 9"/>
          <p:cNvSpPr>
            <a:spLocks noGrp="1"/>
          </p:cNvSpPr>
          <p:nvPr>
            <p:ph sz="quarter" idx="16"/>
          </p:nvPr>
        </p:nvSpPr>
        <p:spPr>
          <a:xfrm>
            <a:off x="5697128" y="5130361"/>
            <a:ext cx="2983640" cy="567328"/>
          </a:xfrm>
        </p:spPr>
        <p:txBody>
          <a:bodyPr/>
          <a:lstStyle/>
          <a:p>
            <a:pPr marL="0" lvl="0" indent="0" defTabSz="914400">
              <a:spcBef>
                <a:spcPts val="0"/>
              </a:spcBef>
              <a:buClrTx/>
              <a:buSzTx/>
              <a:buNone/>
            </a:pPr>
            <a:r>
              <a:rPr lang="es-HN" b="1" dirty="0">
                <a:solidFill>
                  <a:srgbClr val="F79646">
                    <a:lumMod val="75000"/>
                  </a:srgbClr>
                </a:solidFill>
                <a:latin typeface="Franklin Gothic Medium Cond" panose="020B0606030402020204" pitchFamily="34" charset="0"/>
              </a:rPr>
              <a:t>Triángulo de </a:t>
            </a:r>
            <a:r>
              <a:rPr lang="es-HN" b="1" dirty="0" smtClean="0">
                <a:solidFill>
                  <a:srgbClr val="F79646">
                    <a:lumMod val="75000"/>
                  </a:srgbClr>
                </a:solidFill>
                <a:latin typeface="Franklin Gothic Medium Cond" panose="020B0606030402020204" pitchFamily="34" charset="0"/>
              </a:rPr>
              <a:t>Ignición</a:t>
            </a:r>
            <a:endParaRPr lang="en-US" dirty="0"/>
          </a:p>
        </p:txBody>
      </p:sp>
      <p:grpSp>
        <p:nvGrpSpPr>
          <p:cNvPr id="3" name="Group 2" title="Triángulo de Ignición - Atmósfera Combustible"/>
          <p:cNvGrpSpPr/>
          <p:nvPr/>
        </p:nvGrpSpPr>
        <p:grpSpPr>
          <a:xfrm>
            <a:off x="5117696" y="1524000"/>
            <a:ext cx="3657600" cy="3668097"/>
            <a:chOff x="5093104" y="1885019"/>
            <a:chExt cx="3657600" cy="3668097"/>
          </a:xfrm>
        </p:grpSpPr>
        <p:sp>
          <p:nvSpPr>
            <p:cNvPr id="25" name="Cloud 24"/>
            <p:cNvSpPr/>
            <p:nvPr/>
          </p:nvSpPr>
          <p:spPr>
            <a:xfrm rot="496112">
              <a:off x="5918987" y="3452272"/>
              <a:ext cx="2011680" cy="1247797"/>
            </a:xfrm>
            <a:prstGeom prst="cloud">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672536" y="3626505"/>
              <a:ext cx="2480864" cy="830997"/>
            </a:xfrm>
            <a:prstGeom prst="rect">
              <a:avLst/>
            </a:prstGeom>
            <a:noFill/>
          </p:spPr>
          <p:txBody>
            <a:bodyPr wrap="square" rtlCol="0">
              <a:spAutoFit/>
            </a:bodyPr>
            <a:lstStyle/>
            <a:p>
              <a:pPr algn="ctr"/>
              <a:r>
                <a:rPr lang="es-HN" sz="2400" b="1" i="1" dirty="0" smtClean="0">
                  <a:latin typeface="Franklin Gothic Medium Cond" panose="020B0606030402020204" pitchFamily="34" charset="0"/>
                </a:rPr>
                <a:t>Atmósfera Combustible</a:t>
              </a:r>
              <a:endParaRPr lang="es-HN" sz="2400" b="1" i="1" dirty="0">
                <a:latin typeface="Franklin Gothic Medium Cond" panose="020B0606030402020204" pitchFamily="34" charset="0"/>
              </a:endParaRPr>
            </a:p>
          </p:txBody>
        </p:sp>
        <p:sp>
          <p:nvSpPr>
            <p:cNvPr id="9" name="Down Arrow 8"/>
            <p:cNvSpPr/>
            <p:nvPr/>
          </p:nvSpPr>
          <p:spPr>
            <a:xfrm>
              <a:off x="6281824" y="2438400"/>
              <a:ext cx="1280160" cy="128016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9800000">
              <a:off x="5486707" y="4272956"/>
              <a:ext cx="1280160" cy="1280160"/>
            </a:xfrm>
            <a:prstGeom prst="rightArrow">
              <a:avLst/>
            </a:prstGeom>
            <a:solidFill>
              <a:srgbClr val="95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800000" flipH="1">
              <a:off x="7066373" y="4260598"/>
              <a:ext cx="1280160" cy="12801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553200" y="2655487"/>
              <a:ext cx="762000" cy="400110"/>
            </a:xfrm>
            <a:prstGeom prst="rect">
              <a:avLst/>
            </a:prstGeom>
            <a:noFill/>
          </p:spPr>
          <p:txBody>
            <a:bodyPr wrap="square" rtlCol="0">
              <a:spAutoFit/>
            </a:bodyPr>
            <a:lstStyle/>
            <a:p>
              <a:pPr algn="ctr"/>
              <a:r>
                <a:rPr lang="es-HN" sz="2000" b="1" dirty="0" smtClean="0">
                  <a:latin typeface="Franklin Gothic Medium Cond" panose="020B0606030402020204" pitchFamily="34" charset="0"/>
                </a:rPr>
                <a:t>Aire</a:t>
              </a:r>
              <a:endParaRPr lang="es-HN" sz="2000" b="1" dirty="0">
                <a:latin typeface="Franklin Gothic Medium Cond" panose="020B0606030402020204" pitchFamily="34" charset="0"/>
              </a:endParaRPr>
            </a:p>
          </p:txBody>
        </p:sp>
        <p:sp>
          <p:nvSpPr>
            <p:cNvPr id="20" name="Isosceles Triangle 19"/>
            <p:cNvSpPr/>
            <p:nvPr/>
          </p:nvSpPr>
          <p:spPr>
            <a:xfrm>
              <a:off x="5093104" y="1885019"/>
              <a:ext cx="3657600" cy="3657600"/>
            </a:xfrm>
            <a:prstGeom prst="triangle">
              <a:avLst/>
            </a:prstGeom>
            <a:noFill/>
            <a:ln w="762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19800000">
              <a:off x="5374588" y="4480948"/>
              <a:ext cx="1371564" cy="877163"/>
            </a:xfrm>
            <a:prstGeom prst="rect">
              <a:avLst/>
            </a:prstGeom>
            <a:noFill/>
          </p:spPr>
          <p:txBody>
            <a:bodyPr wrap="square" rtlCol="0">
              <a:spAutoFit/>
            </a:bodyPr>
            <a:lstStyle/>
            <a:p>
              <a:pPr algn="ctr"/>
              <a:r>
                <a:rPr lang="es-HN" sz="1700" b="1" dirty="0" smtClean="0">
                  <a:latin typeface="Franklin Gothic Medium Cond" panose="020B0606030402020204" pitchFamily="34" charset="0"/>
                </a:rPr>
                <a:t>Gas, vapor, niebla, polvo</a:t>
              </a:r>
              <a:endParaRPr lang="es-HN" sz="1700" b="1" dirty="0">
                <a:latin typeface="Franklin Gothic Medium Cond" panose="020B0606030402020204" pitchFamily="34" charset="0"/>
              </a:endParaRPr>
            </a:p>
          </p:txBody>
        </p:sp>
        <p:sp>
          <p:nvSpPr>
            <p:cNvPr id="30" name="TextBox 29"/>
            <p:cNvSpPr txBox="1"/>
            <p:nvPr/>
          </p:nvSpPr>
          <p:spPr>
            <a:xfrm rot="1800000">
              <a:off x="7092369" y="4562112"/>
              <a:ext cx="1280160" cy="707886"/>
            </a:xfrm>
            <a:prstGeom prst="rect">
              <a:avLst/>
            </a:prstGeom>
            <a:noFill/>
          </p:spPr>
          <p:txBody>
            <a:bodyPr wrap="square" rtlCol="0">
              <a:spAutoFit/>
            </a:bodyPr>
            <a:lstStyle/>
            <a:p>
              <a:pPr algn="r"/>
              <a:r>
                <a:rPr lang="es-HN" sz="2000" b="1" dirty="0" smtClean="0">
                  <a:latin typeface="Franklin Gothic Medium Cond" panose="020B0606030402020204" pitchFamily="34" charset="0"/>
                </a:rPr>
                <a:t>Fuente de Ignición </a:t>
              </a:r>
              <a:endParaRPr lang="es-HN" sz="2000" b="1" dirty="0">
                <a:latin typeface="Franklin Gothic Medium Cond" panose="020B0606030402020204" pitchFamily="34" charset="0"/>
              </a:endParaRPr>
            </a:p>
          </p:txBody>
        </p:sp>
      </p:grpSp>
    </p:spTree>
    <p:extLst>
      <p:ext uri="{BB962C8B-B14F-4D97-AF65-F5344CB8AC3E}">
        <p14:creationId xmlns:p14="http://schemas.microsoft.com/office/powerpoint/2010/main" val="1506849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31</a:t>
            </a:fld>
            <a:endParaRPr lang="en-US" dirty="0">
              <a:solidFill>
                <a:prstClr val="white">
                  <a:lumMod val="75000"/>
                </a:prstClr>
              </a:solidFill>
            </a:endParaRPr>
          </a:p>
        </p:txBody>
      </p:sp>
      <p:sp>
        <p:nvSpPr>
          <p:cNvPr id="5" name="Title 4"/>
          <p:cNvSpPr>
            <a:spLocks noGrp="1"/>
          </p:cNvSpPr>
          <p:nvPr>
            <p:ph type="title"/>
          </p:nvPr>
        </p:nvSpPr>
        <p:spPr/>
        <p:txBody>
          <a:bodyPr>
            <a:noAutofit/>
          </a:bodyPr>
          <a:lstStyle/>
          <a:p>
            <a:r>
              <a:rPr lang="es-HN" dirty="0" smtClean="0"/>
              <a:t>La Actividad de Trabajo </a:t>
            </a:r>
            <a:r>
              <a:rPr lang="es-HN" dirty="0"/>
              <a:t>P</a:t>
            </a:r>
            <a:r>
              <a:rPr lang="es-HN" dirty="0" smtClean="0"/>
              <a:t>uede </a:t>
            </a:r>
            <a:r>
              <a:rPr lang="es-HN" dirty="0"/>
              <a:t>H</a:t>
            </a:r>
            <a:r>
              <a:rPr lang="es-HN" dirty="0" smtClean="0"/>
              <a:t>acer que el Aire </a:t>
            </a:r>
            <a:r>
              <a:rPr lang="es-HN" dirty="0"/>
              <a:t>S</a:t>
            </a:r>
            <a:r>
              <a:rPr lang="es-HN" dirty="0" smtClean="0"/>
              <a:t>ea </a:t>
            </a:r>
            <a:r>
              <a:rPr lang="es-HN" dirty="0"/>
              <a:t>T</a:t>
            </a:r>
            <a:r>
              <a:rPr lang="es-HN" dirty="0" smtClean="0"/>
              <a:t>óxico</a:t>
            </a:r>
            <a:endParaRPr lang="es-HN" dirty="0"/>
          </a:p>
        </p:txBody>
      </p:sp>
      <p:sp>
        <p:nvSpPr>
          <p:cNvPr id="3" name="Content Placeholder 2"/>
          <p:cNvSpPr>
            <a:spLocks noGrp="1"/>
          </p:cNvSpPr>
          <p:nvPr>
            <p:ph sz="half" idx="1"/>
          </p:nvPr>
        </p:nvSpPr>
        <p:spPr>
          <a:xfrm>
            <a:off x="304800" y="1447800"/>
            <a:ext cx="8534400" cy="762000"/>
          </a:xfrm>
        </p:spPr>
        <p:txBody>
          <a:bodyPr>
            <a:normAutofit/>
          </a:bodyPr>
          <a:lstStyle/>
          <a:p>
            <a:pPr marL="0" indent="0">
              <a:buNone/>
            </a:pPr>
            <a:r>
              <a:rPr lang="es-HN" sz="3600" b="1" spc="-120" dirty="0" smtClean="0">
                <a:solidFill>
                  <a:schemeClr val="accent6">
                    <a:lumMod val="75000"/>
                  </a:schemeClr>
                </a:solidFill>
              </a:rPr>
              <a:t>Fuentes de atmósfera tóxica:</a:t>
            </a:r>
            <a:endParaRPr lang="es-HN" b="1" spc="-120" dirty="0" smtClean="0">
              <a:ln w="1905"/>
              <a:solidFill>
                <a:schemeClr val="accent6">
                  <a:lumMod val="75000"/>
                </a:schemeClr>
              </a:solidFill>
              <a:effectLst>
                <a:innerShdw blurRad="69850" dist="43180" dir="5400000">
                  <a:srgbClr val="000000">
                    <a:alpha val="65000"/>
                  </a:srgbClr>
                </a:innerShdw>
              </a:effectLst>
            </a:endParaRPr>
          </a:p>
        </p:txBody>
      </p:sp>
      <p:sp>
        <p:nvSpPr>
          <p:cNvPr id="2" name="Content Placeholder 1"/>
          <p:cNvSpPr>
            <a:spLocks noGrp="1"/>
          </p:cNvSpPr>
          <p:nvPr>
            <p:ph sz="half" idx="2"/>
          </p:nvPr>
        </p:nvSpPr>
        <p:spPr>
          <a:xfrm>
            <a:off x="304800" y="2133600"/>
            <a:ext cx="6553200" cy="4800600"/>
          </a:xfrm>
        </p:spPr>
        <p:txBody>
          <a:bodyPr>
            <a:normAutofit/>
          </a:bodyPr>
          <a:lstStyle/>
          <a:p>
            <a:pPr lvl="0">
              <a:lnSpc>
                <a:spcPct val="90000"/>
              </a:lnSpc>
              <a:spcBef>
                <a:spcPts val="600"/>
              </a:spcBef>
            </a:pPr>
            <a:r>
              <a:rPr lang="es-HN" sz="3200" spc="-50" dirty="0">
                <a:solidFill>
                  <a:prstClr val="black"/>
                </a:solidFill>
              </a:rPr>
              <a:t>Producto almacenado</a:t>
            </a:r>
          </a:p>
          <a:p>
            <a:pPr lvl="1" indent="-365760">
              <a:lnSpc>
                <a:spcPct val="90000"/>
              </a:lnSpc>
              <a:spcBef>
                <a:spcPts val="600"/>
              </a:spcBef>
            </a:pPr>
            <a:r>
              <a:rPr lang="es-HN" sz="2800" spc="-50" dirty="0">
                <a:solidFill>
                  <a:prstClr val="black"/>
                </a:solidFill>
              </a:rPr>
              <a:t>Descomposición</a:t>
            </a:r>
          </a:p>
          <a:p>
            <a:pPr lvl="1" indent="-365760">
              <a:lnSpc>
                <a:spcPct val="90000"/>
              </a:lnSpc>
              <a:spcBef>
                <a:spcPts val="600"/>
              </a:spcBef>
            </a:pPr>
            <a:r>
              <a:rPr lang="es-HN" sz="2800" spc="-50" dirty="0" smtClean="0">
                <a:solidFill>
                  <a:prstClr val="black"/>
                </a:solidFill>
              </a:rPr>
              <a:t>H</a:t>
            </a:r>
            <a:r>
              <a:rPr lang="es-HN" sz="2800" spc="-50" baseline="-10000" dirty="0" smtClean="0">
                <a:solidFill>
                  <a:prstClr val="black"/>
                </a:solidFill>
              </a:rPr>
              <a:t>2</a:t>
            </a:r>
            <a:r>
              <a:rPr lang="es-HN" sz="2800" spc="-50" dirty="0" smtClean="0">
                <a:solidFill>
                  <a:prstClr val="black"/>
                </a:solidFill>
              </a:rPr>
              <a:t>S, CO</a:t>
            </a:r>
            <a:r>
              <a:rPr lang="es-HN" sz="2800" spc="-50" baseline="-10000" dirty="0" smtClean="0">
                <a:solidFill>
                  <a:prstClr val="black"/>
                </a:solidFill>
              </a:rPr>
              <a:t>2</a:t>
            </a:r>
            <a:r>
              <a:rPr lang="es-HN" sz="2800" spc="-50" dirty="0" smtClean="0">
                <a:solidFill>
                  <a:prstClr val="black"/>
                </a:solidFill>
              </a:rPr>
              <a:t>, metano</a:t>
            </a:r>
          </a:p>
          <a:p>
            <a:pPr lvl="0">
              <a:lnSpc>
                <a:spcPct val="90000"/>
              </a:lnSpc>
              <a:spcBef>
                <a:spcPts val="600"/>
              </a:spcBef>
            </a:pPr>
            <a:r>
              <a:rPr lang="es-HN" sz="3200" spc="-50" dirty="0" smtClean="0">
                <a:solidFill>
                  <a:prstClr val="black"/>
                </a:solidFill>
              </a:rPr>
              <a:t>Actividad en el espacio</a:t>
            </a:r>
          </a:p>
          <a:p>
            <a:pPr lvl="1" indent="-365760">
              <a:lnSpc>
                <a:spcPct val="90000"/>
              </a:lnSpc>
              <a:spcBef>
                <a:spcPts val="600"/>
              </a:spcBef>
            </a:pPr>
            <a:r>
              <a:rPr lang="es-HN" sz="2800" spc="-50" dirty="0" smtClean="0">
                <a:solidFill>
                  <a:prstClr val="black"/>
                </a:solidFill>
              </a:rPr>
              <a:t>Trabajos </a:t>
            </a:r>
            <a:r>
              <a:rPr lang="es-HN" sz="2800" spc="-50" dirty="0">
                <a:solidFill>
                  <a:prstClr val="black"/>
                </a:solidFill>
              </a:rPr>
              <a:t>en caliente</a:t>
            </a:r>
          </a:p>
          <a:p>
            <a:pPr lvl="1" indent="-365760">
              <a:lnSpc>
                <a:spcPct val="90000"/>
              </a:lnSpc>
              <a:spcBef>
                <a:spcPts val="600"/>
              </a:spcBef>
            </a:pPr>
            <a:r>
              <a:rPr lang="es-HN" sz="2800" spc="-50" dirty="0">
                <a:solidFill>
                  <a:prstClr val="black"/>
                </a:solidFill>
              </a:rPr>
              <a:t>Fuentes externas </a:t>
            </a:r>
          </a:p>
          <a:p>
            <a:pPr lvl="1" indent="-365760">
              <a:lnSpc>
                <a:spcPct val="90000"/>
              </a:lnSpc>
              <a:spcBef>
                <a:spcPts val="600"/>
              </a:spcBef>
            </a:pPr>
            <a:r>
              <a:rPr lang="es-HN" sz="2800" spc="-50" dirty="0">
                <a:solidFill>
                  <a:prstClr val="black"/>
                </a:solidFill>
              </a:rPr>
              <a:t>Gases de los vehículos</a:t>
            </a:r>
          </a:p>
          <a:p>
            <a:pPr lvl="1" indent="-365760">
              <a:lnSpc>
                <a:spcPct val="90000"/>
              </a:lnSpc>
              <a:spcBef>
                <a:spcPts val="600"/>
              </a:spcBef>
            </a:pPr>
            <a:r>
              <a:rPr lang="es-HN" sz="2800" spc="-50" dirty="0">
                <a:solidFill>
                  <a:prstClr val="black"/>
                </a:solidFill>
              </a:rPr>
              <a:t>Aplicación de productos químicos (pueden desviarse) </a:t>
            </a:r>
            <a:endParaRPr lang="en-US" dirty="0"/>
          </a:p>
        </p:txBody>
      </p:sp>
      <p:pic>
        <p:nvPicPr>
          <p:cNvPr id="10" name="Picture 2" title="Soldadura de hombr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9170" y="1582738"/>
            <a:ext cx="24705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title="Camiones que esperan para descargar el grano"/>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370818" y="3962400"/>
            <a:ext cx="246888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539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32</a:t>
            </a:fld>
            <a:endParaRPr lang="en-US" dirty="0">
              <a:solidFill>
                <a:prstClr val="white">
                  <a:lumMod val="75000"/>
                </a:prstClr>
              </a:solidFill>
            </a:endParaRPr>
          </a:p>
        </p:txBody>
      </p:sp>
      <p:sp>
        <p:nvSpPr>
          <p:cNvPr id="7" name="Title 6"/>
          <p:cNvSpPr>
            <a:spLocks noGrp="1"/>
          </p:cNvSpPr>
          <p:nvPr>
            <p:ph type="title"/>
          </p:nvPr>
        </p:nvSpPr>
        <p:spPr/>
        <p:txBody>
          <a:bodyPr/>
          <a:lstStyle/>
          <a:p>
            <a:r>
              <a:rPr lang="en-US" dirty="0" err="1"/>
              <a:t>Peligros</a:t>
            </a:r>
            <a:r>
              <a:rPr lang="en-US" dirty="0"/>
              <a:t> de </a:t>
            </a:r>
            <a:r>
              <a:rPr lang="en-US" dirty="0" err="1"/>
              <a:t>I</a:t>
            </a:r>
            <a:r>
              <a:rPr lang="en-US" dirty="0" err="1" smtClean="0"/>
              <a:t>nmersión</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lvl="0" indent="0" fontAlgn="base">
              <a:lnSpc>
                <a:spcPct val="90000"/>
              </a:lnSpc>
              <a:spcBef>
                <a:spcPts val="0"/>
              </a:spcBef>
              <a:spcAft>
                <a:spcPts val="1800"/>
              </a:spcAft>
              <a:buNone/>
            </a:pPr>
            <a:r>
              <a:rPr lang="es-HN" altLang="en-US" sz="3600" b="1" dirty="0" smtClean="0">
                <a:solidFill>
                  <a:schemeClr val="accent6">
                    <a:lumMod val="75000"/>
                  </a:schemeClr>
                </a:solidFill>
              </a:rPr>
              <a:t>Material almacenado (líquido/ sólido)</a:t>
            </a:r>
            <a:endParaRPr lang="es-HN" altLang="en-US" sz="1400" b="1" dirty="0" smtClean="0">
              <a:solidFill>
                <a:schemeClr val="accent6">
                  <a:lumMod val="75000"/>
                </a:schemeClr>
              </a:solidFill>
            </a:endParaRPr>
          </a:p>
          <a:p>
            <a:pPr marL="457200" lvl="0" indent="-457200" fontAlgn="base">
              <a:lnSpc>
                <a:spcPct val="90000"/>
              </a:lnSpc>
              <a:spcBef>
                <a:spcPts val="0"/>
              </a:spcBef>
              <a:spcAft>
                <a:spcPts val="600"/>
              </a:spcAft>
              <a:buClr>
                <a:srgbClr val="FFC000"/>
              </a:buClr>
              <a:buSzPct val="150000"/>
              <a:buFont typeface="Wingdings" panose="05000000000000000000" pitchFamily="2" charset="2"/>
              <a:buChar char="§"/>
            </a:pPr>
            <a:r>
              <a:rPr lang="es-HN" altLang="en-US" sz="3200" dirty="0" smtClean="0">
                <a:solidFill>
                  <a:prstClr val="black"/>
                </a:solidFill>
              </a:rPr>
              <a:t>Permite que entrante se hunda</a:t>
            </a:r>
          </a:p>
          <a:p>
            <a:pPr marL="457200" lvl="0" indent="-457200" fontAlgn="base">
              <a:lnSpc>
                <a:spcPct val="90000"/>
              </a:lnSpc>
              <a:spcBef>
                <a:spcPts val="0"/>
              </a:spcBef>
              <a:spcAft>
                <a:spcPts val="600"/>
              </a:spcAft>
              <a:buClr>
                <a:srgbClr val="FFC000"/>
              </a:buClr>
              <a:buSzPct val="150000"/>
              <a:buFont typeface="Wingdings" panose="05000000000000000000" pitchFamily="2" charset="2"/>
              <a:buChar char="§"/>
            </a:pPr>
            <a:r>
              <a:rPr lang="es-HN" altLang="en-US" sz="3200" dirty="0" smtClean="0">
                <a:solidFill>
                  <a:prstClr val="black"/>
                </a:solidFill>
              </a:rPr>
              <a:t>Movimiento - fluir/caer</a:t>
            </a:r>
          </a:p>
          <a:p>
            <a:pPr marL="857250" lvl="1" indent="-457200" fontAlgn="base">
              <a:lnSpc>
                <a:spcPct val="90000"/>
              </a:lnSpc>
              <a:spcBef>
                <a:spcPts val="0"/>
              </a:spcBef>
              <a:spcAft>
                <a:spcPts val="600"/>
              </a:spcAft>
              <a:buClr>
                <a:srgbClr val="FFC000"/>
              </a:buClr>
              <a:buSzPct val="150000"/>
              <a:buFont typeface="Arial" panose="020B0604020202020204" pitchFamily="34" charset="0"/>
              <a:buChar char="•"/>
            </a:pPr>
            <a:r>
              <a:rPr lang="es-HN" altLang="en-US" sz="2800" dirty="0" smtClean="0">
                <a:solidFill>
                  <a:prstClr val="black"/>
                </a:solidFill>
              </a:rPr>
              <a:t>Agregar más o introducir</a:t>
            </a:r>
          </a:p>
          <a:p>
            <a:pPr marL="457200" indent="-457200" fontAlgn="base">
              <a:lnSpc>
                <a:spcPct val="90000"/>
              </a:lnSpc>
              <a:spcBef>
                <a:spcPts val="0"/>
              </a:spcBef>
              <a:spcAft>
                <a:spcPts val="600"/>
              </a:spcAft>
              <a:buClr>
                <a:srgbClr val="FFC000"/>
              </a:buClr>
              <a:buSzPct val="150000"/>
              <a:buFont typeface="Wingdings" panose="05000000000000000000" pitchFamily="2" charset="2"/>
              <a:buChar char="§"/>
            </a:pPr>
            <a:r>
              <a:rPr lang="es-HN" altLang="en-US" sz="3200" dirty="0" smtClean="0">
                <a:solidFill>
                  <a:prstClr val="black"/>
                </a:solidFill>
              </a:rPr>
              <a:t>Puenteado </a:t>
            </a:r>
            <a:r>
              <a:rPr lang="es-HN" altLang="en-US" dirty="0" smtClean="0">
                <a:solidFill>
                  <a:prstClr val="black"/>
                </a:solidFill>
              </a:rPr>
              <a:t>(en forma de puente)</a:t>
            </a:r>
            <a:endParaRPr lang="es-HN" dirty="0"/>
          </a:p>
        </p:txBody>
      </p:sp>
      <p:pic>
        <p:nvPicPr>
          <p:cNvPr id="35842" name="Picture 2" title="Fosa de estiércol sobre el suel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9600" y="4343400"/>
            <a:ext cx="3200400" cy="2286000"/>
          </a:xfrm>
          <a:prstGeom prst="rect">
            <a:avLst/>
          </a:prstGeom>
          <a:noFill/>
          <a:ln w="9525">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pic>
        <p:nvPicPr>
          <p:cNvPr id="5" name="Picture 4" title="Pirámide de gran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400" y="2362200"/>
            <a:ext cx="2057400" cy="3657600"/>
          </a:xfrm>
          <a:prstGeom prst="rect">
            <a:avLst/>
          </a:prstGeom>
        </p:spPr>
      </p:pic>
    </p:spTree>
    <p:extLst>
      <p:ext uri="{BB962C8B-B14F-4D97-AF65-F5344CB8AC3E}">
        <p14:creationId xmlns:p14="http://schemas.microsoft.com/office/powerpoint/2010/main" val="8947282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33</a:t>
            </a:fld>
            <a:endParaRPr lang="en-US" dirty="0">
              <a:solidFill>
                <a:prstClr val="white">
                  <a:lumMod val="75000"/>
                </a:prstClr>
              </a:solidFill>
            </a:endParaRPr>
          </a:p>
        </p:txBody>
      </p:sp>
      <p:sp>
        <p:nvSpPr>
          <p:cNvPr id="2" name="Title 1"/>
          <p:cNvSpPr>
            <a:spLocks noGrp="1"/>
          </p:cNvSpPr>
          <p:nvPr>
            <p:ph type="title"/>
          </p:nvPr>
        </p:nvSpPr>
        <p:spPr>
          <a:xfrm>
            <a:off x="228600" y="274638"/>
            <a:ext cx="8686800" cy="792162"/>
          </a:xfrm>
        </p:spPr>
        <p:txBody>
          <a:bodyPr>
            <a:normAutofit/>
          </a:bodyPr>
          <a:lstStyle/>
          <a:p>
            <a:r>
              <a:rPr lang="es-HN" dirty="0" smtClean="0"/>
              <a:t>Configuración Interna - Paredes</a:t>
            </a:r>
            <a:endParaRPr lang="es-HN" dirty="0"/>
          </a:p>
        </p:txBody>
      </p:sp>
      <p:sp>
        <p:nvSpPr>
          <p:cNvPr id="3" name="Content Placeholder 2"/>
          <p:cNvSpPr>
            <a:spLocks noGrp="1"/>
          </p:cNvSpPr>
          <p:nvPr>
            <p:ph idx="1"/>
          </p:nvPr>
        </p:nvSpPr>
        <p:spPr/>
        <p:txBody>
          <a:bodyPr/>
          <a:lstStyle/>
          <a:p>
            <a:pPr marL="457200" indent="-457200">
              <a:spcBef>
                <a:spcPts val="600"/>
              </a:spcBef>
              <a:buClr>
                <a:srgbClr val="FFC000"/>
              </a:buClr>
              <a:buSzPct val="150000"/>
              <a:buFont typeface="Wingdings" panose="05000000000000000000" pitchFamily="2" charset="2"/>
              <a:buChar char="§"/>
            </a:pPr>
            <a:r>
              <a:rPr lang="es-HN" sz="3200" dirty="0" smtClean="0"/>
              <a:t>Paredes convergentes internas </a:t>
            </a:r>
          </a:p>
          <a:p>
            <a:pPr marL="914400" lvl="1" indent="-457200">
              <a:spcBef>
                <a:spcPts val="600"/>
              </a:spcBef>
              <a:buClr>
                <a:srgbClr val="FFC000"/>
              </a:buClr>
              <a:buSzPct val="150000"/>
              <a:buFont typeface="Arial" panose="020B0604020202020204" pitchFamily="34" charset="0"/>
              <a:buChar char="•"/>
            </a:pPr>
            <a:r>
              <a:rPr lang="es-HN" sz="2800" dirty="0" smtClean="0"/>
              <a:t>Tolva inferior</a:t>
            </a:r>
          </a:p>
          <a:p>
            <a:pPr marL="914400" lvl="1" indent="-457200">
              <a:spcBef>
                <a:spcPts val="600"/>
              </a:spcBef>
              <a:buClr>
                <a:srgbClr val="FFC000"/>
              </a:buClr>
              <a:buSzPct val="150000"/>
              <a:buFont typeface="Arial" panose="020B0604020202020204" pitchFamily="34" charset="0"/>
              <a:buChar char="•"/>
            </a:pPr>
            <a:r>
              <a:rPr lang="es-HN" sz="2800" dirty="0" smtClean="0"/>
              <a:t>El piso se inclina hacia abajo y se estrecha hasta una sección transversal más pequeña</a:t>
            </a:r>
            <a:endParaRPr lang="en-US" sz="2800" dirty="0"/>
          </a:p>
        </p:txBody>
      </p:sp>
      <p:pic>
        <p:nvPicPr>
          <p:cNvPr id="6" name="Picture 5" title="Tolva inferio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 y="3770809"/>
            <a:ext cx="3657600" cy="2072430"/>
          </a:xfrm>
          <a:prstGeom prst="ellipse">
            <a:avLst/>
          </a:prstGeom>
          <a:ln w="28575" cap="rnd">
            <a:solidFill>
              <a:schemeClr val="tx1"/>
            </a:solidFill>
          </a:ln>
          <a:effectLst>
            <a:outerShdw blurRad="190500" dist="127000" dir="5400000" sx="90000" sy="-19000" rotWithShape="0">
              <a:prstClr val="black">
                <a:alpha val="15000"/>
              </a:prstClr>
            </a:outerShdw>
          </a:effectLst>
          <a:scene3d>
            <a:camera prst="orthographicFront"/>
            <a:lightRig rig="contrasting" dir="t">
              <a:rot lat="0" lon="0" rev="3000000"/>
            </a:lightRig>
          </a:scene3d>
          <a:sp3d contourW="7620">
            <a:bevelT w="95250" h="31750"/>
            <a:contourClr>
              <a:srgbClr val="333333"/>
            </a:contourClr>
          </a:sp3d>
        </p:spPr>
      </p:pic>
      <p:pic>
        <p:nvPicPr>
          <p:cNvPr id="5" name="Picture 5" title="Paredes convergentes internas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876800" y="3770809"/>
            <a:ext cx="3657600" cy="2858591"/>
          </a:xfrm>
          <a:prstGeom prst="rect">
            <a:avLst/>
          </a:prstGeom>
          <a:noFill/>
          <a:ln>
            <a:noFill/>
          </a:ln>
          <a:effectLst>
            <a:outerShdw blurRad="190500" dist="1270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3697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34</a:t>
            </a:fld>
            <a:endParaRPr lang="en-US" dirty="0">
              <a:solidFill>
                <a:prstClr val="white">
                  <a:lumMod val="75000"/>
                </a:prstClr>
              </a:solidFill>
            </a:endParaRPr>
          </a:p>
        </p:txBody>
      </p:sp>
      <p:sp>
        <p:nvSpPr>
          <p:cNvPr id="2" name="Title 1"/>
          <p:cNvSpPr>
            <a:spLocks noGrp="1"/>
          </p:cNvSpPr>
          <p:nvPr>
            <p:ph type="title"/>
          </p:nvPr>
        </p:nvSpPr>
        <p:spPr/>
        <p:txBody>
          <a:bodyPr anchor="t">
            <a:normAutofit/>
          </a:bodyPr>
          <a:lstStyle/>
          <a:p>
            <a:r>
              <a:rPr lang="es-HN" dirty="0" smtClean="0"/>
              <a:t>Peligros de Temperatura</a:t>
            </a:r>
            <a:endParaRPr lang="es-HN" dirty="0"/>
          </a:p>
        </p:txBody>
      </p:sp>
      <p:sp>
        <p:nvSpPr>
          <p:cNvPr id="10" name="Content Placeholder 9"/>
          <p:cNvSpPr>
            <a:spLocks noGrp="1"/>
          </p:cNvSpPr>
          <p:nvPr>
            <p:ph sz="quarter" idx="13"/>
          </p:nvPr>
        </p:nvSpPr>
        <p:spPr>
          <a:xfrm>
            <a:off x="462951" y="1143000"/>
            <a:ext cx="8214845" cy="1638300"/>
          </a:xfrm>
        </p:spPr>
        <p:txBody>
          <a:bodyPr>
            <a:normAutofit lnSpcReduction="10000"/>
          </a:bodyPr>
          <a:lstStyle/>
          <a:p>
            <a:pPr marL="0" indent="0">
              <a:spcBef>
                <a:spcPts val="0"/>
              </a:spcBef>
              <a:buNone/>
            </a:pPr>
            <a:r>
              <a:rPr lang="es-ES" sz="3600" dirty="0"/>
              <a:t>La temperatura ambiente debe ser alcanzada dentro del espacio </a:t>
            </a:r>
            <a:r>
              <a:rPr lang="es-ES" sz="3600" dirty="0">
                <a:solidFill>
                  <a:schemeClr val="accent6">
                    <a:lumMod val="75000"/>
                  </a:schemeClr>
                </a:solidFill>
                <a:latin typeface="Arial Black" panose="020B0A04020102020204" pitchFamily="34" charset="0"/>
              </a:rPr>
              <a:t>antes de </a:t>
            </a:r>
            <a:r>
              <a:rPr lang="es-ES" sz="3600" dirty="0"/>
              <a:t>la entrada</a:t>
            </a:r>
            <a:r>
              <a:rPr lang="es-ES" sz="3600" dirty="0" smtClean="0"/>
              <a:t>.</a:t>
            </a:r>
            <a:endParaRPr lang="en-US" sz="3600" dirty="0"/>
          </a:p>
        </p:txBody>
      </p:sp>
      <p:pic>
        <p:nvPicPr>
          <p:cNvPr id="6" name="Picture 4" title="Secador de flujo transversal horizontal"/>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667000"/>
            <a:ext cx="311162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p:cNvSpPr>
          <p:nvPr>
            <p:ph sz="quarter" idx="14"/>
          </p:nvPr>
        </p:nvSpPr>
        <p:spPr>
          <a:xfrm>
            <a:off x="3568828" y="2819400"/>
            <a:ext cx="3043318" cy="1905000"/>
          </a:xfrm>
        </p:spPr>
        <p:txBody>
          <a:bodyPr>
            <a:normAutofit/>
          </a:bodyPr>
          <a:lstStyle/>
          <a:p>
            <a:pPr marL="0" indent="0" algn="ctr">
              <a:buNone/>
            </a:pPr>
            <a:r>
              <a:rPr lang="es-ES" sz="3200" dirty="0"/>
              <a:t>Temperaturas excesivas durante su </a:t>
            </a:r>
            <a:r>
              <a:rPr lang="es-ES" sz="3200" dirty="0" smtClean="0"/>
              <a:t>uso</a:t>
            </a:r>
            <a:endParaRPr lang="en-US" sz="3200" dirty="0"/>
          </a:p>
        </p:txBody>
      </p:sp>
      <p:sp>
        <p:nvSpPr>
          <p:cNvPr id="12" name="Content Placeholder 11"/>
          <p:cNvSpPr>
            <a:spLocks noGrp="1"/>
          </p:cNvSpPr>
          <p:nvPr>
            <p:ph sz="quarter" idx="15"/>
          </p:nvPr>
        </p:nvSpPr>
        <p:spPr>
          <a:xfrm>
            <a:off x="3584643" y="4648200"/>
            <a:ext cx="3036131" cy="1600200"/>
          </a:xfrm>
        </p:spPr>
        <p:txBody>
          <a:bodyPr anchor="b">
            <a:normAutofit/>
          </a:bodyPr>
          <a:lstStyle/>
          <a:p>
            <a:pPr marL="0" indent="0" algn="ctr">
              <a:buNone/>
            </a:pPr>
            <a:r>
              <a:rPr lang="es-ES" sz="3200" dirty="0"/>
              <a:t>Apagar y </a:t>
            </a:r>
            <a:r>
              <a:rPr lang="es-ES" sz="3200" dirty="0" smtClean="0">
                <a:solidFill>
                  <a:schemeClr val="accent6">
                    <a:lumMod val="75000"/>
                  </a:schemeClr>
                </a:solidFill>
                <a:latin typeface="Arial Black" panose="020B0A04020102020204" pitchFamily="34" charset="0"/>
              </a:rPr>
              <a:t>enfriar</a:t>
            </a:r>
            <a:r>
              <a:rPr lang="es-ES" sz="3200" dirty="0" smtClean="0"/>
              <a:t>  </a:t>
            </a:r>
            <a:r>
              <a:rPr lang="es-ES" sz="3200" dirty="0"/>
              <a:t>antes de la </a:t>
            </a:r>
            <a:r>
              <a:rPr lang="es-ES" sz="3200" dirty="0" smtClean="0"/>
              <a:t>entrada</a:t>
            </a:r>
            <a:endParaRPr lang="en-US" sz="3200" dirty="0"/>
          </a:p>
        </p:txBody>
      </p:sp>
      <p:pic>
        <p:nvPicPr>
          <p:cNvPr id="5" name="Content Placeholder 3" title="Secador de flujo transversal vertical"/>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0774" y="2209800"/>
            <a:ext cx="205702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762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35</a:t>
            </a:fld>
            <a:endParaRPr lang="en-US" dirty="0">
              <a:solidFill>
                <a:prstClr val="white">
                  <a:lumMod val="75000"/>
                </a:prstClr>
              </a:solidFill>
            </a:endParaRPr>
          </a:p>
        </p:txBody>
      </p:sp>
      <p:sp>
        <p:nvSpPr>
          <p:cNvPr id="2" name="Title 1"/>
          <p:cNvSpPr>
            <a:spLocks noGrp="1"/>
          </p:cNvSpPr>
          <p:nvPr>
            <p:ph type="title"/>
          </p:nvPr>
        </p:nvSpPr>
        <p:spPr/>
        <p:txBody>
          <a:bodyPr>
            <a:normAutofit/>
          </a:bodyPr>
          <a:lstStyle/>
          <a:p>
            <a:r>
              <a:rPr lang="es-HN" dirty="0" smtClean="0"/>
              <a:t>Peligros de Salud y Seguridad</a:t>
            </a:r>
            <a:endParaRPr lang="es-HN" dirty="0"/>
          </a:p>
        </p:txBody>
      </p:sp>
      <p:sp>
        <p:nvSpPr>
          <p:cNvPr id="9" name="Content Placeholder 8"/>
          <p:cNvSpPr>
            <a:spLocks noGrp="1"/>
          </p:cNvSpPr>
          <p:nvPr>
            <p:ph sz="half" idx="1"/>
          </p:nvPr>
        </p:nvSpPr>
        <p:spPr>
          <a:xfrm>
            <a:off x="457200" y="1371600"/>
            <a:ext cx="8229600" cy="822960"/>
          </a:xfrm>
        </p:spPr>
        <p:txBody>
          <a:bodyPr>
            <a:normAutofit/>
          </a:bodyPr>
          <a:lstStyle/>
          <a:p>
            <a:pPr marL="0" indent="0">
              <a:buNone/>
            </a:pPr>
            <a:r>
              <a:rPr lang="es-ES" sz="3600" b="1" dirty="0">
                <a:solidFill>
                  <a:schemeClr val="accent6">
                    <a:lumMod val="75000"/>
                  </a:schemeClr>
                </a:solidFill>
              </a:rPr>
              <a:t>Peligros para la seguridad </a:t>
            </a:r>
            <a:r>
              <a:rPr lang="es-ES" sz="3600" b="1" dirty="0" smtClean="0">
                <a:solidFill>
                  <a:schemeClr val="accent6">
                    <a:lumMod val="75000"/>
                  </a:schemeClr>
                </a:solidFill>
              </a:rPr>
              <a:t>física</a:t>
            </a:r>
            <a:endParaRPr lang="en-US" sz="3600" b="1" dirty="0">
              <a:solidFill>
                <a:schemeClr val="accent6">
                  <a:lumMod val="75000"/>
                </a:schemeClr>
              </a:solidFill>
            </a:endParaRPr>
          </a:p>
        </p:txBody>
      </p:sp>
      <p:pic>
        <p:nvPicPr>
          <p:cNvPr id="5" name="Picture 1" title="Escalera a la zona del pozo"/>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57200" y="2194560"/>
            <a:ext cx="3749040" cy="37490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half" idx="2"/>
          </p:nvPr>
        </p:nvSpPr>
        <p:spPr>
          <a:xfrm>
            <a:off x="4358640" y="2194560"/>
            <a:ext cx="4480560" cy="3352800"/>
          </a:xfrm>
        </p:spPr>
        <p:txBody>
          <a:bodyPr/>
          <a:lstStyle/>
          <a:p>
            <a:pPr lvl="0" fontAlgn="base">
              <a:lnSpc>
                <a:spcPct val="90000"/>
              </a:lnSpc>
              <a:spcBef>
                <a:spcPts val="600"/>
              </a:spcBef>
              <a:spcAft>
                <a:spcPct val="0"/>
              </a:spcAft>
            </a:pPr>
            <a:r>
              <a:rPr lang="es-HN" altLang="en-US" sz="3200" dirty="0">
                <a:solidFill>
                  <a:prstClr val="black"/>
                </a:solidFill>
              </a:rPr>
              <a:t>Caídas</a:t>
            </a:r>
          </a:p>
          <a:p>
            <a:pPr lvl="1" indent="-365760" fontAlgn="base">
              <a:lnSpc>
                <a:spcPct val="90000"/>
              </a:lnSpc>
              <a:spcBef>
                <a:spcPts val="600"/>
              </a:spcBef>
              <a:spcAft>
                <a:spcPct val="0"/>
              </a:spcAft>
            </a:pPr>
            <a:r>
              <a:rPr lang="es-HN" altLang="en-US" sz="2800" dirty="0">
                <a:solidFill>
                  <a:prstClr val="black"/>
                </a:solidFill>
              </a:rPr>
              <a:t>Escaleras</a:t>
            </a:r>
          </a:p>
          <a:p>
            <a:pPr lvl="0" fontAlgn="base">
              <a:lnSpc>
                <a:spcPct val="90000"/>
              </a:lnSpc>
              <a:spcBef>
                <a:spcPts val="600"/>
              </a:spcBef>
              <a:spcAft>
                <a:spcPct val="0"/>
              </a:spcAft>
            </a:pPr>
            <a:r>
              <a:rPr lang="es-HN" altLang="en-US" sz="3200" dirty="0">
                <a:solidFill>
                  <a:prstClr val="black"/>
                </a:solidFill>
              </a:rPr>
              <a:t>Resguardo mecánico</a:t>
            </a:r>
          </a:p>
          <a:p>
            <a:pPr lvl="0" fontAlgn="base">
              <a:lnSpc>
                <a:spcPct val="90000"/>
              </a:lnSpc>
              <a:spcBef>
                <a:spcPts val="600"/>
              </a:spcBef>
              <a:spcAft>
                <a:spcPct val="0"/>
              </a:spcAft>
            </a:pPr>
            <a:r>
              <a:rPr lang="es-HN" altLang="en-US" sz="3200" dirty="0">
                <a:solidFill>
                  <a:prstClr val="black"/>
                </a:solidFill>
              </a:rPr>
              <a:t>Eléctrico</a:t>
            </a:r>
          </a:p>
          <a:p>
            <a:pPr lvl="0" fontAlgn="base">
              <a:lnSpc>
                <a:spcPct val="90000"/>
              </a:lnSpc>
              <a:spcBef>
                <a:spcPts val="600"/>
              </a:spcBef>
              <a:spcAft>
                <a:spcPct val="0"/>
              </a:spcAft>
            </a:pPr>
            <a:r>
              <a:rPr lang="es-HN" altLang="en-US" sz="3200" dirty="0">
                <a:solidFill>
                  <a:prstClr val="black"/>
                </a:solidFill>
              </a:rPr>
              <a:t>Caída de objetos</a:t>
            </a:r>
          </a:p>
          <a:p>
            <a:pPr lvl="0" fontAlgn="base">
              <a:lnSpc>
                <a:spcPct val="90000"/>
              </a:lnSpc>
              <a:spcBef>
                <a:spcPts val="600"/>
              </a:spcBef>
              <a:spcAft>
                <a:spcPct val="0"/>
              </a:spcAft>
            </a:pPr>
            <a:r>
              <a:rPr lang="es-HN" altLang="en-US" sz="3200" dirty="0" smtClean="0">
                <a:solidFill>
                  <a:prstClr val="black"/>
                </a:solidFill>
              </a:rPr>
              <a:t>Ahogamiento</a:t>
            </a:r>
            <a:endParaRPr lang="en-US" dirty="0"/>
          </a:p>
        </p:txBody>
      </p:sp>
    </p:spTree>
    <p:extLst>
      <p:ext uri="{BB962C8B-B14F-4D97-AF65-F5344CB8AC3E}">
        <p14:creationId xmlns:p14="http://schemas.microsoft.com/office/powerpoint/2010/main" val="27016218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36</a:t>
            </a:fld>
            <a:endParaRPr lang="en-US" dirty="0">
              <a:solidFill>
                <a:prstClr val="white">
                  <a:lumMod val="75000"/>
                </a:prstClr>
              </a:solidFill>
            </a:endParaRPr>
          </a:p>
        </p:txBody>
      </p:sp>
      <p:sp>
        <p:nvSpPr>
          <p:cNvPr id="2" name="Title 1"/>
          <p:cNvSpPr>
            <a:spLocks noGrp="1"/>
          </p:cNvSpPr>
          <p:nvPr>
            <p:ph type="title"/>
          </p:nvPr>
        </p:nvSpPr>
        <p:spPr/>
        <p:txBody>
          <a:bodyPr>
            <a:normAutofit/>
          </a:bodyPr>
          <a:lstStyle/>
          <a:p>
            <a:r>
              <a:rPr lang="es-HN" dirty="0" smtClean="0"/>
              <a:t>Biológico, Salud, Ergonómico</a:t>
            </a:r>
            <a:endParaRPr lang="es-HN" dirty="0"/>
          </a:p>
        </p:txBody>
      </p:sp>
      <p:sp>
        <p:nvSpPr>
          <p:cNvPr id="3" name="Content Placeholder 2"/>
          <p:cNvSpPr>
            <a:spLocks noGrp="1"/>
          </p:cNvSpPr>
          <p:nvPr>
            <p:ph idx="1"/>
          </p:nvPr>
        </p:nvSpPr>
        <p:spPr>
          <a:xfrm>
            <a:off x="380999" y="1524000"/>
            <a:ext cx="8367003" cy="5105394"/>
          </a:xfrm>
        </p:spPr>
        <p:txBody>
          <a:bodyPr/>
          <a:lstStyle/>
          <a:p>
            <a:pPr lvl="0" fontAlgn="base">
              <a:lnSpc>
                <a:spcPct val="90000"/>
              </a:lnSpc>
              <a:spcBef>
                <a:spcPts val="600"/>
              </a:spcBef>
              <a:spcAft>
                <a:spcPct val="0"/>
              </a:spcAft>
              <a:buClr>
                <a:srgbClr val="FFC000"/>
              </a:buClr>
              <a:buSzPct val="150000"/>
              <a:buFont typeface="Wingdings" panose="05000000000000000000" pitchFamily="2" charset="2"/>
              <a:buChar char="§"/>
            </a:pPr>
            <a:r>
              <a:rPr lang="es-HN" altLang="en-US" sz="3200" dirty="0" smtClean="0">
                <a:solidFill>
                  <a:prstClr val="black"/>
                </a:solidFill>
              </a:rPr>
              <a:t>Roedores, serpientes, arañas, insectos</a:t>
            </a:r>
          </a:p>
          <a:p>
            <a:pPr lvl="0">
              <a:spcBef>
                <a:spcPts val="600"/>
              </a:spcBef>
              <a:buClr>
                <a:srgbClr val="FFC000"/>
              </a:buClr>
              <a:buSzPct val="150000"/>
              <a:buFont typeface="Wingdings" panose="05000000000000000000" pitchFamily="2" charset="2"/>
              <a:buChar char="§"/>
            </a:pPr>
            <a:r>
              <a:rPr lang="es-HN" sz="3200" dirty="0" smtClean="0">
                <a:solidFill>
                  <a:prstClr val="black"/>
                </a:solidFill>
              </a:rPr>
              <a:t>Peligros de salud</a:t>
            </a:r>
          </a:p>
          <a:p>
            <a:pPr lvl="1" indent="-365760">
              <a:spcBef>
                <a:spcPts val="600"/>
              </a:spcBef>
              <a:buClr>
                <a:srgbClr val="FFC000"/>
              </a:buClr>
              <a:buSzPct val="150000"/>
              <a:buFont typeface="Arial" panose="020B0604020202020204" pitchFamily="34" charset="0"/>
              <a:buChar char="•"/>
            </a:pPr>
            <a:r>
              <a:rPr lang="es-HN" sz="2800" dirty="0" smtClean="0">
                <a:solidFill>
                  <a:prstClr val="black"/>
                </a:solidFill>
              </a:rPr>
              <a:t>Aguas residuales y contaminantes</a:t>
            </a:r>
          </a:p>
          <a:p>
            <a:pPr lvl="1" indent="-365760">
              <a:spcBef>
                <a:spcPts val="600"/>
              </a:spcBef>
              <a:buClr>
                <a:srgbClr val="FFC000"/>
              </a:buClr>
              <a:buSzPct val="150000"/>
              <a:buFont typeface="Arial" panose="020B0604020202020204" pitchFamily="34" charset="0"/>
              <a:buChar char="•"/>
            </a:pPr>
            <a:r>
              <a:rPr lang="es-HN" sz="2800" spc="-50" dirty="0" smtClean="0">
                <a:solidFill>
                  <a:prstClr val="black"/>
                </a:solidFill>
              </a:rPr>
              <a:t>Heces de aves y animales  </a:t>
            </a:r>
          </a:p>
          <a:p>
            <a:pPr lvl="1" indent="-365760">
              <a:spcBef>
                <a:spcPts val="600"/>
              </a:spcBef>
              <a:buClr>
                <a:srgbClr val="FFC000"/>
              </a:buClr>
              <a:buSzPct val="150000"/>
              <a:buFont typeface="Arial" panose="020B0604020202020204" pitchFamily="34" charset="0"/>
              <a:buChar char="•"/>
            </a:pPr>
            <a:r>
              <a:rPr lang="es-HN" sz="2800" dirty="0" smtClean="0">
                <a:solidFill>
                  <a:prstClr val="black"/>
                </a:solidFill>
              </a:rPr>
              <a:t>Mohos, bacterias</a:t>
            </a:r>
          </a:p>
          <a:p>
            <a:pPr>
              <a:spcBef>
                <a:spcPts val="600"/>
              </a:spcBef>
              <a:buClr>
                <a:srgbClr val="FFC000"/>
              </a:buClr>
              <a:buSzPct val="150000"/>
              <a:buFont typeface="Wingdings" panose="05000000000000000000" pitchFamily="2" charset="2"/>
              <a:buChar char="§"/>
            </a:pPr>
            <a:r>
              <a:rPr lang="es-HN" sz="3200" dirty="0" smtClean="0">
                <a:solidFill>
                  <a:prstClr val="black"/>
                </a:solidFill>
              </a:rPr>
              <a:t>Ergonómico</a:t>
            </a:r>
          </a:p>
          <a:p>
            <a:pPr lvl="1" indent="-365760">
              <a:spcBef>
                <a:spcPts val="600"/>
              </a:spcBef>
              <a:buClr>
                <a:srgbClr val="FFC000"/>
              </a:buClr>
              <a:buSzPct val="150000"/>
              <a:buFont typeface="Arial" panose="020B0604020202020204" pitchFamily="34" charset="0"/>
              <a:buChar char="•"/>
            </a:pPr>
            <a:r>
              <a:rPr lang="es-HN" sz="2800" dirty="0" smtClean="0">
                <a:solidFill>
                  <a:prstClr val="black"/>
                </a:solidFill>
              </a:rPr>
              <a:t>Esguinces y torceduras</a:t>
            </a:r>
          </a:p>
          <a:p>
            <a:pPr lvl="1" indent="-365760">
              <a:spcBef>
                <a:spcPts val="600"/>
              </a:spcBef>
              <a:buClr>
                <a:srgbClr val="FFC000"/>
              </a:buClr>
              <a:buSzPct val="150000"/>
              <a:buFont typeface="Arial" panose="020B0604020202020204" pitchFamily="34" charset="0"/>
              <a:buChar char="•"/>
            </a:pPr>
            <a:r>
              <a:rPr lang="es-HN" sz="2800" dirty="0" smtClean="0">
                <a:solidFill>
                  <a:prstClr val="black"/>
                </a:solidFill>
              </a:rPr>
              <a:t>Movimiento restringido  </a:t>
            </a:r>
          </a:p>
          <a:p>
            <a:pPr lvl="1" indent="0">
              <a:spcBef>
                <a:spcPts val="0"/>
              </a:spcBef>
              <a:buClr>
                <a:srgbClr val="FFC000"/>
              </a:buClr>
              <a:buSzPct val="150000"/>
              <a:buNone/>
            </a:pPr>
            <a:r>
              <a:rPr lang="es-HN" sz="2800" dirty="0" smtClean="0">
                <a:solidFill>
                  <a:prstClr val="black"/>
                </a:solidFill>
              </a:rPr>
              <a:t>o no natural</a:t>
            </a:r>
            <a:endParaRPr lang="en-US" sz="2800" dirty="0"/>
          </a:p>
        </p:txBody>
      </p:sp>
      <p:pic>
        <p:nvPicPr>
          <p:cNvPr id="6" name="Picture 2" title="Cama de serpientes de cascabel en una alcantarill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05400" y="3200400"/>
            <a:ext cx="3657600" cy="2743200"/>
          </a:xfrm>
          <a:prstGeom prst="roundRect">
            <a:avLst>
              <a:gd name="adj" fmla="val 239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934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cap="none" dirty="0" smtClean="0">
                <a:solidFill>
                  <a:srgbClr val="F5881B"/>
                </a:solidFill>
              </a:rPr>
              <a:t>Control De Peligros En Espacios Confinados</a:t>
            </a:r>
            <a:endParaRPr lang="en-US" cap="none" dirty="0">
              <a:solidFill>
                <a:srgbClr val="F5881B"/>
              </a:solidFill>
            </a:endParaRPr>
          </a:p>
        </p:txBody>
      </p:sp>
    </p:spTree>
    <p:extLst>
      <p:ext uri="{BB962C8B-B14F-4D97-AF65-F5344CB8AC3E}">
        <p14:creationId xmlns:p14="http://schemas.microsoft.com/office/powerpoint/2010/main" val="3221105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38</a:t>
            </a:fld>
            <a:endParaRPr lang="en-US" dirty="0">
              <a:solidFill>
                <a:prstClr val="white">
                  <a:lumMod val="75000"/>
                </a:prstClr>
              </a:solidFill>
            </a:endParaRPr>
          </a:p>
        </p:txBody>
      </p:sp>
      <p:sp>
        <p:nvSpPr>
          <p:cNvPr id="11" name="Title 10"/>
          <p:cNvSpPr>
            <a:spLocks noGrp="1"/>
          </p:cNvSpPr>
          <p:nvPr>
            <p:ph type="title"/>
          </p:nvPr>
        </p:nvSpPr>
        <p:spPr>
          <a:xfrm>
            <a:off x="228600" y="152400"/>
            <a:ext cx="8686800" cy="1477962"/>
          </a:xfrm>
        </p:spPr>
        <p:txBody>
          <a:bodyPr>
            <a:normAutofit/>
          </a:bodyPr>
          <a:lstStyle/>
          <a:p>
            <a:r>
              <a:rPr lang="es-HN" dirty="0" smtClean="0"/>
              <a:t>Controlar los Diferentes Peligros en Espacios </a:t>
            </a:r>
            <a:r>
              <a:rPr lang="es-HN" dirty="0"/>
              <a:t>C</a:t>
            </a:r>
            <a:r>
              <a:rPr lang="es-HN" dirty="0" smtClean="0"/>
              <a:t>onfinados</a:t>
            </a:r>
            <a:endParaRPr lang="es-HN" dirty="0"/>
          </a:p>
        </p:txBody>
      </p:sp>
      <p:sp>
        <p:nvSpPr>
          <p:cNvPr id="12" name="Content Placeholder 11"/>
          <p:cNvSpPr>
            <a:spLocks noGrp="1"/>
          </p:cNvSpPr>
          <p:nvPr>
            <p:ph idx="1"/>
          </p:nvPr>
        </p:nvSpPr>
        <p:spPr>
          <a:xfrm>
            <a:off x="457200" y="1752600"/>
            <a:ext cx="8229600" cy="4724400"/>
          </a:xfrm>
        </p:spPr>
        <p:txBody>
          <a:bodyPr>
            <a:normAutofit fontScale="92500"/>
          </a:bodyPr>
          <a:lstStyle/>
          <a:p>
            <a:pPr marL="0" indent="0">
              <a:spcAft>
                <a:spcPts val="1200"/>
              </a:spcAft>
              <a:buClr>
                <a:srgbClr val="FFC000"/>
              </a:buClr>
              <a:buSzPct val="150000"/>
              <a:buNone/>
            </a:pPr>
            <a:r>
              <a:rPr lang="es-HN" sz="3600" b="1" dirty="0" smtClean="0">
                <a:solidFill>
                  <a:schemeClr val="accent6">
                    <a:lumMod val="75000"/>
                  </a:schemeClr>
                </a:solidFill>
              </a:rPr>
              <a:t>Corregir o controlar peligros:</a:t>
            </a:r>
          </a:p>
          <a:p>
            <a:pPr>
              <a:spcBef>
                <a:spcPts val="600"/>
              </a:spcBef>
              <a:buClr>
                <a:srgbClr val="FFC000"/>
              </a:buClr>
              <a:buSzPct val="150000"/>
              <a:buFont typeface="Wingdings" panose="05000000000000000000" pitchFamily="2" charset="2"/>
              <a:buChar char="§"/>
            </a:pPr>
            <a:r>
              <a:rPr lang="es-HN" sz="3500" spc="-100" dirty="0" smtClean="0"/>
              <a:t>Atmósfera</a:t>
            </a:r>
          </a:p>
          <a:p>
            <a:pPr>
              <a:spcBef>
                <a:spcPts val="600"/>
              </a:spcBef>
              <a:buClr>
                <a:srgbClr val="FFC000"/>
              </a:buClr>
              <a:buSzPct val="150000"/>
              <a:buFont typeface="Wingdings" panose="05000000000000000000" pitchFamily="2" charset="2"/>
              <a:buChar char="§"/>
            </a:pPr>
            <a:r>
              <a:rPr lang="es-HN" sz="3500" spc="-100" dirty="0" smtClean="0"/>
              <a:t>Inmersión</a:t>
            </a:r>
          </a:p>
          <a:p>
            <a:pPr>
              <a:spcBef>
                <a:spcPts val="600"/>
              </a:spcBef>
              <a:buClr>
                <a:srgbClr val="FFC000"/>
              </a:buClr>
              <a:buSzPct val="150000"/>
              <a:buFont typeface="Wingdings" panose="05000000000000000000" pitchFamily="2" charset="2"/>
              <a:buChar char="§"/>
            </a:pPr>
            <a:r>
              <a:rPr lang="es-HN" sz="3500" spc="-100" dirty="0" smtClean="0"/>
              <a:t>Mecánico</a:t>
            </a:r>
          </a:p>
          <a:p>
            <a:pPr>
              <a:spcBef>
                <a:spcPts val="600"/>
              </a:spcBef>
            </a:pPr>
            <a:r>
              <a:rPr lang="es-HN" sz="3500" spc="-100" dirty="0"/>
              <a:t>Ignición y eléctrico</a:t>
            </a:r>
          </a:p>
          <a:p>
            <a:pPr>
              <a:spcBef>
                <a:spcPts val="600"/>
              </a:spcBef>
            </a:pPr>
            <a:r>
              <a:rPr lang="es-ES" sz="3500" spc="-100" dirty="0" smtClean="0"/>
              <a:t>Uso </a:t>
            </a:r>
            <a:r>
              <a:rPr lang="es-ES" sz="3500" spc="-100" dirty="0"/>
              <a:t>de Equipo de Protección Personal </a:t>
            </a:r>
            <a:r>
              <a:rPr lang="es-ES" sz="3500" spc="-100" dirty="0" smtClean="0"/>
              <a:t>(EPP)</a:t>
            </a:r>
            <a:endParaRPr lang="es-HN" sz="3500" spc="-100" dirty="0" smtClean="0"/>
          </a:p>
          <a:p>
            <a:pPr>
              <a:spcBef>
                <a:spcPts val="600"/>
              </a:spcBef>
            </a:pPr>
            <a:r>
              <a:rPr lang="es-HN" sz="3500" spc="-100" dirty="0" smtClean="0"/>
              <a:t>Cuando otros métodos no controlan los peligros</a:t>
            </a:r>
            <a:endParaRPr lang="en-US" dirty="0"/>
          </a:p>
        </p:txBody>
      </p:sp>
    </p:spTree>
    <p:extLst>
      <p:ext uri="{BB962C8B-B14F-4D97-AF65-F5344CB8AC3E}">
        <p14:creationId xmlns:p14="http://schemas.microsoft.com/office/powerpoint/2010/main" val="18959295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39</a:t>
            </a:fld>
            <a:endParaRPr lang="en-US" dirty="0"/>
          </a:p>
        </p:txBody>
      </p:sp>
      <p:sp>
        <p:nvSpPr>
          <p:cNvPr id="11" name="Title 10"/>
          <p:cNvSpPr>
            <a:spLocks noGrp="1"/>
          </p:cNvSpPr>
          <p:nvPr>
            <p:ph type="title"/>
          </p:nvPr>
        </p:nvSpPr>
        <p:spPr>
          <a:xfrm>
            <a:off x="381000" y="228600"/>
            <a:ext cx="8382000" cy="1143000"/>
          </a:xfrm>
        </p:spPr>
        <p:txBody>
          <a:bodyPr anchor="t">
            <a:normAutofit/>
          </a:bodyPr>
          <a:lstStyle/>
          <a:p>
            <a:r>
              <a:rPr lang="es-ES" dirty="0"/>
              <a:t>Monitoreo de la Atmósfera – </a:t>
            </a:r>
            <a:r>
              <a:rPr lang="es-ES" dirty="0" smtClean="0"/>
              <a:t>OLP </a:t>
            </a:r>
            <a:endParaRPr lang="en-US" dirty="0"/>
          </a:p>
        </p:txBody>
      </p:sp>
      <p:sp>
        <p:nvSpPr>
          <p:cNvPr id="12" name="Content Placeholder 11"/>
          <p:cNvSpPr>
            <a:spLocks noGrp="1"/>
          </p:cNvSpPr>
          <p:nvPr>
            <p:ph sz="half" idx="1"/>
          </p:nvPr>
        </p:nvSpPr>
        <p:spPr>
          <a:xfrm>
            <a:off x="457200" y="1143000"/>
            <a:ext cx="8229600" cy="1066800"/>
          </a:xfrm>
          <a:solidFill>
            <a:schemeClr val="bg1">
              <a:lumMod val="85000"/>
            </a:schemeClr>
          </a:solidFill>
          <a:ln>
            <a:solidFill>
              <a:schemeClr val="accent6">
                <a:lumMod val="75000"/>
              </a:schemeClr>
            </a:solidFill>
          </a:ln>
        </p:spPr>
        <p:style>
          <a:lnRef idx="0">
            <a:schemeClr val="dk1"/>
          </a:lnRef>
          <a:fillRef idx="3">
            <a:schemeClr val="dk1"/>
          </a:fillRef>
          <a:effectRef idx="3">
            <a:schemeClr val="dk1"/>
          </a:effectRef>
          <a:fontRef idx="minor">
            <a:schemeClr val="lt1"/>
          </a:fontRef>
        </p:style>
        <p:txBody>
          <a:bodyPr>
            <a:noAutofit/>
          </a:bodyPr>
          <a:lstStyle/>
          <a:p>
            <a:pPr marL="0" indent="0" algn="ctr">
              <a:buNone/>
            </a:pPr>
            <a:r>
              <a:rPr lang="es-ES" sz="3400" b="1" dirty="0">
                <a:solidFill>
                  <a:schemeClr val="accent6">
                    <a:lumMod val="75000"/>
                  </a:schemeClr>
                </a:solidFill>
                <a:latin typeface="Arial Black" panose="020B0A04020102020204" pitchFamily="34" charset="0"/>
              </a:rPr>
              <a:t>El bajo nivel de oxígeno interfiere con la lectura de inflamabilidad</a:t>
            </a:r>
          </a:p>
          <a:p>
            <a:pPr marL="0" indent="0" algn="ctr">
              <a:buNone/>
            </a:pPr>
            <a:endParaRPr lang="en-US" dirty="0"/>
          </a:p>
        </p:txBody>
      </p:sp>
      <p:sp>
        <p:nvSpPr>
          <p:cNvPr id="13" name="Content Placeholder 12"/>
          <p:cNvSpPr>
            <a:spLocks noGrp="1"/>
          </p:cNvSpPr>
          <p:nvPr>
            <p:ph sz="half" idx="2"/>
          </p:nvPr>
        </p:nvSpPr>
        <p:spPr>
          <a:xfrm>
            <a:off x="381000" y="2298967"/>
            <a:ext cx="8382086" cy="4787633"/>
          </a:xfrm>
        </p:spPr>
        <p:txBody>
          <a:bodyPr>
            <a:normAutofit/>
          </a:bodyPr>
          <a:lstStyle/>
          <a:p>
            <a:pPr lvl="0">
              <a:spcBef>
                <a:spcPts val="400"/>
              </a:spcBef>
            </a:pPr>
            <a:r>
              <a:rPr lang="es-HN" sz="3200" dirty="0">
                <a:solidFill>
                  <a:prstClr val="black"/>
                </a:solidFill>
              </a:rPr>
              <a:t>Utilice probador de gases múltiples</a:t>
            </a:r>
          </a:p>
          <a:p>
            <a:pPr lvl="1" indent="-365760">
              <a:spcBef>
                <a:spcPts val="400"/>
              </a:spcBef>
            </a:pPr>
            <a:r>
              <a:rPr lang="es-HN" sz="2800" spc="-100" dirty="0">
                <a:solidFill>
                  <a:prstClr val="black"/>
                </a:solidFill>
              </a:rPr>
              <a:t>Instrumento de lectura directa</a:t>
            </a:r>
          </a:p>
          <a:p>
            <a:pPr lvl="1" indent="-365760">
              <a:spcBef>
                <a:spcPts val="400"/>
              </a:spcBef>
            </a:pPr>
            <a:r>
              <a:rPr lang="es-HN" sz="2800" spc="-100" dirty="0">
                <a:solidFill>
                  <a:prstClr val="black"/>
                </a:solidFill>
              </a:rPr>
              <a:t>Calibrar</a:t>
            </a:r>
          </a:p>
          <a:p>
            <a:pPr lvl="1" indent="-365760">
              <a:spcBef>
                <a:spcPts val="400"/>
              </a:spcBef>
            </a:pPr>
            <a:r>
              <a:rPr lang="es-HN" sz="2800" spc="-100" dirty="0">
                <a:solidFill>
                  <a:prstClr val="black"/>
                </a:solidFill>
              </a:rPr>
              <a:t>Entrenar a usuarios</a:t>
            </a:r>
          </a:p>
          <a:p>
            <a:pPr lvl="0">
              <a:spcBef>
                <a:spcPts val="400"/>
              </a:spcBef>
            </a:pPr>
            <a:r>
              <a:rPr lang="es-HN" sz="3200" dirty="0">
                <a:solidFill>
                  <a:prstClr val="black"/>
                </a:solidFill>
              </a:rPr>
              <a:t>Pruebe en orden – </a:t>
            </a:r>
            <a:r>
              <a:rPr lang="es-HN" sz="3200" b="1" dirty="0">
                <a:solidFill>
                  <a:schemeClr val="accent6">
                    <a:lumMod val="75000"/>
                  </a:schemeClr>
                </a:solidFill>
                <a:latin typeface="Arial Black" panose="020B0A04020102020204" pitchFamily="34" charset="0"/>
              </a:rPr>
              <a:t>OLP</a:t>
            </a:r>
          </a:p>
          <a:p>
            <a:pPr lvl="1" indent="-365760">
              <a:spcBef>
                <a:spcPts val="400"/>
              </a:spcBef>
            </a:pPr>
            <a:r>
              <a:rPr lang="es-HN" sz="2800" spc="-100" dirty="0">
                <a:solidFill>
                  <a:prstClr val="black"/>
                </a:solidFill>
              </a:rPr>
              <a:t>Concentración de </a:t>
            </a:r>
            <a:r>
              <a:rPr lang="es-HN" sz="2800" spc="-100" dirty="0">
                <a:solidFill>
                  <a:schemeClr val="accent6">
                    <a:lumMod val="75000"/>
                  </a:schemeClr>
                </a:solidFill>
                <a:latin typeface="Arial Black" panose="020B0A04020102020204" pitchFamily="34" charset="0"/>
              </a:rPr>
              <a:t>O</a:t>
            </a:r>
            <a:r>
              <a:rPr lang="es-HN" sz="2800" spc="-100" dirty="0">
                <a:solidFill>
                  <a:prstClr val="black"/>
                </a:solidFill>
              </a:rPr>
              <a:t>xigeno 20.8 -20.9%</a:t>
            </a:r>
          </a:p>
          <a:p>
            <a:pPr lvl="1" indent="-365760">
              <a:spcBef>
                <a:spcPts val="400"/>
              </a:spcBef>
            </a:pPr>
            <a:r>
              <a:rPr lang="es-HN" sz="2800" spc="-100" dirty="0">
                <a:solidFill>
                  <a:schemeClr val="accent6">
                    <a:lumMod val="75000"/>
                  </a:schemeClr>
                </a:solidFill>
                <a:latin typeface="Arial Black" panose="020B0A04020102020204" pitchFamily="34" charset="0"/>
              </a:rPr>
              <a:t>L</a:t>
            </a:r>
            <a:r>
              <a:rPr lang="es-HN" sz="2800" spc="-100" dirty="0">
                <a:solidFill>
                  <a:prstClr val="black"/>
                </a:solidFill>
              </a:rPr>
              <a:t>imite inferior de explosividad/inflamabilidad &lt;10%</a:t>
            </a:r>
          </a:p>
          <a:p>
            <a:pPr lvl="1" indent="-365760">
              <a:spcBef>
                <a:spcPts val="400"/>
              </a:spcBef>
            </a:pPr>
            <a:r>
              <a:rPr lang="es-HN" sz="2800" spc="-100" dirty="0">
                <a:solidFill>
                  <a:prstClr val="black"/>
                </a:solidFill>
              </a:rPr>
              <a:t>Limite de Exposición </a:t>
            </a:r>
            <a:r>
              <a:rPr lang="es-HN" sz="2800" spc="-100" dirty="0" smtClean="0">
                <a:solidFill>
                  <a:schemeClr val="accent6">
                    <a:lumMod val="75000"/>
                  </a:schemeClr>
                </a:solidFill>
                <a:latin typeface="Arial Black" panose="020B0A04020102020204" pitchFamily="34" charset="0"/>
              </a:rPr>
              <a:t>P</a:t>
            </a:r>
            <a:r>
              <a:rPr lang="es-HN" sz="2800" spc="-100" dirty="0" smtClean="0">
                <a:solidFill>
                  <a:prstClr val="black"/>
                </a:solidFill>
              </a:rPr>
              <a:t>ermisible</a:t>
            </a:r>
            <a:endParaRPr lang="es-HN" sz="2800" spc="-100" dirty="0">
              <a:solidFill>
                <a:prstClr val="black"/>
              </a:solidFill>
            </a:endParaRPr>
          </a:p>
        </p:txBody>
      </p:sp>
      <p:grpSp>
        <p:nvGrpSpPr>
          <p:cNvPr id="19" name="Group 18" title="Cama de serpientes de cascabel en una alcantarilla"/>
          <p:cNvGrpSpPr/>
          <p:nvPr/>
        </p:nvGrpSpPr>
        <p:grpSpPr>
          <a:xfrm>
            <a:off x="6477001" y="2819400"/>
            <a:ext cx="2113193" cy="2057400"/>
            <a:chOff x="6477001" y="2773680"/>
            <a:chExt cx="2113193" cy="2057400"/>
          </a:xfrm>
        </p:grpSpPr>
        <p:pic>
          <p:nvPicPr>
            <p:cNvPr id="14" name="Picture 13" title="Cama de serpientes de cascabel en una alcantarilla"/>
            <p:cNvPicPr>
              <a:picLocks noChangeAspect="1"/>
            </p:cNvPicPr>
            <p:nvPr/>
          </p:nvPicPr>
          <p:blipFill rotWithShape="1">
            <a:blip r:embed="rId3" cstate="email">
              <a:extLst>
                <a:ext uri="{28A0092B-C50C-407E-A947-70E740481C1C}">
                  <a14:useLocalDpi xmlns:a14="http://schemas.microsoft.com/office/drawing/2010/main"/>
                </a:ext>
              </a:extLst>
            </a:blip>
            <a:srcRect l="4468" r="3861" b="3215"/>
            <a:stretch/>
          </p:blipFill>
          <p:spPr>
            <a:xfrm>
              <a:off x="6477001" y="2773680"/>
              <a:ext cx="2113193" cy="2057400"/>
            </a:xfrm>
            <a:prstGeom prst="roundRect">
              <a:avLst/>
            </a:prstGeom>
          </p:spPr>
        </p:pic>
        <p:sp>
          <p:nvSpPr>
            <p:cNvPr id="18" name="Oval 17" title="Por ciento de oxígeno en el aire"/>
            <p:cNvSpPr/>
            <p:nvPr/>
          </p:nvSpPr>
          <p:spPr>
            <a:xfrm>
              <a:off x="6644067" y="3048000"/>
              <a:ext cx="1097280" cy="109728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7250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68CB777-A129-4AF6-9ECC-E5865CD58601}" type="slidenum">
              <a:rPr lang="en-US" smtClean="0"/>
              <a:pPr/>
              <a:t>4</a:t>
            </a:fld>
            <a:endParaRPr lang="en-US" dirty="0"/>
          </a:p>
        </p:txBody>
      </p:sp>
      <p:sp>
        <p:nvSpPr>
          <p:cNvPr id="2" name="Title 1"/>
          <p:cNvSpPr>
            <a:spLocks noGrp="1"/>
          </p:cNvSpPr>
          <p:nvPr>
            <p:ph type="title"/>
          </p:nvPr>
        </p:nvSpPr>
        <p:spPr>
          <a:xfrm>
            <a:off x="457200" y="152400"/>
            <a:ext cx="8229600" cy="1143000"/>
          </a:xfrm>
        </p:spPr>
        <p:txBody>
          <a:bodyPr/>
          <a:lstStyle/>
          <a:p>
            <a:r>
              <a:rPr lang="es-HN" dirty="0" smtClean="0"/>
              <a:t>Descargo de Responsabilidad</a:t>
            </a:r>
            <a:endParaRPr lang="es-HN" dirty="0"/>
          </a:p>
        </p:txBody>
      </p:sp>
      <p:sp>
        <p:nvSpPr>
          <p:cNvPr id="4" name="Content Placeholder 3"/>
          <p:cNvSpPr>
            <a:spLocks noGrp="1"/>
          </p:cNvSpPr>
          <p:nvPr>
            <p:ph idx="1"/>
          </p:nvPr>
        </p:nvSpPr>
        <p:spPr>
          <a:xfrm>
            <a:off x="457200" y="1219200"/>
            <a:ext cx="8229600" cy="5334000"/>
          </a:xfrm>
        </p:spPr>
        <p:txBody>
          <a:bodyPr>
            <a:noAutofit/>
          </a:bodyPr>
          <a:lstStyle/>
          <a:p>
            <a:pPr marL="0" indent="0">
              <a:lnSpc>
                <a:spcPct val="80000"/>
              </a:lnSpc>
              <a:spcBef>
                <a:spcPts val="0"/>
              </a:spcBef>
              <a:buNone/>
            </a:pPr>
            <a:r>
              <a:rPr lang="es-ES" sz="3200" dirty="0"/>
              <a:t>Este material fue producido bajo el número de concesión SH-27664-SH5 de la administración de seguridad y salud ocupacional, Departamento de trabajo de los Estados Unidos. No necesariamente refleja las opiniones o políticas del Departamento de trabajo de los Estados Unidos, ni la mención de nombres de oficios, productos comerciales u organizaciones implican el aval del gobierno de los Estados Unidos.</a:t>
            </a:r>
            <a:r>
              <a:rPr lang="es-HN" sz="3200" dirty="0" smtClean="0"/>
              <a:t> </a:t>
            </a:r>
            <a:endParaRPr lang="en-US" sz="3200" dirty="0"/>
          </a:p>
        </p:txBody>
      </p:sp>
    </p:spTree>
    <p:extLst>
      <p:ext uri="{BB962C8B-B14F-4D97-AF65-F5344CB8AC3E}">
        <p14:creationId xmlns:p14="http://schemas.microsoft.com/office/powerpoint/2010/main" val="23583131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40</a:t>
            </a:fld>
            <a:endParaRPr lang="en-US" dirty="0"/>
          </a:p>
        </p:txBody>
      </p:sp>
      <p:sp>
        <p:nvSpPr>
          <p:cNvPr id="6" name="Title 5"/>
          <p:cNvSpPr>
            <a:spLocks noGrp="1"/>
          </p:cNvSpPr>
          <p:nvPr>
            <p:ph type="title"/>
          </p:nvPr>
        </p:nvSpPr>
        <p:spPr/>
        <p:txBody>
          <a:bodyPr>
            <a:noAutofit/>
          </a:bodyPr>
          <a:lstStyle/>
          <a:p>
            <a:r>
              <a:rPr lang="es-ES" dirty="0"/>
              <a:t>Pruebe el Aire: Antes y Durante la Entrada</a:t>
            </a:r>
            <a:endParaRPr lang="en-US" dirty="0"/>
          </a:p>
        </p:txBody>
      </p:sp>
      <p:sp>
        <p:nvSpPr>
          <p:cNvPr id="3" name="Content Placeholder 2"/>
          <p:cNvSpPr>
            <a:spLocks noGrp="1"/>
          </p:cNvSpPr>
          <p:nvPr>
            <p:ph idx="1"/>
          </p:nvPr>
        </p:nvSpPr>
        <p:spPr>
          <a:xfrm>
            <a:off x="381000" y="1607390"/>
            <a:ext cx="8229600" cy="4952994"/>
          </a:xfrm>
        </p:spPr>
        <p:txBody>
          <a:bodyPr>
            <a:normAutofit/>
          </a:bodyPr>
          <a:lstStyle/>
          <a:p>
            <a:pPr marL="0" indent="0">
              <a:spcAft>
                <a:spcPts val="1800"/>
              </a:spcAft>
              <a:buNone/>
            </a:pPr>
            <a:r>
              <a:rPr lang="es-HN" sz="3600" b="1" dirty="0" smtClean="0">
                <a:solidFill>
                  <a:schemeClr val="accent6">
                    <a:lumMod val="75000"/>
                  </a:schemeClr>
                </a:solidFill>
              </a:rPr>
              <a:t>Realizar Pruebas:</a:t>
            </a:r>
          </a:p>
          <a:p>
            <a:pPr>
              <a:lnSpc>
                <a:spcPct val="80000"/>
              </a:lnSpc>
              <a:spcBef>
                <a:spcPts val="0"/>
              </a:spcBef>
              <a:spcAft>
                <a:spcPts val="600"/>
              </a:spcAft>
              <a:buClr>
                <a:srgbClr val="FFC000"/>
              </a:buClr>
              <a:buSzPct val="150000"/>
              <a:buFont typeface="Wingdings" panose="05000000000000000000" pitchFamily="2" charset="2"/>
              <a:buChar char="§"/>
            </a:pPr>
            <a:r>
              <a:rPr lang="es-HN" sz="3200" dirty="0" smtClean="0"/>
              <a:t>Inicial – </a:t>
            </a:r>
            <a:r>
              <a:rPr lang="es-HN" sz="3200" dirty="0" smtClean="0">
                <a:solidFill>
                  <a:schemeClr val="accent6">
                    <a:lumMod val="75000"/>
                  </a:schemeClr>
                </a:solidFill>
                <a:latin typeface="Arial Black" panose="020B0A04020102020204" pitchFamily="34" charset="0"/>
              </a:rPr>
              <a:t>ANTES</a:t>
            </a:r>
            <a:r>
              <a:rPr lang="es-HN"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HN" sz="3200" dirty="0" smtClean="0"/>
              <a:t>de </a:t>
            </a:r>
          </a:p>
          <a:p>
            <a:pPr indent="0">
              <a:lnSpc>
                <a:spcPct val="80000"/>
              </a:lnSpc>
              <a:spcBef>
                <a:spcPts val="0"/>
              </a:spcBef>
              <a:buClr>
                <a:srgbClr val="FFC000"/>
              </a:buClr>
              <a:buSzPct val="150000"/>
              <a:buNone/>
            </a:pPr>
            <a:r>
              <a:rPr lang="es-HN" sz="3200" dirty="0" smtClean="0"/>
              <a:t>entrar</a:t>
            </a:r>
          </a:p>
          <a:p>
            <a:pPr lvl="1" indent="-365760">
              <a:spcBef>
                <a:spcPts val="600"/>
              </a:spcBef>
              <a:spcAft>
                <a:spcPts val="600"/>
              </a:spcAft>
              <a:buClr>
                <a:srgbClr val="FFC000"/>
              </a:buClr>
              <a:buSzPct val="150000"/>
              <a:buFont typeface="Arial" panose="020B0604020202020204" pitchFamily="34" charset="0"/>
              <a:buChar char="•"/>
            </a:pPr>
            <a:r>
              <a:rPr lang="es-HN" sz="2800" dirty="0" smtClean="0"/>
              <a:t>NO hay entrada  </a:t>
            </a:r>
            <a:endParaRPr lang="es-HN" sz="2400" dirty="0" smtClean="0"/>
          </a:p>
          <a:p>
            <a:pPr>
              <a:spcBef>
                <a:spcPts val="0"/>
              </a:spcBef>
              <a:spcAft>
                <a:spcPts val="800"/>
              </a:spcAft>
              <a:buClr>
                <a:srgbClr val="FFC000"/>
              </a:buClr>
              <a:buSzPct val="150000"/>
              <a:buFont typeface="Wingdings" panose="05000000000000000000" pitchFamily="2" charset="2"/>
              <a:buChar char="§"/>
            </a:pPr>
            <a:r>
              <a:rPr lang="es-HN" sz="3200" dirty="0" smtClean="0"/>
              <a:t>En la primera entrada</a:t>
            </a:r>
          </a:p>
          <a:p>
            <a:pPr lvl="1" indent="-365760">
              <a:lnSpc>
                <a:spcPct val="80000"/>
              </a:lnSpc>
              <a:spcBef>
                <a:spcPts val="0"/>
              </a:spcBef>
              <a:spcAft>
                <a:spcPts val="600"/>
              </a:spcAft>
              <a:buClr>
                <a:srgbClr val="FFC000"/>
              </a:buClr>
              <a:buSzPct val="150000"/>
              <a:buFont typeface="Arial" panose="020B0604020202020204" pitchFamily="34" charset="0"/>
              <a:buChar char="•"/>
            </a:pPr>
            <a:r>
              <a:rPr lang="es-HN" sz="2800" dirty="0" smtClean="0"/>
              <a:t>Asegurar condiciones </a:t>
            </a:r>
          </a:p>
          <a:p>
            <a:pPr marL="640080" lvl="1" indent="0">
              <a:lnSpc>
                <a:spcPct val="80000"/>
              </a:lnSpc>
              <a:spcBef>
                <a:spcPts val="0"/>
              </a:spcBef>
              <a:buClr>
                <a:srgbClr val="FFC000"/>
              </a:buClr>
              <a:buSzPct val="150000"/>
              <a:buNone/>
            </a:pPr>
            <a:r>
              <a:rPr lang="es-HN" sz="2800" dirty="0" smtClean="0"/>
              <a:t>‘seguro</a:t>
            </a:r>
            <a:r>
              <a:rPr lang="es-HN" sz="2400" dirty="0" smtClean="0"/>
              <a:t>’</a:t>
            </a:r>
          </a:p>
          <a:p>
            <a:pPr>
              <a:spcBef>
                <a:spcPts val="600"/>
              </a:spcBef>
              <a:spcAft>
                <a:spcPts val="600"/>
              </a:spcAft>
              <a:buClr>
                <a:srgbClr val="FFC000"/>
              </a:buClr>
              <a:buSzPct val="150000"/>
              <a:buFont typeface="Wingdings" panose="05000000000000000000" pitchFamily="2" charset="2"/>
              <a:buChar char="§"/>
            </a:pPr>
            <a:r>
              <a:rPr lang="es-HN" sz="3200" dirty="0" smtClean="0"/>
              <a:t>Periódicamente </a:t>
            </a:r>
            <a:r>
              <a:rPr lang="es-HN" sz="3200" dirty="0" smtClean="0">
                <a:solidFill>
                  <a:schemeClr val="accent6">
                    <a:lumMod val="75000"/>
                  </a:schemeClr>
                </a:solidFill>
                <a:latin typeface="Arial Black" panose="020B0A04020102020204" pitchFamily="34" charset="0"/>
              </a:rPr>
              <a:t>DURANTE</a:t>
            </a:r>
            <a:r>
              <a:rPr lang="es-HN" sz="3200" dirty="0" smtClean="0">
                <a:solidFill>
                  <a:schemeClr val="accent6">
                    <a:lumMod val="75000"/>
                  </a:schemeClr>
                </a:solidFill>
              </a:rPr>
              <a:t> </a:t>
            </a:r>
            <a:r>
              <a:rPr lang="es-HN" sz="3200" dirty="0" smtClean="0"/>
              <a:t>la entrada</a:t>
            </a:r>
          </a:p>
          <a:p>
            <a:pPr lvl="1" indent="-365760">
              <a:spcBef>
                <a:spcPts val="0"/>
              </a:spcBef>
              <a:spcAft>
                <a:spcPts val="600"/>
              </a:spcAft>
              <a:buClr>
                <a:srgbClr val="FFC000"/>
              </a:buClr>
              <a:buSzPct val="150000"/>
              <a:buFont typeface="Arial" panose="020B0604020202020204" pitchFamily="34" charset="0"/>
              <a:buChar char="•"/>
            </a:pPr>
            <a:r>
              <a:rPr lang="es-HN" sz="2800" dirty="0" smtClean="0"/>
              <a:t>Llevar puesto el monitor</a:t>
            </a:r>
            <a:endParaRPr lang="en-US" dirty="0"/>
          </a:p>
        </p:txBody>
      </p:sp>
      <p:pic>
        <p:nvPicPr>
          <p:cNvPr id="20482" name="Picture 2" title="Hombre probando el aire en un pozo de estiércol"/>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0342" r="12856"/>
          <a:stretch/>
        </p:blipFill>
        <p:spPr bwMode="auto">
          <a:xfrm>
            <a:off x="5562600" y="1600200"/>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674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41</a:t>
            </a:fld>
            <a:endParaRPr lang="en-US" dirty="0"/>
          </a:p>
        </p:txBody>
      </p:sp>
      <p:sp>
        <p:nvSpPr>
          <p:cNvPr id="2" name="Title 1"/>
          <p:cNvSpPr>
            <a:spLocks noGrp="1"/>
          </p:cNvSpPr>
          <p:nvPr>
            <p:ph type="title"/>
          </p:nvPr>
        </p:nvSpPr>
        <p:spPr>
          <a:xfrm>
            <a:off x="296174" y="228600"/>
            <a:ext cx="8561444" cy="863768"/>
          </a:xfrm>
        </p:spPr>
        <p:txBody>
          <a:bodyPr anchor="t">
            <a:noAutofit/>
          </a:bodyPr>
          <a:lstStyle/>
          <a:p>
            <a:r>
              <a:rPr lang="es-HN" dirty="0" smtClean="0"/>
              <a:t>Prueba Atmosférica Estratificada</a:t>
            </a:r>
            <a:endParaRPr lang="es-HN" dirty="0"/>
          </a:p>
        </p:txBody>
      </p:sp>
      <p:sp>
        <p:nvSpPr>
          <p:cNvPr id="3" name="Content Placeholder 2"/>
          <p:cNvSpPr>
            <a:spLocks noGrp="1"/>
          </p:cNvSpPr>
          <p:nvPr>
            <p:ph idx="1"/>
          </p:nvPr>
        </p:nvSpPr>
        <p:spPr>
          <a:xfrm>
            <a:off x="304800" y="990600"/>
            <a:ext cx="6668185" cy="5741542"/>
          </a:xfrm>
        </p:spPr>
        <p:txBody>
          <a:bodyPr>
            <a:normAutofit/>
          </a:bodyPr>
          <a:lstStyle/>
          <a:p>
            <a:pPr marL="0" indent="0">
              <a:spcAft>
                <a:spcPts val="1200"/>
              </a:spcAft>
              <a:buNone/>
            </a:pPr>
            <a:r>
              <a:rPr lang="es-HN" sz="3600" b="1" spc="-100" dirty="0" smtClean="0">
                <a:solidFill>
                  <a:schemeClr val="accent6">
                    <a:lumMod val="75000"/>
                  </a:schemeClr>
                </a:solidFill>
              </a:rPr>
              <a:t>Entradas de descenso vertical: </a:t>
            </a:r>
          </a:p>
          <a:p>
            <a:pPr>
              <a:spcBef>
                <a:spcPts val="0"/>
              </a:spcBef>
              <a:spcAft>
                <a:spcPts val="400"/>
              </a:spcAft>
              <a:buClr>
                <a:srgbClr val="FFC000"/>
              </a:buClr>
              <a:buSzPct val="150000"/>
              <a:buFont typeface="Wingdings" panose="05000000000000000000" pitchFamily="2" charset="2"/>
              <a:buChar char="§"/>
            </a:pPr>
            <a:r>
              <a:rPr lang="es-HN" sz="3200" spc="-100" dirty="0" smtClean="0"/>
              <a:t>Los gases pueden ser estratificados</a:t>
            </a:r>
          </a:p>
          <a:p>
            <a:pPr>
              <a:spcBef>
                <a:spcPts val="0"/>
              </a:spcBef>
              <a:spcAft>
                <a:spcPts val="400"/>
              </a:spcAft>
              <a:buClr>
                <a:srgbClr val="FFC000"/>
              </a:buClr>
              <a:buSzPct val="150000"/>
              <a:buFont typeface="Wingdings" panose="05000000000000000000" pitchFamily="2" charset="2"/>
              <a:buChar char="§"/>
            </a:pPr>
            <a:r>
              <a:rPr lang="es-HN" sz="3200" spc="-100" dirty="0" smtClean="0"/>
              <a:t>Prueba @ 4 pies (1.22 m) intervalos</a:t>
            </a:r>
          </a:p>
          <a:p>
            <a:pPr>
              <a:spcBef>
                <a:spcPts val="0"/>
              </a:spcBef>
              <a:spcAft>
                <a:spcPts val="400"/>
              </a:spcAft>
              <a:buClr>
                <a:srgbClr val="FFC000"/>
              </a:buClr>
              <a:buSzPct val="150000"/>
              <a:buFont typeface="Wingdings" panose="05000000000000000000" pitchFamily="2" charset="2"/>
              <a:buChar char="§"/>
            </a:pPr>
            <a:r>
              <a:rPr lang="es-HN" sz="3200" spc="-100" dirty="0" smtClean="0"/>
              <a:t>Sentido de la marcha y cada lado</a:t>
            </a:r>
          </a:p>
          <a:p>
            <a:pPr>
              <a:spcBef>
                <a:spcPts val="0"/>
              </a:spcBef>
              <a:spcAft>
                <a:spcPts val="400"/>
              </a:spcAft>
              <a:buClr>
                <a:srgbClr val="FFC000"/>
              </a:buClr>
              <a:buSzPct val="150000"/>
              <a:buFont typeface="Wingdings" panose="05000000000000000000" pitchFamily="2" charset="2"/>
              <a:buChar char="§"/>
            </a:pPr>
            <a:r>
              <a:rPr lang="es-HN" sz="3200" spc="-100" dirty="0" smtClean="0"/>
              <a:t>Tasa mas lenta del progreso</a:t>
            </a:r>
          </a:p>
          <a:p>
            <a:pPr lvl="1">
              <a:spcBef>
                <a:spcPts val="0"/>
              </a:spcBef>
              <a:spcAft>
                <a:spcPts val="600"/>
              </a:spcAft>
              <a:buClr>
                <a:srgbClr val="FFC000"/>
              </a:buClr>
              <a:buSzPct val="150000"/>
              <a:buFont typeface="Arial" panose="020B0604020202020204" pitchFamily="34" charset="0"/>
              <a:buChar char="•"/>
            </a:pPr>
            <a:r>
              <a:rPr lang="es-HN" sz="2800" spc="-100" dirty="0" smtClean="0"/>
              <a:t>Velocidad de muestreo/respuesta del detector</a:t>
            </a:r>
          </a:p>
          <a:p>
            <a:pPr marL="0" indent="0">
              <a:lnSpc>
                <a:spcPct val="80000"/>
              </a:lnSpc>
              <a:buClr>
                <a:srgbClr val="FFC000"/>
              </a:buClr>
              <a:buSzPct val="150000"/>
              <a:buNone/>
            </a:pPr>
            <a:r>
              <a:rPr lang="es-HN" sz="3200" dirty="0" smtClean="0">
                <a:solidFill>
                  <a:schemeClr val="accent6">
                    <a:lumMod val="75000"/>
                  </a:schemeClr>
                </a:solidFill>
                <a:latin typeface="Arial Black" panose="020B0A04020102020204" pitchFamily="34" charset="0"/>
              </a:rPr>
              <a:t>Consejo: </a:t>
            </a:r>
          </a:p>
          <a:p>
            <a:pPr marL="0" indent="0">
              <a:lnSpc>
                <a:spcPct val="80000"/>
              </a:lnSpc>
              <a:buNone/>
            </a:pPr>
            <a:r>
              <a:rPr lang="es-HN" sz="3200" dirty="0" smtClean="0"/>
              <a:t>Utilice la longitud del tubo y la hora de la prueba de impacto</a:t>
            </a:r>
            <a:r>
              <a:rPr lang="en-US" sz="3200" dirty="0" smtClean="0"/>
              <a:t>.</a:t>
            </a:r>
            <a:endParaRPr lang="en-US" sz="3200" dirty="0"/>
          </a:p>
        </p:txBody>
      </p:sp>
      <p:pic>
        <p:nvPicPr>
          <p:cNvPr id="5" name="Picture 4" descr="Entradas de descendo vertical"/>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66800"/>
            <a:ext cx="2651541" cy="5108026"/>
          </a:xfrm>
          <a:prstGeom prst="rect">
            <a:avLst/>
          </a:prstGeom>
        </p:spPr>
      </p:pic>
    </p:spTree>
    <p:extLst>
      <p:ext uri="{BB962C8B-B14F-4D97-AF65-F5344CB8AC3E}">
        <p14:creationId xmlns:p14="http://schemas.microsoft.com/office/powerpoint/2010/main" val="29276148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42</a:t>
            </a:fld>
            <a:endParaRPr lang="en-US" dirty="0"/>
          </a:p>
        </p:txBody>
      </p:sp>
      <p:sp>
        <p:nvSpPr>
          <p:cNvPr id="2" name="Title 1"/>
          <p:cNvSpPr>
            <a:spLocks noGrp="1"/>
          </p:cNvSpPr>
          <p:nvPr>
            <p:ph type="title"/>
          </p:nvPr>
        </p:nvSpPr>
        <p:spPr>
          <a:xfrm>
            <a:off x="342900" y="228600"/>
            <a:ext cx="8458200" cy="1143000"/>
          </a:xfrm>
        </p:spPr>
        <p:txBody>
          <a:bodyPr>
            <a:normAutofit/>
          </a:bodyPr>
          <a:lstStyle/>
          <a:p>
            <a:r>
              <a:rPr lang="es-HN" dirty="0" smtClean="0"/>
              <a:t>Prueba Atmosférica Horizontal</a:t>
            </a:r>
            <a:endParaRPr lang="es-HN" dirty="0"/>
          </a:p>
        </p:txBody>
      </p:sp>
      <p:sp>
        <p:nvSpPr>
          <p:cNvPr id="3" name="Content Placeholder 2"/>
          <p:cNvSpPr>
            <a:spLocks noGrp="1"/>
          </p:cNvSpPr>
          <p:nvPr>
            <p:ph idx="1"/>
          </p:nvPr>
        </p:nvSpPr>
        <p:spPr>
          <a:xfrm>
            <a:off x="381000" y="1600200"/>
            <a:ext cx="8229599" cy="5334000"/>
          </a:xfrm>
        </p:spPr>
        <p:txBody>
          <a:bodyPr/>
          <a:lstStyle/>
          <a:p>
            <a:pPr>
              <a:spcBef>
                <a:spcPts val="0"/>
              </a:spcBef>
              <a:spcAft>
                <a:spcPts val="600"/>
              </a:spcAft>
              <a:buClr>
                <a:srgbClr val="FFC000"/>
              </a:buClr>
              <a:buSzPct val="150000"/>
              <a:buFont typeface="Wingdings" panose="05000000000000000000" pitchFamily="2" charset="2"/>
              <a:buChar char="§"/>
            </a:pPr>
            <a:r>
              <a:rPr lang="es-HN" sz="3200" spc="-100" dirty="0" smtClean="0"/>
              <a:t>Utilice varilla o tubería segura de manejar</a:t>
            </a:r>
          </a:p>
          <a:p>
            <a:pPr>
              <a:spcBef>
                <a:spcPts val="0"/>
              </a:spcBef>
              <a:spcAft>
                <a:spcPts val="600"/>
              </a:spcAft>
              <a:buClr>
                <a:srgbClr val="FFC000"/>
              </a:buClr>
              <a:buSzPct val="150000"/>
              <a:buFont typeface="Wingdings" panose="05000000000000000000" pitchFamily="2" charset="2"/>
              <a:buChar char="§"/>
            </a:pPr>
            <a:r>
              <a:rPr lang="es-HN" sz="3200" spc="-100" dirty="0" smtClean="0"/>
              <a:t>Extraer el aire - 4 pies del punto de entrada</a:t>
            </a:r>
          </a:p>
          <a:p>
            <a:pPr lvl="1" indent="-365760">
              <a:spcBef>
                <a:spcPts val="0"/>
              </a:spcBef>
              <a:spcAft>
                <a:spcPts val="600"/>
              </a:spcAft>
              <a:buClr>
                <a:srgbClr val="FFC000"/>
              </a:buClr>
              <a:buSzPct val="150000"/>
              <a:buFont typeface="Arial" panose="020B0604020202020204" pitchFamily="34" charset="0"/>
              <a:buChar char="•"/>
            </a:pPr>
            <a:r>
              <a:rPr lang="es-HN" sz="2800" spc="-100" dirty="0" smtClean="0"/>
              <a:t>Altura de la cabeza del entrante</a:t>
            </a:r>
          </a:p>
          <a:p>
            <a:pPr>
              <a:spcBef>
                <a:spcPts val="0"/>
              </a:spcBef>
              <a:spcAft>
                <a:spcPts val="600"/>
              </a:spcAft>
              <a:buClr>
                <a:srgbClr val="FFC000"/>
              </a:buClr>
              <a:buSzPct val="150000"/>
              <a:buFont typeface="Wingdings" panose="05000000000000000000" pitchFamily="2" charset="2"/>
              <a:buChar char="§"/>
            </a:pPr>
            <a:r>
              <a:rPr lang="es-HN" sz="3200" spc="-100" dirty="0" smtClean="0"/>
              <a:t>Continuar con las pruebas</a:t>
            </a:r>
          </a:p>
          <a:p>
            <a:pPr lvl="1" indent="-365760">
              <a:spcBef>
                <a:spcPts val="0"/>
              </a:spcBef>
              <a:spcAft>
                <a:spcPts val="600"/>
              </a:spcAft>
              <a:buClr>
                <a:srgbClr val="FFC000"/>
              </a:buClr>
              <a:buSzPct val="150000"/>
              <a:buFont typeface="Arial" panose="020B0604020202020204" pitchFamily="34" charset="0"/>
              <a:buChar char="•"/>
            </a:pPr>
            <a:r>
              <a:rPr lang="es-HN" sz="2800" spc="-100" dirty="0" smtClean="0"/>
              <a:t>En dirección de la marcha</a:t>
            </a:r>
          </a:p>
          <a:p>
            <a:pPr lvl="1" indent="-365760">
              <a:spcBef>
                <a:spcPts val="0"/>
              </a:spcBef>
              <a:spcAft>
                <a:spcPts val="600"/>
              </a:spcAft>
              <a:buClr>
                <a:srgbClr val="FFC000"/>
              </a:buClr>
              <a:buSzPct val="150000"/>
              <a:buFont typeface="Arial" panose="020B0604020202020204" pitchFamily="34" charset="0"/>
              <a:buChar char="•"/>
            </a:pPr>
            <a:r>
              <a:rPr lang="es-HN" sz="2800" spc="-100" dirty="0" smtClean="0"/>
              <a:t>Intervalos de 4 pies</a:t>
            </a:r>
          </a:p>
          <a:p>
            <a:pPr lvl="1" indent="-365760">
              <a:spcBef>
                <a:spcPts val="0"/>
              </a:spcBef>
              <a:spcAft>
                <a:spcPts val="600"/>
              </a:spcAft>
              <a:buClr>
                <a:srgbClr val="FFC000"/>
              </a:buClr>
              <a:buSzPct val="150000"/>
              <a:buFont typeface="Arial" panose="020B0604020202020204" pitchFamily="34" charset="0"/>
              <a:buChar char="•"/>
            </a:pPr>
            <a:r>
              <a:rPr lang="es-HN" sz="2800" spc="-100" dirty="0" smtClean="0"/>
              <a:t>Esperar los resultados</a:t>
            </a:r>
            <a:endParaRPr lang="en-US" dirty="0"/>
          </a:p>
        </p:txBody>
      </p:sp>
      <p:pic>
        <p:nvPicPr>
          <p:cNvPr id="7" name="Picture 6" title="Hombre realización de la prueba de la atmósfera horizontal"/>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5400" y="2819400"/>
            <a:ext cx="3657600" cy="3657600"/>
          </a:xfrm>
          <a:prstGeom prst="ellipse">
            <a:avLst/>
          </a:prstGeom>
        </p:spPr>
      </p:pic>
    </p:spTree>
    <p:extLst>
      <p:ext uri="{BB962C8B-B14F-4D97-AF65-F5344CB8AC3E}">
        <p14:creationId xmlns:p14="http://schemas.microsoft.com/office/powerpoint/2010/main" val="27278885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43</a:t>
            </a:fld>
            <a:endParaRPr lang="en-US" dirty="0">
              <a:solidFill>
                <a:prstClr val="white">
                  <a:lumMod val="75000"/>
                </a:prstClr>
              </a:solidFill>
            </a:endParaRPr>
          </a:p>
        </p:txBody>
      </p:sp>
      <p:sp>
        <p:nvSpPr>
          <p:cNvPr id="6" name="Title 5" title="Graphico - Decidir Typo Estrategia de Control de Peligros"/>
          <p:cNvSpPr>
            <a:spLocks noGrp="1"/>
          </p:cNvSpPr>
          <p:nvPr>
            <p:ph type="title"/>
          </p:nvPr>
        </p:nvSpPr>
        <p:spPr/>
        <p:txBody>
          <a:bodyPr>
            <a:noAutofit/>
          </a:bodyPr>
          <a:lstStyle/>
          <a:p>
            <a:r>
              <a:rPr lang="en-US" dirty="0" err="1"/>
              <a:t>Decidir</a:t>
            </a:r>
            <a:r>
              <a:rPr lang="en-US" dirty="0"/>
              <a:t> </a:t>
            </a:r>
            <a:r>
              <a:rPr lang="en-US" dirty="0" err="1"/>
              <a:t>Estrategia</a:t>
            </a:r>
            <a:r>
              <a:rPr lang="en-US" dirty="0"/>
              <a:t> de Control de </a:t>
            </a:r>
            <a:r>
              <a:rPr lang="en-US" dirty="0" err="1"/>
              <a:t>Peligros</a:t>
            </a:r>
            <a:endParaRPr lang="en-US" dirty="0"/>
          </a:p>
        </p:txBody>
      </p:sp>
      <p:sp>
        <p:nvSpPr>
          <p:cNvPr id="8" name="Text Placeholder 7"/>
          <p:cNvSpPr>
            <a:spLocks noGrp="1"/>
          </p:cNvSpPr>
          <p:nvPr>
            <p:ph type="body" idx="1"/>
          </p:nvPr>
        </p:nvSpPr>
        <p:spPr>
          <a:solidFill>
            <a:schemeClr val="accent5"/>
          </a:solidFill>
          <a:scene3d>
            <a:camera prst="orthographicFront"/>
            <a:lightRig rig="threePt" dir="t"/>
          </a:scene3d>
          <a:sp3d>
            <a:bevelT w="165100" prst="coolSlant"/>
          </a:sp3d>
        </p:spPr>
        <p:style>
          <a:lnRef idx="2">
            <a:schemeClr val="accent5"/>
          </a:lnRef>
          <a:fillRef idx="1">
            <a:schemeClr val="lt1"/>
          </a:fillRef>
          <a:effectRef idx="0">
            <a:schemeClr val="accent5"/>
          </a:effectRef>
          <a:fontRef idx="minor">
            <a:schemeClr val="dk1"/>
          </a:fontRef>
        </p:style>
        <p:txBody>
          <a:bodyPr/>
          <a:lstStyle/>
          <a:p>
            <a:pPr algn="ctr"/>
            <a:r>
              <a:rPr lang="en-US" sz="3200" dirty="0" err="1" smtClean="0"/>
              <a:t>Ventilar</a:t>
            </a:r>
            <a:endParaRPr lang="en-US" sz="3200" dirty="0"/>
          </a:p>
        </p:txBody>
      </p:sp>
      <p:sp>
        <p:nvSpPr>
          <p:cNvPr id="9" name="Content Placeholder 8"/>
          <p:cNvSpPr>
            <a:spLocks noGrp="1"/>
          </p:cNvSpPr>
          <p:nvPr>
            <p:ph sz="half" idx="2"/>
          </p:nvPr>
        </p:nvSpPr>
        <p:spPr>
          <a:solidFill>
            <a:schemeClr val="accent5">
              <a:lumMod val="20000"/>
              <a:lumOff val="80000"/>
            </a:schemeClr>
          </a:solidFill>
          <a:scene3d>
            <a:camera prst="orthographicFront"/>
            <a:lightRig rig="threePt" dir="t"/>
          </a:scene3d>
          <a:sp3d>
            <a:bevelT w="165100" prst="coolSlant"/>
          </a:sp3d>
        </p:spPr>
        <p:style>
          <a:lnRef idx="2">
            <a:schemeClr val="accent5"/>
          </a:lnRef>
          <a:fillRef idx="1">
            <a:schemeClr val="lt1"/>
          </a:fillRef>
          <a:effectRef idx="0">
            <a:schemeClr val="accent5"/>
          </a:effectRef>
          <a:fontRef idx="minor">
            <a:schemeClr val="dk1"/>
          </a:fontRef>
        </p:style>
        <p:txBody>
          <a:bodyPr>
            <a:normAutofit/>
          </a:bodyPr>
          <a:lstStyle/>
          <a:p>
            <a:r>
              <a:rPr lang="es-ES" sz="2800" dirty="0"/>
              <a:t>Flujo de aire confiable</a:t>
            </a:r>
          </a:p>
          <a:p>
            <a:r>
              <a:rPr lang="es-ES" sz="2800" dirty="0"/>
              <a:t>Aire forzado</a:t>
            </a:r>
          </a:p>
          <a:p>
            <a:r>
              <a:rPr lang="es-ES" sz="2800" dirty="0"/>
              <a:t>Flujo de aire natural</a:t>
            </a:r>
          </a:p>
          <a:p>
            <a:r>
              <a:rPr lang="es-ES" sz="2800" dirty="0"/>
              <a:t>Re-examinar después de </a:t>
            </a:r>
            <a:r>
              <a:rPr lang="es-ES" sz="2800" dirty="0" smtClean="0"/>
              <a:t>ventilar</a:t>
            </a:r>
            <a:endParaRPr lang="en-US" sz="2800" dirty="0"/>
          </a:p>
        </p:txBody>
      </p:sp>
      <p:sp>
        <p:nvSpPr>
          <p:cNvPr id="10" name="Text Placeholder 9"/>
          <p:cNvSpPr>
            <a:spLocks noGrp="1"/>
          </p:cNvSpPr>
          <p:nvPr>
            <p:ph type="body" sz="quarter" idx="3"/>
          </p:nvPr>
        </p:nvSpPr>
        <p:spPr>
          <a:solidFill>
            <a:schemeClr val="accent6"/>
          </a:solidFill>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lstStyle/>
          <a:p>
            <a:pPr algn="ctr"/>
            <a:r>
              <a:rPr lang="en-US" sz="3200" dirty="0" err="1" smtClean="0"/>
              <a:t>Aislar</a:t>
            </a:r>
            <a:endParaRPr lang="en-US" sz="3200" dirty="0"/>
          </a:p>
        </p:txBody>
      </p:sp>
      <p:sp>
        <p:nvSpPr>
          <p:cNvPr id="11" name="Content Placeholder 10"/>
          <p:cNvSpPr>
            <a:spLocks noGrp="1"/>
          </p:cNvSpPr>
          <p:nvPr>
            <p:ph sz="quarter" idx="4"/>
          </p:nvPr>
        </p:nvSpPr>
        <p:spPr>
          <a:solidFill>
            <a:schemeClr val="accent6">
              <a:lumMod val="20000"/>
              <a:lumOff val="80000"/>
            </a:schemeClr>
          </a:solidFill>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normAutofit/>
          </a:bodyPr>
          <a:lstStyle/>
          <a:p>
            <a:r>
              <a:rPr lang="en-US" sz="2800" dirty="0" err="1"/>
              <a:t>Evitar</a:t>
            </a:r>
            <a:r>
              <a:rPr lang="en-US" sz="2800" dirty="0"/>
              <a:t> que </a:t>
            </a:r>
            <a:r>
              <a:rPr lang="en-US" sz="2800" dirty="0" err="1"/>
              <a:t>entren</a:t>
            </a:r>
            <a:r>
              <a:rPr lang="en-US" sz="2800" dirty="0"/>
              <a:t> </a:t>
            </a:r>
            <a:r>
              <a:rPr lang="en-US" sz="2800" dirty="0" err="1" smtClean="0"/>
              <a:t>toxinas</a:t>
            </a:r>
            <a:endParaRPr lang="en-US" sz="2800" dirty="0"/>
          </a:p>
        </p:txBody>
      </p:sp>
      <p:sp>
        <p:nvSpPr>
          <p:cNvPr id="12" name="Text Placeholder 11"/>
          <p:cNvSpPr>
            <a:spLocks noGrp="1"/>
          </p:cNvSpPr>
          <p:nvPr>
            <p:ph type="body" sz="quarter" idx="13"/>
          </p:nvPr>
        </p:nvSpPr>
        <p:spPr>
          <a:solidFill>
            <a:schemeClr val="accent4"/>
          </a:solidFill>
          <a:scene3d>
            <a:camera prst="orthographicFront"/>
            <a:lightRig rig="threePt" dir="t"/>
          </a:scene3d>
          <a:sp3d>
            <a:bevelT w="165100" prst="coolSlant"/>
          </a:sp3d>
        </p:spPr>
        <p:style>
          <a:lnRef idx="2">
            <a:schemeClr val="accent4"/>
          </a:lnRef>
          <a:fillRef idx="1">
            <a:schemeClr val="lt1"/>
          </a:fillRef>
          <a:effectRef idx="0">
            <a:schemeClr val="accent4"/>
          </a:effectRef>
          <a:fontRef idx="minor">
            <a:schemeClr val="dk1"/>
          </a:fontRef>
        </p:style>
        <p:txBody>
          <a:bodyPr>
            <a:normAutofit/>
          </a:bodyPr>
          <a:lstStyle/>
          <a:p>
            <a:pPr algn="ctr"/>
            <a:r>
              <a:rPr lang="en-US" sz="3200" dirty="0" smtClean="0"/>
              <a:t>EPP</a:t>
            </a:r>
            <a:endParaRPr lang="en-US" sz="3200" dirty="0"/>
          </a:p>
        </p:txBody>
      </p:sp>
      <p:sp>
        <p:nvSpPr>
          <p:cNvPr id="14" name="Content Placeholder 13"/>
          <p:cNvSpPr>
            <a:spLocks noGrp="1"/>
          </p:cNvSpPr>
          <p:nvPr>
            <p:ph sz="quarter" idx="14"/>
          </p:nvPr>
        </p:nvSpPr>
        <p:spPr>
          <a:solidFill>
            <a:schemeClr val="accent4">
              <a:lumMod val="20000"/>
              <a:lumOff val="80000"/>
            </a:schemeClr>
          </a:solidFill>
          <a:scene3d>
            <a:camera prst="orthographicFront"/>
            <a:lightRig rig="threePt" dir="t"/>
          </a:scene3d>
          <a:sp3d>
            <a:bevelT w="165100" prst="coolSlant"/>
          </a:sp3d>
        </p:spPr>
        <p:style>
          <a:lnRef idx="2">
            <a:schemeClr val="accent4"/>
          </a:lnRef>
          <a:fillRef idx="1">
            <a:schemeClr val="lt1"/>
          </a:fillRef>
          <a:effectRef idx="0">
            <a:schemeClr val="accent4"/>
          </a:effectRef>
          <a:fontRef idx="minor">
            <a:schemeClr val="dk1"/>
          </a:fontRef>
        </p:style>
        <p:txBody>
          <a:bodyPr>
            <a:normAutofit/>
          </a:bodyPr>
          <a:lstStyle/>
          <a:p>
            <a:r>
              <a:rPr lang="es-ES" sz="2800" dirty="0"/>
              <a:t>Ayuda respiratoria</a:t>
            </a:r>
          </a:p>
          <a:p>
            <a:r>
              <a:rPr lang="es-ES" sz="2800" dirty="0"/>
              <a:t>Entrenado para usar</a:t>
            </a:r>
          </a:p>
          <a:p>
            <a:r>
              <a:rPr lang="es-ES" sz="2800" dirty="0"/>
              <a:t>Prueba de ajuste</a:t>
            </a:r>
          </a:p>
          <a:p>
            <a:r>
              <a:rPr lang="es-ES" sz="2800" dirty="0"/>
              <a:t>Autorización </a:t>
            </a:r>
            <a:r>
              <a:rPr lang="es-ES" sz="2800" dirty="0" smtClean="0"/>
              <a:t>medica</a:t>
            </a:r>
            <a:endParaRPr lang="en-US" sz="2800" dirty="0"/>
          </a:p>
        </p:txBody>
      </p:sp>
    </p:spTree>
    <p:extLst>
      <p:ext uri="{BB962C8B-B14F-4D97-AF65-F5344CB8AC3E}">
        <p14:creationId xmlns:p14="http://schemas.microsoft.com/office/powerpoint/2010/main" val="12344966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44</a:t>
            </a:fld>
            <a:endParaRPr lang="en-US" dirty="0">
              <a:solidFill>
                <a:prstClr val="white">
                  <a:lumMod val="75000"/>
                </a:prstClr>
              </a:solidFill>
            </a:endParaRPr>
          </a:p>
        </p:txBody>
      </p:sp>
      <p:sp>
        <p:nvSpPr>
          <p:cNvPr id="14" name="Title 13"/>
          <p:cNvSpPr>
            <a:spLocks noGrp="1"/>
          </p:cNvSpPr>
          <p:nvPr>
            <p:ph type="title"/>
          </p:nvPr>
        </p:nvSpPr>
        <p:spPr/>
        <p:txBody>
          <a:bodyPr anchor="t"/>
          <a:lstStyle/>
          <a:p>
            <a:r>
              <a:rPr lang="en-US" dirty="0" err="1"/>
              <a:t>Ventilación</a:t>
            </a:r>
            <a:r>
              <a:rPr lang="en-US" dirty="0"/>
              <a:t> de </a:t>
            </a:r>
            <a:r>
              <a:rPr lang="en-US" dirty="0" err="1" smtClean="0"/>
              <a:t>Aire</a:t>
            </a:r>
            <a:r>
              <a:rPr lang="en-US" dirty="0" smtClean="0"/>
              <a:t> </a:t>
            </a:r>
            <a:r>
              <a:rPr lang="en-US" dirty="0" err="1"/>
              <a:t>F</a:t>
            </a:r>
            <a:r>
              <a:rPr lang="en-US" dirty="0" err="1" smtClean="0"/>
              <a:t>orzado</a:t>
            </a:r>
            <a:endParaRPr lang="en-US" dirty="0"/>
          </a:p>
        </p:txBody>
      </p:sp>
      <p:sp>
        <p:nvSpPr>
          <p:cNvPr id="15" name="Content Placeholder 14"/>
          <p:cNvSpPr>
            <a:spLocks noGrp="1"/>
          </p:cNvSpPr>
          <p:nvPr>
            <p:ph sz="half" idx="1"/>
          </p:nvPr>
        </p:nvSpPr>
        <p:spPr>
          <a:xfrm>
            <a:off x="304800" y="1219200"/>
            <a:ext cx="8534400" cy="1143000"/>
          </a:xfrm>
        </p:spPr>
        <p:txBody>
          <a:bodyPr>
            <a:normAutofit/>
          </a:bodyPr>
          <a:lstStyle/>
          <a:p>
            <a:pPr marL="0" indent="0">
              <a:buNone/>
            </a:pPr>
            <a:r>
              <a:rPr lang="en-US" sz="3600" b="1" dirty="0" err="1">
                <a:solidFill>
                  <a:schemeClr val="accent6">
                    <a:lumMod val="75000"/>
                  </a:schemeClr>
                </a:solidFill>
              </a:rPr>
              <a:t>Ventilación</a:t>
            </a:r>
            <a:r>
              <a:rPr lang="en-US" sz="3600" b="1" dirty="0">
                <a:solidFill>
                  <a:schemeClr val="accent6">
                    <a:lumMod val="75000"/>
                  </a:schemeClr>
                </a:solidFill>
              </a:rPr>
              <a:t> </a:t>
            </a:r>
            <a:r>
              <a:rPr lang="en-US" sz="3600" b="1" dirty="0" err="1">
                <a:solidFill>
                  <a:schemeClr val="accent6">
                    <a:lumMod val="75000"/>
                  </a:schemeClr>
                </a:solidFill>
              </a:rPr>
              <a:t>mecánica</a:t>
            </a:r>
            <a:r>
              <a:rPr lang="en-US" sz="3600" b="1" dirty="0">
                <a:solidFill>
                  <a:schemeClr val="accent6">
                    <a:lumMod val="75000"/>
                  </a:schemeClr>
                </a:solidFill>
              </a:rPr>
              <a:t> </a:t>
            </a:r>
            <a:r>
              <a:rPr lang="en-US" sz="3600" b="1" dirty="0" err="1">
                <a:solidFill>
                  <a:schemeClr val="accent6">
                    <a:lumMod val="75000"/>
                  </a:schemeClr>
                </a:solidFill>
              </a:rPr>
              <a:t>recomendada</a:t>
            </a:r>
            <a:r>
              <a:rPr lang="en-US" sz="3600" b="1" dirty="0">
                <a:solidFill>
                  <a:schemeClr val="accent6">
                    <a:lumMod val="75000"/>
                  </a:schemeClr>
                </a:solidFill>
              </a:rPr>
              <a:t> </a:t>
            </a:r>
            <a:endParaRPr lang="en-US" dirty="0"/>
          </a:p>
        </p:txBody>
      </p:sp>
      <p:sp>
        <p:nvSpPr>
          <p:cNvPr id="16" name="Content Placeholder 15"/>
          <p:cNvSpPr>
            <a:spLocks noGrp="1"/>
          </p:cNvSpPr>
          <p:nvPr>
            <p:ph sz="half" idx="2"/>
          </p:nvPr>
        </p:nvSpPr>
        <p:spPr>
          <a:xfrm>
            <a:off x="228600" y="1981200"/>
            <a:ext cx="6019800" cy="4827529"/>
          </a:xfrm>
        </p:spPr>
        <p:txBody>
          <a:bodyPr>
            <a:normAutofit/>
          </a:bodyPr>
          <a:lstStyle/>
          <a:p>
            <a:pPr>
              <a:lnSpc>
                <a:spcPct val="90000"/>
              </a:lnSpc>
              <a:spcBef>
                <a:spcPts val="0"/>
              </a:spcBef>
              <a:spcAft>
                <a:spcPts val="600"/>
              </a:spcAft>
            </a:pPr>
            <a:r>
              <a:rPr lang="es-ES" sz="3200" spc="-100" dirty="0"/>
              <a:t>Ventiladores permanentes - disponibilidad</a:t>
            </a:r>
          </a:p>
          <a:p>
            <a:pPr>
              <a:lnSpc>
                <a:spcPct val="90000"/>
              </a:lnSpc>
              <a:spcBef>
                <a:spcPts val="0"/>
              </a:spcBef>
              <a:spcAft>
                <a:spcPts val="600"/>
              </a:spcAft>
            </a:pPr>
            <a:r>
              <a:rPr lang="es-ES" sz="3200" spc="-100" dirty="0"/>
              <a:t>Sopladores portátiles </a:t>
            </a:r>
          </a:p>
          <a:p>
            <a:pPr>
              <a:lnSpc>
                <a:spcPct val="90000"/>
              </a:lnSpc>
              <a:spcBef>
                <a:spcPts val="0"/>
              </a:spcBef>
              <a:spcAft>
                <a:spcPts val="600"/>
              </a:spcAft>
            </a:pPr>
            <a:r>
              <a:rPr lang="es-ES" sz="3200" spc="-100" dirty="0"/>
              <a:t>Soplar a través de la zona de trabajo</a:t>
            </a:r>
          </a:p>
          <a:p>
            <a:pPr>
              <a:lnSpc>
                <a:spcPct val="90000"/>
              </a:lnSpc>
              <a:spcBef>
                <a:spcPts val="0"/>
              </a:spcBef>
              <a:spcAft>
                <a:spcPts val="600"/>
              </a:spcAft>
            </a:pPr>
            <a:r>
              <a:rPr lang="es-ES" sz="3200" spc="-100" dirty="0"/>
              <a:t>Ventilar todo el tiempo de entrada</a:t>
            </a:r>
          </a:p>
          <a:p>
            <a:pPr>
              <a:lnSpc>
                <a:spcPct val="90000"/>
              </a:lnSpc>
              <a:spcBef>
                <a:spcPts val="0"/>
              </a:spcBef>
              <a:spcAft>
                <a:spcPts val="600"/>
              </a:spcAft>
            </a:pPr>
            <a:r>
              <a:rPr lang="es-ES" sz="3200" spc="-100" dirty="0"/>
              <a:t>Considere el intercambio de </a:t>
            </a:r>
            <a:endParaRPr lang="es-ES" sz="3200" spc="-100" dirty="0" smtClean="0"/>
          </a:p>
          <a:p>
            <a:pPr indent="0">
              <a:lnSpc>
                <a:spcPct val="90000"/>
              </a:lnSpc>
              <a:spcBef>
                <a:spcPts val="0"/>
              </a:spcBef>
              <a:spcAft>
                <a:spcPts val="600"/>
              </a:spcAft>
              <a:buNone/>
            </a:pPr>
            <a:r>
              <a:rPr lang="es-ES" sz="3200" spc="-100" dirty="0" smtClean="0"/>
              <a:t>aire </a:t>
            </a:r>
            <a:endParaRPr lang="en-US" dirty="0"/>
          </a:p>
        </p:txBody>
      </p:sp>
      <p:grpSp>
        <p:nvGrpSpPr>
          <p:cNvPr id="17" name="Group 16" title="Ventilación de Aire Forzado"/>
          <p:cNvGrpSpPr/>
          <p:nvPr/>
        </p:nvGrpSpPr>
        <p:grpSpPr>
          <a:xfrm>
            <a:off x="5791200" y="1828800"/>
            <a:ext cx="3048000" cy="4572000"/>
            <a:chOff x="304800" y="1905000"/>
            <a:chExt cx="3048000" cy="4572000"/>
          </a:xfrm>
        </p:grpSpPr>
        <p:pic>
          <p:nvPicPr>
            <p:cNvPr id="8" name="Picture 7" title="Hombre usando un soplador de aire portátil"/>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 y="1905000"/>
              <a:ext cx="3048000" cy="2286000"/>
            </a:xfrm>
            <a:prstGeom prst="rect">
              <a:avLst/>
            </a:prstGeom>
          </p:spPr>
        </p:pic>
        <p:pic>
          <p:nvPicPr>
            <p:cNvPr id="9" name="Picture 8" title="Ventiladores permanentes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4191000"/>
              <a:ext cx="3048000" cy="2286000"/>
            </a:xfrm>
            <a:prstGeom prst="rect">
              <a:avLst/>
            </a:prstGeom>
          </p:spPr>
        </p:pic>
      </p:grpSp>
    </p:spTree>
    <p:extLst>
      <p:ext uri="{BB962C8B-B14F-4D97-AF65-F5344CB8AC3E}">
        <p14:creationId xmlns:p14="http://schemas.microsoft.com/office/powerpoint/2010/main" val="18123940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45</a:t>
            </a:fld>
            <a:endParaRPr lang="en-US" dirty="0">
              <a:solidFill>
                <a:prstClr val="white">
                  <a:lumMod val="75000"/>
                </a:prstClr>
              </a:solidFill>
            </a:endParaRPr>
          </a:p>
        </p:txBody>
      </p:sp>
      <p:sp>
        <p:nvSpPr>
          <p:cNvPr id="2" name="Title 1"/>
          <p:cNvSpPr>
            <a:spLocks noGrp="1"/>
          </p:cNvSpPr>
          <p:nvPr>
            <p:ph type="title"/>
          </p:nvPr>
        </p:nvSpPr>
        <p:spPr>
          <a:xfrm>
            <a:off x="0" y="274638"/>
            <a:ext cx="9144000" cy="868362"/>
          </a:xfrm>
        </p:spPr>
        <p:txBody>
          <a:bodyPr>
            <a:normAutofit/>
          </a:bodyPr>
          <a:lstStyle/>
          <a:p>
            <a:r>
              <a:rPr lang="es-HN" dirty="0" smtClean="0"/>
              <a:t>Controlar Peligros de Inmersión</a:t>
            </a:r>
            <a:endParaRPr lang="es-HN" dirty="0"/>
          </a:p>
        </p:txBody>
      </p:sp>
      <p:sp>
        <p:nvSpPr>
          <p:cNvPr id="3" name="Content Placeholder 2"/>
          <p:cNvSpPr>
            <a:spLocks noGrp="1"/>
          </p:cNvSpPr>
          <p:nvPr>
            <p:ph idx="1"/>
          </p:nvPr>
        </p:nvSpPr>
        <p:spPr>
          <a:xfrm>
            <a:off x="457200" y="1447800"/>
            <a:ext cx="8229600" cy="5105400"/>
          </a:xfrm>
        </p:spPr>
        <p:txBody>
          <a:bodyPr>
            <a:normAutofit/>
          </a:bodyPr>
          <a:lstStyle/>
          <a:p>
            <a:pPr marL="0" lvl="0" indent="0" fontAlgn="base">
              <a:lnSpc>
                <a:spcPct val="90000"/>
              </a:lnSpc>
              <a:spcBef>
                <a:spcPts val="0"/>
              </a:spcBef>
              <a:spcAft>
                <a:spcPct val="0"/>
              </a:spcAft>
              <a:buNone/>
            </a:pPr>
            <a:r>
              <a:rPr lang="es-HN" altLang="en-US" sz="3600" b="1" dirty="0" smtClean="0">
                <a:solidFill>
                  <a:schemeClr val="accent6">
                    <a:lumMod val="75000"/>
                  </a:schemeClr>
                </a:solidFill>
              </a:rPr>
              <a:t>Eliminar o controlar peligros de inmersión:</a:t>
            </a:r>
          </a:p>
          <a:p>
            <a:pPr lvl="0" fontAlgn="base">
              <a:lnSpc>
                <a:spcPct val="90000"/>
              </a:lnSpc>
              <a:spcBef>
                <a:spcPts val="1800"/>
              </a:spcBef>
              <a:spcAft>
                <a:spcPct val="0"/>
              </a:spcAft>
              <a:buClr>
                <a:srgbClr val="FFC000"/>
              </a:buClr>
              <a:buSzPct val="150000"/>
              <a:buFont typeface="Wingdings" panose="05000000000000000000" pitchFamily="2" charset="2"/>
              <a:buChar char="§"/>
            </a:pPr>
            <a:r>
              <a:rPr lang="es-HN" altLang="en-US" sz="3200" dirty="0" smtClean="0">
                <a:solidFill>
                  <a:prstClr val="black"/>
                </a:solidFill>
              </a:rPr>
              <a:t>Evaluación adecuada de las condiciones</a:t>
            </a:r>
          </a:p>
          <a:p>
            <a:pPr lvl="0" fontAlgn="base">
              <a:lnSpc>
                <a:spcPct val="90000"/>
              </a:lnSpc>
              <a:spcBef>
                <a:spcPts val="600"/>
              </a:spcBef>
              <a:spcAft>
                <a:spcPct val="0"/>
              </a:spcAft>
              <a:buClr>
                <a:srgbClr val="FFC000"/>
              </a:buClr>
              <a:buSzPct val="150000"/>
              <a:buFont typeface="Wingdings" panose="05000000000000000000" pitchFamily="2" charset="2"/>
              <a:buChar char="§"/>
            </a:pPr>
            <a:r>
              <a:rPr lang="es-HN" altLang="en-US" sz="3200" dirty="0" smtClean="0">
                <a:solidFill>
                  <a:prstClr val="black"/>
                </a:solidFill>
              </a:rPr>
              <a:t>Barreras en el tráfico </a:t>
            </a:r>
          </a:p>
          <a:p>
            <a:pPr lvl="0" fontAlgn="base">
              <a:lnSpc>
                <a:spcPct val="90000"/>
              </a:lnSpc>
              <a:spcBef>
                <a:spcPts val="600"/>
              </a:spcBef>
              <a:spcAft>
                <a:spcPct val="0"/>
              </a:spcAft>
              <a:buClr>
                <a:srgbClr val="FFC000"/>
              </a:buClr>
              <a:buSzPct val="150000"/>
              <a:buFont typeface="Wingdings" panose="05000000000000000000" pitchFamily="2" charset="2"/>
              <a:buChar char="§"/>
            </a:pPr>
            <a:r>
              <a:rPr lang="es-HN" altLang="en-US" sz="3200" dirty="0" smtClean="0">
                <a:solidFill>
                  <a:prstClr val="black"/>
                </a:solidFill>
              </a:rPr>
              <a:t>Bloquear la expulsión de chorros</a:t>
            </a:r>
          </a:p>
          <a:p>
            <a:pPr lvl="0" fontAlgn="base">
              <a:lnSpc>
                <a:spcPct val="90000"/>
              </a:lnSpc>
              <a:spcBef>
                <a:spcPts val="600"/>
              </a:spcBef>
              <a:spcAft>
                <a:spcPct val="0"/>
              </a:spcAft>
              <a:buClr>
                <a:srgbClr val="FFC000"/>
              </a:buClr>
              <a:buSzPct val="150000"/>
              <a:buFont typeface="Wingdings" panose="05000000000000000000" pitchFamily="2" charset="2"/>
              <a:buChar char="§"/>
            </a:pPr>
            <a:r>
              <a:rPr lang="es-HN" altLang="en-US" sz="3200" dirty="0" smtClean="0">
                <a:solidFill>
                  <a:prstClr val="black"/>
                </a:solidFill>
              </a:rPr>
              <a:t>Candado/Etiqueta (LOTO) </a:t>
            </a:r>
          </a:p>
          <a:p>
            <a:pPr lvl="1" indent="-365760" fontAlgn="base">
              <a:lnSpc>
                <a:spcPct val="90000"/>
              </a:lnSpc>
              <a:spcBef>
                <a:spcPts val="600"/>
              </a:spcBef>
              <a:spcAft>
                <a:spcPct val="0"/>
              </a:spcAft>
              <a:buClr>
                <a:srgbClr val="FFC000"/>
              </a:buClr>
              <a:buSzPct val="150000"/>
              <a:buFont typeface="Arial" panose="020B0604020202020204" pitchFamily="34" charset="0"/>
              <a:buChar char="•"/>
            </a:pPr>
            <a:r>
              <a:rPr lang="es-HN" altLang="en-US" sz="2800" dirty="0" smtClean="0">
                <a:solidFill>
                  <a:prstClr val="black"/>
                </a:solidFill>
              </a:rPr>
              <a:t>Equipo de llenado y vaciado</a:t>
            </a:r>
          </a:p>
          <a:p>
            <a:pPr lvl="1" indent="-365760" fontAlgn="base">
              <a:lnSpc>
                <a:spcPct val="90000"/>
              </a:lnSpc>
              <a:spcBef>
                <a:spcPts val="600"/>
              </a:spcBef>
              <a:spcAft>
                <a:spcPct val="0"/>
              </a:spcAft>
              <a:buClr>
                <a:srgbClr val="FFC000"/>
              </a:buClr>
              <a:buSzPct val="150000"/>
              <a:buFont typeface="Arial" panose="020B0604020202020204" pitchFamily="34" charset="0"/>
              <a:buChar char="•"/>
            </a:pPr>
            <a:r>
              <a:rPr lang="es-HN" altLang="en-US" sz="2800" dirty="0" smtClean="0">
                <a:solidFill>
                  <a:prstClr val="black"/>
                </a:solidFill>
              </a:rPr>
              <a:t>Otros equipos</a:t>
            </a:r>
          </a:p>
          <a:p>
            <a:pPr lvl="0" fontAlgn="base">
              <a:lnSpc>
                <a:spcPct val="90000"/>
              </a:lnSpc>
              <a:spcBef>
                <a:spcPts val="600"/>
              </a:spcBef>
              <a:spcAft>
                <a:spcPct val="0"/>
              </a:spcAft>
              <a:buClr>
                <a:srgbClr val="FFC000"/>
              </a:buClr>
              <a:buSzPct val="150000"/>
              <a:buFont typeface="Wingdings" panose="05000000000000000000" pitchFamily="2" charset="2"/>
              <a:buChar char="§"/>
            </a:pPr>
            <a:r>
              <a:rPr lang="es-HN" altLang="en-US" sz="3200" dirty="0" smtClean="0">
                <a:solidFill>
                  <a:prstClr val="black"/>
                </a:solidFill>
              </a:rPr>
              <a:t>Uso de Cuerda Salvavidas</a:t>
            </a:r>
            <a:endParaRPr lang="en-US" dirty="0"/>
          </a:p>
        </p:txBody>
      </p:sp>
    </p:spTree>
    <p:extLst>
      <p:ext uri="{BB962C8B-B14F-4D97-AF65-F5344CB8AC3E}">
        <p14:creationId xmlns:p14="http://schemas.microsoft.com/office/powerpoint/2010/main" val="21706815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46</a:t>
            </a:fld>
            <a:endParaRPr lang="en-US" dirty="0">
              <a:solidFill>
                <a:prstClr val="white">
                  <a:lumMod val="75000"/>
                </a:prstClr>
              </a:solidFill>
            </a:endParaRPr>
          </a:p>
        </p:txBody>
      </p:sp>
      <p:sp>
        <p:nvSpPr>
          <p:cNvPr id="11" name="Title 10"/>
          <p:cNvSpPr>
            <a:spLocks noGrp="1"/>
          </p:cNvSpPr>
          <p:nvPr>
            <p:ph type="title"/>
          </p:nvPr>
        </p:nvSpPr>
        <p:spPr>
          <a:xfrm>
            <a:off x="228600" y="274638"/>
            <a:ext cx="8686800" cy="1143000"/>
          </a:xfrm>
        </p:spPr>
        <p:txBody>
          <a:bodyPr>
            <a:normAutofit/>
          </a:bodyPr>
          <a:lstStyle/>
          <a:p>
            <a:r>
              <a:rPr lang="es-HN" dirty="0" smtClean="0"/>
              <a:t>Control de Peligros </a:t>
            </a:r>
            <a:r>
              <a:rPr lang="es-HN" dirty="0"/>
              <a:t>M</a:t>
            </a:r>
            <a:r>
              <a:rPr lang="es-HN" dirty="0" smtClean="0"/>
              <a:t>ecánicos</a:t>
            </a:r>
            <a:endParaRPr lang="es-HN" dirty="0"/>
          </a:p>
        </p:txBody>
      </p:sp>
      <p:sp>
        <p:nvSpPr>
          <p:cNvPr id="12" name="Content Placeholder 11"/>
          <p:cNvSpPr>
            <a:spLocks noGrp="1"/>
          </p:cNvSpPr>
          <p:nvPr>
            <p:ph idx="1"/>
          </p:nvPr>
        </p:nvSpPr>
        <p:spPr>
          <a:xfrm>
            <a:off x="381000" y="1447800"/>
            <a:ext cx="8382000" cy="5257794"/>
          </a:xfrm>
        </p:spPr>
        <p:txBody>
          <a:bodyPr>
            <a:noAutofit/>
          </a:bodyPr>
          <a:lstStyle/>
          <a:p>
            <a:pPr marL="365760" indent="-365760">
              <a:lnSpc>
                <a:spcPct val="90000"/>
              </a:lnSpc>
              <a:spcBef>
                <a:spcPts val="600"/>
              </a:spcBef>
              <a:buClr>
                <a:srgbClr val="FFC000"/>
              </a:buClr>
              <a:buSzPct val="150000"/>
              <a:buFont typeface="Wingdings" panose="05000000000000000000" pitchFamily="2" charset="2"/>
              <a:buChar char="§"/>
            </a:pPr>
            <a:r>
              <a:rPr lang="es-HN" sz="3200" dirty="0" smtClean="0"/>
              <a:t>Aislar fuentes de energía</a:t>
            </a:r>
          </a:p>
          <a:p>
            <a:pPr marL="365760" indent="-365760">
              <a:lnSpc>
                <a:spcPct val="90000"/>
              </a:lnSpc>
              <a:spcBef>
                <a:spcPts val="600"/>
              </a:spcBef>
              <a:buClr>
                <a:srgbClr val="FFC000"/>
              </a:buClr>
              <a:buSzPct val="150000"/>
              <a:buFont typeface="Wingdings" panose="05000000000000000000" pitchFamily="2" charset="2"/>
              <a:buChar char="§"/>
            </a:pPr>
            <a:r>
              <a:rPr lang="es-HN" sz="3200" dirty="0" smtClean="0"/>
              <a:t>Candado/Etiqueta en circuitos y cables</a:t>
            </a:r>
          </a:p>
          <a:p>
            <a:pPr marL="365760" indent="-365760">
              <a:lnSpc>
                <a:spcPct val="90000"/>
              </a:lnSpc>
              <a:spcBef>
                <a:spcPts val="600"/>
              </a:spcBef>
              <a:buClr>
                <a:srgbClr val="FFC000"/>
              </a:buClr>
              <a:buSzPct val="150000"/>
              <a:buFont typeface="Wingdings" panose="05000000000000000000" pitchFamily="2" charset="2"/>
              <a:buChar char="§"/>
            </a:pPr>
            <a:r>
              <a:rPr lang="es-HN" sz="3200" dirty="0" smtClean="0"/>
              <a:t>Desconectar unidades y acoplamientos</a:t>
            </a:r>
          </a:p>
          <a:p>
            <a:pPr marL="365760" indent="-365760">
              <a:lnSpc>
                <a:spcPct val="90000"/>
              </a:lnSpc>
              <a:spcBef>
                <a:spcPts val="600"/>
              </a:spcBef>
              <a:buClr>
                <a:srgbClr val="FFC000"/>
              </a:buClr>
              <a:buSzPct val="150000"/>
              <a:buFont typeface="Wingdings" panose="05000000000000000000" pitchFamily="2" charset="2"/>
              <a:buChar char="§"/>
            </a:pPr>
            <a:r>
              <a:rPr lang="es-HN" sz="3200" dirty="0" smtClean="0"/>
              <a:t>Resguardar o asegurar partes móviles</a:t>
            </a:r>
            <a:endParaRPr lang="en-US" sz="3200" dirty="0"/>
          </a:p>
        </p:txBody>
      </p:sp>
      <p:pic>
        <p:nvPicPr>
          <p:cNvPr id="25602" name="Picture 2" title="Poniendo una cerradura en una válvul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35052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2515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solidFill>
                  <a:prstClr val="black">
                    <a:lumMod val="50000"/>
                    <a:lumOff val="50000"/>
                  </a:prstClr>
                </a:solidFill>
              </a:rPr>
              <a:t>Control de </a:t>
            </a:r>
            <a:r>
              <a:rPr lang="es-ES" dirty="0" smtClean="0">
                <a:solidFill>
                  <a:prstClr val="black">
                    <a:lumMod val="50000"/>
                    <a:lumOff val="50000"/>
                  </a:prstClr>
                </a:solidFill>
              </a:rPr>
              <a:t>Peligros </a:t>
            </a:r>
            <a:r>
              <a:rPr lang="es-ES" dirty="0">
                <a:solidFill>
                  <a:prstClr val="black">
                    <a:lumMod val="50000"/>
                    <a:lumOff val="50000"/>
                  </a:prstClr>
                </a:solidFill>
              </a:rPr>
              <a:t>E</a:t>
            </a:r>
            <a:r>
              <a:rPr lang="es-ES" dirty="0" smtClean="0">
                <a:solidFill>
                  <a:prstClr val="black">
                    <a:lumMod val="50000"/>
                    <a:lumOff val="50000"/>
                  </a:prstClr>
                </a:solidFill>
              </a:rPr>
              <a:t>léctricos </a:t>
            </a:r>
            <a:r>
              <a:rPr lang="es-ES" dirty="0">
                <a:solidFill>
                  <a:prstClr val="black">
                    <a:lumMod val="50000"/>
                    <a:lumOff val="50000"/>
                  </a:prstClr>
                </a:solidFill>
              </a:rPr>
              <a:t>y de </a:t>
            </a:r>
            <a:r>
              <a:rPr lang="es-ES" dirty="0" smtClean="0">
                <a:solidFill>
                  <a:prstClr val="black">
                    <a:lumMod val="50000"/>
                    <a:lumOff val="50000"/>
                  </a:prstClr>
                </a:solidFill>
              </a:rPr>
              <a:t>Ignición</a:t>
            </a:r>
            <a:endParaRPr lang="en-US" dirty="0"/>
          </a:p>
        </p:txBody>
      </p:sp>
      <p:sp>
        <p:nvSpPr>
          <p:cNvPr id="3" name="Slide Number Placeholder 2"/>
          <p:cNvSpPr>
            <a:spLocks noGrp="1"/>
          </p:cNvSpPr>
          <p:nvPr>
            <p:ph type="sldNum" sz="quarter" idx="10"/>
          </p:nvPr>
        </p:nvSpPr>
        <p:spPr/>
        <p:txBody>
          <a:bodyPr/>
          <a:lstStyle/>
          <a:p>
            <a:fld id="{E68CB777-A129-4AF6-9ECC-E5865CD58601}" type="slidenum">
              <a:rPr lang="en-US" smtClean="0"/>
              <a:pPr/>
              <a:t>47</a:t>
            </a:fld>
            <a:endParaRPr lang="en-US" dirty="0"/>
          </a:p>
        </p:txBody>
      </p:sp>
      <p:sp>
        <p:nvSpPr>
          <p:cNvPr id="4" name="Text Placeholder 3"/>
          <p:cNvSpPr>
            <a:spLocks noGrp="1"/>
          </p:cNvSpPr>
          <p:nvPr>
            <p:ph type="body" idx="1"/>
          </p:nvPr>
        </p:nvSpPr>
        <p:spPr/>
        <p:txBody>
          <a:bodyPr/>
          <a:lstStyle/>
          <a:p>
            <a:pPr lvl="0"/>
            <a:r>
              <a:rPr lang="en-US" sz="3000" spc="-300" dirty="0">
                <a:solidFill>
                  <a:prstClr val="black"/>
                </a:solidFill>
              </a:rPr>
              <a:t>Control de </a:t>
            </a:r>
            <a:r>
              <a:rPr lang="en-US" sz="3000" spc="-300" dirty="0" err="1" smtClean="0">
                <a:solidFill>
                  <a:prstClr val="black"/>
                </a:solidFill>
              </a:rPr>
              <a:t>Ignición</a:t>
            </a:r>
            <a:endParaRPr lang="en-US" sz="3000" spc="-300" dirty="0">
              <a:solidFill>
                <a:prstClr val="black"/>
              </a:solidFill>
            </a:endParaRPr>
          </a:p>
        </p:txBody>
      </p:sp>
      <p:sp>
        <p:nvSpPr>
          <p:cNvPr id="5" name="Content Placeholder 4"/>
          <p:cNvSpPr>
            <a:spLocks noGrp="1"/>
          </p:cNvSpPr>
          <p:nvPr>
            <p:ph sz="half" idx="2"/>
          </p:nvPr>
        </p:nvSpPr>
        <p:spPr/>
        <p:txBody>
          <a:bodyPr/>
          <a:lstStyle/>
          <a:p>
            <a:pPr lvl="0"/>
            <a:r>
              <a:rPr lang="es-ES" sz="2800" spc="-100" dirty="0">
                <a:solidFill>
                  <a:prstClr val="black"/>
                </a:solidFill>
              </a:rPr>
              <a:t>Herramientas que no produzcan chispas</a:t>
            </a:r>
          </a:p>
          <a:p>
            <a:pPr lvl="0"/>
            <a:r>
              <a:rPr lang="es-ES" sz="2800" spc="-100" dirty="0">
                <a:solidFill>
                  <a:prstClr val="black"/>
                </a:solidFill>
              </a:rPr>
              <a:t>Equipo eléctrico </a:t>
            </a:r>
            <a:r>
              <a:rPr lang="es-ES" sz="2800" spc="-100" dirty="0" smtClean="0">
                <a:solidFill>
                  <a:prstClr val="black"/>
                </a:solidFill>
              </a:rPr>
              <a:t>clasificado</a:t>
            </a:r>
            <a:endParaRPr lang="en-US" dirty="0"/>
          </a:p>
        </p:txBody>
      </p:sp>
      <p:pic>
        <p:nvPicPr>
          <p:cNvPr id="12" name="Picture 2" descr="https://upload.wikimedia.org/wikipedia/commons/3/3f/Beryllium_Copper_Adjustable_Wrench.jpg" title="Llave que no produzca chispas -  aleación de cobre-berili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1160" y="4073030"/>
            <a:ext cx="3657600" cy="101559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quarter" idx="11"/>
          </p:nvPr>
        </p:nvSpPr>
        <p:spPr/>
        <p:txBody>
          <a:bodyPr/>
          <a:lstStyle/>
          <a:p>
            <a:pPr marL="0" lvl="0" indent="0">
              <a:buNone/>
            </a:pPr>
            <a:r>
              <a:rPr lang="es-ES" sz="2000" dirty="0">
                <a:solidFill>
                  <a:prstClr val="black"/>
                </a:solidFill>
              </a:rPr>
              <a:t>Llave que no produzca chispas -  aleación de </a:t>
            </a:r>
            <a:r>
              <a:rPr lang="es-ES" sz="2000" dirty="0" smtClean="0">
                <a:solidFill>
                  <a:prstClr val="black"/>
                </a:solidFill>
              </a:rPr>
              <a:t>cobre-berilio</a:t>
            </a:r>
            <a:endParaRPr lang="en-US" dirty="0"/>
          </a:p>
        </p:txBody>
      </p:sp>
      <p:sp>
        <p:nvSpPr>
          <p:cNvPr id="7" name="Text Placeholder 6"/>
          <p:cNvSpPr>
            <a:spLocks noGrp="1"/>
          </p:cNvSpPr>
          <p:nvPr>
            <p:ph type="body" idx="12"/>
          </p:nvPr>
        </p:nvSpPr>
        <p:spPr>
          <a:xfrm>
            <a:off x="4648200" y="1535113"/>
            <a:ext cx="4389120" cy="639762"/>
          </a:xfrm>
        </p:spPr>
        <p:txBody>
          <a:bodyPr>
            <a:normAutofit fontScale="92500"/>
          </a:bodyPr>
          <a:lstStyle/>
          <a:p>
            <a:pPr lvl="0"/>
            <a:r>
              <a:rPr lang="en-US" sz="3000" spc="-300" dirty="0">
                <a:solidFill>
                  <a:prstClr val="black"/>
                </a:solidFill>
              </a:rPr>
              <a:t>Control de </a:t>
            </a:r>
            <a:r>
              <a:rPr lang="en-US" sz="3000" spc="-300" dirty="0" err="1">
                <a:solidFill>
                  <a:prstClr val="black"/>
                </a:solidFill>
              </a:rPr>
              <a:t>P</a:t>
            </a:r>
            <a:r>
              <a:rPr lang="en-US" sz="3000" spc="-300" dirty="0" err="1" smtClean="0">
                <a:solidFill>
                  <a:prstClr val="black"/>
                </a:solidFill>
              </a:rPr>
              <a:t>eligros</a:t>
            </a:r>
            <a:r>
              <a:rPr lang="en-US" sz="3000" spc="-300" dirty="0" smtClean="0">
                <a:solidFill>
                  <a:prstClr val="black"/>
                </a:solidFill>
              </a:rPr>
              <a:t> </a:t>
            </a:r>
            <a:r>
              <a:rPr lang="en-US" sz="3000" spc="-300" dirty="0" err="1">
                <a:solidFill>
                  <a:prstClr val="black"/>
                </a:solidFill>
              </a:rPr>
              <a:t>E</a:t>
            </a:r>
            <a:r>
              <a:rPr lang="en-US" sz="3000" spc="-300" dirty="0" err="1" smtClean="0">
                <a:solidFill>
                  <a:prstClr val="black"/>
                </a:solidFill>
              </a:rPr>
              <a:t>léctricos</a:t>
            </a:r>
            <a:endParaRPr lang="en-US" sz="3000" spc="-300" dirty="0">
              <a:solidFill>
                <a:prstClr val="black"/>
              </a:solidFill>
            </a:endParaRPr>
          </a:p>
        </p:txBody>
      </p:sp>
      <p:sp>
        <p:nvSpPr>
          <p:cNvPr id="8" name="Content Placeholder 7"/>
          <p:cNvSpPr>
            <a:spLocks noGrp="1"/>
          </p:cNvSpPr>
          <p:nvPr>
            <p:ph sz="half" idx="13"/>
          </p:nvPr>
        </p:nvSpPr>
        <p:spPr>
          <a:xfrm>
            <a:off x="4648200" y="2174875"/>
            <a:ext cx="4389120" cy="3082925"/>
          </a:xfrm>
        </p:spPr>
        <p:txBody>
          <a:bodyPr/>
          <a:lstStyle/>
          <a:p>
            <a:pPr lvl="0"/>
            <a:r>
              <a:rPr lang="es-ES" sz="2800" spc="-150" dirty="0">
                <a:solidFill>
                  <a:prstClr val="black"/>
                </a:solidFill>
              </a:rPr>
              <a:t>Conexión a tierra</a:t>
            </a:r>
          </a:p>
          <a:p>
            <a:pPr lvl="0"/>
            <a:r>
              <a:rPr lang="es-ES" sz="2800" spc="-150" dirty="0">
                <a:solidFill>
                  <a:prstClr val="black"/>
                </a:solidFill>
              </a:rPr>
              <a:t>Interruptores de circuito con pérdida a tierra (GFCI)</a:t>
            </a:r>
          </a:p>
          <a:p>
            <a:pPr lvl="0"/>
            <a:r>
              <a:rPr lang="es-ES" sz="2800" spc="-150" dirty="0">
                <a:solidFill>
                  <a:prstClr val="black"/>
                </a:solidFill>
              </a:rPr>
              <a:t>Transformadores de </a:t>
            </a:r>
            <a:r>
              <a:rPr lang="es-ES" sz="2800" spc="-150" dirty="0" smtClean="0">
                <a:solidFill>
                  <a:prstClr val="black"/>
                </a:solidFill>
              </a:rPr>
              <a:t>candado</a:t>
            </a:r>
            <a:endParaRPr lang="en-US" dirty="0"/>
          </a:p>
        </p:txBody>
      </p:sp>
      <p:pic>
        <p:nvPicPr>
          <p:cNvPr id="11" name="Picture 4" title="un tipo de interruptor GFCI portát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4113974">
            <a:off x="3842823" y="5197295"/>
            <a:ext cx="3200400" cy="455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8"/>
          <p:cNvSpPr>
            <a:spLocks noGrp="1"/>
          </p:cNvSpPr>
          <p:nvPr>
            <p:ph sz="quarter" idx="14"/>
          </p:nvPr>
        </p:nvSpPr>
        <p:spPr>
          <a:xfrm>
            <a:off x="5486400" y="4590889"/>
            <a:ext cx="2091409" cy="838200"/>
          </a:xfrm>
        </p:spPr>
        <p:txBody>
          <a:bodyPr/>
          <a:lstStyle/>
          <a:p>
            <a:pPr marL="0" lvl="0" indent="0">
              <a:buNone/>
            </a:pPr>
            <a:r>
              <a:rPr lang="en-US" sz="2000" dirty="0" err="1">
                <a:solidFill>
                  <a:prstClr val="black"/>
                </a:solidFill>
              </a:rPr>
              <a:t>Interruptor</a:t>
            </a:r>
            <a:r>
              <a:rPr lang="en-US" sz="2000" dirty="0">
                <a:solidFill>
                  <a:prstClr val="black"/>
                </a:solidFill>
              </a:rPr>
              <a:t> GFCI </a:t>
            </a:r>
            <a:r>
              <a:rPr lang="en-US" sz="2000" dirty="0" err="1" smtClean="0">
                <a:solidFill>
                  <a:prstClr val="black"/>
                </a:solidFill>
              </a:rPr>
              <a:t>portátil</a:t>
            </a:r>
            <a:endParaRPr lang="en-US" dirty="0"/>
          </a:p>
        </p:txBody>
      </p:sp>
      <p:pic>
        <p:nvPicPr>
          <p:cNvPr id="10" name="Picture 5" title="un tipo de interruptor GFCI portátil"/>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01609" y="4191000"/>
            <a:ext cx="1196417"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33566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48</a:t>
            </a:fld>
            <a:endParaRPr lang="en-US" dirty="0">
              <a:solidFill>
                <a:prstClr val="white">
                  <a:lumMod val="75000"/>
                </a:prstClr>
              </a:solidFill>
            </a:endParaRPr>
          </a:p>
        </p:txBody>
      </p:sp>
      <p:sp>
        <p:nvSpPr>
          <p:cNvPr id="5" name="Title 4"/>
          <p:cNvSpPr>
            <a:spLocks noGrp="1"/>
          </p:cNvSpPr>
          <p:nvPr>
            <p:ph type="title"/>
          </p:nvPr>
        </p:nvSpPr>
        <p:spPr>
          <a:xfrm>
            <a:off x="0" y="228600"/>
            <a:ext cx="9144000" cy="1143000"/>
          </a:xfrm>
        </p:spPr>
        <p:txBody>
          <a:bodyPr anchor="t">
            <a:normAutofit fontScale="90000"/>
          </a:bodyPr>
          <a:lstStyle/>
          <a:p>
            <a:r>
              <a:rPr lang="es-HN" sz="4000" dirty="0" smtClean="0"/>
              <a:t>Uso de EPP – Control Insuficiente</a:t>
            </a:r>
            <a:endParaRPr lang="es-HN" sz="4000" dirty="0"/>
          </a:p>
        </p:txBody>
      </p:sp>
      <p:sp>
        <p:nvSpPr>
          <p:cNvPr id="3" name="Content Placeholder 2"/>
          <p:cNvSpPr>
            <a:spLocks noGrp="1"/>
          </p:cNvSpPr>
          <p:nvPr>
            <p:ph idx="1"/>
          </p:nvPr>
        </p:nvSpPr>
        <p:spPr>
          <a:xfrm>
            <a:off x="381000" y="1175687"/>
            <a:ext cx="8381993" cy="5365503"/>
          </a:xfrm>
        </p:spPr>
        <p:txBody>
          <a:bodyPr>
            <a:normAutofit/>
          </a:bodyPr>
          <a:lstStyle/>
          <a:p>
            <a:pPr>
              <a:spcBef>
                <a:spcPts val="0"/>
              </a:spcBef>
              <a:spcAft>
                <a:spcPts val="400"/>
              </a:spcAft>
              <a:buClr>
                <a:srgbClr val="FFC000"/>
              </a:buClr>
              <a:buSzPct val="150000"/>
              <a:buFont typeface="Wingdings" panose="05000000000000000000" pitchFamily="2" charset="2"/>
              <a:buChar char="§"/>
            </a:pPr>
            <a:r>
              <a:rPr lang="es-HN" sz="3200" dirty="0" smtClean="0"/>
              <a:t>Respiradores de suministro </a:t>
            </a:r>
          </a:p>
          <a:p>
            <a:pPr lvl="1" indent="-365760">
              <a:spcBef>
                <a:spcPts val="0"/>
              </a:spcBef>
              <a:spcAft>
                <a:spcPts val="400"/>
              </a:spcAft>
              <a:buClr>
                <a:srgbClr val="FFC000"/>
              </a:buClr>
              <a:buSzPct val="150000"/>
              <a:buFont typeface="Arial" panose="020B0604020202020204" pitchFamily="34" charset="0"/>
              <a:buChar char="•"/>
            </a:pPr>
            <a:r>
              <a:rPr lang="es-HN" sz="2800" dirty="0" smtClean="0"/>
              <a:t>Deficiencia de O2 o atmósfera IDLH</a:t>
            </a:r>
          </a:p>
          <a:p>
            <a:pPr>
              <a:spcBef>
                <a:spcPts val="0"/>
              </a:spcBef>
              <a:spcAft>
                <a:spcPts val="400"/>
              </a:spcAft>
              <a:buClr>
                <a:srgbClr val="FFC000"/>
              </a:buClr>
              <a:buSzPct val="150000"/>
              <a:buFont typeface="Wingdings" panose="05000000000000000000" pitchFamily="2" charset="2"/>
              <a:buChar char="§"/>
            </a:pPr>
            <a:r>
              <a:rPr lang="es-HN" sz="3200" dirty="0" smtClean="0"/>
              <a:t>Respiradores purificadores </a:t>
            </a:r>
          </a:p>
          <a:p>
            <a:pPr lvl="1" indent="-365760">
              <a:spcBef>
                <a:spcPts val="0"/>
              </a:spcBef>
              <a:spcAft>
                <a:spcPts val="400"/>
              </a:spcAft>
              <a:buClr>
                <a:srgbClr val="FFC000"/>
              </a:buClr>
              <a:buSzPct val="150000"/>
              <a:buFont typeface="Arial" panose="020B0604020202020204" pitchFamily="34" charset="0"/>
              <a:buChar char="•"/>
            </a:pPr>
            <a:r>
              <a:rPr lang="es-HN" sz="2800" dirty="0" smtClean="0"/>
              <a:t>&gt;OEL y &lt;IDLH			</a:t>
            </a:r>
          </a:p>
          <a:p>
            <a:pPr lvl="2">
              <a:spcBef>
                <a:spcPts val="0"/>
              </a:spcBef>
              <a:spcAft>
                <a:spcPts val="400"/>
              </a:spcAft>
              <a:buSzPct val="100000"/>
            </a:pPr>
            <a:r>
              <a:rPr lang="es-HN" dirty="0" smtClean="0"/>
              <a:t>Inmediatamente Peligroso a Vida y Salud</a:t>
            </a:r>
          </a:p>
          <a:p>
            <a:pPr>
              <a:lnSpc>
                <a:spcPct val="80000"/>
              </a:lnSpc>
              <a:spcBef>
                <a:spcPts val="400"/>
              </a:spcBef>
              <a:spcAft>
                <a:spcPts val="400"/>
              </a:spcAft>
              <a:buClr>
                <a:srgbClr val="FFC000"/>
              </a:buClr>
              <a:buSzPct val="150000"/>
              <a:buFont typeface="Wingdings" panose="05000000000000000000" pitchFamily="2" charset="2"/>
              <a:buChar char="§"/>
            </a:pPr>
            <a:r>
              <a:rPr lang="es-HN" sz="3200" dirty="0" smtClean="0"/>
              <a:t>Entrenado, prueba de ajuste, </a:t>
            </a:r>
          </a:p>
          <a:p>
            <a:pPr indent="0">
              <a:lnSpc>
                <a:spcPct val="80000"/>
              </a:lnSpc>
              <a:spcBef>
                <a:spcPts val="0"/>
              </a:spcBef>
              <a:spcAft>
                <a:spcPts val="400"/>
              </a:spcAft>
              <a:buClr>
                <a:srgbClr val="FFC000"/>
              </a:buClr>
              <a:buSzPct val="150000"/>
              <a:buNone/>
            </a:pPr>
            <a:r>
              <a:rPr lang="es-HN" sz="3200" dirty="0" smtClean="0"/>
              <a:t>autorización médica</a:t>
            </a:r>
          </a:p>
        </p:txBody>
      </p:sp>
      <p:grpSp>
        <p:nvGrpSpPr>
          <p:cNvPr id="8" name="Group 7" descr="APR"/>
          <p:cNvGrpSpPr/>
          <p:nvPr/>
        </p:nvGrpSpPr>
        <p:grpSpPr>
          <a:xfrm>
            <a:off x="381000" y="4286311"/>
            <a:ext cx="3995327" cy="2419289"/>
            <a:chOff x="381000" y="4286311"/>
            <a:chExt cx="3995327" cy="2419289"/>
          </a:xfrm>
        </p:grpSpPr>
        <p:pic>
          <p:nvPicPr>
            <p:cNvPr id="26628" name="Picture 4" title="Respiradores purificadores - Máscara complet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
            <a:stretch/>
          </p:blipFill>
          <p:spPr bwMode="auto">
            <a:xfrm>
              <a:off x="381000" y="4557879"/>
              <a:ext cx="1807748" cy="214772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title="Respiradores purificadores - Media máscar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0802" y="4286311"/>
              <a:ext cx="1785525"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073970" y="6091535"/>
              <a:ext cx="1033664" cy="461665"/>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APR</a:t>
              </a:r>
            </a:p>
          </p:txBody>
        </p:sp>
      </p:grpSp>
      <p:grpSp>
        <p:nvGrpSpPr>
          <p:cNvPr id="6" name="Group 5" descr="SCBA"/>
          <p:cNvGrpSpPr/>
          <p:nvPr/>
        </p:nvGrpSpPr>
        <p:grpSpPr>
          <a:xfrm>
            <a:off x="4382547" y="4267200"/>
            <a:ext cx="3237453" cy="2286000"/>
            <a:chOff x="4382547" y="4267200"/>
            <a:chExt cx="3237453" cy="2286000"/>
          </a:xfrm>
        </p:grpSpPr>
        <p:pic>
          <p:nvPicPr>
            <p:cNvPr id="14" name="Picture 3" title="Appartus respiratorio autónomo"/>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5390147" y="4267200"/>
              <a:ext cx="2229853" cy="22860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82547" y="6079525"/>
              <a:ext cx="1557136" cy="461665"/>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SCBA  </a:t>
              </a:r>
            </a:p>
          </p:txBody>
        </p:sp>
      </p:grpSp>
      <p:grpSp>
        <p:nvGrpSpPr>
          <p:cNvPr id="7" name="Group 6" descr="SAR"/>
          <p:cNvGrpSpPr/>
          <p:nvPr/>
        </p:nvGrpSpPr>
        <p:grpSpPr>
          <a:xfrm>
            <a:off x="7173910" y="1600200"/>
            <a:ext cx="1665290" cy="3581400"/>
            <a:chOff x="7173910" y="1600200"/>
            <a:chExt cx="1665290" cy="3581400"/>
          </a:xfrm>
        </p:grpSpPr>
        <p:pic>
          <p:nvPicPr>
            <p:cNvPr id="10" name="Picture 4" title="Respirador de aire suministrad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73910" y="1600200"/>
              <a:ext cx="1665290" cy="32004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642026" y="4719935"/>
              <a:ext cx="1033664" cy="461665"/>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SAR</a:t>
              </a:r>
            </a:p>
          </p:txBody>
        </p:sp>
      </p:grpSp>
    </p:spTree>
    <p:extLst>
      <p:ext uri="{BB962C8B-B14F-4D97-AF65-F5344CB8AC3E}">
        <p14:creationId xmlns:p14="http://schemas.microsoft.com/office/powerpoint/2010/main" val="1358450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49</a:t>
            </a:fld>
            <a:endParaRPr lang="en-US" dirty="0">
              <a:solidFill>
                <a:prstClr val="white">
                  <a:lumMod val="75000"/>
                </a:prstClr>
              </a:solidFill>
            </a:endParaRPr>
          </a:p>
        </p:txBody>
      </p:sp>
      <p:sp>
        <p:nvSpPr>
          <p:cNvPr id="2" name="Title 1"/>
          <p:cNvSpPr>
            <a:spLocks noGrp="1"/>
          </p:cNvSpPr>
          <p:nvPr>
            <p:ph type="title"/>
          </p:nvPr>
        </p:nvSpPr>
        <p:spPr/>
        <p:txBody>
          <a:bodyPr>
            <a:noAutofit/>
          </a:bodyPr>
          <a:lstStyle/>
          <a:p>
            <a:r>
              <a:rPr lang="es-ES" dirty="0"/>
              <a:t>EPP </a:t>
            </a:r>
            <a:r>
              <a:rPr lang="es-ES" dirty="0" smtClean="0"/>
              <a:t>Contra </a:t>
            </a:r>
            <a:r>
              <a:rPr lang="es-ES" dirty="0"/>
              <a:t>Inmersión: Uso de Cuerda Salvavidas</a:t>
            </a:r>
            <a:endParaRPr lang="en-US" dirty="0"/>
          </a:p>
        </p:txBody>
      </p:sp>
      <p:sp>
        <p:nvSpPr>
          <p:cNvPr id="3" name="Content Placeholder 2"/>
          <p:cNvSpPr>
            <a:spLocks noGrp="1"/>
          </p:cNvSpPr>
          <p:nvPr>
            <p:ph idx="1"/>
          </p:nvPr>
        </p:nvSpPr>
        <p:spPr>
          <a:xfrm>
            <a:off x="457200" y="1600200"/>
            <a:ext cx="8077200" cy="4419600"/>
          </a:xfrm>
        </p:spPr>
        <p:txBody>
          <a:bodyPr>
            <a:normAutofit/>
          </a:bodyPr>
          <a:lstStyle/>
          <a:p>
            <a:pPr>
              <a:spcBef>
                <a:spcPts val="600"/>
              </a:spcBef>
              <a:buClr>
                <a:srgbClr val="FFC000"/>
              </a:buClr>
              <a:buSzPct val="150000"/>
              <a:buFont typeface="Wingdings" panose="05000000000000000000" pitchFamily="2" charset="2"/>
              <a:buChar char="§"/>
            </a:pPr>
            <a:r>
              <a:rPr lang="es-HN" sz="3200" dirty="0" smtClean="0"/>
              <a:t>Arnés y Cuerda Salvavidas</a:t>
            </a:r>
          </a:p>
          <a:p>
            <a:pPr lvl="1" indent="-365760">
              <a:spcBef>
                <a:spcPts val="600"/>
              </a:spcBef>
              <a:buClr>
                <a:srgbClr val="FFC000"/>
              </a:buClr>
              <a:buSzPct val="150000"/>
              <a:buFont typeface="Arial" panose="020B0604020202020204" pitchFamily="34" charset="0"/>
              <a:buChar char="•"/>
            </a:pPr>
            <a:r>
              <a:rPr lang="es-HN" sz="2800" dirty="0" smtClean="0"/>
              <a:t>Inmersión </a:t>
            </a:r>
          </a:p>
          <a:p>
            <a:pPr lvl="1" indent="-365760">
              <a:spcBef>
                <a:spcPts val="600"/>
              </a:spcBef>
              <a:buClr>
                <a:srgbClr val="FFC000"/>
              </a:buClr>
              <a:buSzPct val="150000"/>
              <a:buFont typeface="Arial" panose="020B0604020202020204" pitchFamily="34" charset="0"/>
              <a:buChar char="•"/>
            </a:pPr>
            <a:r>
              <a:rPr lang="es-HN" sz="2800" dirty="0" smtClean="0"/>
              <a:t>Recuperable – factible</a:t>
            </a:r>
          </a:p>
          <a:p>
            <a:pPr>
              <a:spcBef>
                <a:spcPts val="600"/>
              </a:spcBef>
              <a:buClr>
                <a:srgbClr val="FFC000"/>
              </a:buClr>
              <a:buSzPct val="150000"/>
              <a:buFont typeface="Wingdings" panose="05000000000000000000" pitchFamily="2" charset="2"/>
              <a:buChar char="§"/>
            </a:pPr>
            <a:r>
              <a:rPr lang="es-HN" sz="3200" dirty="0" smtClean="0"/>
              <a:t>Otros – seguridad y salud</a:t>
            </a:r>
          </a:p>
          <a:p>
            <a:pPr lvl="1" indent="-365760">
              <a:spcBef>
                <a:spcPts val="600"/>
              </a:spcBef>
              <a:buClr>
                <a:srgbClr val="FFC000"/>
              </a:buClr>
              <a:buSzPct val="150000"/>
              <a:buFont typeface="Arial" panose="020B0604020202020204" pitchFamily="34" charset="0"/>
              <a:buChar char="•"/>
            </a:pPr>
            <a:r>
              <a:rPr lang="es-HN" sz="2800" dirty="0" smtClean="0"/>
              <a:t>Ropa de protección</a:t>
            </a:r>
          </a:p>
          <a:p>
            <a:pPr lvl="1" indent="-365760">
              <a:spcBef>
                <a:spcPts val="600"/>
              </a:spcBef>
              <a:buClr>
                <a:srgbClr val="FFC000"/>
              </a:buClr>
              <a:buSzPct val="150000"/>
              <a:buFont typeface="Arial" panose="020B0604020202020204" pitchFamily="34" charset="0"/>
              <a:buChar char="•"/>
            </a:pPr>
            <a:r>
              <a:rPr lang="es-HN" sz="2800" dirty="0" smtClean="0"/>
              <a:t>Protección para ojos y oídos</a:t>
            </a:r>
          </a:p>
          <a:p>
            <a:pPr lvl="1" indent="-365760">
              <a:spcBef>
                <a:spcPts val="600"/>
              </a:spcBef>
              <a:buClr>
                <a:srgbClr val="FFC000"/>
              </a:buClr>
              <a:buSzPct val="150000"/>
              <a:buFont typeface="Arial" panose="020B0604020202020204" pitchFamily="34" charset="0"/>
              <a:buChar char="•"/>
            </a:pPr>
            <a:r>
              <a:rPr lang="es-HN" sz="2800" dirty="0" smtClean="0"/>
              <a:t>Guantes, botas, etc.</a:t>
            </a:r>
          </a:p>
        </p:txBody>
      </p:sp>
      <p:pic>
        <p:nvPicPr>
          <p:cNvPr id="16" name="Picture 3" title="Hombre llevando un arnés de seguridad Y cuerda salvavida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1600200"/>
            <a:ext cx="274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429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68CB777-A129-4AF6-9ECC-E5865CD58601}" type="slidenum">
              <a:rPr lang="en-US" smtClean="0"/>
              <a:pPr/>
              <a:t>5</a:t>
            </a:fld>
            <a:endParaRPr lang="en-US" dirty="0"/>
          </a:p>
        </p:txBody>
      </p:sp>
      <p:sp>
        <p:nvSpPr>
          <p:cNvPr id="2" name="Title 1"/>
          <p:cNvSpPr>
            <a:spLocks noGrp="1"/>
          </p:cNvSpPr>
          <p:nvPr>
            <p:ph type="title"/>
          </p:nvPr>
        </p:nvSpPr>
        <p:spPr/>
        <p:txBody>
          <a:bodyPr/>
          <a:lstStyle/>
          <a:p>
            <a:r>
              <a:rPr lang="es-HN" dirty="0" smtClean="0"/>
              <a:t>Derechos de los Empleados</a:t>
            </a:r>
            <a:endParaRPr lang="es-HN" dirty="0"/>
          </a:p>
        </p:txBody>
      </p:sp>
      <p:sp>
        <p:nvSpPr>
          <p:cNvPr id="7" name="Content Placeholder 6"/>
          <p:cNvSpPr>
            <a:spLocks noGrp="1"/>
          </p:cNvSpPr>
          <p:nvPr>
            <p:ph idx="1"/>
          </p:nvPr>
        </p:nvSpPr>
        <p:spPr/>
        <p:txBody>
          <a:bodyPr>
            <a:normAutofit lnSpcReduction="10000"/>
          </a:bodyPr>
          <a:lstStyle/>
          <a:p>
            <a:pPr marL="0" lvl="0" indent="0" defTabSz="914400">
              <a:spcBef>
                <a:spcPts val="0"/>
              </a:spcBef>
              <a:buClrTx/>
              <a:buSzTx/>
              <a:buNone/>
              <a:defRPr/>
            </a:pPr>
            <a:r>
              <a:rPr lang="es-HN" sz="3600" b="1" dirty="0">
                <a:solidFill>
                  <a:srgbClr val="F79646">
                    <a:lumMod val="75000"/>
                  </a:srgbClr>
                </a:solidFill>
              </a:rPr>
              <a:t>Los empleados tienen derecho a condiciones de trabajo seguras y saludables que NO representen riesgo de algún daño severo.</a:t>
            </a:r>
          </a:p>
          <a:p>
            <a:pPr marL="0" lvl="0" indent="0">
              <a:buNone/>
              <a:defRPr/>
            </a:pPr>
            <a:endParaRPr lang="es-HN" sz="3600" b="1" dirty="0">
              <a:solidFill>
                <a:srgbClr val="F79646">
                  <a:lumMod val="75000"/>
                </a:srgbClr>
              </a:solidFill>
            </a:endParaRPr>
          </a:p>
          <a:p>
            <a:pPr marL="0" lvl="0" indent="0" defTabSz="914400">
              <a:spcBef>
                <a:spcPts val="0"/>
              </a:spcBef>
              <a:buClrTx/>
              <a:buSzTx/>
              <a:buNone/>
              <a:defRPr/>
            </a:pPr>
            <a:r>
              <a:rPr lang="es-HN" sz="3600" b="1" dirty="0">
                <a:solidFill>
                  <a:srgbClr val="F79646">
                    <a:lumMod val="75000"/>
                  </a:srgbClr>
                </a:solidFill>
              </a:rPr>
              <a:t>Los trabajadores tienen derecho a un salario justo por las horas trabajadas de acuerdo con la ley.</a:t>
            </a:r>
            <a:endParaRPr lang="en-US" dirty="0"/>
          </a:p>
        </p:txBody>
      </p:sp>
    </p:spTree>
    <p:extLst>
      <p:ext uri="{BB962C8B-B14F-4D97-AF65-F5344CB8AC3E}">
        <p14:creationId xmlns:p14="http://schemas.microsoft.com/office/powerpoint/2010/main" val="8953384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cap="none" dirty="0" smtClean="0">
                <a:solidFill>
                  <a:srgbClr val="F5881B"/>
                </a:solidFill>
              </a:rPr>
              <a:t>Signos y Síntomas de Exposición</a:t>
            </a:r>
            <a:endParaRPr lang="en-US" cap="none" dirty="0">
              <a:solidFill>
                <a:srgbClr val="F5881B"/>
              </a:solidFill>
            </a:endParaRPr>
          </a:p>
        </p:txBody>
      </p:sp>
    </p:spTree>
    <p:extLst>
      <p:ext uri="{BB962C8B-B14F-4D97-AF65-F5344CB8AC3E}">
        <p14:creationId xmlns:p14="http://schemas.microsoft.com/office/powerpoint/2010/main" val="1193345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51</a:t>
            </a:fld>
            <a:endParaRPr lang="en-US" dirty="0"/>
          </a:p>
        </p:txBody>
      </p:sp>
      <p:sp>
        <p:nvSpPr>
          <p:cNvPr id="11" name="Title 10"/>
          <p:cNvSpPr>
            <a:spLocks noGrp="1"/>
          </p:cNvSpPr>
          <p:nvPr>
            <p:ph type="title"/>
          </p:nvPr>
        </p:nvSpPr>
        <p:spPr/>
        <p:txBody>
          <a:bodyPr>
            <a:normAutofit/>
          </a:bodyPr>
          <a:lstStyle/>
          <a:p>
            <a:r>
              <a:rPr lang="es-HN" dirty="0" smtClean="0"/>
              <a:t>O2 – Propiedades del Oxígeno</a:t>
            </a:r>
            <a:endParaRPr lang="es-HN" dirty="0"/>
          </a:p>
        </p:txBody>
      </p:sp>
      <p:sp>
        <p:nvSpPr>
          <p:cNvPr id="12" name="Content Placeholder 11" descr="O2 Dioxígeno "/>
          <p:cNvSpPr>
            <a:spLocks noGrp="1"/>
          </p:cNvSpPr>
          <p:nvPr>
            <p:ph idx="1"/>
          </p:nvPr>
        </p:nvSpPr>
        <p:spPr>
          <a:xfrm>
            <a:off x="381000" y="1600200"/>
            <a:ext cx="8229600" cy="5029200"/>
          </a:xfrm>
        </p:spPr>
        <p:txBody>
          <a:bodyPr>
            <a:normAutofit/>
          </a:bodyPr>
          <a:lstStyle/>
          <a:p>
            <a:pPr marL="0" indent="0">
              <a:buClr>
                <a:srgbClr val="FFC000"/>
              </a:buClr>
              <a:buSzPct val="150000"/>
              <a:buNone/>
            </a:pPr>
            <a:r>
              <a:rPr lang="es-HN" sz="3600" b="1" dirty="0" smtClean="0">
                <a:solidFill>
                  <a:schemeClr val="accent6">
                    <a:lumMod val="75000"/>
                  </a:schemeClr>
                </a:solidFill>
                <a:latin typeface="Arial Black" panose="020B0A04020102020204" pitchFamily="34" charset="0"/>
              </a:rPr>
              <a:t>O</a:t>
            </a:r>
            <a:r>
              <a:rPr lang="es-HN" sz="3600" b="1" baseline="-25000" dirty="0" smtClean="0">
                <a:solidFill>
                  <a:schemeClr val="accent6">
                    <a:lumMod val="75000"/>
                  </a:schemeClr>
                </a:solidFill>
                <a:latin typeface="Arial Black" panose="020B0A04020102020204" pitchFamily="34" charset="0"/>
              </a:rPr>
              <a:t>2</a:t>
            </a:r>
            <a:r>
              <a:rPr lang="es-HN" sz="3600" b="1" baseline="10000" dirty="0" smtClean="0">
                <a:solidFill>
                  <a:schemeClr val="accent6">
                    <a:lumMod val="75000"/>
                  </a:schemeClr>
                </a:solidFill>
                <a:latin typeface="Arial Black" panose="020B0A04020102020204" pitchFamily="34" charset="0"/>
              </a:rPr>
              <a:t> </a:t>
            </a:r>
            <a:r>
              <a:rPr lang="es-HN" sz="3600" b="1" dirty="0" smtClean="0">
                <a:solidFill>
                  <a:schemeClr val="accent6">
                    <a:lumMod val="75000"/>
                  </a:schemeClr>
                </a:solidFill>
                <a:latin typeface="Arial Black" panose="020B0A04020102020204" pitchFamily="34" charset="0"/>
              </a:rPr>
              <a:t>Dioxígeno </a:t>
            </a:r>
            <a:r>
              <a:rPr lang="es-HN" sz="3600" dirty="0" smtClean="0"/>
              <a:t>– aire que respiramos</a:t>
            </a:r>
            <a:endParaRPr lang="es-HN" sz="1400" b="1" baseline="1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spcBef>
                <a:spcPts val="600"/>
              </a:spcBef>
              <a:buClr>
                <a:srgbClr val="FFC000"/>
              </a:buClr>
              <a:buSzPct val="150000"/>
              <a:buFont typeface="Wingdings" panose="05000000000000000000" pitchFamily="2" charset="2"/>
              <a:buChar char="§"/>
            </a:pPr>
            <a:r>
              <a:rPr lang="es-HN" sz="3200" dirty="0" smtClean="0"/>
              <a:t>20.8% normal</a:t>
            </a:r>
          </a:p>
          <a:p>
            <a:pPr lvl="1" indent="-365760">
              <a:spcBef>
                <a:spcPts val="600"/>
              </a:spcBef>
              <a:buClr>
                <a:srgbClr val="FFC000"/>
              </a:buClr>
              <a:buSzPct val="150000"/>
              <a:buFont typeface="Arial" panose="020B0604020202020204" pitchFamily="34" charset="0"/>
              <a:buChar char="•"/>
            </a:pPr>
            <a:r>
              <a:rPr lang="es-HN" sz="2800" dirty="0" smtClean="0"/>
              <a:t>Investigar cualquier lectura más baja</a:t>
            </a:r>
          </a:p>
          <a:p>
            <a:pPr>
              <a:spcBef>
                <a:spcPts val="600"/>
              </a:spcBef>
            </a:pPr>
            <a:r>
              <a:rPr lang="es-HN" sz="3200" dirty="0" smtClean="0"/>
              <a:t>Incoloro</a:t>
            </a:r>
            <a:r>
              <a:rPr lang="es-HN" sz="3200" dirty="0"/>
              <a:t>, inodoro, insípido</a:t>
            </a:r>
          </a:p>
          <a:p>
            <a:pPr>
              <a:spcBef>
                <a:spcPts val="600"/>
              </a:spcBef>
              <a:buClr>
                <a:srgbClr val="FFC000"/>
              </a:buClr>
              <a:buSzPct val="150000"/>
              <a:buFont typeface="Wingdings" panose="05000000000000000000" pitchFamily="2" charset="2"/>
              <a:buChar char="§"/>
            </a:pPr>
            <a:r>
              <a:rPr lang="es-HN" sz="3200" dirty="0" smtClean="0"/>
              <a:t>Promueve la combustión</a:t>
            </a:r>
          </a:p>
          <a:p>
            <a:pPr>
              <a:spcBef>
                <a:spcPts val="600"/>
              </a:spcBef>
              <a:buClr>
                <a:srgbClr val="FFC000"/>
              </a:buClr>
              <a:buSzPct val="150000"/>
              <a:buFont typeface="Wingdings" panose="05000000000000000000" pitchFamily="2" charset="2"/>
              <a:buChar char="§"/>
            </a:pPr>
            <a:r>
              <a:rPr lang="es-HN" sz="3200" dirty="0" smtClean="0"/>
              <a:t>Oxígeno enriquecido &gt;23.5%</a:t>
            </a:r>
          </a:p>
          <a:p>
            <a:pPr lvl="1" indent="-365760">
              <a:spcBef>
                <a:spcPts val="600"/>
              </a:spcBef>
              <a:buClr>
                <a:srgbClr val="FFC000"/>
              </a:buClr>
              <a:buSzPct val="150000"/>
              <a:buFont typeface="Arial" panose="020B0604020202020204" pitchFamily="34" charset="0"/>
              <a:buChar char="•"/>
            </a:pPr>
            <a:r>
              <a:rPr lang="es-HN" sz="2800" dirty="0" smtClean="0"/>
              <a:t>Altamente combustible</a:t>
            </a:r>
          </a:p>
        </p:txBody>
      </p:sp>
      <p:grpSp>
        <p:nvGrpSpPr>
          <p:cNvPr id="2" name="Group 1" descr="Dioxígeno "/>
          <p:cNvGrpSpPr/>
          <p:nvPr/>
        </p:nvGrpSpPr>
        <p:grpSpPr>
          <a:xfrm>
            <a:off x="6064959" y="3077263"/>
            <a:ext cx="2756987" cy="3119719"/>
            <a:chOff x="6064959" y="3077263"/>
            <a:chExt cx="2756987" cy="3119719"/>
          </a:xfrm>
        </p:grpSpPr>
        <p:pic>
          <p:nvPicPr>
            <p:cNvPr id="14" name="Picture 13" title="Dioxígeno - 2 moléculas de oxígeno unidas"/>
            <p:cNvPicPr>
              <a:picLocks noChangeAspect="1"/>
            </p:cNvPicPr>
            <p:nvPr/>
          </p:nvPicPr>
          <p:blipFill>
            <a:blip r:embed="rId3">
              <a:extLst>
                <a:ext uri="{28A0092B-C50C-407E-A947-70E740481C1C}">
                  <a14:useLocalDpi xmlns:a14="http://schemas.microsoft.com/office/drawing/2010/main"/>
                </a:ext>
              </a:extLst>
            </a:blip>
            <a:stretch>
              <a:fillRect/>
            </a:stretch>
          </p:blipFill>
          <p:spPr>
            <a:xfrm rot="17316884">
              <a:off x="5876699" y="3265523"/>
              <a:ext cx="3119719" cy="2743200"/>
            </a:xfrm>
            <a:prstGeom prst="rect">
              <a:avLst/>
            </a:prstGeom>
          </p:spPr>
        </p:pic>
        <p:sp>
          <p:nvSpPr>
            <p:cNvPr id="16" name="TextBox 15" descr="Dioxígeno"/>
            <p:cNvSpPr txBox="1"/>
            <p:nvPr/>
          </p:nvSpPr>
          <p:spPr>
            <a:xfrm>
              <a:off x="6248399" y="3886200"/>
              <a:ext cx="2573547" cy="1261884"/>
            </a:xfrm>
            <a:prstGeom prst="rect">
              <a:avLst/>
            </a:prstGeom>
            <a:noFill/>
          </p:spPr>
          <p:txBody>
            <a:bodyPr wrap="square" rtlCol="0">
              <a:spAutoFit/>
            </a:bodyPr>
            <a:lstStyle/>
            <a:p>
              <a:pPr algn="ctr"/>
              <a:r>
                <a:rPr lang="es-HN" sz="2800" b="1" dirty="0" smtClean="0">
                  <a:solidFill>
                    <a:schemeClr val="bg1"/>
                  </a:solidFill>
                  <a:latin typeface="Arial" panose="020B0604020202020204" pitchFamily="34" charset="0"/>
                  <a:cs typeface="Arial" panose="020B0604020202020204" pitchFamily="34" charset="0"/>
                </a:rPr>
                <a:t>Dioxígeno</a:t>
              </a:r>
            </a:p>
            <a:p>
              <a:pPr algn="ctr"/>
              <a:r>
                <a:rPr lang="es-HN" sz="2400" dirty="0" smtClean="0">
                  <a:solidFill>
                    <a:schemeClr val="bg1"/>
                  </a:solidFill>
                  <a:latin typeface="Arial" panose="020B0604020202020204" pitchFamily="34" charset="0"/>
                  <a:cs typeface="Arial" panose="020B0604020202020204" pitchFamily="34" charset="0"/>
                </a:rPr>
                <a:t>2 moléculas de oxígeno unidas</a:t>
              </a:r>
              <a:endParaRPr lang="es-HN" sz="24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94909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52</a:t>
            </a:fld>
            <a:endParaRPr lang="en-US" dirty="0">
              <a:solidFill>
                <a:prstClr val="white">
                  <a:lumMod val="75000"/>
                </a:prstClr>
              </a:solidFill>
            </a:endParaRPr>
          </a:p>
        </p:txBody>
      </p:sp>
      <p:sp>
        <p:nvSpPr>
          <p:cNvPr id="2" name="Title 1"/>
          <p:cNvSpPr>
            <a:spLocks noGrp="1"/>
          </p:cNvSpPr>
          <p:nvPr>
            <p:ph type="title"/>
          </p:nvPr>
        </p:nvSpPr>
        <p:spPr>
          <a:xfrm>
            <a:off x="228600" y="228600"/>
            <a:ext cx="8686800" cy="1143000"/>
          </a:xfrm>
        </p:spPr>
        <p:txBody>
          <a:bodyPr anchor="t">
            <a:normAutofit fontScale="90000"/>
          </a:bodyPr>
          <a:lstStyle/>
          <a:p>
            <a:r>
              <a:rPr lang="en-US" sz="4000" spc="-100" dirty="0" err="1"/>
              <a:t>Demasiado</a:t>
            </a:r>
            <a:r>
              <a:rPr lang="en-US" sz="4000" spc="-100" dirty="0"/>
              <a:t> </a:t>
            </a:r>
            <a:r>
              <a:rPr lang="en-US" sz="4000" spc="-100" dirty="0" err="1"/>
              <a:t>P</a:t>
            </a:r>
            <a:r>
              <a:rPr lang="en-US" sz="4000" spc="-100" dirty="0" err="1" smtClean="0"/>
              <a:t>oco</a:t>
            </a:r>
            <a:r>
              <a:rPr lang="en-US" sz="4000" spc="-100" dirty="0" smtClean="0"/>
              <a:t> </a:t>
            </a:r>
            <a:r>
              <a:rPr lang="en-US" sz="4000" spc="-100" dirty="0" err="1"/>
              <a:t>O</a:t>
            </a:r>
            <a:r>
              <a:rPr lang="en-US" sz="4000" spc="-100" dirty="0" err="1" smtClean="0"/>
              <a:t>xígeno</a:t>
            </a:r>
            <a:r>
              <a:rPr lang="en-US" sz="4000" spc="-100" dirty="0" smtClean="0"/>
              <a:t> - Mortal</a:t>
            </a:r>
            <a:endParaRPr lang="en-US" sz="4000" spc="-100" dirty="0"/>
          </a:p>
        </p:txBody>
      </p:sp>
      <p:graphicFrame>
        <p:nvGraphicFramePr>
          <p:cNvPr id="10" name="Content Placeholder 9" title="gráfica- Efectos de la Concentración de Oxígeno"/>
          <p:cNvGraphicFramePr>
            <a:graphicFrameLocks noGrp="1"/>
          </p:cNvGraphicFramePr>
          <p:nvPr>
            <p:ph idx="1"/>
            <p:extLst>
              <p:ext uri="{D42A27DB-BD31-4B8C-83A1-F6EECF244321}">
                <p14:modId xmlns:p14="http://schemas.microsoft.com/office/powerpoint/2010/main" val="1999215319"/>
              </p:ext>
            </p:extLst>
          </p:nvPr>
        </p:nvGraphicFramePr>
        <p:xfrm>
          <a:off x="102654" y="1088137"/>
          <a:ext cx="8965146" cy="5312663"/>
        </p:xfrm>
        <a:graphic>
          <a:graphicData uri="http://schemas.openxmlformats.org/drawingml/2006/table">
            <a:tbl>
              <a:tblPr firstRow="1" bandRow="1">
                <a:tableStyleId>{00A15C55-8517-42AA-B614-E9B94910E393}</a:tableStyleId>
              </a:tblPr>
              <a:tblGrid>
                <a:gridCol w="1337094">
                  <a:extLst>
                    <a:ext uri="{9D8B030D-6E8A-4147-A177-3AD203B41FA5}">
                      <a16:colId xmlns:a16="http://schemas.microsoft.com/office/drawing/2014/main" val="20000"/>
                    </a:ext>
                  </a:extLst>
                </a:gridCol>
                <a:gridCol w="7628052">
                  <a:extLst>
                    <a:ext uri="{9D8B030D-6E8A-4147-A177-3AD203B41FA5}">
                      <a16:colId xmlns:a16="http://schemas.microsoft.com/office/drawing/2014/main" val="20001"/>
                    </a:ext>
                  </a:extLst>
                </a:gridCol>
              </a:tblGrid>
              <a:tr h="685800">
                <a:tc>
                  <a:txBody>
                    <a:bodyPr/>
                    <a:lstStyle/>
                    <a:p>
                      <a:pPr>
                        <a:lnSpc>
                          <a:spcPct val="80000"/>
                        </a:lnSpc>
                      </a:pPr>
                      <a:r>
                        <a:rPr lang="en-US" sz="2200" dirty="0" smtClean="0">
                          <a:latin typeface="Arial Black" panose="020B0A04020102020204" pitchFamily="34" charset="0"/>
                          <a:cs typeface="Arial" panose="020B0604020202020204" pitchFamily="34" charset="0"/>
                        </a:rPr>
                        <a:t>%</a:t>
                      </a:r>
                    </a:p>
                    <a:p>
                      <a:pPr>
                        <a:lnSpc>
                          <a:spcPct val="80000"/>
                        </a:lnSpc>
                      </a:pPr>
                      <a:r>
                        <a:rPr lang="en-US" sz="2200" dirty="0" err="1" smtClean="0">
                          <a:latin typeface="Arial Black" panose="020B0A04020102020204" pitchFamily="34" charset="0"/>
                          <a:cs typeface="Arial" panose="020B0604020202020204" pitchFamily="34" charset="0"/>
                        </a:rPr>
                        <a:t>Oxígeno</a:t>
                      </a:r>
                      <a:endParaRPr lang="en-US" sz="2200" dirty="0">
                        <a:latin typeface="Arial Black" panose="020B0A040201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lnSpc>
                          <a:spcPct val="80000"/>
                        </a:lnSpc>
                      </a:pPr>
                      <a:r>
                        <a:rPr lang="es-ES" sz="2400" dirty="0" smtClean="0">
                          <a:latin typeface="Arial Black" panose="020B0A04020102020204" pitchFamily="34" charset="0"/>
                          <a:cs typeface="Arial" panose="020B0604020202020204" pitchFamily="34" charset="0"/>
                        </a:rPr>
                        <a:t>Efectos de la Concentración de Oxígeno</a:t>
                      </a:r>
                    </a:p>
                  </a:txBody>
                  <a:tcPr marL="45720" marR="27432" marB="27432"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22298">
                <a:tc>
                  <a:txBody>
                    <a:bodyPr/>
                    <a:lstStyle/>
                    <a:p>
                      <a:pPr algn="ctr"/>
                      <a:r>
                        <a:rPr lang="en-US" sz="2200" dirty="0" smtClean="0">
                          <a:latin typeface="Arial" panose="020B0604020202020204" pitchFamily="34" charset="0"/>
                          <a:cs typeface="Arial" panose="020B0604020202020204" pitchFamily="34" charset="0"/>
                        </a:rPr>
                        <a:t>23.5%</a:t>
                      </a:r>
                      <a:endParaRPr lang="en-US" sz="2200" dirty="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s-ES" sz="2200" dirty="0" smtClean="0">
                          <a:latin typeface="Arial" panose="020B0604020202020204" pitchFamily="34" charset="0"/>
                          <a:cs typeface="Arial" panose="020B0604020202020204" pitchFamily="34" charset="0"/>
                        </a:rPr>
                        <a:t>Rica en oxígeno. Altamente combustible. Toxicidad del oxígeno</a:t>
                      </a:r>
                      <a:r>
                        <a:rPr lang="en-US" sz="2200" dirty="0" smtClean="0">
                          <a:latin typeface="Arial" panose="020B0604020202020204" pitchFamily="34" charset="0"/>
                          <a:cs typeface="Arial" panose="020B0604020202020204" pitchFamily="34" charset="0"/>
                        </a:rPr>
                        <a:t>.</a:t>
                      </a:r>
                      <a:endParaRPr lang="es-ES" sz="2200" dirty="0" smtClean="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396672">
                <a:tc>
                  <a:txBody>
                    <a:bodyPr/>
                    <a:lstStyle/>
                    <a:p>
                      <a:pPr algn="ctr"/>
                      <a:r>
                        <a:rPr lang="en-US" sz="2200" dirty="0" smtClean="0">
                          <a:latin typeface="Arial" panose="020B0604020202020204" pitchFamily="34" charset="0"/>
                          <a:cs typeface="Arial" panose="020B0604020202020204" pitchFamily="34" charset="0"/>
                        </a:rPr>
                        <a:t>19.5%</a:t>
                      </a:r>
                      <a:endParaRPr lang="en-US" sz="2200" dirty="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n-US" sz="2200" dirty="0" smtClean="0">
                          <a:latin typeface="Arial Black" panose="020B0A04020102020204" pitchFamily="34" charset="0"/>
                          <a:cs typeface="Arial" panose="020B0604020202020204" pitchFamily="34" charset="0"/>
                        </a:rPr>
                        <a:t>MINIMO PARA LA ENTRADA SEGURA</a:t>
                      </a:r>
                      <a:endParaRPr lang="en-US" sz="2200" dirty="0">
                        <a:latin typeface="Arial Black" panose="020B0A040201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826008">
                <a:tc>
                  <a:txBody>
                    <a:bodyPr/>
                    <a:lstStyle/>
                    <a:p>
                      <a:pPr algn="ctr"/>
                      <a:r>
                        <a:rPr lang="en-US" sz="2200" dirty="0" smtClean="0">
                          <a:latin typeface="Arial" panose="020B0604020202020204" pitchFamily="34" charset="0"/>
                          <a:cs typeface="Arial" panose="020B0604020202020204" pitchFamily="34" charset="0"/>
                        </a:rPr>
                        <a:t>16%</a:t>
                      </a:r>
                      <a:endParaRPr lang="en-US" sz="2200" dirty="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s-ES" sz="2200" dirty="0" smtClean="0">
                          <a:latin typeface="Arial" panose="020B0604020202020204" pitchFamily="34" charset="0"/>
                          <a:cs typeface="Arial" panose="020B0604020202020204" pitchFamily="34" charset="0"/>
                        </a:rPr>
                        <a:t>Disminución de la capacidad para trabajar enérgicamente. Deterioro de la coordinación, el juicio, la respiración.</a:t>
                      </a: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algn="ctr"/>
                      <a:r>
                        <a:rPr lang="en-US" sz="2200" dirty="0" smtClean="0">
                          <a:latin typeface="Arial" panose="020B0604020202020204" pitchFamily="34" charset="0"/>
                          <a:cs typeface="Arial" panose="020B0604020202020204" pitchFamily="34" charset="0"/>
                        </a:rPr>
                        <a:t>14%</a:t>
                      </a:r>
                      <a:endParaRPr lang="en-US" sz="2200" dirty="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s-ES" sz="2200" dirty="0" smtClean="0">
                          <a:latin typeface="Arial" panose="020B0604020202020204" pitchFamily="34" charset="0"/>
                          <a:cs typeface="Arial" panose="020B0604020202020204" pitchFamily="34" charset="0"/>
                        </a:rPr>
                        <a:t>Falta de criterio. Aumento de la respiración. Fatiga rápida.</a:t>
                      </a:r>
                      <a:endParaRPr lang="en-US" sz="2200" dirty="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396672">
                <a:tc>
                  <a:txBody>
                    <a:bodyPr/>
                    <a:lstStyle/>
                    <a:p>
                      <a:pPr algn="ctr"/>
                      <a:r>
                        <a:rPr lang="en-US" sz="2200" dirty="0" smtClean="0">
                          <a:latin typeface="Arial" panose="020B0604020202020204" pitchFamily="34" charset="0"/>
                          <a:cs typeface="Arial" panose="020B0604020202020204" pitchFamily="34" charset="0"/>
                        </a:rPr>
                        <a:t>12%</a:t>
                      </a:r>
                      <a:endParaRPr lang="en-US" sz="2200" dirty="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s-ES" sz="2200" dirty="0" smtClean="0">
                          <a:latin typeface="Arial" panose="020B0604020202020204" pitchFamily="34" charset="0"/>
                          <a:cs typeface="Arial" panose="020B0604020202020204" pitchFamily="34" charset="0"/>
                        </a:rPr>
                        <a:t>Aumenta la respiración. Labios azules</a:t>
                      </a:r>
                      <a:r>
                        <a:rPr lang="en-US" sz="2200" dirty="0" smtClean="0">
                          <a:latin typeface="Arial" panose="020B0604020202020204" pitchFamily="34" charset="0"/>
                          <a:cs typeface="Arial" panose="020B0604020202020204" pitchFamily="34" charset="0"/>
                        </a:rPr>
                        <a:t>.</a:t>
                      </a:r>
                      <a:endParaRPr lang="es-ES" sz="2200" dirty="0" smtClean="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463295">
                <a:tc>
                  <a:txBody>
                    <a:bodyPr/>
                    <a:lstStyle/>
                    <a:p>
                      <a:pPr algn="ctr"/>
                      <a:r>
                        <a:rPr lang="en-US" sz="2200" dirty="0" smtClean="0">
                          <a:latin typeface="Arial" panose="020B0604020202020204" pitchFamily="34" charset="0"/>
                          <a:cs typeface="Arial" panose="020B0604020202020204" pitchFamily="34" charset="0"/>
                        </a:rPr>
                        <a:t>10%</a:t>
                      </a:r>
                      <a:endParaRPr lang="en-US" sz="2200" dirty="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n-US" sz="2200" spc="-50" dirty="0" err="1" smtClean="0">
                          <a:latin typeface="Arial" panose="020B0604020202020204" pitchFamily="34" charset="0"/>
                          <a:cs typeface="Arial" panose="020B0604020202020204" pitchFamily="34" charset="0"/>
                        </a:rPr>
                        <a:t>Insuficiencia</a:t>
                      </a:r>
                      <a:r>
                        <a:rPr lang="en-US" sz="2200" spc="-50" dirty="0" smtClean="0">
                          <a:latin typeface="Arial" panose="020B0604020202020204" pitchFamily="34" charset="0"/>
                          <a:cs typeface="Arial" panose="020B0604020202020204" pitchFamily="34" charset="0"/>
                        </a:rPr>
                        <a:t> mental.</a:t>
                      </a:r>
                      <a:r>
                        <a:rPr lang="en-US" sz="2200" spc="-50" baseline="0" dirty="0" smtClean="0">
                          <a:latin typeface="Arial" panose="020B0604020202020204" pitchFamily="34" charset="0"/>
                          <a:cs typeface="Arial" panose="020B0604020202020204" pitchFamily="34" charset="0"/>
                        </a:rPr>
                        <a:t> </a:t>
                      </a:r>
                      <a:r>
                        <a:rPr lang="en-US" sz="2200" spc="-50" dirty="0" err="1" smtClean="0">
                          <a:latin typeface="Arial" panose="020B0604020202020204" pitchFamily="34" charset="0"/>
                          <a:cs typeface="Arial" panose="020B0604020202020204" pitchFamily="34" charset="0"/>
                        </a:rPr>
                        <a:t>Desmayo</a:t>
                      </a:r>
                      <a:r>
                        <a:rPr lang="en-US" sz="2200" spc="-50" dirty="0" smtClean="0">
                          <a:latin typeface="Arial" panose="020B0604020202020204" pitchFamily="34" charset="0"/>
                          <a:cs typeface="Arial" panose="020B0604020202020204" pitchFamily="34" charset="0"/>
                        </a:rPr>
                        <a:t>, </a:t>
                      </a:r>
                      <a:r>
                        <a:rPr lang="en-US" sz="2200" spc="-50" dirty="0" err="1" smtClean="0">
                          <a:latin typeface="Arial" panose="020B0604020202020204" pitchFamily="34" charset="0"/>
                          <a:cs typeface="Arial" panose="020B0604020202020204" pitchFamily="34" charset="0"/>
                        </a:rPr>
                        <a:t>náusea</a:t>
                      </a:r>
                      <a:r>
                        <a:rPr lang="en-US" sz="2200" spc="-50" dirty="0" smtClean="0">
                          <a:latin typeface="Arial" panose="020B0604020202020204" pitchFamily="34" charset="0"/>
                          <a:cs typeface="Arial" panose="020B0604020202020204" pitchFamily="34" charset="0"/>
                        </a:rPr>
                        <a:t>, </a:t>
                      </a:r>
                      <a:r>
                        <a:rPr lang="en-US" sz="2200" spc="-50" dirty="0" err="1" smtClean="0">
                          <a:latin typeface="Arial" panose="020B0604020202020204" pitchFamily="34" charset="0"/>
                          <a:cs typeface="Arial" panose="020B0604020202020204" pitchFamily="34" charset="0"/>
                        </a:rPr>
                        <a:t>vómitos</a:t>
                      </a:r>
                      <a:r>
                        <a:rPr lang="en-US" sz="2200" spc="-50" dirty="0" smtClean="0">
                          <a:latin typeface="Arial" panose="020B0604020202020204" pitchFamily="34" charset="0"/>
                          <a:cs typeface="Arial" panose="020B0604020202020204" pitchFamily="34" charset="0"/>
                        </a:rPr>
                        <a:t>, </a:t>
                      </a:r>
                      <a:r>
                        <a:rPr lang="en-US" sz="2200" spc="-50" dirty="0" err="1" smtClean="0">
                          <a:latin typeface="Arial" panose="020B0604020202020204" pitchFamily="34" charset="0"/>
                          <a:cs typeface="Arial" panose="020B0604020202020204" pitchFamily="34" charset="0"/>
                        </a:rPr>
                        <a:t>inconsciencia</a:t>
                      </a:r>
                      <a:r>
                        <a:rPr lang="en-US" sz="2200" spc="-50" dirty="0" smtClean="0">
                          <a:latin typeface="Arial" panose="020B0604020202020204" pitchFamily="34" charset="0"/>
                          <a:cs typeface="Arial" panose="020B0604020202020204" pitchFamily="34" charset="0"/>
                        </a:rPr>
                        <a:t>.</a:t>
                      </a: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722298">
                <a:tc>
                  <a:txBody>
                    <a:bodyPr/>
                    <a:lstStyle/>
                    <a:p>
                      <a:pPr algn="ctr"/>
                      <a:r>
                        <a:rPr lang="en-US" sz="2200" dirty="0" smtClean="0">
                          <a:latin typeface="Arial" panose="020B0604020202020204" pitchFamily="34" charset="0"/>
                          <a:cs typeface="Arial" panose="020B0604020202020204" pitchFamily="34" charset="0"/>
                        </a:rPr>
                        <a:t>8%</a:t>
                      </a:r>
                      <a:endParaRPr lang="en-US" sz="2200" dirty="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s-ES" sz="2200" dirty="0" smtClean="0">
                          <a:latin typeface="Arial" panose="020B0604020202020204" pitchFamily="34" charset="0"/>
                          <a:cs typeface="Arial" panose="020B0604020202020204" pitchFamily="34" charset="0"/>
                        </a:rPr>
                        <a:t>≤ 5 minutos recuperación es posible. 6 minutos 50% fatal. 8 minutos fatal.</a:t>
                      </a:r>
                      <a:endParaRPr lang="en-US" sz="2200" dirty="0">
                        <a:latin typeface="Arial" panose="020B06040202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576072">
                <a:tc>
                  <a:txBody>
                    <a:bodyPr/>
                    <a:lstStyle/>
                    <a:p>
                      <a:pPr algn="ctr"/>
                      <a:r>
                        <a:rPr lang="en-US" sz="2400" b="1" dirty="0" smtClean="0">
                          <a:latin typeface="Arial Black" panose="020B0A04020102020204" pitchFamily="34" charset="0"/>
                          <a:cs typeface="Arial" panose="020B0604020202020204" pitchFamily="34" charset="0"/>
                        </a:rPr>
                        <a:t>≤ 6%</a:t>
                      </a:r>
                      <a:endParaRPr lang="en-US" sz="2400" b="1" dirty="0">
                        <a:latin typeface="Arial Black" panose="020B0A040201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s-ES" sz="2400" b="1" dirty="0" smtClean="0">
                          <a:latin typeface="Arial Black" panose="020B0A04020102020204" pitchFamily="34" charset="0"/>
                          <a:cs typeface="Arial" panose="020B0604020202020204" pitchFamily="34" charset="0"/>
                        </a:rPr>
                        <a:t>Coma en 40 segundos - MUERTE.</a:t>
                      </a:r>
                      <a:endParaRPr lang="en-US" sz="2400" b="1" dirty="0" smtClean="0">
                        <a:latin typeface="Arial Black" panose="020B0A04020102020204" pitchFamily="34" charset="0"/>
                        <a:cs typeface="Arial" panose="020B0604020202020204" pitchFamily="34" charset="0"/>
                      </a:endParaRPr>
                    </a:p>
                  </a:txBody>
                  <a:tcPr marL="45720" marR="27432" marB="27432">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709302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53</a:t>
            </a:fld>
            <a:endParaRPr lang="en-US" dirty="0">
              <a:solidFill>
                <a:prstClr val="white">
                  <a:lumMod val="75000"/>
                </a:prstClr>
              </a:solidFill>
            </a:endParaRPr>
          </a:p>
        </p:txBody>
      </p:sp>
      <p:sp>
        <p:nvSpPr>
          <p:cNvPr id="11" name="Title 10"/>
          <p:cNvSpPr>
            <a:spLocks noGrp="1"/>
          </p:cNvSpPr>
          <p:nvPr>
            <p:ph type="title"/>
          </p:nvPr>
        </p:nvSpPr>
        <p:spPr>
          <a:xfrm>
            <a:off x="381000" y="231508"/>
            <a:ext cx="8382000" cy="1143000"/>
          </a:xfrm>
        </p:spPr>
        <p:txBody>
          <a:bodyPr>
            <a:normAutofit/>
          </a:bodyPr>
          <a:lstStyle/>
          <a:p>
            <a:r>
              <a:rPr lang="es-HN" dirty="0" smtClean="0"/>
              <a:t>Mucho Oxígeno - </a:t>
            </a:r>
            <a:r>
              <a:rPr lang="es-HN" dirty="0"/>
              <a:t>T</a:t>
            </a:r>
            <a:r>
              <a:rPr lang="es-HN" dirty="0" smtClean="0"/>
              <a:t>óxico</a:t>
            </a:r>
            <a:endParaRPr lang="es-HN" dirty="0"/>
          </a:p>
        </p:txBody>
      </p:sp>
      <p:sp>
        <p:nvSpPr>
          <p:cNvPr id="8" name="Content Placeholder 11"/>
          <p:cNvSpPr>
            <a:spLocks noGrp="1"/>
          </p:cNvSpPr>
          <p:nvPr>
            <p:ph idx="1"/>
          </p:nvPr>
        </p:nvSpPr>
        <p:spPr>
          <a:xfrm>
            <a:off x="457200" y="1371600"/>
            <a:ext cx="8229600" cy="5334000"/>
          </a:xfrm>
        </p:spPr>
        <p:txBody>
          <a:bodyPr>
            <a:normAutofit/>
          </a:bodyPr>
          <a:lstStyle/>
          <a:p>
            <a:pPr marL="0" indent="0">
              <a:buClr>
                <a:srgbClr val="FFC000"/>
              </a:buClr>
              <a:buSzPct val="150000"/>
              <a:buNone/>
            </a:pPr>
            <a:r>
              <a:rPr lang="es-HN" sz="3600" b="1" dirty="0" smtClean="0">
                <a:solidFill>
                  <a:schemeClr val="accent6">
                    <a:lumMod val="75000"/>
                  </a:schemeClr>
                </a:solidFill>
              </a:rPr>
              <a:t>Toxicidad del oxígeno</a:t>
            </a:r>
          </a:p>
          <a:p>
            <a:pPr marL="0" indent="0">
              <a:buClr>
                <a:srgbClr val="FFC000"/>
              </a:buClr>
              <a:buSzPct val="150000"/>
              <a:buNone/>
            </a:pPr>
            <a:endParaRPr lang="es-HN" sz="1200" dirty="0" smtClean="0"/>
          </a:p>
          <a:p>
            <a:pPr>
              <a:spcBef>
                <a:spcPts val="500"/>
              </a:spcBef>
              <a:buClr>
                <a:srgbClr val="FFC000"/>
              </a:buClr>
              <a:buSzPct val="150000"/>
              <a:buFont typeface="Wingdings" panose="05000000000000000000" pitchFamily="2" charset="2"/>
              <a:buChar char="§"/>
            </a:pPr>
            <a:r>
              <a:rPr lang="es-HN" sz="3200" dirty="0" smtClean="0"/>
              <a:t>Oxigeno &gt;23.5%</a:t>
            </a:r>
          </a:p>
          <a:p>
            <a:pPr lvl="1" indent="-365760">
              <a:buClr>
                <a:srgbClr val="FFC000"/>
              </a:buClr>
              <a:buSzPct val="150000"/>
              <a:buFont typeface="Arial" panose="020B0604020202020204" pitchFamily="34" charset="0"/>
              <a:buChar char="•"/>
            </a:pPr>
            <a:r>
              <a:rPr lang="es-HN" sz="2800" dirty="0" smtClean="0"/>
              <a:t>Exposición prolongada</a:t>
            </a:r>
          </a:p>
          <a:p>
            <a:pPr lvl="1" indent="-365760">
              <a:spcBef>
                <a:spcPts val="0"/>
              </a:spcBef>
              <a:buClr>
                <a:srgbClr val="FFC000"/>
              </a:buClr>
              <a:buSzPct val="150000"/>
              <a:buFont typeface="Arial" panose="020B0604020202020204" pitchFamily="34" charset="0"/>
              <a:buChar char="•"/>
            </a:pPr>
            <a:r>
              <a:rPr lang="es-HN" sz="2800" dirty="0" smtClean="0"/>
              <a:t>Exceso de oxígeno en</a:t>
            </a:r>
          </a:p>
          <a:p>
            <a:pPr lvl="1" indent="0">
              <a:spcBef>
                <a:spcPts val="0"/>
              </a:spcBef>
              <a:buClr>
                <a:srgbClr val="FFC000"/>
              </a:buClr>
              <a:buSzPct val="150000"/>
              <a:buNone/>
            </a:pPr>
            <a:r>
              <a:rPr lang="es-HN" sz="2800" dirty="0" smtClean="0"/>
              <a:t>el cuerpo</a:t>
            </a:r>
          </a:p>
          <a:p>
            <a:pPr>
              <a:spcBef>
                <a:spcPts val="500"/>
              </a:spcBef>
              <a:buClr>
                <a:srgbClr val="FFC000"/>
              </a:buClr>
              <a:buSzPct val="150000"/>
              <a:buFont typeface="Wingdings" panose="05000000000000000000" pitchFamily="2" charset="2"/>
              <a:buChar char="§"/>
            </a:pPr>
            <a:r>
              <a:rPr lang="es-HN" sz="3200" dirty="0" smtClean="0"/>
              <a:t>Signos</a:t>
            </a:r>
          </a:p>
          <a:p>
            <a:pPr lvl="1" indent="-365760">
              <a:buClr>
                <a:srgbClr val="FFC000"/>
              </a:buClr>
              <a:buSzPct val="150000"/>
              <a:buFont typeface="Arial" panose="020B0604020202020204" pitchFamily="34" charset="0"/>
              <a:buChar char="•"/>
            </a:pPr>
            <a:r>
              <a:rPr lang="es-HN" sz="2800" dirty="0" smtClean="0"/>
              <a:t>Cambios en la visión, zumbido en los oídos </a:t>
            </a:r>
          </a:p>
          <a:p>
            <a:pPr lvl="1" indent="-365760">
              <a:spcBef>
                <a:spcPts val="0"/>
              </a:spcBef>
              <a:buClr>
                <a:srgbClr val="FFC000"/>
              </a:buClr>
              <a:buSzPct val="150000"/>
              <a:buFont typeface="Arial" panose="020B0604020202020204" pitchFamily="34" charset="0"/>
              <a:buChar char="•"/>
            </a:pPr>
            <a:r>
              <a:rPr lang="es-HN" sz="2800" dirty="0" smtClean="0"/>
              <a:t>Náuseas, espasmos</a:t>
            </a:r>
          </a:p>
          <a:p>
            <a:pPr lvl="1" indent="-365760">
              <a:spcBef>
                <a:spcPts val="0"/>
              </a:spcBef>
              <a:buClr>
                <a:srgbClr val="FFC000"/>
              </a:buClr>
              <a:buSzPct val="150000"/>
              <a:buFont typeface="Arial" panose="020B0604020202020204" pitchFamily="34" charset="0"/>
              <a:buChar char="•"/>
            </a:pPr>
            <a:r>
              <a:rPr lang="es-HN" sz="2800" dirty="0" smtClean="0"/>
              <a:t>Irritabilidad, ansiedad, confusión, mareos</a:t>
            </a:r>
          </a:p>
          <a:p>
            <a:pPr lvl="1" indent="-365760">
              <a:spcBef>
                <a:spcPts val="0"/>
              </a:spcBef>
              <a:buClr>
                <a:srgbClr val="FFC000"/>
              </a:buClr>
              <a:buSzPct val="150000"/>
              <a:buFont typeface="Arial" panose="020B0604020202020204" pitchFamily="34" charset="0"/>
              <a:buChar char="•"/>
            </a:pPr>
            <a:r>
              <a:rPr lang="es-HN" sz="2800" dirty="0" smtClean="0"/>
              <a:t>Convulsiones</a:t>
            </a:r>
            <a:endParaRPr lang="en-US" sz="2800" dirty="0"/>
          </a:p>
        </p:txBody>
      </p:sp>
      <p:pic>
        <p:nvPicPr>
          <p:cNvPr id="2" name="Picture 1" title="Graphico - Tóxicidad del oxígen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1498120"/>
            <a:ext cx="3630086" cy="2743200"/>
          </a:xfrm>
          <a:prstGeom prst="rect">
            <a:avLst/>
          </a:prstGeom>
        </p:spPr>
      </p:pic>
    </p:spTree>
    <p:extLst>
      <p:ext uri="{BB962C8B-B14F-4D97-AF65-F5344CB8AC3E}">
        <p14:creationId xmlns:p14="http://schemas.microsoft.com/office/powerpoint/2010/main" val="24373907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54</a:t>
            </a:fld>
            <a:endParaRPr lang="en-US" dirty="0"/>
          </a:p>
        </p:txBody>
      </p:sp>
      <p:sp>
        <p:nvSpPr>
          <p:cNvPr id="2" name="Title 1"/>
          <p:cNvSpPr>
            <a:spLocks noGrp="1"/>
          </p:cNvSpPr>
          <p:nvPr>
            <p:ph type="title"/>
          </p:nvPr>
        </p:nvSpPr>
        <p:spPr/>
        <p:txBody>
          <a:bodyPr>
            <a:normAutofit/>
          </a:bodyPr>
          <a:lstStyle/>
          <a:p>
            <a:r>
              <a:rPr lang="es-HN" dirty="0" smtClean="0"/>
              <a:t>Monóxido de Carbono CO</a:t>
            </a:r>
            <a:endParaRPr lang="es-HN" dirty="0"/>
          </a:p>
        </p:txBody>
      </p:sp>
      <p:sp>
        <p:nvSpPr>
          <p:cNvPr id="3" name="Content Placeholder 2"/>
          <p:cNvSpPr>
            <a:spLocks noGrp="1"/>
          </p:cNvSpPr>
          <p:nvPr>
            <p:ph idx="1"/>
          </p:nvPr>
        </p:nvSpPr>
        <p:spPr>
          <a:xfrm>
            <a:off x="457200" y="1600204"/>
            <a:ext cx="8305800" cy="5105396"/>
          </a:xfrm>
        </p:spPr>
        <p:txBody>
          <a:bodyPr>
            <a:normAutofit/>
          </a:bodyPr>
          <a:lstStyle/>
          <a:p>
            <a:pPr>
              <a:spcBef>
                <a:spcPts val="600"/>
              </a:spcBef>
              <a:buClr>
                <a:srgbClr val="FFC000"/>
              </a:buClr>
              <a:buSzPct val="150000"/>
              <a:buFont typeface="Wingdings" panose="05000000000000000000" pitchFamily="2" charset="2"/>
              <a:buChar char="§"/>
            </a:pPr>
            <a:r>
              <a:rPr lang="es-HN" sz="3200" dirty="0" smtClean="0"/>
              <a:t>Inodoro, incoloro, gas </a:t>
            </a:r>
          </a:p>
          <a:p>
            <a:pPr>
              <a:spcBef>
                <a:spcPts val="600"/>
              </a:spcBef>
              <a:buClr>
                <a:srgbClr val="FFC000"/>
              </a:buClr>
              <a:buSzPct val="150000"/>
              <a:buFont typeface="Wingdings" panose="05000000000000000000" pitchFamily="2" charset="2"/>
              <a:buChar char="§"/>
            </a:pPr>
            <a:r>
              <a:rPr lang="es-HN" sz="3200" dirty="0" smtClean="0"/>
              <a:t>Altamente tóxico e inflamable</a:t>
            </a:r>
          </a:p>
          <a:p>
            <a:pPr>
              <a:spcBef>
                <a:spcPts val="600"/>
              </a:spcBef>
              <a:buClr>
                <a:srgbClr val="FFC000"/>
              </a:buClr>
              <a:buSzPct val="150000"/>
              <a:buFont typeface="Wingdings" panose="05000000000000000000" pitchFamily="2" charset="2"/>
              <a:buChar char="§"/>
            </a:pPr>
            <a:r>
              <a:rPr lang="es-HN" sz="3200" dirty="0" smtClean="0"/>
              <a:t>Poco más ligero que el aire</a:t>
            </a:r>
          </a:p>
          <a:p>
            <a:pPr>
              <a:spcBef>
                <a:spcPts val="600"/>
              </a:spcBef>
              <a:buClr>
                <a:srgbClr val="FFC000"/>
              </a:buClr>
              <a:buSzPct val="150000"/>
              <a:buFont typeface="Wingdings" panose="05000000000000000000" pitchFamily="2" charset="2"/>
              <a:buChar char="§"/>
            </a:pPr>
            <a:r>
              <a:rPr lang="es-HN" sz="3200" dirty="0" smtClean="0"/>
              <a:t>Combustión de subproductos</a:t>
            </a:r>
          </a:p>
          <a:p>
            <a:pPr>
              <a:spcBef>
                <a:spcPts val="600"/>
              </a:spcBef>
              <a:buClr>
                <a:srgbClr val="FFC000"/>
              </a:buClr>
              <a:buSzPct val="150000"/>
              <a:buFont typeface="Wingdings" panose="05000000000000000000" pitchFamily="2" charset="2"/>
              <a:buChar char="§"/>
            </a:pPr>
            <a:r>
              <a:rPr lang="es-HN" sz="3200" dirty="0" smtClean="0"/>
              <a:t>Colapso rápido a niveles altos</a:t>
            </a:r>
          </a:p>
          <a:p>
            <a:pPr>
              <a:spcBef>
                <a:spcPts val="600"/>
              </a:spcBef>
            </a:pPr>
            <a:r>
              <a:rPr lang="es-HN" sz="3200" dirty="0" smtClean="0"/>
              <a:t>PEL</a:t>
            </a:r>
            <a:r>
              <a:rPr lang="es-HN" sz="2800" dirty="0" smtClean="0"/>
              <a:t> </a:t>
            </a:r>
            <a:r>
              <a:rPr lang="es-HN" sz="2400" dirty="0" smtClean="0"/>
              <a:t>(Limites de Exposición Permisible) </a:t>
            </a:r>
            <a:r>
              <a:rPr lang="es-HN" sz="3200" dirty="0" smtClean="0"/>
              <a:t>– 50 ppm </a:t>
            </a:r>
            <a:r>
              <a:rPr lang="es-HN" sz="2400" dirty="0" smtClean="0"/>
              <a:t>(partes por millón) </a:t>
            </a:r>
            <a:r>
              <a:rPr lang="es-HN" sz="3200" dirty="0" smtClean="0"/>
              <a:t>8 </a:t>
            </a:r>
            <a:r>
              <a:rPr lang="es-HN" sz="3200" dirty="0"/>
              <a:t>horas</a:t>
            </a:r>
          </a:p>
          <a:p>
            <a:pPr>
              <a:spcBef>
                <a:spcPts val="600"/>
              </a:spcBef>
            </a:pPr>
            <a:endParaRPr lang="es-HN" sz="3200" dirty="0"/>
          </a:p>
          <a:p>
            <a:pPr>
              <a:spcBef>
                <a:spcPts val="600"/>
              </a:spcBef>
            </a:pPr>
            <a:endParaRPr lang="es-HN" sz="3200" dirty="0"/>
          </a:p>
          <a:p>
            <a:pPr>
              <a:spcBef>
                <a:spcPts val="600"/>
              </a:spcBef>
            </a:pPr>
            <a:endParaRPr lang="es-HN" sz="3200" dirty="0"/>
          </a:p>
          <a:p>
            <a:pPr>
              <a:spcBef>
                <a:spcPts val="600"/>
              </a:spcBef>
              <a:buClr>
                <a:srgbClr val="FFC000"/>
              </a:buClr>
              <a:buSzPct val="150000"/>
              <a:buFont typeface="Wingdings" panose="05000000000000000000" pitchFamily="2" charset="2"/>
              <a:buChar char="§"/>
            </a:pPr>
            <a:endParaRPr lang="en-US" sz="2400" dirty="0" smtClean="0"/>
          </a:p>
        </p:txBody>
      </p:sp>
      <p:pic>
        <p:nvPicPr>
          <p:cNvPr id="6" name="Picture 5" title="Monóxido de Carbono - molécul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404016">
            <a:off x="5934932" y="1840000"/>
            <a:ext cx="3200400" cy="2534135"/>
          </a:xfrm>
          <a:prstGeom prst="rect">
            <a:avLst/>
          </a:prstGeom>
        </p:spPr>
      </p:pic>
    </p:spTree>
    <p:extLst>
      <p:ext uri="{BB962C8B-B14F-4D97-AF65-F5344CB8AC3E}">
        <p14:creationId xmlns:p14="http://schemas.microsoft.com/office/powerpoint/2010/main" val="41063513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55</a:t>
            </a:fld>
            <a:endParaRPr lang="en-US" dirty="0"/>
          </a:p>
        </p:txBody>
      </p:sp>
      <p:sp>
        <p:nvSpPr>
          <p:cNvPr id="6" name="Title 5"/>
          <p:cNvSpPr>
            <a:spLocks noGrp="1"/>
          </p:cNvSpPr>
          <p:nvPr>
            <p:ph type="title"/>
          </p:nvPr>
        </p:nvSpPr>
        <p:spPr/>
        <p:txBody>
          <a:bodyPr>
            <a:noAutofit/>
          </a:bodyPr>
          <a:lstStyle/>
          <a:p>
            <a:r>
              <a:rPr lang="pt-BR" dirty="0"/>
              <a:t>Peligro – Sulfuro de Hidrógeno (H</a:t>
            </a:r>
            <a:r>
              <a:rPr lang="pt-BR" baseline="-10000" dirty="0"/>
              <a:t>2</a:t>
            </a:r>
            <a:r>
              <a:rPr lang="pt-BR" dirty="0"/>
              <a:t>S)</a:t>
            </a:r>
            <a:endParaRPr lang="en-US" dirty="0"/>
          </a:p>
        </p:txBody>
      </p:sp>
      <p:sp>
        <p:nvSpPr>
          <p:cNvPr id="3" name="Content Placeholder 2"/>
          <p:cNvSpPr>
            <a:spLocks noGrp="1"/>
          </p:cNvSpPr>
          <p:nvPr>
            <p:ph idx="1"/>
          </p:nvPr>
        </p:nvSpPr>
        <p:spPr>
          <a:xfrm>
            <a:off x="381000" y="1600200"/>
            <a:ext cx="8229600" cy="5257800"/>
          </a:xfrm>
        </p:spPr>
        <p:txBody>
          <a:bodyPr>
            <a:normAutofit/>
          </a:bodyPr>
          <a:lstStyle/>
          <a:p>
            <a:pPr>
              <a:spcBef>
                <a:spcPts val="400"/>
              </a:spcBef>
              <a:buClr>
                <a:srgbClr val="FFC000"/>
              </a:buClr>
              <a:buSzPct val="150000"/>
              <a:buFont typeface="Wingdings" panose="05000000000000000000" pitchFamily="2" charset="2"/>
              <a:buChar char="§"/>
            </a:pPr>
            <a:r>
              <a:rPr lang="es-HN" sz="3200" dirty="0" smtClean="0"/>
              <a:t>Gas transparente, incoloro</a:t>
            </a:r>
          </a:p>
          <a:p>
            <a:pPr>
              <a:spcBef>
                <a:spcPts val="400"/>
              </a:spcBef>
              <a:buClr>
                <a:srgbClr val="FFC000"/>
              </a:buClr>
              <a:buSzPct val="150000"/>
              <a:buFont typeface="Wingdings" panose="05000000000000000000" pitchFamily="2" charset="2"/>
              <a:buChar char="§"/>
            </a:pPr>
            <a:r>
              <a:rPr lang="es-HN" sz="3200" dirty="0" smtClean="0"/>
              <a:t>Más peligroso </a:t>
            </a:r>
          </a:p>
          <a:p>
            <a:pPr lvl="1" indent="-365760">
              <a:spcBef>
                <a:spcPts val="400"/>
              </a:spcBef>
              <a:buClr>
                <a:srgbClr val="FFC000"/>
              </a:buClr>
              <a:buSzPct val="150000"/>
              <a:buFont typeface="Arial" panose="020B0604020202020204" pitchFamily="34" charset="0"/>
              <a:buChar char="•"/>
            </a:pPr>
            <a:r>
              <a:rPr lang="es-HN" sz="2800" dirty="0" smtClean="0"/>
              <a:t>Utilizado en cámaras de gas</a:t>
            </a:r>
          </a:p>
          <a:p>
            <a:pPr>
              <a:spcBef>
                <a:spcPts val="400"/>
              </a:spcBef>
              <a:buClr>
                <a:srgbClr val="FFC000"/>
              </a:buClr>
              <a:buSzPct val="150000"/>
              <a:buFont typeface="Wingdings" panose="05000000000000000000" pitchFamily="2" charset="2"/>
              <a:buChar char="§"/>
            </a:pPr>
            <a:r>
              <a:rPr lang="es-HN" sz="3200" dirty="0" smtClean="0"/>
              <a:t>Más pesado que el aire</a:t>
            </a:r>
          </a:p>
          <a:p>
            <a:pPr>
              <a:spcBef>
                <a:spcPts val="400"/>
              </a:spcBef>
              <a:buClr>
                <a:srgbClr val="FFC000"/>
              </a:buClr>
              <a:buSzPct val="150000"/>
              <a:buFont typeface="Wingdings" panose="05000000000000000000" pitchFamily="2" charset="2"/>
              <a:buChar char="§"/>
            </a:pPr>
            <a:r>
              <a:rPr lang="es-HN" sz="3200" dirty="0" smtClean="0"/>
              <a:t>Inflamable – LEL 4.3%</a:t>
            </a:r>
          </a:p>
          <a:p>
            <a:pPr>
              <a:spcBef>
                <a:spcPts val="400"/>
              </a:spcBef>
              <a:buClr>
                <a:srgbClr val="FFC000"/>
              </a:buClr>
              <a:buSzPct val="150000"/>
              <a:buFont typeface="Wingdings" panose="05000000000000000000" pitchFamily="2" charset="2"/>
              <a:buChar char="§"/>
            </a:pPr>
            <a:r>
              <a:rPr lang="es-HN" sz="3200" dirty="0"/>
              <a:t>Putrefacto olor a huevo - baja </a:t>
            </a:r>
            <a:r>
              <a:rPr lang="es-HN" sz="3200" dirty="0" smtClean="0"/>
              <a:t>concentración</a:t>
            </a:r>
          </a:p>
          <a:p>
            <a:pPr lvl="1" indent="-365760">
              <a:spcBef>
                <a:spcPts val="400"/>
              </a:spcBef>
              <a:buClr>
                <a:srgbClr val="FFC000"/>
              </a:buClr>
              <a:buSzPct val="150000"/>
              <a:buFont typeface="Arial" panose="020B0604020202020204" pitchFamily="34" charset="0"/>
              <a:buChar char="•"/>
            </a:pPr>
            <a:r>
              <a:rPr lang="es-HN" sz="2800" dirty="0" smtClean="0"/>
              <a:t>Olor dulce – alta concentración</a:t>
            </a:r>
          </a:p>
          <a:p>
            <a:pPr>
              <a:spcBef>
                <a:spcPts val="400"/>
              </a:spcBef>
              <a:buClr>
                <a:srgbClr val="FFC000"/>
              </a:buClr>
              <a:buSzPct val="150000"/>
              <a:buFont typeface="Wingdings" panose="05000000000000000000" pitchFamily="2" charset="2"/>
              <a:buChar char="§"/>
            </a:pPr>
            <a:r>
              <a:rPr lang="es-HN" sz="3200" dirty="0" smtClean="0"/>
              <a:t>Atenúa </a:t>
            </a:r>
            <a:r>
              <a:rPr lang="es-HN" sz="3200" dirty="0"/>
              <a:t>el sentido del </a:t>
            </a:r>
            <a:r>
              <a:rPr lang="es-HN" sz="3200" dirty="0" smtClean="0"/>
              <a:t>olfato</a:t>
            </a:r>
            <a:endParaRPr lang="es-HN" sz="3200" dirty="0"/>
          </a:p>
        </p:txBody>
      </p:sp>
      <p:pic>
        <p:nvPicPr>
          <p:cNvPr id="64515" name="Picture 3" title="Signo de gas inflamab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11430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title="molécula - Sulfuro de Hidrógeno (H2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39973">
            <a:off x="6205189" y="3765655"/>
            <a:ext cx="2452177" cy="2434343"/>
          </a:xfrm>
          <a:prstGeom prst="rect">
            <a:avLst/>
          </a:prstGeom>
        </p:spPr>
      </p:pic>
    </p:spTree>
    <p:extLst>
      <p:ext uri="{BB962C8B-B14F-4D97-AF65-F5344CB8AC3E}">
        <p14:creationId xmlns:p14="http://schemas.microsoft.com/office/powerpoint/2010/main" val="14177990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56</a:t>
            </a:fld>
            <a:endParaRPr lang="en-US" dirty="0"/>
          </a:p>
        </p:txBody>
      </p:sp>
      <p:sp>
        <p:nvSpPr>
          <p:cNvPr id="13" name="Title 12"/>
          <p:cNvSpPr>
            <a:spLocks noGrp="1"/>
          </p:cNvSpPr>
          <p:nvPr>
            <p:ph type="title"/>
          </p:nvPr>
        </p:nvSpPr>
        <p:spPr/>
        <p:txBody>
          <a:bodyPr>
            <a:noAutofit/>
          </a:bodyPr>
          <a:lstStyle/>
          <a:p>
            <a:r>
              <a:rPr lang="es-ES" dirty="0"/>
              <a:t>Exposición al Sulfuro de </a:t>
            </a:r>
            <a:r>
              <a:rPr lang="es-ES" dirty="0" smtClean="0"/>
              <a:t>Hidrógeno (</a:t>
            </a:r>
            <a:r>
              <a:rPr lang="es-ES" dirty="0"/>
              <a:t>H</a:t>
            </a:r>
            <a:r>
              <a:rPr lang="es-ES" baseline="-10000" dirty="0"/>
              <a:t>2</a:t>
            </a:r>
            <a:r>
              <a:rPr lang="es-ES" dirty="0"/>
              <a:t>S) </a:t>
            </a:r>
            <a:endParaRPr lang="en-US" dirty="0"/>
          </a:p>
        </p:txBody>
      </p:sp>
      <p:sp>
        <p:nvSpPr>
          <p:cNvPr id="3" name="Content Placeholder 2"/>
          <p:cNvSpPr>
            <a:spLocks noGrp="1"/>
          </p:cNvSpPr>
          <p:nvPr>
            <p:ph idx="1"/>
          </p:nvPr>
        </p:nvSpPr>
        <p:spPr>
          <a:xfrm>
            <a:off x="457200" y="1600200"/>
            <a:ext cx="8229600" cy="5105400"/>
          </a:xfrm>
        </p:spPr>
        <p:txBody>
          <a:bodyPr/>
          <a:lstStyle/>
          <a:p>
            <a:pPr>
              <a:spcBef>
                <a:spcPts val="0"/>
              </a:spcBef>
            </a:pPr>
            <a:r>
              <a:rPr lang="es-HN" sz="3200" dirty="0" smtClean="0"/>
              <a:t>Falsa sensación de </a:t>
            </a:r>
          </a:p>
          <a:p>
            <a:pPr indent="0">
              <a:spcBef>
                <a:spcPts val="0"/>
              </a:spcBef>
              <a:buNone/>
            </a:pPr>
            <a:r>
              <a:rPr lang="es-HN" sz="3200" dirty="0" smtClean="0"/>
              <a:t>seguridad</a:t>
            </a:r>
          </a:p>
          <a:p>
            <a:pPr>
              <a:spcBef>
                <a:spcPts val="400"/>
              </a:spcBef>
            </a:pPr>
            <a:r>
              <a:rPr lang="es-HN" sz="3200" dirty="0" smtClean="0"/>
              <a:t>Parálisis respiratoria</a:t>
            </a:r>
          </a:p>
          <a:p>
            <a:pPr lvl="1" indent="-365760">
              <a:spcBef>
                <a:spcPts val="400"/>
              </a:spcBef>
            </a:pPr>
            <a:r>
              <a:rPr lang="es-HN" sz="2800" dirty="0" smtClean="0"/>
              <a:t>Deprime el sistema </a:t>
            </a:r>
          </a:p>
          <a:p>
            <a:pPr lvl="1" indent="0">
              <a:spcBef>
                <a:spcPts val="0"/>
              </a:spcBef>
              <a:buNone/>
            </a:pPr>
            <a:r>
              <a:rPr lang="es-HN" sz="2800" dirty="0" smtClean="0"/>
              <a:t>nervioso </a:t>
            </a:r>
          </a:p>
          <a:p>
            <a:pPr lvl="1" indent="-365760">
              <a:spcBef>
                <a:spcPts val="400"/>
              </a:spcBef>
            </a:pPr>
            <a:r>
              <a:rPr lang="es-HN" sz="2800" dirty="0" smtClean="0"/>
              <a:t>Retrasa 72 horas</a:t>
            </a:r>
          </a:p>
          <a:p>
            <a:pPr>
              <a:spcBef>
                <a:spcPts val="400"/>
              </a:spcBef>
            </a:pPr>
            <a:r>
              <a:rPr lang="es-HN" sz="3200" dirty="0" smtClean="0"/>
              <a:t>PEL – 10 ppm 8 horas</a:t>
            </a:r>
          </a:p>
          <a:p>
            <a:pPr lvl="1" indent="-365760">
              <a:spcBef>
                <a:spcPts val="400"/>
              </a:spcBef>
            </a:pPr>
            <a:r>
              <a:rPr lang="es-HN" sz="2800" dirty="0" smtClean="0"/>
              <a:t>La exposición debe ser &lt;20 ppm</a:t>
            </a:r>
          </a:p>
          <a:p>
            <a:pPr>
              <a:spcBef>
                <a:spcPts val="400"/>
              </a:spcBef>
            </a:pPr>
            <a:r>
              <a:rPr lang="es-HN" sz="3200" dirty="0" smtClean="0"/>
              <a:t>Corto plazo – 50 ppm 10 minutos una vez</a:t>
            </a:r>
          </a:p>
        </p:txBody>
      </p:sp>
      <p:grpSp>
        <p:nvGrpSpPr>
          <p:cNvPr id="11" name="Group 10" title="Peligro - H2S Gas Venenoso"/>
          <p:cNvGrpSpPr/>
          <p:nvPr/>
        </p:nvGrpSpPr>
        <p:grpSpPr>
          <a:xfrm>
            <a:off x="5410200" y="1676400"/>
            <a:ext cx="3282538" cy="2362200"/>
            <a:chOff x="5632863" y="1828800"/>
            <a:chExt cx="3282538" cy="2362200"/>
          </a:xfrm>
        </p:grpSpPr>
        <p:pic>
          <p:nvPicPr>
            <p:cNvPr id="27649" name="Picture 1" title="Peligro - H2S Gas Venenos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2863" y="1828800"/>
              <a:ext cx="328253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867400" y="1905000"/>
              <a:ext cx="2819400" cy="990600"/>
            </a:xfrm>
            <a:prstGeom prst="ellipse">
              <a:avLst/>
            </a:prstGeom>
            <a:solidFill>
              <a:srgbClr val="DF303E"/>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6" name="TextBox 5"/>
            <p:cNvSpPr txBox="1"/>
            <p:nvPr/>
          </p:nvSpPr>
          <p:spPr>
            <a:xfrm>
              <a:off x="6248399" y="2133600"/>
              <a:ext cx="2203863" cy="523220"/>
            </a:xfrm>
            <a:prstGeom prst="rect">
              <a:avLst/>
            </a:prstGeom>
            <a:solidFill>
              <a:srgbClr val="DF303E"/>
            </a:solidFill>
            <a:ln>
              <a:noFill/>
            </a:ln>
          </p:spPr>
          <p:txBody>
            <a:bodyPr wrap="square" rtlCol="0">
              <a:spAutoFit/>
            </a:bodyPr>
            <a:lstStyle/>
            <a:p>
              <a:pPr algn="ctr"/>
              <a:r>
                <a:rPr lang="en-US" sz="2800" b="1" dirty="0" smtClean="0">
                  <a:solidFill>
                    <a:schemeClr val="bg1"/>
                  </a:solidFill>
                  <a:latin typeface="Copperplate Gothic Bold"/>
                  <a:cs typeface="Copperplate Gothic Bold"/>
                </a:rPr>
                <a:t>PELIGRO</a:t>
              </a:r>
              <a:endParaRPr lang="en-US" sz="2800" b="1" dirty="0">
                <a:solidFill>
                  <a:schemeClr val="bg1"/>
                </a:solidFill>
                <a:latin typeface="Copperplate Gothic Bold"/>
                <a:cs typeface="Copperplate Gothic Bold"/>
              </a:endParaRPr>
            </a:p>
          </p:txBody>
        </p:sp>
        <p:sp>
          <p:nvSpPr>
            <p:cNvPr id="9" name="TextBox 8"/>
            <p:cNvSpPr txBox="1"/>
            <p:nvPr/>
          </p:nvSpPr>
          <p:spPr>
            <a:xfrm>
              <a:off x="5715000" y="3657600"/>
              <a:ext cx="3124200" cy="461665"/>
            </a:xfrm>
            <a:prstGeom prst="rect">
              <a:avLst/>
            </a:prstGeom>
            <a:solidFill>
              <a:schemeClr val="bg1"/>
            </a:solidFill>
          </p:spPr>
          <p:txBody>
            <a:bodyPr wrap="square" rtlCol="0">
              <a:spAutoFit/>
            </a:bodyPr>
            <a:lstStyle/>
            <a:p>
              <a:pPr algn="ctr"/>
              <a:r>
                <a:rPr lang="en-US" sz="2400" b="1" dirty="0" smtClean="0">
                  <a:latin typeface="Copperplate Gothic Bold"/>
                  <a:cs typeface="Copperplate Gothic Bold"/>
                </a:rPr>
                <a:t>GAS VENENOSO</a:t>
              </a:r>
              <a:endParaRPr lang="en-US" sz="2400" b="1" dirty="0">
                <a:latin typeface="Copperplate Gothic Bold"/>
                <a:cs typeface="Copperplate Gothic Bold"/>
              </a:endParaRPr>
            </a:p>
          </p:txBody>
        </p:sp>
      </p:grpSp>
    </p:spTree>
    <p:extLst>
      <p:ext uri="{BB962C8B-B14F-4D97-AF65-F5344CB8AC3E}">
        <p14:creationId xmlns:p14="http://schemas.microsoft.com/office/powerpoint/2010/main" val="12794908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57</a:t>
            </a:fld>
            <a:endParaRPr lang="en-US" dirty="0"/>
          </a:p>
        </p:txBody>
      </p:sp>
      <p:sp>
        <p:nvSpPr>
          <p:cNvPr id="2" name="Title 1"/>
          <p:cNvSpPr>
            <a:spLocks noGrp="1"/>
          </p:cNvSpPr>
          <p:nvPr>
            <p:ph type="title"/>
          </p:nvPr>
        </p:nvSpPr>
        <p:spPr>
          <a:xfrm>
            <a:off x="304800" y="228600"/>
            <a:ext cx="8534400" cy="1143000"/>
          </a:xfrm>
        </p:spPr>
        <p:txBody>
          <a:bodyPr>
            <a:normAutofit/>
          </a:bodyPr>
          <a:lstStyle/>
          <a:p>
            <a:r>
              <a:rPr lang="es-HN" dirty="0" smtClean="0"/>
              <a:t>CO</a:t>
            </a:r>
            <a:r>
              <a:rPr lang="es-HN" baseline="-14000" dirty="0" smtClean="0"/>
              <a:t>2</a:t>
            </a:r>
            <a:r>
              <a:rPr lang="es-HN" dirty="0" smtClean="0"/>
              <a:t> Desplaza al Oxígeno</a:t>
            </a:r>
            <a:endParaRPr lang="es-HN" dirty="0"/>
          </a:p>
        </p:txBody>
      </p:sp>
      <p:sp>
        <p:nvSpPr>
          <p:cNvPr id="3" name="Content Placeholder 2"/>
          <p:cNvSpPr>
            <a:spLocks noGrp="1"/>
          </p:cNvSpPr>
          <p:nvPr>
            <p:ph idx="1"/>
          </p:nvPr>
        </p:nvSpPr>
        <p:spPr>
          <a:xfrm>
            <a:off x="457200" y="1600206"/>
            <a:ext cx="8229600" cy="5029194"/>
          </a:xfrm>
        </p:spPr>
        <p:txBody>
          <a:bodyPr>
            <a:normAutofit/>
          </a:bodyPr>
          <a:lstStyle/>
          <a:p>
            <a:pPr>
              <a:spcBef>
                <a:spcPts val="600"/>
              </a:spcBef>
              <a:buClr>
                <a:srgbClr val="FFC000"/>
              </a:buClr>
              <a:buSzPct val="150000"/>
              <a:buFont typeface="Wingdings" panose="05000000000000000000" pitchFamily="2" charset="2"/>
              <a:buChar char="§"/>
            </a:pPr>
            <a:r>
              <a:rPr lang="es-HN" sz="3200" dirty="0" smtClean="0"/>
              <a:t>Gas incoloro, inodoro, no inflamable</a:t>
            </a:r>
          </a:p>
          <a:p>
            <a:pPr>
              <a:spcBef>
                <a:spcPts val="600"/>
              </a:spcBef>
              <a:buClr>
                <a:srgbClr val="FFC000"/>
              </a:buClr>
              <a:buSzPct val="150000"/>
              <a:buFont typeface="Wingdings" panose="05000000000000000000" pitchFamily="2" charset="2"/>
              <a:buChar char="§"/>
            </a:pPr>
            <a:r>
              <a:rPr lang="es-HN" sz="3200" dirty="0" smtClean="0"/>
              <a:t>Desplaza el oxígeno</a:t>
            </a:r>
          </a:p>
          <a:p>
            <a:pPr>
              <a:spcBef>
                <a:spcPts val="600"/>
              </a:spcBef>
              <a:buClr>
                <a:srgbClr val="FFC000"/>
              </a:buClr>
              <a:buSzPct val="150000"/>
              <a:buFont typeface="Wingdings" panose="05000000000000000000" pitchFamily="2" charset="2"/>
              <a:buChar char="§"/>
            </a:pPr>
            <a:r>
              <a:rPr lang="es-HN" sz="3200" dirty="0" smtClean="0"/>
              <a:t>Más pesado que el aire</a:t>
            </a:r>
          </a:p>
          <a:p>
            <a:pPr lvl="1" indent="-365760">
              <a:spcBef>
                <a:spcPts val="600"/>
              </a:spcBef>
              <a:buClr>
                <a:srgbClr val="FFC000"/>
              </a:buClr>
              <a:buSzPct val="150000"/>
              <a:buFont typeface="Arial" panose="020B0604020202020204" pitchFamily="34" charset="0"/>
              <a:buChar char="•"/>
            </a:pPr>
            <a:r>
              <a:rPr lang="es-HN" sz="2800" dirty="0" smtClean="0"/>
              <a:t>Se asienta en el fondo </a:t>
            </a:r>
          </a:p>
          <a:p>
            <a:pPr>
              <a:spcBef>
                <a:spcPts val="600"/>
              </a:spcBef>
              <a:buClr>
                <a:srgbClr val="FFC000"/>
              </a:buClr>
              <a:buSzPct val="150000"/>
              <a:buFont typeface="Wingdings" panose="05000000000000000000" pitchFamily="2" charset="2"/>
              <a:buChar char="§"/>
            </a:pPr>
            <a:r>
              <a:rPr lang="es-HN" sz="3200" dirty="0" smtClean="0"/>
              <a:t>Producido por </a:t>
            </a:r>
          </a:p>
          <a:p>
            <a:pPr lvl="1" indent="-365760">
              <a:spcBef>
                <a:spcPts val="600"/>
              </a:spcBef>
              <a:buClr>
                <a:srgbClr val="FFC000"/>
              </a:buClr>
              <a:buSzPct val="150000"/>
              <a:buFont typeface="Arial" panose="020B0604020202020204" pitchFamily="34" charset="0"/>
              <a:buChar char="•"/>
            </a:pPr>
            <a:r>
              <a:rPr lang="es-HN" sz="2800" dirty="0" smtClean="0"/>
              <a:t>Humanos – aliento exhalado</a:t>
            </a:r>
          </a:p>
          <a:p>
            <a:pPr lvl="1" indent="-365760">
              <a:spcBef>
                <a:spcPts val="600"/>
              </a:spcBef>
              <a:buClr>
                <a:srgbClr val="FFC000"/>
              </a:buClr>
              <a:buSzPct val="150000"/>
              <a:buFont typeface="Arial" panose="020B0604020202020204" pitchFamily="34" charset="0"/>
              <a:buChar char="•"/>
            </a:pPr>
            <a:r>
              <a:rPr lang="es-HN" sz="2800" dirty="0" smtClean="0"/>
              <a:t>Descomposición bacteriana</a:t>
            </a:r>
          </a:p>
          <a:p>
            <a:pPr lvl="1" indent="-365760">
              <a:spcBef>
                <a:spcPts val="600"/>
              </a:spcBef>
              <a:buClr>
                <a:srgbClr val="FFC000"/>
              </a:buClr>
              <a:buSzPct val="150000"/>
              <a:buFont typeface="Arial" panose="020B0604020202020204" pitchFamily="34" charset="0"/>
              <a:buChar char="•"/>
            </a:pPr>
            <a:r>
              <a:rPr lang="es-HN" sz="2800" dirty="0" smtClean="0"/>
              <a:t>Combustión de los combustibles fósiles</a:t>
            </a:r>
          </a:p>
          <a:p>
            <a:pPr marL="0" indent="0">
              <a:buClr>
                <a:srgbClr val="FFC000"/>
              </a:buClr>
              <a:buSzPct val="150000"/>
              <a:buNone/>
            </a:pPr>
            <a:endParaRPr lang="en-US" dirty="0" smtClean="0"/>
          </a:p>
          <a:p>
            <a:pPr>
              <a:buClr>
                <a:srgbClr val="FFC000"/>
              </a:buClr>
              <a:buSzPct val="150000"/>
              <a:buFont typeface="Wingdings" panose="05000000000000000000" pitchFamily="2" charset="2"/>
              <a:buChar char="§"/>
            </a:pPr>
            <a:endParaRPr lang="en-US" dirty="0"/>
          </a:p>
        </p:txBody>
      </p:sp>
      <p:pic>
        <p:nvPicPr>
          <p:cNvPr id="8" name="Picture 7" title="Dióxido de Carbono - molécul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24981">
            <a:off x="4966549" y="2424977"/>
            <a:ext cx="4114800" cy="2695163"/>
          </a:xfrm>
          <a:prstGeom prst="rect">
            <a:avLst/>
          </a:prstGeom>
        </p:spPr>
      </p:pic>
    </p:spTree>
    <p:extLst>
      <p:ext uri="{BB962C8B-B14F-4D97-AF65-F5344CB8AC3E}">
        <p14:creationId xmlns:p14="http://schemas.microsoft.com/office/powerpoint/2010/main" val="9758572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58</a:t>
            </a:fld>
            <a:endParaRPr lang="en-US" dirty="0"/>
          </a:p>
        </p:txBody>
      </p:sp>
      <p:sp>
        <p:nvSpPr>
          <p:cNvPr id="2" name="Title 1"/>
          <p:cNvSpPr>
            <a:spLocks noGrp="1"/>
          </p:cNvSpPr>
          <p:nvPr>
            <p:ph type="title"/>
          </p:nvPr>
        </p:nvSpPr>
        <p:spPr>
          <a:xfrm>
            <a:off x="457200" y="76200"/>
            <a:ext cx="8229600" cy="457200"/>
          </a:xfrm>
        </p:spPr>
        <p:txBody>
          <a:bodyPr>
            <a:noAutofit/>
          </a:bodyPr>
          <a:lstStyle/>
          <a:p>
            <a:r>
              <a:rPr lang="es-HN" spc="-100" dirty="0" smtClean="0"/>
              <a:t>Exposición al Dióxido de Carbono</a:t>
            </a:r>
            <a:endParaRPr lang="es-HN" spc="-100" dirty="0"/>
          </a:p>
        </p:txBody>
      </p:sp>
      <p:sp>
        <p:nvSpPr>
          <p:cNvPr id="3" name="Content Placeholder 2"/>
          <p:cNvSpPr>
            <a:spLocks noGrp="1"/>
          </p:cNvSpPr>
          <p:nvPr>
            <p:ph sz="half" idx="1"/>
          </p:nvPr>
        </p:nvSpPr>
        <p:spPr>
          <a:xfrm>
            <a:off x="457200" y="685800"/>
            <a:ext cx="8229600" cy="2895600"/>
          </a:xfrm>
        </p:spPr>
        <p:txBody>
          <a:bodyPr>
            <a:normAutofit fontScale="70000" lnSpcReduction="20000"/>
          </a:bodyPr>
          <a:lstStyle/>
          <a:p>
            <a:pPr>
              <a:spcBef>
                <a:spcPts val="0"/>
              </a:spcBef>
              <a:spcAft>
                <a:spcPts val="600"/>
              </a:spcAft>
            </a:pPr>
            <a:r>
              <a:rPr lang="es-HN" sz="3500" dirty="0" smtClean="0"/>
              <a:t>Descomposición de grano o riesgo de fermentación  </a:t>
            </a:r>
          </a:p>
          <a:p>
            <a:pPr>
              <a:spcBef>
                <a:spcPts val="0"/>
              </a:spcBef>
              <a:spcAft>
                <a:spcPts val="600"/>
              </a:spcAft>
            </a:pPr>
            <a:r>
              <a:rPr lang="es-HN" sz="3500" dirty="0" smtClean="0"/>
              <a:t>PEL = 5,000 ppm por día de 8 horas</a:t>
            </a:r>
          </a:p>
          <a:p>
            <a:pPr lvl="1" indent="-365760"/>
            <a:r>
              <a:rPr lang="es-HN" sz="3000" dirty="0" smtClean="0"/>
              <a:t>30,000 ppm 10 minutos</a:t>
            </a:r>
          </a:p>
          <a:p>
            <a:pPr lvl="1" indent="-365760">
              <a:spcBef>
                <a:spcPts val="0"/>
              </a:spcBef>
              <a:spcAft>
                <a:spcPts val="600"/>
              </a:spcAft>
            </a:pPr>
            <a:r>
              <a:rPr lang="es-HN" sz="3000" dirty="0" smtClean="0"/>
              <a:t>40,000 ppm de peligro inmediato</a:t>
            </a:r>
          </a:p>
          <a:p>
            <a:pPr>
              <a:spcBef>
                <a:spcPts val="0"/>
              </a:spcBef>
            </a:pPr>
            <a:r>
              <a:rPr lang="es-HN" sz="3500" dirty="0" smtClean="0"/>
              <a:t>7-10% - inconsciencia</a:t>
            </a:r>
            <a:endParaRPr lang="en-US" sz="3500" dirty="0" smtClean="0"/>
          </a:p>
          <a:p>
            <a:endParaRPr lang="en-US" dirty="0"/>
          </a:p>
        </p:txBody>
      </p:sp>
      <p:sp>
        <p:nvSpPr>
          <p:cNvPr id="17" name="Content Placeholder 16" title="ADVERTENCIA - El monitor de oxígeno no detectará aumento del CO2."/>
          <p:cNvSpPr>
            <a:spLocks noGrp="1"/>
          </p:cNvSpPr>
          <p:nvPr>
            <p:ph sz="half" idx="2"/>
          </p:nvPr>
        </p:nvSpPr>
        <p:spPr>
          <a:xfrm>
            <a:off x="685801" y="4494212"/>
            <a:ext cx="3505200" cy="1525588"/>
          </a:xfrm>
          <a:solidFill>
            <a:srgbClr val="FFFF00"/>
          </a:solidFill>
          <a:ln>
            <a:solidFill>
              <a:schemeClr val="accent6">
                <a:lumMod val="75000"/>
              </a:schemeClr>
            </a:solidFill>
          </a:ln>
          <a:scene3d>
            <a:camera prst="orthographicFront">
              <a:rot lat="0" lon="0" rev="0"/>
            </a:camera>
            <a:lightRig rig="threePt" dir="t">
              <a:rot lat="0" lon="0" rev="1200000"/>
            </a:lightRig>
          </a:scene3d>
          <a:sp3d>
            <a:bevelT w="127000" h="63500" prst="coolSlant"/>
          </a:sp3d>
        </p:spPr>
        <p:style>
          <a:lnRef idx="0">
            <a:schemeClr val="accent6"/>
          </a:lnRef>
          <a:fillRef idx="3">
            <a:schemeClr val="accent6"/>
          </a:fillRef>
          <a:effectRef idx="3">
            <a:schemeClr val="accent6"/>
          </a:effectRef>
          <a:fontRef idx="minor">
            <a:schemeClr val="lt1"/>
          </a:fontRef>
        </p:style>
        <p:txBody>
          <a:bodyPr>
            <a:normAutofit fontScale="70000" lnSpcReduction="20000"/>
          </a:bodyPr>
          <a:lstStyle/>
          <a:p>
            <a:pPr marL="0" indent="0" algn="ctr">
              <a:buNone/>
            </a:pPr>
            <a:r>
              <a:rPr lang="es-ES" sz="3600" b="1" dirty="0">
                <a:solidFill>
                  <a:schemeClr val="accent6">
                    <a:lumMod val="75000"/>
                  </a:schemeClr>
                </a:solidFill>
                <a:latin typeface="Arial Black" panose="020B0A04020102020204" pitchFamily="34" charset="0"/>
              </a:rPr>
              <a:t>ADVERTENCIA</a:t>
            </a:r>
          </a:p>
          <a:p>
            <a:pPr marL="0" indent="0" algn="ctr">
              <a:buNone/>
            </a:pPr>
            <a:r>
              <a:rPr lang="es-ES" sz="3500" b="1" dirty="0">
                <a:solidFill>
                  <a:schemeClr val="tx1"/>
                </a:solidFill>
                <a:latin typeface="Arial" panose="020B0604020202020204" pitchFamily="34" charset="0"/>
                <a:cs typeface="Arial" panose="020B0604020202020204" pitchFamily="34" charset="0"/>
              </a:rPr>
              <a:t>El monitor de oxígeno no detectará aumento del CO2.</a:t>
            </a:r>
          </a:p>
          <a:p>
            <a:pPr marL="0" indent="0">
              <a:buNone/>
            </a:pPr>
            <a:endParaRPr lang="en-US" dirty="0">
              <a:solidFill>
                <a:schemeClr val="tx1"/>
              </a:solidFill>
            </a:endParaRPr>
          </a:p>
        </p:txBody>
      </p:sp>
      <p:grpSp>
        <p:nvGrpSpPr>
          <p:cNvPr id="14" name="Group 13" title="Señal de advertencia para dióxido de carbono"/>
          <p:cNvGrpSpPr/>
          <p:nvPr/>
        </p:nvGrpSpPr>
        <p:grpSpPr>
          <a:xfrm>
            <a:off x="4648200" y="4572000"/>
            <a:ext cx="3235948" cy="1624266"/>
            <a:chOff x="533400" y="4343400"/>
            <a:chExt cx="3235948" cy="1624266"/>
          </a:xfrm>
        </p:grpSpPr>
        <p:pic>
          <p:nvPicPr>
            <p:cNvPr id="23555" name="Picture 3" title="Señal de advertencia para dióxido de carbon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4343400"/>
              <a:ext cx="3235948" cy="162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11948" y="4775875"/>
              <a:ext cx="2021852" cy="1015663"/>
            </a:xfrm>
            <a:prstGeom prst="rect">
              <a:avLst/>
            </a:prstGeom>
            <a:solidFill>
              <a:srgbClr val="FFFFFF"/>
            </a:solidFill>
          </p:spPr>
          <p:txBody>
            <a:bodyPr wrap="square" rtlCol="0">
              <a:spAutoFit/>
            </a:bodyPr>
            <a:lstStyle/>
            <a:p>
              <a:r>
                <a:rPr lang="es-HN" sz="1200" b="1" dirty="0" smtClean="0"/>
                <a:t>El dióxido de carbono puede causar daño o la muerte.</a:t>
              </a:r>
            </a:p>
            <a:p>
              <a:r>
                <a:rPr lang="es-HN" sz="1200" b="1" dirty="0" smtClean="0"/>
                <a:t>Cuando la alarma suene, evacúe el lugar de inmediato.</a:t>
              </a:r>
              <a:endParaRPr lang="es-HN" sz="1200" b="1" dirty="0"/>
            </a:p>
          </p:txBody>
        </p:sp>
        <p:sp>
          <p:nvSpPr>
            <p:cNvPr id="9" name="TextBox 8" title="Señal de advertencia para dióxido de carbono"/>
            <p:cNvSpPr txBox="1"/>
            <p:nvPr/>
          </p:nvSpPr>
          <p:spPr>
            <a:xfrm>
              <a:off x="551688" y="4343401"/>
              <a:ext cx="3182112" cy="430887"/>
            </a:xfrm>
            <a:prstGeom prst="rect">
              <a:avLst/>
            </a:prstGeom>
            <a:solidFill>
              <a:schemeClr val="accent6">
                <a:lumMod val="75000"/>
              </a:schemeClr>
            </a:solidFill>
            <a:ln>
              <a:solidFill>
                <a:schemeClr val="tx1"/>
              </a:solidFill>
            </a:ln>
          </p:spPr>
          <p:txBody>
            <a:bodyPr wrap="square" rtlCol="0">
              <a:spAutoFit/>
            </a:bodyPr>
            <a:lstStyle/>
            <a:p>
              <a:pPr algn="ctr"/>
              <a:r>
                <a:rPr lang="es-HN" sz="2200" b="1" dirty="0" smtClean="0">
                  <a:latin typeface="Engravers MT"/>
                  <a:cs typeface="Engravers MT"/>
                </a:rPr>
                <a:t>advertencia</a:t>
              </a:r>
              <a:endParaRPr lang="es-HN" sz="2200" b="1" dirty="0">
                <a:latin typeface="Engravers MT"/>
                <a:cs typeface="Engravers MT"/>
              </a:endParaRPr>
            </a:p>
          </p:txBody>
        </p:sp>
      </p:grpSp>
      <p:sp>
        <p:nvSpPr>
          <p:cNvPr id="11" name="Rectangle 10"/>
          <p:cNvSpPr/>
          <p:nvPr/>
        </p:nvSpPr>
        <p:spPr>
          <a:xfrm>
            <a:off x="1905000" y="2438400"/>
            <a:ext cx="5638800" cy="1815882"/>
          </a:xfrm>
          <a:prstGeom prst="rect">
            <a:avLst/>
          </a:prstGeom>
        </p:spPr>
        <p:txBody>
          <a:bodyPr wrap="square">
            <a:spAutoFit/>
          </a:bodyPr>
          <a:lstStyle/>
          <a:p>
            <a:pPr lvl="0">
              <a:spcBef>
                <a:spcPct val="20000"/>
              </a:spcBef>
              <a:buClr>
                <a:srgbClr val="FFC000"/>
              </a:buClr>
              <a:buSzPct val="150000"/>
            </a:pPr>
            <a:r>
              <a:rPr lang="es-HN" sz="2800" b="1" dirty="0">
                <a:solidFill>
                  <a:prstClr val="black"/>
                </a:solidFill>
                <a:latin typeface="Arial" panose="020B0604020202020204" pitchFamily="34" charset="0"/>
                <a:cs typeface="Arial" panose="020B0604020202020204" pitchFamily="34" charset="0"/>
              </a:rPr>
              <a:t> En un espacio no ventilado, </a:t>
            </a:r>
            <a:r>
              <a:rPr lang="es-HN" sz="2800" b="1" dirty="0" smtClean="0">
                <a:solidFill>
                  <a:prstClr val="black"/>
                </a:solidFill>
                <a:latin typeface="Arial" panose="020B0604020202020204" pitchFamily="34" charset="0"/>
                <a:cs typeface="Arial" panose="020B0604020202020204" pitchFamily="34" charset="0"/>
              </a:rPr>
              <a:t>usted va </a:t>
            </a:r>
            <a:r>
              <a:rPr lang="es-HN" sz="2800" b="1" dirty="0">
                <a:solidFill>
                  <a:prstClr val="black"/>
                </a:solidFill>
                <a:latin typeface="Arial" panose="020B0604020202020204" pitchFamily="34" charset="0"/>
                <a:cs typeface="Arial" panose="020B0604020202020204" pitchFamily="34" charset="0"/>
              </a:rPr>
              <a:t>a sucumbir a la intoxicación por CO 2 antes de la privación de oxígeno</a:t>
            </a:r>
            <a:r>
              <a:rPr lang="es-HN" sz="2800" b="1" dirty="0" smtClean="0">
                <a:solidFill>
                  <a:prstClr val="black"/>
                </a:solidFill>
                <a:latin typeface="Arial" panose="020B0604020202020204" pitchFamily="34" charset="0"/>
                <a:cs typeface="Arial" panose="020B0604020202020204" pitchFamily="34" charset="0"/>
              </a:rPr>
              <a:t>.</a:t>
            </a:r>
            <a:endParaRPr lang="es-HN"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62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29166 0.00093 L -0.69166 0.00093 " pathEditMode="relative" rAng="0" ptsTypes="AA">
                                      <p:cBhvr>
                                        <p:cTn id="6" dur="500" fill="hold"/>
                                        <p:tgtEl>
                                          <p:spTgt spid="11"/>
                                        </p:tgtEl>
                                        <p:attrNameLst>
                                          <p:attrName>ppt_x</p:attrName>
                                          <p:attrName>ppt_y</p:attrName>
                                        </p:attrNameLst>
                                      </p:cBhvr>
                                      <p:rCtr x="-20000" y="0"/>
                                    </p:animMotion>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7">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xEl>
                                              <p:pRg st="1" end="1"/>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7">
                                            <p:bg/>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uiExpand="1" build="p" animBg="1"/>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smtClean="0">
                <a:solidFill>
                  <a:srgbClr val="F5881B"/>
                </a:solidFill>
              </a:rPr>
              <a:t>Aplicando</a:t>
            </a:r>
            <a:r>
              <a:rPr lang="en-US" cap="none" dirty="0" smtClean="0">
                <a:solidFill>
                  <a:srgbClr val="F5881B"/>
                </a:solidFill>
              </a:rPr>
              <a:t> la Norma de </a:t>
            </a:r>
            <a:r>
              <a:rPr lang="en-US" cap="none" dirty="0" err="1" smtClean="0">
                <a:solidFill>
                  <a:srgbClr val="F5881B"/>
                </a:solidFill>
              </a:rPr>
              <a:t>Espacios</a:t>
            </a:r>
            <a:r>
              <a:rPr lang="en-US" cap="none" dirty="0" smtClean="0">
                <a:solidFill>
                  <a:srgbClr val="F5881B"/>
                </a:solidFill>
              </a:rPr>
              <a:t> </a:t>
            </a:r>
            <a:r>
              <a:rPr lang="en-US" cap="none" dirty="0" err="1" smtClean="0">
                <a:solidFill>
                  <a:srgbClr val="F5881B"/>
                </a:solidFill>
              </a:rPr>
              <a:t>Confinados</a:t>
            </a:r>
            <a:endParaRPr lang="en-US" cap="none" dirty="0">
              <a:solidFill>
                <a:srgbClr val="F5881B"/>
              </a:solidFill>
            </a:endParaRPr>
          </a:p>
        </p:txBody>
      </p:sp>
    </p:spTree>
    <p:extLst>
      <p:ext uri="{BB962C8B-B14F-4D97-AF65-F5344CB8AC3E}">
        <p14:creationId xmlns:p14="http://schemas.microsoft.com/office/powerpoint/2010/main" val="2138050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68CB777-A129-4AF6-9ECC-E5865CD58601}" type="slidenum">
              <a:rPr lang="en-US" smtClean="0"/>
              <a:pPr/>
              <a:t>6</a:t>
            </a:fld>
            <a:endParaRPr lang="en-US" dirty="0"/>
          </a:p>
        </p:txBody>
      </p:sp>
      <p:sp>
        <p:nvSpPr>
          <p:cNvPr id="3" name="Title 2"/>
          <p:cNvSpPr>
            <a:spLocks noGrp="1"/>
          </p:cNvSpPr>
          <p:nvPr>
            <p:ph type="title"/>
          </p:nvPr>
        </p:nvSpPr>
        <p:spPr/>
        <p:txBody>
          <a:bodyPr>
            <a:normAutofit/>
          </a:bodyPr>
          <a:lstStyle/>
          <a:p>
            <a:r>
              <a:rPr lang="es-HN" dirty="0" smtClean="0"/>
              <a:t>Responsabilidad del Empleador</a:t>
            </a:r>
            <a:endParaRPr lang="es-HN" dirty="0"/>
          </a:p>
        </p:txBody>
      </p:sp>
      <p:sp>
        <p:nvSpPr>
          <p:cNvPr id="4" name="Content Placeholder 3"/>
          <p:cNvSpPr>
            <a:spLocks noGrp="1"/>
          </p:cNvSpPr>
          <p:nvPr>
            <p:ph idx="1"/>
          </p:nvPr>
        </p:nvSpPr>
        <p:spPr>
          <a:xfrm>
            <a:off x="457200" y="1600200"/>
            <a:ext cx="8229600" cy="5105399"/>
          </a:xfrm>
        </p:spPr>
        <p:txBody>
          <a:bodyPr>
            <a:normAutofit/>
          </a:bodyPr>
          <a:lstStyle/>
          <a:p>
            <a:pPr marL="0" lvl="0" indent="0" algn="ctr" defTabSz="457200">
              <a:buClr>
                <a:srgbClr val="FFC000"/>
              </a:buClr>
              <a:buSzPct val="150000"/>
              <a:buNone/>
            </a:pPr>
            <a:r>
              <a:rPr lang="es-HN" sz="3600" b="1" dirty="0">
                <a:solidFill>
                  <a:schemeClr val="accent6">
                    <a:lumMod val="75000"/>
                  </a:schemeClr>
                </a:solidFill>
              </a:rPr>
              <a:t>Los empleadores tienen la responsabilidad de proveer un lugar de trabajo seguro y saludable.</a:t>
            </a:r>
            <a:r>
              <a:rPr lang="es-HN" sz="3600" b="1" dirty="0" smtClean="0">
                <a:solidFill>
                  <a:srgbClr val="F79646">
                    <a:lumMod val="75000"/>
                  </a:srgbClr>
                </a:solidFill>
              </a:rPr>
              <a:t> </a:t>
            </a:r>
          </a:p>
          <a:p>
            <a:pPr marL="0" lvl="0" indent="0" defTabSz="457200">
              <a:buClr>
                <a:srgbClr val="FFC000"/>
              </a:buClr>
              <a:buSzPct val="150000"/>
              <a:buNone/>
            </a:pPr>
            <a:endParaRPr lang="es-HN" sz="2800" b="1" dirty="0" smtClean="0">
              <a:solidFill>
                <a:srgbClr val="F79646">
                  <a:lumMod val="75000"/>
                </a:srgbClr>
              </a:solidFill>
            </a:endParaRPr>
          </a:p>
          <a:p>
            <a:pPr marL="0" indent="0" algn="ctr" defTabSz="457200">
              <a:buClr>
                <a:srgbClr val="FFC000"/>
              </a:buClr>
              <a:buSzPct val="150000"/>
              <a:buNone/>
            </a:pPr>
            <a:r>
              <a:rPr lang="es-HN" sz="3600" b="1" dirty="0" smtClean="0">
                <a:solidFill>
                  <a:schemeClr val="accent6">
                    <a:lumMod val="75000"/>
                  </a:schemeClr>
                </a:solidFill>
              </a:rPr>
              <a:t>Hay más </a:t>
            </a:r>
            <a:r>
              <a:rPr lang="es-HN" sz="3600" b="1" dirty="0">
                <a:solidFill>
                  <a:schemeClr val="accent6">
                    <a:lumMod val="75000"/>
                  </a:schemeClr>
                </a:solidFill>
              </a:rPr>
              <a:t>información sobre los derechos del empleador </a:t>
            </a:r>
            <a:r>
              <a:rPr lang="es-HN" sz="3600" b="1" dirty="0" smtClean="0">
                <a:solidFill>
                  <a:schemeClr val="accent6">
                    <a:lumMod val="75000"/>
                  </a:schemeClr>
                </a:solidFill>
              </a:rPr>
              <a:t>y </a:t>
            </a:r>
            <a:r>
              <a:rPr lang="es-HN" sz="3600" b="1" dirty="0">
                <a:solidFill>
                  <a:schemeClr val="accent6">
                    <a:lumMod val="75000"/>
                  </a:schemeClr>
                </a:solidFill>
              </a:rPr>
              <a:t>los empleados en la pagina web </a:t>
            </a:r>
            <a:r>
              <a:rPr lang="es-HN" sz="3600" b="1" dirty="0" smtClean="0">
                <a:solidFill>
                  <a:schemeClr val="accent6">
                    <a:lumMod val="75000"/>
                  </a:schemeClr>
                </a:solidFill>
              </a:rPr>
              <a:t>  </a:t>
            </a:r>
            <a:r>
              <a:rPr lang="es-HN" sz="4400" b="1" dirty="0" smtClean="0">
                <a:solidFill>
                  <a:schemeClr val="accent6">
                    <a:lumMod val="75000"/>
                  </a:schemeClr>
                </a:solidFill>
                <a:hlinkClick r:id="rId3"/>
              </a:rPr>
              <a:t>OSHA.gov </a:t>
            </a:r>
            <a:r>
              <a:rPr lang="es-HN" sz="4400" b="1" dirty="0" err="1" smtClean="0">
                <a:solidFill>
                  <a:schemeClr val="accent6">
                    <a:lumMod val="75000"/>
                  </a:schemeClr>
                </a:solidFill>
                <a:hlinkClick r:id="rId3"/>
              </a:rPr>
              <a:t>website</a:t>
            </a:r>
            <a:r>
              <a:rPr lang="es-HN" sz="4400" b="1" dirty="0" smtClean="0">
                <a:solidFill>
                  <a:schemeClr val="accent6">
                    <a:lumMod val="75000"/>
                  </a:schemeClr>
                </a:solidFill>
              </a:rPr>
              <a:t>   </a:t>
            </a:r>
            <a:r>
              <a:rPr lang="es-HN" sz="3600" b="1" dirty="0" smtClean="0">
                <a:solidFill>
                  <a:srgbClr val="F79646">
                    <a:lumMod val="75000"/>
                  </a:srgbClr>
                </a:solidFill>
              </a:rPr>
              <a:t> </a:t>
            </a:r>
            <a:endParaRPr lang="en-US" b="1" dirty="0"/>
          </a:p>
        </p:txBody>
      </p:sp>
    </p:spTree>
    <p:extLst>
      <p:ext uri="{BB962C8B-B14F-4D97-AF65-F5344CB8AC3E}">
        <p14:creationId xmlns:p14="http://schemas.microsoft.com/office/powerpoint/2010/main" val="6762254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pPr/>
              <a:t>60</a:t>
            </a:fld>
            <a:endParaRPr lang="en-US" dirty="0"/>
          </a:p>
        </p:txBody>
      </p:sp>
      <p:sp>
        <p:nvSpPr>
          <p:cNvPr id="5" name="Title 4"/>
          <p:cNvSpPr>
            <a:spLocks noGrp="1"/>
          </p:cNvSpPr>
          <p:nvPr>
            <p:ph type="title"/>
          </p:nvPr>
        </p:nvSpPr>
        <p:spPr/>
        <p:txBody>
          <a:bodyPr>
            <a:noAutofit/>
          </a:bodyPr>
          <a:lstStyle/>
          <a:p>
            <a:r>
              <a:rPr lang="es-HN" dirty="0" smtClean="0"/>
              <a:t>Aplicando la Norma 1910.146 - Temas</a:t>
            </a:r>
            <a:endParaRPr lang="es-HN" dirty="0"/>
          </a:p>
        </p:txBody>
      </p:sp>
      <p:sp>
        <p:nvSpPr>
          <p:cNvPr id="8" name="Content Placeholder 7"/>
          <p:cNvSpPr>
            <a:spLocks noGrp="1"/>
          </p:cNvSpPr>
          <p:nvPr>
            <p:ph idx="1"/>
          </p:nvPr>
        </p:nvSpPr>
        <p:spPr>
          <a:xfrm>
            <a:off x="457200" y="1600200"/>
            <a:ext cx="8229600" cy="5105400"/>
          </a:xfrm>
        </p:spPr>
        <p:txBody>
          <a:bodyPr>
            <a:noAutofit/>
          </a:bodyPr>
          <a:lstStyle/>
          <a:p>
            <a:pPr marL="548640" indent="-548640">
              <a:spcBef>
                <a:spcPts val="0"/>
              </a:spcBef>
              <a:spcAft>
                <a:spcPts val="400"/>
              </a:spcAft>
              <a:buBlip>
                <a:blip r:embed="rId3"/>
              </a:buBlip>
            </a:pPr>
            <a:r>
              <a:rPr lang="es-HN" sz="3200" dirty="0" smtClean="0"/>
              <a:t>Extensión de la cobertura</a:t>
            </a:r>
          </a:p>
          <a:p>
            <a:pPr marL="548640" indent="-548640">
              <a:spcBef>
                <a:spcPts val="0"/>
              </a:spcBef>
              <a:spcAft>
                <a:spcPts val="400"/>
              </a:spcAft>
              <a:buBlip>
                <a:blip r:embed="rId3"/>
              </a:buBlip>
            </a:pPr>
            <a:r>
              <a:rPr lang="es-HN" sz="3200" dirty="0" smtClean="0"/>
              <a:t>Responsabilidades del empleador</a:t>
            </a:r>
          </a:p>
          <a:p>
            <a:pPr marL="548640" indent="-548640">
              <a:spcBef>
                <a:spcPts val="0"/>
              </a:spcBef>
              <a:spcAft>
                <a:spcPts val="400"/>
              </a:spcAft>
              <a:buBlip>
                <a:blip r:embed="rId3"/>
              </a:buBlip>
            </a:pPr>
            <a:r>
              <a:rPr lang="es-HN" sz="3200" dirty="0" smtClean="0"/>
              <a:t>Programa de entrada para espacios confinados con permiso requerido</a:t>
            </a:r>
          </a:p>
          <a:p>
            <a:pPr marL="548640" indent="-548640">
              <a:spcBef>
                <a:spcPts val="0"/>
              </a:spcBef>
              <a:spcAft>
                <a:spcPts val="400"/>
              </a:spcAft>
              <a:buBlip>
                <a:blip r:embed="rId3"/>
              </a:buBlip>
            </a:pPr>
            <a:r>
              <a:rPr lang="es-HN" sz="3200" dirty="0" smtClean="0"/>
              <a:t>Requisitos del programa y del personal</a:t>
            </a:r>
          </a:p>
          <a:p>
            <a:pPr marL="548640" indent="-548640">
              <a:spcBef>
                <a:spcPts val="0"/>
              </a:spcBef>
              <a:spcAft>
                <a:spcPts val="400"/>
              </a:spcAft>
              <a:buBlip>
                <a:blip r:embed="rId3"/>
              </a:buBlip>
            </a:pPr>
            <a:r>
              <a:rPr lang="es-HN" sz="3200" dirty="0" smtClean="0"/>
              <a:t>Permiso de entrada</a:t>
            </a:r>
          </a:p>
          <a:p>
            <a:pPr marL="548640" indent="-548640">
              <a:spcBef>
                <a:spcPts val="0"/>
              </a:spcBef>
              <a:spcAft>
                <a:spcPts val="400"/>
              </a:spcAft>
              <a:buBlip>
                <a:blip r:embed="rId3"/>
              </a:buBlip>
            </a:pPr>
            <a:r>
              <a:rPr lang="es-HN" sz="3200" dirty="0" smtClean="0"/>
              <a:t>Proceso de entrada</a:t>
            </a:r>
          </a:p>
          <a:p>
            <a:pPr marL="548640" indent="-548640">
              <a:spcBef>
                <a:spcPts val="0"/>
              </a:spcBef>
              <a:spcAft>
                <a:spcPts val="400"/>
              </a:spcAft>
              <a:buBlip>
                <a:blip r:embed="rId3"/>
              </a:buBlip>
            </a:pPr>
            <a:r>
              <a:rPr lang="es-HN" sz="3200" dirty="0" smtClean="0"/>
              <a:t>Reclasificación</a:t>
            </a:r>
          </a:p>
          <a:p>
            <a:pPr marL="548640" indent="-548640">
              <a:spcBef>
                <a:spcPts val="0"/>
              </a:spcBef>
              <a:spcAft>
                <a:spcPts val="400"/>
              </a:spcAft>
              <a:buBlip>
                <a:blip r:embed="rId3"/>
              </a:buBlip>
            </a:pPr>
            <a:r>
              <a:rPr lang="es-HN" sz="3200" dirty="0" smtClean="0"/>
              <a:t>Procedimientos Alternativos</a:t>
            </a:r>
            <a:endParaRPr lang="es-HN" sz="3200" dirty="0"/>
          </a:p>
        </p:txBody>
      </p:sp>
    </p:spTree>
    <p:extLst>
      <p:ext uri="{BB962C8B-B14F-4D97-AF65-F5344CB8AC3E}">
        <p14:creationId xmlns:p14="http://schemas.microsoft.com/office/powerpoint/2010/main" val="16117332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61</a:t>
            </a:fld>
            <a:endParaRPr lang="en-US" dirty="0">
              <a:solidFill>
                <a:prstClr val="black">
                  <a:tint val="75000"/>
                </a:prstClr>
              </a:solidFill>
            </a:endParaRPr>
          </a:p>
        </p:txBody>
      </p:sp>
      <p:sp>
        <p:nvSpPr>
          <p:cNvPr id="6" name="Title 5"/>
          <p:cNvSpPr>
            <a:spLocks noGrp="1"/>
          </p:cNvSpPr>
          <p:nvPr>
            <p:ph type="title"/>
          </p:nvPr>
        </p:nvSpPr>
        <p:spPr/>
        <p:txBody>
          <a:bodyPr/>
          <a:lstStyle/>
          <a:p>
            <a:r>
              <a:rPr lang="en-US" cap="none" dirty="0" smtClean="0"/>
              <a:t>Norma de </a:t>
            </a:r>
            <a:r>
              <a:rPr lang="en-US" cap="none" dirty="0" err="1" smtClean="0"/>
              <a:t>Espacios</a:t>
            </a:r>
            <a:r>
              <a:rPr lang="en-US" cap="none" dirty="0" smtClean="0"/>
              <a:t> </a:t>
            </a:r>
            <a:r>
              <a:rPr lang="en-US" cap="none" dirty="0" err="1" smtClean="0"/>
              <a:t>Confinados</a:t>
            </a:r>
            <a:endParaRPr lang="en-US" cap="none" dirty="0"/>
          </a:p>
        </p:txBody>
      </p:sp>
      <p:sp>
        <p:nvSpPr>
          <p:cNvPr id="7" name="Text Placeholder 6"/>
          <p:cNvSpPr>
            <a:spLocks noGrp="1"/>
          </p:cNvSpPr>
          <p:nvPr>
            <p:ph type="body" idx="1"/>
          </p:nvPr>
        </p:nvSpPr>
        <p:spPr/>
        <p:txBody>
          <a:bodyPr>
            <a:normAutofit/>
          </a:bodyPr>
          <a:lstStyle/>
          <a:p>
            <a:r>
              <a:rPr lang="es-HN" sz="2800" dirty="0" smtClean="0"/>
              <a:t>Extensión de la cobertura</a:t>
            </a:r>
            <a:endParaRPr lang="es-HN" sz="2800" dirty="0"/>
          </a:p>
        </p:txBody>
      </p:sp>
    </p:spTree>
    <p:extLst>
      <p:ext uri="{BB962C8B-B14F-4D97-AF65-F5344CB8AC3E}">
        <p14:creationId xmlns:p14="http://schemas.microsoft.com/office/powerpoint/2010/main" val="5261297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62</a:t>
            </a:fld>
            <a:endParaRPr lang="en-US" dirty="0"/>
          </a:p>
        </p:txBody>
      </p:sp>
      <p:sp>
        <p:nvSpPr>
          <p:cNvPr id="2" name="Title 1"/>
          <p:cNvSpPr>
            <a:spLocks noGrp="1"/>
          </p:cNvSpPr>
          <p:nvPr>
            <p:ph type="title"/>
          </p:nvPr>
        </p:nvSpPr>
        <p:spPr/>
        <p:txBody>
          <a:bodyPr anchor="t">
            <a:normAutofit/>
          </a:bodyPr>
          <a:lstStyle/>
          <a:p>
            <a:r>
              <a:rPr lang="es-HN" dirty="0" smtClean="0"/>
              <a:t>1910.146 Espacios Confinados </a:t>
            </a:r>
            <a:endParaRPr lang="es-HN" dirty="0"/>
          </a:p>
        </p:txBody>
      </p:sp>
      <p:sp>
        <p:nvSpPr>
          <p:cNvPr id="3" name="Content Placeholder 2"/>
          <p:cNvSpPr>
            <a:spLocks noGrp="1"/>
          </p:cNvSpPr>
          <p:nvPr>
            <p:ph idx="1"/>
          </p:nvPr>
        </p:nvSpPr>
        <p:spPr>
          <a:xfrm>
            <a:off x="457200" y="1219200"/>
            <a:ext cx="8229600" cy="5105400"/>
          </a:xfrm>
        </p:spPr>
        <p:txBody>
          <a:bodyPr>
            <a:normAutofit/>
          </a:bodyPr>
          <a:lstStyle/>
          <a:p>
            <a:pPr marL="0" indent="0">
              <a:spcAft>
                <a:spcPts val="1200"/>
              </a:spcAft>
              <a:buClr>
                <a:srgbClr val="FFC000"/>
              </a:buClr>
              <a:buSzPct val="150000"/>
              <a:buNone/>
            </a:pPr>
            <a:r>
              <a:rPr lang="en-US" sz="3200" dirty="0" smtClean="0"/>
              <a:t>1910.146 </a:t>
            </a:r>
            <a:r>
              <a:rPr lang="es-HN" sz="3200" dirty="0" smtClean="0"/>
              <a:t>La norma de Espacios Confinados aplica a:</a:t>
            </a:r>
          </a:p>
          <a:p>
            <a:pPr marL="0" indent="0" algn="ctr">
              <a:lnSpc>
                <a:spcPct val="90000"/>
              </a:lnSpc>
              <a:spcBef>
                <a:spcPts val="0"/>
              </a:spcBef>
              <a:spcAft>
                <a:spcPts val="1200"/>
              </a:spcAft>
              <a:buClr>
                <a:srgbClr val="FFC000"/>
              </a:buClr>
              <a:buSzPct val="150000"/>
              <a:buNone/>
            </a:pPr>
            <a:r>
              <a:rPr lang="es-HN" sz="3600" b="1" dirty="0" smtClean="0">
                <a:solidFill>
                  <a:schemeClr val="accent6">
                    <a:lumMod val="75000"/>
                  </a:schemeClr>
                </a:solidFill>
                <a:latin typeface="Arial Black" panose="020B0A04020102020204" pitchFamily="34" charset="0"/>
              </a:rPr>
              <a:t>Entrada a espacios confinados con permiso requerido</a:t>
            </a:r>
          </a:p>
          <a:p>
            <a:pPr>
              <a:spcBef>
                <a:spcPts val="0"/>
              </a:spcBef>
              <a:spcAft>
                <a:spcPts val="400"/>
              </a:spcAft>
              <a:buClr>
                <a:srgbClr val="FFC000"/>
              </a:buClr>
              <a:buSzPct val="150000"/>
              <a:buFont typeface="Wingdings" panose="05000000000000000000" pitchFamily="2" charset="2"/>
              <a:buChar char="§"/>
            </a:pPr>
            <a:r>
              <a:rPr lang="es-HN" sz="3200" dirty="0" smtClean="0"/>
              <a:t>Industria en general</a:t>
            </a:r>
          </a:p>
          <a:p>
            <a:pPr>
              <a:spcBef>
                <a:spcPts val="0"/>
              </a:spcBef>
              <a:spcAft>
                <a:spcPts val="400"/>
              </a:spcAft>
              <a:buClr>
                <a:srgbClr val="FFC000"/>
              </a:buClr>
              <a:buSzPct val="150000"/>
              <a:buFont typeface="Wingdings" panose="05000000000000000000" pitchFamily="2" charset="2"/>
              <a:buChar char="§"/>
            </a:pPr>
            <a:r>
              <a:rPr lang="es-HN" sz="3200" dirty="0" smtClean="0"/>
              <a:t>Contratistas</a:t>
            </a:r>
          </a:p>
          <a:p>
            <a:pPr>
              <a:spcBef>
                <a:spcPts val="0"/>
              </a:spcBef>
              <a:spcAft>
                <a:spcPts val="400"/>
              </a:spcAft>
              <a:buClr>
                <a:srgbClr val="FFC000"/>
              </a:buClr>
              <a:buSzPct val="150000"/>
              <a:buFont typeface="Wingdings" panose="05000000000000000000" pitchFamily="2" charset="2"/>
              <a:buChar char="§"/>
            </a:pPr>
            <a:r>
              <a:rPr lang="es-HN" sz="3200" dirty="0" smtClean="0"/>
              <a:t>Propósito</a:t>
            </a:r>
          </a:p>
          <a:p>
            <a:pPr lvl="1" indent="-365760">
              <a:spcBef>
                <a:spcPts val="0"/>
              </a:spcBef>
              <a:spcAft>
                <a:spcPts val="400"/>
              </a:spcAft>
              <a:buClr>
                <a:srgbClr val="FFC000"/>
              </a:buClr>
              <a:buSzPct val="150000"/>
              <a:buFont typeface="Arial" panose="020B0604020202020204" pitchFamily="34" charset="0"/>
              <a:buChar char="•"/>
            </a:pPr>
            <a:r>
              <a:rPr lang="es-HN" sz="2800" dirty="0" smtClean="0"/>
              <a:t>Proteger contra peligros de entrada</a:t>
            </a:r>
          </a:p>
          <a:p>
            <a:pPr lvl="1" indent="-365760">
              <a:spcBef>
                <a:spcPts val="0"/>
              </a:spcBef>
              <a:spcAft>
                <a:spcPts val="400"/>
              </a:spcAft>
              <a:buClr>
                <a:srgbClr val="FFC000"/>
              </a:buClr>
              <a:buSzPct val="150000"/>
              <a:buFont typeface="Arial" panose="020B0604020202020204" pitchFamily="34" charset="0"/>
              <a:buChar char="•"/>
            </a:pPr>
            <a:r>
              <a:rPr lang="es-HN" sz="2800" dirty="0" smtClean="0"/>
              <a:t>Requisitos para prácticas y procedimientos</a:t>
            </a:r>
            <a:endParaRPr lang="en-US" dirty="0"/>
          </a:p>
        </p:txBody>
      </p:sp>
    </p:spTree>
    <p:extLst>
      <p:ext uri="{BB962C8B-B14F-4D97-AF65-F5344CB8AC3E}">
        <p14:creationId xmlns:p14="http://schemas.microsoft.com/office/powerpoint/2010/main" val="37300933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63</a:t>
            </a:fld>
            <a:endParaRPr lang="en-US" dirty="0"/>
          </a:p>
        </p:txBody>
      </p:sp>
      <p:sp>
        <p:nvSpPr>
          <p:cNvPr id="2" name="Title 1"/>
          <p:cNvSpPr>
            <a:spLocks noGrp="1"/>
          </p:cNvSpPr>
          <p:nvPr>
            <p:ph type="title"/>
          </p:nvPr>
        </p:nvSpPr>
        <p:spPr/>
        <p:txBody>
          <a:bodyPr>
            <a:noAutofit/>
          </a:bodyPr>
          <a:lstStyle/>
          <a:p>
            <a:r>
              <a:rPr lang="es-HN" dirty="0" smtClean="0"/>
              <a:t>Excepciones de Espacios </a:t>
            </a:r>
            <a:r>
              <a:rPr lang="es-HN" dirty="0"/>
              <a:t>C</a:t>
            </a:r>
            <a:r>
              <a:rPr lang="es-HN" dirty="0" smtClean="0"/>
              <a:t>onfinados</a:t>
            </a:r>
            <a:endParaRPr lang="es-HN" dirty="0"/>
          </a:p>
        </p:txBody>
      </p:sp>
      <p:sp>
        <p:nvSpPr>
          <p:cNvPr id="3" name="Content Placeholder 2"/>
          <p:cNvSpPr>
            <a:spLocks noGrp="1"/>
          </p:cNvSpPr>
          <p:nvPr>
            <p:ph idx="1"/>
          </p:nvPr>
        </p:nvSpPr>
        <p:spPr>
          <a:xfrm>
            <a:off x="381000" y="1600206"/>
            <a:ext cx="8382000" cy="4525963"/>
          </a:xfrm>
        </p:spPr>
        <p:txBody>
          <a:bodyPr>
            <a:normAutofit/>
          </a:bodyPr>
          <a:lstStyle/>
          <a:p>
            <a:pPr marL="0" indent="0">
              <a:spcAft>
                <a:spcPts val="2400"/>
              </a:spcAft>
              <a:buClr>
                <a:srgbClr val="FFC000"/>
              </a:buClr>
              <a:buSzPct val="150000"/>
              <a:buNone/>
            </a:pPr>
            <a:r>
              <a:rPr lang="es-HN" sz="3200" dirty="0" smtClean="0"/>
              <a:t>Norma 1910.146 </a:t>
            </a:r>
            <a:r>
              <a:rPr lang="es-HN" sz="3600" dirty="0" smtClean="0">
                <a:solidFill>
                  <a:schemeClr val="accent6">
                    <a:lumMod val="75000"/>
                  </a:schemeClr>
                </a:solidFill>
                <a:latin typeface="Arial Black" panose="020B0A04020102020204" pitchFamily="34" charset="0"/>
              </a:rPr>
              <a:t>NO </a:t>
            </a:r>
            <a:r>
              <a:rPr lang="es-HN" sz="3200" dirty="0" smtClean="0"/>
              <a:t>aplica:</a:t>
            </a:r>
          </a:p>
          <a:p>
            <a:pPr>
              <a:spcBef>
                <a:spcPts val="0"/>
              </a:spcBef>
              <a:spcAft>
                <a:spcPts val="600"/>
              </a:spcAft>
              <a:buClr>
                <a:srgbClr val="FFC000"/>
              </a:buClr>
              <a:buSzPct val="150000"/>
              <a:buFont typeface="Wingdings" panose="05000000000000000000" pitchFamily="2" charset="2"/>
              <a:buChar char="§"/>
            </a:pPr>
            <a:r>
              <a:rPr lang="es-HN" sz="3200" dirty="0" smtClean="0"/>
              <a:t>Grano -1910.272</a:t>
            </a:r>
          </a:p>
          <a:p>
            <a:pPr lvl="1" indent="-365760">
              <a:spcBef>
                <a:spcPts val="0"/>
              </a:spcBef>
              <a:spcAft>
                <a:spcPts val="600"/>
              </a:spcAft>
              <a:buClr>
                <a:srgbClr val="FFC000"/>
              </a:buClr>
              <a:buSzPct val="150000"/>
              <a:buFont typeface="Arial" panose="020B0604020202020204" pitchFamily="34" charset="0"/>
              <a:buChar char="•"/>
            </a:pPr>
            <a:r>
              <a:rPr lang="es-HN" sz="2800" dirty="0" smtClean="0"/>
              <a:t>Entrada a estructuras de almacenamiento de grano – bóveda, silos, tanques</a:t>
            </a:r>
          </a:p>
          <a:p>
            <a:pPr>
              <a:spcBef>
                <a:spcPts val="0"/>
              </a:spcBef>
              <a:spcAft>
                <a:spcPts val="600"/>
              </a:spcAft>
              <a:buClr>
                <a:srgbClr val="FFC000"/>
              </a:buClr>
              <a:buSzPct val="150000"/>
              <a:buFont typeface="Wingdings" panose="05000000000000000000" pitchFamily="2" charset="2"/>
              <a:buChar char="§"/>
            </a:pPr>
            <a:r>
              <a:rPr lang="es-HN" sz="3200" dirty="0" smtClean="0"/>
              <a:t>Agricultura</a:t>
            </a:r>
          </a:p>
          <a:p>
            <a:pPr lvl="1" indent="-365760">
              <a:spcBef>
                <a:spcPts val="0"/>
              </a:spcBef>
              <a:spcAft>
                <a:spcPts val="600"/>
              </a:spcAft>
              <a:buClr>
                <a:srgbClr val="FFC000"/>
              </a:buClr>
              <a:buSzPct val="150000"/>
              <a:buFont typeface="Arial" panose="020B0604020202020204" pitchFamily="34" charset="0"/>
              <a:buChar char="•"/>
            </a:pPr>
            <a:r>
              <a:rPr lang="es-HN" sz="2800" dirty="0" smtClean="0"/>
              <a:t>Involucrado directamente en la producción de cultivos y ganado </a:t>
            </a:r>
            <a:endParaRPr lang="en-US" dirty="0"/>
          </a:p>
        </p:txBody>
      </p:sp>
    </p:spTree>
    <p:extLst>
      <p:ext uri="{BB962C8B-B14F-4D97-AF65-F5344CB8AC3E}">
        <p14:creationId xmlns:p14="http://schemas.microsoft.com/office/powerpoint/2010/main" val="10658015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64</a:t>
            </a:fld>
            <a:endParaRPr lang="en-US" dirty="0">
              <a:solidFill>
                <a:prstClr val="black">
                  <a:tint val="75000"/>
                </a:prstClr>
              </a:solidFill>
            </a:endParaRPr>
          </a:p>
        </p:txBody>
      </p:sp>
      <p:sp>
        <p:nvSpPr>
          <p:cNvPr id="6" name="Title 5"/>
          <p:cNvSpPr>
            <a:spLocks noGrp="1"/>
          </p:cNvSpPr>
          <p:nvPr>
            <p:ph type="title"/>
          </p:nvPr>
        </p:nvSpPr>
        <p:spPr/>
        <p:txBody>
          <a:bodyPr>
            <a:normAutofit fontScale="90000"/>
          </a:bodyPr>
          <a:lstStyle/>
          <a:p>
            <a:r>
              <a:rPr lang="en-US" cap="none" dirty="0" err="1" smtClean="0"/>
              <a:t>Responsabilidades</a:t>
            </a:r>
            <a:r>
              <a:rPr lang="en-US" cap="none" dirty="0" smtClean="0"/>
              <a:t> </a:t>
            </a:r>
            <a:r>
              <a:rPr lang="en-US" cap="none" dirty="0"/>
              <a:t>del </a:t>
            </a:r>
            <a:r>
              <a:rPr lang="en-US" cap="none" dirty="0" err="1"/>
              <a:t>Empleador</a:t>
            </a:r>
            <a:r>
              <a:rPr lang="en-US" cap="none" dirty="0"/>
              <a:t/>
            </a:r>
            <a:br>
              <a:rPr lang="en-US" cap="none" dirty="0"/>
            </a:br>
            <a:endParaRPr lang="en-US" cap="none" dirty="0"/>
          </a:p>
        </p:txBody>
      </p:sp>
      <p:sp>
        <p:nvSpPr>
          <p:cNvPr id="7" name="Text Placeholder 6"/>
          <p:cNvSpPr>
            <a:spLocks noGrp="1"/>
          </p:cNvSpPr>
          <p:nvPr>
            <p:ph type="body" idx="1"/>
          </p:nvPr>
        </p:nvSpPr>
        <p:spPr/>
        <p:txBody>
          <a:bodyPr>
            <a:normAutofit/>
          </a:bodyPr>
          <a:lstStyle/>
          <a:p>
            <a:r>
              <a:rPr lang="es-HN" sz="2800" dirty="0"/>
              <a:t>Norma </a:t>
            </a:r>
            <a:r>
              <a:rPr lang="es-HN" sz="2800" dirty="0" smtClean="0"/>
              <a:t>de </a:t>
            </a:r>
            <a:r>
              <a:rPr lang="es-HN" sz="2800" dirty="0"/>
              <a:t>Espacios Confinados </a:t>
            </a:r>
          </a:p>
        </p:txBody>
      </p:sp>
    </p:spTree>
    <p:extLst>
      <p:ext uri="{BB962C8B-B14F-4D97-AF65-F5344CB8AC3E}">
        <p14:creationId xmlns:p14="http://schemas.microsoft.com/office/powerpoint/2010/main" val="17653112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65</a:t>
            </a:fld>
            <a:endParaRPr lang="en-US" dirty="0">
              <a:solidFill>
                <a:prstClr val="black">
                  <a:tint val="75000"/>
                </a:prstClr>
              </a:solidFill>
            </a:endParaRPr>
          </a:p>
        </p:txBody>
      </p:sp>
      <p:sp>
        <p:nvSpPr>
          <p:cNvPr id="7" name="Content Placeholder 6"/>
          <p:cNvSpPr>
            <a:spLocks noGrp="1"/>
          </p:cNvSpPr>
          <p:nvPr>
            <p:ph idx="1"/>
          </p:nvPr>
        </p:nvSpPr>
        <p:spPr>
          <a:xfrm>
            <a:off x="457200" y="1295400"/>
            <a:ext cx="8229600" cy="5562600"/>
          </a:xfrm>
        </p:spPr>
        <p:txBody>
          <a:bodyPr>
            <a:normAutofit/>
          </a:bodyPr>
          <a:lstStyle/>
          <a:p>
            <a:pPr lvl="0" rtl="0">
              <a:spcBef>
                <a:spcPts val="0"/>
              </a:spcBef>
              <a:spcAft>
                <a:spcPts val="600"/>
              </a:spcAft>
            </a:pPr>
            <a:r>
              <a:rPr lang="es-HN" sz="3200" noProof="0" dirty="0" smtClean="0"/>
              <a:t>ID y evaluar </a:t>
            </a:r>
            <a:r>
              <a:rPr lang="es-HN" sz="3200" dirty="0" smtClean="0"/>
              <a:t>e</a:t>
            </a:r>
            <a:r>
              <a:rPr lang="es-HN" sz="3200" noProof="0" dirty="0" err="1" smtClean="0"/>
              <a:t>spacios</a:t>
            </a:r>
            <a:r>
              <a:rPr lang="es-HN" sz="3200" noProof="0" dirty="0" smtClean="0"/>
              <a:t> </a:t>
            </a:r>
            <a:r>
              <a:rPr lang="es-HN" sz="3200" dirty="0" smtClean="0"/>
              <a:t>c</a:t>
            </a:r>
            <a:r>
              <a:rPr lang="es-HN" sz="3200" noProof="0" dirty="0" err="1" smtClean="0"/>
              <a:t>onfinados</a:t>
            </a:r>
            <a:endParaRPr lang="es-HN" sz="3200" noProof="0" dirty="0" smtClean="0"/>
          </a:p>
          <a:p>
            <a:pPr lvl="0" rtl="0">
              <a:spcBef>
                <a:spcPts val="0"/>
              </a:spcBef>
              <a:spcAft>
                <a:spcPts val="600"/>
              </a:spcAft>
            </a:pPr>
            <a:r>
              <a:rPr lang="es-HN" sz="3200" noProof="0" dirty="0" smtClean="0"/>
              <a:t>Desarrollar políticas por escrito</a:t>
            </a:r>
          </a:p>
          <a:p>
            <a:pPr lvl="1" indent="-365760">
              <a:spcBef>
                <a:spcPts val="0"/>
              </a:spcBef>
            </a:pPr>
            <a:r>
              <a:rPr lang="es-ES" sz="2800" dirty="0"/>
              <a:t>Incluir cuando la entrada está </a:t>
            </a:r>
            <a:r>
              <a:rPr lang="es-ES" sz="2800" dirty="0" smtClean="0"/>
              <a:t>prohibida</a:t>
            </a:r>
            <a:endParaRPr lang="es-ES" sz="2800" dirty="0"/>
          </a:p>
          <a:p>
            <a:pPr lvl="1" indent="-365760">
              <a:spcBef>
                <a:spcPts val="0"/>
              </a:spcBef>
            </a:pPr>
            <a:r>
              <a:rPr lang="es-HN" sz="2800" noProof="0" dirty="0" err="1" smtClean="0"/>
              <a:t>Politica</a:t>
            </a:r>
            <a:r>
              <a:rPr lang="es-HN" sz="2800" noProof="0" dirty="0" smtClean="0"/>
              <a:t> - </a:t>
            </a:r>
            <a:r>
              <a:rPr lang="es-ES" sz="2800" dirty="0"/>
              <a:t>Espacios que no requieren </a:t>
            </a:r>
            <a:r>
              <a:rPr lang="es-ES" sz="2800" dirty="0" smtClean="0"/>
              <a:t>permiso</a:t>
            </a:r>
          </a:p>
          <a:p>
            <a:pPr lvl="1" indent="-365760">
              <a:spcBef>
                <a:spcPts val="0"/>
              </a:spcBef>
            </a:pPr>
            <a:r>
              <a:rPr lang="es-ES" sz="2800" dirty="0" err="1" smtClean="0"/>
              <a:t>Politica</a:t>
            </a:r>
            <a:r>
              <a:rPr lang="es-ES" sz="2800" dirty="0" smtClean="0"/>
              <a:t> </a:t>
            </a:r>
            <a:r>
              <a:rPr lang="es-ES" sz="2800" dirty="0"/>
              <a:t>- Programa de ECPR</a:t>
            </a:r>
          </a:p>
          <a:p>
            <a:pPr lvl="0" rtl="0">
              <a:spcBef>
                <a:spcPts val="0"/>
              </a:spcBef>
              <a:spcAft>
                <a:spcPts val="600"/>
              </a:spcAft>
            </a:pPr>
            <a:r>
              <a:rPr lang="es-HN" sz="3200" noProof="0" dirty="0" smtClean="0"/>
              <a:t>Evitar entrada no autorizada</a:t>
            </a:r>
          </a:p>
          <a:p>
            <a:pPr lvl="0" rtl="0">
              <a:spcBef>
                <a:spcPts val="0"/>
              </a:spcBef>
              <a:spcAft>
                <a:spcPts val="600"/>
              </a:spcAft>
            </a:pPr>
            <a:r>
              <a:rPr lang="es-HN" sz="3200" noProof="0" dirty="0" smtClean="0"/>
              <a:t>Entrenar empleados</a:t>
            </a:r>
          </a:p>
          <a:p>
            <a:pPr lvl="0" rtl="0">
              <a:spcBef>
                <a:spcPts val="0"/>
              </a:spcBef>
              <a:spcAft>
                <a:spcPts val="600"/>
              </a:spcAft>
            </a:pPr>
            <a:r>
              <a:rPr lang="es-HN" sz="3200" noProof="0" dirty="0" smtClean="0"/>
              <a:t>Informar a contratistas</a:t>
            </a:r>
          </a:p>
          <a:p>
            <a:pPr lvl="0" rtl="0">
              <a:spcBef>
                <a:spcPts val="0"/>
              </a:spcBef>
              <a:spcAft>
                <a:spcPts val="600"/>
              </a:spcAft>
            </a:pPr>
            <a:r>
              <a:rPr lang="es-HN" sz="3200" noProof="0" dirty="0" smtClean="0"/>
              <a:t>Escoger proveedor de rescate</a:t>
            </a:r>
          </a:p>
          <a:p>
            <a:pPr lvl="0" rtl="0">
              <a:spcBef>
                <a:spcPts val="0"/>
              </a:spcBef>
            </a:pPr>
            <a:r>
              <a:rPr lang="es-HN" sz="3200" noProof="0" dirty="0" smtClean="0"/>
              <a:t>Re evaluar espacios</a:t>
            </a:r>
            <a:endParaRPr lang="es-HN" sz="3200" noProof="0" dirty="0"/>
          </a:p>
        </p:txBody>
      </p:sp>
      <p:sp>
        <p:nvSpPr>
          <p:cNvPr id="8" name="Title 7"/>
          <p:cNvSpPr>
            <a:spLocks noGrp="1"/>
          </p:cNvSpPr>
          <p:nvPr>
            <p:ph type="title"/>
          </p:nvPr>
        </p:nvSpPr>
        <p:spPr>
          <a:xfrm>
            <a:off x="457200" y="152400"/>
            <a:ext cx="8229600" cy="1143000"/>
          </a:xfrm>
        </p:spPr>
        <p:txBody>
          <a:bodyPr>
            <a:noAutofit/>
          </a:bodyPr>
          <a:lstStyle/>
          <a:p>
            <a:r>
              <a:rPr lang="en-US" spc="-100" dirty="0" err="1"/>
              <a:t>Responsabilidades</a:t>
            </a:r>
            <a:r>
              <a:rPr lang="en-US" spc="-100" dirty="0"/>
              <a:t> del </a:t>
            </a:r>
            <a:r>
              <a:rPr lang="en-US" spc="-100" dirty="0" err="1"/>
              <a:t>Empleador</a:t>
            </a:r>
            <a:endParaRPr lang="en-US" spc="-100" dirty="0"/>
          </a:p>
        </p:txBody>
      </p:sp>
    </p:spTree>
    <p:extLst>
      <p:ext uri="{BB962C8B-B14F-4D97-AF65-F5344CB8AC3E}">
        <p14:creationId xmlns:p14="http://schemas.microsoft.com/office/powerpoint/2010/main" val="1809575236"/>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66</a:t>
            </a:fld>
            <a:endParaRPr lang="en-US" dirty="0"/>
          </a:p>
        </p:txBody>
      </p:sp>
      <p:sp>
        <p:nvSpPr>
          <p:cNvPr id="2" name="Title 1"/>
          <p:cNvSpPr>
            <a:spLocks noGrp="1"/>
          </p:cNvSpPr>
          <p:nvPr>
            <p:ph type="title"/>
          </p:nvPr>
        </p:nvSpPr>
        <p:spPr/>
        <p:txBody>
          <a:bodyPr anchor="t">
            <a:noAutofit/>
          </a:bodyPr>
          <a:lstStyle/>
          <a:p>
            <a:r>
              <a:rPr lang="es-HN" spc="-100" dirty="0" smtClean="0"/>
              <a:t>Empleador - Evaluar e Identificar </a:t>
            </a:r>
            <a:endParaRPr lang="es-HN" spc="-100" dirty="0"/>
          </a:p>
        </p:txBody>
      </p:sp>
      <p:sp>
        <p:nvSpPr>
          <p:cNvPr id="3" name="Content Placeholder 2"/>
          <p:cNvSpPr>
            <a:spLocks noGrp="1"/>
          </p:cNvSpPr>
          <p:nvPr>
            <p:ph sz="half" idx="1"/>
          </p:nvPr>
        </p:nvSpPr>
        <p:spPr>
          <a:xfrm>
            <a:off x="381000" y="1389404"/>
            <a:ext cx="5867400" cy="3104537"/>
          </a:xfrm>
        </p:spPr>
        <p:txBody>
          <a:bodyPr/>
          <a:lstStyle/>
          <a:p>
            <a:pPr marL="0" indent="0">
              <a:spcBef>
                <a:spcPts val="0"/>
              </a:spcBef>
              <a:spcAft>
                <a:spcPts val="1200"/>
              </a:spcAft>
              <a:buClr>
                <a:srgbClr val="FFC000"/>
              </a:buClr>
              <a:buSzPct val="150000"/>
              <a:buNone/>
            </a:pPr>
            <a:r>
              <a:rPr lang="es-HN" sz="3600" dirty="0" smtClean="0">
                <a:solidFill>
                  <a:schemeClr val="accent6">
                    <a:lumMod val="75000"/>
                  </a:schemeClr>
                </a:solidFill>
                <a:latin typeface="Arial Black" panose="020B0A04020102020204" pitchFamily="34" charset="0"/>
              </a:rPr>
              <a:t>El empleador debe:</a:t>
            </a:r>
          </a:p>
          <a:p>
            <a:pPr>
              <a:spcBef>
                <a:spcPts val="0"/>
              </a:spcBef>
              <a:spcAft>
                <a:spcPts val="600"/>
              </a:spcAft>
              <a:buClr>
                <a:srgbClr val="FFC000"/>
              </a:buClr>
              <a:buSzPct val="150000"/>
              <a:buFont typeface="Wingdings" panose="05000000000000000000" pitchFamily="2" charset="2"/>
              <a:buChar char="§"/>
            </a:pPr>
            <a:r>
              <a:rPr lang="es-HN" sz="3200" dirty="0" smtClean="0"/>
              <a:t>Evaluar el espacio</a:t>
            </a:r>
          </a:p>
          <a:p>
            <a:pPr lvl="1" indent="-365760">
              <a:spcBef>
                <a:spcPts val="0"/>
              </a:spcBef>
              <a:spcAft>
                <a:spcPts val="600"/>
              </a:spcAft>
              <a:buClr>
                <a:srgbClr val="FFC000"/>
              </a:buClr>
              <a:buSzPct val="150000"/>
              <a:buFont typeface="Arial" panose="020B0604020202020204" pitchFamily="34" charset="0"/>
              <a:buChar char="•"/>
            </a:pPr>
            <a:r>
              <a:rPr lang="es-HN" sz="2800" dirty="0" smtClean="0"/>
              <a:t>No se requiere permiso</a:t>
            </a:r>
          </a:p>
          <a:p>
            <a:pPr lvl="1" indent="-365760">
              <a:spcBef>
                <a:spcPts val="0"/>
              </a:spcBef>
              <a:spcAft>
                <a:spcPts val="600"/>
              </a:spcAft>
              <a:buClr>
                <a:srgbClr val="FFC000"/>
              </a:buClr>
              <a:buSzPct val="150000"/>
              <a:buFont typeface="Arial" panose="020B0604020202020204" pitchFamily="34" charset="0"/>
              <a:buChar char="•"/>
            </a:pPr>
            <a:r>
              <a:rPr lang="es-HN" sz="2800" dirty="0" smtClean="0"/>
              <a:t>Espacio confinado </a:t>
            </a:r>
            <a:r>
              <a:rPr lang="es-HN" sz="2800" dirty="0"/>
              <a:t>-</a:t>
            </a:r>
            <a:r>
              <a:rPr lang="es-HN" sz="2800" dirty="0" smtClean="0"/>
              <a:t> permiso requerido</a:t>
            </a:r>
            <a:endParaRPr lang="en-US" dirty="0"/>
          </a:p>
        </p:txBody>
      </p:sp>
      <p:sp>
        <p:nvSpPr>
          <p:cNvPr id="17" name="Content Placeholder 16"/>
          <p:cNvSpPr>
            <a:spLocks noGrp="1"/>
          </p:cNvSpPr>
          <p:nvPr>
            <p:ph sz="half" idx="2"/>
          </p:nvPr>
        </p:nvSpPr>
        <p:spPr>
          <a:xfrm>
            <a:off x="381000" y="4114800"/>
            <a:ext cx="4876801" cy="2590800"/>
          </a:xfrm>
        </p:spPr>
        <p:txBody>
          <a:bodyPr/>
          <a:lstStyle/>
          <a:p>
            <a:pPr>
              <a:spcBef>
                <a:spcPts val="0"/>
              </a:spcBef>
              <a:spcAft>
                <a:spcPts val="600"/>
              </a:spcAft>
            </a:pPr>
            <a:r>
              <a:rPr lang="es-ES" sz="3200" dirty="0"/>
              <a:t>Identificar espacios confinados</a:t>
            </a:r>
          </a:p>
          <a:p>
            <a:pPr lvl="1" indent="-365760">
              <a:spcBef>
                <a:spcPts val="0"/>
              </a:spcBef>
              <a:spcAft>
                <a:spcPts val="600"/>
              </a:spcAft>
            </a:pPr>
            <a:r>
              <a:rPr lang="es-ES" sz="2800" dirty="0"/>
              <a:t>Señalización</a:t>
            </a:r>
          </a:p>
          <a:p>
            <a:pPr lvl="1" indent="-365760">
              <a:spcBef>
                <a:spcPts val="0"/>
              </a:spcBef>
              <a:spcAft>
                <a:spcPts val="600"/>
              </a:spcAft>
            </a:pPr>
            <a:r>
              <a:rPr lang="es-ES" sz="2800" dirty="0"/>
              <a:t>Entrenamiento </a:t>
            </a:r>
          </a:p>
        </p:txBody>
      </p:sp>
      <p:pic>
        <p:nvPicPr>
          <p:cNvPr id="1026" name="Picture 2" title="AVISO - Espacio confinado que no requiere permis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24600" y="1072462"/>
            <a:ext cx="2211741" cy="311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title="señal de peligro - permiso requerido - espacio confinado - NO ENTR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4192438"/>
            <a:ext cx="318236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0766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67</a:t>
            </a:fld>
            <a:endParaRPr lang="en-US" dirty="0"/>
          </a:p>
        </p:txBody>
      </p:sp>
      <p:sp>
        <p:nvSpPr>
          <p:cNvPr id="2" name="Title 1"/>
          <p:cNvSpPr>
            <a:spLocks noGrp="1"/>
          </p:cNvSpPr>
          <p:nvPr>
            <p:ph type="title"/>
          </p:nvPr>
        </p:nvSpPr>
        <p:spPr>
          <a:xfrm>
            <a:off x="457200" y="152400"/>
            <a:ext cx="8229600" cy="1143000"/>
          </a:xfrm>
        </p:spPr>
        <p:txBody>
          <a:bodyPr>
            <a:noAutofit/>
          </a:bodyPr>
          <a:lstStyle/>
          <a:p>
            <a:pPr>
              <a:lnSpc>
                <a:spcPct val="80000"/>
              </a:lnSpc>
            </a:pPr>
            <a:r>
              <a:rPr lang="es-HN" dirty="0" smtClean="0"/>
              <a:t>MSEE - Mantenerlo Simple (para) el </a:t>
            </a:r>
            <a:r>
              <a:rPr lang="es-HN" dirty="0" smtClean="0">
                <a:cs typeface="Arial"/>
              </a:rPr>
              <a:t>É</a:t>
            </a:r>
            <a:r>
              <a:rPr lang="es-HN" dirty="0" smtClean="0"/>
              <a:t>xito</a:t>
            </a:r>
            <a:endParaRPr lang="es-HN" dirty="0"/>
          </a:p>
        </p:txBody>
      </p:sp>
      <p:sp>
        <p:nvSpPr>
          <p:cNvPr id="3" name="Content Placeholder 2"/>
          <p:cNvSpPr>
            <a:spLocks noGrp="1"/>
          </p:cNvSpPr>
          <p:nvPr>
            <p:ph idx="1"/>
          </p:nvPr>
        </p:nvSpPr>
        <p:spPr>
          <a:xfrm>
            <a:off x="457200" y="1447800"/>
            <a:ext cx="8229600" cy="5410200"/>
          </a:xfrm>
        </p:spPr>
        <p:txBody>
          <a:bodyPr>
            <a:normAutofit lnSpcReduction="10000"/>
          </a:bodyPr>
          <a:lstStyle/>
          <a:p>
            <a:pPr marL="0" lvl="0" indent="0">
              <a:lnSpc>
                <a:spcPct val="80000"/>
              </a:lnSpc>
              <a:spcBef>
                <a:spcPts val="0"/>
              </a:spcBef>
              <a:spcAft>
                <a:spcPts val="600"/>
              </a:spcAft>
              <a:buNone/>
            </a:pPr>
            <a:r>
              <a:rPr lang="en-US" sz="3200" b="1" dirty="0" smtClean="0">
                <a:solidFill>
                  <a:schemeClr val="accent6">
                    <a:lumMod val="75000"/>
                  </a:schemeClr>
                </a:solidFill>
              </a:rPr>
              <a:t>Si </a:t>
            </a:r>
            <a:r>
              <a:rPr lang="en-US" sz="3200" b="1" dirty="0" err="1" smtClean="0">
                <a:solidFill>
                  <a:schemeClr val="accent6">
                    <a:lumMod val="75000"/>
                  </a:schemeClr>
                </a:solidFill>
              </a:rPr>
              <a:t>usted</a:t>
            </a:r>
            <a:r>
              <a:rPr lang="en-US" sz="3200" b="1" dirty="0" smtClean="0">
                <a:solidFill>
                  <a:schemeClr val="accent6">
                    <a:lumMod val="75000"/>
                  </a:schemeClr>
                </a:solidFill>
              </a:rPr>
              <a:t> </a:t>
            </a:r>
            <a:r>
              <a:rPr lang="en-US" sz="3200" b="1" dirty="0" err="1" smtClean="0">
                <a:solidFill>
                  <a:schemeClr val="accent6">
                    <a:lumMod val="75000"/>
                  </a:schemeClr>
                </a:solidFill>
              </a:rPr>
              <a:t>tiene</a:t>
            </a:r>
            <a:r>
              <a:rPr lang="en-US" sz="3200" b="1" dirty="0" smtClean="0">
                <a:solidFill>
                  <a:schemeClr val="accent6">
                    <a:lumMod val="75000"/>
                  </a:schemeClr>
                </a:solidFill>
              </a:rPr>
              <a:t> </a:t>
            </a:r>
            <a:r>
              <a:rPr lang="en-US" sz="3200" b="1" dirty="0" err="1" smtClean="0">
                <a:solidFill>
                  <a:schemeClr val="accent6">
                    <a:lumMod val="75000"/>
                  </a:schemeClr>
                </a:solidFill>
              </a:rPr>
              <a:t>Espacio</a:t>
            </a:r>
            <a:r>
              <a:rPr lang="en-US" sz="3200" b="1" dirty="0" smtClean="0">
                <a:solidFill>
                  <a:schemeClr val="accent6">
                    <a:lumMod val="75000"/>
                  </a:schemeClr>
                </a:solidFill>
              </a:rPr>
              <a:t> </a:t>
            </a:r>
            <a:r>
              <a:rPr lang="en-US" sz="3200" b="1" dirty="0" err="1" smtClean="0">
                <a:solidFill>
                  <a:schemeClr val="accent6">
                    <a:lumMod val="75000"/>
                  </a:schemeClr>
                </a:solidFill>
              </a:rPr>
              <a:t>Confinado</a:t>
            </a:r>
            <a:r>
              <a:rPr lang="en-US" sz="3200" b="1" dirty="0" smtClean="0">
                <a:solidFill>
                  <a:schemeClr val="accent6">
                    <a:lumMod val="75000"/>
                  </a:schemeClr>
                </a:solidFill>
              </a:rPr>
              <a:t> c/</a:t>
            </a:r>
            <a:r>
              <a:rPr lang="en-US" sz="3200" b="1" dirty="0" err="1" smtClean="0">
                <a:solidFill>
                  <a:schemeClr val="accent6">
                    <a:lumMod val="75000"/>
                  </a:schemeClr>
                </a:solidFill>
              </a:rPr>
              <a:t>Permiso</a:t>
            </a:r>
            <a:r>
              <a:rPr lang="en-US" sz="3200" b="1" dirty="0" smtClean="0">
                <a:solidFill>
                  <a:schemeClr val="accent6">
                    <a:lumMod val="75000"/>
                  </a:schemeClr>
                </a:solidFill>
              </a:rPr>
              <a:t> </a:t>
            </a:r>
            <a:r>
              <a:rPr lang="en-US" sz="3200" b="1" dirty="0" err="1" smtClean="0">
                <a:solidFill>
                  <a:schemeClr val="accent6">
                    <a:lumMod val="75000"/>
                  </a:schemeClr>
                </a:solidFill>
              </a:rPr>
              <a:t>Requerido</a:t>
            </a:r>
            <a:endParaRPr lang="en-US" sz="3200" b="1" dirty="0" smtClean="0">
              <a:solidFill>
                <a:schemeClr val="accent6">
                  <a:lumMod val="75000"/>
                </a:schemeClr>
              </a:solidFill>
            </a:endParaRPr>
          </a:p>
          <a:p>
            <a:r>
              <a:rPr lang="en-US" sz="3200" dirty="0" err="1" smtClean="0"/>
              <a:t>Tres</a:t>
            </a:r>
            <a:r>
              <a:rPr lang="en-US" sz="3200" dirty="0" smtClean="0"/>
              <a:t> </a:t>
            </a:r>
            <a:r>
              <a:rPr lang="en-US" sz="3200" dirty="0" err="1"/>
              <a:t>opciones</a:t>
            </a:r>
            <a:endParaRPr lang="en-US" sz="3200" dirty="0" smtClean="0"/>
          </a:p>
          <a:p>
            <a:pPr lvl="1" indent="-365760">
              <a:spcBef>
                <a:spcPts val="0"/>
              </a:spcBef>
            </a:pPr>
            <a:r>
              <a:rPr lang="en-US" sz="2800" dirty="0" err="1" smtClean="0"/>
              <a:t>Empleados</a:t>
            </a:r>
            <a:r>
              <a:rPr lang="en-US" sz="2800" dirty="0" smtClean="0"/>
              <a:t> NO </a:t>
            </a:r>
            <a:r>
              <a:rPr lang="en-US" sz="2800" dirty="0" err="1" smtClean="0"/>
              <a:t>entran</a:t>
            </a:r>
            <a:endParaRPr lang="en-US" sz="2800" dirty="0" smtClean="0"/>
          </a:p>
          <a:p>
            <a:pPr lvl="2">
              <a:spcBef>
                <a:spcPts val="0"/>
              </a:spcBef>
            </a:pPr>
            <a:r>
              <a:rPr lang="es-HN" dirty="0" smtClean="0"/>
              <a:t>Necesita desarrollar - Política </a:t>
            </a:r>
            <a:r>
              <a:rPr lang="es-HN" noProof="0" dirty="0" smtClean="0"/>
              <a:t>Escrita</a:t>
            </a:r>
            <a:endParaRPr lang="es-HN" sz="2200" noProof="0" dirty="0" smtClean="0"/>
          </a:p>
          <a:p>
            <a:pPr marL="1463040" lvl="2">
              <a:spcBef>
                <a:spcPts val="0"/>
              </a:spcBef>
              <a:buSzPct val="125000"/>
              <a:buFont typeface="Wingdings" panose="05000000000000000000" pitchFamily="2" charset="2"/>
              <a:buChar char="ü"/>
            </a:pPr>
            <a:r>
              <a:rPr lang="es-HN" b="1" dirty="0" smtClean="0">
                <a:solidFill>
                  <a:schemeClr val="accent6">
                    <a:lumMod val="75000"/>
                  </a:schemeClr>
                </a:solidFill>
                <a:latin typeface="Arial Black" panose="020B0A04020102020204" pitchFamily="34" charset="0"/>
              </a:rPr>
              <a:t>PREVENIR</a:t>
            </a:r>
            <a:r>
              <a:rPr lang="es-HN" dirty="0" smtClean="0"/>
              <a:t> entrada</a:t>
            </a:r>
            <a:endParaRPr lang="es-HN" noProof="0" dirty="0" smtClean="0"/>
          </a:p>
          <a:p>
            <a:pPr lvl="1" indent="-365760">
              <a:spcBef>
                <a:spcPts val="0"/>
              </a:spcBef>
            </a:pPr>
            <a:r>
              <a:rPr lang="en-US" sz="2800" dirty="0" smtClean="0"/>
              <a:t>Entrada c/ </a:t>
            </a:r>
            <a:r>
              <a:rPr lang="en-US" sz="2800" dirty="0" err="1" smtClean="0"/>
              <a:t>Permiso</a:t>
            </a:r>
            <a:r>
              <a:rPr lang="en-US" sz="2800" dirty="0" smtClean="0"/>
              <a:t> </a:t>
            </a:r>
            <a:r>
              <a:rPr lang="en-US" sz="2800" dirty="0" err="1" smtClean="0"/>
              <a:t>Requerido</a:t>
            </a:r>
            <a:endParaRPr lang="en-US" sz="2800" dirty="0" smtClean="0"/>
          </a:p>
          <a:p>
            <a:pPr lvl="2">
              <a:spcBef>
                <a:spcPts val="0"/>
              </a:spcBef>
            </a:pPr>
            <a:r>
              <a:rPr lang="en-US" dirty="0" err="1" smtClean="0"/>
              <a:t>Necesita</a:t>
            </a:r>
            <a:r>
              <a:rPr lang="en-US" dirty="0" smtClean="0"/>
              <a:t> </a:t>
            </a:r>
            <a:r>
              <a:rPr lang="en-US" dirty="0" err="1" smtClean="0"/>
              <a:t>desarrollar</a:t>
            </a:r>
            <a:r>
              <a:rPr lang="en-US" dirty="0" smtClean="0"/>
              <a:t> - </a:t>
            </a:r>
            <a:r>
              <a:rPr lang="en-US" dirty="0" err="1" smtClean="0"/>
              <a:t>Programa</a:t>
            </a:r>
            <a:r>
              <a:rPr lang="en-US" dirty="0" smtClean="0"/>
              <a:t> </a:t>
            </a:r>
            <a:r>
              <a:rPr lang="en-US" dirty="0" err="1" smtClean="0"/>
              <a:t>Escrito</a:t>
            </a:r>
            <a:endParaRPr lang="en-US" dirty="0" smtClean="0"/>
          </a:p>
          <a:p>
            <a:pPr marL="1463040" lvl="2">
              <a:spcBef>
                <a:spcPts val="0"/>
              </a:spcBef>
              <a:buSzPct val="125000"/>
              <a:buFont typeface="Wingdings" panose="05000000000000000000" pitchFamily="2" charset="2"/>
              <a:buChar char="ü"/>
            </a:pPr>
            <a:r>
              <a:rPr lang="en-US" dirty="0" err="1" smtClean="0"/>
              <a:t>Cumplir</a:t>
            </a:r>
            <a:r>
              <a:rPr lang="en-US" dirty="0" smtClean="0"/>
              <a:t> el </a:t>
            </a:r>
            <a:r>
              <a:rPr lang="en-US" dirty="0" err="1" smtClean="0"/>
              <a:t>programa</a:t>
            </a:r>
            <a:r>
              <a:rPr lang="en-US" dirty="0" smtClean="0"/>
              <a:t> y </a:t>
            </a:r>
            <a:r>
              <a:rPr lang="en-US" b="1" dirty="0" smtClean="0">
                <a:solidFill>
                  <a:schemeClr val="accent6">
                    <a:lumMod val="75000"/>
                  </a:schemeClr>
                </a:solidFill>
                <a:latin typeface="Arial Black" panose="020B0A04020102020204" pitchFamily="34" charset="0"/>
              </a:rPr>
              <a:t>TODOS</a:t>
            </a:r>
            <a:r>
              <a:rPr lang="en-US" dirty="0" smtClean="0"/>
              <a:t> </a:t>
            </a:r>
            <a:r>
              <a:rPr lang="en-US" dirty="0" err="1" smtClean="0"/>
              <a:t>los</a:t>
            </a:r>
            <a:r>
              <a:rPr lang="en-US" dirty="0" smtClean="0"/>
              <a:t> </a:t>
            </a:r>
            <a:r>
              <a:rPr lang="en-US" dirty="0" err="1" smtClean="0"/>
              <a:t>requisito</a:t>
            </a:r>
            <a:r>
              <a:rPr lang="en-US" sz="2000" dirty="0" err="1" smtClean="0"/>
              <a:t>s</a:t>
            </a:r>
            <a:endParaRPr lang="en-US" sz="2000" dirty="0" smtClean="0"/>
          </a:p>
          <a:p>
            <a:pPr lvl="1" indent="-365760">
              <a:spcBef>
                <a:spcPts val="0"/>
              </a:spcBef>
            </a:pPr>
            <a:r>
              <a:rPr lang="en-US" sz="2800" dirty="0" smtClean="0"/>
              <a:t>Entrada </a:t>
            </a:r>
            <a:r>
              <a:rPr lang="en-US" sz="2800" dirty="0" err="1" smtClean="0"/>
              <a:t>Alternativa</a:t>
            </a:r>
            <a:endParaRPr lang="en-US" sz="2800" dirty="0" smtClean="0"/>
          </a:p>
          <a:p>
            <a:pPr lvl="2"/>
            <a:r>
              <a:rPr lang="es-HN" dirty="0" smtClean="0"/>
              <a:t>Necesita </a:t>
            </a:r>
            <a:r>
              <a:rPr lang="es-HN" dirty="0"/>
              <a:t>d</a:t>
            </a:r>
            <a:r>
              <a:rPr lang="es-HN" dirty="0" smtClean="0"/>
              <a:t>esarrollar – </a:t>
            </a:r>
            <a:r>
              <a:rPr lang="es-HN" noProof="0" dirty="0" smtClean="0"/>
              <a:t>Documentación</a:t>
            </a:r>
          </a:p>
          <a:p>
            <a:pPr marL="1463040" lvl="2">
              <a:spcBef>
                <a:spcPts val="0"/>
              </a:spcBef>
              <a:buSzPct val="125000"/>
              <a:buFont typeface="Wingdings" panose="05000000000000000000" pitchFamily="2" charset="2"/>
              <a:buChar char="ü"/>
            </a:pPr>
            <a:r>
              <a:rPr lang="es-HN" dirty="0" smtClean="0"/>
              <a:t>Seguir todos los requisitos y re-evaluar</a:t>
            </a:r>
            <a:endParaRPr lang="es-HN" noProof="0" dirty="0" smtClean="0"/>
          </a:p>
          <a:p>
            <a:pPr lvl="0">
              <a:spcBef>
                <a:spcPts val="0"/>
              </a:spcBef>
            </a:pPr>
            <a:r>
              <a:rPr lang="en-US" sz="3200" dirty="0" err="1" smtClean="0"/>
              <a:t>Debe</a:t>
            </a:r>
            <a:r>
              <a:rPr lang="en-US" sz="3200" dirty="0" smtClean="0"/>
              <a:t> </a:t>
            </a:r>
            <a:r>
              <a:rPr lang="en-US" sz="3200" dirty="0" err="1" smtClean="0"/>
              <a:t>entrenar</a:t>
            </a:r>
            <a:r>
              <a:rPr lang="en-US" sz="3200" dirty="0" smtClean="0"/>
              <a:t> </a:t>
            </a:r>
            <a:r>
              <a:rPr lang="en-US" sz="3200" dirty="0" err="1" smtClean="0"/>
              <a:t>empleados</a:t>
            </a:r>
            <a:endParaRPr lang="en-US" sz="3200" dirty="0" smtClean="0"/>
          </a:p>
        </p:txBody>
      </p:sp>
    </p:spTree>
    <p:extLst>
      <p:ext uri="{BB962C8B-B14F-4D97-AF65-F5344CB8AC3E}">
        <p14:creationId xmlns:p14="http://schemas.microsoft.com/office/powerpoint/2010/main" val="32117842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68</a:t>
            </a:fld>
            <a:endParaRPr lang="en-US" dirty="0">
              <a:solidFill>
                <a:prstClr val="white">
                  <a:lumMod val="95000"/>
                </a:prstClr>
              </a:solidFill>
            </a:endParaRPr>
          </a:p>
        </p:txBody>
      </p:sp>
      <p:sp>
        <p:nvSpPr>
          <p:cNvPr id="5" name="Title 4"/>
          <p:cNvSpPr>
            <a:spLocks noGrp="1"/>
          </p:cNvSpPr>
          <p:nvPr>
            <p:ph type="title"/>
          </p:nvPr>
        </p:nvSpPr>
        <p:spPr>
          <a:xfrm>
            <a:off x="457200" y="228600"/>
            <a:ext cx="8229600" cy="1143000"/>
          </a:xfrm>
        </p:spPr>
        <p:txBody>
          <a:bodyPr>
            <a:noAutofit/>
          </a:bodyPr>
          <a:lstStyle/>
          <a:p>
            <a:r>
              <a:rPr lang="es-HN" dirty="0" smtClean="0"/>
              <a:t>Entrenar Empleados para Trabajar con Seguridad</a:t>
            </a:r>
            <a:endParaRPr lang="es-HN" dirty="0"/>
          </a:p>
        </p:txBody>
      </p:sp>
      <p:sp>
        <p:nvSpPr>
          <p:cNvPr id="3" name="Content Placeholder 2"/>
          <p:cNvSpPr>
            <a:spLocks noGrp="1"/>
          </p:cNvSpPr>
          <p:nvPr>
            <p:ph idx="1"/>
          </p:nvPr>
        </p:nvSpPr>
        <p:spPr>
          <a:xfrm>
            <a:off x="381000" y="1600200"/>
            <a:ext cx="8534400" cy="5410200"/>
          </a:xfrm>
        </p:spPr>
        <p:txBody>
          <a:bodyPr>
            <a:normAutofit/>
          </a:bodyPr>
          <a:lstStyle/>
          <a:p>
            <a:pPr>
              <a:lnSpc>
                <a:spcPct val="90000"/>
              </a:lnSpc>
              <a:spcBef>
                <a:spcPts val="0"/>
              </a:spcBef>
              <a:spcAft>
                <a:spcPts val="600"/>
              </a:spcAft>
            </a:pPr>
            <a:r>
              <a:rPr lang="es-HN" sz="3200" dirty="0" smtClean="0"/>
              <a:t>Antes de la asignación inicial; cambios</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Realización del trabajo muestra deficiencia</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Anualmente</a:t>
            </a:r>
          </a:p>
          <a:p>
            <a:pPr>
              <a:lnSpc>
                <a:spcPct val="90000"/>
              </a:lnSpc>
              <a:spcBef>
                <a:spcPts val="0"/>
              </a:spcBef>
              <a:spcAft>
                <a:spcPts val="600"/>
              </a:spcAft>
            </a:pPr>
            <a:r>
              <a:rPr lang="es-HN" sz="3200" dirty="0" smtClean="0"/>
              <a:t>Asegurar que es capaz de realizar tareas con seguridad</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Peligros, condiciones aceptables</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Programa, política, </a:t>
            </a:r>
          </a:p>
          <a:p>
            <a:pPr>
              <a:lnSpc>
                <a:spcPct val="90000"/>
              </a:lnSpc>
              <a:spcBef>
                <a:spcPts val="0"/>
              </a:spcBef>
              <a:spcAft>
                <a:spcPts val="600"/>
              </a:spcAft>
            </a:pPr>
            <a:r>
              <a:rPr lang="es-HN" sz="3200" dirty="0" smtClean="0"/>
              <a:t>Certificar entrenamiento</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Fecha, nombre del empleado</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Firma/iniciales del entrenador</a:t>
            </a:r>
          </a:p>
          <a:p>
            <a:pPr lvl="1">
              <a:spcBef>
                <a:spcPts val="0"/>
              </a:spcBef>
              <a:spcAft>
                <a:spcPts val="600"/>
              </a:spcAft>
            </a:pPr>
            <a:endParaRPr lang="es-HN" sz="1300" dirty="0" smtClean="0">
              <a:latin typeface="Arial" panose="020B0604020202020204" pitchFamily="34" charset="0"/>
              <a:cs typeface="Arial" panose="020B0604020202020204" pitchFamily="34" charset="0"/>
            </a:endParaRPr>
          </a:p>
          <a:p>
            <a:pPr>
              <a:spcBef>
                <a:spcPts val="0"/>
              </a:spcBef>
              <a:spcAft>
                <a:spcPts val="600"/>
              </a:spcAft>
            </a:pPr>
            <a:endParaRPr lang="es-HN" sz="1700" dirty="0" smtClean="0"/>
          </a:p>
          <a:p>
            <a:endParaRPr lang="es-HN" dirty="0" smtClean="0"/>
          </a:p>
          <a:p>
            <a:pPr lvl="1"/>
            <a:endParaRPr lang="es-HN"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4843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69</a:t>
            </a:fld>
            <a:endParaRPr lang="en-US" dirty="0"/>
          </a:p>
        </p:txBody>
      </p:sp>
      <p:sp>
        <p:nvSpPr>
          <p:cNvPr id="5" name="Title 4"/>
          <p:cNvSpPr>
            <a:spLocks noGrp="1"/>
          </p:cNvSpPr>
          <p:nvPr>
            <p:ph type="title"/>
          </p:nvPr>
        </p:nvSpPr>
        <p:spPr/>
        <p:txBody>
          <a:bodyPr>
            <a:noAutofit/>
          </a:bodyPr>
          <a:lstStyle/>
          <a:p>
            <a:r>
              <a:rPr lang="es-HN" dirty="0" smtClean="0"/>
              <a:t>Otras necesidades de entrenamiento</a:t>
            </a:r>
            <a:endParaRPr lang="es-HN" dirty="0"/>
          </a:p>
        </p:txBody>
      </p:sp>
      <p:sp>
        <p:nvSpPr>
          <p:cNvPr id="3" name="Content Placeholder 2"/>
          <p:cNvSpPr>
            <a:spLocks noGrp="1"/>
          </p:cNvSpPr>
          <p:nvPr>
            <p:ph idx="1"/>
          </p:nvPr>
        </p:nvSpPr>
        <p:spPr>
          <a:xfrm>
            <a:off x="381000" y="1676400"/>
            <a:ext cx="8382000" cy="5181600"/>
          </a:xfrm>
        </p:spPr>
        <p:txBody>
          <a:bodyPr/>
          <a:lstStyle/>
          <a:p>
            <a:pPr marL="0" indent="0">
              <a:lnSpc>
                <a:spcPct val="90000"/>
              </a:lnSpc>
              <a:spcBef>
                <a:spcPts val="0"/>
              </a:spcBef>
              <a:spcAft>
                <a:spcPts val="1200"/>
              </a:spcAft>
              <a:buNone/>
            </a:pPr>
            <a:r>
              <a:rPr lang="es-HN" sz="3600" spc="-100" dirty="0" smtClean="0">
                <a:solidFill>
                  <a:schemeClr val="accent6">
                    <a:lumMod val="75000"/>
                  </a:schemeClr>
                </a:solidFill>
              </a:rPr>
              <a:t>El entrenamiento para trabajo en espacios confinados agrícolas debe incluir:</a:t>
            </a:r>
          </a:p>
          <a:p>
            <a:pPr>
              <a:spcBef>
                <a:spcPts val="0"/>
              </a:spcBef>
              <a:spcAft>
                <a:spcPts val="600"/>
              </a:spcAft>
            </a:pPr>
            <a:r>
              <a:rPr lang="es-HN" sz="3200" dirty="0" smtClean="0"/>
              <a:t>Conciencia de peligros</a:t>
            </a:r>
          </a:p>
          <a:p>
            <a:pPr lvl="1" indent="-365760">
              <a:spcBef>
                <a:spcPts val="0"/>
              </a:spcBef>
              <a:spcAft>
                <a:spcPts val="600"/>
              </a:spcAft>
            </a:pPr>
            <a:r>
              <a:rPr lang="es-HN" sz="2800" dirty="0" smtClean="0"/>
              <a:t>Agricultura</a:t>
            </a:r>
          </a:p>
          <a:p>
            <a:pPr lvl="1" indent="-365760">
              <a:spcBef>
                <a:spcPts val="0"/>
              </a:spcBef>
            </a:pPr>
            <a:r>
              <a:rPr lang="es-HN" sz="2800" dirty="0" smtClean="0"/>
              <a:t>Estructuras de almacenamiento </a:t>
            </a:r>
          </a:p>
          <a:p>
            <a:pPr lvl="1" indent="0">
              <a:spcBef>
                <a:spcPts val="0"/>
              </a:spcBef>
              <a:spcAft>
                <a:spcPts val="600"/>
              </a:spcAft>
              <a:buNone/>
            </a:pPr>
            <a:r>
              <a:rPr lang="es-HN" sz="2800" dirty="0" smtClean="0"/>
              <a:t>de granos</a:t>
            </a:r>
          </a:p>
          <a:p>
            <a:pPr>
              <a:spcBef>
                <a:spcPts val="0"/>
              </a:spcBef>
              <a:spcAft>
                <a:spcPts val="600"/>
              </a:spcAft>
            </a:pPr>
            <a:r>
              <a:rPr lang="es-HN" sz="3200" dirty="0" smtClean="0"/>
              <a:t>Candado/Etiqueta</a:t>
            </a:r>
          </a:p>
          <a:p>
            <a:pPr>
              <a:spcBef>
                <a:spcPts val="0"/>
              </a:spcBef>
              <a:spcAft>
                <a:spcPts val="600"/>
              </a:spcAft>
            </a:pPr>
            <a:r>
              <a:rPr lang="es-HN" sz="3200" dirty="0" smtClean="0"/>
              <a:t>Resguardo de máquinas</a:t>
            </a:r>
          </a:p>
          <a:p>
            <a:endParaRPr lang="en-US" dirty="0" smtClean="0"/>
          </a:p>
          <a:p>
            <a:endParaRPr lang="en-US" dirty="0" smtClean="0"/>
          </a:p>
          <a:p>
            <a:pPr lvl="1"/>
            <a:endParaRPr lang="en-US" dirty="0" smtClean="0"/>
          </a:p>
          <a:p>
            <a:endParaRPr lang="en-US" dirty="0" smtClean="0"/>
          </a:p>
          <a:p>
            <a:endParaRPr lang="en-US" dirty="0" smtClean="0"/>
          </a:p>
          <a:p>
            <a:pPr lvl="1"/>
            <a:endParaRPr lang="en-US" dirty="0" smtClean="0"/>
          </a:p>
        </p:txBody>
      </p:sp>
      <p:pic>
        <p:nvPicPr>
          <p:cNvPr id="2" name="Picture 1" title="Entrenar Trabajadores en candado/etique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9400" y="2667000"/>
            <a:ext cx="2057400" cy="3657600"/>
          </a:xfrm>
          <a:prstGeom prst="rect">
            <a:avLst/>
          </a:prstGeom>
        </p:spPr>
      </p:pic>
    </p:spTree>
    <p:extLst>
      <p:ext uri="{BB962C8B-B14F-4D97-AF65-F5344CB8AC3E}">
        <p14:creationId xmlns:p14="http://schemas.microsoft.com/office/powerpoint/2010/main" val="3043253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C07873E-F7A9-7D4C-A13B-E05E8079E2DB}" type="slidenum">
              <a:rPr lang="en-US" smtClean="0">
                <a:solidFill>
                  <a:prstClr val="black">
                    <a:tint val="75000"/>
                  </a:prstClr>
                </a:solidFill>
              </a:rPr>
              <a:pPr/>
              <a:t>7</a:t>
            </a:fld>
            <a:endParaRPr lang="en-US" dirty="0">
              <a:solidFill>
                <a:prstClr val="black">
                  <a:tint val="75000"/>
                </a:prstClr>
              </a:solidFill>
            </a:endParaRPr>
          </a:p>
        </p:txBody>
      </p:sp>
      <p:sp>
        <p:nvSpPr>
          <p:cNvPr id="2" name="Title 1"/>
          <p:cNvSpPr>
            <a:spLocks noGrp="1"/>
          </p:cNvSpPr>
          <p:nvPr>
            <p:ph type="title"/>
          </p:nvPr>
        </p:nvSpPr>
        <p:spPr>
          <a:xfrm>
            <a:off x="457200" y="152400"/>
            <a:ext cx="8229600" cy="1143000"/>
          </a:xfrm>
        </p:spPr>
        <p:txBody>
          <a:bodyPr>
            <a:normAutofit/>
          </a:bodyPr>
          <a:lstStyle/>
          <a:p>
            <a:r>
              <a:rPr lang="es-HN" dirty="0" smtClean="0"/>
              <a:t> Protección al Denunciante</a:t>
            </a:r>
            <a:endParaRPr lang="es-HN" dirty="0"/>
          </a:p>
        </p:txBody>
      </p:sp>
      <p:sp>
        <p:nvSpPr>
          <p:cNvPr id="3" name="Content Placeholder 2"/>
          <p:cNvSpPr>
            <a:spLocks noGrp="1"/>
          </p:cNvSpPr>
          <p:nvPr>
            <p:ph idx="1"/>
          </p:nvPr>
        </p:nvSpPr>
        <p:spPr>
          <a:xfrm>
            <a:off x="457200" y="1105536"/>
            <a:ext cx="8305800" cy="5752464"/>
          </a:xfrm>
        </p:spPr>
        <p:txBody>
          <a:bodyPr>
            <a:normAutofit/>
          </a:bodyPr>
          <a:lstStyle/>
          <a:p>
            <a:pPr marL="0" indent="0">
              <a:buNone/>
            </a:pPr>
            <a:r>
              <a:rPr lang="es-HN" sz="2800" dirty="0" smtClean="0"/>
              <a:t>Los </a:t>
            </a:r>
            <a:r>
              <a:rPr lang="es-HN" sz="2800" dirty="0"/>
              <a:t>empleadores no pueden castigar o </a:t>
            </a:r>
            <a:r>
              <a:rPr lang="es-HN" sz="2800" dirty="0" smtClean="0"/>
              <a:t>discriminar </a:t>
            </a:r>
            <a:r>
              <a:rPr lang="es-HN" sz="2800" dirty="0"/>
              <a:t>a los empleados que han utilizado sus derechos para reportar condiciones de trabajo inseguras o insalubres o problemas ambientales ante un empleador, la OSHA, u otra oficina de gobierno. Los empleados pueden llamar, escribir o </a:t>
            </a:r>
            <a:r>
              <a:rPr lang="es-HN" sz="2800" dirty="0" smtClean="0"/>
              <a:t>enviar un </a:t>
            </a:r>
            <a:r>
              <a:rPr lang="es-HN" sz="2800" dirty="0"/>
              <a:t>correo electrónico a la oficina OSHA del área en un plazo de 30 días para reportar actos de represalias por el empleador.  </a:t>
            </a:r>
          </a:p>
          <a:p>
            <a:pPr marL="0" indent="0" algn="ctr">
              <a:buNone/>
            </a:pPr>
            <a:r>
              <a:rPr lang="es-HN" sz="3600" b="1" dirty="0">
                <a:solidFill>
                  <a:srgbClr val="F79646">
                    <a:lumMod val="75000"/>
                  </a:srgbClr>
                </a:solidFill>
              </a:rPr>
              <a:t>Para información sobre protección al denunciante vaya a </a:t>
            </a:r>
            <a:r>
              <a:rPr lang="es-HN" sz="4000" b="1" dirty="0" smtClean="0">
                <a:solidFill>
                  <a:srgbClr val="1F497D">
                    <a:lumMod val="60000"/>
                    <a:lumOff val="40000"/>
                  </a:srgbClr>
                </a:solidFill>
                <a:hlinkClick r:id="rId3"/>
              </a:rPr>
              <a:t>whistleblowers.gov </a:t>
            </a:r>
            <a:r>
              <a:rPr lang="es-HN" sz="4000" b="1" dirty="0" err="1" smtClean="0">
                <a:solidFill>
                  <a:srgbClr val="1F497D">
                    <a:lumMod val="60000"/>
                    <a:lumOff val="40000"/>
                  </a:srgbClr>
                </a:solidFill>
                <a:hlinkClick r:id="rId3"/>
              </a:rPr>
              <a:t>website</a:t>
            </a:r>
            <a:r>
              <a:rPr lang="es-HN" sz="4000" b="1" dirty="0" smtClean="0">
                <a:solidFill>
                  <a:srgbClr val="1F497D">
                    <a:lumMod val="60000"/>
                    <a:lumOff val="40000"/>
                  </a:srgbClr>
                </a:solidFill>
              </a:rPr>
              <a:t> </a:t>
            </a:r>
            <a:endParaRPr lang="en-US" sz="3600" b="1" dirty="0" smtClean="0">
              <a:solidFill>
                <a:schemeClr val="accent6">
                  <a:lumMod val="75000"/>
                </a:schemeClr>
              </a:solidFill>
            </a:endParaRPr>
          </a:p>
        </p:txBody>
      </p:sp>
    </p:spTree>
    <p:extLst>
      <p:ext uri="{BB962C8B-B14F-4D97-AF65-F5344CB8AC3E}">
        <p14:creationId xmlns:p14="http://schemas.microsoft.com/office/powerpoint/2010/main" val="24143258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70</a:t>
            </a:fld>
            <a:endParaRPr lang="en-US" dirty="0"/>
          </a:p>
        </p:txBody>
      </p:sp>
      <p:sp>
        <p:nvSpPr>
          <p:cNvPr id="2" name="Title 1"/>
          <p:cNvSpPr>
            <a:spLocks noGrp="1"/>
          </p:cNvSpPr>
          <p:nvPr>
            <p:ph type="title"/>
          </p:nvPr>
        </p:nvSpPr>
        <p:spPr/>
        <p:txBody>
          <a:bodyPr>
            <a:normAutofit fontScale="90000"/>
          </a:bodyPr>
          <a:lstStyle/>
          <a:p>
            <a:r>
              <a:rPr lang="es-HN" dirty="0" smtClean="0"/>
              <a:t>Los Contratistas Siguen el Programa de Espacios Confinados con Permiso Requerido</a:t>
            </a:r>
            <a:endParaRPr lang="es-HN" dirty="0"/>
          </a:p>
        </p:txBody>
      </p:sp>
      <p:sp>
        <p:nvSpPr>
          <p:cNvPr id="8" name="Content Placeholder 7"/>
          <p:cNvSpPr>
            <a:spLocks noGrp="1"/>
          </p:cNvSpPr>
          <p:nvPr>
            <p:ph idx="1"/>
          </p:nvPr>
        </p:nvSpPr>
        <p:spPr>
          <a:xfrm>
            <a:off x="381000" y="1981200"/>
            <a:ext cx="8382000" cy="5410200"/>
          </a:xfrm>
        </p:spPr>
        <p:txBody>
          <a:bodyPr>
            <a:normAutofit/>
          </a:bodyPr>
          <a:lstStyle/>
          <a:p>
            <a:pPr marL="0" indent="0">
              <a:lnSpc>
                <a:spcPct val="80000"/>
              </a:lnSpc>
              <a:spcAft>
                <a:spcPts val="2400"/>
              </a:spcAft>
              <a:buNone/>
            </a:pPr>
            <a:r>
              <a:rPr lang="es-HN" sz="3600" dirty="0">
                <a:solidFill>
                  <a:prstClr val="black"/>
                </a:solidFill>
              </a:rPr>
              <a:t>Al utilizar los contratistas, los empleadores </a:t>
            </a:r>
            <a:r>
              <a:rPr lang="es-HN" sz="3600" dirty="0" smtClean="0">
                <a:solidFill>
                  <a:prstClr val="black"/>
                </a:solidFill>
              </a:rPr>
              <a:t>deben:</a:t>
            </a:r>
          </a:p>
          <a:p>
            <a:pPr marL="457200" lvl="0" indent="-457200">
              <a:lnSpc>
                <a:spcPct val="80000"/>
              </a:lnSpc>
              <a:spcBef>
                <a:spcPts val="0"/>
              </a:spcBef>
              <a:spcAft>
                <a:spcPts val="600"/>
              </a:spcAft>
            </a:pPr>
            <a:r>
              <a:rPr lang="es-HN" sz="3200" dirty="0">
                <a:solidFill>
                  <a:prstClr val="black"/>
                </a:solidFill>
              </a:rPr>
              <a:t>Informarle de los ECPR y sus condiciones</a:t>
            </a:r>
          </a:p>
          <a:p>
            <a:pPr marL="457200" lvl="0" indent="-457200">
              <a:lnSpc>
                <a:spcPct val="80000"/>
              </a:lnSpc>
              <a:spcBef>
                <a:spcPts val="0"/>
              </a:spcBef>
              <a:spcAft>
                <a:spcPts val="600"/>
              </a:spcAft>
            </a:pPr>
            <a:r>
              <a:rPr lang="es-HN" sz="3200" dirty="0">
                <a:solidFill>
                  <a:prstClr val="black"/>
                </a:solidFill>
              </a:rPr>
              <a:t>Informar de la política de entrada de la compañía</a:t>
            </a:r>
          </a:p>
          <a:p>
            <a:pPr marL="914400" lvl="1" indent="-457200">
              <a:lnSpc>
                <a:spcPct val="80000"/>
              </a:lnSpc>
              <a:spcBef>
                <a:spcPts val="0"/>
              </a:spcBef>
              <a:spcAft>
                <a:spcPts val="600"/>
              </a:spcAft>
            </a:pPr>
            <a:r>
              <a:rPr lang="es-HN" sz="2800" dirty="0">
                <a:solidFill>
                  <a:prstClr val="black"/>
                </a:solidFill>
              </a:rPr>
              <a:t>No se permite la entrada a empleados</a:t>
            </a:r>
          </a:p>
          <a:p>
            <a:pPr marL="457200" lvl="0" indent="-457200">
              <a:lnSpc>
                <a:spcPct val="80000"/>
              </a:lnSpc>
              <a:spcBef>
                <a:spcPts val="0"/>
              </a:spcBef>
              <a:spcAft>
                <a:spcPts val="600"/>
              </a:spcAft>
            </a:pPr>
            <a:r>
              <a:rPr lang="es-HN" sz="3200" dirty="0">
                <a:solidFill>
                  <a:prstClr val="black"/>
                </a:solidFill>
              </a:rPr>
              <a:t>Asegurar el uso del programa de permiso de ECPR</a:t>
            </a:r>
          </a:p>
          <a:p>
            <a:pPr marL="457200" lvl="0" indent="-457200">
              <a:lnSpc>
                <a:spcPct val="80000"/>
              </a:lnSpc>
              <a:spcBef>
                <a:spcPts val="0"/>
              </a:spcBef>
              <a:spcAft>
                <a:spcPts val="600"/>
              </a:spcAft>
            </a:pPr>
            <a:r>
              <a:rPr lang="es-HN" sz="3200" dirty="0">
                <a:solidFill>
                  <a:prstClr val="black"/>
                </a:solidFill>
              </a:rPr>
              <a:t>Coordinar la </a:t>
            </a:r>
            <a:r>
              <a:rPr lang="es-HN" sz="3200" dirty="0" smtClean="0">
                <a:solidFill>
                  <a:prstClr val="black"/>
                </a:solidFill>
              </a:rPr>
              <a:t>entrada</a:t>
            </a:r>
            <a:endParaRPr lang="en-US" sz="3600" dirty="0"/>
          </a:p>
        </p:txBody>
      </p:sp>
    </p:spTree>
    <p:extLst>
      <p:ext uri="{BB962C8B-B14F-4D97-AF65-F5344CB8AC3E}">
        <p14:creationId xmlns:p14="http://schemas.microsoft.com/office/powerpoint/2010/main" val="20314001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85000"/>
                  </a:prstClr>
                </a:solidFill>
              </a:rPr>
              <a:pPr/>
              <a:t>71</a:t>
            </a:fld>
            <a:endParaRPr lang="en-US" dirty="0">
              <a:solidFill>
                <a:prstClr val="white">
                  <a:lumMod val="85000"/>
                </a:prstClr>
              </a:solidFill>
            </a:endParaRPr>
          </a:p>
        </p:txBody>
      </p:sp>
      <p:sp>
        <p:nvSpPr>
          <p:cNvPr id="2" name="Title 1"/>
          <p:cNvSpPr>
            <a:spLocks noGrp="1"/>
          </p:cNvSpPr>
          <p:nvPr>
            <p:ph type="title"/>
          </p:nvPr>
        </p:nvSpPr>
        <p:spPr>
          <a:xfrm>
            <a:off x="457200" y="152400"/>
            <a:ext cx="8229600" cy="1143000"/>
          </a:xfrm>
        </p:spPr>
        <p:txBody>
          <a:bodyPr>
            <a:normAutofit fontScale="90000"/>
          </a:bodyPr>
          <a:lstStyle/>
          <a:p>
            <a:r>
              <a:rPr lang="en-US" sz="4000" dirty="0" err="1" smtClean="0"/>
              <a:t>Elegir</a:t>
            </a:r>
            <a:r>
              <a:rPr lang="en-US" sz="4000" dirty="0" smtClean="0"/>
              <a:t> un </a:t>
            </a:r>
            <a:r>
              <a:rPr lang="en-US" sz="4000" dirty="0" err="1" smtClean="0"/>
              <a:t>Proveedor</a:t>
            </a:r>
            <a:r>
              <a:rPr lang="en-US" sz="4000" dirty="0" smtClean="0"/>
              <a:t> de </a:t>
            </a:r>
            <a:r>
              <a:rPr lang="en-US" sz="4000" dirty="0" err="1" smtClean="0"/>
              <a:t>Rescate</a:t>
            </a:r>
            <a:endParaRPr lang="en-US" sz="4000" dirty="0"/>
          </a:p>
        </p:txBody>
      </p:sp>
      <p:sp>
        <p:nvSpPr>
          <p:cNvPr id="12" name="Text Placeholder 7"/>
          <p:cNvSpPr txBox="1">
            <a:spLocks/>
          </p:cNvSpPr>
          <p:nvPr/>
        </p:nvSpPr>
        <p:spPr>
          <a:xfrm>
            <a:off x="152400" y="1203691"/>
            <a:ext cx="4724400"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s-HN" sz="3200" dirty="0" smtClean="0">
                <a:solidFill>
                  <a:schemeClr val="accent6">
                    <a:lumMod val="75000"/>
                  </a:schemeClr>
                </a:solidFill>
              </a:rPr>
              <a:t>Rescate de Empleados </a:t>
            </a:r>
            <a:endParaRPr lang="es-HN" sz="3200" dirty="0">
              <a:solidFill>
                <a:schemeClr val="accent6">
                  <a:lumMod val="75000"/>
                </a:schemeClr>
              </a:solidFill>
            </a:endParaRPr>
          </a:p>
        </p:txBody>
      </p:sp>
      <p:sp>
        <p:nvSpPr>
          <p:cNvPr id="9" name="Content Placeholder 8"/>
          <p:cNvSpPr>
            <a:spLocks noGrp="1"/>
          </p:cNvSpPr>
          <p:nvPr>
            <p:ph sz="quarter" idx="4"/>
          </p:nvPr>
        </p:nvSpPr>
        <p:spPr>
          <a:xfrm>
            <a:off x="294451" y="1667820"/>
            <a:ext cx="4572000" cy="5075666"/>
          </a:xfrm>
        </p:spPr>
        <p:txBody>
          <a:bodyPr>
            <a:normAutofit fontScale="92500" lnSpcReduction="10000"/>
          </a:bodyPr>
          <a:lstStyle/>
          <a:p>
            <a:pPr>
              <a:buClr>
                <a:srgbClr val="FFC000"/>
              </a:buClr>
              <a:buSzPct val="150000"/>
              <a:buFont typeface="Wingdings" panose="05000000000000000000" pitchFamily="2" charset="2"/>
              <a:buChar char="§"/>
            </a:pPr>
            <a:endParaRPr lang="es-HN" sz="1000" dirty="0" smtClean="0"/>
          </a:p>
          <a:p>
            <a:pPr marL="365760" indent="-365760">
              <a:spcBef>
                <a:spcPts val="0"/>
              </a:spcBef>
              <a:spcAft>
                <a:spcPts val="400"/>
              </a:spcAft>
              <a:buClr>
                <a:srgbClr val="FFC000"/>
              </a:buClr>
              <a:buSzPct val="150000"/>
              <a:buFont typeface="Wingdings" panose="05000000000000000000" pitchFamily="2" charset="2"/>
              <a:buChar char="§"/>
            </a:pPr>
            <a:r>
              <a:rPr lang="es-HN" sz="3200" dirty="0" smtClean="0"/>
              <a:t>Proveer EPP, equipo</a:t>
            </a:r>
          </a:p>
          <a:p>
            <a:pPr marL="365760" indent="-365760">
              <a:spcBef>
                <a:spcPts val="0"/>
              </a:spcBef>
              <a:spcAft>
                <a:spcPts val="400"/>
              </a:spcAft>
              <a:buClr>
                <a:srgbClr val="FFC000"/>
              </a:buClr>
              <a:buSzPct val="150000"/>
              <a:buFont typeface="Wingdings" panose="05000000000000000000" pitchFamily="2" charset="2"/>
              <a:buChar char="§"/>
            </a:pPr>
            <a:r>
              <a:rPr lang="es-HN" sz="3200" dirty="0" smtClean="0"/>
              <a:t>Entrenamiento</a:t>
            </a:r>
          </a:p>
          <a:p>
            <a:pPr marL="731520" lvl="1" indent="-365760">
              <a:spcBef>
                <a:spcPts val="0"/>
              </a:spcBef>
              <a:spcAft>
                <a:spcPts val="400"/>
              </a:spcAft>
              <a:buClr>
                <a:srgbClr val="FFC000"/>
              </a:buClr>
              <a:buSzPct val="150000"/>
              <a:buFont typeface="Arial" panose="020B0604020202020204" pitchFamily="34" charset="0"/>
              <a:buChar char="•"/>
            </a:pPr>
            <a:r>
              <a:rPr lang="es-HN" sz="2800" dirty="0" smtClean="0"/>
              <a:t>Entrante, tareas de rescate</a:t>
            </a:r>
          </a:p>
          <a:p>
            <a:pPr marL="731520" lvl="1" indent="-365760">
              <a:spcBef>
                <a:spcPts val="0"/>
              </a:spcBef>
              <a:spcAft>
                <a:spcPts val="400"/>
              </a:spcAft>
              <a:buClr>
                <a:srgbClr val="FFC000"/>
              </a:buClr>
              <a:buSzPct val="150000"/>
              <a:buFont typeface="Arial" panose="020B0604020202020204" pitchFamily="34" charset="0"/>
              <a:buChar char="•"/>
            </a:pPr>
            <a:r>
              <a:rPr lang="es-HN" sz="2800" dirty="0" smtClean="0"/>
              <a:t>EPP, uso de equipo</a:t>
            </a:r>
          </a:p>
          <a:p>
            <a:pPr marL="731520" lvl="1" indent="-365760">
              <a:spcBef>
                <a:spcPts val="0"/>
              </a:spcBef>
              <a:spcAft>
                <a:spcPts val="400"/>
              </a:spcAft>
              <a:buClr>
                <a:srgbClr val="FFC000"/>
              </a:buClr>
              <a:buSzPct val="150000"/>
              <a:buFont typeface="Arial" panose="020B0604020202020204" pitchFamily="34" charset="0"/>
              <a:buChar char="•"/>
            </a:pPr>
            <a:r>
              <a:rPr lang="es-HN" sz="2800" dirty="0" smtClean="0"/>
              <a:t>CPR, Primeros Auxilios</a:t>
            </a:r>
          </a:p>
          <a:p>
            <a:pPr marL="731520" lvl="1" indent="-365760">
              <a:spcBef>
                <a:spcPts val="0"/>
              </a:spcBef>
              <a:spcAft>
                <a:spcPts val="400"/>
              </a:spcAft>
              <a:buClr>
                <a:srgbClr val="FFC000"/>
              </a:buClr>
              <a:buSzPct val="150000"/>
              <a:buFont typeface="Arial" panose="020B0604020202020204" pitchFamily="34" charset="0"/>
              <a:buChar char="•"/>
            </a:pPr>
            <a:r>
              <a:rPr lang="es-HN" sz="2800" dirty="0" smtClean="0"/>
              <a:t>Práctica de rescate anual</a:t>
            </a:r>
          </a:p>
          <a:p>
            <a:pPr marL="365760" indent="-365760">
              <a:spcBef>
                <a:spcPts val="0"/>
              </a:spcBef>
              <a:spcAft>
                <a:spcPts val="400"/>
              </a:spcAft>
              <a:buClr>
                <a:srgbClr val="FFC000"/>
              </a:buClr>
              <a:buSzPct val="150000"/>
              <a:buFont typeface="Wingdings" panose="05000000000000000000" pitchFamily="2" charset="2"/>
              <a:buChar char="§"/>
            </a:pPr>
            <a:r>
              <a:rPr lang="es-HN" sz="3200" dirty="0" smtClean="0"/>
              <a:t>Dispositivo de recuperación</a:t>
            </a:r>
          </a:p>
          <a:p>
            <a:pPr marL="731520" lvl="1" indent="-365760">
              <a:spcBef>
                <a:spcPts val="0"/>
              </a:spcBef>
              <a:spcAft>
                <a:spcPts val="400"/>
              </a:spcAft>
              <a:buClr>
                <a:srgbClr val="FFC000"/>
              </a:buClr>
              <a:buSzPct val="150000"/>
              <a:buFont typeface="Arial" panose="020B0604020202020204" pitchFamily="34" charset="0"/>
              <a:buChar char="•"/>
            </a:pPr>
            <a:r>
              <a:rPr lang="es-HN" sz="2800" dirty="0" smtClean="0"/>
              <a:t>Rescate sin ingreso</a:t>
            </a:r>
          </a:p>
        </p:txBody>
      </p:sp>
      <p:sp>
        <p:nvSpPr>
          <p:cNvPr id="6" name="Text Placeholder 5"/>
          <p:cNvSpPr>
            <a:spLocks noGrp="1"/>
          </p:cNvSpPr>
          <p:nvPr>
            <p:ph type="body" idx="1"/>
          </p:nvPr>
        </p:nvSpPr>
        <p:spPr>
          <a:xfrm>
            <a:off x="5103812" y="1204119"/>
            <a:ext cx="4040188" cy="639762"/>
          </a:xfrm>
        </p:spPr>
        <p:txBody>
          <a:bodyPr>
            <a:noAutofit/>
          </a:bodyPr>
          <a:lstStyle/>
          <a:p>
            <a:r>
              <a:rPr lang="en-US" sz="3200" dirty="0" err="1" smtClean="0">
                <a:solidFill>
                  <a:schemeClr val="accent6">
                    <a:lumMod val="75000"/>
                  </a:schemeClr>
                </a:solidFill>
              </a:rPr>
              <a:t>Proveedor</a:t>
            </a:r>
            <a:r>
              <a:rPr lang="en-US" sz="3200" dirty="0" smtClean="0">
                <a:solidFill>
                  <a:schemeClr val="accent6">
                    <a:lumMod val="75000"/>
                  </a:schemeClr>
                </a:solidFill>
              </a:rPr>
              <a:t> </a:t>
            </a:r>
            <a:r>
              <a:rPr lang="en-US" sz="3200" dirty="0" err="1" smtClean="0">
                <a:solidFill>
                  <a:schemeClr val="accent6">
                    <a:lumMod val="75000"/>
                  </a:schemeClr>
                </a:solidFill>
              </a:rPr>
              <a:t>Externo</a:t>
            </a:r>
            <a:endParaRPr lang="en-US" sz="3200" dirty="0">
              <a:solidFill>
                <a:schemeClr val="accent6">
                  <a:lumMod val="75000"/>
                </a:schemeClr>
              </a:solidFill>
            </a:endParaRPr>
          </a:p>
        </p:txBody>
      </p:sp>
      <p:sp>
        <p:nvSpPr>
          <p:cNvPr id="7" name="Content Placeholder 6"/>
          <p:cNvSpPr>
            <a:spLocks noGrp="1"/>
          </p:cNvSpPr>
          <p:nvPr>
            <p:ph sz="half" idx="2"/>
          </p:nvPr>
        </p:nvSpPr>
        <p:spPr>
          <a:xfrm>
            <a:off x="5008502" y="1647633"/>
            <a:ext cx="4040188" cy="4846638"/>
          </a:xfrm>
        </p:spPr>
        <p:txBody>
          <a:bodyPr>
            <a:normAutofit lnSpcReduction="10000"/>
          </a:bodyPr>
          <a:lstStyle/>
          <a:p>
            <a:pPr>
              <a:buClr>
                <a:srgbClr val="FFC000"/>
              </a:buClr>
              <a:buSzPct val="150000"/>
              <a:buFont typeface="Wingdings" panose="05000000000000000000" pitchFamily="2" charset="2"/>
              <a:buChar char="§"/>
            </a:pPr>
            <a:endParaRPr lang="es-HN" sz="1000" dirty="0" smtClean="0"/>
          </a:p>
          <a:p>
            <a:pPr marL="365760" indent="-365760">
              <a:spcBef>
                <a:spcPts val="0"/>
              </a:spcBef>
              <a:spcAft>
                <a:spcPts val="400"/>
              </a:spcAft>
              <a:buClr>
                <a:srgbClr val="FFC000"/>
              </a:buClr>
              <a:buSzPct val="150000"/>
              <a:buFont typeface="Wingdings" panose="05000000000000000000" pitchFamily="2" charset="2"/>
              <a:buChar char="§"/>
            </a:pPr>
            <a:r>
              <a:rPr lang="es-HN" sz="3000" dirty="0" smtClean="0"/>
              <a:t>Evaluar proveedor</a:t>
            </a:r>
          </a:p>
          <a:p>
            <a:pPr marL="731520" lvl="1" indent="-365760">
              <a:spcBef>
                <a:spcPts val="0"/>
              </a:spcBef>
              <a:spcAft>
                <a:spcPts val="400"/>
              </a:spcAft>
              <a:buClr>
                <a:srgbClr val="FFC000"/>
              </a:buClr>
              <a:buSzPct val="150000"/>
              <a:buFont typeface="Arial" panose="020B0604020202020204" pitchFamily="34" charset="0"/>
              <a:buChar char="•"/>
            </a:pPr>
            <a:r>
              <a:rPr lang="es-HN" sz="2600" dirty="0" smtClean="0"/>
              <a:t>Velocidad con que responden al llamado de auxilio</a:t>
            </a:r>
          </a:p>
          <a:p>
            <a:pPr marL="731520" lvl="1" indent="-365760">
              <a:spcBef>
                <a:spcPts val="0"/>
              </a:spcBef>
              <a:spcAft>
                <a:spcPts val="400"/>
              </a:spcAft>
              <a:buClr>
                <a:srgbClr val="FFC000"/>
              </a:buClr>
              <a:buSzPct val="150000"/>
              <a:buFont typeface="Arial" panose="020B0604020202020204" pitchFamily="34" charset="0"/>
              <a:buChar char="•"/>
            </a:pPr>
            <a:r>
              <a:rPr lang="es-HN" sz="2600" dirty="0" smtClean="0"/>
              <a:t>Tiene el equipo</a:t>
            </a:r>
          </a:p>
          <a:p>
            <a:pPr marL="731520" lvl="1" indent="-365760">
              <a:spcBef>
                <a:spcPts val="0"/>
              </a:spcBef>
              <a:spcAft>
                <a:spcPts val="400"/>
              </a:spcAft>
              <a:buClr>
                <a:srgbClr val="FFC000"/>
              </a:buClr>
              <a:buSzPct val="150000"/>
              <a:buFont typeface="Arial" panose="020B0604020202020204" pitchFamily="34" charset="0"/>
              <a:buChar char="•"/>
            </a:pPr>
            <a:r>
              <a:rPr lang="es-HN" sz="2600" dirty="0" smtClean="0"/>
              <a:t>Competente en procedimientos</a:t>
            </a:r>
          </a:p>
          <a:p>
            <a:pPr marL="365760" indent="-365760">
              <a:spcBef>
                <a:spcPts val="0"/>
              </a:spcBef>
              <a:spcAft>
                <a:spcPts val="400"/>
              </a:spcAft>
              <a:buClr>
                <a:srgbClr val="FFC000"/>
              </a:buClr>
              <a:buSzPct val="150000"/>
              <a:buFont typeface="Wingdings" panose="05000000000000000000" pitchFamily="2" charset="2"/>
              <a:buChar char="§"/>
            </a:pPr>
            <a:r>
              <a:rPr lang="es-HN" sz="3000" dirty="0" smtClean="0"/>
              <a:t>Informar peligros</a:t>
            </a:r>
          </a:p>
          <a:p>
            <a:pPr marL="365760" indent="-365760">
              <a:spcBef>
                <a:spcPts val="0"/>
              </a:spcBef>
              <a:spcAft>
                <a:spcPts val="400"/>
              </a:spcAft>
              <a:buClr>
                <a:srgbClr val="FFC000"/>
              </a:buClr>
              <a:buSzPct val="150000"/>
              <a:buFont typeface="Wingdings" panose="05000000000000000000" pitchFamily="2" charset="2"/>
              <a:buChar char="§"/>
            </a:pPr>
            <a:r>
              <a:rPr lang="es-HN" sz="3000" dirty="0" smtClean="0"/>
              <a:t>Acceso a espacios de permiso requerido</a:t>
            </a:r>
            <a:endParaRPr lang="es-HN" sz="3000" dirty="0"/>
          </a:p>
        </p:txBody>
      </p:sp>
    </p:spTree>
    <p:extLst>
      <p:ext uri="{BB962C8B-B14F-4D97-AF65-F5344CB8AC3E}">
        <p14:creationId xmlns:p14="http://schemas.microsoft.com/office/powerpoint/2010/main" val="27540556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72</a:t>
            </a:fld>
            <a:endParaRPr lang="en-US" dirty="0">
              <a:solidFill>
                <a:prstClr val="black">
                  <a:tint val="75000"/>
                </a:prstClr>
              </a:solidFill>
            </a:endParaRPr>
          </a:p>
        </p:txBody>
      </p:sp>
      <p:sp>
        <p:nvSpPr>
          <p:cNvPr id="3" name="Title 2"/>
          <p:cNvSpPr>
            <a:spLocks noGrp="1"/>
          </p:cNvSpPr>
          <p:nvPr>
            <p:ph type="title"/>
          </p:nvPr>
        </p:nvSpPr>
        <p:spPr/>
        <p:txBody>
          <a:bodyPr/>
          <a:lstStyle/>
          <a:p>
            <a:r>
              <a:rPr lang="es-HN" dirty="0" smtClean="0"/>
              <a:t>PROGRAMA DE ENTRADA A ESPACIOS CONFINADOS</a:t>
            </a:r>
            <a:endParaRPr lang="es-HN" dirty="0"/>
          </a:p>
        </p:txBody>
      </p:sp>
      <p:sp>
        <p:nvSpPr>
          <p:cNvPr id="4" name="Text Placeholder 3"/>
          <p:cNvSpPr>
            <a:spLocks noGrp="1"/>
          </p:cNvSpPr>
          <p:nvPr>
            <p:ph type="body" idx="1"/>
          </p:nvPr>
        </p:nvSpPr>
        <p:spPr/>
        <p:txBody>
          <a:bodyPr>
            <a:normAutofit/>
          </a:bodyPr>
          <a:lstStyle/>
          <a:p>
            <a:r>
              <a:rPr lang="es-HN" sz="2800" dirty="0" smtClean="0"/>
              <a:t>Requisitos del Programa y del Personal</a:t>
            </a:r>
            <a:endParaRPr lang="es-HN" sz="2800" dirty="0"/>
          </a:p>
        </p:txBody>
      </p:sp>
    </p:spTree>
    <p:extLst>
      <p:ext uri="{BB962C8B-B14F-4D97-AF65-F5344CB8AC3E}">
        <p14:creationId xmlns:p14="http://schemas.microsoft.com/office/powerpoint/2010/main" val="2507737267"/>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73</a:t>
            </a:fld>
            <a:endParaRPr lang="en-US" dirty="0">
              <a:solidFill>
                <a:prstClr val="black">
                  <a:tint val="75000"/>
                </a:prstClr>
              </a:solidFill>
            </a:endParaRPr>
          </a:p>
        </p:txBody>
      </p:sp>
      <p:sp>
        <p:nvSpPr>
          <p:cNvPr id="47108" name="Rectangle 4"/>
          <p:cNvSpPr>
            <a:spLocks noGrp="1" noChangeArrowheads="1"/>
          </p:cNvSpPr>
          <p:nvPr>
            <p:ph type="title"/>
          </p:nvPr>
        </p:nvSpPr>
        <p:spPr>
          <a:xfrm>
            <a:off x="-114300" y="76200"/>
            <a:ext cx="9372600" cy="1325562"/>
          </a:xfrm>
        </p:spPr>
        <p:txBody>
          <a:bodyPr>
            <a:normAutofit/>
          </a:bodyPr>
          <a:lstStyle/>
          <a:p>
            <a:pPr eaLnBrk="1" hangingPunct="1">
              <a:defRPr/>
            </a:pPr>
            <a:r>
              <a:rPr lang="es-HN" dirty="0" smtClean="0"/>
              <a:t>Programa de Entrada a ECPR –</a:t>
            </a:r>
            <a:br>
              <a:rPr lang="es-HN" dirty="0" smtClean="0"/>
            </a:br>
            <a:r>
              <a:rPr lang="es-HN" dirty="0" smtClean="0"/>
              <a:t>Requisitos Generales</a:t>
            </a:r>
          </a:p>
        </p:txBody>
      </p:sp>
      <p:sp>
        <p:nvSpPr>
          <p:cNvPr id="4" name="Content Placeholder 3"/>
          <p:cNvSpPr>
            <a:spLocks noGrp="1"/>
          </p:cNvSpPr>
          <p:nvPr>
            <p:ph idx="1"/>
          </p:nvPr>
        </p:nvSpPr>
        <p:spPr>
          <a:xfrm>
            <a:off x="304800" y="1600200"/>
            <a:ext cx="8491270" cy="5257800"/>
          </a:xfrm>
        </p:spPr>
        <p:txBody>
          <a:bodyPr>
            <a:normAutofit/>
          </a:bodyPr>
          <a:lstStyle/>
          <a:p>
            <a:pPr marL="0" lvl="0" indent="0" rtl="0">
              <a:lnSpc>
                <a:spcPct val="80000"/>
              </a:lnSpc>
              <a:spcBef>
                <a:spcPts val="0"/>
              </a:spcBef>
              <a:spcAft>
                <a:spcPts val="600"/>
              </a:spcAft>
              <a:buNone/>
            </a:pPr>
            <a:r>
              <a:rPr lang="es-HN" sz="3600" b="1" noProof="0" dirty="0" smtClean="0">
                <a:solidFill>
                  <a:schemeClr val="accent6">
                    <a:lumMod val="75000"/>
                  </a:schemeClr>
                </a:solidFill>
                <a:latin typeface="Arial" panose="020B0604020202020204" pitchFamily="34" charset="0"/>
                <a:cs typeface="Arial" panose="020B0604020202020204" pitchFamily="34" charset="0"/>
              </a:rPr>
              <a:t>Programa de entrada a ECPR</a:t>
            </a:r>
            <a:endParaRPr lang="es-HN" sz="3600" b="1" noProof="0" dirty="0">
              <a:solidFill>
                <a:schemeClr val="accent6">
                  <a:lumMod val="75000"/>
                </a:schemeClr>
              </a:solidFill>
              <a:latin typeface="Arial" panose="020B0604020202020204" pitchFamily="34" charset="0"/>
              <a:cs typeface="Arial" panose="020B0604020202020204" pitchFamily="34" charset="0"/>
            </a:endParaRPr>
          </a:p>
          <a:p>
            <a:pPr>
              <a:lnSpc>
                <a:spcPct val="90000"/>
              </a:lnSpc>
              <a:spcBef>
                <a:spcPts val="1800"/>
              </a:spcBef>
              <a:spcAft>
                <a:spcPts val="600"/>
              </a:spcAft>
            </a:pPr>
            <a:r>
              <a:rPr lang="es-HN" sz="3200" b="1" noProof="0" dirty="0" smtClean="0"/>
              <a:t>Programa escrito y proceso de revisión</a:t>
            </a:r>
            <a:endParaRPr lang="es-HN" sz="3200" noProof="0" dirty="0"/>
          </a:p>
          <a:p>
            <a:pPr>
              <a:lnSpc>
                <a:spcPct val="90000"/>
              </a:lnSpc>
              <a:spcBef>
                <a:spcPts val="0"/>
              </a:spcBef>
              <a:spcAft>
                <a:spcPts val="600"/>
              </a:spcAft>
            </a:pPr>
            <a:r>
              <a:rPr lang="en-US" sz="3200" b="1" dirty="0" smtClean="0"/>
              <a:t>Personal</a:t>
            </a:r>
            <a:r>
              <a:rPr lang="en-US" sz="3200" dirty="0" smtClean="0"/>
              <a:t> </a:t>
            </a:r>
            <a:r>
              <a:rPr lang="en-US" sz="3200" dirty="0" err="1" smtClean="0"/>
              <a:t>autorizado</a:t>
            </a:r>
            <a:endParaRPr lang="en-US" sz="3200" dirty="0"/>
          </a:p>
          <a:p>
            <a:pPr>
              <a:lnSpc>
                <a:spcPct val="90000"/>
              </a:lnSpc>
              <a:spcBef>
                <a:spcPts val="0"/>
              </a:spcBef>
              <a:spcAft>
                <a:spcPts val="600"/>
              </a:spcAft>
            </a:pPr>
            <a:r>
              <a:rPr lang="es-HN" sz="3200" noProof="0" dirty="0" smtClean="0"/>
              <a:t>Procedimientos de </a:t>
            </a:r>
            <a:r>
              <a:rPr lang="es-HN" sz="3200" b="1" noProof="0" dirty="0" smtClean="0"/>
              <a:t>evaluación</a:t>
            </a:r>
            <a:r>
              <a:rPr lang="es-HN" sz="3200" noProof="0" dirty="0" smtClean="0"/>
              <a:t> de espacios confinados</a:t>
            </a:r>
            <a:endParaRPr lang="es-HN" sz="3200" dirty="0"/>
          </a:p>
          <a:p>
            <a:pPr>
              <a:lnSpc>
                <a:spcPct val="90000"/>
              </a:lnSpc>
              <a:spcBef>
                <a:spcPts val="0"/>
              </a:spcBef>
              <a:spcAft>
                <a:spcPts val="600"/>
              </a:spcAft>
            </a:pPr>
            <a:r>
              <a:rPr lang="es-HN" sz="3200" b="1" dirty="0"/>
              <a:t>C</a:t>
            </a:r>
            <a:r>
              <a:rPr lang="en-US" sz="3200" b="1" dirty="0" err="1" smtClean="0"/>
              <a:t>ondiciones</a:t>
            </a:r>
            <a:r>
              <a:rPr lang="en-US" sz="3200" dirty="0" smtClean="0"/>
              <a:t> </a:t>
            </a:r>
            <a:r>
              <a:rPr lang="en-US" sz="3200" b="1" dirty="0" smtClean="0"/>
              <a:t>de entrada </a:t>
            </a:r>
            <a:r>
              <a:rPr lang="en-US" sz="3200" dirty="0" err="1" smtClean="0"/>
              <a:t>aceptables</a:t>
            </a:r>
            <a:endParaRPr lang="en-US" sz="3200" dirty="0"/>
          </a:p>
          <a:p>
            <a:pPr>
              <a:lnSpc>
                <a:spcPct val="90000"/>
              </a:lnSpc>
              <a:spcBef>
                <a:spcPts val="0"/>
              </a:spcBef>
              <a:spcAft>
                <a:spcPts val="600"/>
              </a:spcAft>
            </a:pPr>
            <a:r>
              <a:rPr lang="en-US" sz="3200" dirty="0" err="1" smtClean="0"/>
              <a:t>Procedimientos</a:t>
            </a:r>
            <a:r>
              <a:rPr lang="en-US" sz="3200" dirty="0" smtClean="0"/>
              <a:t> y </a:t>
            </a:r>
            <a:r>
              <a:rPr lang="en-US" sz="3200" dirty="0" err="1" smtClean="0"/>
              <a:t>equipo</a:t>
            </a:r>
            <a:r>
              <a:rPr lang="en-US" sz="3200" dirty="0" smtClean="0"/>
              <a:t> de entrada </a:t>
            </a:r>
            <a:r>
              <a:rPr lang="en-US" sz="3200" dirty="0" err="1" smtClean="0"/>
              <a:t>segura</a:t>
            </a:r>
            <a:endParaRPr lang="en-US" sz="3200" dirty="0"/>
          </a:p>
          <a:p>
            <a:pPr>
              <a:lnSpc>
                <a:spcPct val="90000"/>
              </a:lnSpc>
              <a:spcBef>
                <a:spcPts val="0"/>
              </a:spcBef>
              <a:spcAft>
                <a:spcPts val="600"/>
              </a:spcAft>
            </a:pPr>
            <a:r>
              <a:rPr lang="en-US" sz="3200" dirty="0" err="1" smtClean="0"/>
              <a:t>Uso</a:t>
            </a:r>
            <a:r>
              <a:rPr lang="en-US" sz="3200" dirty="0" smtClean="0"/>
              <a:t> de </a:t>
            </a:r>
            <a:r>
              <a:rPr lang="en-US" sz="3200" dirty="0" err="1" smtClean="0"/>
              <a:t>permiso</a:t>
            </a:r>
            <a:r>
              <a:rPr lang="en-US" sz="3200" dirty="0" smtClean="0"/>
              <a:t> </a:t>
            </a:r>
            <a:r>
              <a:rPr lang="en-US" sz="3200" dirty="0" err="1" smtClean="0"/>
              <a:t>escrito</a:t>
            </a:r>
            <a:endParaRPr lang="en-US" sz="3200" dirty="0"/>
          </a:p>
          <a:p>
            <a:pPr>
              <a:lnSpc>
                <a:spcPct val="90000"/>
              </a:lnSpc>
              <a:spcBef>
                <a:spcPts val="0"/>
              </a:spcBef>
              <a:spcAft>
                <a:spcPts val="600"/>
              </a:spcAft>
            </a:pPr>
            <a:r>
              <a:rPr lang="en-US" sz="3200" dirty="0" err="1" smtClean="0"/>
              <a:t>Proveedor</a:t>
            </a:r>
            <a:r>
              <a:rPr lang="en-US" sz="3200" dirty="0" smtClean="0"/>
              <a:t> de </a:t>
            </a:r>
            <a:r>
              <a:rPr lang="en-US" sz="3200" dirty="0" err="1" smtClean="0"/>
              <a:t>servicio</a:t>
            </a:r>
            <a:r>
              <a:rPr lang="en-US" sz="3200" dirty="0" smtClean="0"/>
              <a:t> de </a:t>
            </a:r>
            <a:r>
              <a:rPr lang="en-US" sz="3200" dirty="0" err="1" smtClean="0"/>
              <a:t>emergencia</a:t>
            </a:r>
            <a:endParaRPr lang="en-US" sz="3200" dirty="0"/>
          </a:p>
        </p:txBody>
      </p:sp>
    </p:spTree>
    <p:extLst>
      <p:ext uri="{BB962C8B-B14F-4D97-AF65-F5344CB8AC3E}">
        <p14:creationId xmlns:p14="http://schemas.microsoft.com/office/powerpoint/2010/main" val="3873864058"/>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74</a:t>
            </a:fld>
            <a:endParaRPr lang="en-US" dirty="0">
              <a:solidFill>
                <a:prstClr val="black">
                  <a:tint val="75000"/>
                </a:prstClr>
              </a:solidFill>
            </a:endParaRPr>
          </a:p>
        </p:txBody>
      </p:sp>
      <p:sp>
        <p:nvSpPr>
          <p:cNvPr id="3" name="Title 2"/>
          <p:cNvSpPr>
            <a:spLocks noGrp="1"/>
          </p:cNvSpPr>
          <p:nvPr>
            <p:ph type="title"/>
          </p:nvPr>
        </p:nvSpPr>
        <p:spPr/>
        <p:txBody>
          <a:bodyPr>
            <a:normAutofit/>
          </a:bodyPr>
          <a:lstStyle/>
          <a:p>
            <a:r>
              <a:rPr lang="es-HN" dirty="0" smtClean="0"/>
              <a:t>Personal Autorizado</a:t>
            </a:r>
            <a:endParaRPr lang="es-HN" dirty="0"/>
          </a:p>
        </p:txBody>
      </p:sp>
      <p:sp>
        <p:nvSpPr>
          <p:cNvPr id="10" name="Content Placeholder 9"/>
          <p:cNvSpPr>
            <a:spLocks noGrp="1"/>
          </p:cNvSpPr>
          <p:nvPr>
            <p:ph idx="1"/>
          </p:nvPr>
        </p:nvSpPr>
        <p:spPr>
          <a:xfrm>
            <a:off x="304800" y="1447806"/>
            <a:ext cx="8534400" cy="5410194"/>
          </a:xfrm>
        </p:spPr>
        <p:txBody>
          <a:bodyPr>
            <a:normAutofit/>
          </a:bodyPr>
          <a:lstStyle/>
          <a:p>
            <a:pPr marL="0" lvl="0" indent="0">
              <a:buClr>
                <a:srgbClr val="FFC000"/>
              </a:buClr>
              <a:buSzPct val="150000"/>
              <a:buNone/>
            </a:pPr>
            <a:r>
              <a:rPr lang="es-HN" sz="3600" dirty="0" smtClean="0">
                <a:solidFill>
                  <a:prstClr val="black"/>
                </a:solidFill>
              </a:rPr>
              <a:t>Prevenir entrada no autorizada. Designar y entrenar personal autorizado:</a:t>
            </a:r>
          </a:p>
          <a:p>
            <a:pPr marL="457200" lvl="0" indent="-457200">
              <a:lnSpc>
                <a:spcPct val="90000"/>
              </a:lnSpc>
              <a:spcBef>
                <a:spcPts val="1800"/>
              </a:spcBef>
              <a:spcAft>
                <a:spcPts val="600"/>
              </a:spcAft>
              <a:buClr>
                <a:srgbClr val="FFC000"/>
              </a:buClr>
              <a:buSzPct val="150000"/>
              <a:buFont typeface="Wingdings" pitchFamily="2" charset="2"/>
              <a:buChar char="§"/>
            </a:pPr>
            <a:r>
              <a:rPr lang="es-HN" sz="3200" dirty="0" smtClean="0">
                <a:solidFill>
                  <a:prstClr val="black"/>
                </a:solidFill>
              </a:rPr>
              <a:t>Supervisor de entrada</a:t>
            </a:r>
          </a:p>
          <a:p>
            <a:pPr marL="914400" lvl="1" indent="-457200">
              <a:lnSpc>
                <a:spcPct val="90000"/>
              </a:lnSpc>
              <a:spcBef>
                <a:spcPts val="0"/>
              </a:spcBef>
              <a:spcAft>
                <a:spcPts val="600"/>
              </a:spcAft>
              <a:buClr>
                <a:srgbClr val="FFC000"/>
              </a:buClr>
              <a:buSzPct val="150000"/>
              <a:buFont typeface="Arial" panose="020B0604020202020204" pitchFamily="34" charset="0"/>
              <a:buChar char="•"/>
            </a:pPr>
            <a:r>
              <a:rPr lang="es-HN" sz="2800" b="1" dirty="0" smtClean="0">
                <a:solidFill>
                  <a:prstClr val="black"/>
                </a:solidFill>
              </a:rPr>
              <a:t>Aprueba</a:t>
            </a:r>
            <a:r>
              <a:rPr lang="es-HN" sz="2800" dirty="0" smtClean="0">
                <a:solidFill>
                  <a:prstClr val="black"/>
                </a:solidFill>
              </a:rPr>
              <a:t> y responsable de la entrada segura</a:t>
            </a:r>
          </a:p>
          <a:p>
            <a:pPr marL="457200" lvl="0" indent="-457200">
              <a:lnSpc>
                <a:spcPct val="90000"/>
              </a:lnSpc>
              <a:spcBef>
                <a:spcPts val="0"/>
              </a:spcBef>
              <a:spcAft>
                <a:spcPts val="600"/>
              </a:spcAft>
              <a:buClr>
                <a:srgbClr val="FFC000"/>
              </a:buClr>
              <a:buSzPct val="150000"/>
              <a:buFont typeface="Wingdings" pitchFamily="2" charset="2"/>
              <a:buChar char="§"/>
            </a:pPr>
            <a:r>
              <a:rPr lang="es-HN" sz="3200" dirty="0" smtClean="0">
                <a:solidFill>
                  <a:prstClr val="black"/>
                </a:solidFill>
              </a:rPr>
              <a:t>Entrante</a:t>
            </a:r>
          </a:p>
          <a:p>
            <a:pPr marL="914400" lvl="1" indent="-457200">
              <a:lnSpc>
                <a:spcPct val="90000"/>
              </a:lnSpc>
              <a:spcBef>
                <a:spcPts val="0"/>
              </a:spcBef>
              <a:spcAft>
                <a:spcPts val="600"/>
              </a:spcAft>
              <a:buClr>
                <a:srgbClr val="FFC000"/>
              </a:buClr>
              <a:buSzPct val="150000"/>
              <a:buFont typeface="Arial" panose="020B0604020202020204" pitchFamily="34" charset="0"/>
              <a:buChar char="•"/>
            </a:pPr>
            <a:r>
              <a:rPr lang="es-HN" sz="2800" dirty="0" smtClean="0">
                <a:solidFill>
                  <a:prstClr val="black"/>
                </a:solidFill>
              </a:rPr>
              <a:t>Autorizado para </a:t>
            </a:r>
            <a:r>
              <a:rPr lang="es-HN" sz="2800" b="1" dirty="0" smtClean="0">
                <a:solidFill>
                  <a:prstClr val="black"/>
                </a:solidFill>
              </a:rPr>
              <a:t>Entrar </a:t>
            </a:r>
            <a:r>
              <a:rPr lang="es-HN" sz="2800" dirty="0" smtClean="0">
                <a:solidFill>
                  <a:prstClr val="black"/>
                </a:solidFill>
              </a:rPr>
              <a:t>en el espacio y realizar tareas especificadas</a:t>
            </a:r>
          </a:p>
          <a:p>
            <a:pPr marL="457200" lvl="0" indent="-457200">
              <a:lnSpc>
                <a:spcPct val="90000"/>
              </a:lnSpc>
              <a:spcBef>
                <a:spcPts val="0"/>
              </a:spcBef>
              <a:spcAft>
                <a:spcPts val="600"/>
              </a:spcAft>
              <a:buClr>
                <a:srgbClr val="FFC000"/>
              </a:buClr>
              <a:buSzPct val="150000"/>
              <a:buFont typeface="Wingdings" pitchFamily="2" charset="2"/>
              <a:buChar char="§"/>
            </a:pPr>
            <a:r>
              <a:rPr lang="es-HN" sz="3200" dirty="0" smtClean="0">
                <a:solidFill>
                  <a:prstClr val="black"/>
                </a:solidFill>
              </a:rPr>
              <a:t>Asistente</a:t>
            </a:r>
          </a:p>
          <a:p>
            <a:pPr marL="914400" lvl="1" indent="-457200">
              <a:lnSpc>
                <a:spcPct val="90000"/>
              </a:lnSpc>
              <a:spcBef>
                <a:spcPts val="0"/>
              </a:spcBef>
              <a:spcAft>
                <a:spcPts val="600"/>
              </a:spcAft>
              <a:buClr>
                <a:srgbClr val="FFC000"/>
              </a:buClr>
              <a:buSzPct val="150000"/>
              <a:buFont typeface="Arial" panose="020B0604020202020204" pitchFamily="34" charset="0"/>
              <a:buChar char="•"/>
            </a:pPr>
            <a:r>
              <a:rPr lang="es-HN" sz="2800" dirty="0" smtClean="0">
                <a:solidFill>
                  <a:prstClr val="black"/>
                </a:solidFill>
              </a:rPr>
              <a:t>Monitorea al entrante y el espacio confinado </a:t>
            </a:r>
            <a:endParaRPr lang="en-US" dirty="0"/>
          </a:p>
        </p:txBody>
      </p:sp>
    </p:spTree>
    <p:extLst>
      <p:ext uri="{BB962C8B-B14F-4D97-AF65-F5344CB8AC3E}">
        <p14:creationId xmlns:p14="http://schemas.microsoft.com/office/powerpoint/2010/main" val="3766315276"/>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75</a:t>
            </a:fld>
            <a:endParaRPr lang="en-US" dirty="0">
              <a:solidFill>
                <a:prstClr val="white">
                  <a:lumMod val="95000"/>
                </a:prstClr>
              </a:solidFill>
            </a:endParaRPr>
          </a:p>
        </p:txBody>
      </p:sp>
      <p:sp>
        <p:nvSpPr>
          <p:cNvPr id="2" name="Title 1"/>
          <p:cNvSpPr>
            <a:spLocks noGrp="1"/>
          </p:cNvSpPr>
          <p:nvPr>
            <p:ph type="title"/>
          </p:nvPr>
        </p:nvSpPr>
        <p:spPr/>
        <p:txBody>
          <a:bodyPr>
            <a:noAutofit/>
          </a:bodyPr>
          <a:lstStyle/>
          <a:p>
            <a:r>
              <a:rPr lang="es-HN" dirty="0" smtClean="0"/>
              <a:t>Supervisor de Entrada = Responsable </a:t>
            </a:r>
            <a:endParaRPr lang="es-HN" dirty="0"/>
          </a:p>
        </p:txBody>
      </p:sp>
      <p:sp>
        <p:nvSpPr>
          <p:cNvPr id="3" name="Content Placeholder 2"/>
          <p:cNvSpPr>
            <a:spLocks noGrp="1"/>
          </p:cNvSpPr>
          <p:nvPr>
            <p:ph sz="half" idx="1"/>
          </p:nvPr>
        </p:nvSpPr>
        <p:spPr>
          <a:xfrm>
            <a:off x="228600" y="1600200"/>
            <a:ext cx="6019800" cy="5105400"/>
          </a:xfrm>
        </p:spPr>
        <p:txBody>
          <a:bodyPr>
            <a:normAutofit/>
          </a:bodyPr>
          <a:lstStyle/>
          <a:p>
            <a:pPr>
              <a:lnSpc>
                <a:spcPct val="90000"/>
              </a:lnSpc>
              <a:spcBef>
                <a:spcPts val="0"/>
              </a:spcBef>
              <a:spcAft>
                <a:spcPts val="600"/>
              </a:spcAft>
            </a:pPr>
            <a:r>
              <a:rPr lang="es-HN" sz="3200" dirty="0" smtClean="0"/>
              <a:t>Determina si las condiciones de entrada son aceptables</a:t>
            </a:r>
          </a:p>
          <a:p>
            <a:pPr>
              <a:lnSpc>
                <a:spcPct val="90000"/>
              </a:lnSpc>
              <a:spcBef>
                <a:spcPts val="0"/>
              </a:spcBef>
              <a:spcAft>
                <a:spcPts val="600"/>
              </a:spcAft>
            </a:pPr>
            <a:r>
              <a:rPr lang="es-HN" sz="3200" spc="-50" dirty="0" smtClean="0"/>
              <a:t>Autoriza y termina la entrada</a:t>
            </a:r>
          </a:p>
          <a:p>
            <a:pPr>
              <a:lnSpc>
                <a:spcPct val="90000"/>
              </a:lnSpc>
              <a:spcBef>
                <a:spcPts val="0"/>
              </a:spcBef>
              <a:spcAft>
                <a:spcPts val="600"/>
              </a:spcAft>
            </a:pPr>
            <a:r>
              <a:rPr lang="es-HN" sz="3200" dirty="0" smtClean="0"/>
              <a:t>Supervisa operaciones de entrada</a:t>
            </a:r>
          </a:p>
          <a:p>
            <a:pPr marL="0" indent="0">
              <a:buNone/>
            </a:pPr>
            <a:endParaRPr lang="en-US" dirty="0" smtClean="0"/>
          </a:p>
          <a:p>
            <a:pPr marL="0" indent="0">
              <a:buNone/>
            </a:pPr>
            <a:endParaRPr lang="en-US" dirty="0"/>
          </a:p>
        </p:txBody>
      </p:sp>
      <p:sp>
        <p:nvSpPr>
          <p:cNvPr id="5" name="Content Placeholder 4"/>
          <p:cNvSpPr>
            <a:spLocks noGrp="1"/>
          </p:cNvSpPr>
          <p:nvPr>
            <p:ph sz="half" idx="2"/>
          </p:nvPr>
        </p:nvSpPr>
        <p:spPr>
          <a:xfrm>
            <a:off x="304800" y="4008437"/>
            <a:ext cx="8534400" cy="4525963"/>
          </a:xfrm>
        </p:spPr>
        <p:txBody>
          <a:bodyPr/>
          <a:lstStyle/>
          <a:p>
            <a:pPr lvl="1" indent="-365760">
              <a:lnSpc>
                <a:spcPct val="90000"/>
              </a:lnSpc>
              <a:spcBef>
                <a:spcPts val="0"/>
              </a:spcBef>
              <a:spcAft>
                <a:spcPts val="600"/>
              </a:spcAft>
            </a:pPr>
            <a:r>
              <a:rPr lang="es-HN" sz="2800" dirty="0">
                <a:solidFill>
                  <a:prstClr val="black"/>
                </a:solidFill>
              </a:rPr>
              <a:t>Signos y síntomas de exposición</a:t>
            </a:r>
          </a:p>
          <a:p>
            <a:pPr lvl="1" indent="-365760">
              <a:lnSpc>
                <a:spcPct val="90000"/>
              </a:lnSpc>
              <a:spcBef>
                <a:spcPts val="0"/>
              </a:spcBef>
              <a:spcAft>
                <a:spcPts val="600"/>
              </a:spcAft>
            </a:pPr>
            <a:r>
              <a:rPr lang="es-HN" sz="2800" dirty="0">
                <a:solidFill>
                  <a:prstClr val="black"/>
                </a:solidFill>
              </a:rPr>
              <a:t>Rendimiento de trabajo seguro</a:t>
            </a:r>
          </a:p>
          <a:p>
            <a:pPr lvl="1" indent="-365760">
              <a:lnSpc>
                <a:spcPct val="90000"/>
              </a:lnSpc>
              <a:spcBef>
                <a:spcPts val="0"/>
              </a:spcBef>
              <a:spcAft>
                <a:spcPts val="600"/>
              </a:spcAft>
            </a:pPr>
            <a:r>
              <a:rPr lang="es-HN" sz="2800" dirty="0">
                <a:solidFill>
                  <a:prstClr val="black"/>
                </a:solidFill>
              </a:rPr>
              <a:t>Verifica pruebas, equipo, rescate</a:t>
            </a:r>
          </a:p>
          <a:p>
            <a:pPr lvl="1" indent="-365760">
              <a:lnSpc>
                <a:spcPct val="90000"/>
              </a:lnSpc>
              <a:spcBef>
                <a:spcPts val="0"/>
              </a:spcBef>
              <a:spcAft>
                <a:spcPts val="600"/>
              </a:spcAft>
            </a:pPr>
            <a:r>
              <a:rPr lang="es-HN" sz="2800" dirty="0">
                <a:solidFill>
                  <a:prstClr val="black"/>
                </a:solidFill>
              </a:rPr>
              <a:t>Retira personas no autorizadas</a:t>
            </a:r>
          </a:p>
          <a:p>
            <a:pPr lvl="0">
              <a:lnSpc>
                <a:spcPct val="90000"/>
              </a:lnSpc>
              <a:spcBef>
                <a:spcPts val="0"/>
              </a:spcBef>
            </a:pPr>
            <a:r>
              <a:rPr lang="es-HN" sz="3200" dirty="0">
                <a:solidFill>
                  <a:prstClr val="black"/>
                </a:solidFill>
              </a:rPr>
              <a:t>Mantener la consistencia</a:t>
            </a:r>
          </a:p>
          <a:p>
            <a:endParaRPr lang="en-US" dirty="0"/>
          </a:p>
        </p:txBody>
      </p:sp>
      <p:pic>
        <p:nvPicPr>
          <p:cNvPr id="24578" name="Picture 2" title="Hombre comprobando un permis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638800" y="1828800"/>
            <a:ext cx="3200400" cy="2597573"/>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2412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76</a:t>
            </a:fld>
            <a:endParaRPr lang="en-US" dirty="0">
              <a:solidFill>
                <a:prstClr val="white">
                  <a:lumMod val="95000"/>
                </a:prstClr>
              </a:solidFill>
            </a:endParaRPr>
          </a:p>
        </p:txBody>
      </p:sp>
      <p:sp>
        <p:nvSpPr>
          <p:cNvPr id="2" name="Title 1"/>
          <p:cNvSpPr>
            <a:spLocks noGrp="1"/>
          </p:cNvSpPr>
          <p:nvPr>
            <p:ph type="title"/>
          </p:nvPr>
        </p:nvSpPr>
        <p:spPr/>
        <p:txBody>
          <a:bodyPr anchor="t">
            <a:normAutofit/>
          </a:bodyPr>
          <a:lstStyle/>
          <a:p>
            <a:r>
              <a:rPr lang="es-HN" dirty="0" smtClean="0"/>
              <a:t>Entrante Realiza </a:t>
            </a:r>
            <a:r>
              <a:rPr lang="es-HN" dirty="0"/>
              <a:t>T</a:t>
            </a:r>
            <a:r>
              <a:rPr lang="es-HN" dirty="0" smtClean="0"/>
              <a:t>areas</a:t>
            </a:r>
            <a:endParaRPr lang="es-HN" dirty="0"/>
          </a:p>
        </p:txBody>
      </p:sp>
      <p:sp>
        <p:nvSpPr>
          <p:cNvPr id="3" name="Content Placeholder 2"/>
          <p:cNvSpPr>
            <a:spLocks noGrp="1"/>
          </p:cNvSpPr>
          <p:nvPr>
            <p:ph sz="half" idx="1"/>
          </p:nvPr>
        </p:nvSpPr>
        <p:spPr>
          <a:xfrm>
            <a:off x="381000" y="1143000"/>
            <a:ext cx="8382000" cy="1219199"/>
          </a:xfrm>
        </p:spPr>
        <p:txBody>
          <a:bodyPr>
            <a:normAutofit/>
          </a:bodyPr>
          <a:lstStyle/>
          <a:p>
            <a:pPr marL="0" indent="0">
              <a:lnSpc>
                <a:spcPct val="90000"/>
              </a:lnSpc>
              <a:buNone/>
            </a:pPr>
            <a:r>
              <a:rPr lang="es-HN" sz="3600" spc="-50" dirty="0" smtClean="0"/>
              <a:t>El entrante está </a:t>
            </a:r>
            <a:r>
              <a:rPr lang="es-HN" sz="3600" b="1" spc="-50" dirty="0" smtClean="0">
                <a:solidFill>
                  <a:schemeClr val="accent6">
                    <a:lumMod val="75000"/>
                  </a:schemeClr>
                </a:solidFill>
              </a:rPr>
              <a:t>entrenado y autorizado para entrar</a:t>
            </a:r>
            <a:r>
              <a:rPr lang="es-HN" sz="3600" b="1" spc="-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HN" sz="3600" spc="-50" dirty="0" smtClean="0"/>
              <a:t>al espacio confinado. </a:t>
            </a:r>
          </a:p>
          <a:p>
            <a:pPr marL="0" indent="0">
              <a:buNone/>
            </a:pPr>
            <a:endParaRPr lang="en-US" dirty="0"/>
          </a:p>
        </p:txBody>
      </p:sp>
      <p:sp>
        <p:nvSpPr>
          <p:cNvPr id="5" name="Content Placeholder 4"/>
          <p:cNvSpPr>
            <a:spLocks noGrp="1"/>
          </p:cNvSpPr>
          <p:nvPr>
            <p:ph sz="half" idx="2"/>
          </p:nvPr>
        </p:nvSpPr>
        <p:spPr>
          <a:xfrm>
            <a:off x="381000" y="2332037"/>
            <a:ext cx="4953000" cy="4525963"/>
          </a:xfrm>
        </p:spPr>
        <p:txBody>
          <a:bodyPr>
            <a:normAutofit/>
          </a:bodyPr>
          <a:lstStyle/>
          <a:p>
            <a:pPr lvl="0">
              <a:lnSpc>
                <a:spcPct val="90000"/>
              </a:lnSpc>
              <a:spcBef>
                <a:spcPts val="600"/>
              </a:spcBef>
            </a:pPr>
            <a:r>
              <a:rPr lang="es-HN" sz="3200" dirty="0">
                <a:solidFill>
                  <a:prstClr val="black"/>
                </a:solidFill>
              </a:rPr>
              <a:t>Reconocer peligros</a:t>
            </a:r>
          </a:p>
          <a:p>
            <a:pPr marL="914400" lvl="1" indent="-457200">
              <a:lnSpc>
                <a:spcPct val="90000"/>
              </a:lnSpc>
              <a:spcBef>
                <a:spcPts val="600"/>
              </a:spcBef>
            </a:pPr>
            <a:r>
              <a:rPr lang="es-HN" sz="2800" dirty="0">
                <a:solidFill>
                  <a:prstClr val="black"/>
                </a:solidFill>
              </a:rPr>
              <a:t>Condiciones prohibidas</a:t>
            </a:r>
          </a:p>
          <a:p>
            <a:pPr lvl="0">
              <a:lnSpc>
                <a:spcPct val="90000"/>
              </a:lnSpc>
              <a:spcBef>
                <a:spcPts val="600"/>
              </a:spcBef>
            </a:pPr>
            <a:r>
              <a:rPr lang="es-HN" sz="3200" spc="50" dirty="0">
                <a:solidFill>
                  <a:prstClr val="black"/>
                </a:solidFill>
              </a:rPr>
              <a:t>Completar las tareas de forma segura</a:t>
            </a:r>
          </a:p>
          <a:p>
            <a:pPr lvl="0">
              <a:lnSpc>
                <a:spcPct val="90000"/>
              </a:lnSpc>
              <a:spcBef>
                <a:spcPts val="600"/>
              </a:spcBef>
            </a:pPr>
            <a:r>
              <a:rPr lang="es-HN" sz="3200" dirty="0">
                <a:solidFill>
                  <a:prstClr val="black"/>
                </a:solidFill>
              </a:rPr>
              <a:t>Comunicarse </a:t>
            </a:r>
          </a:p>
          <a:p>
            <a:pPr lvl="0">
              <a:lnSpc>
                <a:spcPct val="90000"/>
              </a:lnSpc>
              <a:spcBef>
                <a:spcPts val="600"/>
              </a:spcBef>
            </a:pPr>
            <a:r>
              <a:rPr lang="es-HN" sz="3200" dirty="0">
                <a:solidFill>
                  <a:prstClr val="black"/>
                </a:solidFill>
              </a:rPr>
              <a:t>Signos y síntomas de exposición</a:t>
            </a:r>
          </a:p>
          <a:p>
            <a:pPr lvl="0">
              <a:lnSpc>
                <a:spcPct val="90000"/>
              </a:lnSpc>
              <a:spcBef>
                <a:spcPts val="600"/>
              </a:spcBef>
            </a:pPr>
            <a:r>
              <a:rPr lang="es-HN" sz="3200" dirty="0">
                <a:solidFill>
                  <a:prstClr val="black"/>
                </a:solidFill>
              </a:rPr>
              <a:t>Salir cuando se le diga</a:t>
            </a:r>
          </a:p>
          <a:p>
            <a:endParaRPr lang="en-US" dirty="0"/>
          </a:p>
        </p:txBody>
      </p:sp>
      <p:pic>
        <p:nvPicPr>
          <p:cNvPr id="25603" name="Picture 3" title="Hombre en un espacio confinado"/>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105400" y="2332037"/>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2339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77</a:t>
            </a:fld>
            <a:endParaRPr lang="en-US" dirty="0">
              <a:solidFill>
                <a:prstClr val="white">
                  <a:lumMod val="95000"/>
                </a:prstClr>
              </a:solidFill>
            </a:endParaRPr>
          </a:p>
        </p:txBody>
      </p:sp>
      <p:sp>
        <p:nvSpPr>
          <p:cNvPr id="7" name="Title 6"/>
          <p:cNvSpPr>
            <a:spLocks noGrp="1"/>
          </p:cNvSpPr>
          <p:nvPr>
            <p:ph type="title"/>
          </p:nvPr>
        </p:nvSpPr>
        <p:spPr>
          <a:xfrm>
            <a:off x="304800" y="228600"/>
            <a:ext cx="8534400" cy="1143000"/>
          </a:xfrm>
        </p:spPr>
        <p:txBody>
          <a:bodyPr anchor="t">
            <a:noAutofit/>
          </a:bodyPr>
          <a:lstStyle/>
          <a:p>
            <a:r>
              <a:rPr lang="es-HN" dirty="0" smtClean="0"/>
              <a:t>Asistente Garantiza la Seguridad</a:t>
            </a:r>
            <a:endParaRPr lang="es-HN" dirty="0"/>
          </a:p>
        </p:txBody>
      </p:sp>
      <p:sp>
        <p:nvSpPr>
          <p:cNvPr id="3" name="Content Placeholder 2"/>
          <p:cNvSpPr>
            <a:spLocks noGrp="1"/>
          </p:cNvSpPr>
          <p:nvPr>
            <p:ph idx="1"/>
          </p:nvPr>
        </p:nvSpPr>
        <p:spPr>
          <a:xfrm>
            <a:off x="304800" y="1066800"/>
            <a:ext cx="8534400" cy="5943600"/>
          </a:xfrm>
        </p:spPr>
        <p:txBody>
          <a:bodyPr>
            <a:normAutofit fontScale="55000" lnSpcReduction="20000"/>
          </a:bodyPr>
          <a:lstStyle/>
          <a:p>
            <a:pPr marL="0" indent="0">
              <a:spcBef>
                <a:spcPts val="0"/>
              </a:spcBef>
              <a:buNone/>
            </a:pPr>
            <a:r>
              <a:rPr lang="es-HN" sz="6500" b="1" dirty="0" smtClean="0">
                <a:solidFill>
                  <a:schemeClr val="accent6">
                    <a:lumMod val="75000"/>
                  </a:schemeClr>
                </a:solidFill>
              </a:rPr>
              <a:t>El ÚNICO deber </a:t>
            </a:r>
            <a:r>
              <a:rPr lang="es-HN" sz="6500" dirty="0" smtClean="0"/>
              <a:t>es la seguridad del entrante</a:t>
            </a:r>
            <a:r>
              <a:rPr lang="es-HN" sz="3500" dirty="0" smtClean="0"/>
              <a:t>.</a:t>
            </a:r>
          </a:p>
          <a:p>
            <a:pPr>
              <a:lnSpc>
                <a:spcPct val="110000"/>
              </a:lnSpc>
              <a:spcBef>
                <a:spcPts val="1800"/>
              </a:spcBef>
            </a:pPr>
            <a:r>
              <a:rPr lang="es-HN" sz="5800" dirty="0" smtClean="0"/>
              <a:t>Permanecer fuera del ECPR</a:t>
            </a:r>
          </a:p>
          <a:p>
            <a:pPr lvl="0">
              <a:lnSpc>
                <a:spcPct val="110000"/>
              </a:lnSpc>
              <a:spcBef>
                <a:spcPts val="0"/>
              </a:spcBef>
            </a:pPr>
            <a:r>
              <a:rPr lang="es-HN" sz="5800" dirty="0" smtClean="0">
                <a:solidFill>
                  <a:prstClr val="black"/>
                </a:solidFill>
              </a:rPr>
              <a:t>Reconocer peligros </a:t>
            </a:r>
          </a:p>
          <a:p>
            <a:pPr marL="914400" lvl="1" indent="-457200">
              <a:lnSpc>
                <a:spcPct val="110000"/>
              </a:lnSpc>
              <a:spcBef>
                <a:spcPts val="0"/>
              </a:spcBef>
            </a:pPr>
            <a:r>
              <a:rPr lang="es-HN" sz="5100" dirty="0" smtClean="0">
                <a:solidFill>
                  <a:prstClr val="black"/>
                </a:solidFill>
              </a:rPr>
              <a:t>Signos de exposición, síntomas, efectos de comportamiento</a:t>
            </a:r>
          </a:p>
          <a:p>
            <a:pPr>
              <a:lnSpc>
                <a:spcPct val="110000"/>
              </a:lnSpc>
              <a:spcBef>
                <a:spcPts val="0"/>
              </a:spcBef>
            </a:pPr>
            <a:r>
              <a:rPr lang="es-HN" sz="5800" spc="-50" dirty="0" smtClean="0"/>
              <a:t>Monitorear al entrante, el espacio, el entorno</a:t>
            </a:r>
          </a:p>
          <a:p>
            <a:pPr marL="914400" lvl="1" indent="-457200">
              <a:lnSpc>
                <a:spcPct val="110000"/>
              </a:lnSpc>
              <a:spcBef>
                <a:spcPts val="0"/>
              </a:spcBef>
            </a:pPr>
            <a:r>
              <a:rPr lang="es-HN" sz="5100" dirty="0" smtClean="0">
                <a:latin typeface="Arial" panose="020B0604020202020204" pitchFamily="34" charset="0"/>
                <a:cs typeface="Arial" panose="020B0604020202020204" pitchFamily="34" charset="0"/>
              </a:rPr>
              <a:t>Saber quien está dentro</a:t>
            </a:r>
          </a:p>
          <a:p>
            <a:pPr marL="914400" lvl="1" indent="-457200">
              <a:lnSpc>
                <a:spcPct val="110000"/>
              </a:lnSpc>
              <a:spcBef>
                <a:spcPts val="0"/>
              </a:spcBef>
            </a:pPr>
            <a:r>
              <a:rPr lang="es-HN" sz="5100" dirty="0" smtClean="0">
                <a:latin typeface="Arial" panose="020B0604020202020204" pitchFamily="34" charset="0"/>
                <a:cs typeface="Arial" panose="020B0604020202020204" pitchFamily="34" charset="0"/>
              </a:rPr>
              <a:t>Evacuar el espacio</a:t>
            </a:r>
          </a:p>
          <a:p>
            <a:pPr>
              <a:lnSpc>
                <a:spcPct val="110000"/>
              </a:lnSpc>
              <a:spcBef>
                <a:spcPts val="0"/>
              </a:spcBef>
            </a:pPr>
            <a:r>
              <a:rPr lang="es-HN" sz="5800" dirty="0" smtClean="0"/>
              <a:t>Comunicarse</a:t>
            </a:r>
          </a:p>
          <a:p>
            <a:pPr>
              <a:lnSpc>
                <a:spcPct val="110000"/>
              </a:lnSpc>
              <a:spcBef>
                <a:spcPts val="0"/>
              </a:spcBef>
            </a:pPr>
            <a:r>
              <a:rPr lang="es-HN" sz="5800" dirty="0" smtClean="0"/>
              <a:t>Pedir ayuda</a:t>
            </a:r>
          </a:p>
          <a:p>
            <a:pPr lvl="1">
              <a:lnSpc>
                <a:spcPct val="110000"/>
              </a:lnSpc>
              <a:spcBef>
                <a:spcPts val="0"/>
              </a:spcBef>
            </a:pPr>
            <a:r>
              <a:rPr lang="es-HN" sz="5100" dirty="0" smtClean="0">
                <a:latin typeface="Arial" panose="020B0604020202020204" pitchFamily="34" charset="0"/>
                <a:cs typeface="Arial" panose="020B0604020202020204" pitchFamily="34" charset="0"/>
              </a:rPr>
              <a:t>Rescate sin entrar</a:t>
            </a:r>
          </a:p>
          <a:p>
            <a:pPr marL="0" indent="0">
              <a:spcBef>
                <a:spcPts val="600"/>
              </a:spcBef>
              <a:buNone/>
            </a:pPr>
            <a:endParaRPr lang="en-US" dirty="0" smtClean="0"/>
          </a:p>
          <a:p>
            <a:pPr marL="0" indent="0">
              <a:spcBef>
                <a:spcPts val="600"/>
              </a:spcBef>
              <a:buNone/>
            </a:pPr>
            <a:r>
              <a:rPr lang="en-US" dirty="0" smtClean="0"/>
              <a:t>	</a:t>
            </a:r>
          </a:p>
          <a:p>
            <a:endParaRPr lang="en-US" dirty="0"/>
          </a:p>
          <a:p>
            <a:endParaRPr lang="en-US" dirty="0"/>
          </a:p>
          <a:p>
            <a:endParaRPr lang="en-US" dirty="0" smtClean="0"/>
          </a:p>
          <a:p>
            <a:endParaRPr lang="en-US" dirty="0"/>
          </a:p>
        </p:txBody>
      </p:sp>
      <p:pic>
        <p:nvPicPr>
          <p:cNvPr id="11" name="Picture 2" title="Asistente Garantiza la Seguridad para Hombre en un espacio confinad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4267200"/>
            <a:ext cx="3200400" cy="24003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4939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78</a:t>
            </a:fld>
            <a:endParaRPr lang="en-US" dirty="0">
              <a:solidFill>
                <a:prstClr val="black">
                  <a:tint val="75000"/>
                </a:prstClr>
              </a:solidFill>
            </a:endParaRPr>
          </a:p>
        </p:txBody>
      </p:sp>
      <p:sp>
        <p:nvSpPr>
          <p:cNvPr id="3" name="Title 2"/>
          <p:cNvSpPr>
            <a:spLocks noGrp="1"/>
          </p:cNvSpPr>
          <p:nvPr>
            <p:ph type="title"/>
          </p:nvPr>
        </p:nvSpPr>
        <p:spPr>
          <a:xfrm>
            <a:off x="228600" y="274638"/>
            <a:ext cx="8686800" cy="1143000"/>
          </a:xfrm>
        </p:spPr>
        <p:txBody>
          <a:bodyPr>
            <a:noAutofit/>
          </a:bodyPr>
          <a:lstStyle/>
          <a:p>
            <a:r>
              <a:rPr lang="es-HN" dirty="0" smtClean="0"/>
              <a:t>Necesidades de </a:t>
            </a:r>
            <a:r>
              <a:rPr lang="es-HN" dirty="0"/>
              <a:t>E</a:t>
            </a:r>
            <a:r>
              <a:rPr lang="es-HN" dirty="0" smtClean="0"/>
              <a:t>quipo para Una Entrada Segura</a:t>
            </a:r>
            <a:endParaRPr lang="es-HN" dirty="0"/>
          </a:p>
        </p:txBody>
      </p:sp>
      <p:sp>
        <p:nvSpPr>
          <p:cNvPr id="4" name="Content Placeholder 3"/>
          <p:cNvSpPr>
            <a:spLocks noGrp="1"/>
          </p:cNvSpPr>
          <p:nvPr>
            <p:ph idx="1"/>
          </p:nvPr>
        </p:nvSpPr>
        <p:spPr/>
        <p:txBody>
          <a:bodyPr>
            <a:normAutofit/>
          </a:bodyPr>
          <a:lstStyle/>
          <a:p>
            <a:pPr lvl="0" rtl="0"/>
            <a:r>
              <a:rPr lang="en-US" sz="3200" dirty="0" err="1" smtClean="0">
                <a:latin typeface="Arial" panose="020B0604020202020204" pitchFamily="34" charset="0"/>
                <a:cs typeface="Arial" panose="020B0604020202020204" pitchFamily="34" charset="0"/>
              </a:rPr>
              <a:t>Pruebas</a:t>
            </a:r>
            <a:r>
              <a:rPr lang="en-US" sz="3200" dirty="0" smtClean="0">
                <a:latin typeface="Arial" panose="020B0604020202020204" pitchFamily="34" charset="0"/>
                <a:cs typeface="Arial" panose="020B0604020202020204" pitchFamily="34" charset="0"/>
              </a:rPr>
              <a:t> y </a:t>
            </a:r>
            <a:r>
              <a:rPr lang="en-US" sz="3200" dirty="0" err="1" smtClean="0">
                <a:latin typeface="Arial" panose="020B0604020202020204" pitchFamily="34" charset="0"/>
                <a:cs typeface="Arial" panose="020B0604020202020204" pitchFamily="34" charset="0"/>
              </a:rPr>
              <a:t>monitoreo</a:t>
            </a:r>
            <a:endParaRPr lang="en-US" sz="3200" dirty="0">
              <a:latin typeface="Arial" panose="020B0604020202020204" pitchFamily="34" charset="0"/>
              <a:cs typeface="Arial" panose="020B0604020202020204" pitchFamily="34" charset="0"/>
            </a:endParaRPr>
          </a:p>
          <a:p>
            <a:pPr lvl="0" rtl="0"/>
            <a:r>
              <a:rPr lang="en-US" sz="3200" dirty="0" err="1" smtClean="0">
                <a:latin typeface="Arial" panose="020B0604020202020204" pitchFamily="34" charset="0"/>
                <a:cs typeface="Arial" panose="020B0604020202020204" pitchFamily="34" charset="0"/>
              </a:rPr>
              <a:t>Ventilar</a:t>
            </a:r>
            <a:endParaRPr lang="en-US" sz="3200" dirty="0">
              <a:latin typeface="Arial" panose="020B0604020202020204" pitchFamily="34" charset="0"/>
              <a:cs typeface="Arial" panose="020B0604020202020204" pitchFamily="34" charset="0"/>
            </a:endParaRPr>
          </a:p>
          <a:p>
            <a:pPr lvl="0" rtl="0"/>
            <a:r>
              <a:rPr lang="es-HN" sz="3200" noProof="0" dirty="0" smtClean="0">
                <a:latin typeface="Arial" panose="020B0604020202020204" pitchFamily="34" charset="0"/>
                <a:cs typeface="Arial" panose="020B0604020202020204" pitchFamily="34" charset="0"/>
              </a:rPr>
              <a:t>Comunicación</a:t>
            </a:r>
            <a:endParaRPr lang="es-HN" sz="3200" noProof="0" dirty="0">
              <a:latin typeface="Arial" panose="020B0604020202020204" pitchFamily="34" charset="0"/>
              <a:cs typeface="Arial" panose="020B0604020202020204" pitchFamily="34" charset="0"/>
            </a:endParaRPr>
          </a:p>
          <a:p>
            <a:pPr lvl="0" rtl="0"/>
            <a:r>
              <a:rPr lang="es-HN" sz="3200" noProof="0" dirty="0" smtClean="0">
                <a:latin typeface="Arial" panose="020B0604020202020204" pitchFamily="34" charset="0"/>
                <a:cs typeface="Arial" panose="020B0604020202020204" pitchFamily="34" charset="0"/>
              </a:rPr>
              <a:t>Equipo Protección Personal</a:t>
            </a:r>
            <a:endParaRPr lang="es-HN" sz="3200" noProof="0" dirty="0">
              <a:latin typeface="Arial" panose="020B0604020202020204" pitchFamily="34" charset="0"/>
              <a:cs typeface="Arial" panose="020B0604020202020204" pitchFamily="34" charset="0"/>
            </a:endParaRPr>
          </a:p>
          <a:p>
            <a:pPr lvl="0" rtl="0"/>
            <a:r>
              <a:rPr lang="es-HN" sz="3200" noProof="0" dirty="0" smtClean="0">
                <a:latin typeface="Arial" panose="020B0604020202020204" pitchFamily="34" charset="0"/>
                <a:cs typeface="Arial" panose="020B0604020202020204" pitchFamily="34" charset="0"/>
              </a:rPr>
              <a:t>Iluminación</a:t>
            </a:r>
            <a:endParaRPr lang="es-HN" sz="3200" noProof="0" dirty="0">
              <a:latin typeface="Arial" panose="020B0604020202020204" pitchFamily="34" charset="0"/>
              <a:cs typeface="Arial" panose="020B0604020202020204" pitchFamily="34" charset="0"/>
            </a:endParaRPr>
          </a:p>
          <a:p>
            <a:pPr lvl="0" algn="l" rtl="0"/>
            <a:r>
              <a:rPr lang="en-US" sz="3200" dirty="0" err="1" smtClean="0">
                <a:latin typeface="Arial" panose="020B0604020202020204" pitchFamily="34" charset="0"/>
                <a:cs typeface="Arial" panose="020B0604020202020204" pitchFamily="34" charset="0"/>
              </a:rPr>
              <a:t>Medios</a:t>
            </a:r>
            <a:r>
              <a:rPr lang="en-US" sz="3200" dirty="0" smtClean="0">
                <a:latin typeface="Arial" panose="020B0604020202020204" pitchFamily="34" charset="0"/>
                <a:cs typeface="Arial" panose="020B0604020202020204" pitchFamily="34" charset="0"/>
              </a:rPr>
              <a:t> de entrada y </a:t>
            </a:r>
            <a:r>
              <a:rPr lang="en-US" sz="3200" dirty="0" err="1" smtClean="0">
                <a:latin typeface="Arial" panose="020B0604020202020204" pitchFamily="34" charset="0"/>
                <a:cs typeface="Arial" panose="020B0604020202020204" pitchFamily="34" charset="0"/>
              </a:rPr>
              <a:t>salida</a:t>
            </a:r>
            <a:endParaRPr lang="en-US" sz="3200" dirty="0">
              <a:latin typeface="Arial" panose="020B0604020202020204" pitchFamily="34" charset="0"/>
              <a:cs typeface="Arial" panose="020B0604020202020204" pitchFamily="34" charset="0"/>
            </a:endParaRPr>
          </a:p>
          <a:p>
            <a:pPr lvl="0" rtl="0"/>
            <a:r>
              <a:rPr lang="en-US" sz="3200" dirty="0" err="1" smtClean="0">
                <a:latin typeface="Arial" panose="020B0604020202020204" pitchFamily="34" charset="0"/>
                <a:cs typeface="Arial" panose="020B0604020202020204" pitchFamily="34" charset="0"/>
              </a:rPr>
              <a:t>Rescate</a:t>
            </a:r>
            <a:r>
              <a:rPr lang="en-US" sz="3200" dirty="0" smtClean="0">
                <a:latin typeface="Arial" panose="020B0604020202020204" pitchFamily="34" charset="0"/>
                <a:cs typeface="Arial" panose="020B0604020202020204" pitchFamily="34" charset="0"/>
              </a:rPr>
              <a:t> y </a:t>
            </a:r>
            <a:r>
              <a:rPr lang="en-US" sz="3200" dirty="0" err="1" smtClean="0">
                <a:latin typeface="Arial" panose="020B0604020202020204" pitchFamily="34" charset="0"/>
                <a:cs typeface="Arial" panose="020B0604020202020204" pitchFamily="34" charset="0"/>
              </a:rPr>
              <a:t>emergencia</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5027173"/>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79</a:t>
            </a:fld>
            <a:endParaRPr lang="en-US" dirty="0">
              <a:solidFill>
                <a:prstClr val="white">
                  <a:lumMod val="95000"/>
                </a:prstClr>
              </a:solidFill>
            </a:endParaRPr>
          </a:p>
        </p:txBody>
      </p:sp>
      <p:sp>
        <p:nvSpPr>
          <p:cNvPr id="2" name="Title 1"/>
          <p:cNvSpPr>
            <a:spLocks noGrp="1"/>
          </p:cNvSpPr>
          <p:nvPr>
            <p:ph type="title"/>
          </p:nvPr>
        </p:nvSpPr>
        <p:spPr>
          <a:xfrm>
            <a:off x="304800" y="152400"/>
            <a:ext cx="8534400" cy="1143000"/>
          </a:xfrm>
        </p:spPr>
        <p:txBody>
          <a:bodyPr>
            <a:noAutofit/>
          </a:bodyPr>
          <a:lstStyle/>
          <a:p>
            <a:r>
              <a:rPr lang="es-HN" dirty="0" smtClean="0"/>
              <a:t>Dispositivo de Recuperación: Ayuda al Rescate</a:t>
            </a:r>
            <a:endParaRPr lang="es-HN" dirty="0"/>
          </a:p>
        </p:txBody>
      </p:sp>
      <p:sp>
        <p:nvSpPr>
          <p:cNvPr id="3" name="Content Placeholder 2"/>
          <p:cNvSpPr>
            <a:spLocks noGrp="1"/>
          </p:cNvSpPr>
          <p:nvPr>
            <p:ph idx="1"/>
          </p:nvPr>
        </p:nvSpPr>
        <p:spPr>
          <a:xfrm>
            <a:off x="304800" y="1600200"/>
            <a:ext cx="6324600" cy="5257800"/>
          </a:xfrm>
        </p:spPr>
        <p:txBody>
          <a:bodyPr>
            <a:normAutofit/>
          </a:bodyPr>
          <a:lstStyle/>
          <a:p>
            <a:pPr marL="0" indent="0">
              <a:spcBef>
                <a:spcPts val="0"/>
              </a:spcBef>
              <a:buNone/>
            </a:pPr>
            <a:r>
              <a:rPr lang="es-HN" sz="3600" dirty="0" smtClean="0"/>
              <a:t>Sistemas de Recuperación</a:t>
            </a:r>
          </a:p>
          <a:p>
            <a:pPr>
              <a:lnSpc>
                <a:spcPct val="90000"/>
              </a:lnSpc>
              <a:spcBef>
                <a:spcPts val="1800"/>
              </a:spcBef>
              <a:spcAft>
                <a:spcPts val="600"/>
              </a:spcAft>
            </a:pPr>
            <a:r>
              <a:rPr lang="es-HN" sz="3200" spc="-70" dirty="0" smtClean="0"/>
              <a:t>Arnés de seguridad, cuerda de seguridad, cabrestante</a:t>
            </a:r>
          </a:p>
          <a:p>
            <a:pPr>
              <a:lnSpc>
                <a:spcPct val="90000"/>
              </a:lnSpc>
              <a:spcBef>
                <a:spcPts val="0"/>
              </a:spcBef>
              <a:spcAft>
                <a:spcPts val="600"/>
              </a:spcAft>
            </a:pPr>
            <a:r>
              <a:rPr lang="es-HN" sz="3200" spc="-80" dirty="0" smtClean="0"/>
              <a:t>Requisito para entrada superior</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&gt; 5 pies de profundidad</a:t>
            </a:r>
          </a:p>
          <a:p>
            <a:pPr>
              <a:lnSpc>
                <a:spcPct val="90000"/>
              </a:lnSpc>
              <a:spcBef>
                <a:spcPts val="0"/>
              </a:spcBef>
              <a:spcAft>
                <a:spcPts val="600"/>
              </a:spcAft>
            </a:pPr>
            <a:r>
              <a:rPr lang="es-HN" sz="3200" dirty="0" smtClean="0"/>
              <a:t>Utilizado por el entrante</a:t>
            </a:r>
          </a:p>
          <a:p>
            <a:pPr lvl="1" indent="-365760">
              <a:lnSpc>
                <a:spcPct val="90000"/>
              </a:lnSpc>
              <a:spcBef>
                <a:spcPts val="0"/>
              </a:spcBef>
              <a:spcAft>
                <a:spcPts val="600"/>
              </a:spcAft>
            </a:pPr>
            <a:r>
              <a:rPr lang="es-HN" sz="2800" dirty="0" smtClean="0"/>
              <a:t>Para rescate sin entrar</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A menos que represente peligro</a:t>
            </a:r>
            <a:endParaRPr lang="es-HN" sz="2800" b="1" dirty="0" smtClean="0">
              <a:latin typeface="Arial" panose="020B0604020202020204" pitchFamily="34" charset="0"/>
              <a:cs typeface="Arial" panose="020B0604020202020204" pitchFamily="34" charset="0"/>
            </a:endParaRPr>
          </a:p>
          <a:p>
            <a:pPr lvl="1" indent="-365760">
              <a:lnSpc>
                <a:spcPct val="90000"/>
              </a:lnSpc>
              <a:spcBef>
                <a:spcPts val="0"/>
              </a:spcBef>
              <a:spcAft>
                <a:spcPts val="600"/>
              </a:spcAft>
            </a:pPr>
            <a:r>
              <a:rPr lang="es-HN" sz="2800" b="1" dirty="0" smtClean="0">
                <a:solidFill>
                  <a:schemeClr val="accent6">
                    <a:lumMod val="75000"/>
                  </a:schemeClr>
                </a:solidFill>
                <a:latin typeface="Arial" panose="020B0604020202020204" pitchFamily="34" charset="0"/>
                <a:cs typeface="Arial" panose="020B0604020202020204" pitchFamily="34" charset="0"/>
              </a:rPr>
              <a:t>O</a:t>
            </a:r>
            <a:r>
              <a:rPr lang="es-HN" sz="2800" dirty="0" smtClean="0">
                <a:solidFill>
                  <a:schemeClr val="accent6">
                    <a:lumMod val="75000"/>
                  </a:schemeClr>
                </a:solidFill>
                <a:latin typeface="Arial" panose="020B0604020202020204" pitchFamily="34" charset="0"/>
                <a:cs typeface="Arial" panose="020B0604020202020204" pitchFamily="34" charset="0"/>
              </a:rPr>
              <a:t> </a:t>
            </a:r>
            <a:r>
              <a:rPr lang="es-HN" sz="2800" dirty="0" smtClean="0">
                <a:latin typeface="Arial" panose="020B0604020202020204" pitchFamily="34" charset="0"/>
                <a:cs typeface="Arial" panose="020B0604020202020204" pitchFamily="34" charset="0"/>
              </a:rPr>
              <a:t>no ayude al rescate</a:t>
            </a:r>
          </a:p>
          <a:p>
            <a:pPr lvl="1"/>
            <a:endParaRPr lang="en-US" sz="1300" dirty="0" smtClean="0">
              <a:latin typeface="Arial" panose="020B0604020202020204" pitchFamily="34" charset="0"/>
              <a:cs typeface="Arial" panose="020B0604020202020204" pitchFamily="34" charset="0"/>
            </a:endParaRPr>
          </a:p>
          <a:p>
            <a:endParaRPr lang="en-US" sz="1700" dirty="0" smtClean="0"/>
          </a:p>
          <a:p>
            <a:endParaRPr lang="en-US" dirty="0" smtClean="0"/>
          </a:p>
          <a:p>
            <a:pPr lvl="1"/>
            <a:endParaRPr lang="en-US" dirty="0" smtClean="0">
              <a:latin typeface="Arial" panose="020B0604020202020204" pitchFamily="34" charset="0"/>
              <a:cs typeface="Arial" panose="020B0604020202020204" pitchFamily="34" charset="0"/>
            </a:endParaRPr>
          </a:p>
        </p:txBody>
      </p:sp>
      <p:pic>
        <p:nvPicPr>
          <p:cNvPr id="27650" name="Picture 2" title="Sistemas de Recuperación para espacio confinad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68389" y="1600200"/>
            <a:ext cx="2747011" cy="365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004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8</a:t>
            </a:fld>
            <a:endParaRPr lang="en-US" dirty="0"/>
          </a:p>
        </p:txBody>
      </p:sp>
      <p:sp>
        <p:nvSpPr>
          <p:cNvPr id="2" name="Title 1"/>
          <p:cNvSpPr>
            <a:spLocks noGrp="1"/>
          </p:cNvSpPr>
          <p:nvPr>
            <p:ph type="title"/>
          </p:nvPr>
        </p:nvSpPr>
        <p:spPr/>
        <p:txBody>
          <a:bodyPr/>
          <a:lstStyle/>
          <a:p>
            <a:r>
              <a:rPr lang="es-HN" dirty="0" smtClean="0"/>
              <a:t>Objetivos de Aprendizaje</a:t>
            </a:r>
            <a:endParaRPr lang="es-HN" dirty="0"/>
          </a:p>
        </p:txBody>
      </p:sp>
      <p:sp>
        <p:nvSpPr>
          <p:cNvPr id="3" name="Content Placeholder 2"/>
          <p:cNvSpPr>
            <a:spLocks noGrp="1"/>
          </p:cNvSpPr>
          <p:nvPr>
            <p:ph idx="1"/>
          </p:nvPr>
        </p:nvSpPr>
        <p:spPr>
          <a:xfrm>
            <a:off x="457200" y="1600206"/>
            <a:ext cx="8305800" cy="5105394"/>
          </a:xfrm>
        </p:spPr>
        <p:txBody>
          <a:bodyPr>
            <a:normAutofit/>
          </a:bodyPr>
          <a:lstStyle/>
          <a:p>
            <a:pPr marL="91440" lvl="0" indent="0" defTabSz="457200">
              <a:lnSpc>
                <a:spcPct val="80000"/>
              </a:lnSpc>
              <a:spcBef>
                <a:spcPts val="0"/>
              </a:spcBef>
              <a:spcAft>
                <a:spcPts val="2400"/>
              </a:spcAft>
              <a:buNone/>
            </a:pPr>
            <a:r>
              <a:rPr lang="es-HN" sz="3600" b="1" dirty="0" smtClean="0">
                <a:solidFill>
                  <a:schemeClr val="accent6">
                    <a:lumMod val="75000"/>
                  </a:schemeClr>
                </a:solidFill>
              </a:rPr>
              <a:t>Al finalizar este módulo, los participantes serán capaces de:</a:t>
            </a:r>
          </a:p>
          <a:p>
            <a:pPr marL="457200" lvl="0" indent="-457200" defTabSz="457200">
              <a:lnSpc>
                <a:spcPct val="80000"/>
              </a:lnSpc>
              <a:spcBef>
                <a:spcPts val="1200"/>
              </a:spcBef>
              <a:buClr>
                <a:srgbClr val="FFC000"/>
              </a:buClr>
              <a:buSzPct val="150000"/>
              <a:buFont typeface="Wingdings" panose="05000000000000000000" pitchFamily="2" charset="2"/>
              <a:buChar char="§"/>
            </a:pPr>
            <a:r>
              <a:rPr lang="es-HN" sz="3200" dirty="0" smtClean="0">
                <a:solidFill>
                  <a:prstClr val="black"/>
                </a:solidFill>
                <a:latin typeface="Arial" charset="0"/>
                <a:cs typeface="Arial" charset="0"/>
              </a:rPr>
              <a:t>Identificar espacios confinados agrícolas</a:t>
            </a:r>
          </a:p>
          <a:p>
            <a:pPr marL="457200" lvl="0" indent="-457200" defTabSz="457200">
              <a:lnSpc>
                <a:spcPct val="80000"/>
              </a:lnSpc>
              <a:spcBef>
                <a:spcPts val="1200"/>
              </a:spcBef>
              <a:buClr>
                <a:srgbClr val="FFC000"/>
              </a:buClr>
              <a:buSzPct val="150000"/>
              <a:buFont typeface="Wingdings" panose="05000000000000000000" pitchFamily="2" charset="2"/>
              <a:buChar char="§"/>
            </a:pPr>
            <a:r>
              <a:rPr lang="es-HN" sz="3200" dirty="0" smtClean="0">
                <a:solidFill>
                  <a:prstClr val="black"/>
                </a:solidFill>
                <a:latin typeface="Arial" charset="0"/>
                <a:cs typeface="Arial" charset="0"/>
              </a:rPr>
              <a:t>Identificar peligros en espacios confinados agrícolas</a:t>
            </a:r>
          </a:p>
          <a:p>
            <a:pPr marL="457200" lvl="0" indent="-457200" defTabSz="457200">
              <a:lnSpc>
                <a:spcPct val="80000"/>
              </a:lnSpc>
              <a:spcBef>
                <a:spcPts val="1200"/>
              </a:spcBef>
              <a:buClr>
                <a:srgbClr val="FFC000"/>
              </a:buClr>
              <a:buSzPct val="150000"/>
              <a:buFont typeface="Wingdings" panose="05000000000000000000" pitchFamily="2" charset="2"/>
              <a:buChar char="§"/>
            </a:pPr>
            <a:r>
              <a:rPr lang="es-HN" sz="3200" dirty="0" smtClean="0">
                <a:solidFill>
                  <a:prstClr val="black"/>
                </a:solidFill>
                <a:latin typeface="Arial" charset="0"/>
                <a:cs typeface="Arial" charset="0"/>
              </a:rPr>
              <a:t>Controlar peligros con los métodos adecuados</a:t>
            </a:r>
          </a:p>
          <a:p>
            <a:pPr marL="457200" lvl="0" indent="-457200" defTabSz="457200">
              <a:lnSpc>
                <a:spcPct val="80000"/>
              </a:lnSpc>
              <a:spcBef>
                <a:spcPts val="1200"/>
              </a:spcBef>
              <a:buClr>
                <a:srgbClr val="FFC000"/>
              </a:buClr>
              <a:buSzPct val="150000"/>
              <a:buFont typeface="Wingdings" panose="05000000000000000000" pitchFamily="2" charset="2"/>
              <a:buChar char="§"/>
            </a:pPr>
            <a:r>
              <a:rPr lang="es-HN" sz="3200" dirty="0" smtClean="0">
                <a:solidFill>
                  <a:prstClr val="black"/>
                </a:solidFill>
                <a:latin typeface="Arial" charset="0"/>
                <a:cs typeface="Arial" charset="0"/>
              </a:rPr>
              <a:t>Entender </a:t>
            </a:r>
            <a:r>
              <a:rPr lang="es-HN" sz="3200" dirty="0">
                <a:solidFill>
                  <a:prstClr val="black"/>
                </a:solidFill>
                <a:latin typeface="Arial" charset="0"/>
                <a:cs typeface="Arial" charset="0"/>
              </a:rPr>
              <a:t>cómo aplicar la norma de espacios </a:t>
            </a:r>
            <a:r>
              <a:rPr lang="es-HN" sz="3200" dirty="0" smtClean="0">
                <a:solidFill>
                  <a:prstClr val="black"/>
                </a:solidFill>
                <a:latin typeface="Arial" charset="0"/>
                <a:cs typeface="Arial" charset="0"/>
              </a:rPr>
              <a:t>confinados</a:t>
            </a:r>
            <a:endParaRPr lang="es-HN" sz="3200" dirty="0"/>
          </a:p>
        </p:txBody>
      </p:sp>
    </p:spTree>
    <p:extLst>
      <p:ext uri="{BB962C8B-B14F-4D97-AF65-F5344CB8AC3E}">
        <p14:creationId xmlns:p14="http://schemas.microsoft.com/office/powerpoint/2010/main" val="9716950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80</a:t>
            </a:fld>
            <a:endParaRPr lang="en-US" dirty="0">
              <a:solidFill>
                <a:prstClr val="white">
                  <a:lumMod val="95000"/>
                </a:prstClr>
              </a:solidFill>
            </a:endParaRPr>
          </a:p>
        </p:txBody>
      </p:sp>
      <p:sp>
        <p:nvSpPr>
          <p:cNvPr id="2" name="Title 1"/>
          <p:cNvSpPr>
            <a:spLocks noGrp="1"/>
          </p:cNvSpPr>
          <p:nvPr>
            <p:ph type="title"/>
          </p:nvPr>
        </p:nvSpPr>
        <p:spPr>
          <a:xfrm>
            <a:off x="228600" y="152400"/>
            <a:ext cx="8686800" cy="1143000"/>
          </a:xfrm>
        </p:spPr>
        <p:txBody>
          <a:bodyPr>
            <a:noAutofit/>
          </a:bodyPr>
          <a:lstStyle/>
          <a:p>
            <a:r>
              <a:rPr lang="es-HN" dirty="0" smtClean="0"/>
              <a:t>Cómo Controlar Múltiples Preocupaciones</a:t>
            </a:r>
            <a:endParaRPr lang="es-HN" dirty="0"/>
          </a:p>
        </p:txBody>
      </p:sp>
      <p:sp>
        <p:nvSpPr>
          <p:cNvPr id="3" name="Content Placeholder 2"/>
          <p:cNvSpPr>
            <a:spLocks noGrp="1"/>
          </p:cNvSpPr>
          <p:nvPr>
            <p:ph idx="1"/>
          </p:nvPr>
        </p:nvSpPr>
        <p:spPr>
          <a:xfrm>
            <a:off x="372374" y="1600206"/>
            <a:ext cx="8543026" cy="5257794"/>
          </a:xfrm>
        </p:spPr>
        <p:txBody>
          <a:bodyPr>
            <a:normAutofit fontScale="92500"/>
          </a:bodyPr>
          <a:lstStyle/>
          <a:p>
            <a:pPr marL="0" indent="0">
              <a:buNone/>
            </a:pPr>
            <a:r>
              <a:rPr lang="es-HN" sz="3200" dirty="0" smtClean="0"/>
              <a:t>Procedimientos para:</a:t>
            </a:r>
          </a:p>
          <a:p>
            <a:pPr marL="0" indent="0">
              <a:buNone/>
            </a:pPr>
            <a:endParaRPr lang="es-HN" sz="1600" dirty="0" smtClean="0"/>
          </a:p>
          <a:p>
            <a:pPr>
              <a:lnSpc>
                <a:spcPct val="90000"/>
              </a:lnSpc>
            </a:pPr>
            <a:r>
              <a:rPr lang="es-HN" sz="3500" dirty="0" smtClean="0"/>
              <a:t>Un asistente para múltiples sitios de entrada </a:t>
            </a:r>
          </a:p>
          <a:p>
            <a:pPr lvl="1">
              <a:lnSpc>
                <a:spcPct val="90000"/>
              </a:lnSpc>
            </a:pPr>
            <a:r>
              <a:rPr lang="es-HN" sz="3000" dirty="0" smtClean="0">
                <a:latin typeface="Arial" panose="020B0604020202020204" pitchFamily="34" charset="0"/>
                <a:cs typeface="Arial" panose="020B0604020202020204" pitchFamily="34" charset="0"/>
              </a:rPr>
              <a:t>Monitorea todos los sitios</a:t>
            </a:r>
          </a:p>
          <a:p>
            <a:pPr lvl="1">
              <a:lnSpc>
                <a:spcPct val="90000"/>
              </a:lnSpc>
            </a:pPr>
            <a:r>
              <a:rPr lang="es-HN" sz="3000" dirty="0" smtClean="0">
                <a:latin typeface="Arial" panose="020B0604020202020204" pitchFamily="34" charset="0"/>
                <a:cs typeface="Arial" panose="020B0604020202020204" pitchFamily="34" charset="0"/>
              </a:rPr>
              <a:t>Realiza tareas efectivamente en todos los sitios</a:t>
            </a:r>
          </a:p>
          <a:p>
            <a:pPr lvl="1">
              <a:lnSpc>
                <a:spcPct val="90000"/>
              </a:lnSpc>
            </a:pPr>
            <a:r>
              <a:rPr lang="es-HN" sz="3000" dirty="0" smtClean="0">
                <a:latin typeface="Arial" panose="020B0604020202020204" pitchFamily="34" charset="0"/>
                <a:cs typeface="Arial" panose="020B0604020202020204" pitchFamily="34" charset="0"/>
              </a:rPr>
              <a:t>Medios para responder a emergencias y aun realizar tareas</a:t>
            </a:r>
          </a:p>
          <a:p>
            <a:pPr>
              <a:lnSpc>
                <a:spcPct val="90000"/>
              </a:lnSpc>
            </a:pPr>
            <a:r>
              <a:rPr lang="es-HN" sz="3500" dirty="0" smtClean="0"/>
              <a:t>Múltiples empleadores</a:t>
            </a:r>
          </a:p>
          <a:p>
            <a:pPr lvl="1">
              <a:lnSpc>
                <a:spcPct val="90000"/>
              </a:lnSpc>
            </a:pPr>
            <a:r>
              <a:rPr lang="es-HN" sz="3000" dirty="0" smtClean="0">
                <a:latin typeface="Arial" panose="020B0604020202020204" pitchFamily="34" charset="0"/>
                <a:cs typeface="Arial" panose="020B0604020202020204" pitchFamily="34" charset="0"/>
              </a:rPr>
              <a:t>Coordinar operaciones </a:t>
            </a:r>
          </a:p>
          <a:p>
            <a:pPr lvl="1">
              <a:lnSpc>
                <a:spcPct val="90000"/>
              </a:lnSpc>
            </a:pPr>
            <a:r>
              <a:rPr lang="es-HN" sz="3000" dirty="0" smtClean="0">
                <a:latin typeface="Arial" panose="020B0604020202020204" pitchFamily="34" charset="0"/>
                <a:cs typeface="Arial" panose="020B0604020202020204" pitchFamily="34" charset="0"/>
              </a:rPr>
              <a:t>Los empleados no se perjudican el uno al otro</a:t>
            </a:r>
          </a:p>
          <a:p>
            <a:pPr marL="0" indent="0">
              <a:buNone/>
            </a:pPr>
            <a:endParaRPr lang="en-US" sz="3500" dirty="0"/>
          </a:p>
        </p:txBody>
      </p:sp>
    </p:spTree>
    <p:extLst>
      <p:ext uri="{BB962C8B-B14F-4D97-AF65-F5344CB8AC3E}">
        <p14:creationId xmlns:p14="http://schemas.microsoft.com/office/powerpoint/2010/main" val="25222429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81</a:t>
            </a:fld>
            <a:endParaRPr lang="en-US" dirty="0">
              <a:solidFill>
                <a:prstClr val="black">
                  <a:tint val="75000"/>
                </a:prstClr>
              </a:solidFill>
            </a:endParaRPr>
          </a:p>
        </p:txBody>
      </p:sp>
      <p:sp>
        <p:nvSpPr>
          <p:cNvPr id="2" name="Title 1"/>
          <p:cNvSpPr>
            <a:spLocks noGrp="1"/>
          </p:cNvSpPr>
          <p:nvPr>
            <p:ph type="title"/>
          </p:nvPr>
        </p:nvSpPr>
        <p:spPr/>
        <p:txBody>
          <a:bodyPr/>
          <a:lstStyle/>
          <a:p>
            <a:r>
              <a:rPr lang="es-HN" dirty="0" smtClean="0"/>
              <a:t>PERMISO DE ENTRADA</a:t>
            </a:r>
            <a:endParaRPr lang="es-HN" dirty="0"/>
          </a:p>
        </p:txBody>
      </p:sp>
      <p:sp>
        <p:nvSpPr>
          <p:cNvPr id="3" name="Text Placeholder 2"/>
          <p:cNvSpPr>
            <a:spLocks noGrp="1"/>
          </p:cNvSpPr>
          <p:nvPr>
            <p:ph type="body" idx="1"/>
          </p:nvPr>
        </p:nvSpPr>
        <p:spPr/>
        <p:txBody>
          <a:bodyPr>
            <a:normAutofit/>
          </a:bodyPr>
          <a:lstStyle/>
          <a:p>
            <a:r>
              <a:rPr lang="es-HN" sz="2800" dirty="0" smtClean="0"/>
              <a:t>Requisitos</a:t>
            </a:r>
            <a:endParaRPr lang="es-HN" sz="2800" dirty="0"/>
          </a:p>
        </p:txBody>
      </p:sp>
    </p:spTree>
    <p:extLst>
      <p:ext uri="{BB962C8B-B14F-4D97-AF65-F5344CB8AC3E}">
        <p14:creationId xmlns:p14="http://schemas.microsoft.com/office/powerpoint/2010/main" val="26441276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75000"/>
                  </a:prstClr>
                </a:solidFill>
              </a:rPr>
              <a:pPr/>
              <a:t>82</a:t>
            </a:fld>
            <a:endParaRPr lang="en-US" dirty="0">
              <a:solidFill>
                <a:prstClr val="white">
                  <a:lumMod val="75000"/>
                </a:prstClr>
              </a:solidFill>
            </a:endParaRPr>
          </a:p>
        </p:txBody>
      </p:sp>
      <p:sp>
        <p:nvSpPr>
          <p:cNvPr id="5" name="Title 4"/>
          <p:cNvSpPr>
            <a:spLocks noGrp="1"/>
          </p:cNvSpPr>
          <p:nvPr>
            <p:ph type="title"/>
          </p:nvPr>
        </p:nvSpPr>
        <p:spPr>
          <a:xfrm>
            <a:off x="457200" y="228600"/>
            <a:ext cx="8229600" cy="1143000"/>
          </a:xfrm>
        </p:spPr>
        <p:txBody>
          <a:bodyPr>
            <a:normAutofit fontScale="90000"/>
          </a:bodyPr>
          <a:lstStyle/>
          <a:p>
            <a:r>
              <a:rPr lang="es-HN" sz="4000" dirty="0" smtClean="0"/>
              <a:t>Permiso = Declaración de Registro</a:t>
            </a:r>
            <a:endParaRPr lang="es-HN" sz="4000" dirty="0"/>
          </a:p>
        </p:txBody>
      </p:sp>
      <p:sp>
        <p:nvSpPr>
          <p:cNvPr id="3" name="Content Placeholder 2"/>
          <p:cNvSpPr>
            <a:spLocks noGrp="1"/>
          </p:cNvSpPr>
          <p:nvPr>
            <p:ph idx="1"/>
          </p:nvPr>
        </p:nvSpPr>
        <p:spPr>
          <a:xfrm>
            <a:off x="385245" y="1600200"/>
            <a:ext cx="8438278" cy="5181594"/>
          </a:xfrm>
        </p:spPr>
        <p:txBody>
          <a:bodyPr>
            <a:normAutofit/>
          </a:bodyPr>
          <a:lstStyle/>
          <a:p>
            <a:pPr marL="0" indent="0">
              <a:spcBef>
                <a:spcPts val="0"/>
              </a:spcBef>
              <a:spcAft>
                <a:spcPts val="1800"/>
              </a:spcAft>
              <a:buClr>
                <a:srgbClr val="FFC000"/>
              </a:buClr>
              <a:buSzPct val="150000"/>
              <a:buNone/>
            </a:pPr>
            <a:r>
              <a:rPr lang="es-HN" sz="3600" b="1" dirty="0" smtClean="0">
                <a:solidFill>
                  <a:schemeClr val="accent6">
                    <a:lumMod val="75000"/>
                  </a:schemeClr>
                </a:solidFill>
              </a:rPr>
              <a:t>Mantener un mínimo de 1 año</a:t>
            </a:r>
            <a:endParaRPr lang="es-HN" b="1" dirty="0" smtClean="0">
              <a:solidFill>
                <a:schemeClr val="accent6">
                  <a:lumMod val="75000"/>
                </a:schemeClr>
              </a:solidFill>
            </a:endParaRPr>
          </a:p>
          <a:p>
            <a:pPr marL="457200" indent="-457200">
              <a:spcBef>
                <a:spcPts val="0"/>
              </a:spcBef>
              <a:spcAft>
                <a:spcPts val="600"/>
              </a:spcAft>
              <a:buClr>
                <a:srgbClr val="FFC000"/>
              </a:buClr>
              <a:buSzPct val="150000"/>
              <a:buFont typeface="Wingdings" panose="05000000000000000000" pitchFamily="2" charset="2"/>
              <a:buChar char="§"/>
            </a:pPr>
            <a:r>
              <a:rPr lang="es-HN" sz="3200" dirty="0" smtClean="0"/>
              <a:t>Información vital</a:t>
            </a:r>
          </a:p>
          <a:p>
            <a:pPr lvl="1">
              <a:spcBef>
                <a:spcPts val="0"/>
              </a:spcBef>
              <a:spcAft>
                <a:spcPts val="600"/>
              </a:spcAft>
              <a:buClr>
                <a:srgbClr val="FFC000"/>
              </a:buClr>
              <a:buSzPct val="150000"/>
            </a:pPr>
            <a:r>
              <a:rPr lang="es-HN" sz="2800" dirty="0" smtClean="0"/>
              <a:t>Lugar y hora</a:t>
            </a:r>
          </a:p>
          <a:p>
            <a:pPr lvl="1">
              <a:spcBef>
                <a:spcPts val="0"/>
              </a:spcBef>
              <a:spcAft>
                <a:spcPts val="600"/>
              </a:spcAft>
              <a:buClr>
                <a:srgbClr val="FFC000"/>
              </a:buClr>
              <a:buSzPct val="150000"/>
            </a:pPr>
            <a:r>
              <a:rPr lang="es-HN" sz="2800" dirty="0" smtClean="0"/>
              <a:t>Personas</a:t>
            </a:r>
          </a:p>
          <a:p>
            <a:pPr lvl="1">
              <a:spcBef>
                <a:spcPts val="0"/>
              </a:spcBef>
              <a:spcAft>
                <a:spcPts val="600"/>
              </a:spcAft>
              <a:buClr>
                <a:srgbClr val="FFC000"/>
              </a:buClr>
              <a:buSzPct val="150000"/>
            </a:pPr>
            <a:r>
              <a:rPr lang="es-HN" sz="2800" dirty="0" smtClean="0"/>
              <a:t>Autorización de entrada</a:t>
            </a:r>
          </a:p>
          <a:p>
            <a:pPr marL="457200" indent="-457200">
              <a:spcBef>
                <a:spcPts val="0"/>
              </a:spcBef>
              <a:spcAft>
                <a:spcPts val="600"/>
              </a:spcAft>
              <a:buClr>
                <a:srgbClr val="FFC000"/>
              </a:buClr>
              <a:buSzPct val="150000"/>
              <a:buFont typeface="Wingdings" panose="05000000000000000000" pitchFamily="2" charset="2"/>
              <a:buChar char="§"/>
            </a:pPr>
            <a:r>
              <a:rPr lang="es-HN" sz="3200" dirty="0" smtClean="0"/>
              <a:t>Condiciones y Operaciones</a:t>
            </a:r>
          </a:p>
          <a:p>
            <a:pPr lvl="1">
              <a:spcBef>
                <a:spcPts val="0"/>
              </a:spcBef>
              <a:spcAft>
                <a:spcPts val="600"/>
              </a:spcAft>
              <a:buClr>
                <a:srgbClr val="FFC000"/>
              </a:buClr>
              <a:buSzPct val="150000"/>
            </a:pPr>
            <a:r>
              <a:rPr lang="es-HN" sz="2800" dirty="0" smtClean="0"/>
              <a:t>Qué se hizo</a:t>
            </a:r>
          </a:p>
          <a:p>
            <a:pPr marL="457200" indent="-457200">
              <a:spcBef>
                <a:spcPts val="0"/>
              </a:spcBef>
              <a:spcAft>
                <a:spcPts val="600"/>
              </a:spcAft>
              <a:buClr>
                <a:srgbClr val="FFC000"/>
              </a:buClr>
              <a:buSzPct val="150000"/>
              <a:buFont typeface="Wingdings" panose="05000000000000000000" pitchFamily="2" charset="2"/>
              <a:buChar char="§"/>
            </a:pPr>
            <a:r>
              <a:rPr lang="es-HN" sz="3200" dirty="0" smtClean="0"/>
              <a:t>Información de seguridad </a:t>
            </a:r>
          </a:p>
        </p:txBody>
      </p:sp>
      <p:pic>
        <p:nvPicPr>
          <p:cNvPr id="7" name="Picture 3" title="Permiso de entrada para espacios confinado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3685" t="16164" r="15117" b="20849"/>
          <a:stretch/>
        </p:blipFill>
        <p:spPr bwMode="auto">
          <a:xfrm>
            <a:off x="6019800" y="2209800"/>
            <a:ext cx="2743200" cy="381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6247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83</a:t>
            </a:fld>
            <a:endParaRPr lang="en-US" dirty="0"/>
          </a:p>
        </p:txBody>
      </p:sp>
      <p:sp>
        <p:nvSpPr>
          <p:cNvPr id="2" name="Title 1"/>
          <p:cNvSpPr>
            <a:spLocks noGrp="1"/>
          </p:cNvSpPr>
          <p:nvPr>
            <p:ph type="title"/>
          </p:nvPr>
        </p:nvSpPr>
        <p:spPr/>
        <p:txBody>
          <a:bodyPr>
            <a:normAutofit fontScale="90000"/>
          </a:bodyPr>
          <a:lstStyle/>
          <a:p>
            <a:r>
              <a:rPr lang="en-US" dirty="0" err="1" smtClean="0"/>
              <a:t>Espacios</a:t>
            </a:r>
            <a:r>
              <a:rPr lang="en-US" dirty="0" smtClean="0"/>
              <a:t> </a:t>
            </a:r>
            <a:r>
              <a:rPr lang="en-US" dirty="0" err="1" smtClean="0"/>
              <a:t>Confinados</a:t>
            </a:r>
            <a:r>
              <a:rPr lang="en-US" dirty="0" smtClean="0"/>
              <a:t> c/</a:t>
            </a:r>
            <a:r>
              <a:rPr lang="en-US" dirty="0" err="1" smtClean="0"/>
              <a:t>Permiso</a:t>
            </a:r>
            <a:r>
              <a:rPr lang="en-US" dirty="0" smtClean="0"/>
              <a:t> </a:t>
            </a:r>
            <a:r>
              <a:rPr lang="en-US" dirty="0" err="1" smtClean="0"/>
              <a:t>Requerido</a:t>
            </a:r>
            <a:r>
              <a:rPr lang="en-US" dirty="0" smtClean="0"/>
              <a:t> </a:t>
            </a:r>
            <a:endParaRPr lang="en-US" dirty="0"/>
          </a:p>
        </p:txBody>
      </p:sp>
      <p:pic>
        <p:nvPicPr>
          <p:cNvPr id="13" name="Picture 12" title="Ejemplo- Permiso de entrada para espacios confinado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1540" y="1219200"/>
            <a:ext cx="4036434" cy="5257800"/>
          </a:xfrm>
          <a:prstGeom prst="rect">
            <a:avLst/>
          </a:prstGeom>
        </p:spPr>
      </p:pic>
      <p:pic>
        <p:nvPicPr>
          <p:cNvPr id="12" name="Picture 11" title="Ejemplo- Permiso de entrada para espacios confinados (continuado)"/>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30948" y="1219200"/>
            <a:ext cx="4224427" cy="5257800"/>
          </a:xfrm>
          <a:prstGeom prst="rect">
            <a:avLst/>
          </a:prstGeom>
        </p:spPr>
      </p:pic>
    </p:spTree>
    <p:extLst>
      <p:ext uri="{BB962C8B-B14F-4D97-AF65-F5344CB8AC3E}">
        <p14:creationId xmlns:p14="http://schemas.microsoft.com/office/powerpoint/2010/main" val="41546779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84</a:t>
            </a:fld>
            <a:endParaRPr lang="en-US" dirty="0">
              <a:solidFill>
                <a:prstClr val="white">
                  <a:lumMod val="75000"/>
                </a:prstClr>
              </a:solidFill>
            </a:endParaRPr>
          </a:p>
        </p:txBody>
      </p:sp>
      <p:sp>
        <p:nvSpPr>
          <p:cNvPr id="14" name="Title 13"/>
          <p:cNvSpPr>
            <a:spLocks noGrp="1"/>
          </p:cNvSpPr>
          <p:nvPr>
            <p:ph type="title"/>
          </p:nvPr>
        </p:nvSpPr>
        <p:spPr/>
        <p:txBody>
          <a:bodyPr>
            <a:normAutofit fontScale="90000"/>
          </a:bodyPr>
          <a:lstStyle/>
          <a:p>
            <a:r>
              <a:rPr lang="es-HN" sz="4000" dirty="0" smtClean="0"/>
              <a:t>Identificar Dónde, Cuándo, por qué</a:t>
            </a:r>
            <a:endParaRPr lang="es-HN" sz="4000" dirty="0"/>
          </a:p>
        </p:txBody>
      </p:sp>
      <p:sp>
        <p:nvSpPr>
          <p:cNvPr id="2" name="Content Placeholder 1"/>
          <p:cNvSpPr>
            <a:spLocks noGrp="1"/>
          </p:cNvSpPr>
          <p:nvPr>
            <p:ph sz="half" idx="1"/>
          </p:nvPr>
        </p:nvSpPr>
        <p:spPr>
          <a:xfrm>
            <a:off x="457200" y="3505200"/>
            <a:ext cx="4038600" cy="2620963"/>
          </a:xfrm>
        </p:spPr>
        <p:txBody>
          <a:bodyPr/>
          <a:lstStyle/>
          <a:p>
            <a:pPr marL="457200" lvl="0" indent="-457200" defTabSz="914400">
              <a:spcBef>
                <a:spcPts val="400"/>
              </a:spcBef>
            </a:pPr>
            <a:r>
              <a:rPr lang="es-HN" sz="3000" dirty="0">
                <a:solidFill>
                  <a:prstClr val="black"/>
                </a:solidFill>
              </a:rPr>
              <a:t>Fecha de entrada</a:t>
            </a:r>
          </a:p>
          <a:p>
            <a:pPr marL="457200" lvl="0" indent="-457200" defTabSz="914400">
              <a:spcBef>
                <a:spcPts val="400"/>
              </a:spcBef>
            </a:pPr>
            <a:r>
              <a:rPr lang="es-HN" sz="3000" dirty="0">
                <a:solidFill>
                  <a:prstClr val="black"/>
                </a:solidFill>
              </a:rPr>
              <a:t>Duración</a:t>
            </a:r>
          </a:p>
          <a:p>
            <a:pPr marL="914400" lvl="1" indent="-457200" defTabSz="914400">
              <a:spcBef>
                <a:spcPts val="400"/>
              </a:spcBef>
            </a:pPr>
            <a:r>
              <a:rPr lang="es-HN" sz="2800" dirty="0">
                <a:solidFill>
                  <a:prstClr val="black"/>
                </a:solidFill>
              </a:rPr>
              <a:t>Expiración</a:t>
            </a:r>
          </a:p>
          <a:p>
            <a:pPr marL="914400" lvl="1" indent="-457200" defTabSz="914400">
              <a:spcBef>
                <a:spcPts val="400"/>
              </a:spcBef>
            </a:pPr>
            <a:r>
              <a:rPr lang="es-HN" sz="2800" dirty="0">
                <a:solidFill>
                  <a:prstClr val="black"/>
                </a:solidFill>
              </a:rPr>
              <a:t>Hora que entró</a:t>
            </a:r>
            <a:r>
              <a:rPr lang="en-US" sz="2800" dirty="0">
                <a:solidFill>
                  <a:prstClr val="black"/>
                </a:solidFill>
              </a:rPr>
              <a:t>  </a:t>
            </a:r>
          </a:p>
          <a:p>
            <a:endParaRPr lang="en-US" dirty="0"/>
          </a:p>
        </p:txBody>
      </p:sp>
      <p:sp>
        <p:nvSpPr>
          <p:cNvPr id="7" name="Content Placeholder 6"/>
          <p:cNvSpPr>
            <a:spLocks noGrp="1"/>
          </p:cNvSpPr>
          <p:nvPr>
            <p:ph sz="half" idx="2"/>
          </p:nvPr>
        </p:nvSpPr>
        <p:spPr>
          <a:xfrm>
            <a:off x="4648200" y="3505200"/>
            <a:ext cx="4038600" cy="2620963"/>
          </a:xfrm>
        </p:spPr>
        <p:txBody>
          <a:bodyPr/>
          <a:lstStyle/>
          <a:p>
            <a:pPr marL="457200" lvl="0" indent="-457200" defTabSz="914400">
              <a:spcBef>
                <a:spcPts val="400"/>
              </a:spcBef>
            </a:pPr>
            <a:r>
              <a:rPr lang="es-HN" sz="3000" dirty="0">
                <a:solidFill>
                  <a:prstClr val="black"/>
                </a:solidFill>
              </a:rPr>
              <a:t>Espacio al que está entrando</a:t>
            </a:r>
          </a:p>
          <a:p>
            <a:pPr marL="914400" lvl="1" indent="-457200" defTabSz="914400">
              <a:spcBef>
                <a:spcPts val="400"/>
              </a:spcBef>
            </a:pPr>
            <a:r>
              <a:rPr lang="es-HN" sz="2800" dirty="0">
                <a:solidFill>
                  <a:prstClr val="black"/>
                </a:solidFill>
              </a:rPr>
              <a:t>Ubicación</a:t>
            </a:r>
          </a:p>
          <a:p>
            <a:pPr marL="457200" lvl="0" indent="-457200" defTabSz="914400">
              <a:spcBef>
                <a:spcPts val="400"/>
              </a:spcBef>
            </a:pPr>
            <a:r>
              <a:rPr lang="es-HN" dirty="0">
                <a:solidFill>
                  <a:prstClr val="black"/>
                </a:solidFill>
              </a:rPr>
              <a:t>Propósito de entrada </a:t>
            </a:r>
          </a:p>
          <a:p>
            <a:pPr marL="914400" lvl="1" indent="-457200" defTabSz="914400">
              <a:spcBef>
                <a:spcPts val="400"/>
              </a:spcBef>
            </a:pPr>
            <a:r>
              <a:rPr lang="es-HN" sz="2800" dirty="0">
                <a:solidFill>
                  <a:prstClr val="black"/>
                </a:solidFill>
              </a:rPr>
              <a:t>Tareas de trabajo</a:t>
            </a:r>
            <a:endParaRPr lang="es-HN" sz="2800" dirty="0">
              <a:solidFill>
                <a:prstClr val="black"/>
              </a:solidFill>
              <a:latin typeface="Calibri"/>
              <a:cs typeface="+mn-cs"/>
            </a:endParaRPr>
          </a:p>
          <a:p>
            <a:endParaRPr lang="en-US" dirty="0"/>
          </a:p>
        </p:txBody>
      </p:sp>
      <p:grpSp>
        <p:nvGrpSpPr>
          <p:cNvPr id="3" name="Group 2" title="Ejemplo- Permiso de entrada para espacios confinados -Información sobre la entrada "/>
          <p:cNvGrpSpPr/>
          <p:nvPr/>
        </p:nvGrpSpPr>
        <p:grpSpPr>
          <a:xfrm>
            <a:off x="532588" y="1289544"/>
            <a:ext cx="7925612" cy="2215656"/>
            <a:chOff x="532588" y="1289544"/>
            <a:chExt cx="7925612" cy="2215656"/>
          </a:xfrm>
        </p:grpSpPr>
        <p:pic>
          <p:nvPicPr>
            <p:cNvPr id="21" name="Picture 20" title="Ejemplo- Permiso de entrada para espacios confinados -Información sobre la entrada "/>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800" y="1289544"/>
              <a:ext cx="7772400" cy="2215656"/>
            </a:xfrm>
            <a:prstGeom prst="rect">
              <a:avLst/>
            </a:prstGeom>
          </p:spPr>
        </p:pic>
        <p:sp>
          <p:nvSpPr>
            <p:cNvPr id="6" name="Oval 5"/>
            <p:cNvSpPr/>
            <p:nvPr/>
          </p:nvSpPr>
          <p:spPr>
            <a:xfrm>
              <a:off x="563880" y="2438400"/>
              <a:ext cx="73152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2895600" y="2453640"/>
              <a:ext cx="91440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532588" y="2762656"/>
              <a:ext cx="210312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5257800" y="2453640"/>
              <a:ext cx="182880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656616" y="3139440"/>
              <a:ext cx="137160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5029200" y="2849880"/>
              <a:ext cx="13716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915620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85</a:t>
            </a:fld>
            <a:endParaRPr lang="en-US" dirty="0">
              <a:solidFill>
                <a:prstClr val="white">
                  <a:lumMod val="75000"/>
                </a:prstClr>
              </a:solidFill>
            </a:endParaRPr>
          </a:p>
        </p:txBody>
      </p:sp>
      <p:sp>
        <p:nvSpPr>
          <p:cNvPr id="14" name="Title 13"/>
          <p:cNvSpPr>
            <a:spLocks noGrp="1"/>
          </p:cNvSpPr>
          <p:nvPr>
            <p:ph type="title"/>
          </p:nvPr>
        </p:nvSpPr>
        <p:spPr/>
        <p:txBody>
          <a:bodyPr>
            <a:normAutofit/>
          </a:bodyPr>
          <a:lstStyle/>
          <a:p>
            <a:r>
              <a:rPr lang="es-HN" sz="4000" dirty="0" smtClean="0"/>
              <a:t>Identificar Quién</a:t>
            </a:r>
            <a:endParaRPr lang="es-HN" sz="4000" dirty="0"/>
          </a:p>
        </p:txBody>
      </p:sp>
      <p:sp>
        <p:nvSpPr>
          <p:cNvPr id="9" name="Content Placeholder 8"/>
          <p:cNvSpPr>
            <a:spLocks noGrp="1"/>
          </p:cNvSpPr>
          <p:nvPr>
            <p:ph sz="half" idx="1"/>
          </p:nvPr>
        </p:nvSpPr>
        <p:spPr>
          <a:xfrm>
            <a:off x="235652" y="3657606"/>
            <a:ext cx="4359137" cy="3200394"/>
          </a:xfrm>
        </p:spPr>
        <p:txBody>
          <a:bodyPr>
            <a:normAutofit fontScale="92500"/>
          </a:bodyPr>
          <a:lstStyle/>
          <a:p>
            <a:pPr marL="457200" lvl="0">
              <a:spcBef>
                <a:spcPts val="0"/>
              </a:spcBef>
              <a:spcAft>
                <a:spcPts val="600"/>
              </a:spcAft>
              <a:buClr>
                <a:srgbClr val="FFC000"/>
              </a:buClr>
              <a:buSzPct val="150000"/>
              <a:buFont typeface="Wingdings" panose="05000000000000000000" pitchFamily="2" charset="2"/>
              <a:buChar char="§"/>
            </a:pPr>
            <a:r>
              <a:rPr lang="es-HN" sz="3200" dirty="0" smtClean="0">
                <a:solidFill>
                  <a:prstClr val="black"/>
                </a:solidFill>
              </a:rPr>
              <a:t>Nombre del entrante</a:t>
            </a:r>
          </a:p>
          <a:p>
            <a:pPr lvl="1" indent="-365760">
              <a:spcBef>
                <a:spcPts val="0"/>
              </a:spcBef>
              <a:spcAft>
                <a:spcPts val="600"/>
              </a:spcAft>
              <a:buClr>
                <a:srgbClr val="FFC000"/>
              </a:buClr>
              <a:buSzPct val="150000"/>
              <a:buFont typeface="Arial" panose="020B0604020202020204" pitchFamily="34" charset="0"/>
              <a:buChar char="•"/>
            </a:pPr>
            <a:r>
              <a:rPr lang="es-HN" sz="3000" dirty="0" smtClean="0">
                <a:solidFill>
                  <a:prstClr val="black"/>
                </a:solidFill>
              </a:rPr>
              <a:t>Otros medios de </a:t>
            </a:r>
            <a:r>
              <a:rPr lang="es-HN" sz="3000" dirty="0">
                <a:solidFill>
                  <a:prstClr val="black"/>
                </a:solidFill>
              </a:rPr>
              <a:t>i</a:t>
            </a:r>
            <a:r>
              <a:rPr lang="es-HN" sz="3000" dirty="0" smtClean="0">
                <a:solidFill>
                  <a:prstClr val="black"/>
                </a:solidFill>
              </a:rPr>
              <a:t>dentificación</a:t>
            </a:r>
          </a:p>
          <a:p>
            <a:pPr marL="457200" lvl="0">
              <a:spcBef>
                <a:spcPts val="0"/>
              </a:spcBef>
              <a:spcAft>
                <a:spcPts val="600"/>
              </a:spcAft>
              <a:buClr>
                <a:srgbClr val="FFC000"/>
              </a:buClr>
              <a:buSzPct val="150000"/>
              <a:buFont typeface="Wingdings" panose="05000000000000000000" pitchFamily="2" charset="2"/>
              <a:buChar char="§"/>
            </a:pPr>
            <a:r>
              <a:rPr lang="es-HN" sz="3200" dirty="0" smtClean="0">
                <a:solidFill>
                  <a:prstClr val="black"/>
                </a:solidFill>
              </a:rPr>
              <a:t>Nombre del asistente</a:t>
            </a:r>
          </a:p>
          <a:p>
            <a:pPr marL="457200" lvl="0">
              <a:spcBef>
                <a:spcPts val="0"/>
              </a:spcBef>
              <a:spcAft>
                <a:spcPts val="600"/>
              </a:spcAft>
              <a:buClr>
                <a:srgbClr val="FFC000"/>
              </a:buClr>
              <a:buSzPct val="150000"/>
              <a:buFont typeface="Wingdings" panose="05000000000000000000" pitchFamily="2" charset="2"/>
              <a:buChar char="§"/>
            </a:pPr>
            <a:r>
              <a:rPr lang="es-HN" sz="3200" dirty="0" smtClean="0">
                <a:solidFill>
                  <a:prstClr val="black"/>
                </a:solidFill>
              </a:rPr>
              <a:t>Certificar declaración</a:t>
            </a:r>
          </a:p>
          <a:p>
            <a:pPr marL="0" indent="0">
              <a:buNone/>
            </a:pPr>
            <a:endParaRPr lang="es-HN" dirty="0"/>
          </a:p>
        </p:txBody>
      </p:sp>
      <p:sp>
        <p:nvSpPr>
          <p:cNvPr id="10" name="Content Placeholder 9"/>
          <p:cNvSpPr>
            <a:spLocks noGrp="1"/>
          </p:cNvSpPr>
          <p:nvPr>
            <p:ph sz="half" idx="2"/>
          </p:nvPr>
        </p:nvSpPr>
        <p:spPr>
          <a:xfrm>
            <a:off x="4572000" y="3657606"/>
            <a:ext cx="4492026" cy="2743194"/>
          </a:xfrm>
        </p:spPr>
        <p:txBody>
          <a:bodyPr>
            <a:normAutofit fontScale="92500"/>
          </a:bodyPr>
          <a:lstStyle/>
          <a:p>
            <a:pPr lvl="0">
              <a:spcBef>
                <a:spcPts val="0"/>
              </a:spcBef>
              <a:spcAft>
                <a:spcPts val="600"/>
              </a:spcAft>
              <a:buClr>
                <a:srgbClr val="FFC000"/>
              </a:buClr>
              <a:buSzPct val="150000"/>
              <a:buFont typeface="Wingdings" panose="05000000000000000000" pitchFamily="2" charset="2"/>
              <a:buChar char="§"/>
            </a:pPr>
            <a:r>
              <a:rPr lang="es-HN" sz="3200" smtClean="0">
                <a:solidFill>
                  <a:prstClr val="black"/>
                </a:solidFill>
              </a:rPr>
              <a:t>Nombre del Supervisor /a de entrada </a:t>
            </a:r>
          </a:p>
          <a:p>
            <a:pPr marL="914400" lvl="1" indent="-457200">
              <a:spcBef>
                <a:spcPts val="0"/>
              </a:spcBef>
              <a:spcAft>
                <a:spcPts val="600"/>
              </a:spcAft>
              <a:buClr>
                <a:srgbClr val="FFC000"/>
              </a:buClr>
              <a:buSzPct val="150000"/>
              <a:buFont typeface="Arial" panose="020B0604020202020204" pitchFamily="34" charset="0"/>
              <a:buChar char="•"/>
            </a:pPr>
            <a:r>
              <a:rPr lang="es-HN" sz="3000" smtClean="0">
                <a:solidFill>
                  <a:prstClr val="black"/>
                </a:solidFill>
              </a:rPr>
              <a:t>Firma </a:t>
            </a:r>
            <a:r>
              <a:rPr lang="es-HN" sz="3000" dirty="0" smtClean="0">
                <a:solidFill>
                  <a:prstClr val="black"/>
                </a:solidFill>
              </a:rPr>
              <a:t>o iniciales</a:t>
            </a:r>
          </a:p>
          <a:p>
            <a:pPr marL="914400" lvl="1" indent="-457200">
              <a:spcBef>
                <a:spcPts val="0"/>
              </a:spcBef>
              <a:spcAft>
                <a:spcPts val="600"/>
              </a:spcAft>
              <a:buClr>
                <a:srgbClr val="FFC000"/>
              </a:buClr>
              <a:buSzPct val="150000"/>
              <a:buFont typeface="Arial" panose="020B0604020202020204" pitchFamily="34" charset="0"/>
              <a:buChar char="•"/>
            </a:pPr>
            <a:r>
              <a:rPr lang="es-HN" sz="3000" dirty="0" smtClean="0">
                <a:solidFill>
                  <a:prstClr val="black"/>
                </a:solidFill>
              </a:rPr>
              <a:t>Autoriza entrada</a:t>
            </a:r>
          </a:p>
          <a:p>
            <a:endParaRPr lang="es-HN" sz="3000" dirty="0"/>
          </a:p>
        </p:txBody>
      </p:sp>
      <p:grpSp>
        <p:nvGrpSpPr>
          <p:cNvPr id="11" name="Group 10" title="Ejemplo- Permiso de entrada para espacios confinados - información identificativa"/>
          <p:cNvGrpSpPr/>
          <p:nvPr/>
        </p:nvGrpSpPr>
        <p:grpSpPr>
          <a:xfrm>
            <a:off x="460976" y="1660140"/>
            <a:ext cx="8222047" cy="1895348"/>
            <a:chOff x="460975" y="1512794"/>
            <a:chExt cx="8222047" cy="1895348"/>
          </a:xfrm>
        </p:grpSpPr>
        <p:pic>
          <p:nvPicPr>
            <p:cNvPr id="23" name="Picture 22" title="Ejemplo- Permiso de entrada para espacios confinados - información identificativa"/>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0975" y="1512794"/>
              <a:ext cx="8222047" cy="1895348"/>
            </a:xfrm>
            <a:prstGeom prst="rect">
              <a:avLst/>
            </a:prstGeom>
          </p:spPr>
        </p:pic>
        <p:sp>
          <p:nvSpPr>
            <p:cNvPr id="6" name="Oval 5"/>
            <p:cNvSpPr/>
            <p:nvPr/>
          </p:nvSpPr>
          <p:spPr>
            <a:xfrm>
              <a:off x="605823" y="1715070"/>
              <a:ext cx="9144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6397023" y="3042381"/>
              <a:ext cx="914400" cy="36576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605823" y="2889981"/>
              <a:ext cx="13716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605823" y="2172270"/>
              <a:ext cx="100584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061942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86</a:t>
            </a:fld>
            <a:endParaRPr lang="en-US" dirty="0"/>
          </a:p>
        </p:txBody>
      </p:sp>
      <p:sp>
        <p:nvSpPr>
          <p:cNvPr id="14" name="Title 13"/>
          <p:cNvSpPr>
            <a:spLocks noGrp="1"/>
          </p:cNvSpPr>
          <p:nvPr>
            <p:ph type="title"/>
          </p:nvPr>
        </p:nvSpPr>
        <p:spPr/>
        <p:txBody>
          <a:bodyPr>
            <a:noAutofit/>
          </a:bodyPr>
          <a:lstStyle/>
          <a:p>
            <a:r>
              <a:rPr lang="es-HN" dirty="0" smtClean="0"/>
              <a:t>Identificar Condiciones de Entrada</a:t>
            </a:r>
            <a:endParaRPr lang="es-HN" dirty="0"/>
          </a:p>
        </p:txBody>
      </p:sp>
      <p:sp>
        <p:nvSpPr>
          <p:cNvPr id="18" name="Content Placeholder 17"/>
          <p:cNvSpPr>
            <a:spLocks noGrp="1"/>
          </p:cNvSpPr>
          <p:nvPr>
            <p:ph idx="1"/>
          </p:nvPr>
        </p:nvSpPr>
        <p:spPr>
          <a:xfrm>
            <a:off x="5181600" y="1600200"/>
            <a:ext cx="3810000" cy="5257800"/>
          </a:xfrm>
        </p:spPr>
        <p:txBody>
          <a:bodyPr/>
          <a:lstStyle/>
          <a:p>
            <a:pPr lvl="0" defTabSz="914400">
              <a:spcBef>
                <a:spcPts val="600"/>
              </a:spcBef>
            </a:pPr>
            <a:r>
              <a:rPr lang="es-HN" dirty="0">
                <a:solidFill>
                  <a:prstClr val="black"/>
                </a:solidFill>
              </a:rPr>
              <a:t>Peligros potenciales y conocidos</a:t>
            </a:r>
          </a:p>
          <a:p>
            <a:pPr lvl="1" indent="-365760" defTabSz="914400">
              <a:spcBef>
                <a:spcPts val="600"/>
              </a:spcBef>
            </a:pPr>
            <a:r>
              <a:rPr lang="es-HN" sz="2800" dirty="0">
                <a:solidFill>
                  <a:prstClr val="black"/>
                </a:solidFill>
              </a:rPr>
              <a:t>Antes de la entrada</a:t>
            </a:r>
          </a:p>
          <a:p>
            <a:pPr lvl="1" indent="-365760" defTabSz="914400">
              <a:spcBef>
                <a:spcPts val="600"/>
              </a:spcBef>
            </a:pPr>
            <a:r>
              <a:rPr lang="es-HN" sz="2800" dirty="0">
                <a:solidFill>
                  <a:prstClr val="black"/>
                </a:solidFill>
              </a:rPr>
              <a:t>Durante la entrada</a:t>
            </a:r>
          </a:p>
          <a:p>
            <a:pPr lvl="0" defTabSz="914400">
              <a:spcBef>
                <a:spcPts val="600"/>
              </a:spcBef>
            </a:pPr>
            <a:r>
              <a:rPr lang="es-HN" dirty="0">
                <a:solidFill>
                  <a:prstClr val="black"/>
                </a:solidFill>
              </a:rPr>
              <a:t>Control de peligros</a:t>
            </a:r>
          </a:p>
          <a:p>
            <a:endParaRPr lang="en-US" dirty="0"/>
          </a:p>
        </p:txBody>
      </p:sp>
      <p:grpSp>
        <p:nvGrpSpPr>
          <p:cNvPr id="6" name="Group 5" title="Ejemplo- Permiso de entrada para espacios confinados - información condiciones de entrada"/>
          <p:cNvGrpSpPr/>
          <p:nvPr/>
        </p:nvGrpSpPr>
        <p:grpSpPr>
          <a:xfrm>
            <a:off x="228600" y="1600200"/>
            <a:ext cx="5029200" cy="4314411"/>
            <a:chOff x="304800" y="1600200"/>
            <a:chExt cx="5029200" cy="4314411"/>
          </a:xfrm>
        </p:grpSpPr>
        <p:pic>
          <p:nvPicPr>
            <p:cNvPr id="13" name="Picture 12" title="Ejemplo- Permiso de entrada para espacios confinados - información condiciones de entrada"/>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 y="1600200"/>
              <a:ext cx="5029200" cy="4314411"/>
            </a:xfrm>
            <a:prstGeom prst="rect">
              <a:avLst/>
            </a:prstGeom>
          </p:spPr>
        </p:pic>
        <p:sp>
          <p:nvSpPr>
            <p:cNvPr id="3" name="Oval 2"/>
            <p:cNvSpPr/>
            <p:nvPr/>
          </p:nvSpPr>
          <p:spPr>
            <a:xfrm>
              <a:off x="304800" y="3886200"/>
              <a:ext cx="1371600" cy="36576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81000" y="3505200"/>
              <a:ext cx="4572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304800" y="3048000"/>
              <a:ext cx="164592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381000" y="2590800"/>
              <a:ext cx="4572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304800" y="1935480"/>
              <a:ext cx="11430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798320" y="3886200"/>
              <a:ext cx="1097280" cy="36576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4389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87</a:t>
            </a:fld>
            <a:endParaRPr lang="en-US" dirty="0">
              <a:solidFill>
                <a:prstClr val="white">
                  <a:lumMod val="75000"/>
                </a:prstClr>
              </a:solidFill>
            </a:endParaRPr>
          </a:p>
        </p:txBody>
      </p:sp>
      <p:sp>
        <p:nvSpPr>
          <p:cNvPr id="14" name="Title 13"/>
          <p:cNvSpPr>
            <a:spLocks noGrp="1"/>
          </p:cNvSpPr>
          <p:nvPr>
            <p:ph type="title"/>
          </p:nvPr>
        </p:nvSpPr>
        <p:spPr/>
        <p:txBody>
          <a:bodyPr>
            <a:normAutofit fontScale="90000"/>
          </a:bodyPr>
          <a:lstStyle/>
          <a:p>
            <a:r>
              <a:rPr lang="es-HN" sz="4000" dirty="0" smtClean="0"/>
              <a:t>Documentar Pruebas y </a:t>
            </a:r>
            <a:r>
              <a:rPr lang="es-HN" sz="4000" dirty="0"/>
              <a:t>B</a:t>
            </a:r>
            <a:r>
              <a:rPr lang="es-HN" sz="4000" dirty="0" smtClean="0"/>
              <a:t>uena </a:t>
            </a:r>
            <a:r>
              <a:rPr lang="es-HN" sz="4000" dirty="0"/>
              <a:t>C</a:t>
            </a:r>
            <a:r>
              <a:rPr lang="es-HN" sz="4000" dirty="0" smtClean="0"/>
              <a:t>alidad del Aire</a:t>
            </a:r>
            <a:endParaRPr lang="es-HN" sz="4000" dirty="0"/>
          </a:p>
        </p:txBody>
      </p:sp>
      <p:sp>
        <p:nvSpPr>
          <p:cNvPr id="2" name="Content Placeholder 1"/>
          <p:cNvSpPr>
            <a:spLocks noGrp="1"/>
          </p:cNvSpPr>
          <p:nvPr>
            <p:ph idx="1"/>
          </p:nvPr>
        </p:nvSpPr>
        <p:spPr>
          <a:xfrm>
            <a:off x="304800" y="1600200"/>
            <a:ext cx="3962400" cy="5257800"/>
          </a:xfrm>
        </p:spPr>
        <p:txBody>
          <a:bodyPr>
            <a:normAutofit/>
          </a:bodyPr>
          <a:lstStyle/>
          <a:p>
            <a:pPr lvl="0" defTabSz="914400">
              <a:lnSpc>
                <a:spcPct val="90000"/>
              </a:lnSpc>
              <a:spcBef>
                <a:spcPts val="600"/>
              </a:spcBef>
            </a:pPr>
            <a:r>
              <a:rPr lang="es-HN" sz="3200" dirty="0">
                <a:solidFill>
                  <a:prstClr val="black"/>
                </a:solidFill>
              </a:rPr>
              <a:t>Resultados de pruebas de aire</a:t>
            </a:r>
          </a:p>
          <a:p>
            <a:pPr lvl="1" indent="-365760" defTabSz="914400">
              <a:lnSpc>
                <a:spcPct val="90000"/>
              </a:lnSpc>
              <a:spcBef>
                <a:spcPts val="600"/>
              </a:spcBef>
            </a:pPr>
            <a:r>
              <a:rPr lang="es-HN" sz="2800" dirty="0">
                <a:solidFill>
                  <a:prstClr val="black"/>
                </a:solidFill>
              </a:rPr>
              <a:t>Inicial</a:t>
            </a:r>
          </a:p>
          <a:p>
            <a:pPr lvl="1" indent="-365760" defTabSz="914400">
              <a:lnSpc>
                <a:spcPct val="90000"/>
              </a:lnSpc>
              <a:spcBef>
                <a:spcPts val="600"/>
              </a:spcBef>
            </a:pPr>
            <a:r>
              <a:rPr lang="es-HN" sz="2800" dirty="0">
                <a:solidFill>
                  <a:prstClr val="black"/>
                </a:solidFill>
              </a:rPr>
              <a:t>Periódico</a:t>
            </a:r>
          </a:p>
          <a:p>
            <a:pPr lvl="1" indent="-365760" defTabSz="914400">
              <a:lnSpc>
                <a:spcPct val="90000"/>
              </a:lnSpc>
              <a:spcBef>
                <a:spcPts val="600"/>
              </a:spcBef>
            </a:pPr>
            <a:r>
              <a:rPr lang="es-HN" sz="2800" dirty="0">
                <a:solidFill>
                  <a:prstClr val="black"/>
                </a:solidFill>
              </a:rPr>
              <a:t>Tiempo de prueba</a:t>
            </a:r>
          </a:p>
          <a:p>
            <a:pPr lvl="1" indent="-365760" defTabSz="914400">
              <a:lnSpc>
                <a:spcPct val="90000"/>
              </a:lnSpc>
              <a:spcBef>
                <a:spcPts val="600"/>
              </a:spcBef>
            </a:pPr>
            <a:r>
              <a:rPr lang="es-HN" sz="2800" dirty="0">
                <a:solidFill>
                  <a:prstClr val="black"/>
                </a:solidFill>
              </a:rPr>
              <a:t>Nombre, iniciales o firma del probador</a:t>
            </a:r>
          </a:p>
          <a:p>
            <a:pPr lvl="0" defTabSz="914400">
              <a:lnSpc>
                <a:spcPct val="90000"/>
              </a:lnSpc>
              <a:spcBef>
                <a:spcPts val="600"/>
              </a:spcBef>
            </a:pPr>
            <a:r>
              <a:rPr lang="es-HN" sz="3200" dirty="0">
                <a:solidFill>
                  <a:prstClr val="black"/>
                </a:solidFill>
              </a:rPr>
              <a:t>Condiciones de entrada </a:t>
            </a:r>
            <a:r>
              <a:rPr lang="es-HN" sz="3200" dirty="0" smtClean="0">
                <a:solidFill>
                  <a:prstClr val="black"/>
                </a:solidFill>
              </a:rPr>
              <a:t>aceptables</a:t>
            </a:r>
            <a:endParaRPr lang="es-HN" sz="3200" dirty="0">
              <a:solidFill>
                <a:prstClr val="black"/>
              </a:solidFill>
            </a:endParaRPr>
          </a:p>
        </p:txBody>
      </p:sp>
      <p:grpSp>
        <p:nvGrpSpPr>
          <p:cNvPr id="6" name="Group 5" title="Ejemplo- Permiso de entrada para espacios confinados -Información sobre el control del aire"/>
          <p:cNvGrpSpPr/>
          <p:nvPr/>
        </p:nvGrpSpPr>
        <p:grpSpPr>
          <a:xfrm>
            <a:off x="4237974" y="1752600"/>
            <a:ext cx="4601226" cy="4038600"/>
            <a:chOff x="4221900" y="1855861"/>
            <a:chExt cx="4601226" cy="4038600"/>
          </a:xfrm>
        </p:grpSpPr>
        <p:pic>
          <p:nvPicPr>
            <p:cNvPr id="12" name="Picture 11" title="Ejemplo- Permiso de entrada para espacios confinados -Información sobre el control del air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31254" y="1855861"/>
              <a:ext cx="4591872" cy="4038600"/>
            </a:xfrm>
            <a:prstGeom prst="rect">
              <a:avLst/>
            </a:prstGeom>
          </p:spPr>
        </p:pic>
        <p:sp>
          <p:nvSpPr>
            <p:cNvPr id="3" name="Oval 2"/>
            <p:cNvSpPr/>
            <p:nvPr/>
          </p:nvSpPr>
          <p:spPr>
            <a:xfrm>
              <a:off x="5364900" y="1871101"/>
              <a:ext cx="2743200" cy="36576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4237140" y="3303661"/>
              <a:ext cx="4572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4231254" y="2495941"/>
              <a:ext cx="164592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4221900" y="3029341"/>
              <a:ext cx="1245406"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7498500" y="2755021"/>
              <a:ext cx="11430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226365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88</a:t>
            </a:fld>
            <a:endParaRPr lang="en-US" dirty="0">
              <a:solidFill>
                <a:prstClr val="white">
                  <a:lumMod val="75000"/>
                </a:prstClr>
              </a:solidFill>
            </a:endParaRPr>
          </a:p>
        </p:txBody>
      </p:sp>
      <p:sp>
        <p:nvSpPr>
          <p:cNvPr id="14" name="Title 13"/>
          <p:cNvSpPr>
            <a:spLocks noGrp="1"/>
          </p:cNvSpPr>
          <p:nvPr>
            <p:ph type="title"/>
          </p:nvPr>
        </p:nvSpPr>
        <p:spPr/>
        <p:txBody>
          <a:bodyPr>
            <a:normAutofit fontScale="90000"/>
          </a:bodyPr>
          <a:lstStyle/>
          <a:p>
            <a:r>
              <a:rPr lang="es-ES" sz="4000" dirty="0"/>
              <a:t>Condiciones </a:t>
            </a:r>
            <a:r>
              <a:rPr lang="es-ES" sz="4000" dirty="0" smtClean="0"/>
              <a:t>de Salida </a:t>
            </a:r>
            <a:r>
              <a:rPr lang="es-ES" sz="4000" dirty="0"/>
              <a:t>y T</a:t>
            </a:r>
            <a:r>
              <a:rPr lang="es-ES" sz="4000" dirty="0" smtClean="0"/>
              <a:t>iempo </a:t>
            </a:r>
            <a:r>
              <a:rPr lang="es-ES" sz="4000" dirty="0"/>
              <a:t>de </a:t>
            </a:r>
            <a:r>
              <a:rPr lang="es-ES" sz="4000" dirty="0" smtClean="0"/>
              <a:t>Finalización</a:t>
            </a:r>
            <a:endParaRPr lang="en-US" sz="4000" dirty="0"/>
          </a:p>
        </p:txBody>
      </p:sp>
      <p:sp>
        <p:nvSpPr>
          <p:cNvPr id="3" name="Content Placeholder 2"/>
          <p:cNvSpPr>
            <a:spLocks noGrp="1"/>
          </p:cNvSpPr>
          <p:nvPr>
            <p:ph idx="1"/>
          </p:nvPr>
        </p:nvSpPr>
        <p:spPr>
          <a:xfrm>
            <a:off x="457200" y="3124200"/>
            <a:ext cx="8229600" cy="3810000"/>
          </a:xfrm>
        </p:spPr>
        <p:txBody>
          <a:bodyPr/>
          <a:lstStyle/>
          <a:p>
            <a:pPr marL="457200" lvl="0" indent="-457200" defTabSz="914400">
              <a:spcBef>
                <a:spcPts val="0"/>
              </a:spcBef>
              <a:spcAft>
                <a:spcPts val="600"/>
              </a:spcAft>
            </a:pPr>
            <a:r>
              <a:rPr lang="en-US" sz="3200" dirty="0" err="1">
                <a:solidFill>
                  <a:prstClr val="black"/>
                </a:solidFill>
              </a:rPr>
              <a:t>Condiciones</a:t>
            </a:r>
            <a:r>
              <a:rPr lang="en-US" sz="3200" dirty="0">
                <a:solidFill>
                  <a:prstClr val="black"/>
                </a:solidFill>
              </a:rPr>
              <a:t> finales</a:t>
            </a:r>
          </a:p>
          <a:p>
            <a:pPr marL="914400" lvl="1" indent="-457200" defTabSz="914400">
              <a:spcBef>
                <a:spcPts val="0"/>
              </a:spcBef>
              <a:spcAft>
                <a:spcPts val="600"/>
              </a:spcAft>
            </a:pPr>
            <a:r>
              <a:rPr lang="en-US" sz="2800" dirty="0" err="1">
                <a:solidFill>
                  <a:prstClr val="black"/>
                </a:solidFill>
              </a:rPr>
              <a:t>Operacional</a:t>
            </a:r>
            <a:endParaRPr lang="en-US" sz="2800" dirty="0">
              <a:solidFill>
                <a:prstClr val="black"/>
              </a:solidFill>
            </a:endParaRPr>
          </a:p>
          <a:p>
            <a:pPr marL="457200" lvl="0" indent="-457200" defTabSz="914400">
              <a:spcBef>
                <a:spcPts val="0"/>
              </a:spcBef>
              <a:spcAft>
                <a:spcPts val="600"/>
              </a:spcAft>
            </a:pPr>
            <a:r>
              <a:rPr lang="es-ES" sz="3200" dirty="0">
                <a:solidFill>
                  <a:prstClr val="black"/>
                </a:solidFill>
              </a:rPr>
              <a:t>Permitir el tiempo de cancelación</a:t>
            </a:r>
            <a:endParaRPr lang="en-US" sz="3200" dirty="0">
              <a:solidFill>
                <a:prstClr val="black"/>
              </a:solidFill>
            </a:endParaRPr>
          </a:p>
          <a:p>
            <a:pPr marL="914400" lvl="1" indent="-457200" defTabSz="914400">
              <a:spcBef>
                <a:spcPts val="0"/>
              </a:spcBef>
              <a:spcAft>
                <a:spcPts val="600"/>
              </a:spcAft>
            </a:pPr>
            <a:r>
              <a:rPr lang="en-US" sz="2800" dirty="0">
                <a:solidFill>
                  <a:prstClr val="black"/>
                </a:solidFill>
              </a:rPr>
              <a:t>No </a:t>
            </a:r>
            <a:r>
              <a:rPr lang="en-US" sz="2800" dirty="0" err="1">
                <a:solidFill>
                  <a:prstClr val="black"/>
                </a:solidFill>
              </a:rPr>
              <a:t>transporta</a:t>
            </a:r>
            <a:r>
              <a:rPr lang="en-US" sz="2800" dirty="0">
                <a:solidFill>
                  <a:prstClr val="black"/>
                </a:solidFill>
              </a:rPr>
              <a:t> </a:t>
            </a:r>
            <a:r>
              <a:rPr lang="en-US" sz="2800" dirty="0" err="1">
                <a:solidFill>
                  <a:prstClr val="black"/>
                </a:solidFill>
              </a:rPr>
              <a:t>turnos</a:t>
            </a:r>
            <a:endParaRPr lang="en-US" sz="2800" dirty="0">
              <a:solidFill>
                <a:prstClr val="black"/>
              </a:solidFill>
            </a:endParaRPr>
          </a:p>
          <a:p>
            <a:pPr marL="914400" lvl="1" indent="-457200" defTabSz="914400">
              <a:spcBef>
                <a:spcPts val="0"/>
              </a:spcBef>
              <a:spcAft>
                <a:spcPts val="600"/>
              </a:spcAft>
            </a:pPr>
            <a:r>
              <a:rPr lang="es-ES" sz="2800" dirty="0">
                <a:solidFill>
                  <a:prstClr val="black"/>
                </a:solidFill>
              </a:rPr>
              <a:t>Cancelar permiso si se desarrollan nuevas condiciones</a:t>
            </a:r>
            <a:endParaRPr lang="en-US" sz="2800" dirty="0">
              <a:solidFill>
                <a:prstClr val="black"/>
              </a:solidFill>
            </a:endParaRPr>
          </a:p>
          <a:p>
            <a:endParaRPr lang="en-US" dirty="0"/>
          </a:p>
        </p:txBody>
      </p:sp>
      <p:grpSp>
        <p:nvGrpSpPr>
          <p:cNvPr id="6" name="Group 5" title="Ejemplo- Permiso de entrada para espacios confinados - Información sobre la salida del espacio confinado"/>
          <p:cNvGrpSpPr/>
          <p:nvPr/>
        </p:nvGrpSpPr>
        <p:grpSpPr>
          <a:xfrm>
            <a:off x="457200" y="1583436"/>
            <a:ext cx="8222047" cy="1649984"/>
            <a:chOff x="540952" y="1499616"/>
            <a:chExt cx="8222047" cy="1649984"/>
          </a:xfrm>
        </p:grpSpPr>
        <p:pic>
          <p:nvPicPr>
            <p:cNvPr id="23" name="Picture 22" title="Ejemplo- Permiso de entrada para espacios confinados - Información sobre la salida del espacio confinado"/>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0952" y="1499616"/>
              <a:ext cx="8222047" cy="1649984"/>
            </a:xfrm>
            <a:prstGeom prst="rect">
              <a:avLst/>
            </a:prstGeom>
          </p:spPr>
        </p:pic>
        <p:sp>
          <p:nvSpPr>
            <p:cNvPr id="24" name="Oval 23"/>
            <p:cNvSpPr/>
            <p:nvPr/>
          </p:nvSpPr>
          <p:spPr>
            <a:xfrm>
              <a:off x="4267200" y="2189988"/>
              <a:ext cx="2819400" cy="44704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762000" y="2179828"/>
              <a:ext cx="19050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14842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89</a:t>
            </a:fld>
            <a:endParaRPr lang="en-US" dirty="0">
              <a:solidFill>
                <a:prstClr val="white">
                  <a:lumMod val="75000"/>
                </a:prstClr>
              </a:solidFill>
            </a:endParaRPr>
          </a:p>
        </p:txBody>
      </p:sp>
      <p:sp>
        <p:nvSpPr>
          <p:cNvPr id="14" name="Title 13"/>
          <p:cNvSpPr>
            <a:spLocks noGrp="1"/>
          </p:cNvSpPr>
          <p:nvPr>
            <p:ph type="title"/>
          </p:nvPr>
        </p:nvSpPr>
        <p:spPr/>
        <p:txBody>
          <a:bodyPr>
            <a:normAutofit fontScale="90000"/>
          </a:bodyPr>
          <a:lstStyle/>
          <a:p>
            <a:r>
              <a:rPr lang="en-US" sz="4000" dirty="0" err="1" smtClean="0"/>
              <a:t>Información</a:t>
            </a:r>
            <a:r>
              <a:rPr lang="en-US" sz="4000" dirty="0" smtClean="0"/>
              <a:t> de </a:t>
            </a:r>
            <a:r>
              <a:rPr lang="en-US" sz="4000" dirty="0" err="1" smtClean="0"/>
              <a:t>Comunicación</a:t>
            </a:r>
            <a:endParaRPr lang="en-US" sz="4000" dirty="0"/>
          </a:p>
        </p:txBody>
      </p:sp>
      <p:sp>
        <p:nvSpPr>
          <p:cNvPr id="7" name="Content Placeholder 6"/>
          <p:cNvSpPr>
            <a:spLocks noGrp="1"/>
          </p:cNvSpPr>
          <p:nvPr>
            <p:ph idx="1"/>
          </p:nvPr>
        </p:nvSpPr>
        <p:spPr/>
        <p:txBody>
          <a:bodyPr/>
          <a:lstStyle/>
          <a:p>
            <a:pPr marL="457200" lvl="0" indent="-457200" defTabSz="914400">
              <a:spcBef>
                <a:spcPts val="400"/>
              </a:spcBef>
            </a:pPr>
            <a:r>
              <a:rPr lang="en-US" sz="3200" dirty="0">
                <a:solidFill>
                  <a:prstClr val="black"/>
                </a:solidFill>
              </a:rPr>
              <a:t>Método de </a:t>
            </a:r>
            <a:r>
              <a:rPr lang="en-US" sz="3200" dirty="0" err="1">
                <a:solidFill>
                  <a:prstClr val="black"/>
                </a:solidFill>
              </a:rPr>
              <a:t>comunicación</a:t>
            </a:r>
            <a:endParaRPr lang="en-US" sz="3200" dirty="0">
              <a:solidFill>
                <a:prstClr val="black"/>
              </a:solidFill>
            </a:endParaRPr>
          </a:p>
          <a:p>
            <a:pPr marL="457200" lvl="0" indent="-457200" defTabSz="914400">
              <a:spcBef>
                <a:spcPts val="400"/>
              </a:spcBef>
            </a:pPr>
            <a:r>
              <a:rPr lang="en-US" sz="3200" dirty="0">
                <a:solidFill>
                  <a:prstClr val="black"/>
                </a:solidFill>
              </a:rPr>
              <a:t>Método de </a:t>
            </a:r>
            <a:r>
              <a:rPr lang="en-US" sz="3200" dirty="0" smtClean="0">
                <a:solidFill>
                  <a:prstClr val="black"/>
                </a:solidFill>
              </a:rPr>
              <a:t>entrada</a:t>
            </a:r>
            <a:endParaRPr lang="en-US" dirty="0"/>
          </a:p>
        </p:txBody>
      </p:sp>
      <p:grpSp>
        <p:nvGrpSpPr>
          <p:cNvPr id="3" name="Group 2" title="Ejemplo- Permiso de entrada para espacios confinados - Información de Comunicación"/>
          <p:cNvGrpSpPr/>
          <p:nvPr/>
        </p:nvGrpSpPr>
        <p:grpSpPr>
          <a:xfrm>
            <a:off x="1172440" y="3097777"/>
            <a:ext cx="6799120" cy="2080126"/>
            <a:chOff x="1143000" y="2683895"/>
            <a:chExt cx="6799120" cy="2080126"/>
          </a:xfrm>
        </p:grpSpPr>
        <p:pic>
          <p:nvPicPr>
            <p:cNvPr id="20" name="Picture 19" title="Ejemplo- Permiso de entrada para espacios confinados - Información sobre la salida del espacio confinado"/>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01880" y="2683895"/>
              <a:ext cx="6740240" cy="1828800"/>
            </a:xfrm>
            <a:prstGeom prst="rect">
              <a:avLst/>
            </a:prstGeom>
          </p:spPr>
        </p:pic>
        <p:sp>
          <p:nvSpPr>
            <p:cNvPr id="11" name="Oval 10"/>
            <p:cNvSpPr/>
            <p:nvPr/>
          </p:nvSpPr>
          <p:spPr>
            <a:xfrm>
              <a:off x="3429000" y="4114800"/>
              <a:ext cx="4513120" cy="649221"/>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1143000" y="4133085"/>
              <a:ext cx="1160320" cy="512163"/>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52168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pPr/>
              <a:t>9</a:t>
            </a:fld>
            <a:endParaRPr lang="en-US" dirty="0"/>
          </a:p>
        </p:txBody>
      </p:sp>
      <p:sp>
        <p:nvSpPr>
          <p:cNvPr id="2" name="Title 1"/>
          <p:cNvSpPr>
            <a:spLocks noGrp="1"/>
          </p:cNvSpPr>
          <p:nvPr>
            <p:ph type="title"/>
          </p:nvPr>
        </p:nvSpPr>
        <p:spPr>
          <a:xfrm>
            <a:off x="457200" y="168016"/>
            <a:ext cx="8229600" cy="1143000"/>
          </a:xfrm>
        </p:spPr>
        <p:txBody>
          <a:bodyPr>
            <a:normAutofit/>
          </a:bodyPr>
          <a:lstStyle/>
          <a:p>
            <a:r>
              <a:rPr lang="es-HN" dirty="0" smtClean="0"/>
              <a:t>Temas a Desarrollar</a:t>
            </a:r>
            <a:endParaRPr lang="es-HN" dirty="0"/>
          </a:p>
        </p:txBody>
      </p:sp>
      <p:sp>
        <p:nvSpPr>
          <p:cNvPr id="3" name="Content Placeholder 2"/>
          <p:cNvSpPr>
            <a:spLocks noGrp="1"/>
          </p:cNvSpPr>
          <p:nvPr>
            <p:ph idx="1"/>
          </p:nvPr>
        </p:nvSpPr>
        <p:spPr>
          <a:xfrm>
            <a:off x="457200" y="1327948"/>
            <a:ext cx="8229600" cy="5682451"/>
          </a:xfrm>
        </p:spPr>
        <p:txBody>
          <a:bodyPr>
            <a:normAutofit/>
          </a:bodyPr>
          <a:lstStyle/>
          <a:p>
            <a:pPr lvl="0" defTabSz="457200">
              <a:spcBef>
                <a:spcPts val="750"/>
              </a:spcBef>
              <a:buClr>
                <a:schemeClr val="accent6"/>
              </a:buClr>
              <a:buSzPct val="100000"/>
              <a:buBlip>
                <a:blip r:embed="rId3"/>
              </a:buBlip>
            </a:pPr>
            <a:r>
              <a:rPr lang="es-HN" sz="3000" dirty="0" smtClean="0"/>
              <a:t>Problemas en Espacios Confinados</a:t>
            </a:r>
          </a:p>
          <a:p>
            <a:pPr lvl="0" defTabSz="457200">
              <a:spcBef>
                <a:spcPts val="750"/>
              </a:spcBef>
              <a:buClr>
                <a:schemeClr val="accent6"/>
              </a:buClr>
              <a:buSzPct val="100000"/>
              <a:buBlip>
                <a:blip r:embed="rId3"/>
              </a:buBlip>
            </a:pPr>
            <a:r>
              <a:rPr lang="es-HN" sz="3000" dirty="0" smtClean="0"/>
              <a:t>Tipos de Espacios Confinados</a:t>
            </a:r>
          </a:p>
          <a:p>
            <a:pPr lvl="0" defTabSz="457200">
              <a:spcBef>
                <a:spcPts val="750"/>
              </a:spcBef>
              <a:buClr>
                <a:schemeClr val="accent6"/>
              </a:buClr>
              <a:buSzPct val="100000"/>
              <a:buBlip>
                <a:blip r:embed="rId3"/>
              </a:buBlip>
            </a:pPr>
            <a:r>
              <a:rPr lang="es-HN" sz="3000" dirty="0" smtClean="0"/>
              <a:t>Peligros en Espacios Confinados</a:t>
            </a:r>
          </a:p>
          <a:p>
            <a:pPr lvl="0" defTabSz="457200">
              <a:spcBef>
                <a:spcPts val="750"/>
              </a:spcBef>
              <a:buClr>
                <a:schemeClr val="accent6"/>
              </a:buClr>
              <a:buSzPct val="100000"/>
              <a:buBlip>
                <a:blip r:embed="rId3"/>
              </a:buBlip>
            </a:pPr>
            <a:r>
              <a:rPr lang="es-HN" sz="3000" dirty="0" smtClean="0"/>
              <a:t>Control de Peligros en Espacios Confinados</a:t>
            </a:r>
          </a:p>
          <a:p>
            <a:pPr lvl="0" defTabSz="457200">
              <a:spcBef>
                <a:spcPts val="750"/>
              </a:spcBef>
              <a:buClr>
                <a:schemeClr val="accent6"/>
              </a:buClr>
              <a:buSzPct val="100000"/>
              <a:buBlip>
                <a:blip r:embed="rId3"/>
              </a:buBlip>
            </a:pPr>
            <a:r>
              <a:rPr lang="es-HN" sz="3000" dirty="0" smtClean="0"/>
              <a:t>Signos y Síntomas de Exposición</a:t>
            </a:r>
          </a:p>
          <a:p>
            <a:pPr lvl="0" defTabSz="457200">
              <a:spcBef>
                <a:spcPts val="750"/>
              </a:spcBef>
              <a:buClr>
                <a:schemeClr val="accent6"/>
              </a:buClr>
              <a:buSzPct val="100000"/>
              <a:buBlip>
                <a:blip r:embed="rId3"/>
              </a:buBlip>
            </a:pPr>
            <a:r>
              <a:rPr lang="es-HN" sz="3000" dirty="0" smtClean="0"/>
              <a:t>Aplicando la norma de Espacios Confinados</a:t>
            </a:r>
          </a:p>
          <a:p>
            <a:pPr lvl="0" defTabSz="457200">
              <a:spcBef>
                <a:spcPts val="750"/>
              </a:spcBef>
              <a:buClr>
                <a:schemeClr val="accent6"/>
              </a:buClr>
              <a:buSzPct val="100000"/>
              <a:buBlip>
                <a:blip r:embed="rId3"/>
              </a:buBlip>
            </a:pPr>
            <a:r>
              <a:rPr lang="es-HN" sz="3000" dirty="0" smtClean="0"/>
              <a:t>La norma de Manejo de Granos vs. Espacios Confinados</a:t>
            </a:r>
          </a:p>
          <a:p>
            <a:pPr lvl="0" defTabSz="457200">
              <a:spcBef>
                <a:spcPts val="750"/>
              </a:spcBef>
              <a:buClr>
                <a:schemeClr val="accent6"/>
              </a:buClr>
              <a:buSzPct val="100000"/>
              <a:buBlip>
                <a:blip r:embed="rId3"/>
              </a:buBlip>
            </a:pPr>
            <a:r>
              <a:rPr lang="es-HN" sz="3000" dirty="0" smtClean="0"/>
              <a:t>Resumen y Prácticas Recomendadas</a:t>
            </a:r>
          </a:p>
          <a:p>
            <a:pPr marL="0" indent="0">
              <a:buNone/>
            </a:pPr>
            <a:endParaRPr lang="en-US" dirty="0"/>
          </a:p>
        </p:txBody>
      </p:sp>
    </p:spTree>
    <p:extLst>
      <p:ext uri="{BB962C8B-B14F-4D97-AF65-F5344CB8AC3E}">
        <p14:creationId xmlns:p14="http://schemas.microsoft.com/office/powerpoint/2010/main" val="2490715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8CB777-A129-4AF6-9ECC-E5865CD58601}" type="slidenum">
              <a:rPr lang="en-US" smtClean="0"/>
              <a:pPr/>
              <a:t>90</a:t>
            </a:fld>
            <a:endParaRPr lang="en-US" dirty="0"/>
          </a:p>
        </p:txBody>
      </p:sp>
      <p:sp>
        <p:nvSpPr>
          <p:cNvPr id="3" name="Title 2"/>
          <p:cNvSpPr>
            <a:spLocks noGrp="1"/>
          </p:cNvSpPr>
          <p:nvPr>
            <p:ph type="title"/>
          </p:nvPr>
        </p:nvSpPr>
        <p:spPr/>
        <p:txBody>
          <a:bodyPr>
            <a:normAutofit/>
          </a:bodyPr>
          <a:lstStyle/>
          <a:p>
            <a:pPr lvl="0" defTabSz="914400">
              <a:lnSpc>
                <a:spcPct val="90000"/>
              </a:lnSpc>
              <a:spcBef>
                <a:spcPts val="0"/>
              </a:spcBef>
            </a:pPr>
            <a:r>
              <a:rPr lang="es-HN" b="0" dirty="0">
                <a:solidFill>
                  <a:prstClr val="black">
                    <a:lumMod val="50000"/>
                    <a:lumOff val="50000"/>
                  </a:prstClr>
                </a:solidFill>
                <a:ea typeface="+mn-ea"/>
              </a:rPr>
              <a:t>Información de Seguridad y </a:t>
            </a:r>
            <a:r>
              <a:rPr lang="es-HN" b="0" dirty="0" err="1" smtClean="0">
                <a:solidFill>
                  <a:prstClr val="black">
                    <a:lumMod val="50000"/>
                    <a:lumOff val="50000"/>
                  </a:prstClr>
                </a:solidFill>
                <a:ea typeface="+mn-ea"/>
              </a:rPr>
              <a:t>Rescat</a:t>
            </a:r>
            <a:endParaRPr lang="en-US" dirty="0"/>
          </a:p>
        </p:txBody>
      </p:sp>
      <p:sp>
        <p:nvSpPr>
          <p:cNvPr id="4" name="Content Placeholder 3"/>
          <p:cNvSpPr>
            <a:spLocks noGrp="1"/>
          </p:cNvSpPr>
          <p:nvPr>
            <p:ph sz="half" idx="1"/>
          </p:nvPr>
        </p:nvSpPr>
        <p:spPr>
          <a:xfrm>
            <a:off x="304800" y="1600200"/>
            <a:ext cx="4191000" cy="4525963"/>
          </a:xfrm>
        </p:spPr>
        <p:txBody>
          <a:bodyPr/>
          <a:lstStyle/>
          <a:p>
            <a:pPr lvl="0">
              <a:lnSpc>
                <a:spcPct val="90000"/>
              </a:lnSpc>
              <a:spcBef>
                <a:spcPts val="400"/>
              </a:spcBef>
            </a:pPr>
            <a:r>
              <a:rPr lang="es-HN" sz="3000" dirty="0">
                <a:solidFill>
                  <a:prstClr val="black"/>
                </a:solidFill>
              </a:rPr>
              <a:t>Permisos de trabajo – trabajo en caliente </a:t>
            </a:r>
          </a:p>
          <a:p>
            <a:pPr lvl="0">
              <a:lnSpc>
                <a:spcPct val="90000"/>
              </a:lnSpc>
              <a:spcBef>
                <a:spcPts val="400"/>
              </a:spcBef>
            </a:pPr>
            <a:r>
              <a:rPr lang="es-HN" sz="3000" dirty="0">
                <a:solidFill>
                  <a:prstClr val="black"/>
                </a:solidFill>
              </a:rPr>
              <a:t>Otra información necesaria para la seguridad</a:t>
            </a:r>
          </a:p>
          <a:p>
            <a:endParaRPr lang="en-US" dirty="0"/>
          </a:p>
        </p:txBody>
      </p:sp>
      <p:sp>
        <p:nvSpPr>
          <p:cNvPr id="5" name="Content Placeholder 4"/>
          <p:cNvSpPr>
            <a:spLocks noGrp="1"/>
          </p:cNvSpPr>
          <p:nvPr>
            <p:ph sz="half" idx="2"/>
          </p:nvPr>
        </p:nvSpPr>
        <p:spPr>
          <a:xfrm>
            <a:off x="4572000" y="1600200"/>
            <a:ext cx="4495800" cy="4525963"/>
          </a:xfrm>
        </p:spPr>
        <p:txBody>
          <a:bodyPr/>
          <a:lstStyle/>
          <a:p>
            <a:pPr lvl="0">
              <a:lnSpc>
                <a:spcPct val="90000"/>
              </a:lnSpc>
              <a:spcBef>
                <a:spcPts val="400"/>
              </a:spcBef>
            </a:pPr>
            <a:r>
              <a:rPr lang="es-HN" sz="3000" spc="-50" dirty="0">
                <a:solidFill>
                  <a:prstClr val="black"/>
                </a:solidFill>
              </a:rPr>
              <a:t>Numero de emergencia</a:t>
            </a:r>
          </a:p>
          <a:p>
            <a:pPr lvl="0">
              <a:lnSpc>
                <a:spcPct val="90000"/>
              </a:lnSpc>
              <a:spcBef>
                <a:spcPts val="400"/>
              </a:spcBef>
            </a:pPr>
            <a:r>
              <a:rPr lang="es-HN" sz="3000" dirty="0">
                <a:solidFill>
                  <a:prstClr val="black"/>
                </a:solidFill>
              </a:rPr>
              <a:t>Equipo provisto </a:t>
            </a:r>
          </a:p>
          <a:p>
            <a:pPr lvl="1" indent="-365760">
              <a:lnSpc>
                <a:spcPct val="90000"/>
              </a:lnSpc>
              <a:spcBef>
                <a:spcPts val="400"/>
              </a:spcBef>
            </a:pPr>
            <a:r>
              <a:rPr lang="es-HN" sz="2800" dirty="0">
                <a:solidFill>
                  <a:prstClr val="black"/>
                </a:solidFill>
              </a:rPr>
              <a:t>EPP, rescate, pruebas, alarmas, comunicación, etc.</a:t>
            </a:r>
          </a:p>
          <a:p>
            <a:endParaRPr lang="en-US" dirty="0"/>
          </a:p>
        </p:txBody>
      </p:sp>
      <p:grpSp>
        <p:nvGrpSpPr>
          <p:cNvPr id="6" name="Group 5" title="Ejemplo- Permiso de entrada para espacios confinados - Información de Seguridad y Rescat"/>
          <p:cNvGrpSpPr>
            <a:grpSpLocks noChangeAspect="1"/>
          </p:cNvGrpSpPr>
          <p:nvPr/>
        </p:nvGrpSpPr>
        <p:grpSpPr>
          <a:xfrm>
            <a:off x="1244359" y="3792575"/>
            <a:ext cx="6432539" cy="2743200"/>
            <a:chOff x="76199" y="1518563"/>
            <a:chExt cx="9039516" cy="3663036"/>
          </a:xfrm>
        </p:grpSpPr>
        <p:pic>
          <p:nvPicPr>
            <p:cNvPr id="7" name="Picture 2" title="Ejemplo- Permiso de entrada para espacios confinados - Información de Seguridad y Resc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033" y="1518563"/>
              <a:ext cx="9034682"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115619" y="4724400"/>
              <a:ext cx="2246581" cy="4571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57700" y="2133600"/>
              <a:ext cx="2857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200" y="4114800"/>
              <a:ext cx="2209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199" y="3048000"/>
              <a:ext cx="1295401"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05200" y="1600200"/>
              <a:ext cx="32766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19601" y="4191000"/>
              <a:ext cx="7239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99974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91</a:t>
            </a:fld>
            <a:endParaRPr lang="en-US" dirty="0">
              <a:solidFill>
                <a:prstClr val="black">
                  <a:tint val="75000"/>
                </a:prstClr>
              </a:solidFill>
            </a:endParaRPr>
          </a:p>
        </p:txBody>
      </p:sp>
      <p:sp>
        <p:nvSpPr>
          <p:cNvPr id="2" name="Title 1"/>
          <p:cNvSpPr>
            <a:spLocks noGrp="1"/>
          </p:cNvSpPr>
          <p:nvPr>
            <p:ph type="title"/>
          </p:nvPr>
        </p:nvSpPr>
        <p:spPr/>
        <p:txBody>
          <a:bodyPr/>
          <a:lstStyle/>
          <a:p>
            <a:r>
              <a:rPr lang="es-HN" dirty="0" smtClean="0"/>
              <a:t>ENTRADA A ECPR </a:t>
            </a:r>
            <a:r>
              <a:rPr lang="es-HN" sz="2400" dirty="0" smtClean="0"/>
              <a:t>(Espacios confinados c/ permiso requerido)</a:t>
            </a:r>
            <a:endParaRPr lang="es-HN" dirty="0"/>
          </a:p>
        </p:txBody>
      </p:sp>
      <p:sp>
        <p:nvSpPr>
          <p:cNvPr id="3" name="Text Placeholder 2"/>
          <p:cNvSpPr>
            <a:spLocks noGrp="1"/>
          </p:cNvSpPr>
          <p:nvPr>
            <p:ph type="body" idx="1"/>
          </p:nvPr>
        </p:nvSpPr>
        <p:spPr/>
        <p:txBody>
          <a:bodyPr>
            <a:normAutofit/>
          </a:bodyPr>
          <a:lstStyle/>
          <a:p>
            <a:r>
              <a:rPr lang="es-HN" sz="2800" dirty="0" smtClean="0"/>
              <a:t>Proceso de Entrada</a:t>
            </a:r>
            <a:endParaRPr lang="es-HN" sz="2800" dirty="0"/>
          </a:p>
        </p:txBody>
      </p:sp>
    </p:spTree>
    <p:extLst>
      <p:ext uri="{BB962C8B-B14F-4D97-AF65-F5344CB8AC3E}">
        <p14:creationId xmlns:p14="http://schemas.microsoft.com/office/powerpoint/2010/main" val="32253686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92</a:t>
            </a:fld>
            <a:endParaRPr lang="en-US" dirty="0">
              <a:solidFill>
                <a:prstClr val="white">
                  <a:lumMod val="95000"/>
                </a:prstClr>
              </a:solidFill>
            </a:endParaRPr>
          </a:p>
        </p:txBody>
      </p:sp>
      <p:sp>
        <p:nvSpPr>
          <p:cNvPr id="12" name="Title 11"/>
          <p:cNvSpPr>
            <a:spLocks noGrp="1"/>
          </p:cNvSpPr>
          <p:nvPr>
            <p:ph type="title"/>
          </p:nvPr>
        </p:nvSpPr>
        <p:spPr/>
        <p:txBody>
          <a:bodyPr>
            <a:normAutofit/>
          </a:bodyPr>
          <a:lstStyle/>
          <a:p>
            <a:r>
              <a:rPr lang="es-HN" sz="4000" dirty="0" smtClean="0"/>
              <a:t>Entrada en 5 Pasos</a:t>
            </a:r>
            <a:endParaRPr lang="es-HN" sz="4000" dirty="0"/>
          </a:p>
        </p:txBody>
      </p:sp>
      <p:sp>
        <p:nvSpPr>
          <p:cNvPr id="2" name="Content Placeholder 1"/>
          <p:cNvSpPr>
            <a:spLocks noGrp="1"/>
          </p:cNvSpPr>
          <p:nvPr>
            <p:ph sz="half" idx="1"/>
          </p:nvPr>
        </p:nvSpPr>
        <p:spPr>
          <a:xfrm>
            <a:off x="457200" y="1600200"/>
            <a:ext cx="4038600" cy="5105400"/>
          </a:xfrm>
        </p:spPr>
        <p:txBody>
          <a:bodyPr/>
          <a:lstStyle/>
          <a:p>
            <a:pPr lvl="0" defTabSz="914400">
              <a:lnSpc>
                <a:spcPct val="90000"/>
              </a:lnSpc>
              <a:spcBef>
                <a:spcPts val="0"/>
              </a:spcBef>
            </a:pPr>
            <a:r>
              <a:rPr lang="es-HN" sz="3000" b="1" dirty="0">
                <a:solidFill>
                  <a:prstClr val="black"/>
                </a:solidFill>
              </a:rPr>
              <a:t>Aislar Espacio</a:t>
            </a:r>
          </a:p>
          <a:p>
            <a:pPr lvl="1" indent="-365760" defTabSz="914400">
              <a:lnSpc>
                <a:spcPct val="90000"/>
              </a:lnSpc>
              <a:spcBef>
                <a:spcPts val="0"/>
              </a:spcBef>
            </a:pPr>
            <a:r>
              <a:rPr lang="es-HN" dirty="0">
                <a:solidFill>
                  <a:prstClr val="black"/>
                </a:solidFill>
              </a:rPr>
              <a:t>Barricada, rótulo, etc.</a:t>
            </a:r>
          </a:p>
          <a:p>
            <a:pPr lvl="1" indent="-365760" defTabSz="914400">
              <a:lnSpc>
                <a:spcPct val="90000"/>
              </a:lnSpc>
              <a:spcBef>
                <a:spcPts val="0"/>
              </a:spcBef>
            </a:pPr>
            <a:r>
              <a:rPr lang="es-HN" dirty="0" smtClean="0">
                <a:solidFill>
                  <a:prstClr val="black"/>
                </a:solidFill>
              </a:rPr>
              <a:t>Publicar </a:t>
            </a:r>
            <a:r>
              <a:rPr lang="es-HN" dirty="0">
                <a:solidFill>
                  <a:prstClr val="black"/>
                </a:solidFill>
              </a:rPr>
              <a:t>Permiso </a:t>
            </a:r>
          </a:p>
          <a:p>
            <a:pPr lvl="0" defTabSz="914400">
              <a:lnSpc>
                <a:spcPct val="80000"/>
              </a:lnSpc>
              <a:spcBef>
                <a:spcPts val="1200"/>
              </a:spcBef>
            </a:pPr>
            <a:r>
              <a:rPr lang="es-HN" sz="3000" b="1" dirty="0" smtClean="0">
                <a:solidFill>
                  <a:prstClr val="black"/>
                </a:solidFill>
              </a:rPr>
              <a:t>Evaluar </a:t>
            </a:r>
            <a:r>
              <a:rPr lang="es-HN" sz="3000" b="1" dirty="0">
                <a:solidFill>
                  <a:prstClr val="black"/>
                </a:solidFill>
              </a:rPr>
              <a:t>y Ventilar el Espacio</a:t>
            </a:r>
          </a:p>
          <a:p>
            <a:pPr lvl="1" indent="-365760" defTabSz="914400">
              <a:lnSpc>
                <a:spcPct val="90000"/>
              </a:lnSpc>
              <a:spcBef>
                <a:spcPts val="0"/>
              </a:spcBef>
            </a:pPr>
            <a:r>
              <a:rPr lang="es-HN" dirty="0">
                <a:solidFill>
                  <a:prstClr val="black"/>
                </a:solidFill>
              </a:rPr>
              <a:t>Desde el exterior</a:t>
            </a:r>
          </a:p>
          <a:p>
            <a:pPr lvl="1" indent="-365760" defTabSz="914400">
              <a:lnSpc>
                <a:spcPct val="90000"/>
              </a:lnSpc>
              <a:spcBef>
                <a:spcPts val="0"/>
              </a:spcBef>
            </a:pPr>
            <a:r>
              <a:rPr lang="es-HN" dirty="0">
                <a:solidFill>
                  <a:prstClr val="black"/>
                </a:solidFill>
              </a:rPr>
              <a:t>Mitigar peligros</a:t>
            </a:r>
          </a:p>
          <a:p>
            <a:pPr lvl="0" defTabSz="914400">
              <a:lnSpc>
                <a:spcPct val="80000"/>
              </a:lnSpc>
              <a:spcBef>
                <a:spcPts val="1200"/>
              </a:spcBef>
            </a:pPr>
            <a:r>
              <a:rPr lang="es-HN" sz="3000" b="1" dirty="0">
                <a:solidFill>
                  <a:prstClr val="black"/>
                </a:solidFill>
              </a:rPr>
              <a:t>Probar Atmósfera y Documentar</a:t>
            </a:r>
          </a:p>
          <a:p>
            <a:pPr lvl="1" indent="-365760" defTabSz="914400">
              <a:lnSpc>
                <a:spcPct val="90000"/>
              </a:lnSpc>
              <a:spcBef>
                <a:spcPts val="0"/>
              </a:spcBef>
            </a:pPr>
            <a:r>
              <a:rPr lang="es-HN" b="1" dirty="0">
                <a:solidFill>
                  <a:prstClr val="black"/>
                </a:solidFill>
              </a:rPr>
              <a:t>ANTES </a:t>
            </a:r>
            <a:r>
              <a:rPr lang="es-HN" dirty="0">
                <a:solidFill>
                  <a:prstClr val="black"/>
                </a:solidFill>
              </a:rPr>
              <a:t>de entrar</a:t>
            </a:r>
          </a:p>
          <a:p>
            <a:pPr lvl="1" indent="-365760" defTabSz="914400">
              <a:lnSpc>
                <a:spcPct val="90000"/>
              </a:lnSpc>
              <a:spcBef>
                <a:spcPts val="0"/>
              </a:spcBef>
            </a:pPr>
            <a:r>
              <a:rPr lang="es-HN" dirty="0">
                <a:solidFill>
                  <a:prstClr val="black"/>
                </a:solidFill>
              </a:rPr>
              <a:t>Durante entrada</a:t>
            </a:r>
          </a:p>
          <a:p>
            <a:pPr lvl="1" indent="-365760" defTabSz="914400">
              <a:lnSpc>
                <a:spcPct val="90000"/>
              </a:lnSpc>
              <a:spcBef>
                <a:spcPts val="0"/>
              </a:spcBef>
            </a:pPr>
            <a:r>
              <a:rPr lang="es-HN" dirty="0">
                <a:solidFill>
                  <a:prstClr val="black"/>
                </a:solidFill>
              </a:rPr>
              <a:t>Usar monitor</a:t>
            </a:r>
          </a:p>
          <a:p>
            <a:endParaRPr lang="en-US" dirty="0"/>
          </a:p>
        </p:txBody>
      </p:sp>
      <p:sp>
        <p:nvSpPr>
          <p:cNvPr id="3" name="Content Placeholder 2"/>
          <p:cNvSpPr>
            <a:spLocks noGrp="1"/>
          </p:cNvSpPr>
          <p:nvPr>
            <p:ph sz="half" idx="2"/>
          </p:nvPr>
        </p:nvSpPr>
        <p:spPr>
          <a:xfrm>
            <a:off x="4648200" y="1600200"/>
            <a:ext cx="4267200" cy="5105400"/>
          </a:xfrm>
        </p:spPr>
        <p:txBody>
          <a:bodyPr/>
          <a:lstStyle/>
          <a:p>
            <a:pPr lvl="0" defTabSz="914400">
              <a:lnSpc>
                <a:spcPct val="90000"/>
              </a:lnSpc>
              <a:spcBef>
                <a:spcPts val="0"/>
              </a:spcBef>
            </a:pPr>
            <a:r>
              <a:rPr lang="es-HN" sz="3000" b="1" dirty="0">
                <a:solidFill>
                  <a:prstClr val="black"/>
                </a:solidFill>
              </a:rPr>
              <a:t>Completar Permiso</a:t>
            </a:r>
          </a:p>
          <a:p>
            <a:pPr lvl="1" indent="-365760" defTabSz="914400">
              <a:lnSpc>
                <a:spcPct val="90000"/>
              </a:lnSpc>
              <a:spcBef>
                <a:spcPts val="0"/>
              </a:spcBef>
            </a:pPr>
            <a:r>
              <a:rPr lang="es-HN" dirty="0">
                <a:solidFill>
                  <a:prstClr val="black"/>
                </a:solidFill>
              </a:rPr>
              <a:t>Revisar, aceptar, publicar</a:t>
            </a:r>
          </a:p>
          <a:p>
            <a:pPr lvl="1" indent="-365760" defTabSz="914400">
              <a:lnSpc>
                <a:spcPct val="90000"/>
              </a:lnSpc>
              <a:spcBef>
                <a:spcPts val="0"/>
              </a:spcBef>
            </a:pPr>
            <a:r>
              <a:rPr lang="es-HN" dirty="0">
                <a:solidFill>
                  <a:prstClr val="black"/>
                </a:solidFill>
              </a:rPr>
              <a:t>Discutir tareas/EPP</a:t>
            </a:r>
          </a:p>
          <a:p>
            <a:pPr lvl="0" defTabSz="914400">
              <a:lnSpc>
                <a:spcPct val="90000"/>
              </a:lnSpc>
              <a:spcBef>
                <a:spcPts val="1200"/>
              </a:spcBef>
            </a:pPr>
            <a:r>
              <a:rPr lang="es-HN" sz="3000" b="1" dirty="0">
                <a:solidFill>
                  <a:prstClr val="black"/>
                </a:solidFill>
              </a:rPr>
              <a:t>Entrada</a:t>
            </a:r>
          </a:p>
          <a:p>
            <a:pPr lvl="1" indent="-365760" defTabSz="914400">
              <a:lnSpc>
                <a:spcPct val="90000"/>
              </a:lnSpc>
              <a:spcBef>
                <a:spcPts val="0"/>
              </a:spcBef>
              <a:buFontTx/>
              <a:buChar char="•"/>
            </a:pPr>
            <a:r>
              <a:rPr lang="es-HN" dirty="0">
                <a:solidFill>
                  <a:prstClr val="black"/>
                </a:solidFill>
              </a:rPr>
              <a:t>Trabajo/re-evaluar</a:t>
            </a:r>
          </a:p>
          <a:p>
            <a:pPr lvl="1" indent="-365760" defTabSz="914400">
              <a:lnSpc>
                <a:spcPct val="90000"/>
              </a:lnSpc>
              <a:spcBef>
                <a:spcPts val="0"/>
              </a:spcBef>
              <a:buFontTx/>
              <a:buChar char="•"/>
            </a:pPr>
            <a:r>
              <a:rPr lang="es-HN" dirty="0">
                <a:solidFill>
                  <a:prstClr val="black"/>
                </a:solidFill>
              </a:rPr>
              <a:t>Comunicar</a:t>
            </a:r>
          </a:p>
          <a:p>
            <a:pPr lvl="1" indent="-365760" defTabSz="914400">
              <a:lnSpc>
                <a:spcPct val="90000"/>
              </a:lnSpc>
              <a:spcBef>
                <a:spcPts val="0"/>
              </a:spcBef>
              <a:buFontTx/>
              <a:buChar char="•"/>
            </a:pPr>
            <a:r>
              <a:rPr lang="es-HN" dirty="0">
                <a:solidFill>
                  <a:prstClr val="black"/>
                </a:solidFill>
              </a:rPr>
              <a:t>Monitorear entrante</a:t>
            </a:r>
          </a:p>
          <a:p>
            <a:pPr marL="0" indent="0">
              <a:buNone/>
            </a:pPr>
            <a:endParaRPr lang="en-US" dirty="0"/>
          </a:p>
        </p:txBody>
      </p:sp>
    </p:spTree>
    <p:extLst>
      <p:ext uri="{BB962C8B-B14F-4D97-AF65-F5344CB8AC3E}">
        <p14:creationId xmlns:p14="http://schemas.microsoft.com/office/powerpoint/2010/main" val="17482565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93</a:t>
            </a:fld>
            <a:endParaRPr lang="en-US" dirty="0">
              <a:solidFill>
                <a:prstClr val="white">
                  <a:lumMod val="95000"/>
                </a:prstClr>
              </a:solidFill>
            </a:endParaRPr>
          </a:p>
        </p:txBody>
      </p:sp>
      <p:sp>
        <p:nvSpPr>
          <p:cNvPr id="7" name="Title 6"/>
          <p:cNvSpPr>
            <a:spLocks noGrp="1"/>
          </p:cNvSpPr>
          <p:nvPr>
            <p:ph type="title"/>
          </p:nvPr>
        </p:nvSpPr>
        <p:spPr>
          <a:xfrm>
            <a:off x="457200" y="152400"/>
            <a:ext cx="8229600" cy="1143000"/>
          </a:xfrm>
        </p:spPr>
        <p:txBody>
          <a:bodyPr>
            <a:normAutofit fontScale="90000"/>
          </a:bodyPr>
          <a:lstStyle/>
          <a:p>
            <a:r>
              <a:rPr lang="es-HN" sz="4000" dirty="0" smtClean="0"/>
              <a:t>Supervisor: Preparación p/Entrar</a:t>
            </a:r>
            <a:endParaRPr lang="es-HN" sz="4000" dirty="0"/>
          </a:p>
        </p:txBody>
      </p:sp>
      <p:sp>
        <p:nvSpPr>
          <p:cNvPr id="3" name="Content Placeholder 2"/>
          <p:cNvSpPr>
            <a:spLocks noGrp="1"/>
          </p:cNvSpPr>
          <p:nvPr>
            <p:ph idx="1"/>
          </p:nvPr>
        </p:nvSpPr>
        <p:spPr>
          <a:xfrm>
            <a:off x="381000" y="1447800"/>
            <a:ext cx="8382000" cy="5029194"/>
          </a:xfrm>
        </p:spPr>
        <p:txBody>
          <a:bodyPr>
            <a:normAutofit/>
          </a:bodyPr>
          <a:lstStyle/>
          <a:p>
            <a:pPr>
              <a:spcBef>
                <a:spcPts val="0"/>
              </a:spcBef>
              <a:spcAft>
                <a:spcPts val="600"/>
              </a:spcAft>
            </a:pPr>
            <a:r>
              <a:rPr lang="es-HN" sz="3200" dirty="0" smtClean="0"/>
              <a:t>Monitoreo inicial de aire</a:t>
            </a:r>
          </a:p>
          <a:p>
            <a:pPr lvl="1" indent="-365760">
              <a:spcBef>
                <a:spcPts val="0"/>
              </a:spcBef>
              <a:spcAft>
                <a:spcPts val="600"/>
              </a:spcAft>
            </a:pPr>
            <a:r>
              <a:rPr lang="es-HN" sz="2800" dirty="0" smtClean="0">
                <a:latin typeface="Arial" panose="020B0604020202020204" pitchFamily="34" charset="0"/>
                <a:cs typeface="Arial" panose="020B0604020202020204" pitchFamily="34" charset="0"/>
              </a:rPr>
              <a:t>Prueba de impacto/calibrar </a:t>
            </a:r>
          </a:p>
          <a:p>
            <a:pPr>
              <a:spcBef>
                <a:spcPts val="0"/>
              </a:spcBef>
              <a:spcAft>
                <a:spcPts val="600"/>
              </a:spcAft>
            </a:pPr>
            <a:r>
              <a:rPr lang="es-HN" sz="3200" dirty="0" smtClean="0"/>
              <a:t>Evaluar espacio – exterior </a:t>
            </a:r>
          </a:p>
          <a:p>
            <a:pPr>
              <a:spcBef>
                <a:spcPts val="0"/>
              </a:spcBef>
              <a:spcAft>
                <a:spcPts val="600"/>
              </a:spcAft>
            </a:pPr>
            <a:r>
              <a:rPr lang="es-HN" sz="3200" dirty="0" smtClean="0"/>
              <a:t>Completar/firmar permiso</a:t>
            </a:r>
          </a:p>
          <a:p>
            <a:pPr>
              <a:spcBef>
                <a:spcPts val="0"/>
              </a:spcBef>
              <a:spcAft>
                <a:spcPts val="600"/>
              </a:spcAft>
            </a:pPr>
            <a:r>
              <a:rPr lang="es-HN" sz="3200" dirty="0" smtClean="0"/>
              <a:t>Reunirse con entrante y asistente</a:t>
            </a:r>
          </a:p>
          <a:p>
            <a:pPr lvl="1" indent="-365760">
              <a:spcBef>
                <a:spcPts val="0"/>
              </a:spcBef>
              <a:spcAft>
                <a:spcPts val="600"/>
              </a:spcAft>
            </a:pPr>
            <a:r>
              <a:rPr lang="es-HN" sz="2800" dirty="0" smtClean="0">
                <a:latin typeface="Arial" panose="020B0604020202020204" pitchFamily="34" charset="0"/>
                <a:cs typeface="Arial" panose="020B0604020202020204" pitchFamily="34" charset="0"/>
              </a:rPr>
              <a:t>Proceso y trabajo seguro</a:t>
            </a:r>
          </a:p>
          <a:p>
            <a:pPr lvl="1" indent="-365760">
              <a:spcBef>
                <a:spcPts val="0"/>
              </a:spcBef>
              <a:spcAft>
                <a:spcPts val="600"/>
              </a:spcAft>
            </a:pPr>
            <a:r>
              <a:rPr lang="es-HN" sz="2800" dirty="0" smtClean="0">
                <a:latin typeface="Arial" panose="020B0604020202020204" pitchFamily="34" charset="0"/>
                <a:cs typeface="Arial" panose="020B0604020202020204" pitchFamily="34" charset="0"/>
              </a:rPr>
              <a:t>Revisar evaluación - aceptar</a:t>
            </a:r>
          </a:p>
          <a:p>
            <a:pPr lvl="1" indent="-365760">
              <a:spcBef>
                <a:spcPts val="0"/>
              </a:spcBef>
              <a:spcAft>
                <a:spcPts val="600"/>
              </a:spcAft>
            </a:pPr>
            <a:r>
              <a:rPr lang="es-HN" sz="2800" dirty="0" smtClean="0">
                <a:latin typeface="Arial" panose="020B0604020202020204" pitchFamily="34" charset="0"/>
                <a:cs typeface="Arial" panose="020B0604020202020204" pitchFamily="34" charset="0"/>
              </a:rPr>
              <a:t>Solicitar re-evaluación</a:t>
            </a:r>
          </a:p>
          <a:p>
            <a:pPr>
              <a:spcBef>
                <a:spcPts val="0"/>
              </a:spcBef>
              <a:spcAft>
                <a:spcPts val="600"/>
              </a:spcAft>
            </a:pPr>
            <a:r>
              <a:rPr lang="es-HN" sz="3200" dirty="0" smtClean="0"/>
              <a:t>Asegurar rescate disponible</a:t>
            </a:r>
          </a:p>
        </p:txBody>
      </p:sp>
      <p:pic>
        <p:nvPicPr>
          <p:cNvPr id="10" name="Picture 2" title="Hombres discutiendo espacio confinado entr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
          <a:stretch/>
        </p:blipFill>
        <p:spPr bwMode="auto">
          <a:xfrm>
            <a:off x="5849714" y="1170413"/>
            <a:ext cx="2743200" cy="2743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title="señal de stop - NO ENTRAR condiciones no documentadas precisamente"/>
          <p:cNvGrpSpPr/>
          <p:nvPr/>
        </p:nvGrpSpPr>
        <p:grpSpPr>
          <a:xfrm>
            <a:off x="5954580" y="4120290"/>
            <a:ext cx="2496324" cy="2189085"/>
            <a:chOff x="5562600" y="3733800"/>
            <a:chExt cx="2438400" cy="2286000"/>
          </a:xfrm>
        </p:grpSpPr>
        <p:sp>
          <p:nvSpPr>
            <p:cNvPr id="8" name="Octagon 7"/>
            <p:cNvSpPr/>
            <p:nvPr/>
          </p:nvSpPr>
          <p:spPr>
            <a:xfrm>
              <a:off x="5638800" y="3733800"/>
              <a:ext cx="2286000" cy="2286000"/>
            </a:xfrm>
            <a:prstGeom prst="octagon">
              <a:avLst/>
            </a:prstGeom>
            <a:solidFill>
              <a:srgbClr val="FF0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ectangle 8" title="señal de stop - NO ENTRAR condiciones no documentadas precisamente"/>
            <p:cNvSpPr/>
            <p:nvPr/>
          </p:nvSpPr>
          <p:spPr>
            <a:xfrm>
              <a:off x="5562600" y="3741851"/>
              <a:ext cx="2438400" cy="2098758"/>
            </a:xfrm>
            <a:prstGeom prst="rect">
              <a:avLst/>
            </a:prstGeom>
          </p:spPr>
          <p:txBody>
            <a:bodyPr wrap="square">
              <a:spAutoFit/>
            </a:bodyPr>
            <a:lstStyle/>
            <a:p>
              <a:pPr algn="ctr" defTabSz="457200">
                <a:spcBef>
                  <a:spcPct val="20000"/>
                </a:spcBef>
                <a:buClr>
                  <a:srgbClr val="FFC000"/>
                </a:buClr>
                <a:buSzPct val="150000"/>
              </a:pPr>
              <a:r>
                <a:rPr lang="es-HN" sz="2800" b="1" dirty="0" smtClean="0">
                  <a:ln w="18415" cmpd="sng">
                    <a:solidFill>
                      <a:srgbClr val="FFFFFF"/>
                    </a:solidFill>
                    <a:prstDash val="solid"/>
                  </a:ln>
                  <a:solidFill>
                    <a:prstClr val="white"/>
                  </a:solidFill>
                  <a:effectLst>
                    <a:outerShdw blurRad="63500" dir="3600000" algn="tl" rotWithShape="0">
                      <a:srgbClr val="000000">
                        <a:alpha val="70000"/>
                      </a:srgbClr>
                    </a:outerShdw>
                  </a:effectLst>
                  <a:latin typeface="Arial" pitchFamily="34" charset="0"/>
                  <a:cs typeface="Arial" pitchFamily="34" charset="0"/>
                </a:rPr>
                <a:t>NO</a:t>
              </a:r>
              <a:r>
                <a:rPr lang="es-HN" sz="2800" b="1" dirty="0" smtClean="0">
                  <a:solidFill>
                    <a:prstClr val="white"/>
                  </a:solidFill>
                  <a:latin typeface="Arial" pitchFamily="34" charset="0"/>
                  <a:cs typeface="Arial" pitchFamily="34" charset="0"/>
                </a:rPr>
                <a:t> </a:t>
              </a:r>
            </a:p>
            <a:p>
              <a:pPr algn="ctr" defTabSz="457200">
                <a:spcBef>
                  <a:spcPct val="20000"/>
                </a:spcBef>
                <a:buClr>
                  <a:srgbClr val="FFC000"/>
                </a:buClr>
                <a:buSzPct val="150000"/>
              </a:pPr>
              <a:r>
                <a:rPr lang="es-HN" sz="2800" b="1" dirty="0" smtClean="0">
                  <a:solidFill>
                    <a:prstClr val="white"/>
                  </a:solidFill>
                  <a:latin typeface="Arial" pitchFamily="34" charset="0"/>
                  <a:cs typeface="Arial" pitchFamily="34" charset="0"/>
                </a:rPr>
                <a:t>ENTRAR</a:t>
              </a:r>
              <a:r>
                <a:rPr lang="es-HN" sz="2800" dirty="0" smtClean="0">
                  <a:solidFill>
                    <a:prstClr val="white"/>
                  </a:solidFill>
                  <a:latin typeface="Arial" pitchFamily="34" charset="0"/>
                  <a:cs typeface="Arial" pitchFamily="34" charset="0"/>
                </a:rPr>
                <a:t> </a:t>
              </a:r>
            </a:p>
            <a:p>
              <a:pPr algn="ctr" defTabSz="457200">
                <a:buClr>
                  <a:srgbClr val="FFC000"/>
                </a:buClr>
                <a:buSzPct val="150000"/>
              </a:pPr>
              <a:r>
                <a:rPr lang="es-HN" sz="2100" dirty="0" smtClean="0">
                  <a:solidFill>
                    <a:prstClr val="black"/>
                  </a:solidFill>
                  <a:latin typeface="Arial" pitchFamily="34" charset="0"/>
                  <a:cs typeface="Arial" pitchFamily="34" charset="0"/>
                </a:rPr>
                <a:t>Condiciones no documentadas</a:t>
              </a:r>
            </a:p>
            <a:p>
              <a:pPr algn="ctr" defTabSz="457200">
                <a:buClr>
                  <a:srgbClr val="FFC000"/>
                </a:buClr>
                <a:buSzPct val="150000"/>
              </a:pPr>
              <a:r>
                <a:rPr lang="es-HN" sz="2100" dirty="0" smtClean="0">
                  <a:solidFill>
                    <a:prstClr val="black"/>
                  </a:solidFill>
                  <a:latin typeface="Arial" pitchFamily="34" charset="0"/>
                  <a:cs typeface="Arial" pitchFamily="34" charset="0"/>
                </a:rPr>
                <a:t>precisamente</a:t>
              </a:r>
              <a:endParaRPr lang="es-HN" sz="2100" dirty="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40968278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94</a:t>
            </a:fld>
            <a:endParaRPr lang="en-US" dirty="0">
              <a:solidFill>
                <a:prstClr val="white">
                  <a:lumMod val="95000"/>
                </a:prstClr>
              </a:solidFill>
            </a:endParaRPr>
          </a:p>
        </p:txBody>
      </p:sp>
      <p:sp>
        <p:nvSpPr>
          <p:cNvPr id="6" name="Title 5"/>
          <p:cNvSpPr>
            <a:spLocks noGrp="1"/>
          </p:cNvSpPr>
          <p:nvPr>
            <p:ph type="title"/>
          </p:nvPr>
        </p:nvSpPr>
        <p:spPr>
          <a:xfrm>
            <a:off x="152400" y="228600"/>
            <a:ext cx="8839200" cy="1143000"/>
          </a:xfrm>
        </p:spPr>
        <p:txBody>
          <a:bodyPr>
            <a:normAutofit fontScale="90000"/>
          </a:bodyPr>
          <a:lstStyle/>
          <a:p>
            <a:r>
              <a:rPr lang="es-HN" dirty="0" smtClean="0"/>
              <a:t>Surgen Nuevos </a:t>
            </a:r>
            <a:r>
              <a:rPr lang="es-HN" dirty="0"/>
              <a:t>P</a:t>
            </a:r>
            <a:r>
              <a:rPr lang="es-HN" dirty="0" smtClean="0"/>
              <a:t>eligros: Abortar</a:t>
            </a:r>
            <a:br>
              <a:rPr lang="es-HN" dirty="0" smtClean="0"/>
            </a:br>
            <a:r>
              <a:rPr lang="es-HN" dirty="0" smtClean="0"/>
              <a:t> la Entrada</a:t>
            </a:r>
            <a:endParaRPr lang="es-HN" dirty="0"/>
          </a:p>
        </p:txBody>
      </p:sp>
      <p:sp>
        <p:nvSpPr>
          <p:cNvPr id="3" name="Content Placeholder 2"/>
          <p:cNvSpPr>
            <a:spLocks noGrp="1"/>
          </p:cNvSpPr>
          <p:nvPr>
            <p:ph idx="1"/>
          </p:nvPr>
        </p:nvSpPr>
        <p:spPr>
          <a:xfrm>
            <a:off x="457200" y="1600202"/>
            <a:ext cx="8229600" cy="5059363"/>
          </a:xfrm>
        </p:spPr>
        <p:txBody>
          <a:bodyPr>
            <a:normAutofit/>
          </a:bodyPr>
          <a:lstStyle/>
          <a:p>
            <a:pPr>
              <a:lnSpc>
                <a:spcPct val="90000"/>
              </a:lnSpc>
              <a:spcBef>
                <a:spcPts val="600"/>
              </a:spcBef>
            </a:pPr>
            <a:r>
              <a:rPr lang="es-HN" dirty="0" smtClean="0"/>
              <a:t>Terminar la entrada </a:t>
            </a:r>
            <a:r>
              <a:rPr lang="es-HN" b="1" dirty="0" smtClean="0">
                <a:solidFill>
                  <a:schemeClr val="accent6">
                    <a:lumMod val="75000"/>
                  </a:schemeClr>
                </a:solidFill>
              </a:rPr>
              <a:t>inmediatamente</a:t>
            </a:r>
          </a:p>
          <a:p>
            <a:pPr lvl="1" indent="-365760">
              <a:lnSpc>
                <a:spcPct val="90000"/>
              </a:lnSpc>
              <a:spcBef>
                <a:spcPts val="600"/>
              </a:spcBef>
            </a:pPr>
            <a:r>
              <a:rPr lang="es-HN" sz="2800" dirty="0" smtClean="0">
                <a:latin typeface="Arial" panose="020B0604020202020204" pitchFamily="34" charset="0"/>
                <a:cs typeface="Arial" panose="020B0604020202020204" pitchFamily="34" charset="0"/>
              </a:rPr>
              <a:t>IDLH (Peligro Inmediato p/Vida o Salud)</a:t>
            </a:r>
          </a:p>
          <a:p>
            <a:pPr lvl="1" indent="-365760">
              <a:lnSpc>
                <a:spcPct val="90000"/>
              </a:lnSpc>
              <a:spcBef>
                <a:spcPts val="600"/>
              </a:spcBef>
            </a:pPr>
            <a:r>
              <a:rPr lang="es-HN" sz="2800" dirty="0" smtClean="0">
                <a:latin typeface="Arial" panose="020B0604020202020204" pitchFamily="34" charset="0"/>
                <a:cs typeface="Arial" panose="020B0604020202020204" pitchFamily="34" charset="0"/>
              </a:rPr>
              <a:t>Condición inadmisible</a:t>
            </a:r>
          </a:p>
          <a:p>
            <a:pPr lvl="1" indent="-365760">
              <a:lnSpc>
                <a:spcPct val="90000"/>
              </a:lnSpc>
              <a:spcBef>
                <a:spcPts val="600"/>
              </a:spcBef>
            </a:pPr>
            <a:r>
              <a:rPr lang="es-HN" sz="2800" dirty="0" smtClean="0">
                <a:latin typeface="Arial" panose="020B0604020202020204" pitchFamily="34" charset="0"/>
                <a:cs typeface="Arial" panose="020B0604020202020204" pitchFamily="34" charset="0"/>
              </a:rPr>
              <a:t>Nuevos peligros </a:t>
            </a:r>
          </a:p>
          <a:p>
            <a:pPr lvl="1" indent="-365760">
              <a:lnSpc>
                <a:spcPct val="90000"/>
              </a:lnSpc>
              <a:spcBef>
                <a:spcPts val="600"/>
              </a:spcBef>
            </a:pPr>
            <a:r>
              <a:rPr lang="es-HN" sz="2800" dirty="0" smtClean="0">
                <a:latin typeface="Arial" panose="020B0604020202020204" pitchFamily="34" charset="0"/>
                <a:cs typeface="Arial" panose="020B0604020202020204" pitchFamily="34" charset="0"/>
              </a:rPr>
              <a:t>Signos, síntomas, cambios de comportamiento de la exposición  </a:t>
            </a:r>
          </a:p>
          <a:p>
            <a:pPr>
              <a:lnSpc>
                <a:spcPct val="90000"/>
              </a:lnSpc>
              <a:spcBef>
                <a:spcPts val="600"/>
              </a:spcBef>
            </a:pPr>
            <a:r>
              <a:rPr lang="es-HN" dirty="0" smtClean="0"/>
              <a:t>Ordenar la </a:t>
            </a:r>
            <a:r>
              <a:rPr lang="es-HN" b="1" dirty="0" smtClean="0">
                <a:solidFill>
                  <a:schemeClr val="accent6">
                    <a:lumMod val="75000"/>
                  </a:schemeClr>
                </a:solidFill>
              </a:rPr>
              <a:t>evacuación</a:t>
            </a:r>
            <a:r>
              <a:rPr lang="es-HN" dirty="0" smtClean="0"/>
              <a:t> del espacio</a:t>
            </a:r>
          </a:p>
          <a:p>
            <a:pPr>
              <a:lnSpc>
                <a:spcPct val="90000"/>
              </a:lnSpc>
              <a:spcBef>
                <a:spcPts val="600"/>
              </a:spcBef>
            </a:pPr>
            <a:r>
              <a:rPr lang="es-HN" dirty="0" smtClean="0"/>
              <a:t>Cancelar el Permiso </a:t>
            </a:r>
          </a:p>
          <a:p>
            <a:pPr>
              <a:lnSpc>
                <a:spcPct val="90000"/>
              </a:lnSpc>
              <a:spcBef>
                <a:spcPts val="600"/>
              </a:spcBef>
            </a:pPr>
            <a:r>
              <a:rPr lang="es-HN" dirty="0" smtClean="0"/>
              <a:t>Completar nuevo permiso – supervisor</a:t>
            </a:r>
          </a:p>
          <a:p>
            <a:pPr lvl="1" indent="-365760">
              <a:lnSpc>
                <a:spcPct val="90000"/>
              </a:lnSpc>
              <a:spcBef>
                <a:spcPts val="600"/>
              </a:spcBef>
            </a:pPr>
            <a:r>
              <a:rPr lang="es-HN" sz="2800" dirty="0" smtClean="0">
                <a:latin typeface="Arial" panose="020B0604020202020204" pitchFamily="34" charset="0"/>
                <a:cs typeface="Arial" panose="020B0604020202020204" pitchFamily="34" charset="0"/>
              </a:rPr>
              <a:t>Documentar nuevos peligros y la mitigación</a:t>
            </a:r>
            <a:endParaRPr lang="en-US" dirty="0"/>
          </a:p>
        </p:txBody>
      </p:sp>
    </p:spTree>
    <p:extLst>
      <p:ext uri="{BB962C8B-B14F-4D97-AF65-F5344CB8AC3E}">
        <p14:creationId xmlns:p14="http://schemas.microsoft.com/office/powerpoint/2010/main" val="16076565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95</a:t>
            </a:fld>
            <a:endParaRPr lang="en-US" dirty="0">
              <a:solidFill>
                <a:prstClr val="white">
                  <a:lumMod val="95000"/>
                </a:prstClr>
              </a:solidFill>
            </a:endParaRPr>
          </a:p>
        </p:txBody>
      </p:sp>
      <p:sp>
        <p:nvSpPr>
          <p:cNvPr id="2" name="Title 1"/>
          <p:cNvSpPr>
            <a:spLocks noGrp="1"/>
          </p:cNvSpPr>
          <p:nvPr>
            <p:ph type="title"/>
          </p:nvPr>
        </p:nvSpPr>
        <p:spPr/>
        <p:txBody>
          <a:bodyPr>
            <a:noAutofit/>
          </a:bodyPr>
          <a:lstStyle/>
          <a:p>
            <a:r>
              <a:rPr lang="es-HN" dirty="0" smtClean="0"/>
              <a:t>Terminar la Entrada y Cerrar el </a:t>
            </a:r>
            <a:r>
              <a:rPr lang="es-HN" dirty="0"/>
              <a:t>P</a:t>
            </a:r>
            <a:r>
              <a:rPr lang="es-HN" dirty="0" smtClean="0"/>
              <a:t>ermiso</a:t>
            </a:r>
            <a:endParaRPr lang="es-HN" dirty="0"/>
          </a:p>
        </p:txBody>
      </p:sp>
      <p:sp>
        <p:nvSpPr>
          <p:cNvPr id="19" name="Text Placeholder 18"/>
          <p:cNvSpPr>
            <a:spLocks noGrp="1"/>
          </p:cNvSpPr>
          <p:nvPr>
            <p:ph type="body" idx="1"/>
          </p:nvPr>
        </p:nvSpPr>
        <p:spPr>
          <a:xfrm>
            <a:off x="152400" y="1524000"/>
            <a:ext cx="2834640" cy="990600"/>
          </a:xfr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lstStyle/>
          <a:p>
            <a:r>
              <a:rPr lang="en-US" sz="3000" dirty="0" err="1" smtClean="0"/>
              <a:t>Documentar</a:t>
            </a:r>
            <a:endParaRPr lang="en-US" sz="3000" dirty="0"/>
          </a:p>
        </p:txBody>
      </p:sp>
      <p:sp>
        <p:nvSpPr>
          <p:cNvPr id="20" name="Content Placeholder 19"/>
          <p:cNvSpPr>
            <a:spLocks noGrp="1"/>
          </p:cNvSpPr>
          <p:nvPr>
            <p:ph sz="half" idx="2"/>
          </p:nvPr>
        </p:nvSpPr>
        <p:spPr>
          <a:xfrm>
            <a:off x="152400" y="2514600"/>
            <a:ext cx="2834640" cy="2362200"/>
          </a:xfrm>
          <a:solidFill>
            <a:schemeClr val="bg1">
              <a:lumMod val="85000"/>
            </a:schemeClr>
          </a:solidFill>
          <a:ln>
            <a:solidFill>
              <a:schemeClr val="accent6">
                <a:lumMod val="75000"/>
              </a:schemeClr>
            </a:solidFill>
          </a:ln>
        </p:spPr>
        <p:style>
          <a:lnRef idx="0">
            <a:schemeClr val="accent6"/>
          </a:lnRef>
          <a:fillRef idx="3">
            <a:schemeClr val="accent6"/>
          </a:fillRef>
          <a:effectRef idx="3">
            <a:schemeClr val="accent6"/>
          </a:effectRef>
          <a:fontRef idx="minor">
            <a:schemeClr val="lt1"/>
          </a:fontRef>
        </p:style>
        <p:txBody>
          <a:bodyPr/>
          <a:lstStyle/>
          <a:p>
            <a:pPr lvl="0"/>
            <a:r>
              <a:rPr lang="en-US" sz="2800" dirty="0" err="1">
                <a:solidFill>
                  <a:schemeClr val="tx1"/>
                </a:solidFill>
              </a:rPr>
              <a:t>Tiempo</a:t>
            </a:r>
            <a:r>
              <a:rPr lang="en-US" sz="2800" dirty="0">
                <a:solidFill>
                  <a:schemeClr val="tx1"/>
                </a:solidFill>
              </a:rPr>
              <a:t> de </a:t>
            </a:r>
            <a:r>
              <a:rPr lang="en-US" sz="2800" dirty="0" err="1">
                <a:solidFill>
                  <a:schemeClr val="tx1"/>
                </a:solidFill>
              </a:rPr>
              <a:t>salida</a:t>
            </a:r>
            <a:endParaRPr lang="en-US" sz="2800" dirty="0">
              <a:solidFill>
                <a:schemeClr val="tx1"/>
              </a:solidFill>
            </a:endParaRPr>
          </a:p>
          <a:p>
            <a:pPr lvl="0"/>
            <a:r>
              <a:rPr lang="es-HN" sz="2800" dirty="0">
                <a:solidFill>
                  <a:schemeClr val="tx1"/>
                </a:solidFill>
              </a:rPr>
              <a:t>Condición de operación</a:t>
            </a:r>
          </a:p>
          <a:p>
            <a:endParaRPr lang="en-US" dirty="0"/>
          </a:p>
        </p:txBody>
      </p:sp>
      <p:sp>
        <p:nvSpPr>
          <p:cNvPr id="21" name="Text Placeholder 20"/>
          <p:cNvSpPr>
            <a:spLocks noGrp="1"/>
          </p:cNvSpPr>
          <p:nvPr>
            <p:ph type="body" sz="quarter" idx="3"/>
          </p:nvPr>
        </p:nvSpPr>
        <p:spPr>
          <a:xfrm>
            <a:off x="3124200" y="1524000"/>
            <a:ext cx="2834640" cy="990600"/>
          </a:xfr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lstStyle/>
          <a:p>
            <a:r>
              <a:rPr lang="en-US" sz="3000" dirty="0" err="1" smtClean="0"/>
              <a:t>Interrogar</a:t>
            </a:r>
            <a:endParaRPr lang="en-US" sz="3000" dirty="0"/>
          </a:p>
        </p:txBody>
      </p:sp>
      <p:sp>
        <p:nvSpPr>
          <p:cNvPr id="22" name="Content Placeholder 21"/>
          <p:cNvSpPr>
            <a:spLocks noGrp="1"/>
          </p:cNvSpPr>
          <p:nvPr>
            <p:ph sz="quarter" idx="4"/>
          </p:nvPr>
        </p:nvSpPr>
        <p:spPr>
          <a:xfrm>
            <a:off x="3124200" y="2514600"/>
            <a:ext cx="2834640" cy="2362200"/>
          </a:xfrm>
          <a:solidFill>
            <a:schemeClr val="bg1">
              <a:lumMod val="85000"/>
            </a:schemeClr>
          </a:solidFill>
          <a:ln>
            <a:solidFill>
              <a:schemeClr val="accent4">
                <a:lumMod val="75000"/>
              </a:schemeClr>
            </a:solidFill>
          </a:ln>
        </p:spPr>
        <p:style>
          <a:lnRef idx="0">
            <a:schemeClr val="accent4"/>
          </a:lnRef>
          <a:fillRef idx="3">
            <a:schemeClr val="accent4"/>
          </a:fillRef>
          <a:effectRef idx="3">
            <a:schemeClr val="accent4"/>
          </a:effectRef>
          <a:fontRef idx="minor">
            <a:schemeClr val="lt1"/>
          </a:fontRef>
        </p:style>
        <p:txBody>
          <a:bodyPr/>
          <a:lstStyle/>
          <a:p>
            <a:pPr lvl="0"/>
            <a:r>
              <a:rPr lang="en-US" sz="2800" dirty="0">
                <a:solidFill>
                  <a:schemeClr val="tx1"/>
                </a:solidFill>
              </a:rPr>
              <a:t>Supervisor, </a:t>
            </a:r>
            <a:r>
              <a:rPr lang="en-US" sz="2800" dirty="0" err="1">
                <a:solidFill>
                  <a:schemeClr val="tx1"/>
                </a:solidFill>
              </a:rPr>
              <a:t>entrante</a:t>
            </a:r>
            <a:r>
              <a:rPr lang="en-US" sz="2800" dirty="0">
                <a:solidFill>
                  <a:schemeClr val="tx1"/>
                </a:solidFill>
              </a:rPr>
              <a:t>, </a:t>
            </a:r>
            <a:r>
              <a:rPr lang="en-US" sz="2800" dirty="0" err="1">
                <a:solidFill>
                  <a:schemeClr val="tx1"/>
                </a:solidFill>
              </a:rPr>
              <a:t>asistente</a:t>
            </a:r>
            <a:endParaRPr lang="en-US" sz="2800" dirty="0">
              <a:solidFill>
                <a:schemeClr val="tx1"/>
              </a:solidFill>
            </a:endParaRPr>
          </a:p>
          <a:p>
            <a:endParaRPr lang="en-US" dirty="0">
              <a:solidFill>
                <a:schemeClr val="tx1"/>
              </a:solidFill>
            </a:endParaRPr>
          </a:p>
        </p:txBody>
      </p:sp>
      <p:sp>
        <p:nvSpPr>
          <p:cNvPr id="23" name="Text Placeholder 22"/>
          <p:cNvSpPr>
            <a:spLocks noGrp="1"/>
          </p:cNvSpPr>
          <p:nvPr>
            <p:ph type="body" sz="quarter" idx="13"/>
          </p:nvPr>
        </p:nvSpPr>
        <p:spPr>
          <a:xfrm>
            <a:off x="6096000" y="1524000"/>
            <a:ext cx="2834640" cy="990600"/>
          </a:xfr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a:noAutofit/>
          </a:bodyPr>
          <a:lstStyle/>
          <a:p>
            <a:r>
              <a:rPr lang="en-US" sz="3000" spc="-50" dirty="0" err="1"/>
              <a:t>Cancelar</a:t>
            </a:r>
            <a:r>
              <a:rPr lang="en-US" sz="3000" spc="-50" dirty="0"/>
              <a:t> y </a:t>
            </a:r>
            <a:r>
              <a:rPr lang="en-US" sz="3000" spc="-50" dirty="0" err="1"/>
              <a:t>firmar</a:t>
            </a:r>
            <a:r>
              <a:rPr lang="en-US" sz="3000" spc="-50" dirty="0"/>
              <a:t> </a:t>
            </a:r>
            <a:r>
              <a:rPr lang="en-US" sz="3000" spc="-50" dirty="0" err="1"/>
              <a:t>permiso</a:t>
            </a:r>
            <a:r>
              <a:rPr lang="en-US" sz="3000" spc="-50" dirty="0"/>
              <a:t> </a:t>
            </a:r>
          </a:p>
        </p:txBody>
      </p:sp>
      <p:sp>
        <p:nvSpPr>
          <p:cNvPr id="24" name="Content Placeholder 23"/>
          <p:cNvSpPr>
            <a:spLocks noGrp="1"/>
          </p:cNvSpPr>
          <p:nvPr>
            <p:ph sz="quarter" idx="14"/>
          </p:nvPr>
        </p:nvSpPr>
        <p:spPr>
          <a:xfrm>
            <a:off x="6096000" y="2514600"/>
            <a:ext cx="2834640" cy="2362200"/>
          </a:xfrm>
          <a:solidFill>
            <a:schemeClr val="bg1">
              <a:lumMod val="85000"/>
            </a:schemeClr>
          </a:solidFill>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a:normAutofit/>
          </a:bodyPr>
          <a:lstStyle/>
          <a:p>
            <a:pPr lvl="0"/>
            <a:r>
              <a:rPr lang="en-US" sz="2800" dirty="0">
                <a:solidFill>
                  <a:schemeClr val="tx1"/>
                </a:solidFill>
              </a:rPr>
              <a:t>Supervisor</a:t>
            </a:r>
          </a:p>
          <a:p>
            <a:pPr lvl="0"/>
            <a:r>
              <a:rPr lang="es-HN" sz="2800" dirty="0">
                <a:solidFill>
                  <a:schemeClr val="tx1"/>
                </a:solidFill>
              </a:rPr>
              <a:t>Retener 1 año</a:t>
            </a:r>
          </a:p>
          <a:p>
            <a:pPr lvl="0"/>
            <a:r>
              <a:rPr lang="es-HN" sz="2800" dirty="0">
                <a:solidFill>
                  <a:schemeClr val="tx1"/>
                </a:solidFill>
              </a:rPr>
              <a:t>Revisión anual</a:t>
            </a:r>
          </a:p>
          <a:p>
            <a:endParaRPr lang="en-US" dirty="0"/>
          </a:p>
        </p:txBody>
      </p:sp>
      <p:sp>
        <p:nvSpPr>
          <p:cNvPr id="25" name="Content Placeholder 24"/>
          <p:cNvSpPr>
            <a:spLocks noGrp="1"/>
          </p:cNvSpPr>
          <p:nvPr>
            <p:ph sz="quarter" idx="15"/>
          </p:nvPr>
        </p:nvSpPr>
        <p:spPr/>
        <p:txBody>
          <a:bodyPr>
            <a:normAutofit fontScale="92500" lnSpcReduction="20000"/>
          </a:bodyPr>
          <a:lstStyle/>
          <a:p>
            <a:pPr marL="171450" lvl="0" indent="0" algn="ctr">
              <a:buNone/>
            </a:pPr>
            <a:r>
              <a:rPr lang="es-HN" sz="3900" b="1" dirty="0">
                <a:solidFill>
                  <a:prstClr val="black"/>
                </a:solidFill>
              </a:rPr>
              <a:t>Los permisos</a:t>
            </a:r>
            <a:r>
              <a:rPr lang="es-HN" sz="3900" dirty="0">
                <a:solidFill>
                  <a:prstClr val="black"/>
                </a:solidFill>
              </a:rPr>
              <a:t> </a:t>
            </a:r>
            <a:r>
              <a:rPr lang="es-HN" sz="3900" b="1" dirty="0">
                <a:solidFill>
                  <a:schemeClr val="accent6">
                    <a:lumMod val="75000"/>
                  </a:schemeClr>
                </a:solidFill>
                <a:latin typeface="Arial Black" panose="020B0A04020102020204" pitchFamily="34" charset="0"/>
              </a:rPr>
              <a:t>no se trasladan </a:t>
            </a:r>
            <a:r>
              <a:rPr lang="es-HN" sz="3900" b="1" dirty="0">
                <a:solidFill>
                  <a:prstClr val="black"/>
                </a:solidFill>
              </a:rPr>
              <a:t>a otros turnos</a:t>
            </a:r>
          </a:p>
          <a:p>
            <a:pPr marL="0" indent="0">
              <a:buNone/>
            </a:pPr>
            <a:endParaRPr lang="en-US" dirty="0"/>
          </a:p>
        </p:txBody>
      </p:sp>
    </p:spTree>
    <p:extLst>
      <p:ext uri="{BB962C8B-B14F-4D97-AF65-F5344CB8AC3E}">
        <p14:creationId xmlns:p14="http://schemas.microsoft.com/office/powerpoint/2010/main" val="30066553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96</a:t>
            </a:fld>
            <a:endParaRPr lang="en-US" dirty="0">
              <a:solidFill>
                <a:prstClr val="black">
                  <a:tint val="75000"/>
                </a:prstClr>
              </a:solidFill>
            </a:endParaRPr>
          </a:p>
        </p:txBody>
      </p:sp>
      <p:sp>
        <p:nvSpPr>
          <p:cNvPr id="2" name="Title 1"/>
          <p:cNvSpPr>
            <a:spLocks noGrp="1"/>
          </p:cNvSpPr>
          <p:nvPr>
            <p:ph type="title"/>
          </p:nvPr>
        </p:nvSpPr>
        <p:spPr/>
        <p:txBody>
          <a:bodyPr/>
          <a:lstStyle/>
          <a:p>
            <a:r>
              <a:rPr lang="es-HN" dirty="0" smtClean="0"/>
              <a:t>Reclasificación DE ESPACIOS CONFINADOS</a:t>
            </a:r>
            <a:endParaRPr lang="es-HN" dirty="0"/>
          </a:p>
        </p:txBody>
      </p:sp>
    </p:spTree>
    <p:extLst>
      <p:ext uri="{BB962C8B-B14F-4D97-AF65-F5344CB8AC3E}">
        <p14:creationId xmlns:p14="http://schemas.microsoft.com/office/powerpoint/2010/main" val="2414228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97</a:t>
            </a:fld>
            <a:endParaRPr lang="en-US" dirty="0">
              <a:solidFill>
                <a:prstClr val="white">
                  <a:lumMod val="95000"/>
                </a:prstClr>
              </a:solidFill>
            </a:endParaRPr>
          </a:p>
        </p:txBody>
      </p:sp>
      <p:sp>
        <p:nvSpPr>
          <p:cNvPr id="2" name="Title 1"/>
          <p:cNvSpPr>
            <a:spLocks noGrp="1"/>
          </p:cNvSpPr>
          <p:nvPr>
            <p:ph type="title"/>
          </p:nvPr>
        </p:nvSpPr>
        <p:spPr>
          <a:ln>
            <a:noFill/>
          </a:ln>
        </p:spPr>
        <p:txBody>
          <a:bodyPr anchor="t">
            <a:normAutofit/>
          </a:bodyPr>
          <a:lstStyle/>
          <a:p>
            <a:r>
              <a:rPr lang="es-HN" dirty="0" smtClean="0"/>
              <a:t>Reclasificar ECPR </a:t>
            </a:r>
            <a:endParaRPr lang="es-HN" dirty="0"/>
          </a:p>
        </p:txBody>
      </p:sp>
      <p:pic>
        <p:nvPicPr>
          <p:cNvPr id="23554" name="Picture 2" title="Ejemplo de permiso reclasificado requiere espacio confinad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872"/>
          <a:stretch/>
        </p:blipFill>
        <p:spPr bwMode="auto">
          <a:xfrm>
            <a:off x="304800" y="1219200"/>
            <a:ext cx="276908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title="Signo de peligr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00" y="849058"/>
            <a:ext cx="2209800" cy="2215099"/>
          </a:xfrm>
          <a:prstGeom prst="rect">
            <a:avLst/>
          </a:prstGeom>
        </p:spPr>
      </p:pic>
      <p:sp>
        <p:nvSpPr>
          <p:cNvPr id="3" name="Content Placeholder 2"/>
          <p:cNvSpPr>
            <a:spLocks noGrp="1" noChangeAspect="1"/>
          </p:cNvSpPr>
          <p:nvPr>
            <p:ph sz="half" idx="1"/>
          </p:nvPr>
        </p:nvSpPr>
        <p:spPr>
          <a:xfrm>
            <a:off x="3049434" y="1219200"/>
            <a:ext cx="6019800" cy="5105400"/>
          </a:xfrm>
        </p:spPr>
        <p:txBody>
          <a:bodyPr>
            <a:normAutofit fontScale="85000" lnSpcReduction="10000"/>
          </a:bodyPr>
          <a:lstStyle/>
          <a:p>
            <a:pPr>
              <a:spcBef>
                <a:spcPts val="0"/>
              </a:spcBef>
              <a:spcAft>
                <a:spcPts val="600"/>
              </a:spcAft>
            </a:pPr>
            <a:r>
              <a:rPr lang="es-HN" sz="3800" b="1" spc="-50" dirty="0" smtClean="0">
                <a:latin typeface="Arial Black" panose="020B0A04020102020204" pitchFamily="34" charset="0"/>
              </a:rPr>
              <a:t>NO</a:t>
            </a:r>
            <a:r>
              <a:rPr lang="es-HN" sz="3800" b="1" spc="-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HN" sz="3800" spc="-50" dirty="0" smtClean="0">
                <a:ln w="1905"/>
                <a:effectLst>
                  <a:innerShdw blurRad="69850" dist="43180" dir="5400000">
                    <a:srgbClr val="000000">
                      <a:alpha val="65000"/>
                    </a:srgbClr>
                  </a:innerShdw>
                </a:effectLst>
              </a:rPr>
              <a:t>hay peligros de atmósfera</a:t>
            </a:r>
            <a:r>
              <a:rPr lang="es-HN" sz="3800" spc="-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HN" sz="3800" b="1" spc="-50" dirty="0" smtClean="0">
                <a:solidFill>
                  <a:schemeClr val="accent6">
                    <a:lumMod val="75000"/>
                  </a:schemeClr>
                </a:solidFill>
              </a:rPr>
              <a:t>reales/potenciales</a:t>
            </a:r>
            <a:r>
              <a:rPr lang="es-HN" sz="3800" b="1" spc="-5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s-HN" sz="3800" spc="-50" dirty="0" smtClean="0"/>
          </a:p>
          <a:p>
            <a:pPr>
              <a:spcBef>
                <a:spcPts val="0"/>
              </a:spcBef>
            </a:pPr>
            <a:r>
              <a:rPr lang="es-HN" sz="3800" spc="-50" dirty="0" smtClean="0">
                <a:latin typeface="Arial Black" panose="020B0A04020102020204" pitchFamily="34" charset="0"/>
              </a:rPr>
              <a:t>Eliminar</a:t>
            </a:r>
            <a:r>
              <a:rPr lang="es-HN" sz="3800" spc="-50" dirty="0"/>
              <a:t> </a:t>
            </a:r>
            <a:r>
              <a:rPr lang="es-HN" sz="3800" b="1" spc="-50" dirty="0" smtClean="0">
                <a:solidFill>
                  <a:schemeClr val="accent6">
                    <a:lumMod val="75000"/>
                  </a:schemeClr>
                </a:solidFill>
              </a:rPr>
              <a:t>TODOS</a:t>
            </a:r>
            <a:r>
              <a:rPr lang="es-HN" sz="3800" spc="-50" dirty="0" smtClean="0"/>
              <a:t> los peligros</a:t>
            </a:r>
          </a:p>
          <a:p>
            <a:pPr lvl="1" indent="-365760">
              <a:spcBef>
                <a:spcPts val="0"/>
              </a:spcBef>
              <a:spcAft>
                <a:spcPts val="600"/>
              </a:spcAft>
            </a:pPr>
            <a:r>
              <a:rPr lang="es-HN" sz="3300" dirty="0" smtClean="0"/>
              <a:t>Sin entrar o seguir la entrada ECPR</a:t>
            </a:r>
          </a:p>
          <a:p>
            <a:pPr lvl="1" indent="-365760">
              <a:spcBef>
                <a:spcPts val="0"/>
              </a:spcBef>
              <a:spcAft>
                <a:spcPts val="600"/>
              </a:spcAft>
            </a:pPr>
            <a:r>
              <a:rPr lang="es-HN" sz="3300" dirty="0" smtClean="0"/>
              <a:t>Prueba/inspección no muestran ninguno peligro</a:t>
            </a:r>
          </a:p>
          <a:p>
            <a:pPr lvl="1" indent="-365760">
              <a:spcBef>
                <a:spcPts val="0"/>
              </a:spcBef>
              <a:spcAft>
                <a:spcPts val="600"/>
              </a:spcAft>
            </a:pPr>
            <a:r>
              <a:rPr lang="es-HN" sz="3300" dirty="0" smtClean="0"/>
              <a:t>Uso de ventilación – </a:t>
            </a:r>
            <a:r>
              <a:rPr lang="es-HN" sz="3300" b="1" dirty="0" smtClean="0">
                <a:solidFill>
                  <a:schemeClr val="accent6">
                    <a:lumMod val="75000"/>
                  </a:schemeClr>
                </a:solidFill>
              </a:rPr>
              <a:t>no puede</a:t>
            </a:r>
            <a:r>
              <a:rPr lang="es-HN" sz="3300" dirty="0" smtClean="0"/>
              <a:t> reclasificar</a:t>
            </a:r>
          </a:p>
          <a:p>
            <a:pPr>
              <a:spcBef>
                <a:spcPts val="0"/>
              </a:spcBef>
              <a:spcAft>
                <a:spcPts val="600"/>
              </a:spcAft>
            </a:pPr>
            <a:r>
              <a:rPr lang="es-HN" sz="3700" spc="-50" dirty="0"/>
              <a:t>Certificar por </a:t>
            </a:r>
            <a:r>
              <a:rPr lang="es-HN" sz="3700" spc="-50" dirty="0" smtClean="0"/>
              <a:t>espacio/entrada</a:t>
            </a:r>
            <a:endParaRPr lang="es-HN" dirty="0"/>
          </a:p>
        </p:txBody>
      </p:sp>
      <p:sp>
        <p:nvSpPr>
          <p:cNvPr id="5" name="Content Placeholder 4"/>
          <p:cNvSpPr>
            <a:spLocks noGrp="1"/>
          </p:cNvSpPr>
          <p:nvPr>
            <p:ph sz="half" idx="2"/>
          </p:nvPr>
        </p:nvSpPr>
        <p:spPr>
          <a:xfrm>
            <a:off x="304800" y="5428026"/>
            <a:ext cx="8534400" cy="1277574"/>
          </a:xfrm>
        </p:spPr>
        <p:txBody>
          <a:bodyPr>
            <a:normAutofit fontScale="85000" lnSpcReduction="10000"/>
          </a:bodyPr>
          <a:lstStyle/>
          <a:p>
            <a:pPr lvl="0">
              <a:spcBef>
                <a:spcPts val="0"/>
              </a:spcBef>
            </a:pPr>
            <a:r>
              <a:rPr lang="es-HN" sz="3800" spc="-50" dirty="0" smtClean="0">
                <a:solidFill>
                  <a:prstClr val="black"/>
                </a:solidFill>
              </a:rPr>
              <a:t>Duración  </a:t>
            </a:r>
            <a:endParaRPr lang="es-HN" sz="3800" spc="-50" dirty="0">
              <a:solidFill>
                <a:prstClr val="black"/>
              </a:solidFill>
            </a:endParaRPr>
          </a:p>
          <a:p>
            <a:pPr marL="914400" lvl="1" indent="-457200">
              <a:spcBef>
                <a:spcPts val="0"/>
              </a:spcBef>
            </a:pPr>
            <a:r>
              <a:rPr lang="es-HN" sz="3300" dirty="0">
                <a:solidFill>
                  <a:prstClr val="black"/>
                </a:solidFill>
              </a:rPr>
              <a:t>Peligros permanecen </a:t>
            </a:r>
            <a:r>
              <a:rPr lang="es-HN" sz="3300" dirty="0" smtClean="0">
                <a:solidFill>
                  <a:prstClr val="black"/>
                </a:solidFill>
              </a:rPr>
              <a:t>eliminados</a:t>
            </a:r>
            <a:endParaRPr lang="en-US" dirty="0"/>
          </a:p>
        </p:txBody>
      </p:sp>
    </p:spTree>
    <p:extLst>
      <p:ext uri="{BB962C8B-B14F-4D97-AF65-F5344CB8AC3E}">
        <p14:creationId xmlns:p14="http://schemas.microsoft.com/office/powerpoint/2010/main" val="41500553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98</a:t>
            </a:fld>
            <a:endParaRPr lang="en-US" dirty="0">
              <a:solidFill>
                <a:prstClr val="white">
                  <a:lumMod val="95000"/>
                </a:prstClr>
              </a:solidFill>
            </a:endParaRPr>
          </a:p>
        </p:txBody>
      </p:sp>
      <p:sp>
        <p:nvSpPr>
          <p:cNvPr id="2" name="Title 1"/>
          <p:cNvSpPr>
            <a:spLocks noGrp="1"/>
          </p:cNvSpPr>
          <p:nvPr>
            <p:ph type="title"/>
          </p:nvPr>
        </p:nvSpPr>
        <p:spPr>
          <a:xfrm>
            <a:off x="457200" y="228600"/>
            <a:ext cx="8229600" cy="1143000"/>
          </a:xfrm>
        </p:spPr>
        <p:txBody>
          <a:bodyPr>
            <a:normAutofit/>
          </a:bodyPr>
          <a:lstStyle/>
          <a:p>
            <a:pPr>
              <a:lnSpc>
                <a:spcPct val="80000"/>
              </a:lnSpc>
            </a:pPr>
            <a:r>
              <a:rPr lang="es-HN" sz="4000" dirty="0" smtClean="0"/>
              <a:t>Procedimientos de Entrada Alternativos</a:t>
            </a:r>
            <a:endParaRPr lang="es-HN" sz="4000" dirty="0"/>
          </a:p>
        </p:txBody>
      </p:sp>
      <p:sp>
        <p:nvSpPr>
          <p:cNvPr id="3" name="Content Placeholder 2"/>
          <p:cNvSpPr>
            <a:spLocks noGrp="1"/>
          </p:cNvSpPr>
          <p:nvPr>
            <p:ph idx="1"/>
          </p:nvPr>
        </p:nvSpPr>
        <p:spPr>
          <a:xfrm>
            <a:off x="304800" y="1554692"/>
            <a:ext cx="8534400" cy="5608108"/>
          </a:xfrm>
        </p:spPr>
        <p:txBody>
          <a:bodyPr>
            <a:normAutofit/>
          </a:bodyPr>
          <a:lstStyle/>
          <a:p>
            <a:pPr>
              <a:lnSpc>
                <a:spcPct val="90000"/>
              </a:lnSpc>
              <a:spcBef>
                <a:spcPts val="0"/>
              </a:spcBef>
            </a:pPr>
            <a:r>
              <a:rPr lang="es-HN" sz="3200" b="1" dirty="0" smtClean="0">
                <a:latin typeface="Arial Black" panose="020B0A04020102020204" pitchFamily="34" charset="0"/>
              </a:rPr>
              <a:t>SOLO</a:t>
            </a:r>
            <a:r>
              <a:rPr lang="es-HN" sz="3200" dirty="0" smtClean="0"/>
              <a:t> riesgo – </a:t>
            </a:r>
            <a:r>
              <a:rPr lang="es-HN" sz="3200" b="1" dirty="0" smtClean="0">
                <a:solidFill>
                  <a:schemeClr val="accent6">
                    <a:lumMod val="75000"/>
                  </a:schemeClr>
                </a:solidFill>
              </a:rPr>
              <a:t>real</a:t>
            </a:r>
            <a:r>
              <a:rPr lang="es-HN"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HN" sz="3200" dirty="0" smtClean="0"/>
              <a:t>o </a:t>
            </a:r>
            <a:r>
              <a:rPr lang="es-HN" sz="3200" b="1" dirty="0" smtClean="0">
                <a:solidFill>
                  <a:schemeClr val="accent6">
                    <a:lumMod val="75000"/>
                  </a:schemeClr>
                </a:solidFill>
              </a:rPr>
              <a:t>potencial</a:t>
            </a:r>
            <a:r>
              <a:rPr lang="es-HN" sz="3200" dirty="0" smtClean="0"/>
              <a:t> de atmósfera peligrosa</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Los criterios basados en datos/documentación</a:t>
            </a:r>
          </a:p>
          <a:p>
            <a:pPr>
              <a:lnSpc>
                <a:spcPct val="90000"/>
              </a:lnSpc>
              <a:spcBef>
                <a:spcPts val="0"/>
              </a:spcBef>
              <a:spcAft>
                <a:spcPts val="600"/>
              </a:spcAft>
            </a:pPr>
            <a:r>
              <a:rPr lang="es-HN" sz="3200" dirty="0" smtClean="0">
                <a:latin typeface="Arial Black" panose="020B0A04020102020204" pitchFamily="34" charset="0"/>
              </a:rPr>
              <a:t>NO</a:t>
            </a:r>
            <a:r>
              <a:rPr lang="es-HN" sz="3200" dirty="0" smtClean="0"/>
              <a:t> hay peligros no-atmosféricos</a:t>
            </a:r>
          </a:p>
          <a:p>
            <a:pPr>
              <a:lnSpc>
                <a:spcPct val="90000"/>
              </a:lnSpc>
              <a:spcBef>
                <a:spcPts val="0"/>
              </a:spcBef>
              <a:spcAft>
                <a:spcPts val="600"/>
              </a:spcAft>
            </a:pPr>
            <a:r>
              <a:rPr lang="es-HN" sz="3200" dirty="0" smtClean="0"/>
              <a:t>Ventilación forzada continua mantiene la seguridad</a:t>
            </a:r>
          </a:p>
          <a:p>
            <a:pPr>
              <a:lnSpc>
                <a:spcPct val="90000"/>
              </a:lnSpc>
              <a:spcBef>
                <a:spcPts val="0"/>
              </a:spcBef>
              <a:spcAft>
                <a:spcPts val="600"/>
              </a:spcAft>
            </a:pPr>
            <a:r>
              <a:rPr lang="es-HN" sz="3200" dirty="0" smtClean="0"/>
              <a:t>Certificar por espacio/entrada </a:t>
            </a:r>
          </a:p>
          <a:p>
            <a:pPr>
              <a:lnSpc>
                <a:spcPct val="90000"/>
              </a:lnSpc>
              <a:spcBef>
                <a:spcPts val="0"/>
              </a:spcBef>
              <a:spcAft>
                <a:spcPts val="600"/>
              </a:spcAft>
            </a:pPr>
            <a:r>
              <a:rPr lang="es-HN" sz="3200" dirty="0" smtClean="0"/>
              <a:t>Re-evaluar – cambio en uso/configuración</a:t>
            </a:r>
          </a:p>
          <a:p>
            <a:pPr marL="0" indent="0" algn="ctr">
              <a:lnSpc>
                <a:spcPct val="80000"/>
              </a:lnSpc>
              <a:spcBef>
                <a:spcPts val="600"/>
              </a:spcBef>
              <a:buNone/>
            </a:pPr>
            <a:r>
              <a:rPr lang="es-ES" dirty="0">
                <a:solidFill>
                  <a:schemeClr val="accent6">
                    <a:lumMod val="75000"/>
                  </a:schemeClr>
                </a:solidFill>
              </a:rPr>
              <a:t>Use el programa de permisos ECPR durante recopilación de datos</a:t>
            </a:r>
            <a:r>
              <a:rPr lang="es-ES" sz="3200" dirty="0" smtClean="0">
                <a:solidFill>
                  <a:schemeClr val="accent6">
                    <a:lumMod val="75000"/>
                  </a:schemeClr>
                </a:solidFill>
              </a:rPr>
              <a:t>.</a:t>
            </a:r>
            <a:endParaRPr lang="es-ES" sz="3200" dirty="0">
              <a:solidFill>
                <a:schemeClr val="accent6">
                  <a:lumMod val="75000"/>
                </a:schemeClr>
              </a:solidFill>
            </a:endParaRPr>
          </a:p>
        </p:txBody>
      </p:sp>
    </p:spTree>
    <p:extLst>
      <p:ext uri="{BB962C8B-B14F-4D97-AF65-F5344CB8AC3E}">
        <p14:creationId xmlns:p14="http://schemas.microsoft.com/office/powerpoint/2010/main" val="8774132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99</a:t>
            </a:fld>
            <a:endParaRPr lang="en-US" dirty="0">
              <a:solidFill>
                <a:prstClr val="white">
                  <a:lumMod val="95000"/>
                </a:prstClr>
              </a:solidFill>
            </a:endParaRPr>
          </a:p>
        </p:txBody>
      </p:sp>
      <p:sp>
        <p:nvSpPr>
          <p:cNvPr id="2" name="Title 1"/>
          <p:cNvSpPr>
            <a:spLocks noGrp="1"/>
          </p:cNvSpPr>
          <p:nvPr>
            <p:ph type="title"/>
          </p:nvPr>
        </p:nvSpPr>
        <p:spPr>
          <a:xfrm>
            <a:off x="0" y="228600"/>
            <a:ext cx="9144000" cy="1143000"/>
          </a:xfrm>
        </p:spPr>
        <p:txBody>
          <a:bodyPr>
            <a:normAutofit/>
          </a:bodyPr>
          <a:lstStyle/>
          <a:p>
            <a:r>
              <a:rPr lang="es-HN" dirty="0" smtClean="0"/>
              <a:t>Directrices de Documentación </a:t>
            </a:r>
            <a:endParaRPr lang="es-HN" dirty="0"/>
          </a:p>
        </p:txBody>
      </p:sp>
      <p:sp>
        <p:nvSpPr>
          <p:cNvPr id="3" name="Content Placeholder 2"/>
          <p:cNvSpPr>
            <a:spLocks noGrp="1"/>
          </p:cNvSpPr>
          <p:nvPr>
            <p:ph idx="1"/>
          </p:nvPr>
        </p:nvSpPr>
        <p:spPr>
          <a:xfrm>
            <a:off x="304800" y="1600200"/>
            <a:ext cx="8763000" cy="5334000"/>
          </a:xfrm>
        </p:spPr>
        <p:txBody>
          <a:bodyPr>
            <a:normAutofit/>
          </a:bodyPr>
          <a:lstStyle/>
          <a:p>
            <a:pPr>
              <a:lnSpc>
                <a:spcPct val="90000"/>
              </a:lnSpc>
              <a:spcBef>
                <a:spcPts val="0"/>
              </a:spcBef>
              <a:spcAft>
                <a:spcPts val="600"/>
              </a:spcAft>
            </a:pPr>
            <a:r>
              <a:rPr lang="es-HN" sz="3200" dirty="0" smtClean="0"/>
              <a:t>Criterios cumplidos</a:t>
            </a:r>
          </a:p>
          <a:p>
            <a:pPr>
              <a:lnSpc>
                <a:spcPct val="90000"/>
              </a:lnSpc>
              <a:spcBef>
                <a:spcPts val="0"/>
              </a:spcBef>
              <a:spcAft>
                <a:spcPts val="600"/>
              </a:spcAft>
            </a:pPr>
            <a:r>
              <a:rPr lang="es-HN" sz="3200" dirty="0" smtClean="0"/>
              <a:t>Datos Iniciales:</a:t>
            </a:r>
            <a:endParaRPr lang="es-HN" sz="3600" dirty="0" smtClean="0"/>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Volumen del espacio</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Capacidad y configuración - equipo de ventilación </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Peligros atmosféricos y potenciales identificados</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Resultados del muestreo: </a:t>
            </a:r>
          </a:p>
          <a:p>
            <a:pPr lvl="2">
              <a:lnSpc>
                <a:spcPct val="90000"/>
              </a:lnSpc>
              <a:spcBef>
                <a:spcPts val="0"/>
              </a:spcBef>
              <a:spcAft>
                <a:spcPts val="600"/>
              </a:spcAft>
            </a:pPr>
            <a:r>
              <a:rPr lang="es-HN" sz="2600" dirty="0" smtClean="0">
                <a:latin typeface="Arial" panose="020B0604020202020204" pitchFamily="34" charset="0"/>
                <a:cs typeface="Arial" panose="020B0604020202020204" pitchFamily="34" charset="0"/>
              </a:rPr>
              <a:t>Inicio de ventilación a través del tiempo de la determinación </a:t>
            </a:r>
          </a:p>
          <a:p>
            <a:pPr lvl="1" indent="-365760">
              <a:lnSpc>
                <a:spcPct val="90000"/>
              </a:lnSpc>
              <a:spcBef>
                <a:spcPts val="0"/>
              </a:spcBef>
              <a:spcAft>
                <a:spcPts val="600"/>
              </a:spcAft>
            </a:pPr>
            <a:r>
              <a:rPr lang="es-HN" sz="2800" dirty="0" smtClean="0">
                <a:latin typeface="Arial" panose="020B0604020202020204" pitchFamily="34" charset="0"/>
                <a:cs typeface="Arial" panose="020B0604020202020204" pitchFamily="34" charset="0"/>
              </a:rPr>
              <a:t>Peligros atmosféricos creados por el trabajo en el espacio</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208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ghsc adult 508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27162</Words>
  <Application>Microsoft Office PowerPoint</Application>
  <PresentationFormat>On-screen Show (4:3)</PresentationFormat>
  <Paragraphs>2124</Paragraphs>
  <Slides>119</Slides>
  <Notes>118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119</vt:i4>
      </vt:variant>
    </vt:vector>
  </HeadingPairs>
  <TitlesOfParts>
    <vt:vector size="133" baseType="lpstr">
      <vt:lpstr>MS PGothic</vt:lpstr>
      <vt:lpstr>Arial</vt:lpstr>
      <vt:lpstr>Arial Black</vt:lpstr>
      <vt:lpstr>Arial Narrow</vt:lpstr>
      <vt:lpstr>Calibri</vt:lpstr>
      <vt:lpstr>Copperplate Gothic Bold</vt:lpstr>
      <vt:lpstr>Engravers MT</vt:lpstr>
      <vt:lpstr>Franklin Gothic Medium Cond</vt:lpstr>
      <vt:lpstr>Georgia</vt:lpstr>
      <vt:lpstr>Rockwell Extra Bold</vt:lpstr>
      <vt:lpstr>Wingdings</vt:lpstr>
      <vt:lpstr>ghsc adult 508 background</vt:lpstr>
      <vt:lpstr>Custom Design</vt:lpstr>
      <vt:lpstr>27_Office Theme</vt:lpstr>
      <vt:lpstr>PowerPoint Presentation</vt:lpstr>
      <vt:lpstr>Peligros de Espacios Confinados Agrícolas </vt:lpstr>
      <vt:lpstr>Introducción</vt:lpstr>
      <vt:lpstr>Descargo de Responsabilidad</vt:lpstr>
      <vt:lpstr>Derechos de los Empleados</vt:lpstr>
      <vt:lpstr>Responsabilidad del Empleador</vt:lpstr>
      <vt:lpstr> Protección al Denunciante</vt:lpstr>
      <vt:lpstr>Objetivos de Aprendizaje</vt:lpstr>
      <vt:lpstr>Temas a Desarrollar</vt:lpstr>
      <vt:lpstr>Problemas En Espacios Confinados </vt:lpstr>
      <vt:lpstr>Espacios Confinados SON Peligrosos</vt:lpstr>
      <vt:lpstr>Riesgo de Espacio Confinado</vt:lpstr>
      <vt:lpstr>Promedio de 5 años – Espacios Confinados Agrícolas </vt:lpstr>
      <vt:lpstr>Influencias en Espacios Confinados</vt:lpstr>
      <vt:lpstr>Tipos de Espacios Confinados</vt:lpstr>
      <vt:lpstr>2 Tipos de Espacios Confinados</vt:lpstr>
      <vt:lpstr>Espacios Confinados: 3 Requisitos</vt:lpstr>
      <vt:lpstr>Acceso – Altura, Tamaño, Lugar</vt:lpstr>
      <vt:lpstr>3+1 = “Permiso Requerido” </vt:lpstr>
      <vt:lpstr>Ejemplos de Espacios Confinados</vt:lpstr>
      <vt:lpstr>Secador de Granos &amp; Silos</vt:lpstr>
      <vt:lpstr>Secadores de Granos</vt:lpstr>
      <vt:lpstr>Almacenamiento de Residuos de Ganadería</vt:lpstr>
      <vt:lpstr>Pozos de Arranque del Elevador</vt:lpstr>
      <vt:lpstr>Peligros En Espacios Confinados </vt:lpstr>
      <vt:lpstr>Vagones, Tanque</vt:lpstr>
      <vt:lpstr>Peligros en Espacios Confinados</vt:lpstr>
      <vt:lpstr>Exposición a Peligros Atmosféricos</vt:lpstr>
      <vt:lpstr>Peligros de Atmósfera</vt:lpstr>
      <vt:lpstr>Gas, Vapor, Polvo es Combustible</vt:lpstr>
      <vt:lpstr>La Actividad de Trabajo Puede Hacer que el Aire Sea Tóxico</vt:lpstr>
      <vt:lpstr>Peligros de Inmersión</vt:lpstr>
      <vt:lpstr>Configuración Interna - Paredes</vt:lpstr>
      <vt:lpstr>Peligros de Temperatura</vt:lpstr>
      <vt:lpstr>Peligros de Salud y Seguridad</vt:lpstr>
      <vt:lpstr>Biológico, Salud, Ergonómico</vt:lpstr>
      <vt:lpstr>Control De Peligros En Espacios Confinados</vt:lpstr>
      <vt:lpstr>Controlar los Diferentes Peligros en Espacios Confinados</vt:lpstr>
      <vt:lpstr>Monitoreo de la Atmósfera – OLP </vt:lpstr>
      <vt:lpstr>Pruebe el Aire: Antes y Durante la Entrada</vt:lpstr>
      <vt:lpstr>Prueba Atmosférica Estratificada</vt:lpstr>
      <vt:lpstr>Prueba Atmosférica Horizontal</vt:lpstr>
      <vt:lpstr>Decidir Estrategia de Control de Peligros</vt:lpstr>
      <vt:lpstr>Ventilación de Aire Forzado</vt:lpstr>
      <vt:lpstr>Controlar Peligros de Inmersión</vt:lpstr>
      <vt:lpstr>Control de Peligros Mecánicos</vt:lpstr>
      <vt:lpstr>Control de Peligros Eléctricos y de Ignición</vt:lpstr>
      <vt:lpstr>Uso de EPP – Control Insuficiente</vt:lpstr>
      <vt:lpstr>EPP Contra Inmersión: Uso de Cuerda Salvavidas</vt:lpstr>
      <vt:lpstr>Signos y Síntomas de Exposición</vt:lpstr>
      <vt:lpstr>O2 – Propiedades del Oxígeno</vt:lpstr>
      <vt:lpstr>Demasiado Poco Oxígeno - Mortal</vt:lpstr>
      <vt:lpstr>Mucho Oxígeno - Tóxico</vt:lpstr>
      <vt:lpstr>Monóxido de Carbono CO</vt:lpstr>
      <vt:lpstr>Peligro – Sulfuro de Hidrógeno (H2S)</vt:lpstr>
      <vt:lpstr>Exposición al Sulfuro de Hidrógeno (H2S) </vt:lpstr>
      <vt:lpstr>CO2 Desplaza al Oxígeno</vt:lpstr>
      <vt:lpstr>Exposición al Dióxido de Carbono</vt:lpstr>
      <vt:lpstr>Aplicando la Norma de Espacios Confinados</vt:lpstr>
      <vt:lpstr>Aplicando la Norma 1910.146 - Temas</vt:lpstr>
      <vt:lpstr>Norma de Espacios Confinados</vt:lpstr>
      <vt:lpstr>1910.146 Espacios Confinados </vt:lpstr>
      <vt:lpstr>Excepciones de Espacios Confinados</vt:lpstr>
      <vt:lpstr>Responsabilidades del Empleador </vt:lpstr>
      <vt:lpstr>Responsabilidades del Empleador</vt:lpstr>
      <vt:lpstr>Empleador - Evaluar e Identificar </vt:lpstr>
      <vt:lpstr>MSEE - Mantenerlo Simple (para) el Éxito</vt:lpstr>
      <vt:lpstr>Entrenar Empleados para Trabajar con Seguridad</vt:lpstr>
      <vt:lpstr>Otras necesidades de entrenamiento</vt:lpstr>
      <vt:lpstr>Los Contratistas Siguen el Programa de Espacios Confinados con Permiso Requerido</vt:lpstr>
      <vt:lpstr>Elegir un Proveedor de Rescate</vt:lpstr>
      <vt:lpstr>PROGRAMA DE ENTRADA A ESPACIOS CONFINADOS</vt:lpstr>
      <vt:lpstr>Programa de Entrada a ECPR – Requisitos Generales</vt:lpstr>
      <vt:lpstr>Personal Autorizado</vt:lpstr>
      <vt:lpstr>Supervisor de Entrada = Responsable </vt:lpstr>
      <vt:lpstr>Entrante Realiza Tareas</vt:lpstr>
      <vt:lpstr>Asistente Garantiza la Seguridad</vt:lpstr>
      <vt:lpstr>Necesidades de Equipo para Una Entrada Segura</vt:lpstr>
      <vt:lpstr>Dispositivo de Recuperación: Ayuda al Rescate</vt:lpstr>
      <vt:lpstr>Cómo Controlar Múltiples Preocupaciones</vt:lpstr>
      <vt:lpstr>PERMISO DE ENTRADA</vt:lpstr>
      <vt:lpstr>Permiso = Declaración de Registro</vt:lpstr>
      <vt:lpstr>Espacios Confinados c/Permiso Requerido </vt:lpstr>
      <vt:lpstr>Identificar Dónde, Cuándo, por qué</vt:lpstr>
      <vt:lpstr>Identificar Quién</vt:lpstr>
      <vt:lpstr>Identificar Condiciones de Entrada</vt:lpstr>
      <vt:lpstr>Documentar Pruebas y Buena Calidad del Aire</vt:lpstr>
      <vt:lpstr>Condiciones de Salida y Tiempo de Finalización</vt:lpstr>
      <vt:lpstr>Información de Comunicación</vt:lpstr>
      <vt:lpstr>Información de Seguridad y Rescat</vt:lpstr>
      <vt:lpstr>ENTRADA A ECPR (Espacios confinados c/ permiso requerido)</vt:lpstr>
      <vt:lpstr>Entrada en 5 Pasos</vt:lpstr>
      <vt:lpstr>Supervisor: Preparación p/Entrar</vt:lpstr>
      <vt:lpstr>Surgen Nuevos Peligros: Abortar  la Entrada</vt:lpstr>
      <vt:lpstr>Terminar la Entrada y Cerrar el Permiso</vt:lpstr>
      <vt:lpstr>Reclasificación DE ESPACIOS CONFINADOS</vt:lpstr>
      <vt:lpstr>Reclasificar ECPR </vt:lpstr>
      <vt:lpstr>Procedimientos de Entrada Alternativos</vt:lpstr>
      <vt:lpstr>Directrices de Documentación </vt:lpstr>
      <vt:lpstr>Certify - la Reclasificación o Uso de Procedimientos de Entrada Alternativos</vt:lpstr>
      <vt:lpstr>Entrada de procedimiento alternativo</vt:lpstr>
      <vt:lpstr>Reclasificación y Entrada Alternativos  </vt:lpstr>
      <vt:lpstr>1910.146 vs 1910.272</vt:lpstr>
      <vt:lpstr>Entrada Almacenamiento de Grano y ECPR</vt:lpstr>
      <vt:lpstr>Enfoque de Peligro Para Cada Norma</vt:lpstr>
      <vt:lpstr>Algunos Requisitos son Iguales</vt:lpstr>
      <vt:lpstr>Diferencias Entre Normas</vt:lpstr>
      <vt:lpstr>RESUMEN Y PRÁCTICAS RECOMENDADAS</vt:lpstr>
      <vt:lpstr>Prácticas Recomendadas</vt:lpstr>
      <vt:lpstr>Resumen de Espacios Confinados</vt:lpstr>
      <vt:lpstr>Resumen Permiso de Espacios Confinados</vt:lpstr>
      <vt:lpstr>En caso de duda </vt:lpstr>
      <vt:lpstr>Preguntas?</vt:lpstr>
      <vt:lpstr>Recursos Adicionales</vt:lpstr>
      <vt:lpstr>la hoja informativa</vt:lpstr>
      <vt:lpstr>Muy poco Oxígeno - mortal</vt:lpstr>
      <vt:lpstr>Efectos del Monóxido de Carbono en Diferentes Concentraciones</vt:lpstr>
      <vt:lpstr>Efectos del Sulfuro de Hidrogeno H2S </vt:lpstr>
      <vt:lpstr>Efectos de la Intoxicación por CO2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2019-04-12T14:44:16Z</dcterms:created>
  <dcterms:modified xsi:type="dcterms:W3CDTF">2019-04-12T14:49:34Z</dcterms:modified>
</cp:coreProperties>
</file>