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</p:sldMasterIdLst>
  <p:notesMasterIdLst>
    <p:notesMasterId r:id="rId29"/>
  </p:notesMasterIdLst>
  <p:handoutMasterIdLst>
    <p:handoutMasterId r:id="rId30"/>
  </p:handoutMasterIdLst>
  <p:sldIdLst>
    <p:sldId id="324" r:id="rId2"/>
    <p:sldId id="256" r:id="rId3"/>
    <p:sldId id="325" r:id="rId4"/>
    <p:sldId id="326" r:id="rId5"/>
    <p:sldId id="257" r:id="rId6"/>
    <p:sldId id="263" r:id="rId7"/>
    <p:sldId id="271" r:id="rId8"/>
    <p:sldId id="260" r:id="rId9"/>
    <p:sldId id="290" r:id="rId10"/>
    <p:sldId id="259" r:id="rId11"/>
    <p:sldId id="293" r:id="rId12"/>
    <p:sldId id="292" r:id="rId13"/>
    <p:sldId id="270" r:id="rId14"/>
    <p:sldId id="330" r:id="rId15"/>
    <p:sldId id="319" r:id="rId16"/>
    <p:sldId id="320" r:id="rId17"/>
    <p:sldId id="266" r:id="rId18"/>
    <p:sldId id="265" r:id="rId19"/>
    <p:sldId id="291" r:id="rId20"/>
    <p:sldId id="332" r:id="rId21"/>
    <p:sldId id="321" r:id="rId22"/>
    <p:sldId id="323" r:id="rId23"/>
    <p:sldId id="322" r:id="rId24"/>
    <p:sldId id="333" r:id="rId25"/>
    <p:sldId id="331" r:id="rId26"/>
    <p:sldId id="297" r:id="rId27"/>
    <p:sldId id="328" r:id="rId28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8" autoAdjust="0"/>
    <p:restoredTop sz="92052" autoAdjust="0"/>
  </p:normalViewPr>
  <p:slideViewPr>
    <p:cSldViewPr>
      <p:cViewPr>
        <p:scale>
          <a:sx n="60" d="100"/>
          <a:sy n="60" d="100"/>
        </p:scale>
        <p:origin x="-1406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t" anchorCtr="0" compatLnSpc="1">
            <a:prstTxWarp prst="textNoShape">
              <a:avLst/>
            </a:prstTxWarp>
          </a:bodyPr>
          <a:lstStyle>
            <a:lvl1pPr defTabSz="915878" eaLnBrk="1" hangingPunct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t" anchorCtr="0" compatLnSpc="1">
            <a:prstTxWarp prst="textNoShape">
              <a:avLst/>
            </a:prstTxWarp>
          </a:bodyPr>
          <a:lstStyle>
            <a:lvl1pPr algn="r" defTabSz="915878" eaLnBrk="1" hangingPunct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b" anchorCtr="0" compatLnSpc="1">
            <a:prstTxWarp prst="textNoShape">
              <a:avLst/>
            </a:prstTxWarp>
          </a:bodyPr>
          <a:lstStyle>
            <a:lvl1pPr defTabSz="915878" eaLnBrk="1" hangingPunct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404634A8-8738-4E4B-9C97-2D8962112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1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t" anchorCtr="0" compatLnSpc="1">
            <a:prstTxWarp prst="textNoShape">
              <a:avLst/>
            </a:prstTxWarp>
          </a:bodyPr>
          <a:lstStyle>
            <a:lvl1pPr defTabSz="915878" eaLnBrk="1" hangingPunct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t" anchorCtr="0" compatLnSpc="1">
            <a:prstTxWarp prst="textNoShape">
              <a:avLst/>
            </a:prstTxWarp>
          </a:bodyPr>
          <a:lstStyle>
            <a:lvl1pPr algn="r" defTabSz="915878" eaLnBrk="1" hangingPunct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b" anchorCtr="0" compatLnSpc="1">
            <a:prstTxWarp prst="textNoShape">
              <a:avLst/>
            </a:prstTxWarp>
          </a:bodyPr>
          <a:lstStyle>
            <a:lvl1pPr defTabSz="915878" eaLnBrk="1" hangingPunct="1">
              <a:defRPr sz="13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08" tIns="45804" rIns="91608" bIns="458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9215BC6C-6D0E-4498-8909-AC213F194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7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12221BB-8DED-4C21-8197-05EC920FFC4D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C1FD8A-7566-4C0F-BDDD-A8CB68DCA47C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5D81868-F6E9-46C8-8C34-2B8420FB2EBA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4537BE-C101-4A7D-B6DF-8C2459AEDA65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531F81C-8DBC-4F90-AEB1-DE5A73942F90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D440BA-C333-4FC6-A375-664E6CF7599F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E05F0EF-BB59-46AE-98E8-5A7446661AE2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Symbol" pitchFamily="18" charset="2"/>
              <a:buChar char=""/>
            </a:pPr>
            <a:endParaRPr lang="es-MX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FAFF01B-308E-470A-876C-100FF8C5365D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253D223-7C6A-485B-86CA-A9B7D5E4355F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674903B-049D-493A-B227-D1C336F1AA4E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AFBC18A-99D2-49F3-B248-A51CC3913E30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E36B786-94A8-49C4-8142-A2C29EBE6D87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0CA40D0-883A-4CFA-AD51-A6A2A55D2D62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MX" altLang="en-US" dirty="0" err="1" smtClean="0"/>
              <a:t>Add</a:t>
            </a:r>
            <a:r>
              <a:rPr lang="es-MX" altLang="en-US" dirty="0" smtClean="0"/>
              <a:t> a video </a:t>
            </a:r>
            <a:r>
              <a:rPr lang="es-MX" altLang="en-US" dirty="0" err="1" smtClean="0"/>
              <a:t>on</a:t>
            </a:r>
            <a:r>
              <a:rPr lang="es-MX" altLang="en-US" dirty="0" smtClean="0"/>
              <a:t> </a:t>
            </a:r>
            <a:r>
              <a:rPr lang="es-MX" altLang="en-US" dirty="0" err="1" smtClean="0"/>
              <a:t>heat</a:t>
            </a:r>
            <a:r>
              <a:rPr lang="es-MX" altLang="en-US" dirty="0" smtClean="0"/>
              <a:t> stress</a:t>
            </a:r>
            <a:endParaRPr lang="es-MX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EECEDBD-9F37-4470-9724-0875C0553BF5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F403131-DD4A-4EA1-B0AE-86EDD44850C8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329B782-053B-43D5-9C88-6B3A3D0379F5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FC9E272-9441-4E63-8D9C-25DD54F0B276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C8B1CEE-6F42-4645-982F-BC5E399DF023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7AD304E-0A32-444D-B972-1EBC6B428D3E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s-MX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s-MX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4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35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EB69473-EB85-4E8C-8DD8-2D60BB977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70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9E4AF-94DC-446A-AF70-E8FC20404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8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80A8D-C36B-4249-B28D-538554ADD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69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6984F-CAED-4E22-9FF6-89CE602B0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92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CA9AD-411D-4481-A32E-0E28F168D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9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387B3-1FE8-4BF7-974B-DA21F449A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94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01459-9AF5-4A33-926A-5F2019D08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73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23B5C-6360-418A-871C-85F09CB8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74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C4BA5-7C30-4916-BF8B-7F10574C9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20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9A6A5-DAA0-49A2-9FCA-310694176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0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D1E2B-4A24-4815-B6BA-6DC95A6AF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5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D9925-AAD2-40AC-A5D8-6DD31C1E0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9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F5AFB-589F-46D7-AB02-2B5CF9EFA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24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4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1" hangingPunct="1"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5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24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4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s-MX" altLang="en-US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C8AC5589-338F-4BB8-9D4E-34F28FF0FE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AutoShape 14"/>
          <p:cNvSpPr>
            <a:spLocks noChangeArrowheads="1"/>
          </p:cNvSpPr>
          <p:nvPr/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s-MX" altLang="en-US" sz="3600" b="1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sz="2400" smtClean="0"/>
              <a:t/>
            </a:r>
            <a:br>
              <a:rPr lang="es-MX" altLang="en-US" sz="2400" smtClean="0"/>
            </a:br>
            <a:r>
              <a:rPr lang="es-MX" altLang="en-US" sz="2400" smtClean="0"/>
              <a:t>		</a:t>
            </a:r>
            <a:br>
              <a:rPr lang="es-MX" altLang="en-US" sz="2400" smtClean="0"/>
            </a:br>
            <a:r>
              <a:rPr lang="es-MX" altLang="en-US" sz="2400" smtClean="0"/>
              <a:t/>
            </a:r>
            <a:br>
              <a:rPr lang="es-MX" altLang="en-US" sz="2400" smtClean="0"/>
            </a:br>
            <a:r>
              <a:rPr lang="es-MX" altLang="en-US" sz="2400" smtClean="0"/>
              <a:t/>
            </a:r>
            <a:br>
              <a:rPr lang="es-MX" altLang="en-US" sz="2400" smtClean="0"/>
            </a:br>
            <a:r>
              <a:rPr lang="es-MX" altLang="en-US" sz="2400" smtClean="0"/>
              <a:t>		</a:t>
            </a:r>
            <a:br>
              <a:rPr lang="es-MX" altLang="en-US" sz="2400" smtClean="0"/>
            </a:br>
            <a:r>
              <a:rPr lang="es-MX" altLang="en-US" sz="2400" smtClean="0"/>
              <a:t/>
            </a:r>
            <a:br>
              <a:rPr lang="es-MX" altLang="en-US" sz="2400" smtClean="0"/>
            </a:br>
            <a:r>
              <a:rPr lang="es-MX" altLang="en-US" sz="2400" smtClean="0"/>
              <a:t/>
            </a:r>
            <a:br>
              <a:rPr lang="es-MX" altLang="en-US" sz="2400" smtClean="0"/>
            </a:br>
            <a:r>
              <a:rPr lang="es-MX" altLang="en-US" sz="2400" smtClean="0"/>
              <a:t/>
            </a:r>
            <a:br>
              <a:rPr lang="es-MX" altLang="en-US" sz="2400" smtClean="0"/>
            </a:br>
            <a:r>
              <a:rPr lang="es-MX" altLang="en-US" sz="2400" smtClean="0"/>
              <a:t/>
            </a:r>
            <a:br>
              <a:rPr lang="es-MX" altLang="en-US" sz="2400" smtClean="0"/>
            </a:br>
            <a:r>
              <a:rPr lang="es-MX" altLang="en-US" sz="2800" smtClean="0"/>
              <a:t/>
            </a:r>
            <a:br>
              <a:rPr lang="es-MX" altLang="en-US" sz="2800" smtClean="0"/>
            </a:br>
            <a:r>
              <a:rPr lang="es-MX" altLang="en-US" sz="2800" smtClean="0"/>
              <a:t/>
            </a:r>
            <a:br>
              <a:rPr lang="es-MX" altLang="en-US" sz="2800" smtClean="0"/>
            </a:br>
            <a:r>
              <a:rPr lang="es-MX" altLang="en-US" sz="2800" smtClean="0"/>
              <a:t>Insolación</a:t>
            </a:r>
            <a:r>
              <a:rPr lang="es-MX" altLang="en-US" smtClean="0"/>
              <a:t> </a:t>
            </a:r>
          </a:p>
        </p:txBody>
      </p:sp>
      <p:pic>
        <p:nvPicPr>
          <p:cNvPr id="6148" name="Picture 4" descr="CRLA-NewLogo_vrtc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11033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48768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Este material fue producido bajo beca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 SH-29671-SH6</a:t>
            </a: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la Administración de Seguridad y Salud, en el Departamento de Trabajo de EE.UU. No refleja necesariamente las opiniones o políticas del Departamento de Trabajo de EE.UU., ni la mención de marcas registradas, productos comerciales u organizaciones implica la aprobación por el Gobierno de los EE.UU.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s-MX" altLang="en-US" sz="2800" smtClean="0"/>
              <a:t>Es Su Derecho el Acceso al Agua</a:t>
            </a:r>
            <a:r>
              <a:rPr lang="en-US" altLang="en-US" sz="2800" smtClean="0"/>
              <a:t>  </a:t>
            </a:r>
            <a:br>
              <a:rPr lang="en-US" altLang="en-US" sz="2800" smtClean="0"/>
            </a:br>
            <a:endParaRPr lang="en-US" altLang="en-US" sz="28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362200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n-US" sz="1800" smtClean="0"/>
              <a:t>Animarse uno al otro a beber agua y tomar un descanso si se siente enfermo/a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800" smtClean="0"/>
              <a:t>El agua siempre tiene que estar cerca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n-US" sz="1800" smtClean="0"/>
              <a:t>	de donde están los trabajadores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800" smtClean="0"/>
              <a:t>El empleador necesita proveer vasos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n-US" sz="1800" smtClean="0"/>
              <a:t>	individuales.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800" smtClean="0"/>
              <a:t>El agua se tiene que mantener fresca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1800" smtClean="0"/>
              <a:t>Durante una ola de calor es recomendable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n-US" sz="1800" smtClean="0"/>
              <a:t>	que el supervisor o mayordomo aumente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altLang="en-US" sz="1800" smtClean="0"/>
              <a:t>	el numero de descansos para beber agua</a:t>
            </a:r>
          </a:p>
          <a:p>
            <a:pPr eaLnBrk="1" hangingPunct="1">
              <a:lnSpc>
                <a:spcPct val="80000"/>
              </a:lnSpc>
            </a:pPr>
            <a:r>
              <a:rPr lang="es-MX" altLang="en-US" sz="1800" smtClean="0"/>
              <a:t>Tiene derecho a un descanso extra cuando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1800" smtClean="0"/>
              <a:t>	se siente enfermo para prevenir que sufra calentamiento excesivo.</a:t>
            </a:r>
          </a:p>
          <a:p>
            <a:pPr eaLnBrk="1" hangingPunct="1"/>
            <a:endParaRPr lang="en-US" altLang="en-US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/>
              <a:t> </a:t>
            </a:r>
          </a:p>
        </p:txBody>
      </p:sp>
      <p:pic>
        <p:nvPicPr>
          <p:cNvPr id="23558" name="Picture 4" descr="042_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3528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title="Foto - agua potable del trabajador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dirty="0" smtClean="0"/>
              <a:t> </a:t>
            </a:r>
            <a:r>
              <a:rPr lang="en-US" altLang="en-US" sz="2800" dirty="0" smtClean="0"/>
              <a:t>BEBER AGUA FRECUENTEMENTE!</a:t>
            </a:r>
          </a:p>
        </p:txBody>
      </p:sp>
      <p:pic>
        <p:nvPicPr>
          <p:cNvPr id="25604" name="Picture 4" descr="Ag drinking wa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78765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200" y="24384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s-MX" altLang="en-US" sz="2400"/>
              <a:t>No espere hasta que tenga sed!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s-MX" altLang="en-US" sz="2400"/>
              <a:t>Beba agua en pequeñas cantidades – Frecuentemente!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Tx/>
              <a:buChar char="•"/>
              <a:defRPr/>
            </a:pPr>
            <a:r>
              <a:rPr lang="es-MX" altLang="en-US" sz="2400"/>
              <a:t>Es prohibido que su patrón le niegue su derecho a tomar agua.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Tx/>
              <a:buChar char="•"/>
              <a:defRPr/>
            </a:pPr>
            <a:endParaRPr lang="es-MX" altLang="en-US" sz="2400"/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Tx/>
              <a:buChar char="•"/>
              <a:defRPr/>
            </a:pPr>
            <a:endParaRPr lang="es-MX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US" altLang="en-US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6" name="Picture 5" descr="Man drinking water with a large hat 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1590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title="Foto -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20399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1143000"/>
          </a:xfrm>
        </p:spPr>
        <p:txBody>
          <a:bodyPr/>
          <a:lstStyle/>
          <a:p>
            <a:pPr eaLnBrk="1" hangingPunct="1"/>
            <a:r>
              <a:rPr lang="es-MX" altLang="en-US" sz="2800" smtClean="0"/>
              <a:t>2.  Su Derecho al Acceso a la Sombra</a:t>
            </a:r>
          </a:p>
        </p:txBody>
      </p:sp>
      <p:sp>
        <p:nvSpPr>
          <p:cNvPr id="27651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s-MX" altLang="en-US" sz="1800" smtClean="0">
              <a:latin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MX" altLang="en-US" sz="1800" smtClean="0"/>
              <a:t>  La definición de sombra es, el bloqueo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1800" smtClean="0"/>
              <a:t>directo de los rayos del sol.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s-MX" altLang="en-US" sz="1800" smtClean="0"/>
              <a:t>Periodos de descanso tienen que ser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1800" smtClean="0"/>
              <a:t>	proveídos a los trabajadores que: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n-US" sz="1800" smtClean="0"/>
              <a:t>sufran de una enfermedad causada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MX" altLang="en-US" sz="1800" smtClean="0"/>
              <a:t>	por el calor  </a:t>
            </a:r>
          </a:p>
          <a:p>
            <a:pPr lvl="1" eaLnBrk="1" hangingPunct="1">
              <a:lnSpc>
                <a:spcPct val="80000"/>
              </a:lnSpc>
            </a:pPr>
            <a:r>
              <a:rPr lang="es-MX" altLang="en-US" sz="1800" smtClean="0"/>
              <a:t>crean necesitar un descanso para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MX" altLang="en-US" sz="1800" smtClean="0"/>
              <a:t>	protegerse del sobre calentamiento.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s-MX" altLang="en-US" sz="1800" smtClean="0"/>
              <a:t>Bajo la ley, los trabajadores tienen que tener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1800" smtClean="0"/>
              <a:t>	acceso a una área con sombra que este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1800" smtClean="0"/>
              <a:t>	abierta al aire para refrescarse por un tiempo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1800" smtClean="0"/>
              <a:t>	de por lo menos 5 minutos.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27653" name="Picture 4" descr="00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1242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sz="3200" smtClean="0"/>
              <a:t>¿Dónde Está la Sombra</a:t>
            </a:r>
            <a:r>
              <a:rPr lang="en-US" altLang="en-US" sz="3200" smtClean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2720975"/>
            <a:ext cx="7693025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MX" altLang="en-US" smtClean="0"/>
          </a:p>
        </p:txBody>
      </p:sp>
      <p:pic>
        <p:nvPicPr>
          <p:cNvPr id="29701" name="Picture 8" descr="Onion work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8" y="2743200"/>
            <a:ext cx="3444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Drinking Wa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734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924800" cy="1143000"/>
          </a:xfrm>
        </p:spPr>
        <p:txBody>
          <a:bodyPr/>
          <a:lstStyle/>
          <a:p>
            <a:r>
              <a:rPr lang="es-MX" altLang="en-US" dirty="0" smtClean="0"/>
              <a:t>¿Dónde Está la Sombra</a:t>
            </a:r>
            <a:r>
              <a:rPr lang="en-US" altLang="en-US" dirty="0" smtClean="0"/>
              <a:t>? </a:t>
            </a:r>
          </a:p>
        </p:txBody>
      </p:sp>
      <p:pic>
        <p:nvPicPr>
          <p:cNvPr id="31748" name="Picture 4" title="Foto - sin sombr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2286000"/>
            <a:ext cx="5181600" cy="41148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sz="2400" smtClean="0"/>
              <a:t>Ejemplos de Sombras Que no Son Adequadas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514600"/>
            <a:ext cx="4495800" cy="4038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n-US" sz="2000" smtClean="0"/>
              <a:t>El área con sombra tiene que permitir que los trabajadores estén en una postura cómoda y es prohibido causar que se expongan a otro peligro.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MX" altLang="en-US" sz="2000" smtClean="0"/>
              <a:t>Al tener que buscar sombra aumentan el peligro de: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s-MX" altLang="en-US" sz="2000" smtClean="0"/>
              <a:t>exponer a los trabajadores a condiciones peligrosas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s-MX" altLang="en-US" sz="2000" smtClean="0"/>
              <a:t>ser expuestos a pesticidas</a:t>
            </a:r>
          </a:p>
          <a:p>
            <a:pPr eaLnBrk="1" hangingPunct="1">
              <a:spcBef>
                <a:spcPct val="50000"/>
              </a:spcBef>
            </a:pPr>
            <a:endParaRPr lang="es-MX" altLang="en-US" sz="2000" smtClean="0"/>
          </a:p>
        </p:txBody>
      </p:sp>
      <p:pic>
        <p:nvPicPr>
          <p:cNvPr id="33798" name="Picture 6" title="Foto - trabajadores bajo un arb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3097213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shade under pip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20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 descr="shade under pip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320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AutoShape 6" title="NO Simbolo"/>
          <p:cNvSpPr>
            <a:spLocks noChangeAspect="1" noChangeArrowheads="1"/>
          </p:cNvSpPr>
          <p:nvPr/>
        </p:nvSpPr>
        <p:spPr bwMode="auto">
          <a:xfrm>
            <a:off x="838200" y="2514600"/>
            <a:ext cx="3648075" cy="32226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944563"/>
          </a:xfrm>
        </p:spPr>
        <p:txBody>
          <a:bodyPr/>
          <a:lstStyle/>
          <a:p>
            <a:pPr eaLnBrk="1" hangingPunct="1"/>
            <a:r>
              <a:rPr lang="es-MX" altLang="en-US" sz="2400" smtClean="0"/>
              <a:t>Los Trabajadores Tienen el Derecho de Tener Acceso a la Sombra en Todo Momento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MX" altLang="en-US" sz="2400" smtClean="0"/>
              <a:t>Cuando la temperatura está a más de 80 grados F, la sombra tiene que estar colocada y disponible en el área de trabajo.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MX" altLang="en-US" sz="2400" smtClean="0"/>
              <a:t>Sin importar el pronostico de la temperatura, un empleador siempre tiene que tener la capacidad de proveer sombra inmediatamente si un trabajador lo pide.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MX" altLang="en-US" sz="2400" smtClean="0"/>
              <a:t>La sombra tiene que cubrir 25%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altLang="en-US" sz="2400" smtClean="0"/>
              <a:t>    de la cuadrilla.</a:t>
            </a:r>
          </a:p>
        </p:txBody>
      </p:sp>
      <p:pic>
        <p:nvPicPr>
          <p:cNvPr id="35845" name="Picture 4" title="Foto - entrenamien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¿</a:t>
            </a:r>
            <a:r>
              <a:rPr lang="es-MX" altLang="en-US" sz="3200" smtClean="0"/>
              <a:t>Cuánta Sombra es Suficiente?</a:t>
            </a:r>
            <a:endParaRPr lang="en-US" altLang="en-US" sz="3200" smtClean="0"/>
          </a:p>
        </p:txBody>
      </p:sp>
      <p:sp>
        <p:nvSpPr>
          <p:cNvPr id="37891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877888" y="2438400"/>
            <a:ext cx="42275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MX" altLang="en-US" sz="2000" smtClean="0"/>
              <a:t>La ley requiere que el área con sombra permita que los trabajadores se sienten sin tocarse uno al otro.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MX" altLang="en-US" sz="2000" smtClean="0"/>
              <a:t>El patrón tiene que proveer por lo menos suficiente sombra para el 25% de los trabajadores que están trabajando.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MX" altLang="en-US" sz="2000" smtClean="0"/>
              <a:t>Por ejemplo si hay 40 trabajadores en la cuadrilla, la cantidad de sombra debe ser suficiente, para acomodar a 10 personas, sin que estos se toquen uno al otro.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s-MX" altLang="en-US" sz="2000" smtClean="0"/>
          </a:p>
        </p:txBody>
      </p:sp>
      <p:pic>
        <p:nvPicPr>
          <p:cNvPr id="37893" name="Picture 4" title="Foto - trabajadores bajo parag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96240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AutoShape 6" title="NO simbolo"/>
          <p:cNvSpPr>
            <a:spLocks noChangeAspect="1" noChangeArrowheads="1"/>
          </p:cNvSpPr>
          <p:nvPr/>
        </p:nvSpPr>
        <p:spPr bwMode="auto">
          <a:xfrm>
            <a:off x="5334000" y="2438400"/>
            <a:ext cx="3648075" cy="32226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685800"/>
            <a:ext cx="7924800" cy="1143000"/>
          </a:xfrm>
        </p:spPr>
        <p:txBody>
          <a:bodyPr/>
          <a:lstStyle/>
          <a:p>
            <a:pPr eaLnBrk="1" hangingPunct="1"/>
            <a:r>
              <a:rPr lang="es-MX" altLang="en-US" sz="2800" smtClean="0"/>
              <a:t>¿Qué Tan Cerca Debe de Estar La Sombra?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4572000"/>
            <a:ext cx="76962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MX" altLang="en-US" sz="2200" smtClean="0"/>
              <a:t>El área de sombra tiene que estar lo más cerca posible de los trabajadores.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MX" altLang="en-US" sz="2200" smtClean="0"/>
              <a:t>Normalmente, esto quiere decir que la sombra debe de estar a una distancia dentro de 2 ½ minutos caminando, pero nunca más de ¼ de milla o 5 minutos caminando.</a:t>
            </a:r>
          </a:p>
        </p:txBody>
      </p:sp>
      <p:pic>
        <p:nvPicPr>
          <p:cNvPr id="39941" name="Picture 4" descr="102_1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3"/>
          <a:stretch>
            <a:fillRect/>
          </a:stretch>
        </p:blipFill>
        <p:spPr bwMode="auto">
          <a:xfrm>
            <a:off x="2362200" y="2362200"/>
            <a:ext cx="46482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22313" y="838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n-US" sz="3200" dirty="0"/>
              <a:t>Ejemplo de Área de Sombra </a:t>
            </a:r>
            <a:br>
              <a:rPr lang="es-MX" altLang="en-US" sz="3200" dirty="0"/>
            </a:br>
            <a:r>
              <a:rPr lang="es-MX" altLang="en-US" sz="3200" dirty="0"/>
              <a:t>Aceptable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4114800"/>
            <a:ext cx="7772400" cy="2286000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Si la </a:t>
            </a:r>
            <a:r>
              <a:rPr lang="es-MX" dirty="0"/>
              <a:t>temperatura</a:t>
            </a:r>
            <a:r>
              <a:rPr lang="en-US" dirty="0"/>
              <a:t> </a:t>
            </a:r>
            <a:r>
              <a:rPr lang="es-MX" dirty="0"/>
              <a:t>rebasa</a:t>
            </a:r>
            <a:r>
              <a:rPr lang="en-US" dirty="0"/>
              <a:t> 80 </a:t>
            </a:r>
            <a:r>
              <a:rPr lang="es-MX" dirty="0"/>
              <a:t>grados F, la sombra </a:t>
            </a:r>
          </a:p>
          <a:p>
            <a:pPr eaLnBrk="1" hangingPunct="1">
              <a:defRPr/>
            </a:pPr>
            <a:r>
              <a:rPr lang="es-MX" dirty="0"/>
              <a:t>     debe estar presente 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dirty="0"/>
              <a:t>Cuando la temperatura no exceda 80 grados F el empleador debe proveerse acceso rápido  a la sombra cuando solicite. </a:t>
            </a:r>
          </a:p>
        </p:txBody>
      </p:sp>
      <p:pic>
        <p:nvPicPr>
          <p:cNvPr id="41989" name="Picture 4" descr="IMG_01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913" y="2133600"/>
            <a:ext cx="4267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924800" cy="781050"/>
          </a:xfrm>
        </p:spPr>
        <p:txBody>
          <a:bodyPr/>
          <a:lstStyle/>
          <a:p>
            <a:pPr eaLnBrk="1" hangingPunct="1"/>
            <a:r>
              <a:rPr lang="es-MX" altLang="en-US" sz="2800" smtClean="0">
                <a:cs typeface="Times New Roman" pitchFamily="18" charset="0"/>
              </a:rPr>
              <a:t>Sus Derechos Contra Las Enfermedades </a:t>
            </a:r>
            <a:br>
              <a:rPr lang="es-MX" altLang="en-US" sz="2800" smtClean="0">
                <a:cs typeface="Times New Roman" pitchFamily="18" charset="0"/>
              </a:rPr>
            </a:br>
            <a:r>
              <a:rPr lang="es-MX" altLang="en-US" sz="2800" smtClean="0">
                <a:cs typeface="Times New Roman" pitchFamily="18" charset="0"/>
              </a:rPr>
              <a:t>Causadas Por El Calor y C</a:t>
            </a:r>
            <a:r>
              <a:rPr lang="es-MX" altLang="en-US" sz="2800" smtClean="0"/>
              <a:t>ó</a:t>
            </a:r>
            <a:r>
              <a:rPr lang="es-MX" altLang="en-US" sz="2800" smtClean="0">
                <a:cs typeface="Times New Roman" pitchFamily="18" charset="0"/>
              </a:rPr>
              <a:t>mo Protegerse</a:t>
            </a:r>
          </a:p>
        </p:txBody>
      </p:sp>
      <p:pic>
        <p:nvPicPr>
          <p:cNvPr id="8197" name="Picture 4" descr="onion work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2359025"/>
            <a:ext cx="3271838" cy="218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5" descr="lemon work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359025"/>
            <a:ext cx="3135313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 descr="bell pepp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513" y="4691063"/>
            <a:ext cx="3149600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3" descr="grape worker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92638"/>
            <a:ext cx="31718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5" y="685800"/>
            <a:ext cx="7772400" cy="1501775"/>
          </a:xfrm>
        </p:spPr>
        <p:txBody>
          <a:bodyPr/>
          <a:lstStyle/>
          <a:p>
            <a:pPr>
              <a:defRPr/>
            </a:pPr>
            <a:r>
              <a:rPr lang="es-MX" dirty="0"/>
              <a:t>Cuando la temperatura iguale o exceda 95F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434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MX" sz="3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MX" sz="3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MX" sz="3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MX" sz="3200" dirty="0"/>
              <a:t>Para empleadores en la agricultura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Temperaturas de 95 o mas, asegúrese que los empleados tomen un descanso mínimo de diez minutos de enfriamiento preventivo cada dos horas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Descansos adicionales de enfriamiento después de la 8ª y la 10ª hora de trabajo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s-MX" sz="2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sz="3200" smtClean="0"/>
              <a:t>3.  Procedimientos Escritos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419600" cy="419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s-MX" altLang="en-US" sz="2000" smtClean="0"/>
              <a:t>La ley requiere que los trabajadores sean capacitados y conozcan sus derechos tocante a: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MX" altLang="en-US" sz="20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MX" altLang="en-US" sz="2000" smtClean="0"/>
              <a:t>Agua para tomar.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MX" altLang="en-US" sz="20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MX" altLang="en-US" sz="2000" smtClean="0"/>
              <a:t>Acceso a la sombra.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altLang="en-US" sz="20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MX" altLang="en-US" sz="2000" smtClean="0"/>
              <a:t>Entrenamiento para todos los trabajadores y supervisores.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MX" altLang="en-US" sz="20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MX" altLang="en-US" sz="2000" smtClean="0"/>
              <a:t>Responder a las emergencias causadas por las enfermedades del calor y proveer servicio sin demora.</a:t>
            </a:r>
          </a:p>
        </p:txBody>
      </p:sp>
      <p:pic>
        <p:nvPicPr>
          <p:cNvPr id="45061" name="Picture 4" descr="032_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6700" y="2405063"/>
            <a:ext cx="3071813" cy="409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1143000"/>
          </a:xfrm>
        </p:spPr>
        <p:txBody>
          <a:bodyPr/>
          <a:lstStyle/>
          <a:p>
            <a:pPr eaLnBrk="1" hangingPunct="1"/>
            <a:r>
              <a:rPr lang="es-MX" altLang="en-US" sz="2800" smtClean="0"/>
              <a:t>4.  El Entrenamiento</a:t>
            </a:r>
          </a:p>
        </p:txBody>
      </p:sp>
      <p:sp>
        <p:nvSpPr>
          <p:cNvPr id="47109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MX" altLang="en-US" sz="2000" smtClean="0"/>
              <a:t>Todo los trabajadores deben recibir entrenamiento de:</a:t>
            </a:r>
            <a:r>
              <a:rPr lang="es-MX" altLang="en-US" sz="1800" smtClean="0"/>
              <a:t> </a:t>
            </a:r>
          </a:p>
          <a:p>
            <a:pPr eaLnBrk="1" hangingPunct="1"/>
            <a:r>
              <a:rPr lang="es-MX" altLang="en-US" sz="1600" smtClean="0"/>
              <a:t>Los procedimientos para la prevención de las enfermedades causadas por el calor.</a:t>
            </a:r>
          </a:p>
          <a:p>
            <a:pPr eaLnBrk="1" hangingPunct="1"/>
            <a:r>
              <a:rPr lang="es-MX" altLang="en-US" sz="1600" smtClean="0"/>
              <a:t>La importancia de consumir agua frecuentemente y en cantidades pequeñas. </a:t>
            </a:r>
          </a:p>
          <a:p>
            <a:pPr eaLnBrk="1" hangingPunct="1"/>
            <a:r>
              <a:rPr lang="es-MX" altLang="en-US" sz="1600" smtClean="0"/>
              <a:t>Los diferente tipos de enfermedades causadas por el calor, señales y síntomas comunes.</a:t>
            </a:r>
          </a:p>
          <a:p>
            <a:pPr eaLnBrk="1" hangingPunct="1"/>
            <a:r>
              <a:rPr lang="es-MX" altLang="en-US" sz="1600" smtClean="0"/>
              <a:t>Información, contactos, y procedimientos en caso de emergencia.</a:t>
            </a:r>
          </a:p>
          <a:p>
            <a:pPr>
              <a:lnSpc>
                <a:spcPct val="80000"/>
              </a:lnSpc>
            </a:pPr>
            <a:endParaRPr lang="en-US" altLang="en-US" sz="1800" smtClean="0"/>
          </a:p>
        </p:txBody>
      </p:sp>
      <p:pic>
        <p:nvPicPr>
          <p:cNvPr id="47110" name="Picture 4" title="Foto - Foto - entrenamien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2743200"/>
            <a:ext cx="414655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sz="2800" smtClean="0"/>
              <a:t>Los Procedimientos de Emergencia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55626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n-US" sz="2400" smtClean="0"/>
              <a:t>El empleador o supervisor es responsable de responder a síntomas de posibles enfermedades causadas por el calor.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400" smtClean="0"/>
              <a:t>Contactar a servicios médicos en caso de emergencia.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400" smtClean="0"/>
              <a:t>Proveer direcciones claras y precisas al lugar de trabajo.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z="2400" smtClean="0"/>
              <a:t>Resume de las leyes y derechos de la insolación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pic>
        <p:nvPicPr>
          <p:cNvPr id="49157" name="Picture 4" descr="MP900400455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/>
              <a:t>¿Qué sucede si el empleador no sigue la ley?</a:t>
            </a:r>
            <a:endParaRPr lang="en-US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67200"/>
          </a:xfrm>
        </p:spPr>
        <p:txBody>
          <a:bodyPr/>
          <a:lstStyle/>
          <a:p>
            <a:r>
              <a:rPr lang="es-ES" altLang="en-US" sz="2000" smtClean="0"/>
              <a:t>Un empleador puede arriesgarse a una Orden que Prohíba el Uso (OPU) y una citación si el calor y la falta de instalaciones crean un peligro inminente.</a:t>
            </a:r>
          </a:p>
          <a:p>
            <a:endParaRPr lang="es-ES" altLang="en-US" sz="2000" smtClean="0"/>
          </a:p>
          <a:p>
            <a:r>
              <a:rPr lang="es-ES" altLang="en-US" sz="2000" smtClean="0"/>
              <a:t>Se puede dar un OPU si:</a:t>
            </a:r>
          </a:p>
          <a:p>
            <a:pPr lvl="1"/>
            <a:r>
              <a:rPr lang="es-ES" altLang="en-US" sz="1600" smtClean="0"/>
              <a:t>La temperatura esta ≥ 95F y agua, sombra, capacitación o procedimientos de emergencia no están establecidos;</a:t>
            </a:r>
          </a:p>
          <a:p>
            <a:pPr lvl="1"/>
            <a:r>
              <a:rPr lang="es-ES" altLang="en-US" sz="1600" smtClean="0"/>
              <a:t>La temperatura esta ≥  80F, y hay una ola de calor, una carga de trabajo pesada u otro factor critico poniendo a los empleados en peligro   </a:t>
            </a:r>
          </a:p>
          <a:p>
            <a:r>
              <a:rPr lang="en-US" altLang="en-US" sz="2000" smtClean="0"/>
              <a:t>Una OPU</a:t>
            </a:r>
          </a:p>
          <a:p>
            <a:pPr lvl="1"/>
            <a:r>
              <a:rPr lang="es-MX" altLang="en-US" sz="1600" smtClean="0"/>
              <a:t>Puede parar la operación o trabajo, y</a:t>
            </a:r>
          </a:p>
          <a:p>
            <a:pPr lvl="1"/>
            <a:r>
              <a:rPr lang="es-MX" altLang="en-US" sz="1600" smtClean="0"/>
              <a:t>No se permitirá continuar trabajando hasta que el empleador demuestre que se ha corregido el peligro inminente.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 video…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¿</a:t>
            </a:r>
            <a:r>
              <a:rPr lang="es-MX" altLang="en-US" smtClean="0"/>
              <a:t>Preguntas</a:t>
            </a:r>
            <a:r>
              <a:rPr lang="en-US" altLang="en-US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smtClean="0"/>
              <a:t>Evaluación</a:t>
            </a:r>
          </a:p>
        </p:txBody>
      </p:sp>
      <p:pic>
        <p:nvPicPr>
          <p:cNvPr id="56324" name="Picture 7" descr="dnbcch-arvin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800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LE_afs_afs_L_work_soft_lettucecutters"/>
          <p:cNvPicPr>
            <a:picLocks noChangeAspect="1" noChangeArrowheads="1"/>
          </p:cNvPicPr>
          <p:nvPr/>
        </p:nvPicPr>
        <p:blipFill>
          <a:blip r:embed="rId4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4132263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Introducción </a:t>
            </a:r>
          </a:p>
        </p:txBody>
      </p:sp>
      <p:pic>
        <p:nvPicPr>
          <p:cNvPr id="10245" name="Picture 8" descr="dnbcch-bellpeppers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41148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5486400" y="62484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Photos por David Bacon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Programa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693025" cy="4648200"/>
          </a:xfrm>
        </p:spPr>
        <p:txBody>
          <a:bodyPr/>
          <a:lstStyle/>
          <a:p>
            <a:pPr eaLnBrk="1" hangingPunct="1"/>
            <a:r>
              <a:rPr lang="es-MX" altLang="en-US" smtClean="0"/>
              <a:t>Bienvenidos e Introducción</a:t>
            </a:r>
          </a:p>
          <a:p>
            <a:pPr eaLnBrk="1" hangingPunct="1"/>
            <a:r>
              <a:rPr lang="es-MX" altLang="en-US" smtClean="0"/>
              <a:t>Evaluación antes del Entrenamiento  </a:t>
            </a:r>
          </a:p>
          <a:p>
            <a:pPr eaLnBrk="1" hangingPunct="1"/>
            <a:r>
              <a:rPr lang="es-MX" altLang="en-US" smtClean="0"/>
              <a:t>¿Qué es la Insolación?</a:t>
            </a:r>
          </a:p>
          <a:p>
            <a:pPr eaLnBrk="1" hangingPunct="1"/>
            <a:r>
              <a:rPr lang="es-MX" altLang="en-US" smtClean="0"/>
              <a:t>Señales y Síntomas</a:t>
            </a:r>
            <a:r>
              <a:rPr lang="es-MX" altLang="en-US" sz="2000" smtClean="0"/>
              <a:t> </a:t>
            </a:r>
            <a:r>
              <a:rPr lang="es-MX" altLang="en-US" smtClean="0"/>
              <a:t> </a:t>
            </a:r>
          </a:p>
          <a:p>
            <a:pPr eaLnBrk="1" hangingPunct="1"/>
            <a:r>
              <a:rPr lang="es-MX" altLang="en-US" smtClean="0"/>
              <a:t>Los Cuatro Elementos Para La Prevención </a:t>
            </a:r>
          </a:p>
          <a:p>
            <a:pPr eaLnBrk="1" hangingPunct="1"/>
            <a:r>
              <a:rPr lang="es-MX" altLang="en-US" smtClean="0"/>
              <a:t>Los Procedimientos de Emergencia</a:t>
            </a:r>
          </a:p>
          <a:p>
            <a:pPr eaLnBrk="1" hangingPunct="1"/>
            <a:r>
              <a:rPr lang="es-MX" altLang="en-US" smtClean="0"/>
              <a:t>Evaluación después del Entrenamiento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sz="2800" smtClean="0"/>
              <a:t>¿Qué es la Insolación?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693025" cy="3724275"/>
          </a:xfrm>
        </p:spPr>
        <p:txBody>
          <a:bodyPr/>
          <a:lstStyle/>
          <a:p>
            <a:pPr eaLnBrk="1" hangingPunct="1"/>
            <a:r>
              <a:rPr lang="es-MX" altLang="en-US" sz="2400" smtClean="0"/>
              <a:t>La insolación es una de las enfermedades causadas por el calor.</a:t>
            </a:r>
          </a:p>
          <a:p>
            <a:pPr eaLnBrk="1" hangingPunct="1"/>
            <a:endParaRPr lang="es-MX" altLang="en-US" sz="2400" smtClean="0"/>
          </a:p>
          <a:p>
            <a:pPr eaLnBrk="1" hangingPunct="1"/>
            <a:r>
              <a:rPr lang="es-MX" altLang="en-US" sz="2400" smtClean="0"/>
              <a:t>Si no toma precauciones estas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altLang="en-US" sz="2400" smtClean="0"/>
              <a:t>	enfermedades pueden causar la muerte.</a:t>
            </a:r>
          </a:p>
          <a:p>
            <a:pPr eaLnBrk="1" hangingPunct="1"/>
            <a:endParaRPr lang="es-MX" altLang="en-US" sz="2400" smtClean="0"/>
          </a:p>
          <a:p>
            <a:pPr eaLnBrk="1" hangingPunct="1"/>
            <a:r>
              <a:rPr lang="es-MX" altLang="en-US" sz="2400" smtClean="0"/>
              <a:t>Si siente los siguientes síntomas avise a </a:t>
            </a:r>
          </a:p>
          <a:p>
            <a:pPr eaLnBrk="1" hangingPunct="1">
              <a:buFont typeface="Wingdings" pitchFamily="2" charset="2"/>
              <a:buNone/>
            </a:pPr>
            <a:r>
              <a:rPr lang="es-MX" altLang="en-US" sz="2400" smtClean="0"/>
              <a:t>	su mayordomo o compañero de trabajo.</a:t>
            </a:r>
            <a:r>
              <a:rPr lang="en-US" altLang="en-US" sz="2400" smtClean="0"/>
              <a:t> </a:t>
            </a:r>
          </a:p>
        </p:txBody>
      </p:sp>
      <p:pic>
        <p:nvPicPr>
          <p:cNvPr id="14341" name="Picture 4" descr="heat_exhaustion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6351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924800" cy="1143000"/>
          </a:xfrm>
        </p:spPr>
        <p:txBody>
          <a:bodyPr/>
          <a:lstStyle/>
          <a:p>
            <a:pPr eaLnBrk="1" hangingPunct="1"/>
            <a:r>
              <a:rPr lang="es-MX" altLang="en-US" sz="2800" smtClean="0"/>
              <a:t>Señales y Síntomas de las </a:t>
            </a:r>
            <a:br>
              <a:rPr lang="es-MX" altLang="en-US" sz="2800" smtClean="0"/>
            </a:br>
            <a:r>
              <a:rPr lang="es-MX" altLang="en-US" sz="2800" smtClean="0"/>
              <a:t>Enfermedades Causadas por el Calor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95900" y="2324100"/>
            <a:ext cx="434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s-MX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Insolación: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s-MX" altLang="en-US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Piel seca y pálida 	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Piel roja y caliente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Altura temperatura en el cuerpo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Desorientado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Confundido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Desmayos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Convulsiones o ataques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  <a:defRPr/>
            </a:pPr>
            <a:endParaRPr lang="es-MX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324100"/>
            <a:ext cx="441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s-MX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Agotamiento Por el Calor:	</a:t>
            </a:r>
            <a:endParaRPr lang="es-MX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Mucho sudor			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Calambres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Pulso rápido			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Dolor de cabeza		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Nauseas			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Vomito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s-MX" altLang="en-US" sz="1800" dirty="0"/>
              <a:t>Cansancio</a:t>
            </a:r>
            <a:r>
              <a:rPr lang="es-MX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endParaRPr lang="es-MX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657600" y="5313363"/>
            <a:ext cx="1219200" cy="1295400"/>
          </a:xfrm>
          <a:prstGeom prst="plus">
            <a:avLst>
              <a:gd name="adj" fmla="val 25000"/>
            </a:avLst>
          </a:prstGeom>
          <a:solidFill>
            <a:srgbClr val="FF0000">
              <a:alpha val="23137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MX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NECESITA AYUDA</a:t>
            </a:r>
          </a:p>
          <a:p>
            <a:pPr algn="ctr" eaLnBrk="1" hangingPunct="1">
              <a:defRPr/>
            </a:pPr>
            <a:r>
              <a:rPr lang="es-MX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MEDICA</a:t>
            </a:r>
            <a:r>
              <a:rPr lang="es-MX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1" name="Picture 4" descr="brow w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22098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485063" cy="1143000"/>
          </a:xfrm>
          <a:prstGeom prst="roundRect">
            <a:avLst>
              <a:gd name="adj" fmla="val 19926"/>
            </a:avLst>
          </a:prstGeom>
        </p:spPr>
        <p:txBody>
          <a:bodyPr/>
          <a:lstStyle/>
          <a:p>
            <a:pPr eaLnBrk="1" hangingPunct="1"/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s-MX" altLang="en-US" sz="2400" smtClean="0"/>
              <a:t>Los Cuatro Elementos Para La Prevención </a:t>
            </a:r>
            <a:br>
              <a:rPr lang="es-MX" altLang="en-US" sz="2400" smtClean="0"/>
            </a:br>
            <a:r>
              <a:rPr lang="es-MX" altLang="en-US" sz="2400" smtClean="0"/>
              <a:t>de Las Enfermedades Causadas por el Calor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4572000" cy="5181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s-MX" altLang="en-US" sz="2400" smtClean="0">
                <a:cs typeface="Times New Roman" pitchFamily="18" charset="0"/>
              </a:rPr>
              <a:t>Su empleador debe proveer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s-MX" altLang="en-US" sz="2400" smtClean="0">
                <a:cs typeface="Times New Roman" pitchFamily="18" charset="0"/>
              </a:rPr>
              <a:t> y hacer accesible: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MX" altLang="en-US" sz="2400" smtClean="0">
                <a:cs typeface="Times New Roman" pitchFamily="18" charset="0"/>
              </a:rPr>
              <a:t>Agua para tomar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MX" altLang="en-US" sz="2400" smtClean="0">
                <a:cs typeface="Times New Roman" pitchFamily="18" charset="0"/>
              </a:rPr>
              <a:t>Sombra del sol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MX" altLang="en-US" sz="2400" smtClean="0">
                <a:cs typeface="Times New Roman" pitchFamily="18" charset="0"/>
              </a:rPr>
              <a:t>Procedimientos por escritos de seguridad y salud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s-MX" altLang="en-US" sz="2400" smtClean="0">
                <a:cs typeface="Times New Roman" pitchFamily="18" charset="0"/>
              </a:rPr>
              <a:t>Entrenamiento y </a:t>
            </a:r>
            <a:r>
              <a:rPr lang="es-MX" altLang="en-US" sz="2400" smtClean="0"/>
              <a:t>educación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s-MX" altLang="en-US" sz="2400" smtClean="0"/>
              <a:t>	a todos </a:t>
            </a:r>
            <a:r>
              <a:rPr lang="es-MX" altLang="en-US" sz="2400" smtClean="0">
                <a:cs typeface="Times New Roman" pitchFamily="18" charset="0"/>
              </a:rPr>
              <a:t>los empleados	</a:t>
            </a:r>
          </a:p>
        </p:txBody>
      </p:sp>
      <p:pic>
        <p:nvPicPr>
          <p:cNvPr id="18437" name="Picture 4" descr="1-11-07 0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151765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5" descr="IMG_01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2366963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6" descr="MCj0434867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13890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title="Photo - Employee Training 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5"/>
          <a:stretch>
            <a:fillRect/>
          </a:stretch>
        </p:blipFill>
        <p:spPr bwMode="auto">
          <a:xfrm>
            <a:off x="5562600" y="5105400"/>
            <a:ext cx="2678113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924800" cy="1143000"/>
          </a:xfrm>
        </p:spPr>
        <p:txBody>
          <a:bodyPr/>
          <a:lstStyle/>
          <a:p>
            <a:pPr marL="685800" indent="-685800" eaLnBrk="1" hangingPunct="1">
              <a:buFontTx/>
              <a:buAutoNum type="arabicPeriod"/>
            </a:pPr>
            <a:r>
              <a:rPr lang="es-MX" altLang="en-US" sz="2800" smtClean="0"/>
              <a:t>Bajo la Ley Se Requiere el Acceso al Agua en Su Trabajo</a:t>
            </a:r>
            <a:r>
              <a:rPr lang="en-US" altLang="en-US" sz="2400" smtClean="0"/>
              <a:t> </a:t>
            </a:r>
          </a:p>
        </p:txBody>
      </p:sp>
      <p:sp>
        <p:nvSpPr>
          <p:cNvPr id="24580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MX" altLang="en-US" sz="2000" dirty="0"/>
              <a:t>Agua para tomar tiene que estar disponible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altLang="en-US" sz="2000" dirty="0"/>
              <a:t>     en todo momento.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altLang="en-US" sz="1600" dirty="0"/>
              <a:t>	  -    Desde que se empieza a trabajar hasta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altLang="en-US" sz="1600" dirty="0"/>
              <a:t>             que se termine el día.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MX" altLang="en-US" sz="1600" dirty="0"/>
              <a:t>Limpia, Fresca, Potable y Gratis.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altLang="en-US" sz="2400" dirty="0"/>
              <a:t>2 galones por cada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altLang="en-US" sz="2400" dirty="0"/>
              <a:t>	trabajador, por cada 8 horas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altLang="en-US" sz="2400" dirty="0"/>
              <a:t>	de trabajo.</a:t>
            </a:r>
            <a:r>
              <a:rPr lang="es-MX" altLang="en-US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MX" altLang="en-US" sz="2000" dirty="0"/>
              <a:t>El agua tiene que proveerse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s-MX" altLang="en-US" sz="2000" dirty="0"/>
              <a:t>	a los trabajadores, sin ningún costo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s-MX" altLang="en-US" sz="2000" dirty="0"/>
              <a:t>	a los empleados.</a:t>
            </a:r>
          </a:p>
          <a:p>
            <a:pPr>
              <a:defRPr/>
            </a:pPr>
            <a:endParaRPr lang="en-US" altLang="en-US" sz="2000" dirty="0"/>
          </a:p>
        </p:txBody>
      </p:sp>
      <p:pic>
        <p:nvPicPr>
          <p:cNvPr id="20485" name="Picture 4" descr="1-11-07 0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324100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sz="2800" smtClean="0"/>
              <a:t>Es Su Derecho Tener Acceso al Agua</a:t>
            </a:r>
            <a:br>
              <a:rPr lang="es-MX" altLang="en-US" sz="2800" smtClean="0"/>
            </a:br>
            <a:endParaRPr lang="es-MX" altLang="en-US" sz="1800" smtClean="0"/>
          </a:p>
        </p:txBody>
      </p:sp>
      <p:sp>
        <p:nvSpPr>
          <p:cNvPr id="1030" name="Text Placeholder 1"/>
          <p:cNvSpPr>
            <a:spLocks noGrp="1"/>
          </p:cNvSpPr>
          <p:nvPr>
            <p:ph type="body" sz="half" idx="1"/>
          </p:nvPr>
        </p:nvSpPr>
        <p:spPr>
          <a:xfrm>
            <a:off x="990600" y="2667000"/>
            <a:ext cx="3770313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n-US" smtClean="0"/>
              <a:t>La ley requiere que el patrón asegure que el agua esté fresca a todo momento para los empleados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n-US" smtClean="0"/>
              <a:t>Agua tiene que estar bajo la sombra.</a:t>
            </a:r>
          </a:p>
          <a:p>
            <a:pPr eaLnBrk="1" hangingPunct="1">
              <a:lnSpc>
                <a:spcPct val="90000"/>
              </a:lnSpc>
            </a:pPr>
            <a:endParaRPr lang="es-MX" altLang="en-US" sz="1800" smtClean="0"/>
          </a:p>
        </p:txBody>
      </p:sp>
      <p:pic>
        <p:nvPicPr>
          <p:cNvPr id="1031" name="Picture 4" descr="054_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509963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4">
      <a:dk1>
        <a:srgbClr val="000000"/>
      </a:dk1>
      <a:lt1>
        <a:srgbClr val="FFFFFF"/>
      </a:lt1>
      <a:dk2>
        <a:srgbClr val="0066FF"/>
      </a:dk2>
      <a:lt2>
        <a:srgbClr val="CCECFF"/>
      </a:lt2>
      <a:accent1>
        <a:srgbClr val="33CC33"/>
      </a:accent1>
      <a:accent2>
        <a:srgbClr val="3366CC"/>
      </a:accent2>
      <a:accent3>
        <a:srgbClr val="FFFFFF"/>
      </a:accent3>
      <a:accent4>
        <a:srgbClr val="000000"/>
      </a:accent4>
      <a:accent5>
        <a:srgbClr val="ADE2AD"/>
      </a:accent5>
      <a:accent6>
        <a:srgbClr val="2D5CB9"/>
      </a:accent6>
      <a:hlink>
        <a:srgbClr val="CC6600"/>
      </a:hlink>
      <a:folHlink>
        <a:srgbClr val="CC0066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8AB9E7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8AB9E7"/>
        </a:accent6>
        <a:hlink>
          <a:srgbClr val="CC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000000"/>
        </a:dk1>
        <a:lt1>
          <a:srgbClr val="FFFFFF"/>
        </a:lt1>
        <a:dk2>
          <a:srgbClr val="0066FF"/>
        </a:dk2>
        <a:lt2>
          <a:srgbClr val="006600"/>
        </a:lt2>
        <a:accent1>
          <a:srgbClr val="33CC33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8AB9E7"/>
        </a:accent6>
        <a:hlink>
          <a:srgbClr val="CC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000000"/>
        </a:dk1>
        <a:lt1>
          <a:srgbClr val="FFFFFF"/>
        </a:lt1>
        <a:dk2>
          <a:srgbClr val="0066FF"/>
        </a:dk2>
        <a:lt2>
          <a:srgbClr val="CCECFF"/>
        </a:lt2>
        <a:accent1>
          <a:srgbClr val="33CC33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8AB9E7"/>
        </a:accent6>
        <a:hlink>
          <a:srgbClr val="CC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3">
        <a:dk1>
          <a:srgbClr val="000000"/>
        </a:dk1>
        <a:lt1>
          <a:srgbClr val="FFFFFF"/>
        </a:lt1>
        <a:dk2>
          <a:srgbClr val="0066FF"/>
        </a:dk2>
        <a:lt2>
          <a:srgbClr val="CCECFF"/>
        </a:lt2>
        <a:accent1>
          <a:srgbClr val="33CC3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5C8AE7"/>
        </a:accent6>
        <a:hlink>
          <a:srgbClr val="CC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4">
        <a:dk1>
          <a:srgbClr val="000000"/>
        </a:dk1>
        <a:lt1>
          <a:srgbClr val="FFFFFF"/>
        </a:lt1>
        <a:dk2>
          <a:srgbClr val="0066FF"/>
        </a:dk2>
        <a:lt2>
          <a:srgbClr val="CCECFF"/>
        </a:lt2>
        <a:accent1>
          <a:srgbClr val="33CC33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2D5CB9"/>
        </a:accent6>
        <a:hlink>
          <a:srgbClr val="CC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990</Words>
  <Application>Microsoft Office PowerPoint</Application>
  <PresentationFormat>On-screen Show (4:3)</PresentationFormat>
  <Paragraphs>184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Capsules</vt:lpstr>
      <vt:lpstr>               Insolación </vt:lpstr>
      <vt:lpstr>Sus Derechos Contra Las Enfermedades  Causadas Por El Calor y Cómo Protegerse</vt:lpstr>
      <vt:lpstr>Introducción </vt:lpstr>
      <vt:lpstr>Programa</vt:lpstr>
      <vt:lpstr>¿Qué es la Insolación?</vt:lpstr>
      <vt:lpstr>Señales y Síntomas de las  Enfermedades Causadas por el Calor</vt:lpstr>
      <vt:lpstr>             Los Cuatro Elementos Para La Prevención  de Las Enfermedades Causadas por el Calor</vt:lpstr>
      <vt:lpstr>Bajo la Ley Se Requiere el Acceso al Agua en Su Trabajo </vt:lpstr>
      <vt:lpstr>Es Su Derecho Tener Acceso al Agua </vt:lpstr>
      <vt:lpstr>    Es Su Derecho el Acceso al Agua   </vt:lpstr>
      <vt:lpstr> BEBER AGUA FRECUENTEMENTE!</vt:lpstr>
      <vt:lpstr>2.  Su Derecho al Acceso a la Sombra</vt:lpstr>
      <vt:lpstr>¿Dónde Está la Sombra?</vt:lpstr>
      <vt:lpstr>¿Dónde Está la Sombra? </vt:lpstr>
      <vt:lpstr>Ejemplos de Sombras Que no Son Adequadas</vt:lpstr>
      <vt:lpstr>Los Trabajadores Tienen el Derecho de Tener Acceso a la Sombra en Todo Momento</vt:lpstr>
      <vt:lpstr>¿Cuánta Sombra es Suficiente?</vt:lpstr>
      <vt:lpstr>¿Qué Tan Cerca Debe de Estar La Sombra?</vt:lpstr>
      <vt:lpstr>Ejemplo de Área de Sombra  Aceptable</vt:lpstr>
      <vt:lpstr>Cuando la temperatura iguale o exceda 95F </vt:lpstr>
      <vt:lpstr>3.  Procedimientos Escritos</vt:lpstr>
      <vt:lpstr>4.  El Entrenamiento</vt:lpstr>
      <vt:lpstr>Los Procedimientos de Emergencia</vt:lpstr>
      <vt:lpstr>¿Qué sucede si el empleador no sigue la ley?</vt:lpstr>
      <vt:lpstr>Un video…</vt:lpstr>
      <vt:lpstr>  ¿Preguntas?</vt:lpstr>
      <vt:lpstr>Evaluación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2018-06-15T16:20:07Z</dcterms:created>
  <dcterms:modified xsi:type="dcterms:W3CDTF">2018-06-15T16:20:32Z</dcterms:modified>
</cp:coreProperties>
</file>