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7" r:id="rId2"/>
    <p:sldId id="259" r:id="rId3"/>
    <p:sldId id="260" r:id="rId4"/>
    <p:sldId id="261" r:id="rId5"/>
    <p:sldId id="262" r:id="rId6"/>
    <p:sldId id="292" r:id="rId7"/>
    <p:sldId id="333" r:id="rId8"/>
    <p:sldId id="335" r:id="rId9"/>
    <p:sldId id="334" r:id="rId10"/>
    <p:sldId id="330" r:id="rId11"/>
    <p:sldId id="331" r:id="rId12"/>
    <p:sldId id="332" r:id="rId13"/>
    <p:sldId id="328" r:id="rId14"/>
    <p:sldId id="273" r:id="rId15"/>
    <p:sldId id="329" r:id="rId16"/>
    <p:sldId id="323" r:id="rId17"/>
    <p:sldId id="293" r:id="rId18"/>
    <p:sldId id="336" r:id="rId19"/>
    <p:sldId id="294" r:id="rId20"/>
    <p:sldId id="309" r:id="rId21"/>
    <p:sldId id="263" r:id="rId22"/>
    <p:sldId id="310" r:id="rId23"/>
    <p:sldId id="311" r:id="rId24"/>
    <p:sldId id="324" r:id="rId25"/>
    <p:sldId id="325" r:id="rId26"/>
    <p:sldId id="326" r:id="rId27"/>
    <p:sldId id="327" r:id="rId28"/>
    <p:sldId id="264" r:id="rId29"/>
    <p:sldId id="265" r:id="rId30"/>
    <p:sldId id="266" r:id="rId31"/>
    <p:sldId id="267" r:id="rId32"/>
    <p:sldId id="268" r:id="rId33"/>
    <p:sldId id="269"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331" autoAdjust="0"/>
    <p:restoredTop sz="81503" autoAdjust="0"/>
  </p:normalViewPr>
  <p:slideViewPr>
    <p:cSldViewPr snapToGrid="0">
      <p:cViewPr>
        <p:scale>
          <a:sx n="70" d="100"/>
          <a:sy n="70" d="100"/>
        </p:scale>
        <p:origin x="-754" y="-206"/>
      </p:cViewPr>
      <p:guideLst>
        <p:guide orient="horz" pos="2160"/>
        <p:guide pos="384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CAB29-6B6A-47A7-918C-E9E84E7B6C94}"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514E6-85BA-45AF-8102-B1CE62DE3C09}" type="slidenum">
              <a:rPr lang="en-US" smtClean="0"/>
              <a:t>‹#›</a:t>
            </a:fld>
            <a:endParaRPr lang="en-US"/>
          </a:p>
        </p:txBody>
      </p:sp>
    </p:spTree>
    <p:extLst>
      <p:ext uri="{BB962C8B-B14F-4D97-AF65-F5344CB8AC3E}">
        <p14:creationId xmlns:p14="http://schemas.microsoft.com/office/powerpoint/2010/main" val="44216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xtension.org/pages/64425/skid-steer-safe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xtension.org/pages/64425/skid-steer-safet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xtension.org/pages/64425/skid-steer-safe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73075" y="68897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18708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 from NECAS</a:t>
            </a:r>
          </a:p>
          <a:p>
            <a:r>
              <a:rPr lang="en-US" dirty="0" smtClean="0"/>
              <a:t>The center of gravity for a skid steer constantly shifts depending on the job and attachment. Typically, the weight of the skid steer is concentrated at the rear of the machine between the wheels. However, weight at the front of the skid steer, as when moving items with a bucket or an attachment, shifts the </a:t>
            </a:r>
            <a:r>
              <a:rPr lang="en-US" b="1" dirty="0" smtClean="0"/>
              <a:t>center of gravity </a:t>
            </a:r>
            <a:r>
              <a:rPr lang="en-US" dirty="0" smtClean="0"/>
              <a:t>forward and higher. </a:t>
            </a:r>
          </a:p>
          <a:p>
            <a:endParaRPr lang="en-US" dirty="0" smtClean="0"/>
          </a:p>
          <a:p>
            <a:r>
              <a:rPr lang="en-US" dirty="0" smtClean="0"/>
              <a:t>Skid Steer Safety. (2012) Farm and Ranch </a:t>
            </a:r>
            <a:r>
              <a:rPr lang="en-US" dirty="0" err="1" smtClean="0"/>
              <a:t>eXtension</a:t>
            </a:r>
            <a:r>
              <a:rPr lang="en-US" dirty="0" smtClean="0"/>
              <a:t> in Safety and Health (</a:t>
            </a:r>
            <a:r>
              <a:rPr lang="en-US" dirty="0" err="1" smtClean="0"/>
              <a:t>FReSH</a:t>
            </a:r>
            <a:r>
              <a:rPr lang="en-US" dirty="0" smtClean="0"/>
              <a:t>) Community of Practice. Retrieved from </a:t>
            </a:r>
            <a:r>
              <a:rPr lang="en-US" dirty="0" smtClean="0">
                <a:hlinkClick r:id="rId3"/>
              </a:rPr>
              <a:t>http://www.extension.org/pages/64425/skid-steer-safety</a:t>
            </a:r>
            <a:r>
              <a:rPr lang="en-US" dirty="0" smtClean="0"/>
              <a:t>.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14</a:t>
            </a:fld>
            <a:endParaRPr lang="en-US"/>
          </a:p>
        </p:txBody>
      </p:sp>
    </p:spTree>
    <p:extLst>
      <p:ext uri="{BB962C8B-B14F-4D97-AF65-F5344CB8AC3E}">
        <p14:creationId xmlns:p14="http://schemas.microsoft.com/office/powerpoint/2010/main" val="232104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from NECAS. When needing to service the machine with the bucket in the air be sure to lock</a:t>
            </a:r>
            <a:r>
              <a:rPr lang="en-US" baseline="0" dirty="0" smtClean="0"/>
              <a:t> the bucket in an upright position. A Hydraulic leak can cause a catastrophic collapse or a slow leak in which the arm of the bucket can slowly lower onto a victim who maybe working on the machine causing injury or death</a:t>
            </a:r>
            <a:endParaRPr lang="en-US" dirty="0" smtClean="0"/>
          </a:p>
        </p:txBody>
      </p:sp>
      <p:sp>
        <p:nvSpPr>
          <p:cNvPr id="4" name="Slide Number Placeholder 3"/>
          <p:cNvSpPr>
            <a:spLocks noGrp="1"/>
          </p:cNvSpPr>
          <p:nvPr>
            <p:ph type="sldNum" sz="quarter" idx="10"/>
          </p:nvPr>
        </p:nvSpPr>
        <p:spPr/>
        <p:txBody>
          <a:bodyPr/>
          <a:lstStyle/>
          <a:p>
            <a:fld id="{CA4514E6-85BA-45AF-8102-B1CE62DE3C09}" type="slidenum">
              <a:rPr lang="en-US" smtClean="0"/>
              <a:t>15</a:t>
            </a:fld>
            <a:endParaRPr lang="en-US"/>
          </a:p>
        </p:txBody>
      </p:sp>
    </p:spTree>
    <p:extLst>
      <p:ext uri="{BB962C8B-B14F-4D97-AF65-F5344CB8AC3E}">
        <p14:creationId xmlns:p14="http://schemas.microsoft.com/office/powerpoint/2010/main" val="242274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r>
              <a:rPr lang="en-US" dirty="0" smtClean="0"/>
              <a:t>Skid Steer Safety. (2012) Farm and Ranch </a:t>
            </a:r>
            <a:r>
              <a:rPr lang="en-US" dirty="0" err="1" smtClean="0"/>
              <a:t>eXtension</a:t>
            </a:r>
            <a:r>
              <a:rPr lang="en-US" dirty="0" smtClean="0"/>
              <a:t> in Safety and Health (</a:t>
            </a:r>
            <a:r>
              <a:rPr lang="en-US" dirty="0" err="1" smtClean="0"/>
              <a:t>FReSH</a:t>
            </a:r>
            <a:r>
              <a:rPr lang="en-US" dirty="0" smtClean="0"/>
              <a:t>) Community of Practice. Retrieved from </a:t>
            </a:r>
            <a:r>
              <a:rPr lang="en-US" dirty="0" smtClean="0">
                <a:hlinkClick r:id="rId3"/>
              </a:rPr>
              <a:t>http://www.extension.org/pages/64425/skid-steer-safety</a:t>
            </a:r>
            <a:r>
              <a:rPr lang="en-US" dirty="0" smtClean="0"/>
              <a:t>.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16</a:t>
            </a:fld>
            <a:endParaRPr lang="en-US"/>
          </a:p>
        </p:txBody>
      </p:sp>
    </p:spTree>
    <p:extLst>
      <p:ext uri="{BB962C8B-B14F-4D97-AF65-F5344CB8AC3E}">
        <p14:creationId xmlns:p14="http://schemas.microsoft.com/office/powerpoint/2010/main" val="423507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86B0A7B3-1485-4FDC-975F-D3D6A46AFB28}"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dirty="0" smtClean="0"/>
              <a:t>Photo Courtesy</a:t>
            </a:r>
            <a:r>
              <a:rPr lang="en-US" baseline="0" dirty="0" smtClean="0"/>
              <a:t> of NECAS</a:t>
            </a:r>
          </a:p>
          <a:p>
            <a:r>
              <a:rPr lang="en-US" dirty="0" smtClean="0"/>
              <a:t>Skid Steer Safety. (2012) Farm and Ranch </a:t>
            </a:r>
            <a:r>
              <a:rPr lang="en-US" dirty="0" err="1" smtClean="0"/>
              <a:t>eXtension</a:t>
            </a:r>
            <a:r>
              <a:rPr lang="en-US" dirty="0" smtClean="0"/>
              <a:t> in Safety and Health (</a:t>
            </a:r>
            <a:r>
              <a:rPr lang="en-US" dirty="0" err="1" smtClean="0"/>
              <a:t>FReSH</a:t>
            </a:r>
            <a:r>
              <a:rPr lang="en-US" dirty="0" smtClean="0"/>
              <a:t>) Community of Practice. Retrieved from </a:t>
            </a:r>
            <a:r>
              <a:rPr lang="en-US" dirty="0" smtClean="0">
                <a:hlinkClick r:id="rId3"/>
              </a:rPr>
              <a:t>http://www.extension.org/pages/64425/skid-steer-safety</a:t>
            </a:r>
            <a:r>
              <a:rPr lang="en-US" dirty="0" smtClean="0"/>
              <a:t>.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6944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courtesy of NECAS</a:t>
            </a:r>
          </a:p>
          <a:p>
            <a:r>
              <a:rPr lang="en-US" dirty="0" smtClean="0"/>
              <a:t>Never modify, bypass, disable, or override safety systems. Similarly, never operate equipment in which safety systems have been modified or are not working properly. Equipment with modified or malfunctioning safety systems should be taken out of service until repaired or replaced. Information</a:t>
            </a:r>
            <a:r>
              <a:rPr lang="en-US" baseline="0" dirty="0" smtClean="0"/>
              <a:t> from: </a:t>
            </a:r>
            <a:r>
              <a:rPr lang="en-US" dirty="0" smtClean="0"/>
              <a:t>SHIB 01-12-2009</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18</a:t>
            </a:fld>
            <a:endParaRPr lang="en-US"/>
          </a:p>
        </p:txBody>
      </p:sp>
    </p:spTree>
    <p:extLst>
      <p:ext uri="{BB962C8B-B14F-4D97-AF65-F5344CB8AC3E}">
        <p14:creationId xmlns:p14="http://schemas.microsoft.com/office/powerpoint/2010/main" val="339111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9A6417AC-E491-4FB6-B27C-CF45CB6A359D}"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altLang="en-US" dirty="0" smtClean="0">
                <a:latin typeface="Arial" panose="020B0604020202020204" pitchFamily="34" charset="0"/>
              </a:rPr>
              <a:t>Visibility</a:t>
            </a:r>
            <a:r>
              <a:rPr lang="en-US" altLang="en-US" baseline="0" dirty="0" smtClean="0">
                <a:latin typeface="Arial" panose="020B0604020202020204" pitchFamily="34" charset="0"/>
              </a:rPr>
              <a:t> to the side and rear of the skid steer is limited and you may not e able to see humans or structures to the side or rear. Caution must be used.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1589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farms</a:t>
            </a:r>
            <a:r>
              <a:rPr lang="en-US" baseline="0" dirty="0" smtClean="0"/>
              <a:t> today </a:t>
            </a:r>
            <a:r>
              <a:rPr lang="en-US" dirty="0" smtClean="0"/>
              <a:t>not only include the home farm but rental properties or purchased farms not located adjunct to the home farm. It is important to know the physical address and 911 address of the location. It is recommended that you</a:t>
            </a:r>
            <a:r>
              <a:rPr lang="en-US" baseline="0" dirty="0" smtClean="0"/>
              <a:t> write down each farm, its 911 address, physical address, and who owned it before. This information should be carried in every moving vehicle that goes from farm to farm. The GPS on your phone can track you in an emergency but that takes time and in an emergency that time could be essential.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20</a:t>
            </a:fld>
            <a:endParaRPr lang="en-US"/>
          </a:p>
        </p:txBody>
      </p:sp>
    </p:spTree>
    <p:extLst>
      <p:ext uri="{BB962C8B-B14F-4D97-AF65-F5344CB8AC3E}">
        <p14:creationId xmlns:p14="http://schemas.microsoft.com/office/powerpoint/2010/main" val="219380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b="1" dirty="0" smtClean="0"/>
              <a:t>Instructor Notes:</a:t>
            </a:r>
          </a:p>
          <a:p>
            <a:pPr>
              <a:spcBef>
                <a:spcPts val="300"/>
              </a:spcBef>
              <a:defRPr/>
            </a:pPr>
            <a:endParaRPr lang="en-US" sz="1100" dirty="0" smtClean="0"/>
          </a:p>
          <a:p>
            <a:pPr>
              <a:spcBef>
                <a:spcPts val="300"/>
              </a:spcBef>
              <a:defRPr/>
            </a:pPr>
            <a:r>
              <a:rPr lang="en-US" sz="1100" dirty="0" smtClean="0"/>
              <a:t>When a call for emergency services is made, usually to 911, the dispatcher needs several important pieces of information to ensure that assistance is provided in a timely manner. It is extremely important that the caller stay on the line until the dispatcher is adequately informed. In some cases, 911 calls are made and the caller hangs up before an address is provided or the nature of the emergency is explained. In some communities, the 911 dispatcher knows the address and the callers identification. However, the caller’s home address may not be the site where the assistance is needed.</a:t>
            </a:r>
          </a:p>
          <a:p>
            <a:pPr>
              <a:spcBef>
                <a:spcPts val="300"/>
              </a:spcBef>
              <a:defRPr/>
            </a:pPr>
            <a:endParaRPr lang="en-US" sz="1100" dirty="0" smtClean="0"/>
          </a:p>
          <a:p>
            <a:pPr>
              <a:spcBef>
                <a:spcPts val="300"/>
              </a:spcBef>
              <a:defRPr/>
            </a:pPr>
            <a:r>
              <a:rPr lang="en-US" sz="1100" dirty="0" smtClean="0"/>
              <a:t>In most cases the 911 dispatcher will ask the following:</a:t>
            </a:r>
          </a:p>
          <a:p>
            <a:pPr>
              <a:spcBef>
                <a:spcPts val="300"/>
              </a:spcBef>
              <a:defRPr/>
            </a:pPr>
            <a:endParaRPr lang="en-US" sz="1100" dirty="0" smtClean="0"/>
          </a:p>
          <a:p>
            <a:pPr marL="171450" indent="-171450">
              <a:spcBef>
                <a:spcPts val="300"/>
              </a:spcBef>
              <a:buFont typeface="Wingdings" panose="05000000000000000000" pitchFamily="2" charset="2"/>
              <a:buChar char="§"/>
              <a:defRPr/>
            </a:pPr>
            <a:r>
              <a:rPr lang="en-US" sz="1100" dirty="0" smtClean="0"/>
              <a:t>Name, first and last, of the call</a:t>
            </a:r>
          </a:p>
          <a:p>
            <a:pPr marL="171450" indent="-171450">
              <a:spcBef>
                <a:spcPts val="300"/>
              </a:spcBef>
              <a:buFont typeface="Wingdings" panose="05000000000000000000" pitchFamily="2" charset="2"/>
              <a:buChar char="§"/>
              <a:defRPr/>
            </a:pPr>
            <a:r>
              <a:rPr lang="en-US" sz="1100" dirty="0" smtClean="0"/>
              <a:t>Address where the incident has occurred, not necessarily the address of the caller</a:t>
            </a:r>
          </a:p>
          <a:p>
            <a:pPr marL="171450" indent="-171450">
              <a:spcBef>
                <a:spcPts val="300"/>
              </a:spcBef>
              <a:buFont typeface="Wingdings" panose="05000000000000000000" pitchFamily="2" charset="2"/>
              <a:buChar char="§"/>
              <a:defRPr/>
            </a:pPr>
            <a:r>
              <a:rPr lang="en-US" sz="1100" dirty="0" smtClean="0"/>
              <a:t>The exact nature of the emergency including the known number of victims and the nature of their injuries if known</a:t>
            </a:r>
          </a:p>
          <a:p>
            <a:pPr marL="171450" indent="-171450">
              <a:spcBef>
                <a:spcPts val="300"/>
              </a:spcBef>
              <a:buFont typeface="Wingdings" panose="05000000000000000000" pitchFamily="2" charset="2"/>
              <a:buChar char="§"/>
              <a:defRPr/>
            </a:pPr>
            <a:r>
              <a:rPr lang="en-US" sz="1100" dirty="0" smtClean="0"/>
              <a:t>It is important for the caller to know their location. So many farmers are renting and buying farms away from the home farm. It is important to write down the name , address, 911 address of each farm they own or rent. Copy this and put it in every vehicle that will go from farm to farm. </a:t>
            </a:r>
          </a:p>
          <a:p>
            <a:pPr>
              <a:spcBef>
                <a:spcPts val="300"/>
              </a:spcBef>
              <a:buFont typeface="Wingdings" panose="05000000000000000000" pitchFamily="2" charset="2"/>
              <a:buNone/>
              <a:defRPr/>
            </a:pPr>
            <a:endParaRPr lang="en-US" sz="1100" dirty="0" smtClean="0"/>
          </a:p>
          <a:p>
            <a:pPr>
              <a:spcBef>
                <a:spcPts val="300"/>
              </a:spcBef>
              <a:defRPr/>
            </a:pPr>
            <a:r>
              <a:rPr lang="en-US" sz="1100" dirty="0" smtClean="0"/>
              <a:t>Remember, remind the participants to not hang up on the 911 dispatcher until the dispatcher has gotten all the information they need.</a:t>
            </a:r>
          </a:p>
          <a:p>
            <a:pPr>
              <a:spcBef>
                <a:spcPts val="300"/>
              </a:spcBef>
              <a:defRPr/>
            </a:pPr>
            <a:endParaRPr lang="en-US" sz="1100" dirty="0" smtClean="0"/>
          </a:p>
          <a:p>
            <a:pPr>
              <a:spcBef>
                <a:spcPts val="300"/>
              </a:spcBef>
              <a:defRPr/>
            </a:pPr>
            <a:r>
              <a:rPr lang="en-US" sz="1100" dirty="0" smtClean="0"/>
              <a:t>Photo courtesy of Dubuque County Iowa dispatch center. Used with permission.</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C48187-134B-44C2-AEDA-32611A6601E4}" type="slidenum">
              <a:rPr lang="en-US" altLang="en-US"/>
              <a:pPr/>
              <a:t>21</a:t>
            </a:fld>
            <a:endParaRPr lang="en-US" altLang="en-US"/>
          </a:p>
        </p:txBody>
      </p:sp>
      <p:sp>
        <p:nvSpPr>
          <p:cNvPr id="8602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225230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b="1" dirty="0" smtClean="0"/>
              <a:t>Instructor Notes:</a:t>
            </a:r>
          </a:p>
          <a:p>
            <a:pPr>
              <a:defRPr/>
            </a:pPr>
            <a:endParaRPr lang="en-US" sz="600" dirty="0" smtClean="0"/>
          </a:p>
          <a:p>
            <a:pPr>
              <a:spcBef>
                <a:spcPts val="300"/>
              </a:spcBef>
              <a:defRPr/>
            </a:pPr>
            <a:r>
              <a:rPr lang="en-US" sz="1000" dirty="0" smtClean="0"/>
              <a:t>Every employer involved in operating potentially hazardous equipment or facilities such as grain storage and handling operations or other types of agricultural confined spaces should have given consideration to preparing for the potential for emergencies. In fact, at non-exempt grain storage and handling facilities this measure is required under the OSHA rules. Preparation is a key component of emergency management. Trying to locate a phone number or identifying who should be called during an emergency can result in wasted time and greater potential for a minor incident becoming a much more serious one.</a:t>
            </a:r>
          </a:p>
          <a:p>
            <a:pPr>
              <a:spcBef>
                <a:spcPts val="300"/>
              </a:spcBef>
              <a:defRPr/>
            </a:pPr>
            <a:endParaRPr lang="en-US" sz="600" dirty="0" smtClean="0"/>
          </a:p>
          <a:p>
            <a:pPr>
              <a:spcBef>
                <a:spcPts val="300"/>
              </a:spcBef>
              <a:defRPr/>
            </a:pPr>
            <a:r>
              <a:rPr lang="en-US" sz="1000" dirty="0" smtClean="0"/>
              <a:t>Key preparation measures should include:</a:t>
            </a:r>
          </a:p>
          <a:p>
            <a:pPr marL="171450" indent="-171450">
              <a:spcBef>
                <a:spcPts val="300"/>
              </a:spcBef>
              <a:buFont typeface="Wingdings" panose="05000000000000000000" pitchFamily="2" charset="2"/>
              <a:buChar char="§"/>
              <a:defRPr/>
            </a:pPr>
            <a:r>
              <a:rPr lang="en-US" sz="1000" dirty="0" smtClean="0"/>
              <a:t>Posting of an approved emergency action plan for the most probable types of emergencies.</a:t>
            </a:r>
          </a:p>
          <a:p>
            <a:pPr marL="171450" indent="-171450">
              <a:spcBef>
                <a:spcPts val="300"/>
              </a:spcBef>
              <a:buFont typeface="Wingdings" panose="05000000000000000000" pitchFamily="2" charset="2"/>
              <a:buChar char="§"/>
              <a:defRPr/>
            </a:pPr>
            <a:r>
              <a:rPr lang="en-US" sz="1000" dirty="0" smtClean="0"/>
              <a:t>Employee training on the site’s emergency action plan. (This may be required annually.)</a:t>
            </a:r>
          </a:p>
          <a:p>
            <a:pPr marL="171450" indent="-171450">
              <a:spcBef>
                <a:spcPts val="300"/>
              </a:spcBef>
              <a:buFont typeface="Wingdings" panose="05000000000000000000" pitchFamily="2" charset="2"/>
              <a:buChar char="§"/>
              <a:defRPr/>
            </a:pPr>
            <a:r>
              <a:rPr lang="en-US" sz="1000" dirty="0" smtClean="0"/>
              <a:t>Appropriate placement of telephones or other communication devices such as radios or cell phones. </a:t>
            </a:r>
            <a:r>
              <a:rPr lang="en-US" sz="1000" b="1" dirty="0" smtClean="0"/>
              <a:t>(Remember, some devices such as cell phones may not work inside of an agricultural confined space.)</a:t>
            </a:r>
          </a:p>
          <a:p>
            <a:pPr marL="171450" indent="-171450">
              <a:spcBef>
                <a:spcPts val="300"/>
              </a:spcBef>
              <a:buFont typeface="Wingdings" panose="05000000000000000000" pitchFamily="2" charset="2"/>
              <a:buChar char="§"/>
              <a:defRPr/>
            </a:pPr>
            <a:r>
              <a:rPr lang="en-US" sz="1000" dirty="0" smtClean="0"/>
              <a:t>Posting of emergency phone numbers by each phone or having emergency phone numbers preprogrammed into personal cell phones.  (Remember, 911 may not be available in rural communities.)</a:t>
            </a:r>
          </a:p>
          <a:p>
            <a:pPr marL="171450" indent="-171450">
              <a:spcBef>
                <a:spcPts val="300"/>
              </a:spcBef>
              <a:buFont typeface="Wingdings" panose="05000000000000000000" pitchFamily="2" charset="2"/>
              <a:buChar char="§"/>
              <a:defRPr/>
            </a:pPr>
            <a:r>
              <a:rPr lang="en-US" sz="1000" dirty="0" smtClean="0"/>
              <a:t>Having the address and directions to each worksite posted by each phone. In many cases, callers will forget how to get to a specific site or give an incorrect address due to the confusion caused by an emergency situation.</a:t>
            </a:r>
          </a:p>
          <a:p>
            <a:pPr marL="171450" indent="-171450">
              <a:spcBef>
                <a:spcPts val="300"/>
              </a:spcBef>
              <a:buFont typeface="Wingdings" panose="05000000000000000000" pitchFamily="2" charset="2"/>
              <a:buChar char="§"/>
              <a:defRPr/>
            </a:pPr>
            <a:r>
              <a:rPr lang="en-US" sz="1000" dirty="0" smtClean="0"/>
              <a:t>Identification of a pre-determined meeting place where all employees can meet following an emergency situation. Young and beginning workers have been known to leave the site after an incident resulting in them being listed as missing. This can lead to unnecessary search and rescue efforts.</a:t>
            </a:r>
          </a:p>
          <a:p>
            <a:pPr marL="171450" indent="-171450">
              <a:spcBef>
                <a:spcPts val="300"/>
              </a:spcBef>
              <a:buFont typeface="Wingdings" panose="05000000000000000000" pitchFamily="2" charset="2"/>
              <a:buChar char="§"/>
              <a:defRPr/>
            </a:pPr>
            <a:endParaRPr lang="en-US" sz="1000" dirty="0" smtClean="0"/>
          </a:p>
          <a:p>
            <a:pPr>
              <a:spcBef>
                <a:spcPts val="300"/>
              </a:spcBef>
              <a:buFont typeface="Wingdings" panose="05000000000000000000" pitchFamily="2" charset="2"/>
              <a:buNone/>
              <a:defRPr/>
            </a:pPr>
            <a:r>
              <a:rPr lang="en-US" dirty="0" smtClean="0"/>
              <a:t>Used with permission from Purdue University, Susan Harwood grant </a:t>
            </a:r>
            <a:r>
              <a:rPr lang="en-US" b="1" i="1" dirty="0" smtClean="0"/>
              <a:t>SH23575SH3</a:t>
            </a:r>
            <a:endParaRPr lang="en-US" dirty="0" smtClean="0"/>
          </a:p>
          <a:p>
            <a:pPr>
              <a:spcBef>
                <a:spcPts val="300"/>
              </a:spcBef>
              <a:buFont typeface="Wingdings" panose="05000000000000000000" pitchFamily="2" charset="2"/>
              <a:buNone/>
              <a:defRPr/>
            </a:pPr>
            <a:endParaRPr lang="en-US" sz="1000"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E272E7-4450-461D-9E73-FE296BFC0AE0}" type="slidenum">
              <a:rPr lang="en-US" altLang="en-US"/>
              <a:pPr/>
              <a:t>22</a:t>
            </a:fld>
            <a:endParaRPr lang="en-US" altLang="en-US"/>
          </a:p>
        </p:txBody>
      </p:sp>
      <p:sp>
        <p:nvSpPr>
          <p:cNvPr id="819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410580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b="1" dirty="0" smtClean="0"/>
              <a:t>Instructor Notes:</a:t>
            </a:r>
          </a:p>
          <a:p>
            <a:pPr>
              <a:defRPr/>
            </a:pPr>
            <a:endParaRPr lang="en-US" sz="1000" dirty="0" smtClean="0"/>
          </a:p>
          <a:p>
            <a:pPr>
              <a:defRPr/>
            </a:pPr>
            <a:r>
              <a:rPr lang="en-US" sz="1000" dirty="0" smtClean="0"/>
              <a:t>Emergency and first-response preparation should include other measures designed to mitigate or reduce the impact of an emergency situation. Most of these steps are low cost and take little time to implement. Young and beginning workers should become familiar with all the emergency preparation measures that have been taken in the worksite. Encourage participants to speak up and ask for information and training on what has been done to enhance emergency preparedness. Other measures that most workplaces will have in place include:</a:t>
            </a:r>
          </a:p>
          <a:p>
            <a:pPr marL="171450" indent="-171450">
              <a:buFont typeface="Wingdings" panose="05000000000000000000" pitchFamily="2" charset="2"/>
              <a:buChar char="§"/>
              <a:defRPr/>
            </a:pPr>
            <a:r>
              <a:rPr lang="en-US" sz="1000" dirty="0" smtClean="0"/>
              <a:t>Access to first-aid kit </a:t>
            </a:r>
          </a:p>
          <a:p>
            <a:pPr marL="171450" indent="-171450">
              <a:buFont typeface="Wingdings" panose="05000000000000000000" pitchFamily="2" charset="2"/>
              <a:buChar char="§"/>
              <a:defRPr/>
            </a:pPr>
            <a:r>
              <a:rPr lang="en-US" sz="1000" dirty="0" smtClean="0"/>
              <a:t>Appropriate placement of properly rated fire extinguishers</a:t>
            </a:r>
          </a:p>
          <a:p>
            <a:pPr marL="171450" indent="-171450">
              <a:buFont typeface="Wingdings" panose="05000000000000000000" pitchFamily="2" charset="2"/>
              <a:buChar char="§"/>
              <a:defRPr/>
            </a:pPr>
            <a:r>
              <a:rPr lang="en-US" sz="1000" dirty="0" smtClean="0"/>
              <a:t>Training of staff in first-aid and specific types of emergency response</a:t>
            </a:r>
          </a:p>
          <a:p>
            <a:pPr marL="171450" indent="-171450">
              <a:buFont typeface="Wingdings" panose="05000000000000000000" pitchFamily="2" charset="2"/>
              <a:buChar char="§"/>
              <a:defRPr/>
            </a:pPr>
            <a:r>
              <a:rPr lang="en-US" sz="1000" dirty="0" smtClean="0"/>
              <a:t>Access to specialized emergency response protective equipment for the hazards found in the workplace</a:t>
            </a:r>
          </a:p>
          <a:p>
            <a:pPr marL="171450" indent="-171450">
              <a:buFont typeface="Wingdings" panose="05000000000000000000" pitchFamily="2" charset="2"/>
              <a:buChar char="§"/>
              <a:defRPr/>
            </a:pPr>
            <a:endParaRPr lang="en-US" sz="1000" dirty="0" smtClean="0"/>
          </a:p>
          <a:p>
            <a:pPr>
              <a:defRPr/>
            </a:pPr>
            <a:r>
              <a:rPr lang="en-US" sz="1000" dirty="0" smtClean="0"/>
              <a:t> A call is  made to local emergency response services who are better trained or equipped to handle the emergency. Young and beginning workers need to know how they fit in and be made aware of their responsibilities in the event of an emergency.</a:t>
            </a:r>
          </a:p>
          <a:p>
            <a:pPr>
              <a:defRPr/>
            </a:pPr>
            <a:endParaRPr lang="en-US" sz="1000" dirty="0" smtClean="0"/>
          </a:p>
          <a:p>
            <a:pPr>
              <a:defRPr/>
            </a:pPr>
            <a:r>
              <a:rPr lang="en-US" dirty="0" smtClean="0"/>
              <a:t>Used with permission from Purdue University, Susan Harwood grant </a:t>
            </a:r>
            <a:r>
              <a:rPr lang="en-US" b="1" i="1" dirty="0" smtClean="0"/>
              <a:t>SH23575SH3</a:t>
            </a:r>
            <a:endParaRPr lang="en-US" dirty="0" smtClean="0"/>
          </a:p>
          <a:p>
            <a:pPr>
              <a:defRPr/>
            </a:pPr>
            <a:endParaRPr lang="en-US" sz="1000"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410459-FE06-4ECF-A8A3-33A8CB276AFD}" type="slidenum">
              <a:rPr lang="en-US" altLang="en-US"/>
              <a:pPr/>
              <a:t>23</a:t>
            </a:fld>
            <a:endParaRPr lang="en-US" altLang="en-US"/>
          </a:p>
        </p:txBody>
      </p:sp>
      <p:sp>
        <p:nvSpPr>
          <p:cNvPr id="8397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140104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73075" y="68897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708025" y="4368800"/>
            <a:ext cx="565785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Pictures from NECAS</a:t>
            </a:r>
          </a:p>
        </p:txBody>
      </p:sp>
      <p:sp>
        <p:nvSpPr>
          <p:cNvPr id="9220" name="Slide Number Placeholder 3"/>
          <p:cNvSpPr>
            <a:spLocks noGrp="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42F0D6-7A04-472E-823E-E5E7D76F1AC2}" type="slidenum">
              <a:rPr lang="en-US" altLang="en-US"/>
              <a:pPr/>
              <a:t>2</a:t>
            </a:fld>
            <a:endParaRPr lang="en-US" altLang="en-US"/>
          </a:p>
        </p:txBody>
      </p:sp>
    </p:spTree>
    <p:extLst>
      <p:ext uri="{BB962C8B-B14F-4D97-AF65-F5344CB8AC3E}">
        <p14:creationId xmlns:p14="http://schemas.microsoft.com/office/powerpoint/2010/main" val="252681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smtClean="0">
                <a:solidFill>
                  <a:schemeClr val="tx1"/>
                </a:solidFill>
                <a:effectLst/>
                <a:latin typeface="+mn-lt"/>
                <a:ea typeface="+mn-ea"/>
                <a:cs typeface="+mn-cs"/>
              </a:rPr>
              <a:t>If OSHA found a hazard in agriculture, they would issue a 5a1-general duty clause violation.</a:t>
            </a:r>
          </a:p>
          <a:p>
            <a:pPr fontAlgn="t"/>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24</a:t>
            </a:fld>
            <a:endParaRPr lang="en-US"/>
          </a:p>
        </p:txBody>
      </p:sp>
    </p:spTree>
    <p:extLst>
      <p:ext uri="{BB962C8B-B14F-4D97-AF65-F5344CB8AC3E}">
        <p14:creationId xmlns:p14="http://schemas.microsoft.com/office/powerpoint/2010/main" val="32538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25</a:t>
            </a:fld>
            <a:endParaRPr lang="en-US"/>
          </a:p>
        </p:txBody>
      </p:sp>
    </p:spTree>
    <p:extLst>
      <p:ext uri="{BB962C8B-B14F-4D97-AF65-F5344CB8AC3E}">
        <p14:creationId xmlns:p14="http://schemas.microsoft.com/office/powerpoint/2010/main" val="397642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‘Twenty-six states, Puerto Rico, and the Virgin Islands have OSHA-approved State Plans. Twenty-two State Plans (21 states and one U.S. territory) cover both private and state and local government workplaces. The remaining six State Plans (five states and one U.S. territory) cover state and local government workers only. ‘</a:t>
            </a:r>
          </a:p>
          <a:p>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i="1">
                <a:solidFill>
                  <a:schemeClr val="tx1"/>
                </a:solidFill>
                <a:latin typeface="Arial" charset="0"/>
              </a:defRPr>
            </a:lvl1pPr>
            <a:lvl2pPr marL="798863" indent="-307254" eaLnBrk="0" hangingPunct="0">
              <a:defRPr sz="2200" i="1">
                <a:solidFill>
                  <a:schemeClr val="tx1"/>
                </a:solidFill>
                <a:latin typeface="Arial" charset="0"/>
              </a:defRPr>
            </a:lvl2pPr>
            <a:lvl3pPr marL="1229021" indent="-245804" eaLnBrk="0" hangingPunct="0">
              <a:defRPr sz="2200" i="1">
                <a:solidFill>
                  <a:schemeClr val="tx1"/>
                </a:solidFill>
                <a:latin typeface="Arial" charset="0"/>
              </a:defRPr>
            </a:lvl3pPr>
            <a:lvl4pPr marL="1720628" indent="-245804" eaLnBrk="0" hangingPunct="0">
              <a:defRPr sz="2200" i="1">
                <a:solidFill>
                  <a:schemeClr val="tx1"/>
                </a:solidFill>
                <a:latin typeface="Arial" charset="0"/>
              </a:defRPr>
            </a:lvl4pPr>
            <a:lvl5pPr marL="2212237" indent="-245804" eaLnBrk="0" hangingPunct="0">
              <a:defRPr sz="2200" i="1">
                <a:solidFill>
                  <a:schemeClr val="tx1"/>
                </a:solidFill>
                <a:latin typeface="Arial" charset="0"/>
              </a:defRPr>
            </a:lvl5pPr>
            <a:lvl6pPr marL="2703844" indent="-245804" eaLnBrk="0" fontAlgn="base" hangingPunct="0">
              <a:spcBef>
                <a:spcPct val="50000"/>
              </a:spcBef>
              <a:spcAft>
                <a:spcPct val="0"/>
              </a:spcAft>
              <a:defRPr sz="2200" i="1">
                <a:solidFill>
                  <a:schemeClr val="tx1"/>
                </a:solidFill>
                <a:latin typeface="Arial" charset="0"/>
              </a:defRPr>
            </a:lvl6pPr>
            <a:lvl7pPr marL="3195453" indent="-245804" eaLnBrk="0" fontAlgn="base" hangingPunct="0">
              <a:spcBef>
                <a:spcPct val="50000"/>
              </a:spcBef>
              <a:spcAft>
                <a:spcPct val="0"/>
              </a:spcAft>
              <a:defRPr sz="2200" i="1">
                <a:solidFill>
                  <a:schemeClr val="tx1"/>
                </a:solidFill>
                <a:latin typeface="Arial" charset="0"/>
              </a:defRPr>
            </a:lvl7pPr>
            <a:lvl8pPr marL="3687060" indent="-245804" eaLnBrk="0" fontAlgn="base" hangingPunct="0">
              <a:spcBef>
                <a:spcPct val="50000"/>
              </a:spcBef>
              <a:spcAft>
                <a:spcPct val="0"/>
              </a:spcAft>
              <a:defRPr sz="2200" i="1">
                <a:solidFill>
                  <a:schemeClr val="tx1"/>
                </a:solidFill>
                <a:latin typeface="Arial" charset="0"/>
              </a:defRPr>
            </a:lvl8pPr>
            <a:lvl9pPr marL="4178668" indent="-245804" eaLnBrk="0" fontAlgn="base" hangingPunct="0">
              <a:spcBef>
                <a:spcPct val="50000"/>
              </a:spcBef>
              <a:spcAft>
                <a:spcPct val="0"/>
              </a:spcAft>
              <a:defRPr sz="22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26</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411089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D1DF6F-DBE7-441F-B290-006C711E4B96}"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88067"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88069"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96B344-C63E-49AD-B60E-CB09CB7ECF09}" type="slidenum">
              <a:rPr lang="en-US" altLang="en-US">
                <a:solidFill>
                  <a:srgbClr val="000000"/>
                </a:solidFill>
                <a:latin typeface="Times New Roman" panose="02020603050405020304" pitchFamily="18" charset="0"/>
              </a:rPr>
              <a:pPr algn="r" eaLnBrk="1" hangingPunct="1">
                <a:spcBef>
                  <a:spcPct val="0"/>
                </a:spcBef>
              </a:pPr>
              <a:t>28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18792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C2F31-DF7B-4D3A-AA6F-0CE67DB512F5}"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90115"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0117"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EF3366-B5FD-413A-ACAE-F229DAAE6E7E}" type="slidenum">
              <a:rPr lang="en-US" altLang="en-US">
                <a:latin typeface="Times New Roman" panose="02020603050405020304" pitchFamily="18" charset="0"/>
              </a:rPr>
              <a:pPr algn="r" eaLnBrk="1" hangingPunct="1">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1285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8A75-687F-4EE5-BBA4-833E45016573}"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
        <p:nvSpPr>
          <p:cNvPr id="92163"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2165"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7909C70-6F87-4A26-A2CA-D91EE8062F7D}" type="slidenum">
              <a:rPr lang="en-US" altLang="en-US">
                <a:solidFill>
                  <a:srgbClr val="000000"/>
                </a:solidFill>
                <a:latin typeface="Times New Roman" panose="02020603050405020304" pitchFamily="18" charset="0"/>
              </a:rPr>
              <a:pPr algn="r" eaLnBrk="1" hangingPunct="1">
                <a:spcBef>
                  <a:spcPct val="0"/>
                </a:spcBef>
              </a:pPr>
              <a:t>30</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2200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 Employee Rights – OSHA Publication Fact Sheet  (MAP 21)</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55788-FD11-46A5-984C-4A6A0204286A}" type="slidenum">
              <a:rPr lang="en-US" altLang="en-US"/>
              <a:pPr/>
              <a:t>31</a:t>
            </a:fld>
            <a:endParaRPr lang="en-US" altLang="en-US"/>
          </a:p>
        </p:txBody>
      </p:sp>
    </p:spTree>
    <p:extLst>
      <p:ext uri="{BB962C8B-B14F-4D97-AF65-F5344CB8AC3E}">
        <p14:creationId xmlns:p14="http://schemas.microsoft.com/office/powerpoint/2010/main" val="2362852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With in OSHA is the whistle blower program - https://www.whistleblowers.gov/index.html</a:t>
            </a:r>
          </a:p>
          <a:p>
            <a:r>
              <a:rPr lang="en-US" altLang="en-US" dirty="0" smtClean="0"/>
              <a:t>Website resources</a:t>
            </a:r>
          </a:p>
          <a:p>
            <a:r>
              <a:rPr lang="en-US" altLang="en-US" dirty="0" smtClean="0"/>
              <a:t>22 statutes </a:t>
            </a:r>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421FD-FF4A-4FF1-A3B0-D6881DD79198}" type="slidenum">
              <a:rPr lang="en-US" altLang="en-US"/>
              <a:pPr/>
              <a:t>32</a:t>
            </a:fld>
            <a:endParaRPr lang="en-US" altLang="en-US"/>
          </a:p>
        </p:txBody>
      </p:sp>
    </p:spTree>
    <p:extLst>
      <p:ext uri="{BB962C8B-B14F-4D97-AF65-F5344CB8AC3E}">
        <p14:creationId xmlns:p14="http://schemas.microsoft.com/office/powerpoint/2010/main" val="4177009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8308"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93A9F-ED26-4907-8BDC-32CCB9E8C4CD}"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Tree>
    <p:extLst>
      <p:ext uri="{BB962C8B-B14F-4D97-AF65-F5344CB8AC3E}">
        <p14:creationId xmlns:p14="http://schemas.microsoft.com/office/powerpoint/2010/main" val="1247313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xfrm>
            <a:off x="4006850" y="8732838"/>
            <a:ext cx="30654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8EA6E0-A2A0-4581-984A-97213736DE00}" type="slidenum">
              <a:rPr lang="de-DE" altLang="en-US">
                <a:latin typeface="ISOCTEUR"/>
              </a:rPr>
              <a:pPr>
                <a:spcBef>
                  <a:spcPct val="0"/>
                </a:spcBef>
              </a:pPr>
              <a:t>34</a:t>
            </a:fld>
            <a:endParaRPr lang="de-DE" altLang="en-US">
              <a:latin typeface="ISOCTEUR"/>
            </a:endParaRPr>
          </a:p>
        </p:txBody>
      </p:sp>
      <p:sp>
        <p:nvSpPr>
          <p:cNvPr id="7171" name="Rectangle 2"/>
          <p:cNvSpPr>
            <a:spLocks noGrp="1" noRot="1" noChangeAspect="1" noChangeArrowheads="1" noTextEdit="1"/>
          </p:cNvSpPr>
          <p:nvPr>
            <p:ph type="sldImg"/>
          </p:nvPr>
        </p:nvSpPr>
        <p:spPr bwMode="auto">
          <a:xfrm>
            <a:off x="473075" y="690563"/>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708025" y="4368800"/>
            <a:ext cx="5657850" cy="413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NECAS is the National Education Center for Agricultural Safety and is a partnership between Northeast Iowa Community College (NICC) and the National Safety Council and is a hands on Ag safety training site. </a:t>
            </a:r>
          </a:p>
        </p:txBody>
      </p:sp>
    </p:spTree>
    <p:extLst>
      <p:ext uri="{BB962C8B-B14F-4D97-AF65-F5344CB8AC3E}">
        <p14:creationId xmlns:p14="http://schemas.microsoft.com/office/powerpoint/2010/main" val="56115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C26652-6740-49BF-8D0B-BEE60876E0B9}" type="slidenum">
              <a:rPr lang="en-US" altLang="en-US"/>
              <a:pPr/>
              <a:t>3</a:t>
            </a:fld>
            <a:endParaRPr lang="en-US" altLang="en-US"/>
          </a:p>
        </p:txBody>
      </p:sp>
    </p:spTree>
    <p:extLst>
      <p:ext uri="{BB962C8B-B14F-4D97-AF65-F5344CB8AC3E}">
        <p14:creationId xmlns:p14="http://schemas.microsoft.com/office/powerpoint/2010/main" val="293827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E7122-8185-49D9-ABD6-CCBC236DCEF4}" type="slidenum">
              <a:rPr lang="de-DE" altLang="en-US">
                <a:solidFill>
                  <a:srgbClr val="000000"/>
                </a:solidFill>
                <a:latin typeface="ISOCTEUR"/>
              </a:rPr>
              <a:pPr>
                <a:spcBef>
                  <a:spcPct val="0"/>
                </a:spcBef>
              </a:pPr>
              <a:t>4</a:t>
            </a:fld>
            <a:endParaRPr lang="de-DE" altLang="en-US">
              <a:solidFill>
                <a:srgbClr val="000000"/>
              </a:solidFill>
              <a:latin typeface="ISOCTEUR"/>
            </a:endParaRPr>
          </a:p>
        </p:txBody>
      </p:sp>
      <p:sp>
        <p:nvSpPr>
          <p:cNvPr id="13315" name="Rectangle 2"/>
          <p:cNvSpPr>
            <a:spLocks noChangeArrowheads="1"/>
          </p:cNvSpPr>
          <p:nvPr/>
        </p:nvSpPr>
        <p:spPr bwMode="auto">
          <a:xfrm>
            <a:off x="388620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6" name="Rectangle 3"/>
          <p:cNvSpPr>
            <a:spLocks noChangeArrowheads="1"/>
          </p:cNvSpPr>
          <p:nvPr/>
        </p:nvSpPr>
        <p:spPr bwMode="auto">
          <a:xfrm>
            <a:off x="388620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5</a:t>
            </a:r>
          </a:p>
        </p:txBody>
      </p:sp>
      <p:sp>
        <p:nvSpPr>
          <p:cNvPr id="13317" name="Rectangle 4"/>
          <p:cNvSpPr>
            <a:spLocks noChangeArrowheads="1"/>
          </p:cNvSpPr>
          <p:nvPr/>
        </p:nvSpPr>
        <p:spPr bwMode="auto">
          <a:xfrm>
            <a:off x="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8" name="Rectangle 5"/>
          <p:cNvSpPr>
            <a:spLocks noChangeArrowheads="1"/>
          </p:cNvSpPr>
          <p:nvPr/>
        </p:nvSpPr>
        <p:spPr bwMode="auto">
          <a:xfrm>
            <a:off x="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9" name="Rectangle 6"/>
          <p:cNvSpPr>
            <a:spLocks noGrp="1" noRot="1" noChangeAspect="1" noChangeArrowheads="1" noTextEdit="1"/>
          </p:cNvSpPr>
          <p:nvPr>
            <p:ph type="sldImg"/>
          </p:nvPr>
        </p:nvSpPr>
        <p:spPr bwMode="auto">
          <a:xfrm>
            <a:off x="292100" y="714375"/>
            <a:ext cx="6275388" cy="3530600"/>
          </a:xfrm>
          <a:solidFill>
            <a:srgbClr val="FFFFFF"/>
          </a:solidFill>
          <a:ln cap="flat">
            <a:solidFill>
              <a:srgbClr val="000000"/>
            </a:solidFill>
            <a:miter lim="800000"/>
            <a:headEnd/>
            <a:tailEnd/>
          </a:ln>
        </p:spPr>
      </p:sp>
      <p:sp>
        <p:nvSpPr>
          <p:cNvPr id="13320"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59" tIns="45812" rIns="93259" bIns="45812" numCol="1" anchor="t" anchorCtr="0" compatLnSpc="1">
            <a:prstTxWarp prst="textNoShape">
              <a:avLst/>
            </a:prstTxWarp>
          </a:bodyPr>
          <a:lstStyle/>
          <a:p>
            <a:pPr eaLnBrk="1" hangingPunct="1"/>
            <a:r>
              <a:rPr lang="en-US" altLang="en-US" smtClean="0"/>
              <a:t>Here in the US it include about 2% of the population and we are seeing a shift from the family farm to larger production units. </a:t>
            </a:r>
          </a:p>
          <a:p>
            <a:pPr eaLnBrk="1" hangingPunct="1"/>
            <a:r>
              <a:rPr lang="en-US" altLang="en-US" smtClean="0"/>
              <a:t>The spouse is working off the farm to bring revenue and insurance back to the farm.</a:t>
            </a:r>
          </a:p>
          <a:p>
            <a:pPr eaLnBrk="1" hangingPunct="1"/>
            <a:endParaRPr lang="en-US" altLang="en-US" smtClean="0"/>
          </a:p>
          <a:p>
            <a:pPr eaLnBrk="1" hangingPunct="1"/>
            <a:r>
              <a:rPr lang="en-US" altLang="en-US" smtClean="0"/>
              <a:t>Reference: http://www.epa.gov/oecaagct/ag101/demographics.html</a:t>
            </a:r>
          </a:p>
          <a:p>
            <a:pPr eaLnBrk="1" hangingPunct="1"/>
            <a:endParaRPr lang="en-US" altLang="en-US" smtClean="0"/>
          </a:p>
        </p:txBody>
      </p:sp>
    </p:spTree>
    <p:extLst>
      <p:ext uri="{BB962C8B-B14F-4D97-AF65-F5344CB8AC3E}">
        <p14:creationId xmlns:p14="http://schemas.microsoft.com/office/powerpoint/2010/main" val="369347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213AA-7415-415B-9288-131C52A3A785}" type="slidenum">
              <a:rPr lang="de-DE" altLang="en-US">
                <a:latin typeface="ISOCTEUR"/>
              </a:rPr>
              <a:pPr>
                <a:spcBef>
                  <a:spcPct val="0"/>
                </a:spcBef>
              </a:pPr>
              <a:t>5</a:t>
            </a:fld>
            <a:endParaRPr lang="de-DE" altLang="en-US">
              <a:latin typeface="ISOCTEUR"/>
            </a:endParaRPr>
          </a:p>
        </p:txBody>
      </p:sp>
      <p:sp>
        <p:nvSpPr>
          <p:cNvPr id="15363" name="Rectangle 2"/>
          <p:cNvSpPr>
            <a:spLocks noChangeArrowheads="1"/>
          </p:cNvSpPr>
          <p:nvPr/>
        </p:nvSpPr>
        <p:spPr bwMode="auto">
          <a:xfrm>
            <a:off x="388620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a:endParaRPr>
          </a:p>
        </p:txBody>
      </p:sp>
      <p:sp>
        <p:nvSpPr>
          <p:cNvPr id="15364" name="Rectangle 3"/>
          <p:cNvSpPr>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en-US">
                <a:latin typeface="Times New Roman" panose="02020603050405020304" pitchFamily="18" charset="0"/>
              </a:rPr>
              <a:t>7</a:t>
            </a:r>
          </a:p>
        </p:txBody>
      </p:sp>
      <p:sp>
        <p:nvSpPr>
          <p:cNvPr id="15365"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a:endParaRPr>
          </a:p>
        </p:txBody>
      </p:sp>
      <p:sp>
        <p:nvSpPr>
          <p:cNvPr id="15366" name="Rectangle 5"/>
          <p:cNvSpPr>
            <a:spLocks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a:endParaRPr>
          </a:p>
        </p:txBody>
      </p:sp>
      <p:sp>
        <p:nvSpPr>
          <p:cNvPr id="15367" name="Rectangle 6"/>
          <p:cNvSpPr>
            <a:spLocks noGrp="1" noRot="1" noChangeAspect="1" noChangeArrowheads="1" noTextEdit="1"/>
          </p:cNvSpPr>
          <p:nvPr>
            <p:ph type="sldImg"/>
          </p:nvPr>
        </p:nvSpPr>
        <p:spPr bwMode="auto">
          <a:xfrm>
            <a:off x="342900" y="703263"/>
            <a:ext cx="6173788" cy="3473450"/>
          </a:xfrm>
          <a:solidFill>
            <a:srgbClr val="FFFFFF"/>
          </a:solidFill>
          <a:ln cap="flat">
            <a:solidFill>
              <a:srgbClr val="000000"/>
            </a:solidFill>
            <a:miter lim="800000"/>
            <a:headEnd/>
            <a:tailEnd/>
          </a:ln>
        </p:spPr>
      </p:sp>
      <p:sp>
        <p:nvSpPr>
          <p:cNvPr id="15368"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r>
              <a:rPr lang="en-US" altLang="en-US" dirty="0" smtClean="0"/>
              <a:t>This data is nationwide for Agriculture</a:t>
            </a:r>
          </a:p>
          <a:p>
            <a:pPr eaLnBrk="1" hangingPunct="1"/>
            <a:r>
              <a:rPr lang="en-US" altLang="en-US" dirty="0" smtClean="0"/>
              <a:t>22.8 deaths per 100,000 workers for Agriculture</a:t>
            </a:r>
          </a:p>
          <a:p>
            <a:pPr eaLnBrk="1" hangingPunct="1"/>
            <a:r>
              <a:rPr lang="en-US" altLang="en-US" dirty="0" smtClean="0"/>
              <a:t>2015 CFOI-BLS</a:t>
            </a:r>
          </a:p>
          <a:p>
            <a:pPr eaLnBrk="1" hangingPunct="1"/>
            <a:endParaRPr lang="en-US" altLang="en-US" dirty="0" smtClean="0"/>
          </a:p>
        </p:txBody>
      </p:sp>
    </p:spTree>
    <p:extLst>
      <p:ext uri="{BB962C8B-B14F-4D97-AF65-F5344CB8AC3E}">
        <p14:creationId xmlns:p14="http://schemas.microsoft.com/office/powerpoint/2010/main" val="102431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Ten Suggestion for Skid Steers (Penn State Extension)</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6</a:t>
            </a:fld>
            <a:endParaRPr lang="en-US"/>
          </a:p>
        </p:txBody>
      </p:sp>
    </p:spTree>
    <p:extLst>
      <p:ext uri="{BB962C8B-B14F-4D97-AF65-F5344CB8AC3E}">
        <p14:creationId xmlns:p14="http://schemas.microsoft.com/office/powerpoint/2010/main" val="322148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from</a:t>
            </a:r>
            <a:r>
              <a:rPr lang="en-US" baseline="0" dirty="0" smtClean="0"/>
              <a:t> NECAS</a:t>
            </a:r>
          </a:p>
          <a:p>
            <a:r>
              <a:rPr lang="en-US" baseline="0" dirty="0" smtClean="0"/>
              <a:t>Top row left to right: Bucket, Manure Pusher, Forklifts</a:t>
            </a:r>
          </a:p>
          <a:p>
            <a:r>
              <a:rPr lang="en-US" baseline="0" dirty="0" smtClean="0"/>
              <a:t>Bottom: Cultivator, Trailer mover</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11</a:t>
            </a:fld>
            <a:endParaRPr lang="en-US"/>
          </a:p>
        </p:txBody>
      </p:sp>
    </p:spTree>
    <p:extLst>
      <p:ext uri="{BB962C8B-B14F-4D97-AF65-F5344CB8AC3E}">
        <p14:creationId xmlns:p14="http://schemas.microsoft.com/office/powerpoint/2010/main" val="59736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from NECAS. Hydraulic lines that have been damaged</a:t>
            </a:r>
            <a:r>
              <a:rPr lang="en-US" baseline="0" dirty="0" smtClean="0"/>
              <a:t> can be very dangerous. Never look for a pin hole leak with your hands. Hydraulic fluid can be injected into you skin at a high pounds per square inch (PSI) causing bodily damage. </a:t>
            </a:r>
            <a:endParaRPr lang="en-US" dirty="0" smtClean="0"/>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12</a:t>
            </a:fld>
            <a:endParaRPr lang="en-US"/>
          </a:p>
        </p:txBody>
      </p:sp>
    </p:spTree>
    <p:extLst>
      <p:ext uri="{BB962C8B-B14F-4D97-AF65-F5344CB8AC3E}">
        <p14:creationId xmlns:p14="http://schemas.microsoft.com/office/powerpoint/2010/main" val="155886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from NECAS</a:t>
            </a:r>
          </a:p>
        </p:txBody>
      </p:sp>
      <p:sp>
        <p:nvSpPr>
          <p:cNvPr id="4" name="Slide Number Placeholder 3"/>
          <p:cNvSpPr>
            <a:spLocks noGrp="1"/>
          </p:cNvSpPr>
          <p:nvPr>
            <p:ph type="sldNum" sz="quarter" idx="10"/>
          </p:nvPr>
        </p:nvSpPr>
        <p:spPr/>
        <p:txBody>
          <a:bodyPr/>
          <a:lstStyle/>
          <a:p>
            <a:fld id="{CA4514E6-85BA-45AF-8102-B1CE62DE3C09}" type="slidenum">
              <a:rPr lang="en-US" smtClean="0"/>
              <a:t>13</a:t>
            </a:fld>
            <a:endParaRPr lang="en-US"/>
          </a:p>
        </p:txBody>
      </p:sp>
    </p:spTree>
    <p:extLst>
      <p:ext uri="{BB962C8B-B14F-4D97-AF65-F5344CB8AC3E}">
        <p14:creationId xmlns:p14="http://schemas.microsoft.com/office/powerpoint/2010/main" val="261384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E39D6C-0F3A-483A-ADD4-94CB8AD6D0CF}"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188964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F83DC-DAA4-4B3E-B3F6-CF05CCD86DC0}"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93353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311B3-4464-42A6-A34E-3F6C4EB7AFD0}"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73104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2AEF1-AC82-4626-934B-F0B660B0588D}"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424531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79938-15BA-4BA0-A5F0-D7ED2DE74895}" type="datetime1">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2342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5F5FD-8176-417C-B2B3-091DE7630BAC}" type="datetime1">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0574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1BB24-DFDC-4758-906C-AD2A6B367D9A}" type="datetime1">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245608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D2ED0-7F1B-4095-AB52-39BEBA1EEB0B}" type="datetime1">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1215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90D-AC22-4ED1-AF10-78F5499D1E22}" type="datetime1">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80998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D31A-BD39-4884-B821-DDE87EC6BF66}" type="datetime1">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48893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B09B9-F355-4287-81FB-733E6A881F9E}" type="datetime1">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1102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E7481-6409-4AF0-9089-3919DCF2F2EA}" type="datetime1">
              <a:rPr lang="en-US" smtClean="0"/>
              <a:t>6/14/2018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F30B6-3B6B-4B8D-B920-A50A1ACE3B38}" type="slidenum">
              <a:rPr lang="en-US" smtClean="0"/>
              <a:t>‹#›</a:t>
            </a:fld>
            <a:endParaRPr lang="en-US"/>
          </a:p>
        </p:txBody>
      </p:sp>
    </p:spTree>
    <p:extLst>
      <p:ext uri="{BB962C8B-B14F-4D97-AF65-F5344CB8AC3E}">
        <p14:creationId xmlns:p14="http://schemas.microsoft.com/office/powerpoint/2010/main" val="253319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ATV%20Safety%20for%20Youth(to%20Jackie).ppt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8" Type="http://schemas.openxmlformats.org/officeDocument/2006/relationships/hyperlink" Target="http://www.necasag.org/" TargetMode="External"/><Relationship Id="rId3" Type="http://schemas.openxmlformats.org/officeDocument/2006/relationships/notesSlide" Target="../notesSlides/notesSlide29.xml"/><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2.jpe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9240" y="0"/>
            <a:ext cx="8900160" cy="681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2743200" y="0"/>
            <a:ext cx="7696200" cy="1981200"/>
          </a:xfrm>
          <a:gradFill rotWithShape="0">
            <a:gsLst>
              <a:gs pos="0">
                <a:srgbClr val="FFCC00"/>
              </a:gs>
              <a:gs pos="100000">
                <a:srgbClr val="FFFBEA"/>
              </a:gs>
            </a:gsLst>
            <a:lin ang="0" scaled="1"/>
          </a:gradFill>
        </p:spPr>
        <p:txBody>
          <a:bodyPr/>
          <a:lstStyle/>
          <a:p>
            <a:pPr algn="ctr" eaLnBrk="1" hangingPunct="1"/>
            <a:r>
              <a:rPr lang="en-US" altLang="en-US" dirty="0" smtClean="0"/>
              <a:t>Skid Steer Safety for Youth</a:t>
            </a:r>
          </a:p>
        </p:txBody>
      </p:sp>
      <p:pic>
        <p:nvPicPr>
          <p:cNvPr id="4100" name="Picture 4" descr="necas"/>
          <p:cNvPicPr>
            <a:picLocks noChangeAspect="1" noChangeArrowheads="1"/>
          </p:cNvPicPr>
          <p:nvPr/>
        </p:nvPicPr>
        <p:blipFill>
          <a:blip r:embed="rId4"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1672278" y="-76200"/>
            <a:ext cx="152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997" name="Text Box 5"/>
          <p:cNvSpPr txBox="1">
            <a:spLocks noChangeArrowheads="1"/>
          </p:cNvSpPr>
          <p:nvPr/>
        </p:nvSpPr>
        <p:spPr bwMode="auto">
          <a:xfrm>
            <a:off x="1981200" y="6567488"/>
            <a:ext cx="8458200" cy="366712"/>
          </a:xfrm>
          <a:prstGeom prst="rect">
            <a:avLst/>
          </a:prstGeom>
          <a:noFill/>
          <a:ln w="9525">
            <a:noFill/>
            <a:miter lim="800000"/>
            <a:headEnd/>
            <a:tailEnd/>
          </a:ln>
          <a:effectLst/>
        </p:spPr>
        <p:txBody>
          <a:bodyPr>
            <a:spAutoFit/>
          </a:bodyPr>
          <a:lstStyle/>
          <a:p>
            <a:pPr>
              <a:spcBef>
                <a:spcPct val="50000"/>
              </a:spcBef>
              <a:defRPr/>
            </a:pPr>
            <a:r>
              <a:rPr lang="en-US" b="1" dirty="0">
                <a:effectLst>
                  <a:outerShdw blurRad="38100" dist="38100" dir="2700000" algn="tl">
                    <a:srgbClr val="FFFFFF"/>
                  </a:outerShdw>
                </a:effectLst>
                <a:latin typeface="Times New Roman" pitchFamily="18" charset="0"/>
              </a:rPr>
              <a:t>The National Education Center for Agricultural Safety (NECAS)  888-844-6322</a:t>
            </a:r>
          </a:p>
        </p:txBody>
      </p:sp>
      <p:sp>
        <p:nvSpPr>
          <p:cNvPr id="2" name="Rectangle 1"/>
          <p:cNvSpPr/>
          <p:nvPr/>
        </p:nvSpPr>
        <p:spPr>
          <a:xfrm>
            <a:off x="3352800" y="4373563"/>
            <a:ext cx="5715000" cy="1569660"/>
          </a:xfrm>
          <a:prstGeom prst="rect">
            <a:avLst/>
          </a:prstGeom>
        </p:spPr>
        <p:txBody>
          <a:bodyPr>
            <a:spAutoFit/>
          </a:bodyPr>
          <a:lstStyle/>
          <a:p>
            <a:pPr marL="342900" indent="-342900">
              <a:buClr>
                <a:srgbClr val="FFFF00"/>
              </a:buClr>
              <a:buFont typeface="Monotype Sorts" pitchFamily="2" charset="2"/>
              <a:buChar char="l"/>
              <a:defRPr/>
            </a:pPr>
            <a:r>
              <a:rPr lang="en-US" sz="1600" b="1" kern="0" dirty="0">
                <a:solidFill>
                  <a:srgbClr val="000000"/>
                </a:solidFill>
                <a:latin typeface="Times New Roman"/>
              </a:rPr>
              <a:t>This material was produced under a grant (</a:t>
            </a:r>
            <a:r>
              <a:rPr lang="en-US" sz="1600" dirty="0" smtClean="0"/>
              <a:t>SH-27642-SH6</a:t>
            </a:r>
            <a:r>
              <a:rPr lang="en-US" sz="1600" b="1" kern="0" dirty="0" smtClean="0">
                <a:solidFill>
                  <a:srgbClr val="000000"/>
                </a:solidFill>
                <a:latin typeface="Times New Roman"/>
              </a:rPr>
              <a:t>) </a:t>
            </a:r>
            <a:r>
              <a:rPr lang="en-US" sz="1600" b="1" kern="0" dirty="0">
                <a:solidFill>
                  <a:srgbClr val="000000"/>
                </a:solidFill>
                <a:latin typeface="Times New Roman"/>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200641478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Entry and Exit into the Cab</a:t>
            </a:r>
            <a:endParaRPr lang="en-US" dirty="0"/>
          </a:p>
        </p:txBody>
      </p:sp>
      <p:sp>
        <p:nvSpPr>
          <p:cNvPr id="4" name="Content Placeholder 3"/>
          <p:cNvSpPr>
            <a:spLocks noGrp="1"/>
          </p:cNvSpPr>
          <p:nvPr>
            <p:ph sz="half" idx="1"/>
          </p:nvPr>
        </p:nvSpPr>
        <p:spPr/>
        <p:txBody>
          <a:bodyPr/>
          <a:lstStyle/>
          <a:p>
            <a:r>
              <a:rPr lang="en-US" dirty="0" smtClean="0"/>
              <a:t>Use the three points of contact Rule</a:t>
            </a:r>
          </a:p>
          <a:p>
            <a:r>
              <a:rPr lang="en-US" dirty="0" smtClean="0"/>
              <a:t>Make sure bucket or attachment is in the lowered position before entering or exiting the machine. </a:t>
            </a:r>
            <a:endParaRPr lang="en-US" dirty="0"/>
          </a:p>
        </p:txBody>
      </p:sp>
      <p:pic>
        <p:nvPicPr>
          <p:cNvPr id="2" name="Content Placeholder 1" title="Picture of man exiting a skid stee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019800" y="1690688"/>
            <a:ext cx="3023280" cy="3474720"/>
          </a:xfrm>
          <a:effectLst>
            <a:outerShdw blurRad="50800" dist="50800" dir="5400000" algn="ctr" rotWithShape="0">
              <a:schemeClr val="tx1"/>
            </a:outerShdw>
          </a:effectLst>
        </p:spPr>
      </p:pic>
      <p:pic>
        <p:nvPicPr>
          <p:cNvPr id="6" name="Picture 5" title="Picture of man entering the skid steer cab"/>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681654" y="3003065"/>
            <a:ext cx="3696036" cy="2651760"/>
          </a:xfrm>
          <a:prstGeom prst="rect">
            <a:avLst/>
          </a:prstGeom>
        </p:spPr>
      </p:pic>
    </p:spTree>
    <p:extLst>
      <p:ext uri="{BB962C8B-B14F-4D97-AF65-F5344CB8AC3E}">
        <p14:creationId xmlns:p14="http://schemas.microsoft.com/office/powerpoint/2010/main" val="229199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Attachments</a:t>
            </a:r>
            <a:endParaRPr lang="en-US" dirty="0"/>
          </a:p>
        </p:txBody>
      </p:sp>
      <p:pic>
        <p:nvPicPr>
          <p:cNvPr id="2" name="Content Placeholder 1" title="Skid Steer with bucket"/>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38200" y="1022472"/>
            <a:ext cx="3215963" cy="2651760"/>
          </a:xfrm>
        </p:spPr>
      </p:pic>
      <p:pic>
        <p:nvPicPr>
          <p:cNvPr id="3" name="Content Placeholder 2" title="Skid Steer with forklift attachment"/>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7153277" y="1205352"/>
            <a:ext cx="4200523" cy="2468880"/>
          </a:xfrm>
        </p:spPr>
      </p:pic>
      <p:pic>
        <p:nvPicPr>
          <p:cNvPr id="4" name="Picture 3" title="Skid Steer with trailer mover attachmen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66616" y="3986911"/>
            <a:ext cx="4287184" cy="2468880"/>
          </a:xfrm>
          <a:prstGeom prst="rect">
            <a:avLst/>
          </a:prstGeom>
        </p:spPr>
      </p:pic>
      <p:pic>
        <p:nvPicPr>
          <p:cNvPr id="5" name="Picture 4" title="Skid Steer with till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495" y="3895471"/>
            <a:ext cx="5240889" cy="2560320"/>
          </a:xfrm>
          <a:prstGeom prst="rect">
            <a:avLst/>
          </a:prstGeom>
        </p:spPr>
      </p:pic>
      <p:pic>
        <p:nvPicPr>
          <p:cNvPr id="6146" name="Picture 2" descr="M700 Manure Scraper" title="M700 Manure Scrap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62600" y="1662552"/>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40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Hydraulics</a:t>
            </a:r>
            <a:endParaRPr lang="en-US" dirty="0"/>
          </a:p>
        </p:txBody>
      </p:sp>
      <p:pic>
        <p:nvPicPr>
          <p:cNvPr id="5" name="Content Placeholder 4" title="Hydralic attachment point on Skid Stee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7772400" y="797683"/>
            <a:ext cx="3692236" cy="2909455"/>
          </a:xfrm>
        </p:spPr>
      </p:pic>
      <p:pic>
        <p:nvPicPr>
          <p:cNvPr id="8" name="Content Placeholder 7" title="Hydralic attachment point with hydralic's attached"/>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6096000" y="3790879"/>
            <a:ext cx="3948545" cy="2900867"/>
          </a:xfrm>
        </p:spPr>
      </p:pic>
      <p:pic>
        <p:nvPicPr>
          <p:cNvPr id="9" name="Picture 8" title="Hydralic lines on tiller attachmen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7036" y="1359406"/>
            <a:ext cx="5631874" cy="4364183"/>
          </a:xfrm>
          <a:prstGeom prst="rect">
            <a:avLst/>
          </a:prstGeom>
        </p:spPr>
      </p:pic>
    </p:spTree>
    <p:extLst>
      <p:ext uri="{BB962C8B-B14F-4D97-AF65-F5344CB8AC3E}">
        <p14:creationId xmlns:p14="http://schemas.microsoft.com/office/powerpoint/2010/main" val="360170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When traveling</a:t>
            </a:r>
            <a:endParaRPr lang="en-US" sz="4400" b="1" dirty="0"/>
          </a:p>
        </p:txBody>
      </p:sp>
      <p:pic>
        <p:nvPicPr>
          <p:cNvPr id="5" name="Content Placeholder 4" title="Picture of skid steer with bucket in the lowered position"/>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147582" y="1702190"/>
            <a:ext cx="3896750" cy="2926081"/>
          </a:xfrm>
        </p:spPr>
      </p:pic>
      <p:sp>
        <p:nvSpPr>
          <p:cNvPr id="4" name="Text Placeholder 3"/>
          <p:cNvSpPr>
            <a:spLocks noGrp="1"/>
          </p:cNvSpPr>
          <p:nvPr>
            <p:ph type="body" sz="half" idx="2"/>
          </p:nvPr>
        </p:nvSpPr>
        <p:spPr/>
        <p:txBody>
          <a:bodyPr/>
          <a:lstStyle/>
          <a:p>
            <a:r>
              <a:rPr lang="en-US" sz="3200" dirty="0"/>
              <a:t>Always keep the bucket low and if your field of vision is blocked, travel backwards</a:t>
            </a:r>
          </a:p>
          <a:p>
            <a:endParaRPr lang="en-US" dirty="0"/>
          </a:p>
        </p:txBody>
      </p:sp>
    </p:spTree>
    <p:extLst>
      <p:ext uri="{BB962C8B-B14F-4D97-AF65-F5344CB8AC3E}">
        <p14:creationId xmlns:p14="http://schemas.microsoft.com/office/powerpoint/2010/main" val="3902912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Center of Gravity</a:t>
            </a:r>
            <a:endParaRPr lang="en-US" dirty="0"/>
          </a:p>
        </p:txBody>
      </p:sp>
      <p:pic>
        <p:nvPicPr>
          <p:cNvPr id="4" name="Picture 3" title="Picture of skid steer with bucket raise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10841" y="1313934"/>
            <a:ext cx="5570318" cy="5029200"/>
          </a:xfrm>
          <a:prstGeom prst="rect">
            <a:avLst/>
          </a:prstGeom>
        </p:spPr>
      </p:pic>
    </p:spTree>
    <p:extLst>
      <p:ext uri="{BB962C8B-B14F-4D97-AF65-F5344CB8AC3E}">
        <p14:creationId xmlns:p14="http://schemas.microsoft.com/office/powerpoint/2010/main" val="568392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Locking the Bucket in the air for service</a:t>
            </a:r>
            <a:endParaRPr lang="en-US" dirty="0"/>
          </a:p>
        </p:txBody>
      </p:sp>
      <p:pic>
        <p:nvPicPr>
          <p:cNvPr id="6" name="Picture 5" title="Boom Lock lever pictur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3035" y="1722655"/>
            <a:ext cx="4296379" cy="4572000"/>
          </a:xfrm>
          <a:prstGeom prst="rect">
            <a:avLst/>
          </a:prstGeom>
        </p:spPr>
      </p:pic>
      <p:pic>
        <p:nvPicPr>
          <p:cNvPr id="8" name="Content Placeholder 7" title="Picture showing man turning on boom lock leve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2309090" y="1722655"/>
            <a:ext cx="3141634" cy="4572000"/>
          </a:xfrm>
        </p:spPr>
      </p:pic>
    </p:spTree>
    <p:extLst>
      <p:ext uri="{BB962C8B-B14F-4D97-AF65-F5344CB8AC3E}">
        <p14:creationId xmlns:p14="http://schemas.microsoft.com/office/powerpoint/2010/main" val="1353525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ROPS</a:t>
            </a:r>
            <a:endParaRPr lang="en-US" dirty="0"/>
          </a:p>
        </p:txBody>
      </p:sp>
      <p:sp>
        <p:nvSpPr>
          <p:cNvPr id="2" name="Content Placeholder 1"/>
          <p:cNvSpPr>
            <a:spLocks noGrp="1"/>
          </p:cNvSpPr>
          <p:nvPr>
            <p:ph sz="half" idx="1"/>
          </p:nvPr>
        </p:nvSpPr>
        <p:spPr/>
        <p:txBody>
          <a:bodyPr/>
          <a:lstStyle/>
          <a:p>
            <a:r>
              <a:rPr lang="en-US" b="1" u="sng" dirty="0" smtClean="0"/>
              <a:t>R</a:t>
            </a:r>
            <a:r>
              <a:rPr lang="en-US" dirty="0" smtClean="0"/>
              <a:t>oll </a:t>
            </a:r>
            <a:r>
              <a:rPr lang="en-US" b="1" u="sng" dirty="0" smtClean="0"/>
              <a:t>O</a:t>
            </a:r>
            <a:r>
              <a:rPr lang="en-US" dirty="0" smtClean="0"/>
              <a:t>ver </a:t>
            </a:r>
            <a:r>
              <a:rPr lang="en-US" b="1" u="sng" dirty="0" smtClean="0"/>
              <a:t>P</a:t>
            </a:r>
            <a:r>
              <a:rPr lang="en-US" dirty="0" smtClean="0"/>
              <a:t>rotection </a:t>
            </a:r>
            <a:r>
              <a:rPr lang="en-US" b="1" u="sng" dirty="0" smtClean="0"/>
              <a:t>S</a:t>
            </a:r>
            <a:r>
              <a:rPr lang="en-US" dirty="0" smtClean="0"/>
              <a:t>tructure</a:t>
            </a:r>
          </a:p>
          <a:p>
            <a:r>
              <a:rPr lang="en-US" dirty="0" smtClean="0"/>
              <a:t>Protects the operator in the event of a rollover</a:t>
            </a:r>
            <a:endParaRPr lang="en-US" dirty="0"/>
          </a:p>
        </p:txBody>
      </p:sp>
      <p:pic>
        <p:nvPicPr>
          <p:cNvPr id="5" name="Content Placeholder 4" title="Picture of a ROPS cab"/>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401973" y="2407731"/>
            <a:ext cx="4951827" cy="3187126"/>
          </a:xfrm>
        </p:spPr>
      </p:pic>
    </p:spTree>
    <p:extLst>
      <p:ext uri="{BB962C8B-B14F-4D97-AF65-F5344CB8AC3E}">
        <p14:creationId xmlns:p14="http://schemas.microsoft.com/office/powerpoint/2010/main" val="3344453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a:defRPr/>
            </a:pPr>
            <a:r>
              <a:rPr lang="en-US" sz="4000" dirty="0" smtClean="0"/>
              <a:t>FOPS</a:t>
            </a:r>
            <a:endParaRPr lang="en-US" sz="4000" dirty="0"/>
          </a:p>
        </p:txBody>
      </p:sp>
      <p:sp>
        <p:nvSpPr>
          <p:cNvPr id="11268" name="Rectangle 3"/>
          <p:cNvSpPr>
            <a:spLocks noGrp="1" noChangeArrowheads="1"/>
          </p:cNvSpPr>
          <p:nvPr>
            <p:ph sz="half" idx="1"/>
          </p:nvPr>
        </p:nvSpPr>
        <p:spPr>
          <a:xfrm>
            <a:off x="838200" y="1825625"/>
            <a:ext cx="5486400" cy="4351338"/>
          </a:xfrm>
        </p:spPr>
        <p:txBody>
          <a:bodyPr/>
          <a:lstStyle/>
          <a:p>
            <a:pPr>
              <a:lnSpc>
                <a:spcPct val="80000"/>
              </a:lnSpc>
            </a:pPr>
            <a:endParaRPr lang="en-US" altLang="en-US" dirty="0" smtClean="0"/>
          </a:p>
          <a:p>
            <a:pPr>
              <a:lnSpc>
                <a:spcPct val="80000"/>
              </a:lnSpc>
            </a:pPr>
            <a:r>
              <a:rPr lang="en-US" altLang="en-US" b="1" u="sng" dirty="0" smtClean="0"/>
              <a:t>F</a:t>
            </a:r>
            <a:r>
              <a:rPr lang="en-US" altLang="en-US" dirty="0" smtClean="0"/>
              <a:t>alling </a:t>
            </a:r>
            <a:r>
              <a:rPr lang="en-US" altLang="en-US" b="1" u="sng" dirty="0" smtClean="0"/>
              <a:t>O</a:t>
            </a:r>
            <a:r>
              <a:rPr lang="en-US" altLang="en-US" dirty="0" smtClean="0"/>
              <a:t>bject </a:t>
            </a:r>
            <a:r>
              <a:rPr lang="en-US" altLang="en-US" b="1" u="sng" dirty="0" smtClean="0"/>
              <a:t>P</a:t>
            </a:r>
            <a:r>
              <a:rPr lang="en-US" altLang="en-US" dirty="0" smtClean="0"/>
              <a:t>rotective </a:t>
            </a:r>
            <a:r>
              <a:rPr lang="en-US" altLang="en-US" b="1" u="sng" dirty="0" smtClean="0"/>
              <a:t>S</a:t>
            </a:r>
            <a:r>
              <a:rPr lang="en-US" altLang="en-US" dirty="0" smtClean="0"/>
              <a:t>tructure</a:t>
            </a:r>
          </a:p>
          <a:p>
            <a:pPr marL="0" indent="0">
              <a:lnSpc>
                <a:spcPct val="80000"/>
              </a:lnSpc>
              <a:buNone/>
            </a:pPr>
            <a:endParaRPr lang="en-US" altLang="en-US" dirty="0" smtClean="0"/>
          </a:p>
          <a:p>
            <a:pPr>
              <a:lnSpc>
                <a:spcPct val="80000"/>
              </a:lnSpc>
            </a:pPr>
            <a:r>
              <a:rPr lang="en-US" altLang="en-US" dirty="0" smtClean="0"/>
              <a:t>Protects the operator from objects that fall on top of the cab</a:t>
            </a:r>
            <a:endParaRPr lang="en-US" altLang="en-US" dirty="0"/>
          </a:p>
        </p:txBody>
      </p:sp>
      <p:pic>
        <p:nvPicPr>
          <p:cNvPr id="3" name="Content Placeholder 2" title="Picture of a FOPS cab"/>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412523" y="2309257"/>
            <a:ext cx="4941277" cy="3384074"/>
          </a:xfrm>
        </p:spPr>
      </p:pic>
    </p:spTree>
    <p:extLst>
      <p:ext uri="{BB962C8B-B14F-4D97-AF65-F5344CB8AC3E}">
        <p14:creationId xmlns:p14="http://schemas.microsoft.com/office/powerpoint/2010/main" val="127242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Seat Belt and Restraint Bar</a:t>
            </a:r>
            <a:endParaRPr lang="en-US" dirty="0"/>
          </a:p>
        </p:txBody>
      </p:sp>
      <p:pic>
        <p:nvPicPr>
          <p:cNvPr id="2" name="Picture 1" title="Picture of cab seatbelt and restraint ba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6736" y="1367590"/>
            <a:ext cx="6785811" cy="5089358"/>
          </a:xfrm>
          <a:prstGeom prst="rect">
            <a:avLst/>
          </a:prstGeom>
        </p:spPr>
      </p:pic>
    </p:spTree>
    <p:extLst>
      <p:ext uri="{BB962C8B-B14F-4D97-AF65-F5344CB8AC3E}">
        <p14:creationId xmlns:p14="http://schemas.microsoft.com/office/powerpoint/2010/main" val="1193164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algn="ctr">
              <a:defRPr/>
            </a:pPr>
            <a:r>
              <a:rPr lang="en-US" sz="4000" dirty="0" smtClean="0"/>
              <a:t>Be Alert</a:t>
            </a:r>
            <a:endParaRPr lang="en-US" sz="4000" dirty="0"/>
          </a:p>
        </p:txBody>
      </p:sp>
      <p:sp>
        <p:nvSpPr>
          <p:cNvPr id="12292" name="Rectangle 3"/>
          <p:cNvSpPr>
            <a:spLocks noGrp="1" noChangeArrowheads="1"/>
          </p:cNvSpPr>
          <p:nvPr>
            <p:ph sz="half" idx="1"/>
          </p:nvPr>
        </p:nvSpPr>
        <p:spPr/>
        <p:txBody>
          <a:bodyPr/>
          <a:lstStyle/>
          <a:p>
            <a:pPr>
              <a:lnSpc>
                <a:spcPct val="90000"/>
              </a:lnSpc>
            </a:pPr>
            <a:endParaRPr lang="en-US" altLang="en-US" dirty="0" smtClean="0"/>
          </a:p>
          <a:p>
            <a:pPr>
              <a:lnSpc>
                <a:spcPct val="90000"/>
              </a:lnSpc>
            </a:pPr>
            <a:r>
              <a:rPr lang="en-US" altLang="en-US" dirty="0" smtClean="0"/>
              <a:t>Limited Visibility from Operators station</a:t>
            </a:r>
          </a:p>
          <a:p>
            <a:pPr>
              <a:lnSpc>
                <a:spcPct val="90000"/>
              </a:lnSpc>
            </a:pPr>
            <a:r>
              <a:rPr lang="en-US" altLang="en-US" dirty="0" smtClean="0"/>
              <a:t>Be alert for Co-Workers and Children</a:t>
            </a:r>
            <a:endParaRPr lang="en-US" altLang="en-US" dirty="0"/>
          </a:p>
        </p:txBody>
      </p:sp>
    </p:spTree>
    <p:extLst>
      <p:ext uri="{BB962C8B-B14F-4D97-AF65-F5344CB8AC3E}">
        <p14:creationId xmlns:p14="http://schemas.microsoft.com/office/powerpoint/2010/main" val="68964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VC-006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7050" y="1123157"/>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MVC-008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1166813"/>
            <a:ext cx="2590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MVC-016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4191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VC-010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1200" y="4191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VC-013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05400" y="41910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IMG_104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34338" y="1166813"/>
            <a:ext cx="2514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9"/>
          <p:cNvSpPr txBox="1">
            <a:spLocks noChangeArrowheads="1"/>
          </p:cNvSpPr>
          <p:nvPr/>
        </p:nvSpPr>
        <p:spPr bwMode="auto">
          <a:xfrm>
            <a:off x="1965325" y="3260973"/>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Farm chemical site</a:t>
            </a:r>
          </a:p>
        </p:txBody>
      </p:sp>
      <p:sp>
        <p:nvSpPr>
          <p:cNvPr id="8202" name="Text Box 10"/>
          <p:cNvSpPr txBox="1">
            <a:spLocks noChangeArrowheads="1"/>
          </p:cNvSpPr>
          <p:nvPr/>
        </p:nvSpPr>
        <p:spPr bwMode="auto">
          <a:xfrm>
            <a:off x="5089525" y="3281025"/>
            <a:ext cx="201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Silo training props</a:t>
            </a:r>
          </a:p>
        </p:txBody>
      </p:sp>
      <p:sp>
        <p:nvSpPr>
          <p:cNvPr id="8203" name="Text Box 11"/>
          <p:cNvSpPr txBox="1">
            <a:spLocks noChangeArrowheads="1"/>
          </p:cNvSpPr>
          <p:nvPr/>
        </p:nvSpPr>
        <p:spPr bwMode="auto">
          <a:xfrm>
            <a:off x="7908925" y="3277015"/>
            <a:ext cx="182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Electrical Safety</a:t>
            </a:r>
          </a:p>
        </p:txBody>
      </p:sp>
      <p:sp>
        <p:nvSpPr>
          <p:cNvPr id="8204" name="Text Box 12"/>
          <p:cNvSpPr txBox="1">
            <a:spLocks noChangeArrowheads="1"/>
          </p:cNvSpPr>
          <p:nvPr/>
        </p:nvSpPr>
        <p:spPr bwMode="auto">
          <a:xfrm>
            <a:off x="2041525" y="3694113"/>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Confinement building</a:t>
            </a:r>
          </a:p>
        </p:txBody>
      </p:sp>
      <p:sp>
        <p:nvSpPr>
          <p:cNvPr id="8205" name="Text Box 13"/>
          <p:cNvSpPr txBox="1">
            <a:spLocks noChangeArrowheads="1"/>
          </p:cNvSpPr>
          <p:nvPr/>
        </p:nvSpPr>
        <p:spPr bwMode="auto">
          <a:xfrm>
            <a:off x="5165725" y="3770313"/>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Tractor rollover</a:t>
            </a:r>
          </a:p>
        </p:txBody>
      </p:sp>
      <p:sp>
        <p:nvSpPr>
          <p:cNvPr id="8206" name="Text Box 14"/>
          <p:cNvSpPr txBox="1">
            <a:spLocks noChangeArrowheads="1"/>
          </p:cNvSpPr>
          <p:nvPr/>
        </p:nvSpPr>
        <p:spPr bwMode="auto">
          <a:xfrm>
            <a:off x="7985125" y="36941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Grain Bin prop</a:t>
            </a:r>
          </a:p>
        </p:txBody>
      </p:sp>
      <p:sp>
        <p:nvSpPr>
          <p:cNvPr id="3" name="Title 2"/>
          <p:cNvSpPr>
            <a:spLocks noGrp="1"/>
          </p:cNvSpPr>
          <p:nvPr>
            <p:ph type="title"/>
          </p:nvPr>
        </p:nvSpPr>
        <p:spPr/>
        <p:txBody>
          <a:bodyPr/>
          <a:lstStyle/>
          <a:p>
            <a:r>
              <a:rPr lang="en-US" altLang="en-US" dirty="0">
                <a:latin typeface="Palatino Linotype" panose="02040502050505030304" pitchFamily="18" charset="0"/>
              </a:rPr>
              <a:t>Hands-on Training Sites</a:t>
            </a:r>
            <a:br>
              <a:rPr lang="en-US" altLang="en-US" dirty="0">
                <a:latin typeface="Palatino Linotype" panose="02040502050505030304" pitchFamily="18" charset="0"/>
              </a:rPr>
            </a:br>
            <a:endParaRPr lang="en-US" dirty="0"/>
          </a:p>
        </p:txBody>
      </p:sp>
    </p:spTree>
    <p:extLst>
      <p:ext uri="{BB962C8B-B14F-4D97-AF65-F5344CB8AC3E}">
        <p14:creationId xmlns:p14="http://schemas.microsoft.com/office/powerpoint/2010/main" val="3762159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Know your Location</a:t>
            </a:r>
            <a:endParaRPr lang="en-US" sz="4000" b="1" dirty="0"/>
          </a:p>
        </p:txBody>
      </p:sp>
      <p:pic>
        <p:nvPicPr>
          <p:cNvPr id="5195" name="Picture 75" title="Farm Location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4304" y="1840556"/>
            <a:ext cx="5803392"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15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latin typeface="+mn-lt"/>
              </a:rPr>
              <a:t> Calling 911 </a:t>
            </a:r>
            <a:br>
              <a:rPr lang="en-US" sz="3600" b="1" dirty="0">
                <a:latin typeface="+mn-lt"/>
              </a:rPr>
            </a:br>
            <a:endParaRPr lang="en-US" sz="3600" b="1" dirty="0">
              <a:latin typeface="+mn-lt"/>
            </a:endParaRPr>
          </a:p>
        </p:txBody>
      </p:sp>
      <p:sp>
        <p:nvSpPr>
          <p:cNvPr id="84995" name="Content Placeholder 2"/>
          <p:cNvSpPr>
            <a:spLocks noGrp="1"/>
          </p:cNvSpPr>
          <p:nvPr>
            <p:ph idx="1"/>
          </p:nvPr>
        </p:nvSpPr>
        <p:spPr>
          <a:xfrm>
            <a:off x="2743200" y="2133600"/>
            <a:ext cx="3054350" cy="3276600"/>
          </a:xfrm>
        </p:spPr>
        <p:txBody>
          <a:bodyPr/>
          <a:lstStyle/>
          <a:p>
            <a:pPr>
              <a:lnSpc>
                <a:spcPct val="110000"/>
              </a:lnSpc>
              <a:spcBef>
                <a:spcPts val="600"/>
              </a:spcBef>
              <a:buFont typeface="Wingdings" panose="05000000000000000000" pitchFamily="2" charset="2"/>
              <a:buChar char="§"/>
            </a:pPr>
            <a:r>
              <a:rPr lang="en-US" altLang="en-US" sz="2400"/>
              <a:t>Name:</a:t>
            </a:r>
          </a:p>
          <a:p>
            <a:pPr>
              <a:lnSpc>
                <a:spcPct val="110000"/>
              </a:lnSpc>
              <a:spcBef>
                <a:spcPts val="600"/>
              </a:spcBef>
              <a:buFont typeface="Wingdings" panose="05000000000000000000" pitchFamily="2" charset="2"/>
              <a:buChar char="§"/>
            </a:pPr>
            <a:r>
              <a:rPr lang="en-US" altLang="en-US" sz="2400"/>
              <a:t>Address or 911 number</a:t>
            </a:r>
          </a:p>
          <a:p>
            <a:pPr>
              <a:lnSpc>
                <a:spcPct val="110000"/>
              </a:lnSpc>
              <a:spcBef>
                <a:spcPts val="600"/>
              </a:spcBef>
              <a:buFont typeface="Wingdings" panose="05000000000000000000" pitchFamily="2" charset="2"/>
              <a:buChar char="§"/>
            </a:pPr>
            <a:r>
              <a:rPr lang="en-US" altLang="en-US" sz="2400"/>
              <a:t>Exact nature of the emergency</a:t>
            </a:r>
          </a:p>
          <a:p>
            <a:pPr>
              <a:lnSpc>
                <a:spcPct val="110000"/>
              </a:lnSpc>
              <a:spcBef>
                <a:spcPts val="600"/>
              </a:spcBef>
              <a:buFont typeface="Wingdings" panose="05000000000000000000" pitchFamily="2" charset="2"/>
              <a:buChar char="§"/>
            </a:pPr>
            <a:r>
              <a:rPr lang="en-US" altLang="en-US" sz="2400"/>
              <a:t>Do not hang up</a:t>
            </a:r>
          </a:p>
        </p:txBody>
      </p:sp>
      <p:pic>
        <p:nvPicPr>
          <p:cNvPr id="84996" name="Picture 3" title="Picture of Dispatch cent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9525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47318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latin typeface="+mn-lt"/>
              </a:rPr>
              <a:t>Emergency &amp; First-Response </a:t>
            </a:r>
            <a:br>
              <a:rPr lang="en-US" sz="3600" b="1" dirty="0">
                <a:latin typeface="+mn-lt"/>
              </a:rPr>
            </a:br>
            <a:r>
              <a:rPr lang="en-US" sz="3600" b="1" dirty="0">
                <a:latin typeface="+mn-lt"/>
              </a:rPr>
              <a:t>Preparation Include:</a:t>
            </a:r>
          </a:p>
        </p:txBody>
      </p:sp>
      <p:sp>
        <p:nvSpPr>
          <p:cNvPr id="23554" name="Content Placeholder 2"/>
          <p:cNvSpPr>
            <a:spLocks noGrp="1"/>
          </p:cNvSpPr>
          <p:nvPr>
            <p:ph idx="1"/>
          </p:nvPr>
        </p:nvSpPr>
        <p:spPr>
          <a:xfrm>
            <a:off x="2209801" y="1384300"/>
            <a:ext cx="3770313" cy="4864100"/>
          </a:xfrm>
        </p:spPr>
        <p:txBody>
          <a:bodyPr rtlCol="0">
            <a:normAutofit fontScale="92500"/>
          </a:bodyPr>
          <a:lstStyle/>
          <a:p>
            <a:pPr>
              <a:lnSpc>
                <a:spcPct val="110000"/>
              </a:lnSpc>
              <a:spcBef>
                <a:spcPts val="600"/>
              </a:spcBef>
              <a:buFont typeface="Wingdings" panose="05000000000000000000" pitchFamily="2" charset="2"/>
              <a:buChar char="§"/>
              <a:defRPr/>
            </a:pPr>
            <a:r>
              <a:rPr lang="en-US" sz="2400" dirty="0"/>
              <a:t>Posted emergency action plan</a:t>
            </a:r>
          </a:p>
          <a:p>
            <a:pPr>
              <a:spcBef>
                <a:spcPts val="600"/>
              </a:spcBef>
              <a:buFont typeface="Wingdings" panose="05000000000000000000" pitchFamily="2" charset="2"/>
              <a:buChar char="§"/>
              <a:defRPr/>
            </a:pPr>
            <a:r>
              <a:rPr lang="en-US" sz="2400" dirty="0"/>
              <a:t>Employee training on emergency action plans</a:t>
            </a:r>
          </a:p>
          <a:p>
            <a:pPr>
              <a:spcBef>
                <a:spcPts val="600"/>
              </a:spcBef>
              <a:buFont typeface="Wingdings" panose="05000000000000000000" pitchFamily="2" charset="2"/>
              <a:buChar char="§"/>
              <a:defRPr/>
            </a:pPr>
            <a:r>
              <a:rPr lang="en-US" sz="2400" dirty="0"/>
              <a:t>Appropriate placement of </a:t>
            </a:r>
            <a:r>
              <a:rPr lang="en-US" sz="2400" dirty="0" smtClean="0"/>
              <a:t>telephones </a:t>
            </a:r>
            <a:r>
              <a:rPr lang="en-US" sz="2400" dirty="0"/>
              <a:t>&amp; radios</a:t>
            </a:r>
          </a:p>
          <a:p>
            <a:pPr>
              <a:lnSpc>
                <a:spcPct val="110000"/>
              </a:lnSpc>
              <a:spcBef>
                <a:spcPts val="600"/>
              </a:spcBef>
              <a:buFont typeface="Wingdings" panose="05000000000000000000" pitchFamily="2" charset="2"/>
              <a:buChar char="§"/>
              <a:defRPr/>
            </a:pPr>
            <a:r>
              <a:rPr lang="en-US" sz="2400" dirty="0"/>
              <a:t>Posting of emergency phone numbers by each phone</a:t>
            </a:r>
          </a:p>
          <a:p>
            <a:pPr>
              <a:lnSpc>
                <a:spcPct val="110000"/>
              </a:lnSpc>
              <a:spcBef>
                <a:spcPts val="600"/>
              </a:spcBef>
              <a:buFont typeface="Wingdings" panose="05000000000000000000" pitchFamily="2" charset="2"/>
              <a:buChar char="§"/>
              <a:defRPr/>
            </a:pPr>
            <a:r>
              <a:rPr lang="en-US" sz="2400" dirty="0"/>
              <a:t>Address and directions for finding all worksites</a:t>
            </a:r>
          </a:p>
          <a:p>
            <a:pPr>
              <a:lnSpc>
                <a:spcPct val="110000"/>
              </a:lnSpc>
              <a:spcBef>
                <a:spcPts val="600"/>
              </a:spcBef>
              <a:buFont typeface="Wingdings" panose="05000000000000000000" pitchFamily="2" charset="2"/>
              <a:buChar char="§"/>
              <a:defRPr/>
            </a:pPr>
            <a:r>
              <a:rPr lang="en-US" sz="2400" dirty="0"/>
              <a:t>Pre-determined meeting place following an incident</a:t>
            </a:r>
          </a:p>
        </p:txBody>
      </p:sp>
      <p:pic>
        <p:nvPicPr>
          <p:cNvPr id="80900" name="Picture 3" descr="Emergency Po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1" y="4038600"/>
            <a:ext cx="2301875" cy="182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4" descr="ph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1481139"/>
            <a:ext cx="2305050" cy="2181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5" descr="phone pl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0113" y="1481139"/>
            <a:ext cx="1828800" cy="463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1882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latin typeface="+mn-lt"/>
              </a:rPr>
              <a:t>Emergency &amp; First-Response </a:t>
            </a:r>
            <a:br>
              <a:rPr lang="en-US" sz="3600" b="1" dirty="0">
                <a:latin typeface="+mn-lt"/>
              </a:rPr>
            </a:br>
            <a:r>
              <a:rPr lang="en-US" sz="3600" b="1" dirty="0">
                <a:latin typeface="+mn-lt"/>
              </a:rPr>
              <a:t>Preparation Should Also Include:</a:t>
            </a:r>
          </a:p>
        </p:txBody>
      </p:sp>
      <p:sp>
        <p:nvSpPr>
          <p:cNvPr id="23554" name="Content Placeholder 2"/>
          <p:cNvSpPr>
            <a:spLocks noGrp="1"/>
          </p:cNvSpPr>
          <p:nvPr>
            <p:ph idx="1"/>
          </p:nvPr>
        </p:nvSpPr>
        <p:spPr>
          <a:xfrm>
            <a:off x="2438400" y="1384300"/>
            <a:ext cx="3886200" cy="4864100"/>
          </a:xfrm>
        </p:spPr>
        <p:txBody>
          <a:bodyPr rtlCol="0">
            <a:normAutofit/>
          </a:bodyPr>
          <a:lstStyle/>
          <a:p>
            <a:pPr marL="0" indent="0">
              <a:lnSpc>
                <a:spcPct val="110000"/>
              </a:lnSpc>
              <a:spcBef>
                <a:spcPts val="600"/>
              </a:spcBef>
              <a:buNone/>
              <a:defRPr/>
            </a:pPr>
            <a:endParaRPr lang="en-US" sz="2400" dirty="0"/>
          </a:p>
          <a:p>
            <a:pPr>
              <a:lnSpc>
                <a:spcPct val="110000"/>
              </a:lnSpc>
              <a:spcBef>
                <a:spcPts val="600"/>
              </a:spcBef>
              <a:buFont typeface="Wingdings" panose="05000000000000000000" pitchFamily="2" charset="2"/>
              <a:buChar char="§"/>
              <a:defRPr/>
            </a:pPr>
            <a:r>
              <a:rPr lang="en-US" sz="2400" dirty="0"/>
              <a:t>Access to </a:t>
            </a:r>
            <a:r>
              <a:rPr lang="en-US" sz="2400" dirty="0" smtClean="0"/>
              <a:t>first aid </a:t>
            </a:r>
            <a:r>
              <a:rPr lang="en-US" sz="2400" dirty="0"/>
              <a:t>kit </a:t>
            </a:r>
          </a:p>
          <a:p>
            <a:pPr>
              <a:lnSpc>
                <a:spcPct val="110000"/>
              </a:lnSpc>
              <a:spcBef>
                <a:spcPts val="600"/>
              </a:spcBef>
              <a:buFont typeface="Wingdings" panose="05000000000000000000" pitchFamily="2" charset="2"/>
              <a:buChar char="§"/>
              <a:defRPr/>
            </a:pPr>
            <a:r>
              <a:rPr lang="en-US" sz="2400" dirty="0"/>
              <a:t>Appropriate placement of properly rated fire extinguishers</a:t>
            </a:r>
          </a:p>
          <a:p>
            <a:pPr>
              <a:lnSpc>
                <a:spcPct val="110000"/>
              </a:lnSpc>
              <a:spcBef>
                <a:spcPts val="600"/>
              </a:spcBef>
              <a:buFont typeface="Wingdings" panose="05000000000000000000" pitchFamily="2" charset="2"/>
              <a:buChar char="§"/>
              <a:defRPr/>
            </a:pPr>
            <a:r>
              <a:rPr lang="en-US" sz="2400" dirty="0" smtClean="0"/>
              <a:t>Training </a:t>
            </a:r>
            <a:r>
              <a:rPr lang="en-US" sz="2400" dirty="0"/>
              <a:t>of staff in </a:t>
            </a:r>
            <a:r>
              <a:rPr lang="en-US" sz="2400" dirty="0" smtClean="0"/>
              <a:t>first aid </a:t>
            </a:r>
            <a:r>
              <a:rPr lang="en-US" sz="2400" dirty="0"/>
              <a:t>and emergency specific types of response</a:t>
            </a:r>
          </a:p>
          <a:p>
            <a:pPr>
              <a:lnSpc>
                <a:spcPct val="110000"/>
              </a:lnSpc>
              <a:spcBef>
                <a:spcPts val="600"/>
              </a:spcBef>
              <a:buFont typeface="Wingdings" panose="05000000000000000000" pitchFamily="2" charset="2"/>
              <a:buChar char="§"/>
              <a:defRPr/>
            </a:pPr>
            <a:r>
              <a:rPr lang="en-US" sz="2400" dirty="0"/>
              <a:t>Access to specialized emergency response protective equipment</a:t>
            </a:r>
          </a:p>
        </p:txBody>
      </p:sp>
      <p:pic>
        <p:nvPicPr>
          <p:cNvPr id="82948" name="Picture 6" descr="MVC-023F"/>
          <p:cNvPicPr>
            <a:picLocks noGrp="1" noChangeAspect="1" noChangeArrowheads="1"/>
          </p:cNvPicPr>
          <p:nvPr/>
        </p:nvPicPr>
        <p:blipFill>
          <a:blip r:embed="rId3" cstate="email">
            <a:lum bright="18000" contrast="6000"/>
            <a:extLst>
              <a:ext uri="{28A0092B-C50C-407E-A947-70E740481C1C}">
                <a14:useLocalDpi xmlns:a14="http://schemas.microsoft.com/office/drawing/2010/main"/>
              </a:ext>
            </a:extLst>
          </a:blip>
          <a:srcRect/>
          <a:stretch>
            <a:fillRect/>
          </a:stretch>
        </p:blipFill>
        <p:spPr bwMode="auto">
          <a:xfrm>
            <a:off x="6705600" y="1524000"/>
            <a:ext cx="3022600"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49" name="Picture 7" descr="ab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4926" y="3756026"/>
            <a:ext cx="2513013"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58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OSHA </a:t>
            </a:r>
            <a:r>
              <a:rPr lang="en-US" dirty="0"/>
              <a:t>Section 5(a)(1), </a:t>
            </a:r>
          </a:p>
        </p:txBody>
      </p:sp>
      <p:sp>
        <p:nvSpPr>
          <p:cNvPr id="5" name="TextBox 4"/>
          <p:cNvSpPr txBox="1"/>
          <p:nvPr/>
        </p:nvSpPr>
        <p:spPr>
          <a:xfrm>
            <a:off x="2194560" y="2072640"/>
            <a:ext cx="8676640" cy="3170099"/>
          </a:xfrm>
          <a:prstGeom prst="rect">
            <a:avLst/>
          </a:prstGeom>
          <a:noFill/>
        </p:spPr>
        <p:txBody>
          <a:bodyPr wrap="square" rtlCol="0">
            <a:spAutoFit/>
          </a:bodyPr>
          <a:lstStyle/>
          <a:p>
            <a:r>
              <a:rPr lang="en-US" sz="4000" i="1" dirty="0" smtClean="0"/>
              <a:t>The </a:t>
            </a:r>
            <a:r>
              <a:rPr lang="en-US" sz="4000" i="1" dirty="0"/>
              <a:t>General Duty Clause of the Act, employers must provide their employees with a workplace free from recognized hazards likely to cause death or serious physical harm.</a:t>
            </a:r>
          </a:p>
        </p:txBody>
      </p:sp>
    </p:spTree>
    <p:extLst>
      <p:ext uri="{BB962C8B-B14F-4D97-AF65-F5344CB8AC3E}">
        <p14:creationId xmlns:p14="http://schemas.microsoft.com/office/powerpoint/2010/main" val="1100172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482"/>
            <a:ext cx="8229600" cy="1143000"/>
          </a:xfrm>
        </p:spPr>
        <p:txBody>
          <a:bodyPr>
            <a:normAutofit/>
          </a:bodyPr>
          <a:lstStyle/>
          <a:p>
            <a:r>
              <a:rPr lang="en-US" sz="3600" b="1" dirty="0"/>
              <a:t>Small Farm Exemption </a:t>
            </a:r>
            <a:endParaRPr lang="en-US" sz="3600" dirty="0"/>
          </a:p>
        </p:txBody>
      </p:sp>
      <p:sp>
        <p:nvSpPr>
          <p:cNvPr id="3" name="Content Placeholder 2"/>
          <p:cNvSpPr>
            <a:spLocks noGrp="1"/>
          </p:cNvSpPr>
          <p:nvPr>
            <p:ph idx="1"/>
          </p:nvPr>
        </p:nvSpPr>
        <p:spPr>
          <a:xfrm>
            <a:off x="3352800" y="1981200"/>
            <a:ext cx="6781800" cy="4800600"/>
          </a:xfrm>
        </p:spPr>
        <p:txBody>
          <a:bodyPr>
            <a:normAutofit/>
          </a:bodyPr>
          <a:lstStyle/>
          <a:p>
            <a:pPr marL="0" indent="0">
              <a:buNone/>
            </a:pPr>
            <a:r>
              <a:rPr lang="en-US" sz="2000" dirty="0"/>
              <a:t>The Appropriations Act exempts small farming operations from enforcement of </a:t>
            </a:r>
            <a:r>
              <a:rPr lang="en-US" sz="2000" u="sng" dirty="0"/>
              <a:t>all</a:t>
            </a:r>
            <a:r>
              <a:rPr lang="en-US" sz="2000" dirty="0"/>
              <a:t> rules, regulations, standards or orders under the Occupational Safety and Health Act. A farming operation is </a:t>
            </a:r>
            <a:r>
              <a:rPr lang="en-US" sz="2000" b="1" dirty="0"/>
              <a:t>exempt</a:t>
            </a:r>
            <a:r>
              <a:rPr lang="en-US" sz="2000" dirty="0"/>
              <a:t> from </a:t>
            </a:r>
            <a:r>
              <a:rPr lang="en-US" sz="2000" b="1" dirty="0"/>
              <a:t>all</a:t>
            </a:r>
            <a:r>
              <a:rPr lang="en-US" sz="2000" dirty="0"/>
              <a:t> OSHA activities if it: </a:t>
            </a:r>
          </a:p>
          <a:p>
            <a:pPr lvl="1"/>
            <a:r>
              <a:rPr lang="en-US" sz="2000" dirty="0"/>
              <a:t>Employs </a:t>
            </a:r>
            <a:r>
              <a:rPr lang="en-US" sz="2000" b="1" u="sng" dirty="0"/>
              <a:t>10 or fewer employees </a:t>
            </a:r>
            <a:r>
              <a:rPr lang="en-US" sz="2000" dirty="0"/>
              <a:t>currently and at all 	times during the last 12 months; and </a:t>
            </a:r>
          </a:p>
          <a:p>
            <a:pPr lvl="1"/>
            <a:r>
              <a:rPr lang="en-US" sz="2000" dirty="0"/>
              <a:t>Has not had an active temporary labor camp during the preceding 12 months.</a:t>
            </a:r>
          </a:p>
          <a:p>
            <a:pPr lvl="1"/>
            <a:r>
              <a:rPr lang="en-US" sz="2000" dirty="0"/>
              <a:t>Immediate family members are considered exempt</a:t>
            </a:r>
          </a:p>
          <a:p>
            <a:pPr marL="0" indent="0" fontAlgn="base">
              <a:buNone/>
            </a:pPr>
            <a:r>
              <a:rPr lang="en-US" sz="1600" b="1" i="1" dirty="0"/>
              <a:t>Source</a:t>
            </a:r>
            <a:r>
              <a:rPr lang="en-US" sz="1600" i="1" dirty="0"/>
              <a:t>: OSHA Instruction CPL 02-00-051</a:t>
            </a:r>
          </a:p>
          <a:p>
            <a:pPr marL="0" indent="0" fontAlgn="base">
              <a:buNone/>
            </a:pPr>
            <a:endParaRPr lang="en-US" sz="1600" dirty="0"/>
          </a:p>
          <a:p>
            <a:pPr fontAlgn="base"/>
            <a:r>
              <a:rPr lang="en-US" sz="2400" i="1" dirty="0">
                <a:solidFill>
                  <a:srgbClr val="FF0000"/>
                </a:solidFill>
              </a:rPr>
              <a:t>Must still provide a safe work place</a:t>
            </a:r>
            <a:endParaRPr lang="en-US" sz="2400" dirty="0"/>
          </a:p>
        </p:txBody>
      </p:sp>
    </p:spTree>
    <p:extLst>
      <p:ext uri="{BB962C8B-B14F-4D97-AF65-F5344CB8AC3E}">
        <p14:creationId xmlns:p14="http://schemas.microsoft.com/office/powerpoint/2010/main" val="504715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048000" y="0"/>
            <a:ext cx="7620000" cy="914400"/>
          </a:xfrm>
        </p:spPr>
        <p:txBody>
          <a:bodyPr/>
          <a:lstStyle/>
          <a:p>
            <a:pPr eaLnBrk="1" hangingPunct="1"/>
            <a:r>
              <a:rPr lang="en-US" sz="3600" b="1" dirty="0"/>
              <a:t>State to State</a:t>
            </a:r>
          </a:p>
        </p:txBody>
      </p:sp>
      <p:sp>
        <p:nvSpPr>
          <p:cNvPr id="90115" name="Content Placeholder 2"/>
          <p:cNvSpPr>
            <a:spLocks noGrp="1"/>
          </p:cNvSpPr>
          <p:nvPr>
            <p:ph idx="1"/>
          </p:nvPr>
        </p:nvSpPr>
        <p:spPr>
          <a:xfrm>
            <a:off x="3048000" y="995681"/>
            <a:ext cx="7162800" cy="4449763"/>
          </a:xfrm>
        </p:spPr>
        <p:txBody>
          <a:bodyPr/>
          <a:lstStyle/>
          <a:p>
            <a:pPr eaLnBrk="1" hangingPunct="1">
              <a:buFont typeface="Arial" charset="0"/>
              <a:buNone/>
            </a:pPr>
            <a:r>
              <a:rPr lang="en-US" i="1" dirty="0"/>
              <a:t>	</a:t>
            </a:r>
            <a:r>
              <a:rPr lang="en-US" sz="2400" dirty="0"/>
              <a:t>Important to check with your state OSHA since </a:t>
            </a:r>
          </a:p>
          <a:p>
            <a:pPr>
              <a:buNone/>
            </a:pPr>
            <a:r>
              <a:rPr lang="en-US" sz="2400" dirty="0"/>
              <a:t>   </a:t>
            </a:r>
            <a:r>
              <a:rPr lang="en-US" sz="2400" dirty="0" smtClean="0"/>
              <a:t>There </a:t>
            </a:r>
            <a:r>
              <a:rPr lang="en-US" sz="2400" dirty="0"/>
              <a:t>are 22 states with state plans and another 5 states which cover state and local government </a:t>
            </a:r>
            <a:r>
              <a:rPr lang="en-US" sz="2400" dirty="0" smtClean="0"/>
              <a:t>workers only.</a:t>
            </a:r>
          </a:p>
          <a:p>
            <a:pPr eaLnBrk="1" hangingPunct="1">
              <a:buFont typeface="Arial" charset="0"/>
              <a:buNone/>
            </a:pPr>
            <a:endParaRPr lang="en-US" sz="2400" dirty="0"/>
          </a:p>
        </p:txBody>
      </p:sp>
      <p:pic>
        <p:nvPicPr>
          <p:cNvPr id="90116" name="Picture 2" descr="Map with Lege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264668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8588" y="6461835"/>
            <a:ext cx="6213230" cy="369332"/>
          </a:xfrm>
          <a:prstGeom prst="rect">
            <a:avLst/>
          </a:prstGeom>
          <a:noFill/>
        </p:spPr>
        <p:txBody>
          <a:bodyPr wrap="square" rtlCol="0">
            <a:spAutoFit/>
          </a:bodyPr>
          <a:lstStyle/>
          <a:p>
            <a:r>
              <a:rPr lang="en-US" dirty="0"/>
              <a:t>OSHA Site (https://</a:t>
            </a:r>
            <a:r>
              <a:rPr lang="en-US" dirty="0" smtClean="0"/>
              <a:t>www.osha.gov/dcsp/osp/index.html)</a:t>
            </a:r>
            <a:endParaRPr lang="en-US" dirty="0"/>
          </a:p>
        </p:txBody>
      </p:sp>
    </p:spTree>
    <p:extLst>
      <p:ext uri="{BB962C8B-B14F-4D97-AF65-F5344CB8AC3E}">
        <p14:creationId xmlns:p14="http://schemas.microsoft.com/office/powerpoint/2010/main" val="1311771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u="sng" dirty="0"/>
              <a:t>OSHA and Agriculture</a:t>
            </a:r>
            <a:endParaRPr lang="en-US" sz="2800" dirty="0"/>
          </a:p>
        </p:txBody>
      </p:sp>
      <p:sp>
        <p:nvSpPr>
          <p:cNvPr id="3" name="Content Placeholder 2"/>
          <p:cNvSpPr>
            <a:spLocks noGrp="1"/>
          </p:cNvSpPr>
          <p:nvPr>
            <p:ph idx="1"/>
          </p:nvPr>
        </p:nvSpPr>
        <p:spPr>
          <a:xfrm>
            <a:off x="1981200" y="1676400"/>
            <a:ext cx="8229600" cy="4114800"/>
          </a:xfrm>
        </p:spPr>
        <p:txBody>
          <a:bodyPr/>
          <a:lstStyle/>
          <a:p>
            <a:pPr>
              <a:defRPr/>
            </a:pPr>
            <a:r>
              <a:rPr lang="en-US" dirty="0"/>
              <a:t>OSHA requires the use of personal protective equipment (PPE) to reduce employee exposure to hazards when engineering and administrative controls are not feasible or effective in reducing these exposures to acceptable levels. Employers are required to determine if PPE should be used to protect their </a:t>
            </a:r>
            <a:r>
              <a:rPr lang="en-US" dirty="0" smtClean="0"/>
              <a:t>workers</a:t>
            </a:r>
            <a:r>
              <a:rPr lang="en-US" sz="1200" dirty="0"/>
              <a:t>. </a:t>
            </a:r>
            <a:r>
              <a:rPr lang="en-US" sz="800" dirty="0"/>
              <a:t>		</a:t>
            </a:r>
          </a:p>
          <a:p>
            <a:pPr>
              <a:defRPr/>
            </a:pPr>
            <a:endParaRPr lang="en-US" sz="800" dirty="0"/>
          </a:p>
          <a:p>
            <a:pPr>
              <a:defRPr/>
            </a:pPr>
            <a:endParaRPr lang="en-US" sz="800" dirty="0"/>
          </a:p>
          <a:p>
            <a:pPr marL="0" indent="0">
              <a:buNone/>
              <a:defRPr/>
            </a:pPr>
            <a:r>
              <a:rPr lang="en-US" sz="800" dirty="0"/>
              <a:t>		</a:t>
            </a:r>
            <a:r>
              <a:rPr lang="en-US" sz="1600" dirty="0"/>
              <a:t>Source: http://www.osha.gov/SLTC/personalprotectiveequipment/</a:t>
            </a:r>
          </a:p>
        </p:txBody>
      </p:sp>
    </p:spTree>
    <p:extLst>
      <p:ext uri="{BB962C8B-B14F-4D97-AF65-F5344CB8AC3E}">
        <p14:creationId xmlns:p14="http://schemas.microsoft.com/office/powerpoint/2010/main" val="3069852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4294967295"/>
          </p:nvPr>
        </p:nvSpPr>
        <p:spPr>
          <a:xfrm>
            <a:off x="3981450" y="2114550"/>
            <a:ext cx="5543550" cy="2800350"/>
          </a:xfrm>
        </p:spPr>
        <p:txBody>
          <a:bodyPr/>
          <a:lstStyle/>
          <a:p>
            <a:pPr eaLnBrk="1" hangingPunct="1">
              <a:buFont typeface="Wingdings 2" panose="05020102010507070707" pitchFamily="18" charset="2"/>
              <a:buNone/>
            </a:pPr>
            <a:r>
              <a:rPr lang="en-US" altLang="en-US" smtClean="0"/>
              <a:t>You have the right to:</a:t>
            </a:r>
          </a:p>
          <a:p>
            <a:pPr eaLnBrk="1" hangingPunct="1">
              <a:buFont typeface="Wingdings 2" panose="05020102010507070707" pitchFamily="18" charset="2"/>
              <a:buNone/>
            </a:pPr>
            <a:endParaRPr lang="en-US" altLang="en-US" sz="900"/>
          </a:p>
          <a:p>
            <a:pPr lvl="1" eaLnBrk="1" hangingPunct="1">
              <a:buFont typeface="Wingdings" panose="05000000000000000000" pitchFamily="2" charset="2"/>
              <a:buChar char="Ø"/>
            </a:pPr>
            <a:r>
              <a:rPr lang="en-US" altLang="en-US" sz="1800"/>
              <a:t>A safe and healthful workplace </a:t>
            </a:r>
            <a:endParaRPr lang="en-US" altLang="en-US" sz="1800" b="1"/>
          </a:p>
          <a:p>
            <a:pPr lvl="1" eaLnBrk="1" hangingPunct="1">
              <a:buFont typeface="Wingdings" panose="05000000000000000000" pitchFamily="2" charset="2"/>
              <a:buChar char="Ø"/>
            </a:pPr>
            <a:r>
              <a:rPr lang="en-US" altLang="en-US" sz="1800"/>
              <a:t>Know about hazardous chemicals</a:t>
            </a:r>
            <a:endParaRPr lang="en-US" altLang="en-US" sz="1800" b="1"/>
          </a:p>
          <a:p>
            <a:pPr lvl="1" eaLnBrk="1" hangingPunct="1">
              <a:buFont typeface="Wingdings" panose="05000000000000000000" pitchFamily="2" charset="2"/>
              <a:buChar char="Ø"/>
            </a:pPr>
            <a:r>
              <a:rPr lang="en-US" altLang="en-US" sz="1800"/>
              <a:t>Information about injuries and illnesses in your workplace </a:t>
            </a:r>
            <a:endParaRPr lang="en-US" altLang="en-US" sz="1800" b="1"/>
          </a:p>
          <a:p>
            <a:pPr lvl="1" eaLnBrk="1" hangingPunct="1">
              <a:buFont typeface="Wingdings" panose="05000000000000000000" pitchFamily="2" charset="2"/>
              <a:buChar char="Ø"/>
            </a:pPr>
            <a:r>
              <a:rPr lang="en-US" altLang="en-US" sz="1800"/>
              <a:t>Complain or request hazard correction from employer </a:t>
            </a:r>
            <a:endParaRPr lang="en-US" altLang="en-US" sz="1800" b="1"/>
          </a:p>
          <a:p>
            <a:pPr eaLnBrk="1" hangingPunct="1"/>
            <a:endParaRPr lang="en-US" altLang="en-US" sz="1800"/>
          </a:p>
        </p:txBody>
      </p:sp>
      <p:sp>
        <p:nvSpPr>
          <p:cNvPr id="87043" name="Title 2"/>
          <p:cNvSpPr>
            <a:spLocks noGrp="1"/>
          </p:cNvSpPr>
          <p:nvPr>
            <p:ph type="title" idx="4294967295"/>
          </p:nvPr>
        </p:nvSpPr>
        <p:spPr>
          <a:xfrm>
            <a:off x="2667000" y="1085850"/>
            <a:ext cx="6572250" cy="857250"/>
          </a:xfrm>
        </p:spPr>
        <p:txBody>
          <a:bodyPr/>
          <a:lstStyle/>
          <a:p>
            <a:pPr eaLnBrk="1" hangingPunct="1"/>
            <a:r>
              <a:rPr lang="en-US" altLang="en-US" sz="3000" b="1"/>
              <a:t>Employee Rights and Responsibilities</a:t>
            </a:r>
          </a:p>
        </p:txBody>
      </p:sp>
    </p:spTree>
    <p:extLst>
      <p:ext uri="{BB962C8B-B14F-4D97-AF65-F5344CB8AC3E}">
        <p14:creationId xmlns:p14="http://schemas.microsoft.com/office/powerpoint/2010/main" val="65205756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4294967295"/>
          </p:nvPr>
        </p:nvSpPr>
        <p:spPr>
          <a:xfrm>
            <a:off x="2667000" y="2114551"/>
            <a:ext cx="5600700" cy="3394075"/>
          </a:xfrm>
        </p:spPr>
        <p:txBody>
          <a:bodyPr/>
          <a:lstStyle/>
          <a:p>
            <a:pPr eaLnBrk="1" hangingPunct="1">
              <a:buFontTx/>
              <a:buNone/>
            </a:pPr>
            <a:r>
              <a:rPr lang="en-US" altLang="en-US" sz="2100" dirty="0"/>
              <a:t>You have the right to:</a:t>
            </a:r>
            <a:endParaRPr lang="en-US" altLang="en-US" dirty="0" smtClean="0"/>
          </a:p>
          <a:p>
            <a:pPr lvl="1" eaLnBrk="1" hangingPunct="1">
              <a:buFont typeface="Wingdings" panose="05000000000000000000" pitchFamily="2" charset="2"/>
              <a:buChar char="Ø"/>
            </a:pPr>
            <a:r>
              <a:rPr lang="en-US" altLang="en-US" dirty="0" smtClean="0"/>
              <a:t>Training</a:t>
            </a:r>
            <a:endParaRPr lang="en-US" altLang="en-US" b="1" dirty="0" smtClean="0"/>
          </a:p>
          <a:p>
            <a:pPr lvl="1" eaLnBrk="1" hangingPunct="1">
              <a:buFont typeface="Wingdings" panose="05000000000000000000" pitchFamily="2" charset="2"/>
              <a:buChar char="Ø"/>
            </a:pPr>
            <a:r>
              <a:rPr lang="en-US" altLang="en-US" dirty="0" smtClean="0"/>
              <a:t>Access to hazard exposure and medical records</a:t>
            </a:r>
            <a:endParaRPr lang="en-US" altLang="en-US" b="1" dirty="0" smtClean="0"/>
          </a:p>
          <a:p>
            <a:pPr lvl="1" eaLnBrk="1" hangingPunct="1">
              <a:buFont typeface="Wingdings" panose="05000000000000000000" pitchFamily="2" charset="2"/>
              <a:buChar char="Ø"/>
            </a:pPr>
            <a:r>
              <a:rPr lang="en-US" altLang="en-US" dirty="0" smtClean="0"/>
              <a:t>File a complaint with OSHA</a:t>
            </a:r>
            <a:endParaRPr lang="en-US" altLang="en-US" b="1" dirty="0" smtClean="0"/>
          </a:p>
          <a:p>
            <a:pPr lvl="1" eaLnBrk="1" hangingPunct="1">
              <a:buFont typeface="Wingdings" panose="05000000000000000000" pitchFamily="2" charset="2"/>
              <a:buChar char="Ø"/>
            </a:pPr>
            <a:r>
              <a:rPr lang="en-US" altLang="en-US" dirty="0" smtClean="0"/>
              <a:t>Participate in an OSHA inspection</a:t>
            </a:r>
            <a:endParaRPr lang="en-US" altLang="en-US" b="1" dirty="0" smtClean="0"/>
          </a:p>
          <a:p>
            <a:pPr lvl="1" eaLnBrk="1" hangingPunct="1">
              <a:buFont typeface="Wingdings" panose="05000000000000000000" pitchFamily="2" charset="2"/>
              <a:buChar char="Ø"/>
            </a:pPr>
            <a:r>
              <a:rPr lang="en-US" altLang="en-US" dirty="0" smtClean="0"/>
              <a:t>Be free from retaliation for exercising safety and health rights</a:t>
            </a:r>
          </a:p>
        </p:txBody>
      </p:sp>
      <p:sp>
        <p:nvSpPr>
          <p:cNvPr id="89091" name="Title 2"/>
          <p:cNvSpPr>
            <a:spLocks noGrp="1"/>
          </p:cNvSpPr>
          <p:nvPr>
            <p:ph type="title" idx="4294967295"/>
          </p:nvPr>
        </p:nvSpPr>
        <p:spPr>
          <a:xfrm>
            <a:off x="2667000" y="1028700"/>
            <a:ext cx="6172200" cy="857250"/>
          </a:xfrm>
        </p:spPr>
        <p:txBody>
          <a:bodyPr>
            <a:normAutofit fontScale="90000"/>
          </a:bodyPr>
          <a:lstStyle/>
          <a:p>
            <a:pPr eaLnBrk="1" hangingPunct="1"/>
            <a:r>
              <a:rPr lang="en-US" altLang="en-US" sz="3000" b="1" dirty="0"/>
              <a:t>Employee Rights and </a:t>
            </a:r>
            <a:r>
              <a:rPr lang="en-US" altLang="en-US" sz="3000" b="1" dirty="0" smtClean="0"/>
              <a:t>Responsibilities (continued) </a:t>
            </a:r>
            <a:endParaRPr lang="en-US" altLang="en-US" sz="3000" b="1" dirty="0"/>
          </a:p>
        </p:txBody>
      </p:sp>
    </p:spTree>
    <p:extLst>
      <p:ext uri="{BB962C8B-B14F-4D97-AF65-F5344CB8AC3E}">
        <p14:creationId xmlns:p14="http://schemas.microsoft.com/office/powerpoint/2010/main" val="313141549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Program Objectives</a:t>
            </a:r>
          </a:p>
        </p:txBody>
      </p:sp>
      <p:sp>
        <p:nvSpPr>
          <p:cNvPr id="10243" name="Content Placeholder 2"/>
          <p:cNvSpPr>
            <a:spLocks noGrp="1"/>
          </p:cNvSpPr>
          <p:nvPr>
            <p:ph idx="1"/>
          </p:nvPr>
        </p:nvSpPr>
        <p:spPr/>
        <p:txBody>
          <a:bodyPr/>
          <a:lstStyle/>
          <a:p>
            <a:r>
              <a:rPr lang="en-US" altLang="en-US" dirty="0" smtClean="0"/>
              <a:t>At the conclusion of this presentation, participants will:</a:t>
            </a:r>
          </a:p>
          <a:p>
            <a:pPr lvl="1">
              <a:buFont typeface="Wingdings" panose="05000000000000000000" pitchFamily="2" charset="2"/>
              <a:buChar char="Ø"/>
            </a:pPr>
            <a:r>
              <a:rPr lang="en-US" altLang="en-US" dirty="0" smtClean="0"/>
              <a:t>Be able to identify hazards associated with Skid Steer use in Agriculture</a:t>
            </a:r>
          </a:p>
          <a:p>
            <a:pPr lvl="1">
              <a:buFont typeface="Wingdings" panose="05000000000000000000" pitchFamily="2" charset="2"/>
              <a:buChar char="Ø"/>
            </a:pPr>
            <a:r>
              <a:rPr lang="en-US" altLang="en-US" dirty="0" smtClean="0"/>
              <a:t>Know where to look for OSHA references and resources related to Skid Steer use in Agriculture</a:t>
            </a:r>
          </a:p>
          <a:p>
            <a:pPr lvl="1">
              <a:buFont typeface="Wingdings" panose="05000000000000000000" pitchFamily="2" charset="2"/>
              <a:buChar char="Ø"/>
            </a:pPr>
            <a:r>
              <a:rPr lang="en-US" altLang="en-US" dirty="0" smtClean="0"/>
              <a:t>Be able to do a pre-trip inspection on your Skid Steer </a:t>
            </a:r>
          </a:p>
          <a:p>
            <a:pPr lvl="1">
              <a:buFont typeface="Wingdings" panose="05000000000000000000" pitchFamily="2" charset="2"/>
              <a:buChar char="Ø"/>
            </a:pPr>
            <a:r>
              <a:rPr lang="en-US" altLang="en-US" dirty="0" smtClean="0"/>
              <a:t>To safely perform maintenance on your </a:t>
            </a:r>
            <a:r>
              <a:rPr lang="en-US" altLang="en-US" dirty="0"/>
              <a:t>S</a:t>
            </a:r>
            <a:r>
              <a:rPr lang="en-US" altLang="en-US" dirty="0" smtClean="0"/>
              <a:t>kid Steer</a:t>
            </a:r>
          </a:p>
          <a:p>
            <a:pPr lvl="1">
              <a:buFont typeface="Wingdings" panose="05000000000000000000" pitchFamily="2" charset="2"/>
              <a:buChar char="Ø"/>
            </a:pPr>
            <a:endParaRPr lang="en-US" altLang="en-US" dirty="0" smtClean="0"/>
          </a:p>
          <a:p>
            <a:pPr lvl="1">
              <a:buFont typeface="Wingdings" panose="05000000000000000000" pitchFamily="2" charset="2"/>
              <a:buChar char="Ø"/>
            </a:pPr>
            <a:endParaRPr lang="en-US" altLang="en-US" dirty="0" smtClean="0"/>
          </a:p>
        </p:txBody>
      </p:sp>
    </p:spTree>
    <p:extLst>
      <p:ext uri="{BB962C8B-B14F-4D97-AF65-F5344CB8AC3E}">
        <p14:creationId xmlns:p14="http://schemas.microsoft.com/office/powerpoint/2010/main" val="802059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2667000" y="2228851"/>
            <a:ext cx="6229350" cy="3394075"/>
          </a:xfrm>
        </p:spPr>
        <p:txBody>
          <a:bodyPr/>
          <a:lstStyle/>
          <a:p>
            <a:pPr eaLnBrk="1" hangingPunct="1">
              <a:buFont typeface="Wingdings 2" pitchFamily="18" charset="2"/>
              <a:buChar char=""/>
              <a:defRPr/>
            </a:pPr>
            <a:r>
              <a:rPr lang="en-US" sz="1950" dirty="0"/>
              <a:t>OSHA website: </a:t>
            </a:r>
            <a:r>
              <a:rPr lang="en-US" sz="1950" dirty="0" smtClean="0">
                <a:hlinkClick r:id="rId3"/>
              </a:rPr>
              <a:t>OSHA website</a:t>
            </a:r>
            <a:r>
              <a:rPr lang="en-US" sz="1950" dirty="0" smtClean="0"/>
              <a:t> </a:t>
            </a:r>
            <a:r>
              <a:rPr lang="en-US" sz="1950" dirty="0"/>
              <a:t>and OSHA offices: Call or Write (800-321-OSHA) </a:t>
            </a:r>
          </a:p>
          <a:p>
            <a:pPr eaLnBrk="1" hangingPunct="1">
              <a:buFont typeface="Wingdings 2" pitchFamily="18" charset="2"/>
              <a:buChar char=""/>
              <a:defRPr/>
            </a:pPr>
            <a:r>
              <a:rPr lang="en-US" sz="1950" dirty="0"/>
              <a:t>Compliance Assistance Specialists in the area offices </a:t>
            </a:r>
          </a:p>
          <a:p>
            <a:pPr eaLnBrk="1" hangingPunct="1">
              <a:buFont typeface="Wingdings 2" pitchFamily="18" charset="2"/>
              <a:buChar char=""/>
              <a:defRPr/>
            </a:pPr>
            <a:r>
              <a:rPr lang="en-US" sz="1950" dirty="0"/>
              <a:t>National Institute for Occupational Safety and Health (NIOSH) – OSHA’s sister agency</a:t>
            </a:r>
          </a:p>
          <a:p>
            <a:pPr eaLnBrk="1" hangingPunct="1">
              <a:buFont typeface="Wingdings 2" pitchFamily="18" charset="2"/>
              <a:buChar char=""/>
              <a:defRPr/>
            </a:pPr>
            <a:r>
              <a:rPr lang="en-US" sz="1950" dirty="0"/>
              <a:t>OSHA Training Institute Education Centers</a:t>
            </a:r>
          </a:p>
          <a:p>
            <a:pPr eaLnBrk="1" hangingPunct="1">
              <a:buFont typeface="Wingdings 2" pitchFamily="18" charset="2"/>
              <a:buChar char=""/>
              <a:defRPr/>
            </a:pPr>
            <a:r>
              <a:rPr lang="en-US" sz="1950" dirty="0"/>
              <a:t>Doctors, nurses, other health care providers</a:t>
            </a:r>
          </a:p>
          <a:p>
            <a:pPr eaLnBrk="1" hangingPunct="1">
              <a:buFont typeface="Wingdings 2" pitchFamily="18" charset="2"/>
              <a:buChar char=""/>
              <a:defRPr/>
            </a:pPr>
            <a:r>
              <a:rPr lang="en-US" sz="1950" dirty="0"/>
              <a:t>Public libraries</a:t>
            </a:r>
          </a:p>
          <a:p>
            <a:pPr eaLnBrk="1" hangingPunct="1">
              <a:buFont typeface="Wingdings 2" pitchFamily="18" charset="2"/>
              <a:buChar char=""/>
              <a:defRPr/>
            </a:pPr>
            <a:r>
              <a:rPr lang="en-US" sz="1950" dirty="0"/>
              <a:t>Other local, community-based resources</a:t>
            </a:r>
          </a:p>
        </p:txBody>
      </p:sp>
      <p:sp>
        <p:nvSpPr>
          <p:cNvPr id="91139" name="Title 2"/>
          <p:cNvSpPr>
            <a:spLocks noGrp="1"/>
          </p:cNvSpPr>
          <p:nvPr>
            <p:ph type="title" idx="4294967295"/>
          </p:nvPr>
        </p:nvSpPr>
        <p:spPr>
          <a:xfrm>
            <a:off x="2667000" y="1142999"/>
            <a:ext cx="7493000" cy="1085851"/>
          </a:xfrm>
        </p:spPr>
        <p:txBody>
          <a:bodyPr/>
          <a:lstStyle/>
          <a:p>
            <a:pPr eaLnBrk="1" hangingPunct="1"/>
            <a:r>
              <a:rPr lang="en-US" altLang="en-US" sz="3000" b="1" dirty="0"/>
              <a:t>Employee Rights and </a:t>
            </a:r>
            <a:r>
              <a:rPr lang="en-US" altLang="en-US" sz="3000" b="1" dirty="0" smtClean="0"/>
              <a:t>Responsibilities (Slide 3)</a:t>
            </a:r>
            <a:endParaRPr lang="en-US" altLang="en-US" sz="3000" b="1" dirty="0"/>
          </a:p>
        </p:txBody>
      </p:sp>
    </p:spTree>
    <p:extLst>
      <p:ext uri="{BB962C8B-B14F-4D97-AF65-F5344CB8AC3E}">
        <p14:creationId xmlns:p14="http://schemas.microsoft.com/office/powerpoint/2010/main" val="27525845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title="Picture of OSHA whistle blower fact she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6640" y="1459767"/>
            <a:ext cx="4173538"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Rectangle 3"/>
          <p:cNvSpPr>
            <a:spLocks noChangeArrowheads="1"/>
          </p:cNvSpPr>
          <p:nvPr/>
        </p:nvSpPr>
        <p:spPr bwMode="auto">
          <a:xfrm>
            <a:off x="548640" y="3186113"/>
            <a:ext cx="4674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dirty="0" smtClean="0">
                <a:latin typeface="Arial" panose="020B0604020202020204" pitchFamily="34" charset="0"/>
              </a:rPr>
              <a:t>Whistleblower </a:t>
            </a:r>
            <a:r>
              <a:rPr lang="en-US" altLang="en-US" sz="3000" dirty="0">
                <a:latin typeface="Arial" panose="020B0604020202020204" pitchFamily="34" charset="0"/>
              </a:rPr>
              <a:t>Fact Sheet</a:t>
            </a:r>
            <a:br>
              <a:rPr lang="en-US" altLang="en-US" sz="3000" dirty="0">
                <a:latin typeface="Arial" panose="020B0604020202020204" pitchFamily="34" charset="0"/>
              </a:rPr>
            </a:br>
            <a:endParaRPr lang="en-US" altLang="en-US" sz="3000" dirty="0">
              <a:latin typeface="Arial" panose="020B0604020202020204" pitchFamily="34" charset="0"/>
            </a:endParaRPr>
          </a:p>
        </p:txBody>
      </p:sp>
      <p:sp>
        <p:nvSpPr>
          <p:cNvPr id="3" name="Rectangle 2"/>
          <p:cNvSpPr/>
          <p:nvPr/>
        </p:nvSpPr>
        <p:spPr>
          <a:xfrm>
            <a:off x="-20320" y="4416475"/>
            <a:ext cx="7426960" cy="369332"/>
          </a:xfrm>
          <a:prstGeom prst="rect">
            <a:avLst/>
          </a:prstGeom>
        </p:spPr>
        <p:txBody>
          <a:bodyPr wrap="square">
            <a:spAutoFit/>
          </a:bodyPr>
          <a:lstStyle/>
          <a:p>
            <a:r>
              <a:rPr lang="en-US" dirty="0">
                <a:hlinkClick r:id="rId4" action="ppaction://hlinkpres?slideindex=1&amp;slidetitle="/>
              </a:rPr>
              <a:t>https://www.osha.gov/OshDoc/data_General_Facts/whistleblower_rights.pdf</a:t>
            </a:r>
            <a:endParaRPr lang="en-US" dirty="0"/>
          </a:p>
        </p:txBody>
      </p:sp>
      <p:sp>
        <p:nvSpPr>
          <p:cNvPr id="4" name="Title 3"/>
          <p:cNvSpPr>
            <a:spLocks noGrp="1"/>
          </p:cNvSpPr>
          <p:nvPr>
            <p:ph type="title"/>
          </p:nvPr>
        </p:nvSpPr>
        <p:spPr/>
        <p:txBody>
          <a:bodyPr/>
          <a:lstStyle/>
          <a:p>
            <a:r>
              <a:rPr lang="en-US" dirty="0" smtClean="0"/>
              <a:t>OSHA Whistleblower factsheet</a:t>
            </a:r>
            <a:endParaRPr lang="en-US" dirty="0"/>
          </a:p>
        </p:txBody>
      </p:sp>
    </p:spTree>
    <p:extLst>
      <p:ext uri="{BB962C8B-B14F-4D97-AF65-F5344CB8AC3E}">
        <p14:creationId xmlns:p14="http://schemas.microsoft.com/office/powerpoint/2010/main" val="167896950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title="Picture of website of OSHA whistleblower progra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6139" y="1789114"/>
            <a:ext cx="643413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4"/>
          <p:cNvSpPr>
            <a:spLocks noGrp="1"/>
          </p:cNvSpPr>
          <p:nvPr>
            <p:ph type="title"/>
          </p:nvPr>
        </p:nvSpPr>
        <p:spPr/>
        <p:txBody>
          <a:bodyPr/>
          <a:lstStyle/>
          <a:p>
            <a:pPr eaLnBrk="1" hangingPunct="1"/>
            <a:r>
              <a:rPr lang="en-US" altLang="en-US" dirty="0" smtClean="0"/>
              <a:t>Whistleblower Protection Program </a:t>
            </a:r>
            <a:br>
              <a:rPr lang="en-US" altLang="en-US" dirty="0" smtClean="0"/>
            </a:br>
            <a:endParaRPr lang="en-US" altLang="en-US" dirty="0" smtClean="0"/>
          </a:p>
        </p:txBody>
      </p:sp>
    </p:spTree>
    <p:extLst>
      <p:ext uri="{BB962C8B-B14F-4D97-AF65-F5344CB8AC3E}">
        <p14:creationId xmlns:p14="http://schemas.microsoft.com/office/powerpoint/2010/main" val="256033160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9"/>
          <p:cNvSpPr>
            <a:spLocks noGrp="1" noChangeArrowheads="1"/>
          </p:cNvSpPr>
          <p:nvPr>
            <p:ph type="title"/>
          </p:nvPr>
        </p:nvSpPr>
        <p:spPr>
          <a:xfrm>
            <a:off x="3009900" y="1085850"/>
            <a:ext cx="6172200" cy="857250"/>
          </a:xfrm>
        </p:spPr>
        <p:txBody>
          <a:bodyPr/>
          <a:lstStyle/>
          <a:p>
            <a:pPr eaLnBrk="1" hangingPunct="1"/>
            <a:r>
              <a:rPr lang="en-US" altLang="en-US" smtClean="0"/>
              <a:t>Disclaimers</a:t>
            </a:r>
          </a:p>
        </p:txBody>
      </p:sp>
      <p:sp>
        <p:nvSpPr>
          <p:cNvPr id="5123" name="Rectangle 10"/>
          <p:cNvSpPr>
            <a:spLocks noGrp="1" noChangeArrowheads="1"/>
          </p:cNvSpPr>
          <p:nvPr>
            <p:ph idx="1"/>
          </p:nvPr>
        </p:nvSpPr>
        <p:spPr/>
        <p:txBody>
          <a:bodyPr/>
          <a:lstStyle/>
          <a:p>
            <a:pPr eaLnBrk="1" hangingPunct="1">
              <a:defRPr/>
            </a:pPr>
            <a:endParaRPr lang="en-US" sz="1200" dirty="0"/>
          </a:p>
          <a:p>
            <a:pPr eaLnBrk="1" hangingPunct="1">
              <a:defRPr/>
            </a:pPr>
            <a:endParaRPr lang="en-US" sz="1200" dirty="0"/>
          </a:p>
          <a:p>
            <a:pPr marL="0" indent="0" eaLnBrk="1" hangingPunct="1">
              <a:buNone/>
              <a:defRPr/>
            </a:pPr>
            <a:r>
              <a:rPr lang="en-US" sz="2400" dirty="0"/>
              <a:t>This material was produced under a grant (</a:t>
            </a:r>
            <a:r>
              <a:rPr lang="en-US" sz="2400" dirty="0" smtClean="0"/>
              <a:t>SH-27642-SH6) </a:t>
            </a:r>
            <a:r>
              <a:rPr lang="en-US" sz="2400" dirty="0"/>
              <a:t>from the Occupational Safety and Health Administration, U.S. Department of Labor. It does not necessarily  reflect the views or policies of the U.S. Department of Labor, nor does the mention of trade names, commercial products, or </a:t>
            </a:r>
            <a:r>
              <a:rPr lang="en-US" sz="2400" dirty="0" smtClean="0"/>
              <a:t>organization, </a:t>
            </a:r>
            <a:r>
              <a:rPr lang="en-US" sz="2400" dirty="0"/>
              <a:t>imply endorsement by the U.S. Government.</a:t>
            </a:r>
          </a:p>
          <a:p>
            <a:pPr eaLnBrk="1" hangingPunct="1">
              <a:defRPr/>
            </a:pPr>
            <a:endParaRPr lang="en-US" sz="1200" dirty="0"/>
          </a:p>
          <a:p>
            <a:pPr eaLnBrk="1" hangingPunct="1">
              <a:defRPr/>
            </a:pPr>
            <a:endParaRPr lang="en-US" sz="1050" dirty="0"/>
          </a:p>
          <a:p>
            <a:pPr eaLnBrk="1" hangingPunct="1">
              <a:defRPr/>
            </a:pPr>
            <a:endParaRPr lang="en-US" sz="1050" dirty="0"/>
          </a:p>
        </p:txBody>
      </p:sp>
      <p:pic>
        <p:nvPicPr>
          <p:cNvPr id="97284" name="Picture 4" descr="necas" title="NECAS logo"/>
          <p:cNvPicPr>
            <a:picLocks noChangeAspect="1" noChangeArrowheads="1"/>
          </p:cNvPicPr>
          <p:nvPr/>
        </p:nvPicPr>
        <p:blipFill>
          <a:blip r:embed="rId3"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7010400" y="4229100"/>
            <a:ext cx="1143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 title="Agrisafe log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1" y="4489450"/>
            <a:ext cx="28432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55264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CAS LOGO" title="NECAS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1" y="1752601"/>
            <a:ext cx="11207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ChangeArrowheads="1"/>
          </p:cNvSpPr>
          <p:nvPr/>
        </p:nvSpPr>
        <p:spPr bwMode="auto">
          <a:xfrm>
            <a:off x="1544638" y="4000024"/>
            <a:ext cx="91233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00080"/>
                </a:solidFill>
                <a:latin typeface="Palatino Linotype" panose="02040502050505030304" pitchFamily="18" charset="0"/>
                <a:cs typeface="Times New Roman" panose="02020603050405020304" pitchFamily="18" charset="0"/>
              </a:rPr>
              <a:t>“an agricultural safety and health partnership between the </a:t>
            </a:r>
            <a:endParaRPr lang="en-US" altLang="en-US" sz="2400">
              <a:latin typeface="Palatino Linotype" panose="02040502050505030304" pitchFamily="18" charset="0"/>
            </a:endParaRPr>
          </a:p>
          <a:p>
            <a:pPr>
              <a:spcBef>
                <a:spcPct val="0"/>
              </a:spcBef>
              <a:buFontTx/>
              <a:buNone/>
            </a:pPr>
            <a:r>
              <a:rPr lang="en-US" altLang="en-US" sz="2400" b="1">
                <a:solidFill>
                  <a:srgbClr val="000080"/>
                </a:solidFill>
                <a:latin typeface="Palatino Linotype" panose="02040502050505030304" pitchFamily="18" charset="0"/>
                <a:cs typeface="Times New Roman" panose="02020603050405020304" pitchFamily="18" charset="0"/>
              </a:rPr>
              <a:t>National Safety Council and Northeast Iowa Community College”</a:t>
            </a:r>
            <a:endParaRPr lang="en-US" altLang="en-US" sz="2400">
              <a:latin typeface="Palatino Linotype" panose="02040502050505030304" pitchFamily="18" charset="0"/>
            </a:endParaRPr>
          </a:p>
          <a:p>
            <a:pPr>
              <a:spcBef>
                <a:spcPct val="0"/>
              </a:spcBef>
              <a:buFontTx/>
              <a:buNone/>
            </a:pPr>
            <a:r>
              <a:rPr lang="en-US" altLang="en-US" sz="1800">
                <a:solidFill>
                  <a:srgbClr val="333399"/>
                </a:solidFill>
                <a:latin typeface="Arial" panose="020B0604020202020204" pitchFamily="34" charset="0"/>
                <a:cs typeface="Times New Roman" panose="02020603050405020304" pitchFamily="18" charset="0"/>
              </a:rPr>
              <a:t>            </a:t>
            </a:r>
            <a:endParaRPr lang="en-US" altLang="en-US" sz="1800">
              <a:latin typeface="Arial" panose="020B0604020202020204" pitchFamily="34" charset="0"/>
            </a:endParaRPr>
          </a:p>
        </p:txBody>
      </p:sp>
      <p:pic>
        <p:nvPicPr>
          <p:cNvPr id="6150" name="Picture 6" descr="New Color NSC" title="National Safety Council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2200" y="5257800"/>
            <a:ext cx="2362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1" name="Object 7" title="Northeast Iowa Community College logo"/>
          <p:cNvGraphicFramePr>
            <a:graphicFrameLocks noChangeAspect="1"/>
          </p:cNvGraphicFramePr>
          <p:nvPr>
            <p:extLst>
              <p:ext uri="{D42A27DB-BD31-4B8C-83A1-F6EECF244321}">
                <p14:modId xmlns:p14="http://schemas.microsoft.com/office/powerpoint/2010/main" val="3863343563"/>
              </p:ext>
            </p:extLst>
          </p:nvPr>
        </p:nvGraphicFramePr>
        <p:xfrm>
          <a:off x="5257800" y="5257800"/>
          <a:ext cx="3962400" cy="973138"/>
        </p:xfrm>
        <a:graphic>
          <a:graphicData uri="http://schemas.openxmlformats.org/presentationml/2006/ole">
            <mc:AlternateContent xmlns:mc="http://schemas.openxmlformats.org/markup-compatibility/2006">
              <mc:Choice xmlns:v="urn:schemas-microsoft-com:vml" Requires="v">
                <p:oleObj spid="_x0000_s1136" name="Photo Editor Photo" r:id="rId6" imgW="9144793" imgH="2278577" progId="MSPhotoEd.3">
                  <p:embed/>
                </p:oleObj>
              </mc:Choice>
              <mc:Fallback>
                <p:oleObj name="Photo Editor Photo" r:id="rId6" imgW="9144793" imgH="227857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257800"/>
                        <a:ext cx="39624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Box 1"/>
          <p:cNvSpPr txBox="1">
            <a:spLocks noChangeArrowheads="1"/>
          </p:cNvSpPr>
          <p:nvPr/>
        </p:nvSpPr>
        <p:spPr bwMode="auto">
          <a:xfrm>
            <a:off x="5638800" y="6330950"/>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latin typeface="Arial" panose="020B0604020202020204" pitchFamily="34" charset="0"/>
              </a:rPr>
              <a:t>NICC</a:t>
            </a:r>
          </a:p>
        </p:txBody>
      </p:sp>
      <p:sp>
        <p:nvSpPr>
          <p:cNvPr id="3" name="Title 2"/>
          <p:cNvSpPr>
            <a:spLocks noGrp="1"/>
          </p:cNvSpPr>
          <p:nvPr>
            <p:ph type="title"/>
          </p:nvPr>
        </p:nvSpPr>
        <p:spPr>
          <a:xfrm>
            <a:off x="1044576" y="427038"/>
            <a:ext cx="10515600" cy="1325563"/>
          </a:xfrm>
        </p:spPr>
        <p:txBody>
          <a:bodyPr>
            <a:normAutofit/>
          </a:bodyPr>
          <a:lstStyle/>
          <a:p>
            <a:r>
              <a:rPr lang="en-US" altLang="en-US" b="1" dirty="0">
                <a:solidFill>
                  <a:srgbClr val="000080"/>
                </a:solidFill>
                <a:latin typeface="Palatino Linotype" panose="02040502050505030304" pitchFamily="18" charset="0"/>
                <a:cs typeface="Times New Roman" panose="02020603050405020304" pitchFamily="18" charset="0"/>
              </a:rPr>
              <a:t>The National Education Center for </a:t>
            </a:r>
            <a:r>
              <a:rPr lang="en-US" altLang="en-US" b="1" dirty="0">
                <a:solidFill>
                  <a:srgbClr val="000080"/>
                </a:solidFill>
                <a:latin typeface="Palatino Linotype" panose="02040502050505030304" pitchFamily="18" charset="0"/>
              </a:rPr>
              <a:t>Agricultural Safety (NECAS</a:t>
            </a:r>
            <a:r>
              <a:rPr lang="en-US" altLang="en-US" b="1" dirty="0" smtClean="0">
                <a:solidFill>
                  <a:srgbClr val="000080"/>
                </a:solidFill>
                <a:latin typeface="Palatino Linotype" panose="02040502050505030304" pitchFamily="18" charset="0"/>
              </a:rPr>
              <a:t>)</a:t>
            </a:r>
            <a:endParaRPr lang="en-US" dirty="0"/>
          </a:p>
        </p:txBody>
      </p:sp>
      <p:sp>
        <p:nvSpPr>
          <p:cNvPr id="2" name="Rectangle 1"/>
          <p:cNvSpPr/>
          <p:nvPr/>
        </p:nvSpPr>
        <p:spPr>
          <a:xfrm>
            <a:off x="6662057" y="1877101"/>
            <a:ext cx="3461657" cy="2031325"/>
          </a:xfrm>
          <a:prstGeom prst="rect">
            <a:avLst/>
          </a:prstGeom>
        </p:spPr>
        <p:txBody>
          <a:bodyPr wrap="square">
            <a:spAutoFit/>
          </a:bodyPr>
          <a:lstStyle/>
          <a:p>
            <a:pPr>
              <a:spcBef>
                <a:spcPct val="0"/>
              </a:spcBef>
              <a:buFontTx/>
              <a:buNone/>
            </a:pPr>
            <a:r>
              <a:rPr lang="en-US" altLang="en-US" dirty="0">
                <a:latin typeface="Palatino Linotype" panose="02040502050505030304" pitchFamily="18" charset="0"/>
              </a:rPr>
              <a:t>8342 NICC Drive</a:t>
            </a:r>
          </a:p>
          <a:p>
            <a:pPr>
              <a:spcBef>
                <a:spcPct val="0"/>
              </a:spcBef>
              <a:buFontTx/>
              <a:buNone/>
            </a:pPr>
            <a:r>
              <a:rPr lang="en-US" altLang="en-US" dirty="0">
                <a:latin typeface="Palatino Linotype" panose="02040502050505030304" pitchFamily="18" charset="0"/>
              </a:rPr>
              <a:t>Peosta Iowa 52068</a:t>
            </a:r>
          </a:p>
          <a:p>
            <a:pPr>
              <a:spcBef>
                <a:spcPct val="0"/>
              </a:spcBef>
              <a:buFontTx/>
              <a:buNone/>
            </a:pPr>
            <a:r>
              <a:rPr lang="en-US" altLang="en-US" dirty="0">
                <a:latin typeface="Palatino Linotype" panose="02040502050505030304" pitchFamily="18" charset="0"/>
              </a:rPr>
              <a:t>Phone: 888-844-6322</a:t>
            </a:r>
          </a:p>
          <a:p>
            <a:pPr>
              <a:spcBef>
                <a:spcPct val="0"/>
              </a:spcBef>
              <a:buFontTx/>
              <a:buNone/>
            </a:pPr>
            <a:r>
              <a:rPr lang="en-US" altLang="en-US" dirty="0">
                <a:latin typeface="Palatino Linotype" panose="02040502050505030304" pitchFamily="18" charset="0"/>
              </a:rPr>
              <a:t>Fax: 563-557-0353</a:t>
            </a:r>
          </a:p>
          <a:p>
            <a:pPr>
              <a:spcBef>
                <a:spcPct val="0"/>
              </a:spcBef>
              <a:buFontTx/>
              <a:buNone/>
            </a:pPr>
            <a:r>
              <a:rPr lang="en-US" altLang="en-US" dirty="0" err="1">
                <a:latin typeface="Palatino Linotype" panose="02040502050505030304" pitchFamily="18" charset="0"/>
              </a:rPr>
              <a:t>Email:neenand@nicc.edu</a:t>
            </a:r>
            <a:endParaRPr lang="en-US" altLang="en-US" dirty="0">
              <a:latin typeface="Palatino Linotype" panose="02040502050505030304" pitchFamily="18" charset="0"/>
            </a:endParaRPr>
          </a:p>
          <a:p>
            <a:pPr>
              <a:spcBef>
                <a:spcPct val="0"/>
              </a:spcBef>
              <a:buFontTx/>
              <a:buNone/>
            </a:pPr>
            <a:r>
              <a:rPr lang="en-US" altLang="en-US" dirty="0">
                <a:latin typeface="Palatino Linotype" panose="02040502050505030304" pitchFamily="18" charset="0"/>
                <a:hlinkClick r:id="rId8"/>
              </a:rPr>
              <a:t>NECAS Site www.necasag.org</a:t>
            </a:r>
            <a:endParaRPr lang="en-US" altLang="en-US" dirty="0">
              <a:latin typeface="Palatino Linotype" panose="02040502050505030304" pitchFamily="18" charset="0"/>
            </a:endParaRPr>
          </a:p>
          <a:p>
            <a:pPr>
              <a:spcBef>
                <a:spcPct val="0"/>
              </a:spcBef>
              <a:buFontTx/>
              <a:buNone/>
            </a:pPr>
            <a:r>
              <a:rPr lang="en-US" altLang="en-US" dirty="0">
                <a:latin typeface="Palatino Linotype" panose="02040502050505030304" pitchFamily="18" charset="0"/>
              </a:rPr>
              <a:t>www.facebook.com/necasag</a:t>
            </a:r>
            <a:endParaRPr lang="en-US" altLang="en-US" dirty="0">
              <a:latin typeface="Palatino Linotype" panose="02040502050505030304" pitchFamily="18" charset="0"/>
            </a:endParaRPr>
          </a:p>
        </p:txBody>
      </p:sp>
    </p:spTree>
    <p:extLst>
      <p:ext uri="{BB962C8B-B14F-4D97-AF65-F5344CB8AC3E}">
        <p14:creationId xmlns:p14="http://schemas.microsoft.com/office/powerpoint/2010/main" val="9371680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910013" y="888049"/>
            <a:ext cx="4457700" cy="942975"/>
          </a:xfrm>
        </p:spPr>
        <p:txBody>
          <a:bodyPr vert="horz" lIns="50900" tIns="25004" rIns="50900" bIns="25004" rtlCol="0" anchor="ctr">
            <a:normAutofit/>
          </a:bodyPr>
          <a:lstStyle/>
          <a:p>
            <a:pPr eaLnBrk="1" hangingPunct="1">
              <a:defRPr/>
            </a:pPr>
            <a:r>
              <a:rPr lang="en-US" sz="3713" u="sng" dirty="0">
                <a:effectLst>
                  <a:outerShdw blurRad="38100" dist="38100" dir="2700000" algn="tl">
                    <a:srgbClr val="000000"/>
                  </a:outerShdw>
                </a:effectLst>
                <a:latin typeface="Palatino Linotype" panose="02040502050505030304" pitchFamily="18" charset="0"/>
              </a:rPr>
              <a:t>Statistics:</a:t>
            </a:r>
            <a:r>
              <a:rPr lang="en-US" sz="3713" u="sng" dirty="0">
                <a:effectLst>
                  <a:outerShdw blurRad="38100" dist="38100" dir="2700000" algn="tl">
                    <a:srgbClr val="000000"/>
                  </a:outerShdw>
                </a:effectLst>
              </a:rPr>
              <a:t/>
            </a:r>
            <a:br>
              <a:rPr lang="en-US" sz="3713" u="sng" dirty="0">
                <a:effectLst>
                  <a:outerShdw blurRad="38100" dist="38100" dir="2700000" algn="tl">
                    <a:srgbClr val="000000"/>
                  </a:outerShdw>
                </a:effectLst>
              </a:rPr>
            </a:br>
            <a:r>
              <a:rPr lang="en-US" sz="2025" dirty="0">
                <a:latin typeface="Palatino Linotype" panose="02040502050505030304" pitchFamily="18" charset="0"/>
              </a:rPr>
              <a:t>Involvement in Farming in the U.S.</a:t>
            </a:r>
          </a:p>
        </p:txBody>
      </p:sp>
      <p:sp>
        <p:nvSpPr>
          <p:cNvPr id="71685" name="Rectangle 5"/>
          <p:cNvSpPr>
            <a:spLocks noGrp="1" noChangeArrowheads="1"/>
          </p:cNvSpPr>
          <p:nvPr>
            <p:ph type="body" idx="1"/>
          </p:nvPr>
        </p:nvSpPr>
        <p:spPr>
          <a:xfrm>
            <a:off x="3910014" y="3171826"/>
            <a:ext cx="2357437" cy="942975"/>
          </a:xfrm>
        </p:spPr>
        <p:txBody>
          <a:bodyPr vert="horz" lIns="50900" tIns="25004" rIns="50900" bIns="25004" rtlCol="0">
            <a:normAutofit fontScale="62500" lnSpcReduction="20000"/>
          </a:bodyPr>
          <a:lstStyle/>
          <a:p>
            <a:pPr eaLnBrk="1" hangingPunct="1">
              <a:defRPr/>
            </a:pPr>
            <a:r>
              <a:rPr lang="en-US" dirty="0" smtClean="0">
                <a:latin typeface="Palatino Linotype" panose="02040502050505030304" pitchFamily="18" charset="0"/>
              </a:rPr>
              <a:t>2.1 Million farmers</a:t>
            </a:r>
          </a:p>
          <a:p>
            <a:pPr eaLnBrk="1" hangingPunct="1">
              <a:defRPr/>
            </a:pPr>
            <a:r>
              <a:rPr lang="en-US" dirty="0" smtClean="0">
                <a:latin typeface="Palatino Linotype" panose="02040502050505030304" pitchFamily="18" charset="0"/>
              </a:rPr>
              <a:t>2% of the population</a:t>
            </a:r>
          </a:p>
        </p:txBody>
      </p:sp>
      <p:sp>
        <p:nvSpPr>
          <p:cNvPr id="12293" name="TextBox 1"/>
          <p:cNvSpPr txBox="1">
            <a:spLocks noChangeArrowheads="1"/>
          </p:cNvSpPr>
          <p:nvPr/>
        </p:nvSpPr>
        <p:spPr bwMode="auto">
          <a:xfrm>
            <a:off x="2733040" y="5086351"/>
            <a:ext cx="59347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Palatino Linotype" panose="02040502050505030304" pitchFamily="18" charset="0"/>
              </a:rPr>
              <a:t>Reference: http://www.epa.gov/oecaagct/ag101/demographics.html</a:t>
            </a:r>
          </a:p>
        </p:txBody>
      </p:sp>
      <p:pic>
        <p:nvPicPr>
          <p:cNvPr id="2159" name="Picture 111" descr="C:\Users\drobertson\Pictures\Agrisafe 1 US Map.jpg" title="Statistics US 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5808" y="2984427"/>
            <a:ext cx="2615184" cy="176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3997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3181350" y="1314450"/>
            <a:ext cx="6229350" cy="1028700"/>
          </a:xfrm>
        </p:spPr>
        <p:txBody>
          <a:bodyPr vert="horz" lIns="67866" tIns="33338" rIns="67866" bIns="33338" rtlCol="0" anchor="ctr">
            <a:normAutofit fontScale="90000"/>
          </a:bodyPr>
          <a:lstStyle/>
          <a:p>
            <a:pPr eaLnBrk="1" hangingPunct="1">
              <a:defRPr/>
            </a:pPr>
            <a:r>
              <a:rPr lang="en-US" sz="3600" u="sng" dirty="0">
                <a:effectLst>
                  <a:outerShdw blurRad="38100" dist="38100" dir="2700000" algn="tl">
                    <a:srgbClr val="000000"/>
                  </a:outerShdw>
                </a:effectLst>
                <a:latin typeface="Palatino Linotype" panose="02040502050505030304" pitchFamily="18" charset="0"/>
              </a:rPr>
              <a:t>Statistics of Injury/Mortality</a:t>
            </a:r>
            <a:r>
              <a:rPr lang="en-US" sz="3600" u="sng" dirty="0">
                <a:effectLst>
                  <a:outerShdw blurRad="38100" dist="38100" dir="2700000" algn="tl">
                    <a:srgbClr val="000000"/>
                  </a:outerShdw>
                </a:effectLst>
              </a:rPr>
              <a:t>:</a:t>
            </a:r>
            <a:br>
              <a:rPr lang="en-US" sz="3600" u="sng" dirty="0">
                <a:effectLst>
                  <a:outerShdw blurRad="38100" dist="38100" dir="2700000" algn="tl">
                    <a:srgbClr val="000000"/>
                  </a:outerShdw>
                </a:effectLst>
              </a:rPr>
            </a:br>
            <a:r>
              <a:rPr lang="en-US" dirty="0" smtClean="0">
                <a:latin typeface="Palatino Linotype" panose="02040502050505030304" pitchFamily="18" charset="0"/>
              </a:rPr>
              <a:t>U.S.</a:t>
            </a:r>
          </a:p>
        </p:txBody>
      </p:sp>
      <p:sp>
        <p:nvSpPr>
          <p:cNvPr id="75781" name="Rectangle 5"/>
          <p:cNvSpPr>
            <a:spLocks noGrp="1" noChangeArrowheads="1"/>
          </p:cNvSpPr>
          <p:nvPr>
            <p:ph type="body" idx="1"/>
          </p:nvPr>
        </p:nvSpPr>
        <p:spPr>
          <a:xfrm>
            <a:off x="3124200" y="2400300"/>
            <a:ext cx="2800350" cy="3028950"/>
          </a:xfrm>
        </p:spPr>
        <p:txBody>
          <a:bodyPr vert="horz" lIns="67866" tIns="33338" rIns="67866" bIns="33338" rtlCol="0">
            <a:normAutofit/>
          </a:bodyPr>
          <a:lstStyle/>
          <a:p>
            <a:pPr eaLnBrk="1" hangingPunct="1">
              <a:defRPr/>
            </a:pPr>
            <a:r>
              <a:rPr lang="en-US" altLang="en-US" dirty="0" smtClean="0">
                <a:latin typeface="Palatino Linotype" panose="02040502050505030304" pitchFamily="18" charset="0"/>
              </a:rPr>
              <a:t>570 Fatalities (2015)</a:t>
            </a:r>
          </a:p>
          <a:p>
            <a:pPr eaLnBrk="1" hangingPunct="1">
              <a:defRPr/>
            </a:pPr>
            <a:r>
              <a:rPr lang="en-US" altLang="en-US" dirty="0" smtClean="0">
                <a:latin typeface="Palatino Linotype" panose="02040502050505030304" pitchFamily="18" charset="0"/>
              </a:rPr>
              <a:t>22.8 deaths per 100,000 workers</a:t>
            </a:r>
          </a:p>
        </p:txBody>
      </p:sp>
      <p:pic>
        <p:nvPicPr>
          <p:cNvPr id="3182" name="Picture 110" title="US 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4887" y="2232443"/>
            <a:ext cx="3486912" cy="22189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39406022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Safety Procedures</a:t>
            </a:r>
            <a:endParaRPr lang="en-US" dirty="0"/>
          </a:p>
        </p:txBody>
      </p:sp>
      <p:sp>
        <p:nvSpPr>
          <p:cNvPr id="2" name="TextBox 1"/>
          <p:cNvSpPr txBox="1"/>
          <p:nvPr/>
        </p:nvSpPr>
        <p:spPr>
          <a:xfrm>
            <a:off x="2125362" y="1690688"/>
            <a:ext cx="7941276"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Always wear your seatbelt and use restraint bar</a:t>
            </a:r>
          </a:p>
          <a:p>
            <a:pPr marL="457200" indent="-457200">
              <a:buFont typeface="Arial" panose="020B0604020202020204" pitchFamily="34" charset="0"/>
              <a:buChar char="•"/>
            </a:pPr>
            <a:r>
              <a:rPr lang="en-US" sz="3200" dirty="0" smtClean="0"/>
              <a:t>Use 3 point method of entry and exiting the skid loader</a:t>
            </a:r>
          </a:p>
          <a:p>
            <a:pPr marL="457200" indent="-457200">
              <a:buFont typeface="Arial" panose="020B0604020202020204" pitchFamily="34" charset="0"/>
              <a:buChar char="•"/>
            </a:pPr>
            <a:r>
              <a:rPr lang="en-US" sz="3200" dirty="0" smtClean="0"/>
              <a:t>Lower bucket to park safely</a:t>
            </a:r>
          </a:p>
          <a:p>
            <a:pPr marL="457200" indent="-457200">
              <a:buFont typeface="Arial" panose="020B0604020202020204" pitchFamily="34" charset="0"/>
              <a:buChar char="•"/>
            </a:pPr>
            <a:r>
              <a:rPr lang="en-US" sz="3200" dirty="0" smtClean="0"/>
              <a:t>Lower bucket to enter and exit safely</a:t>
            </a:r>
          </a:p>
          <a:p>
            <a:pPr marL="457200" indent="-457200">
              <a:buFont typeface="Arial" panose="020B0604020202020204" pitchFamily="34" charset="0"/>
              <a:buChar char="•"/>
            </a:pPr>
            <a:r>
              <a:rPr lang="en-US" sz="3200" dirty="0" smtClean="0"/>
              <a:t>NO extra riders</a:t>
            </a:r>
          </a:p>
          <a:p>
            <a:pPr marL="457200" indent="-457200">
              <a:buFont typeface="Wingdings" panose="05000000000000000000" pitchFamily="2" charset="2"/>
              <a:buChar char="§"/>
            </a:pPr>
            <a:endParaRPr lang="en-US" sz="3200" dirty="0"/>
          </a:p>
        </p:txBody>
      </p:sp>
    </p:spTree>
    <p:extLst>
      <p:ext uri="{BB962C8B-B14F-4D97-AF65-F5344CB8AC3E}">
        <p14:creationId xmlns:p14="http://schemas.microsoft.com/office/powerpoint/2010/main" val="2192341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931"/>
          </a:xfrm>
        </p:spPr>
        <p:txBody>
          <a:bodyPr/>
          <a:lstStyle/>
          <a:p>
            <a:pPr algn="ctr"/>
            <a:r>
              <a:rPr lang="en-US" dirty="0" smtClean="0"/>
              <a:t>Pre-trip inspection</a:t>
            </a:r>
            <a:endParaRPr lang="en-US" dirty="0"/>
          </a:p>
        </p:txBody>
      </p:sp>
      <p:sp>
        <p:nvSpPr>
          <p:cNvPr id="3" name="TextBox 2"/>
          <p:cNvSpPr txBox="1"/>
          <p:nvPr/>
        </p:nvSpPr>
        <p:spPr>
          <a:xfrm>
            <a:off x="4123592" y="1164056"/>
            <a:ext cx="3944815" cy="5786199"/>
          </a:xfrm>
          <a:prstGeom prst="rect">
            <a:avLst/>
          </a:prstGeom>
          <a:noFill/>
        </p:spPr>
        <p:txBody>
          <a:bodyPr wrap="square" rtlCol="0">
            <a:spAutoFit/>
          </a:bodyPr>
          <a:lstStyle/>
          <a:p>
            <a:pPr algn="ctr"/>
            <a:r>
              <a:rPr lang="en-US" sz="3200" dirty="0" smtClean="0"/>
              <a:t>Outside</a:t>
            </a:r>
          </a:p>
          <a:p>
            <a:pPr marL="285750" indent="-285750">
              <a:buFont typeface="Arial" panose="020B0604020202020204" pitchFamily="34" charset="0"/>
              <a:buChar char="•"/>
            </a:pPr>
            <a:r>
              <a:rPr lang="en-US" sz="3200" dirty="0" smtClean="0"/>
              <a:t>Lights</a:t>
            </a:r>
          </a:p>
          <a:p>
            <a:pPr marL="285750" indent="-285750">
              <a:buFont typeface="Arial" panose="020B0604020202020204" pitchFamily="34" charset="0"/>
              <a:buChar char="•"/>
            </a:pPr>
            <a:r>
              <a:rPr lang="en-US" sz="3200" dirty="0" smtClean="0"/>
              <a:t>Flashing warning lights</a:t>
            </a:r>
          </a:p>
          <a:p>
            <a:pPr marL="285750" indent="-285750">
              <a:buFont typeface="Arial" panose="020B0604020202020204" pitchFamily="34" charset="0"/>
              <a:buChar char="•"/>
            </a:pPr>
            <a:r>
              <a:rPr lang="en-US" sz="3200" dirty="0" smtClean="0"/>
              <a:t>Steps and handrails</a:t>
            </a:r>
          </a:p>
          <a:p>
            <a:pPr marL="285750" indent="-285750">
              <a:buFont typeface="Arial" panose="020B0604020202020204" pitchFamily="34" charset="0"/>
              <a:buChar char="•"/>
            </a:pPr>
            <a:r>
              <a:rPr lang="en-US" sz="3200" dirty="0" smtClean="0"/>
              <a:t>Tires and/or tracks</a:t>
            </a:r>
          </a:p>
          <a:p>
            <a:pPr marL="285750" indent="-285750">
              <a:buFont typeface="Arial" panose="020B0604020202020204" pitchFamily="34" charset="0"/>
              <a:buChar char="•"/>
            </a:pPr>
            <a:r>
              <a:rPr lang="en-US" sz="3200" dirty="0" smtClean="0"/>
              <a:t>Bucket and/or attachments</a:t>
            </a:r>
          </a:p>
          <a:p>
            <a:pPr marL="285750" indent="-285750">
              <a:buFont typeface="Arial" panose="020B0604020202020204" pitchFamily="34" charset="0"/>
              <a:buChar char="•"/>
            </a:pPr>
            <a:r>
              <a:rPr lang="en-US" sz="3200" dirty="0" smtClean="0"/>
              <a:t>Lifting Mechanism</a:t>
            </a:r>
          </a:p>
          <a:p>
            <a:pPr marL="285750" indent="-285750">
              <a:buFont typeface="Arial" panose="020B0604020202020204" pitchFamily="34" charset="0"/>
              <a:buChar char="•"/>
            </a:pPr>
            <a:r>
              <a:rPr lang="en-US" sz="3200" dirty="0" smtClean="0"/>
              <a:t>Hoses</a:t>
            </a:r>
          </a:p>
          <a:p>
            <a:pPr marL="285750" indent="-285750">
              <a:buFont typeface="Arial" panose="020B0604020202020204" pitchFamily="34" charset="0"/>
              <a:buChar char="•"/>
            </a:pPr>
            <a:r>
              <a:rPr lang="en-US" sz="3200" dirty="0" smtClean="0"/>
              <a:t>Fittings Greased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6769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679414"/>
          </a:xfrm>
        </p:spPr>
        <p:txBody>
          <a:bodyPr>
            <a:normAutofit fontScale="90000"/>
          </a:bodyPr>
          <a:lstStyle/>
          <a:p>
            <a:pPr algn="ctr"/>
            <a:r>
              <a:rPr lang="en-US" dirty="0"/>
              <a:t>Pre-trip </a:t>
            </a:r>
            <a:r>
              <a:rPr lang="en-US" dirty="0" smtClean="0"/>
              <a:t>inspection (continued)</a:t>
            </a:r>
            <a:endParaRPr lang="en-US" dirty="0"/>
          </a:p>
        </p:txBody>
      </p:sp>
      <p:sp>
        <p:nvSpPr>
          <p:cNvPr id="7" name="TextBox 6"/>
          <p:cNvSpPr txBox="1"/>
          <p:nvPr/>
        </p:nvSpPr>
        <p:spPr>
          <a:xfrm>
            <a:off x="4121833" y="1044540"/>
            <a:ext cx="3948333" cy="5509200"/>
          </a:xfrm>
          <a:prstGeom prst="rect">
            <a:avLst/>
          </a:prstGeom>
          <a:noFill/>
        </p:spPr>
        <p:txBody>
          <a:bodyPr wrap="square" rtlCol="0">
            <a:spAutoFit/>
          </a:bodyPr>
          <a:lstStyle/>
          <a:p>
            <a:pPr algn="ctr"/>
            <a:r>
              <a:rPr lang="en-US" sz="3200" dirty="0" smtClean="0"/>
              <a:t>Inside</a:t>
            </a:r>
          </a:p>
          <a:p>
            <a:pPr marL="457200" indent="-457200">
              <a:buFont typeface="Arial" panose="020B0604020202020204" pitchFamily="34" charset="0"/>
              <a:buChar char="•"/>
            </a:pPr>
            <a:r>
              <a:rPr lang="en-US" sz="3200" dirty="0" smtClean="0"/>
              <a:t>Brakes</a:t>
            </a:r>
          </a:p>
          <a:p>
            <a:pPr marL="457200" indent="-457200">
              <a:buFont typeface="Arial" panose="020B0604020202020204" pitchFamily="34" charset="0"/>
              <a:buChar char="•"/>
            </a:pPr>
            <a:r>
              <a:rPr lang="en-US" sz="3200" dirty="0" smtClean="0"/>
              <a:t>Backup alarm</a:t>
            </a:r>
          </a:p>
          <a:p>
            <a:pPr marL="457200" indent="-457200">
              <a:buFont typeface="Arial" panose="020B0604020202020204" pitchFamily="34" charset="0"/>
              <a:buChar char="•"/>
            </a:pPr>
            <a:r>
              <a:rPr lang="en-US" sz="3200" dirty="0" smtClean="0"/>
              <a:t>Fire extinguisher</a:t>
            </a:r>
          </a:p>
          <a:p>
            <a:pPr marL="457200" indent="-457200">
              <a:buFont typeface="Arial" panose="020B0604020202020204" pitchFamily="34" charset="0"/>
              <a:buChar char="•"/>
            </a:pPr>
            <a:r>
              <a:rPr lang="en-US" sz="3200" dirty="0" smtClean="0"/>
              <a:t>Gauges</a:t>
            </a:r>
          </a:p>
          <a:p>
            <a:pPr marL="457200" indent="-457200">
              <a:buFont typeface="Arial" panose="020B0604020202020204" pitchFamily="34" charset="0"/>
              <a:buChar char="•"/>
            </a:pPr>
            <a:r>
              <a:rPr lang="en-US" sz="3200" dirty="0" smtClean="0"/>
              <a:t>Horn</a:t>
            </a:r>
          </a:p>
          <a:p>
            <a:pPr marL="457200" indent="-457200">
              <a:buFont typeface="Arial" panose="020B0604020202020204" pitchFamily="34" charset="0"/>
              <a:buChar char="•"/>
            </a:pPr>
            <a:r>
              <a:rPr lang="en-US" sz="3200" dirty="0" smtClean="0"/>
              <a:t>Hydraulic Controls</a:t>
            </a:r>
          </a:p>
          <a:p>
            <a:pPr marL="457200" indent="-457200">
              <a:buFont typeface="Arial" panose="020B0604020202020204" pitchFamily="34" charset="0"/>
              <a:buChar char="•"/>
            </a:pPr>
            <a:r>
              <a:rPr lang="en-US" sz="3200" dirty="0" smtClean="0"/>
              <a:t>Glass</a:t>
            </a:r>
          </a:p>
          <a:p>
            <a:pPr marL="457200" indent="-457200">
              <a:buFont typeface="Arial" panose="020B0604020202020204" pitchFamily="34" charset="0"/>
              <a:buChar char="•"/>
            </a:pPr>
            <a:r>
              <a:rPr lang="en-US" sz="3200" dirty="0" smtClean="0"/>
              <a:t>Mirrors</a:t>
            </a:r>
          </a:p>
          <a:p>
            <a:pPr marL="457200" indent="-457200">
              <a:buFont typeface="Arial" panose="020B0604020202020204" pitchFamily="34" charset="0"/>
              <a:buChar char="•"/>
            </a:pPr>
            <a:r>
              <a:rPr lang="en-US" sz="3200" dirty="0" smtClean="0"/>
              <a:t>Seat belt and seat</a:t>
            </a:r>
          </a:p>
          <a:p>
            <a:pPr marL="457200" indent="-457200">
              <a:buFont typeface="Arial" panose="020B0604020202020204" pitchFamily="34" charset="0"/>
              <a:buChar char="•"/>
            </a:pPr>
            <a:r>
              <a:rPr lang="en-US" sz="3200" dirty="0" smtClean="0"/>
              <a:t>Steering control</a:t>
            </a:r>
            <a:r>
              <a:rPr lang="en-US" sz="2400" dirty="0" smtClean="0"/>
              <a:t>s</a:t>
            </a:r>
            <a:endParaRPr lang="en-US" sz="2400" dirty="0"/>
          </a:p>
        </p:txBody>
      </p:sp>
    </p:spTree>
    <p:extLst>
      <p:ext uri="{BB962C8B-B14F-4D97-AF65-F5344CB8AC3E}">
        <p14:creationId xmlns:p14="http://schemas.microsoft.com/office/powerpoint/2010/main" val="103361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Pre-trip </a:t>
            </a:r>
            <a:r>
              <a:rPr lang="en-US" dirty="0" smtClean="0"/>
              <a:t>inspection (Slide 3)</a:t>
            </a:r>
            <a:endParaRPr lang="en-US" dirty="0"/>
          </a:p>
        </p:txBody>
      </p:sp>
      <p:sp>
        <p:nvSpPr>
          <p:cNvPr id="3" name="Rectangle 2"/>
          <p:cNvSpPr/>
          <p:nvPr/>
        </p:nvSpPr>
        <p:spPr>
          <a:xfrm>
            <a:off x="1507002" y="1690688"/>
            <a:ext cx="3169920" cy="4401205"/>
          </a:xfrm>
          <a:prstGeom prst="rect">
            <a:avLst/>
          </a:prstGeom>
        </p:spPr>
        <p:txBody>
          <a:bodyPr wrap="square">
            <a:spAutoFit/>
          </a:bodyPr>
          <a:lstStyle/>
          <a:p>
            <a:pPr algn="ctr"/>
            <a:r>
              <a:rPr lang="en-US" sz="3200" dirty="0" smtClean="0"/>
              <a:t>Fluids</a:t>
            </a:r>
            <a:endParaRPr lang="en-US" sz="3200" dirty="0"/>
          </a:p>
          <a:p>
            <a:pPr marL="457200" indent="-457200">
              <a:buFont typeface="Arial" panose="020B0604020202020204" pitchFamily="34" charset="0"/>
              <a:buChar char="•"/>
            </a:pPr>
            <a:r>
              <a:rPr lang="en-US" sz="3200" dirty="0"/>
              <a:t>Visible leaks</a:t>
            </a:r>
          </a:p>
          <a:p>
            <a:pPr marL="457200" indent="-457200">
              <a:buFont typeface="Arial" panose="020B0604020202020204" pitchFamily="34" charset="0"/>
              <a:buChar char="•"/>
            </a:pPr>
            <a:r>
              <a:rPr lang="en-US" sz="3200" dirty="0"/>
              <a:t>Coolant levels</a:t>
            </a:r>
          </a:p>
          <a:p>
            <a:pPr marL="457200" indent="-457200">
              <a:buFont typeface="Arial" panose="020B0604020202020204" pitchFamily="34" charset="0"/>
              <a:buChar char="•"/>
            </a:pPr>
            <a:r>
              <a:rPr lang="en-US" sz="3200" dirty="0"/>
              <a:t>Hydraulic oil levels</a:t>
            </a:r>
          </a:p>
          <a:p>
            <a:pPr marL="457200" indent="-457200">
              <a:buFont typeface="Arial" panose="020B0604020202020204" pitchFamily="34" charset="0"/>
              <a:buChar char="•"/>
            </a:pPr>
            <a:r>
              <a:rPr lang="en-US" sz="3200" dirty="0"/>
              <a:t>Transmission fluid</a:t>
            </a:r>
          </a:p>
          <a:p>
            <a:pPr marL="457200" indent="-457200">
              <a:buFont typeface="Arial" panose="020B0604020202020204" pitchFamily="34" charset="0"/>
              <a:buChar char="•"/>
            </a:pPr>
            <a:r>
              <a:rPr lang="en-US" sz="3200" dirty="0"/>
              <a:t>Fuel levels</a:t>
            </a:r>
          </a:p>
          <a:p>
            <a:pPr marL="457200" indent="-457200">
              <a:buFont typeface="Arial" panose="020B0604020202020204" pitchFamily="34" charset="0"/>
              <a:buChar char="•"/>
            </a:pPr>
            <a:endParaRPr lang="en-US" sz="2400" dirty="0"/>
          </a:p>
        </p:txBody>
      </p:sp>
      <p:sp>
        <p:nvSpPr>
          <p:cNvPr id="4" name="TextBox 3"/>
          <p:cNvSpPr txBox="1"/>
          <p:nvPr/>
        </p:nvSpPr>
        <p:spPr>
          <a:xfrm>
            <a:off x="6383509" y="1693253"/>
            <a:ext cx="3263704" cy="3539430"/>
          </a:xfrm>
          <a:prstGeom prst="rect">
            <a:avLst/>
          </a:prstGeom>
          <a:noFill/>
        </p:spPr>
        <p:txBody>
          <a:bodyPr wrap="square" rtlCol="0">
            <a:spAutoFit/>
          </a:bodyPr>
          <a:lstStyle/>
          <a:p>
            <a:pPr algn="ctr"/>
            <a:r>
              <a:rPr lang="en-US" sz="3200" dirty="0"/>
              <a:t>Engine </a:t>
            </a:r>
          </a:p>
          <a:p>
            <a:pPr marL="342900" indent="-342900">
              <a:buFont typeface="Arial" panose="020B0604020202020204" pitchFamily="34" charset="0"/>
              <a:buChar char="•"/>
            </a:pPr>
            <a:r>
              <a:rPr lang="en-US" sz="3200" dirty="0"/>
              <a:t> </a:t>
            </a:r>
            <a:r>
              <a:rPr lang="en-US" sz="3200" dirty="0" smtClean="0"/>
              <a:t> Battery </a:t>
            </a:r>
            <a:r>
              <a:rPr lang="en-US" sz="3200" dirty="0"/>
              <a:t>and cables</a:t>
            </a:r>
          </a:p>
          <a:p>
            <a:pPr marL="457200" indent="-457200">
              <a:buFont typeface="Arial" panose="020B0604020202020204" pitchFamily="34" charset="0"/>
              <a:buChar char="•"/>
            </a:pPr>
            <a:r>
              <a:rPr lang="en-US" sz="3200" dirty="0"/>
              <a:t>Belts</a:t>
            </a:r>
          </a:p>
          <a:p>
            <a:pPr marL="457200" indent="-457200">
              <a:buFont typeface="Arial" panose="020B0604020202020204" pitchFamily="34" charset="0"/>
              <a:buChar char="•"/>
            </a:pPr>
            <a:r>
              <a:rPr lang="en-US" sz="3200" dirty="0"/>
              <a:t>Hoses</a:t>
            </a:r>
          </a:p>
          <a:p>
            <a:pPr marL="457200" indent="-457200">
              <a:buFont typeface="Arial" panose="020B0604020202020204" pitchFamily="34" charset="0"/>
              <a:buChar char="•"/>
            </a:pPr>
            <a:r>
              <a:rPr lang="en-US" sz="3200" dirty="0"/>
              <a:t>Air filter</a:t>
            </a:r>
          </a:p>
          <a:p>
            <a:pPr marL="457200" indent="-457200">
              <a:buFont typeface="Arial" panose="020B0604020202020204" pitchFamily="34" charset="0"/>
              <a:buChar char="•"/>
            </a:pPr>
            <a:r>
              <a:rPr lang="en-US" sz="3200" dirty="0"/>
              <a:t>Guards</a:t>
            </a:r>
          </a:p>
        </p:txBody>
      </p:sp>
    </p:spTree>
    <p:extLst>
      <p:ext uri="{BB962C8B-B14F-4D97-AF65-F5344CB8AC3E}">
        <p14:creationId xmlns:p14="http://schemas.microsoft.com/office/powerpoint/2010/main" val="1784824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2363</Words>
  <Application>Microsoft Office PowerPoint</Application>
  <PresentationFormat>Custom</PresentationFormat>
  <Paragraphs>283</Paragraphs>
  <Slides>34</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Photo Editor Photo</vt:lpstr>
      <vt:lpstr>Skid Steer Safety for Youth</vt:lpstr>
      <vt:lpstr>Hands-on Training Sites </vt:lpstr>
      <vt:lpstr>Program Objectives</vt:lpstr>
      <vt:lpstr>Statistics: Involvement in Farming in the U.S.</vt:lpstr>
      <vt:lpstr>Statistics of Injury/Mortality: U.S.</vt:lpstr>
      <vt:lpstr>Safety Procedures</vt:lpstr>
      <vt:lpstr>Pre-trip inspection</vt:lpstr>
      <vt:lpstr>Pre-trip inspection (continued)</vt:lpstr>
      <vt:lpstr>Pre-trip inspection (Slide 3)</vt:lpstr>
      <vt:lpstr>Entry and Exit into the Cab</vt:lpstr>
      <vt:lpstr>Attachments</vt:lpstr>
      <vt:lpstr>Hydraulics</vt:lpstr>
      <vt:lpstr>When traveling</vt:lpstr>
      <vt:lpstr>Center of Gravity</vt:lpstr>
      <vt:lpstr>Locking the Bucket in the air for service</vt:lpstr>
      <vt:lpstr>ROPS</vt:lpstr>
      <vt:lpstr>FOPS</vt:lpstr>
      <vt:lpstr>Seat Belt and Restraint Bar</vt:lpstr>
      <vt:lpstr>Be Alert</vt:lpstr>
      <vt:lpstr>Know your Location</vt:lpstr>
      <vt:lpstr> Calling 911  </vt:lpstr>
      <vt:lpstr>Emergency &amp; First-Response  Preparation Include:</vt:lpstr>
      <vt:lpstr>Emergency &amp; First-Response  Preparation Should Also Include:</vt:lpstr>
      <vt:lpstr>OSHA Section 5(a)(1), </vt:lpstr>
      <vt:lpstr>Small Farm Exemption </vt:lpstr>
      <vt:lpstr>State to State</vt:lpstr>
      <vt:lpstr>OSHA and Agriculture</vt:lpstr>
      <vt:lpstr>Employee Rights and Responsibilities</vt:lpstr>
      <vt:lpstr>Employee Rights and Responsibilities (continued) </vt:lpstr>
      <vt:lpstr>Employee Rights and Responsibilities (Slide 3)</vt:lpstr>
      <vt:lpstr>OSHA Whistleblower factsheet</vt:lpstr>
      <vt:lpstr>Whistleblower Protection Program  </vt:lpstr>
      <vt:lpstr>Disclaimers</vt:lpstr>
      <vt:lpstr>The National Education Center for Agricultural Safety (NECAS)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2018-06-14T18:07:57Z</dcterms:created>
  <dcterms:modified xsi:type="dcterms:W3CDTF">2018-06-14T18:17:59Z</dcterms:modified>
</cp:coreProperties>
</file>