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sldIdLst>
    <p:sldId id="257" r:id="rId2"/>
    <p:sldId id="259" r:id="rId3"/>
    <p:sldId id="260" r:id="rId4"/>
    <p:sldId id="292" r:id="rId5"/>
    <p:sldId id="339" r:id="rId6"/>
    <p:sldId id="340" r:id="rId7"/>
    <p:sldId id="331" r:id="rId8"/>
    <p:sldId id="328" r:id="rId9"/>
    <p:sldId id="332" r:id="rId10"/>
    <p:sldId id="329" r:id="rId11"/>
    <p:sldId id="335" r:id="rId12"/>
    <p:sldId id="336" r:id="rId13"/>
    <p:sldId id="337" r:id="rId14"/>
    <p:sldId id="338" r:id="rId15"/>
    <p:sldId id="330" r:id="rId16"/>
    <p:sldId id="341" r:id="rId17"/>
    <p:sldId id="342" r:id="rId18"/>
    <p:sldId id="309" r:id="rId19"/>
    <p:sldId id="263" r:id="rId20"/>
    <p:sldId id="310" r:id="rId21"/>
    <p:sldId id="311" r:id="rId22"/>
    <p:sldId id="324" r:id="rId23"/>
    <p:sldId id="325" r:id="rId24"/>
    <p:sldId id="326" r:id="rId25"/>
    <p:sldId id="327" r:id="rId26"/>
    <p:sldId id="264" r:id="rId27"/>
    <p:sldId id="265" r:id="rId28"/>
    <p:sldId id="266" r:id="rId29"/>
    <p:sldId id="267" r:id="rId30"/>
    <p:sldId id="268" r:id="rId31"/>
    <p:sldId id="269" r:id="rId32"/>
    <p:sldId id="25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26BD2D-70D9-4861-AB5D-25FFE08AC1A7}">
          <p14:sldIdLst>
            <p14:sldId id="257"/>
            <p14:sldId id="259"/>
            <p14:sldId id="260"/>
            <p14:sldId id="292"/>
          </p14:sldIdLst>
        </p14:section>
        <p14:section name="Untitled Section" id="{12E7CB0B-5E8B-444F-8389-F5CDEAFC8E0C}">
          <p14:sldIdLst>
            <p14:sldId id="339"/>
            <p14:sldId id="340"/>
            <p14:sldId id="331"/>
            <p14:sldId id="328"/>
            <p14:sldId id="332"/>
            <p14:sldId id="329"/>
            <p14:sldId id="335"/>
            <p14:sldId id="336"/>
            <p14:sldId id="337"/>
            <p14:sldId id="338"/>
            <p14:sldId id="330"/>
            <p14:sldId id="341"/>
            <p14:sldId id="342"/>
            <p14:sldId id="309"/>
            <p14:sldId id="263"/>
            <p14:sldId id="310"/>
            <p14:sldId id="311"/>
            <p14:sldId id="324"/>
            <p14:sldId id="325"/>
            <p14:sldId id="326"/>
            <p14:sldId id="327"/>
            <p14:sldId id="264"/>
            <p14:sldId id="265"/>
            <p14:sldId id="266"/>
            <p14:sldId id="267"/>
            <p14:sldId id="268"/>
            <p14:sldId id="269"/>
            <p14:sldId id="258"/>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85649" autoAdjust="0"/>
  </p:normalViewPr>
  <p:slideViewPr>
    <p:cSldViewPr snapToGrid="0">
      <p:cViewPr>
        <p:scale>
          <a:sx n="67" d="100"/>
          <a:sy n="67" d="100"/>
        </p:scale>
        <p:origin x="-1162" y="-365"/>
      </p:cViewPr>
      <p:guideLst>
        <p:guide orient="horz" pos="2160"/>
        <p:guide pos="3840"/>
      </p:guideLst>
    </p:cSldViewPr>
  </p:slideViewPr>
  <p:outlineViewPr>
    <p:cViewPr>
      <p:scale>
        <a:sx n="33" d="100"/>
        <a:sy n="33" d="100"/>
      </p:scale>
      <p:origin x="0" y="-186"/>
    </p:cViewPr>
  </p:outlineViewPr>
  <p:notesTextViewPr>
    <p:cViewPr>
      <p:scale>
        <a:sx n="1" d="1"/>
        <a:sy n="1" d="1"/>
      </p:scale>
      <p:origin x="0" y="0"/>
    </p:cViewPr>
  </p:notesTextViewPr>
  <p:sorterViewPr>
    <p:cViewPr>
      <p:scale>
        <a:sx n="100" d="100"/>
        <a:sy n="100" d="100"/>
      </p:scale>
      <p:origin x="0" y="-7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CAB29-6B6A-47A7-918C-E9E84E7B6C94}" type="datetimeFigureOut">
              <a:rPr lang="en-US" smtClean="0"/>
              <a:t>6/14/2018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514E6-85BA-45AF-8102-B1CE62DE3C09}" type="slidenum">
              <a:rPr lang="en-US" smtClean="0"/>
              <a:t>‹#›</a:t>
            </a:fld>
            <a:endParaRPr lang="en-US"/>
          </a:p>
        </p:txBody>
      </p:sp>
    </p:spTree>
    <p:extLst>
      <p:ext uri="{BB962C8B-B14F-4D97-AF65-F5344CB8AC3E}">
        <p14:creationId xmlns:p14="http://schemas.microsoft.com/office/powerpoint/2010/main" val="442168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862&amp;p_text_version=FALSE#1910.266%28d%29%281%29%28v%2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473075" y="688975"/>
            <a:ext cx="612775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xfrm>
            <a:off x="708025" y="4367213"/>
            <a:ext cx="5657850" cy="413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318708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courtesy of NECAS</a:t>
            </a:r>
          </a:p>
          <a:p>
            <a:endParaRPr lang="en-US" dirty="0" smtClean="0"/>
          </a:p>
          <a:p>
            <a:r>
              <a:rPr lang="en-US" dirty="0" smtClean="0"/>
              <a:t>Wear all</a:t>
            </a:r>
            <a:r>
              <a:rPr lang="en-US" baseline="0" dirty="0" smtClean="0"/>
              <a:t> Personnel Protective equipment when operating a chainsaw every time you operate the saw.</a:t>
            </a:r>
          </a:p>
          <a:p>
            <a:r>
              <a:rPr lang="en-US" baseline="0" dirty="0" smtClean="0"/>
              <a:t>Leg protection should be made of a </a:t>
            </a:r>
            <a:r>
              <a:rPr lang="en-US" dirty="0" smtClean="0"/>
              <a:t>cut-retardant material designed to reduce the risk or severity of injury to the body parts covered by the pads in the event of contact with the rotating saw chain of a gasoline-powered chainsaw</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10</a:t>
            </a:fld>
            <a:endParaRPr lang="en-US"/>
          </a:p>
        </p:txBody>
      </p:sp>
    </p:spTree>
    <p:extLst>
      <p:ext uri="{BB962C8B-B14F-4D97-AF65-F5344CB8AC3E}">
        <p14:creationId xmlns:p14="http://schemas.microsoft.com/office/powerpoint/2010/main" val="1849643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Courtesy of NECAS</a:t>
            </a:r>
          </a:p>
          <a:p>
            <a:r>
              <a:rPr lang="en-US" dirty="0" smtClean="0"/>
              <a:t>Our person is wearing a protective helmet with hearing protection and face protection built</a:t>
            </a:r>
            <a:r>
              <a:rPr lang="en-US" baseline="0" dirty="0" smtClean="0"/>
              <a:t> in, he is also wearing protective glasses with side shields</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11</a:t>
            </a:fld>
            <a:endParaRPr lang="en-US"/>
          </a:p>
        </p:txBody>
      </p:sp>
    </p:spTree>
    <p:extLst>
      <p:ext uri="{BB962C8B-B14F-4D97-AF65-F5344CB8AC3E}">
        <p14:creationId xmlns:p14="http://schemas.microsoft.com/office/powerpoint/2010/main" val="2243123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courtesy of NECAS</a:t>
            </a:r>
          </a:p>
          <a:p>
            <a:r>
              <a:rPr lang="en-US" dirty="0" smtClean="0"/>
              <a:t>Many manufactures make leg</a:t>
            </a:r>
            <a:r>
              <a:rPr lang="en-US" baseline="0" dirty="0" smtClean="0"/>
              <a:t> protection that is cut resistant, injuries occur when a running chain saw blade comes in contact with the skin on the legs</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12</a:t>
            </a:fld>
            <a:endParaRPr lang="en-US"/>
          </a:p>
        </p:txBody>
      </p:sp>
    </p:spTree>
    <p:extLst>
      <p:ext uri="{BB962C8B-B14F-4D97-AF65-F5344CB8AC3E}">
        <p14:creationId xmlns:p14="http://schemas.microsoft.com/office/powerpoint/2010/main" val="2699292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Courtesy of NECAS Source: https://www.osha.gov/SLTC/etools/logging/manual/logger/foot_protection.html</a:t>
            </a:r>
          </a:p>
          <a:p>
            <a:endParaRPr lang="en-US" dirty="0" smtClean="0"/>
          </a:p>
          <a:p>
            <a:r>
              <a:rPr lang="en-US" dirty="0" smtClean="0"/>
              <a:t>Employers shall</a:t>
            </a:r>
            <a:r>
              <a:rPr lang="en-US" baseline="0" dirty="0" smtClean="0"/>
              <a:t> </a:t>
            </a:r>
            <a:r>
              <a:rPr lang="en-US" dirty="0" smtClean="0"/>
              <a:t>assure that each employee wear heavy duty logging boots that are waterproof or water repellant, and cover and provide support to the ankle. If the employee uses a chain saw, the footwear must be constructed with cut-resistant material that will protect against contact with a running chain saw. Calk soled boots are acceptable when they are required for the employee's job. [</a:t>
            </a:r>
            <a:r>
              <a:rPr lang="en-US" dirty="0" smtClean="0">
                <a:hlinkClick r:id="rId3" tooltip="29 CFR 1910.266(d)(1)(v)"/>
              </a:rPr>
              <a:t>29 CFR 1910.266(d)(1)(v)</a:t>
            </a:r>
            <a:r>
              <a:rPr lang="en-US" dirty="0" smtClean="0"/>
              <a:t>] </a:t>
            </a:r>
            <a:br>
              <a:rPr lang="en-US" dirty="0" smtClean="0"/>
            </a:br>
            <a:r>
              <a:rPr lang="en-US" dirty="0" smtClean="0"/>
              <a:t/>
            </a:r>
            <a:br>
              <a:rPr lang="en-US" dirty="0" smtClean="0"/>
            </a:br>
            <a:r>
              <a:rPr lang="en-US" dirty="0" smtClean="0"/>
              <a:t>Underwriters Laboratories (UL) currently tests and labels foot protection which meets minimum cut resistance requirements. (Reference ASTM F1818, Standard Specification for Foot Protection for Chain Saw Users.)</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13</a:t>
            </a:fld>
            <a:endParaRPr lang="en-US"/>
          </a:p>
        </p:txBody>
      </p:sp>
    </p:spTree>
    <p:extLst>
      <p:ext uri="{BB962C8B-B14F-4D97-AF65-F5344CB8AC3E}">
        <p14:creationId xmlns:p14="http://schemas.microsoft.com/office/powerpoint/2010/main" val="3030009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Courtesy of NECAS</a:t>
            </a:r>
          </a:p>
          <a:p>
            <a:r>
              <a:rPr lang="en-US" dirty="0" smtClean="0"/>
              <a:t>Gloves should be cut resistant with vibration protection.</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14</a:t>
            </a:fld>
            <a:endParaRPr lang="en-US"/>
          </a:p>
        </p:txBody>
      </p:sp>
    </p:spTree>
    <p:extLst>
      <p:ext uri="{BB962C8B-B14F-4D97-AF65-F5344CB8AC3E}">
        <p14:creationId xmlns:p14="http://schemas.microsoft.com/office/powerpoint/2010/main" val="3165563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OSHA fact sheet</a:t>
            </a:r>
          </a:p>
          <a:p>
            <a:r>
              <a:rPr lang="en-US" dirty="0" smtClean="0"/>
              <a:t>Employers involved in tree removal/logging are required to assure that their employees are able to safely</a:t>
            </a:r>
            <a:r>
              <a:rPr lang="en-US" baseline="0" dirty="0" smtClean="0"/>
              <a:t> perform their assigned task. When loggers are trained to work safely they should be able to anticipate and avoid injury from the job related hazards they may encounter</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15</a:t>
            </a:fld>
            <a:endParaRPr lang="en-US"/>
          </a:p>
        </p:txBody>
      </p:sp>
    </p:spTree>
    <p:extLst>
      <p:ext uri="{BB962C8B-B14F-4D97-AF65-F5344CB8AC3E}">
        <p14:creationId xmlns:p14="http://schemas.microsoft.com/office/powerpoint/2010/main" val="3159364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Courtesy of NECAS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https://www.osha.gov/Publications/3269-10N-05-english-06-27-2007.html</a:t>
            </a:r>
          </a:p>
          <a:p>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16</a:t>
            </a:fld>
            <a:endParaRPr lang="en-US"/>
          </a:p>
        </p:txBody>
      </p:sp>
    </p:spTree>
    <p:extLst>
      <p:ext uri="{BB962C8B-B14F-4D97-AF65-F5344CB8AC3E}">
        <p14:creationId xmlns:p14="http://schemas.microsoft.com/office/powerpoint/2010/main" val="2841596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on</a:t>
            </a:r>
            <a:r>
              <a:rPr lang="en-US" baseline="0" dirty="0" smtClean="0"/>
              <a:t> left courtesy of Oregon parts</a:t>
            </a:r>
          </a:p>
          <a:p>
            <a:r>
              <a:rPr lang="en-US" dirty="0" smtClean="0"/>
              <a:t>Photo on</a:t>
            </a:r>
            <a:r>
              <a:rPr lang="en-US" baseline="0" dirty="0" smtClean="0"/>
              <a:t> right </a:t>
            </a:r>
            <a:r>
              <a:rPr lang="en-US" dirty="0" smtClean="0"/>
              <a:t>courtesy of NECAS:</a:t>
            </a:r>
          </a:p>
          <a:p>
            <a:endParaRPr lang="en-US" dirty="0" smtClean="0"/>
          </a:p>
          <a:p>
            <a:r>
              <a:rPr lang="en-US" dirty="0" smtClean="0"/>
              <a:t>Be cautious of saw kick-back. To avoid kick-back, do not saw with  the tip. If equipped, keep tip guard in place. </a:t>
            </a:r>
            <a:r>
              <a:rPr lang="en-US" dirty="0" smtClean="0">
                <a:effectLst/>
              </a:rPr>
              <a:t>Follow kick-back prevention instructions to reduce risk of kick-back injury when cutting</a:t>
            </a:r>
            <a:r>
              <a:rPr lang="en-US" baseline="0" dirty="0" smtClean="0">
                <a:effectLst/>
              </a:rPr>
              <a:t> </a:t>
            </a:r>
            <a:r>
              <a:rPr lang="en-US" dirty="0" smtClean="0">
                <a:effectLst/>
              </a:rPr>
              <a:t>without kick guard. </a:t>
            </a:r>
          </a:p>
          <a:p>
            <a:endParaRPr lang="en-US" dirty="0" smtClean="0">
              <a:effectLst/>
            </a:endParaRPr>
          </a:p>
          <a:p>
            <a:r>
              <a:rPr lang="en-US" dirty="0" smtClean="0">
                <a:effectLst/>
              </a:rPr>
              <a:t>Second photo </a:t>
            </a:r>
            <a:r>
              <a:rPr lang="en-US" sz="1200" kern="1200" dirty="0" smtClean="0">
                <a:solidFill>
                  <a:schemeClr val="tx1"/>
                </a:solidFill>
                <a:effectLst/>
                <a:latin typeface="+mn-lt"/>
                <a:ea typeface="+mn-ea"/>
                <a:cs typeface="+mn-cs"/>
              </a:rPr>
              <a:t>shows a device that protects the operator</a:t>
            </a:r>
            <a:r>
              <a:rPr lang="en-US" sz="1200" kern="1200" baseline="0" dirty="0" smtClean="0">
                <a:solidFill>
                  <a:schemeClr val="tx1"/>
                </a:solidFill>
                <a:effectLst/>
                <a:latin typeface="+mn-lt"/>
                <a:ea typeface="+mn-ea"/>
                <a:cs typeface="+mn-cs"/>
              </a:rPr>
              <a:t> </a:t>
            </a:r>
            <a:r>
              <a:rPr lang="en-US" dirty="0" smtClean="0">
                <a:effectLst/>
              </a:rPr>
              <a:t>from the chain and allows the depth of cut to be set so no structural members are cut. Tool-less design allows fast and easy adjustments and removal in seconds, even with gloves on.</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17</a:t>
            </a:fld>
            <a:endParaRPr lang="en-US"/>
          </a:p>
        </p:txBody>
      </p:sp>
    </p:spTree>
    <p:extLst>
      <p:ext uri="{BB962C8B-B14F-4D97-AF65-F5344CB8AC3E}">
        <p14:creationId xmlns:p14="http://schemas.microsoft.com/office/powerpoint/2010/main" val="1168406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farms</a:t>
            </a:r>
            <a:r>
              <a:rPr lang="en-US" baseline="0" dirty="0" smtClean="0"/>
              <a:t> today </a:t>
            </a:r>
            <a:r>
              <a:rPr lang="en-US" dirty="0" smtClean="0"/>
              <a:t>not only include the home farm but rental properties or purchased farms not located adjunct to the home farm. It is important to know the physical address and 911 address of the location. It is recommended that you</a:t>
            </a:r>
            <a:r>
              <a:rPr lang="en-US" baseline="0" dirty="0" smtClean="0"/>
              <a:t> write down each farm, its 911 address, physical address, and who owned it before. This information should be carried in every moving vehicle that goes from farm to farm. The GPS on your phone can track you in an emergency but that takes time and in an emergency that time could be essential. </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18</a:t>
            </a:fld>
            <a:endParaRPr lang="en-US"/>
          </a:p>
        </p:txBody>
      </p:sp>
    </p:spTree>
    <p:extLst>
      <p:ext uri="{BB962C8B-B14F-4D97-AF65-F5344CB8AC3E}">
        <p14:creationId xmlns:p14="http://schemas.microsoft.com/office/powerpoint/2010/main" val="2193801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r>
              <a:rPr lang="en-US" b="1" dirty="0" smtClean="0"/>
              <a:t>Instructor Notes:</a:t>
            </a:r>
          </a:p>
          <a:p>
            <a:pPr>
              <a:spcBef>
                <a:spcPts val="300"/>
              </a:spcBef>
              <a:defRPr/>
            </a:pPr>
            <a:endParaRPr lang="en-US" sz="1100" dirty="0" smtClean="0"/>
          </a:p>
          <a:p>
            <a:pPr>
              <a:spcBef>
                <a:spcPts val="300"/>
              </a:spcBef>
              <a:defRPr/>
            </a:pPr>
            <a:r>
              <a:rPr lang="en-US" sz="1100" dirty="0" smtClean="0"/>
              <a:t>When a call for emergency services is made, usually to 911, the dispatcher needs several important pieces of information to ensure that assistance is provided in a timely manner. It is extremely important that the caller stay on the line until the dispatcher is adequately informed. In some cases, 911 calls are made and the caller hangs up before an address is provided or the nature of the emergency is explained. In some communities, the 911 dispatcher knows the address and the callers identification. However, the caller’s home address may not be the site where the assistance is needed.</a:t>
            </a:r>
          </a:p>
          <a:p>
            <a:pPr>
              <a:spcBef>
                <a:spcPts val="300"/>
              </a:spcBef>
              <a:defRPr/>
            </a:pPr>
            <a:endParaRPr lang="en-US" sz="1100" dirty="0" smtClean="0"/>
          </a:p>
          <a:p>
            <a:pPr>
              <a:spcBef>
                <a:spcPts val="300"/>
              </a:spcBef>
              <a:defRPr/>
            </a:pPr>
            <a:r>
              <a:rPr lang="en-US" sz="1100" dirty="0" smtClean="0"/>
              <a:t>In most cases the 911 dispatcher will ask the following:</a:t>
            </a:r>
          </a:p>
          <a:p>
            <a:pPr>
              <a:spcBef>
                <a:spcPts val="300"/>
              </a:spcBef>
              <a:defRPr/>
            </a:pPr>
            <a:endParaRPr lang="en-US" sz="1100" dirty="0" smtClean="0"/>
          </a:p>
          <a:p>
            <a:pPr marL="171450" indent="-171450">
              <a:spcBef>
                <a:spcPts val="300"/>
              </a:spcBef>
              <a:buFont typeface="Wingdings" panose="05000000000000000000" pitchFamily="2" charset="2"/>
              <a:buChar char="§"/>
              <a:defRPr/>
            </a:pPr>
            <a:r>
              <a:rPr lang="en-US" sz="1100" dirty="0" smtClean="0"/>
              <a:t>Name, first and last, of the call</a:t>
            </a:r>
          </a:p>
          <a:p>
            <a:pPr marL="171450" indent="-171450">
              <a:spcBef>
                <a:spcPts val="300"/>
              </a:spcBef>
              <a:buFont typeface="Wingdings" panose="05000000000000000000" pitchFamily="2" charset="2"/>
              <a:buChar char="§"/>
              <a:defRPr/>
            </a:pPr>
            <a:r>
              <a:rPr lang="en-US" sz="1100" dirty="0" smtClean="0"/>
              <a:t>Address where the incident has occurred, not necessarily the address of the caller</a:t>
            </a:r>
          </a:p>
          <a:p>
            <a:pPr marL="171450" indent="-171450">
              <a:spcBef>
                <a:spcPts val="300"/>
              </a:spcBef>
              <a:buFont typeface="Wingdings" panose="05000000000000000000" pitchFamily="2" charset="2"/>
              <a:buChar char="§"/>
              <a:defRPr/>
            </a:pPr>
            <a:r>
              <a:rPr lang="en-US" sz="1100" dirty="0" smtClean="0"/>
              <a:t>The exact nature of the emergency including the known number of victims and the nature of their injuries if known</a:t>
            </a:r>
          </a:p>
          <a:p>
            <a:pPr marL="171450" indent="-171450">
              <a:spcBef>
                <a:spcPts val="300"/>
              </a:spcBef>
              <a:buFont typeface="Wingdings" panose="05000000000000000000" pitchFamily="2" charset="2"/>
              <a:buChar char="§"/>
              <a:defRPr/>
            </a:pPr>
            <a:r>
              <a:rPr lang="en-US" sz="1100" dirty="0" smtClean="0"/>
              <a:t>It is important for the caller to know their location. So many farmers are renting and buying farms away from the home farm. It is important to write down the name , address, 911 address of each farm they own or rent. Copy this and put it in every vehicle that will go from farm to farm. </a:t>
            </a:r>
          </a:p>
          <a:p>
            <a:pPr>
              <a:spcBef>
                <a:spcPts val="300"/>
              </a:spcBef>
              <a:buFont typeface="Wingdings" panose="05000000000000000000" pitchFamily="2" charset="2"/>
              <a:buNone/>
              <a:defRPr/>
            </a:pPr>
            <a:endParaRPr lang="en-US" sz="1100" dirty="0" smtClean="0"/>
          </a:p>
          <a:p>
            <a:pPr>
              <a:spcBef>
                <a:spcPts val="300"/>
              </a:spcBef>
              <a:defRPr/>
            </a:pPr>
            <a:r>
              <a:rPr lang="en-US" sz="1100" dirty="0" smtClean="0"/>
              <a:t>Remember, remind the participants to not hang up on the 911 dispatcher until the dispatcher has gotten all the information they need.</a:t>
            </a:r>
          </a:p>
          <a:p>
            <a:pPr>
              <a:spcBef>
                <a:spcPts val="300"/>
              </a:spcBef>
              <a:defRPr/>
            </a:pPr>
            <a:endParaRPr lang="en-US" sz="1100" dirty="0" smtClean="0"/>
          </a:p>
          <a:p>
            <a:pPr>
              <a:spcBef>
                <a:spcPts val="300"/>
              </a:spcBef>
              <a:defRPr/>
            </a:pPr>
            <a:r>
              <a:rPr lang="en-US" sz="1100" dirty="0" smtClean="0"/>
              <a:t>Photo courtesy of Dubuque County Iowa dispatch center. Used with permission.</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C48187-134B-44C2-AEDA-32611A6601E4}" type="slidenum">
              <a:rPr lang="en-US" altLang="en-US"/>
              <a:pPr/>
              <a:t>19</a:t>
            </a:fld>
            <a:endParaRPr lang="en-US" altLang="en-US"/>
          </a:p>
        </p:txBody>
      </p:sp>
      <p:sp>
        <p:nvSpPr>
          <p:cNvPr id="86021"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11/21/14</a:t>
            </a:r>
          </a:p>
        </p:txBody>
      </p:sp>
    </p:spTree>
    <p:extLst>
      <p:ext uri="{BB962C8B-B14F-4D97-AF65-F5344CB8AC3E}">
        <p14:creationId xmlns:p14="http://schemas.microsoft.com/office/powerpoint/2010/main" val="225230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473075" y="688975"/>
            <a:ext cx="612775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xfrm>
            <a:off x="708025" y="4368800"/>
            <a:ext cx="5657850"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Pictures from NECAS</a:t>
            </a:r>
          </a:p>
        </p:txBody>
      </p:sp>
      <p:sp>
        <p:nvSpPr>
          <p:cNvPr id="9220" name="Slide Number Placeholder 3"/>
          <p:cNvSpPr>
            <a:spLocks noGrp="1"/>
          </p:cNvSpPr>
          <p:nvPr>
            <p:ph type="sldNum" sz="quarter" idx="5"/>
          </p:nvPr>
        </p:nvSpPr>
        <p:spPr bwMode="auto">
          <a:xfrm>
            <a:off x="4006850" y="8732838"/>
            <a:ext cx="3065463"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42F0D6-7A04-472E-823E-E5E7D76F1AC2}" type="slidenum">
              <a:rPr lang="en-US" altLang="en-US"/>
              <a:pPr/>
              <a:t>2</a:t>
            </a:fld>
            <a:endParaRPr lang="en-US" altLang="en-US"/>
          </a:p>
        </p:txBody>
      </p:sp>
    </p:spTree>
    <p:extLst>
      <p:ext uri="{BB962C8B-B14F-4D97-AF65-F5344CB8AC3E}">
        <p14:creationId xmlns:p14="http://schemas.microsoft.com/office/powerpoint/2010/main" val="2526812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b="1" dirty="0" smtClean="0"/>
              <a:t>Instructor Notes:</a:t>
            </a:r>
          </a:p>
          <a:p>
            <a:pPr>
              <a:defRPr/>
            </a:pPr>
            <a:endParaRPr lang="en-US" sz="600" dirty="0" smtClean="0"/>
          </a:p>
          <a:p>
            <a:pPr>
              <a:spcBef>
                <a:spcPts val="300"/>
              </a:spcBef>
              <a:defRPr/>
            </a:pPr>
            <a:r>
              <a:rPr lang="en-US" sz="1000" dirty="0" smtClean="0"/>
              <a:t>Every employer involved in operating potentially hazardous equipment or facilities such as grain storage and handling operations or other types of agricultural confined spaces should have given consideration to preparing for the potential for emergencies. In fact, at non-exempt grain storage and handling facilities this measure is required under the OSHA rules. Preparation is a key component of emergency management. Trying to locate a phone number or identifying who should be called during an emergency can result in wasted time and greater potential for a minor incident becoming a much more serious one.</a:t>
            </a:r>
          </a:p>
          <a:p>
            <a:pPr>
              <a:spcBef>
                <a:spcPts val="300"/>
              </a:spcBef>
              <a:defRPr/>
            </a:pPr>
            <a:endParaRPr lang="en-US" sz="600" dirty="0" smtClean="0"/>
          </a:p>
          <a:p>
            <a:pPr>
              <a:spcBef>
                <a:spcPts val="300"/>
              </a:spcBef>
              <a:defRPr/>
            </a:pPr>
            <a:r>
              <a:rPr lang="en-US" sz="1000" dirty="0" smtClean="0"/>
              <a:t>Key preparation measures should include:</a:t>
            </a:r>
          </a:p>
          <a:p>
            <a:pPr marL="171450" indent="-171450">
              <a:spcBef>
                <a:spcPts val="300"/>
              </a:spcBef>
              <a:buFont typeface="Wingdings" panose="05000000000000000000" pitchFamily="2" charset="2"/>
              <a:buChar char="§"/>
              <a:defRPr/>
            </a:pPr>
            <a:r>
              <a:rPr lang="en-US" sz="1000" dirty="0" smtClean="0"/>
              <a:t>Posting of an approved emergency action plan for the most probable types of emergencies.</a:t>
            </a:r>
          </a:p>
          <a:p>
            <a:pPr marL="171450" indent="-171450">
              <a:spcBef>
                <a:spcPts val="300"/>
              </a:spcBef>
              <a:buFont typeface="Wingdings" panose="05000000000000000000" pitchFamily="2" charset="2"/>
              <a:buChar char="§"/>
              <a:defRPr/>
            </a:pPr>
            <a:r>
              <a:rPr lang="en-US" sz="1000" dirty="0" smtClean="0"/>
              <a:t>Employee training on the site’s emergency action plan. (This may be required annually.)</a:t>
            </a:r>
          </a:p>
          <a:p>
            <a:pPr marL="171450" indent="-171450">
              <a:spcBef>
                <a:spcPts val="300"/>
              </a:spcBef>
              <a:buFont typeface="Wingdings" panose="05000000000000000000" pitchFamily="2" charset="2"/>
              <a:buChar char="§"/>
              <a:defRPr/>
            </a:pPr>
            <a:r>
              <a:rPr lang="en-US" sz="1000" dirty="0" smtClean="0"/>
              <a:t>Appropriate placement of telephones or other communication devices such as radios or cell phones. </a:t>
            </a:r>
            <a:r>
              <a:rPr lang="en-US" sz="1000" b="1" dirty="0" smtClean="0"/>
              <a:t>(Remember, some devices such as cell phones may not work inside of an agricultural confined space.)</a:t>
            </a:r>
          </a:p>
          <a:p>
            <a:pPr marL="171450" indent="-171450">
              <a:spcBef>
                <a:spcPts val="300"/>
              </a:spcBef>
              <a:buFont typeface="Wingdings" panose="05000000000000000000" pitchFamily="2" charset="2"/>
              <a:buChar char="§"/>
              <a:defRPr/>
            </a:pPr>
            <a:r>
              <a:rPr lang="en-US" sz="1000" dirty="0" smtClean="0"/>
              <a:t>Posting of emergency phone numbers by each phone or having emergency phone numbers preprogrammed into personal cell phones.  (Remember, 911 may not be available in rural communities.)</a:t>
            </a:r>
          </a:p>
          <a:p>
            <a:pPr marL="171450" indent="-171450">
              <a:spcBef>
                <a:spcPts val="300"/>
              </a:spcBef>
              <a:buFont typeface="Wingdings" panose="05000000000000000000" pitchFamily="2" charset="2"/>
              <a:buChar char="§"/>
              <a:defRPr/>
            </a:pPr>
            <a:r>
              <a:rPr lang="en-US" sz="1000" dirty="0" smtClean="0"/>
              <a:t>Having the address and directions to each worksite posted by each phone. In many cases, callers will forget how to get to a specific site or give an incorrect address due to the confusion caused by an emergency situation.</a:t>
            </a:r>
          </a:p>
          <a:p>
            <a:pPr marL="171450" indent="-171450">
              <a:spcBef>
                <a:spcPts val="300"/>
              </a:spcBef>
              <a:buFont typeface="Wingdings" panose="05000000000000000000" pitchFamily="2" charset="2"/>
              <a:buChar char="§"/>
              <a:defRPr/>
            </a:pPr>
            <a:r>
              <a:rPr lang="en-US" sz="1000" dirty="0" smtClean="0"/>
              <a:t>Identification of a pre-determined meeting place where all employees can meet following an emergency situation. Young and beginning workers have been known to leave the site after an incident resulting in them being listed as missing. This can lead to unnecessary search and rescue efforts.</a:t>
            </a:r>
          </a:p>
          <a:p>
            <a:pPr marL="171450" indent="-171450">
              <a:spcBef>
                <a:spcPts val="300"/>
              </a:spcBef>
              <a:buFont typeface="Wingdings" panose="05000000000000000000" pitchFamily="2" charset="2"/>
              <a:buChar char="§"/>
              <a:defRPr/>
            </a:pPr>
            <a:endParaRPr lang="en-US" sz="1000" dirty="0" smtClean="0"/>
          </a:p>
          <a:p>
            <a:pPr>
              <a:spcBef>
                <a:spcPts val="300"/>
              </a:spcBef>
              <a:buFont typeface="Wingdings" panose="05000000000000000000" pitchFamily="2" charset="2"/>
              <a:buNone/>
              <a:defRPr/>
            </a:pPr>
            <a:r>
              <a:rPr lang="en-US" dirty="0" smtClean="0"/>
              <a:t>Used with permission from Purdue University, Susan Harwood grant </a:t>
            </a:r>
            <a:r>
              <a:rPr lang="en-US" b="1" i="1" dirty="0" smtClean="0"/>
              <a:t>SH23575SH3</a:t>
            </a:r>
            <a:endParaRPr lang="en-US" dirty="0" smtClean="0"/>
          </a:p>
          <a:p>
            <a:pPr>
              <a:spcBef>
                <a:spcPts val="300"/>
              </a:spcBef>
              <a:buFont typeface="Wingdings" panose="05000000000000000000" pitchFamily="2" charset="2"/>
              <a:buNone/>
              <a:defRPr/>
            </a:pPr>
            <a:endParaRPr lang="en-US" sz="1000"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E272E7-4450-461D-9E73-FE296BFC0AE0}" type="slidenum">
              <a:rPr lang="en-US" altLang="en-US"/>
              <a:pPr/>
              <a:t>20</a:t>
            </a:fld>
            <a:endParaRPr lang="en-US" altLang="en-US"/>
          </a:p>
        </p:txBody>
      </p:sp>
      <p:sp>
        <p:nvSpPr>
          <p:cNvPr id="8192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11/21/14</a:t>
            </a:r>
          </a:p>
        </p:txBody>
      </p:sp>
    </p:spTree>
    <p:extLst>
      <p:ext uri="{BB962C8B-B14F-4D97-AF65-F5344CB8AC3E}">
        <p14:creationId xmlns:p14="http://schemas.microsoft.com/office/powerpoint/2010/main" val="4105803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b="1" dirty="0" smtClean="0"/>
              <a:t>Instructor Notes:</a:t>
            </a:r>
          </a:p>
          <a:p>
            <a:pPr>
              <a:defRPr/>
            </a:pPr>
            <a:endParaRPr lang="en-US" sz="1000" dirty="0" smtClean="0"/>
          </a:p>
          <a:p>
            <a:pPr>
              <a:defRPr/>
            </a:pPr>
            <a:r>
              <a:rPr lang="en-US" sz="1000" dirty="0" smtClean="0"/>
              <a:t>Emergency and first-response preparation should include other measures designed to mitigate or reduce the impact of an emergency situation. Most of these steps are low cost and take little time to implement. Young and beginning workers should become familiar with all the emergency preparation measures that have been taken in the worksite. Encourage participants to speak up and ask for information and training on what has been done to enhance emergency preparedness. Other measures that most workplaces will have in place include:</a:t>
            </a:r>
          </a:p>
          <a:p>
            <a:pPr marL="171450" indent="-171450">
              <a:buFont typeface="Wingdings" panose="05000000000000000000" pitchFamily="2" charset="2"/>
              <a:buChar char="§"/>
              <a:defRPr/>
            </a:pPr>
            <a:r>
              <a:rPr lang="en-US" sz="1000" dirty="0" smtClean="0"/>
              <a:t>Access to first-aid kit </a:t>
            </a:r>
          </a:p>
          <a:p>
            <a:pPr marL="171450" indent="-171450">
              <a:buFont typeface="Wingdings" panose="05000000000000000000" pitchFamily="2" charset="2"/>
              <a:buChar char="§"/>
              <a:defRPr/>
            </a:pPr>
            <a:r>
              <a:rPr lang="en-US" sz="1000" dirty="0" smtClean="0"/>
              <a:t>Appropriate placement of properly rated fire extinguishers</a:t>
            </a:r>
          </a:p>
          <a:p>
            <a:pPr marL="171450" indent="-171450">
              <a:buFont typeface="Wingdings" panose="05000000000000000000" pitchFamily="2" charset="2"/>
              <a:buChar char="§"/>
              <a:defRPr/>
            </a:pPr>
            <a:r>
              <a:rPr lang="en-US" sz="1000" dirty="0" smtClean="0"/>
              <a:t>Training of staff in first-aid and specific types of emergency response</a:t>
            </a:r>
          </a:p>
          <a:p>
            <a:pPr marL="171450" indent="-171450">
              <a:buFont typeface="Wingdings" panose="05000000000000000000" pitchFamily="2" charset="2"/>
              <a:buChar char="§"/>
              <a:defRPr/>
            </a:pPr>
            <a:r>
              <a:rPr lang="en-US" sz="1000" dirty="0" smtClean="0"/>
              <a:t>Access to specialized emergency response protective equipment for the hazards found in the workplace</a:t>
            </a:r>
          </a:p>
          <a:p>
            <a:pPr marL="171450" indent="-171450">
              <a:buFont typeface="Wingdings" panose="05000000000000000000" pitchFamily="2" charset="2"/>
              <a:buChar char="§"/>
              <a:defRPr/>
            </a:pPr>
            <a:endParaRPr lang="en-US" sz="1000" dirty="0" smtClean="0"/>
          </a:p>
          <a:p>
            <a:pPr>
              <a:defRPr/>
            </a:pPr>
            <a:r>
              <a:rPr lang="en-US" sz="1000" dirty="0" smtClean="0"/>
              <a:t> A call is  made to local emergency response services who are better trained or equipped to handle the emergency. Young and beginning workers need to know how they fit in and be made aware of their responsibilities in the event of an emergency.</a:t>
            </a:r>
          </a:p>
          <a:p>
            <a:pPr>
              <a:defRPr/>
            </a:pPr>
            <a:endParaRPr lang="en-US" sz="1000" dirty="0" smtClean="0"/>
          </a:p>
          <a:p>
            <a:pPr>
              <a:defRPr/>
            </a:pPr>
            <a:r>
              <a:rPr lang="en-US" dirty="0" smtClean="0"/>
              <a:t>Used with permission from Purdue University, Susan Harwood grant </a:t>
            </a:r>
            <a:r>
              <a:rPr lang="en-US" b="1" i="1" dirty="0" smtClean="0"/>
              <a:t>SH23575SH3</a:t>
            </a:r>
            <a:endParaRPr lang="en-US" dirty="0" smtClean="0"/>
          </a:p>
          <a:p>
            <a:pPr>
              <a:defRPr/>
            </a:pPr>
            <a:endParaRPr lang="en-US" sz="1000"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410459-FE06-4ECF-A8A3-33A8CB276AFD}" type="slidenum">
              <a:rPr lang="en-US" altLang="en-US"/>
              <a:pPr/>
              <a:t>21</a:t>
            </a:fld>
            <a:endParaRPr lang="en-US" altLang="en-US"/>
          </a:p>
        </p:txBody>
      </p:sp>
      <p:sp>
        <p:nvSpPr>
          <p:cNvPr id="8397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11/21/14</a:t>
            </a:r>
          </a:p>
        </p:txBody>
      </p:sp>
    </p:spTree>
    <p:extLst>
      <p:ext uri="{BB962C8B-B14F-4D97-AF65-F5344CB8AC3E}">
        <p14:creationId xmlns:p14="http://schemas.microsoft.com/office/powerpoint/2010/main" val="1401041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kern="1200" dirty="0" smtClean="0">
                <a:solidFill>
                  <a:schemeClr val="tx1"/>
                </a:solidFill>
                <a:effectLst/>
                <a:latin typeface="+mn-lt"/>
                <a:ea typeface="+mn-ea"/>
                <a:cs typeface="+mn-cs"/>
              </a:rPr>
              <a:t>If OSHA found a hazard in agriculture, they would issue a 5a1-general duty clause violation.</a:t>
            </a:r>
          </a:p>
          <a:p>
            <a:pPr fontAlgn="t"/>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22</a:t>
            </a:fld>
            <a:endParaRPr lang="en-US"/>
          </a:p>
        </p:txBody>
      </p:sp>
    </p:spTree>
    <p:extLst>
      <p:ext uri="{BB962C8B-B14F-4D97-AF65-F5344CB8AC3E}">
        <p14:creationId xmlns:p14="http://schemas.microsoft.com/office/powerpoint/2010/main" val="325389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23</a:t>
            </a:fld>
            <a:endParaRPr lang="en-US"/>
          </a:p>
        </p:txBody>
      </p:sp>
    </p:spTree>
    <p:extLst>
      <p:ext uri="{BB962C8B-B14F-4D97-AF65-F5344CB8AC3E}">
        <p14:creationId xmlns:p14="http://schemas.microsoft.com/office/powerpoint/2010/main" val="3976426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‘Twenty-six states, Puerto Rico, and the Virgin Islands have OSHA-approved State Plans. Twenty-two State Plans (21 states and one U.S. territory) cover both private and state and local government workplaces. The remaining six State Plans (five states and one U.S. territory) cover state and local government workers only. ‘</a:t>
            </a:r>
          </a:p>
          <a:p>
            <a:endParaRPr lang="en-US" dirty="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i="1">
                <a:solidFill>
                  <a:schemeClr val="tx1"/>
                </a:solidFill>
                <a:latin typeface="Arial" charset="0"/>
              </a:defRPr>
            </a:lvl1pPr>
            <a:lvl2pPr marL="798863" indent="-307254" eaLnBrk="0" hangingPunct="0">
              <a:defRPr sz="2200" i="1">
                <a:solidFill>
                  <a:schemeClr val="tx1"/>
                </a:solidFill>
                <a:latin typeface="Arial" charset="0"/>
              </a:defRPr>
            </a:lvl2pPr>
            <a:lvl3pPr marL="1229021" indent="-245804" eaLnBrk="0" hangingPunct="0">
              <a:defRPr sz="2200" i="1">
                <a:solidFill>
                  <a:schemeClr val="tx1"/>
                </a:solidFill>
                <a:latin typeface="Arial" charset="0"/>
              </a:defRPr>
            </a:lvl3pPr>
            <a:lvl4pPr marL="1720628" indent="-245804" eaLnBrk="0" hangingPunct="0">
              <a:defRPr sz="2200" i="1">
                <a:solidFill>
                  <a:schemeClr val="tx1"/>
                </a:solidFill>
                <a:latin typeface="Arial" charset="0"/>
              </a:defRPr>
            </a:lvl4pPr>
            <a:lvl5pPr marL="2212237" indent="-245804" eaLnBrk="0" hangingPunct="0">
              <a:defRPr sz="2200" i="1">
                <a:solidFill>
                  <a:schemeClr val="tx1"/>
                </a:solidFill>
                <a:latin typeface="Arial" charset="0"/>
              </a:defRPr>
            </a:lvl5pPr>
            <a:lvl6pPr marL="2703844" indent="-245804" eaLnBrk="0" fontAlgn="base" hangingPunct="0">
              <a:spcBef>
                <a:spcPct val="50000"/>
              </a:spcBef>
              <a:spcAft>
                <a:spcPct val="0"/>
              </a:spcAft>
              <a:defRPr sz="2200" i="1">
                <a:solidFill>
                  <a:schemeClr val="tx1"/>
                </a:solidFill>
                <a:latin typeface="Arial" charset="0"/>
              </a:defRPr>
            </a:lvl6pPr>
            <a:lvl7pPr marL="3195453" indent="-245804" eaLnBrk="0" fontAlgn="base" hangingPunct="0">
              <a:spcBef>
                <a:spcPct val="50000"/>
              </a:spcBef>
              <a:spcAft>
                <a:spcPct val="0"/>
              </a:spcAft>
              <a:defRPr sz="2200" i="1">
                <a:solidFill>
                  <a:schemeClr val="tx1"/>
                </a:solidFill>
                <a:latin typeface="Arial" charset="0"/>
              </a:defRPr>
            </a:lvl7pPr>
            <a:lvl8pPr marL="3687060" indent="-245804" eaLnBrk="0" fontAlgn="base" hangingPunct="0">
              <a:spcBef>
                <a:spcPct val="50000"/>
              </a:spcBef>
              <a:spcAft>
                <a:spcPct val="0"/>
              </a:spcAft>
              <a:defRPr sz="2200" i="1">
                <a:solidFill>
                  <a:schemeClr val="tx1"/>
                </a:solidFill>
                <a:latin typeface="Arial" charset="0"/>
              </a:defRPr>
            </a:lvl8pPr>
            <a:lvl9pPr marL="4178668" indent="-245804" eaLnBrk="0" fontAlgn="base" hangingPunct="0">
              <a:spcBef>
                <a:spcPct val="50000"/>
              </a:spcBef>
              <a:spcAft>
                <a:spcPct val="0"/>
              </a:spcAft>
              <a:defRPr sz="2200" i="1">
                <a:solidFill>
                  <a:schemeClr val="tx1"/>
                </a:solidFill>
                <a:latin typeface="Arial" charset="0"/>
              </a:defRPr>
            </a:lvl9pPr>
          </a:lstStyle>
          <a:p>
            <a:fld id="{18E3930E-545A-4E97-B637-4AF9CB361E2A}" type="slidenum">
              <a:rPr lang="en-US" sz="1200" i="0">
                <a:solidFill>
                  <a:srgbClr val="000000"/>
                </a:solidFill>
                <a:latin typeface="Times New Roman" pitchFamily="18" charset="0"/>
              </a:rPr>
              <a:pPr/>
              <a:t>24</a:t>
            </a:fld>
            <a:endParaRPr lang="en-US" sz="1200" i="0" dirty="0">
              <a:solidFill>
                <a:srgbClr val="000000"/>
              </a:solidFill>
              <a:latin typeface="Times New Roman" pitchFamily="18" charset="0"/>
            </a:endParaRPr>
          </a:p>
        </p:txBody>
      </p:sp>
    </p:spTree>
    <p:extLst>
      <p:ext uri="{BB962C8B-B14F-4D97-AF65-F5344CB8AC3E}">
        <p14:creationId xmlns:p14="http://schemas.microsoft.com/office/powerpoint/2010/main" val="4110890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anose="020F0502020204030204" pitchFamily="34" charset="0"/>
              </a:defRPr>
            </a:lvl1pPr>
            <a:lvl2pPr marL="766763" indent="-293688">
              <a:spcBef>
                <a:spcPct val="30000"/>
              </a:spcBef>
              <a:defRPr sz="1200">
                <a:solidFill>
                  <a:schemeClr val="tx1"/>
                </a:solidFill>
                <a:latin typeface="Calibri" panose="020F0502020204030204" pitchFamily="34" charset="0"/>
              </a:defRPr>
            </a:lvl2pPr>
            <a:lvl3pPr marL="1179513" indent="-234950">
              <a:spcBef>
                <a:spcPct val="30000"/>
              </a:spcBef>
              <a:defRPr sz="1200">
                <a:solidFill>
                  <a:schemeClr val="tx1"/>
                </a:solidFill>
                <a:latin typeface="Calibri" panose="020F0502020204030204" pitchFamily="34" charset="0"/>
              </a:defRPr>
            </a:lvl3pPr>
            <a:lvl4pPr marL="1651000" indent="-234950">
              <a:spcBef>
                <a:spcPct val="30000"/>
              </a:spcBef>
              <a:defRPr sz="1200">
                <a:solidFill>
                  <a:schemeClr val="tx1"/>
                </a:solidFill>
                <a:latin typeface="Calibri" panose="020F0502020204030204" pitchFamily="34" charset="0"/>
              </a:defRPr>
            </a:lvl4pPr>
            <a:lvl5pPr marL="2122488" indent="-234950">
              <a:spcBef>
                <a:spcPct val="30000"/>
              </a:spcBef>
              <a:defRPr sz="1200">
                <a:solidFill>
                  <a:schemeClr val="tx1"/>
                </a:solidFill>
                <a:latin typeface="Calibri" panose="020F0502020204030204" pitchFamily="34" charset="0"/>
              </a:defRPr>
            </a:lvl5pPr>
            <a:lvl6pPr marL="2579688" indent="-234950" eaLnBrk="0" fontAlgn="base" hangingPunct="0">
              <a:spcBef>
                <a:spcPct val="30000"/>
              </a:spcBef>
              <a:spcAft>
                <a:spcPct val="0"/>
              </a:spcAft>
              <a:defRPr sz="1200">
                <a:solidFill>
                  <a:schemeClr val="tx1"/>
                </a:solidFill>
                <a:latin typeface="Calibri" panose="020F0502020204030204" pitchFamily="34" charset="0"/>
              </a:defRPr>
            </a:lvl6pPr>
            <a:lvl7pPr marL="3036888" indent="-234950" eaLnBrk="0" fontAlgn="base" hangingPunct="0">
              <a:spcBef>
                <a:spcPct val="30000"/>
              </a:spcBef>
              <a:spcAft>
                <a:spcPct val="0"/>
              </a:spcAft>
              <a:defRPr sz="1200">
                <a:solidFill>
                  <a:schemeClr val="tx1"/>
                </a:solidFill>
                <a:latin typeface="Calibri" panose="020F0502020204030204" pitchFamily="34" charset="0"/>
              </a:defRPr>
            </a:lvl7pPr>
            <a:lvl8pPr marL="3494088" indent="-234950" eaLnBrk="0" fontAlgn="base" hangingPunct="0">
              <a:spcBef>
                <a:spcPct val="30000"/>
              </a:spcBef>
              <a:spcAft>
                <a:spcPct val="0"/>
              </a:spcAft>
              <a:defRPr sz="1200">
                <a:solidFill>
                  <a:schemeClr val="tx1"/>
                </a:solidFill>
                <a:latin typeface="Calibri" panose="020F0502020204030204" pitchFamily="34" charset="0"/>
              </a:defRPr>
            </a:lvl8pPr>
            <a:lvl9pPr marL="3951288"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D1DF6F-DBE7-441F-B290-006C711E4B96}" type="slidenum">
              <a:rPr lang="en-US" altLang="en-US">
                <a:latin typeface="Arial" panose="020B0604020202020204" pitchFamily="34" charset="0"/>
              </a:rPr>
              <a:pPr>
                <a:spcBef>
                  <a:spcPct val="0"/>
                </a:spcBef>
              </a:pPr>
              <a:t>26</a:t>
            </a:fld>
            <a:endParaRPr lang="en-US" altLang="en-US">
              <a:latin typeface="Arial" panose="020B0604020202020204" pitchFamily="34" charset="0"/>
            </a:endParaRPr>
          </a:p>
        </p:txBody>
      </p:sp>
      <p:sp>
        <p:nvSpPr>
          <p:cNvPr id="88067" name="Slide Image Placeholder 1"/>
          <p:cNvSpPr>
            <a:spLocks noGrp="1" noRot="1" noChangeAspect="1" noTextEdit="1"/>
          </p:cNvSpPr>
          <p:nvPr>
            <p:ph type="sldImg"/>
          </p:nvPr>
        </p:nvSpPr>
        <p:spPr bwMode="auto">
          <a:xfrm>
            <a:off x="279400"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07" tIns="46303" rIns="92607" bIns="46303"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88069" name="Slide Number Placeholder 3"/>
          <p:cNvSpPr txBox="1">
            <a:spLocks noGrp="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a:spcBef>
                <a:spcPct val="30000"/>
              </a:spcBef>
              <a:defRPr sz="1200">
                <a:solidFill>
                  <a:schemeClr val="tx1"/>
                </a:solidFill>
                <a:latin typeface="Calibri" panose="020F0502020204030204" pitchFamily="34" charset="0"/>
              </a:defRPr>
            </a:lvl1pPr>
            <a:lvl2pPr marL="742950" indent="-285750" defTabSz="896938">
              <a:spcBef>
                <a:spcPct val="30000"/>
              </a:spcBef>
              <a:defRPr sz="1200">
                <a:solidFill>
                  <a:schemeClr val="tx1"/>
                </a:solidFill>
                <a:latin typeface="Calibri" panose="020F0502020204030204" pitchFamily="34" charset="0"/>
              </a:defRPr>
            </a:lvl2pPr>
            <a:lvl3pPr marL="1143000" indent="-228600" defTabSz="896938">
              <a:spcBef>
                <a:spcPct val="30000"/>
              </a:spcBef>
              <a:defRPr sz="1200">
                <a:solidFill>
                  <a:schemeClr val="tx1"/>
                </a:solidFill>
                <a:latin typeface="Calibri" panose="020F0502020204030204" pitchFamily="34" charset="0"/>
              </a:defRPr>
            </a:lvl3pPr>
            <a:lvl4pPr marL="1600200" indent="-228600" defTabSz="896938">
              <a:spcBef>
                <a:spcPct val="30000"/>
              </a:spcBef>
              <a:defRPr sz="1200">
                <a:solidFill>
                  <a:schemeClr val="tx1"/>
                </a:solidFill>
                <a:latin typeface="Calibri" panose="020F0502020204030204" pitchFamily="34" charset="0"/>
              </a:defRPr>
            </a:lvl4pPr>
            <a:lvl5pPr marL="2057400" indent="-228600" defTabSz="896938">
              <a:spcBef>
                <a:spcPct val="30000"/>
              </a:spcBef>
              <a:defRPr sz="1200">
                <a:solidFill>
                  <a:schemeClr val="tx1"/>
                </a:solidFill>
                <a:latin typeface="Calibri" panose="020F0502020204030204" pitchFamily="34" charset="0"/>
              </a:defRPr>
            </a:lvl5pPr>
            <a:lvl6pPr marL="2514600" indent="-228600" defTabSz="8969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69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69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693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696B344-C63E-49AD-B60E-CB09CB7ECF09}" type="slidenum">
              <a:rPr lang="en-US" altLang="en-US">
                <a:solidFill>
                  <a:srgbClr val="000000"/>
                </a:solidFill>
                <a:latin typeface="Times New Roman" panose="02020603050405020304" pitchFamily="18" charset="0"/>
              </a:rPr>
              <a:pPr algn="r" eaLnBrk="1" hangingPunct="1">
                <a:spcBef>
                  <a:spcPct val="0"/>
                </a:spcBef>
              </a:pPr>
              <a:t>26</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18792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anose="020F0502020204030204" pitchFamily="34" charset="0"/>
              </a:defRPr>
            </a:lvl1pPr>
            <a:lvl2pPr marL="766763" indent="-293688">
              <a:spcBef>
                <a:spcPct val="30000"/>
              </a:spcBef>
              <a:defRPr sz="1200">
                <a:solidFill>
                  <a:schemeClr val="tx1"/>
                </a:solidFill>
                <a:latin typeface="Calibri" panose="020F0502020204030204" pitchFamily="34" charset="0"/>
              </a:defRPr>
            </a:lvl2pPr>
            <a:lvl3pPr marL="1179513" indent="-234950">
              <a:spcBef>
                <a:spcPct val="30000"/>
              </a:spcBef>
              <a:defRPr sz="1200">
                <a:solidFill>
                  <a:schemeClr val="tx1"/>
                </a:solidFill>
                <a:latin typeface="Calibri" panose="020F0502020204030204" pitchFamily="34" charset="0"/>
              </a:defRPr>
            </a:lvl3pPr>
            <a:lvl4pPr marL="1651000" indent="-234950">
              <a:spcBef>
                <a:spcPct val="30000"/>
              </a:spcBef>
              <a:defRPr sz="1200">
                <a:solidFill>
                  <a:schemeClr val="tx1"/>
                </a:solidFill>
                <a:latin typeface="Calibri" panose="020F0502020204030204" pitchFamily="34" charset="0"/>
              </a:defRPr>
            </a:lvl4pPr>
            <a:lvl5pPr marL="2122488" indent="-234950">
              <a:spcBef>
                <a:spcPct val="30000"/>
              </a:spcBef>
              <a:defRPr sz="1200">
                <a:solidFill>
                  <a:schemeClr val="tx1"/>
                </a:solidFill>
                <a:latin typeface="Calibri" panose="020F0502020204030204" pitchFamily="34" charset="0"/>
              </a:defRPr>
            </a:lvl5pPr>
            <a:lvl6pPr marL="2579688" indent="-234950" eaLnBrk="0" fontAlgn="base" hangingPunct="0">
              <a:spcBef>
                <a:spcPct val="30000"/>
              </a:spcBef>
              <a:spcAft>
                <a:spcPct val="0"/>
              </a:spcAft>
              <a:defRPr sz="1200">
                <a:solidFill>
                  <a:schemeClr val="tx1"/>
                </a:solidFill>
                <a:latin typeface="Calibri" panose="020F0502020204030204" pitchFamily="34" charset="0"/>
              </a:defRPr>
            </a:lvl6pPr>
            <a:lvl7pPr marL="3036888" indent="-234950" eaLnBrk="0" fontAlgn="base" hangingPunct="0">
              <a:spcBef>
                <a:spcPct val="30000"/>
              </a:spcBef>
              <a:spcAft>
                <a:spcPct val="0"/>
              </a:spcAft>
              <a:defRPr sz="1200">
                <a:solidFill>
                  <a:schemeClr val="tx1"/>
                </a:solidFill>
                <a:latin typeface="Calibri" panose="020F0502020204030204" pitchFamily="34" charset="0"/>
              </a:defRPr>
            </a:lvl7pPr>
            <a:lvl8pPr marL="3494088" indent="-234950" eaLnBrk="0" fontAlgn="base" hangingPunct="0">
              <a:spcBef>
                <a:spcPct val="30000"/>
              </a:spcBef>
              <a:spcAft>
                <a:spcPct val="0"/>
              </a:spcAft>
              <a:defRPr sz="1200">
                <a:solidFill>
                  <a:schemeClr val="tx1"/>
                </a:solidFill>
                <a:latin typeface="Calibri" panose="020F0502020204030204" pitchFamily="34" charset="0"/>
              </a:defRPr>
            </a:lvl8pPr>
            <a:lvl9pPr marL="3951288"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2C2F31-DF7B-4D3A-AA6F-0CE67DB512F5}" type="slidenum">
              <a:rPr lang="en-US" altLang="en-US">
                <a:latin typeface="Arial" panose="020B0604020202020204" pitchFamily="34" charset="0"/>
              </a:rPr>
              <a:pPr>
                <a:spcBef>
                  <a:spcPct val="0"/>
                </a:spcBef>
              </a:pPr>
              <a:t>27</a:t>
            </a:fld>
            <a:endParaRPr lang="en-US" altLang="en-US">
              <a:latin typeface="Arial" panose="020B0604020202020204" pitchFamily="34" charset="0"/>
            </a:endParaRPr>
          </a:p>
        </p:txBody>
      </p:sp>
      <p:sp>
        <p:nvSpPr>
          <p:cNvPr id="90115" name="Slide Image Placeholder 1"/>
          <p:cNvSpPr>
            <a:spLocks noGrp="1" noRot="1" noChangeAspect="1" noTextEdit="1"/>
          </p:cNvSpPr>
          <p:nvPr>
            <p:ph type="sldImg"/>
          </p:nvPr>
        </p:nvSpPr>
        <p:spPr bwMode="auto">
          <a:xfrm>
            <a:off x="279400"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07" tIns="46303" rIns="92607" bIns="46303" numCol="1" anchor="t" anchorCtr="0" compatLnSpc="1">
            <a:prstTxWarp prst="textNoShape">
              <a:avLst/>
            </a:prstTxWarp>
          </a:bodyPr>
          <a:lstStyle/>
          <a:p>
            <a:pPr eaLnBrk="1" hangingPunct="1">
              <a:spcBef>
                <a:spcPct val="0"/>
              </a:spcBef>
            </a:pPr>
            <a:endParaRPr lang="en-US" altLang="en-US" smtClean="0"/>
          </a:p>
        </p:txBody>
      </p:sp>
      <p:sp>
        <p:nvSpPr>
          <p:cNvPr id="90117" name="Slide Number Placeholder 3"/>
          <p:cNvSpPr txBox="1">
            <a:spLocks noGrp="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a:spcBef>
                <a:spcPct val="30000"/>
              </a:spcBef>
              <a:defRPr sz="1200">
                <a:solidFill>
                  <a:schemeClr val="tx1"/>
                </a:solidFill>
                <a:latin typeface="Calibri" panose="020F0502020204030204" pitchFamily="34" charset="0"/>
              </a:defRPr>
            </a:lvl1pPr>
            <a:lvl2pPr marL="742950" indent="-285750" defTabSz="896938">
              <a:spcBef>
                <a:spcPct val="30000"/>
              </a:spcBef>
              <a:defRPr sz="1200">
                <a:solidFill>
                  <a:schemeClr val="tx1"/>
                </a:solidFill>
                <a:latin typeface="Calibri" panose="020F0502020204030204" pitchFamily="34" charset="0"/>
              </a:defRPr>
            </a:lvl2pPr>
            <a:lvl3pPr marL="1143000" indent="-228600" defTabSz="896938">
              <a:spcBef>
                <a:spcPct val="30000"/>
              </a:spcBef>
              <a:defRPr sz="1200">
                <a:solidFill>
                  <a:schemeClr val="tx1"/>
                </a:solidFill>
                <a:latin typeface="Calibri" panose="020F0502020204030204" pitchFamily="34" charset="0"/>
              </a:defRPr>
            </a:lvl3pPr>
            <a:lvl4pPr marL="1600200" indent="-228600" defTabSz="896938">
              <a:spcBef>
                <a:spcPct val="30000"/>
              </a:spcBef>
              <a:defRPr sz="1200">
                <a:solidFill>
                  <a:schemeClr val="tx1"/>
                </a:solidFill>
                <a:latin typeface="Calibri" panose="020F0502020204030204" pitchFamily="34" charset="0"/>
              </a:defRPr>
            </a:lvl4pPr>
            <a:lvl5pPr marL="2057400" indent="-228600" defTabSz="896938">
              <a:spcBef>
                <a:spcPct val="30000"/>
              </a:spcBef>
              <a:defRPr sz="1200">
                <a:solidFill>
                  <a:schemeClr val="tx1"/>
                </a:solidFill>
                <a:latin typeface="Calibri" panose="020F0502020204030204" pitchFamily="34" charset="0"/>
              </a:defRPr>
            </a:lvl5pPr>
            <a:lvl6pPr marL="2514600" indent="-228600" defTabSz="8969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69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69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693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1EF3366-B5FD-413A-ACAE-F229DAAE6E7E}" type="slidenum">
              <a:rPr lang="en-US" altLang="en-US">
                <a:latin typeface="Times New Roman" panose="02020603050405020304" pitchFamily="18" charset="0"/>
              </a:rPr>
              <a:pPr algn="r" eaLnBrk="1" hangingPunct="1">
                <a:spcBef>
                  <a:spcPct val="0"/>
                </a:spcBef>
              </a:pPr>
              <a:t>27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512850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anose="020F0502020204030204" pitchFamily="34" charset="0"/>
              </a:defRPr>
            </a:lvl1pPr>
            <a:lvl2pPr marL="766763" indent="-293688">
              <a:spcBef>
                <a:spcPct val="30000"/>
              </a:spcBef>
              <a:defRPr sz="1200">
                <a:solidFill>
                  <a:schemeClr val="tx1"/>
                </a:solidFill>
                <a:latin typeface="Calibri" panose="020F0502020204030204" pitchFamily="34" charset="0"/>
              </a:defRPr>
            </a:lvl2pPr>
            <a:lvl3pPr marL="1179513" indent="-234950">
              <a:spcBef>
                <a:spcPct val="30000"/>
              </a:spcBef>
              <a:defRPr sz="1200">
                <a:solidFill>
                  <a:schemeClr val="tx1"/>
                </a:solidFill>
                <a:latin typeface="Calibri" panose="020F0502020204030204" pitchFamily="34" charset="0"/>
              </a:defRPr>
            </a:lvl3pPr>
            <a:lvl4pPr marL="1651000" indent="-234950">
              <a:spcBef>
                <a:spcPct val="30000"/>
              </a:spcBef>
              <a:defRPr sz="1200">
                <a:solidFill>
                  <a:schemeClr val="tx1"/>
                </a:solidFill>
                <a:latin typeface="Calibri" panose="020F0502020204030204" pitchFamily="34" charset="0"/>
              </a:defRPr>
            </a:lvl4pPr>
            <a:lvl5pPr marL="2122488" indent="-234950">
              <a:spcBef>
                <a:spcPct val="30000"/>
              </a:spcBef>
              <a:defRPr sz="1200">
                <a:solidFill>
                  <a:schemeClr val="tx1"/>
                </a:solidFill>
                <a:latin typeface="Calibri" panose="020F0502020204030204" pitchFamily="34" charset="0"/>
              </a:defRPr>
            </a:lvl5pPr>
            <a:lvl6pPr marL="2579688" indent="-234950" eaLnBrk="0" fontAlgn="base" hangingPunct="0">
              <a:spcBef>
                <a:spcPct val="30000"/>
              </a:spcBef>
              <a:spcAft>
                <a:spcPct val="0"/>
              </a:spcAft>
              <a:defRPr sz="1200">
                <a:solidFill>
                  <a:schemeClr val="tx1"/>
                </a:solidFill>
                <a:latin typeface="Calibri" panose="020F0502020204030204" pitchFamily="34" charset="0"/>
              </a:defRPr>
            </a:lvl6pPr>
            <a:lvl7pPr marL="3036888" indent="-234950" eaLnBrk="0" fontAlgn="base" hangingPunct="0">
              <a:spcBef>
                <a:spcPct val="30000"/>
              </a:spcBef>
              <a:spcAft>
                <a:spcPct val="0"/>
              </a:spcAft>
              <a:defRPr sz="1200">
                <a:solidFill>
                  <a:schemeClr val="tx1"/>
                </a:solidFill>
                <a:latin typeface="Calibri" panose="020F0502020204030204" pitchFamily="34" charset="0"/>
              </a:defRPr>
            </a:lvl7pPr>
            <a:lvl8pPr marL="3494088" indent="-234950" eaLnBrk="0" fontAlgn="base" hangingPunct="0">
              <a:spcBef>
                <a:spcPct val="30000"/>
              </a:spcBef>
              <a:spcAft>
                <a:spcPct val="0"/>
              </a:spcAft>
              <a:defRPr sz="1200">
                <a:solidFill>
                  <a:schemeClr val="tx1"/>
                </a:solidFill>
                <a:latin typeface="Calibri" panose="020F0502020204030204" pitchFamily="34" charset="0"/>
              </a:defRPr>
            </a:lvl8pPr>
            <a:lvl9pPr marL="3951288"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08A75-687F-4EE5-BBA4-833E45016573}" type="slidenum">
              <a:rPr lang="en-US" altLang="en-US">
                <a:latin typeface="Arial" panose="020B0604020202020204" pitchFamily="34" charset="0"/>
              </a:rPr>
              <a:pPr>
                <a:spcBef>
                  <a:spcPct val="0"/>
                </a:spcBef>
              </a:pPr>
              <a:t>28</a:t>
            </a:fld>
            <a:endParaRPr lang="en-US" altLang="en-US">
              <a:latin typeface="Arial" panose="020B0604020202020204" pitchFamily="34" charset="0"/>
            </a:endParaRPr>
          </a:p>
        </p:txBody>
      </p:sp>
      <p:sp>
        <p:nvSpPr>
          <p:cNvPr id="92163" name="Slide Image Placeholder 1"/>
          <p:cNvSpPr>
            <a:spLocks noGrp="1" noRot="1" noChangeAspect="1" noTextEdit="1"/>
          </p:cNvSpPr>
          <p:nvPr>
            <p:ph type="sldImg"/>
          </p:nvPr>
        </p:nvSpPr>
        <p:spPr bwMode="auto">
          <a:xfrm>
            <a:off x="279400"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07" tIns="46303" rIns="92607" bIns="46303" numCol="1" anchor="t" anchorCtr="0" compatLnSpc="1">
            <a:prstTxWarp prst="textNoShape">
              <a:avLst/>
            </a:prstTxWarp>
          </a:bodyPr>
          <a:lstStyle/>
          <a:p>
            <a:pPr eaLnBrk="1" hangingPunct="1">
              <a:spcBef>
                <a:spcPct val="0"/>
              </a:spcBef>
            </a:pPr>
            <a:endParaRPr lang="en-US" altLang="en-US" smtClean="0"/>
          </a:p>
        </p:txBody>
      </p:sp>
      <p:sp>
        <p:nvSpPr>
          <p:cNvPr id="92165" name="Slide Number Placeholder 3"/>
          <p:cNvSpPr txBox="1">
            <a:spLocks noGrp="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a:spcBef>
                <a:spcPct val="30000"/>
              </a:spcBef>
              <a:defRPr sz="1200">
                <a:solidFill>
                  <a:schemeClr val="tx1"/>
                </a:solidFill>
                <a:latin typeface="Calibri" panose="020F0502020204030204" pitchFamily="34" charset="0"/>
              </a:defRPr>
            </a:lvl1pPr>
            <a:lvl2pPr marL="742950" indent="-285750" defTabSz="896938">
              <a:spcBef>
                <a:spcPct val="30000"/>
              </a:spcBef>
              <a:defRPr sz="1200">
                <a:solidFill>
                  <a:schemeClr val="tx1"/>
                </a:solidFill>
                <a:latin typeface="Calibri" panose="020F0502020204030204" pitchFamily="34" charset="0"/>
              </a:defRPr>
            </a:lvl2pPr>
            <a:lvl3pPr marL="1143000" indent="-228600" defTabSz="896938">
              <a:spcBef>
                <a:spcPct val="30000"/>
              </a:spcBef>
              <a:defRPr sz="1200">
                <a:solidFill>
                  <a:schemeClr val="tx1"/>
                </a:solidFill>
                <a:latin typeface="Calibri" panose="020F0502020204030204" pitchFamily="34" charset="0"/>
              </a:defRPr>
            </a:lvl3pPr>
            <a:lvl4pPr marL="1600200" indent="-228600" defTabSz="896938">
              <a:spcBef>
                <a:spcPct val="30000"/>
              </a:spcBef>
              <a:defRPr sz="1200">
                <a:solidFill>
                  <a:schemeClr val="tx1"/>
                </a:solidFill>
                <a:latin typeface="Calibri" panose="020F0502020204030204" pitchFamily="34" charset="0"/>
              </a:defRPr>
            </a:lvl4pPr>
            <a:lvl5pPr marL="2057400" indent="-228600" defTabSz="896938">
              <a:spcBef>
                <a:spcPct val="30000"/>
              </a:spcBef>
              <a:defRPr sz="1200">
                <a:solidFill>
                  <a:schemeClr val="tx1"/>
                </a:solidFill>
                <a:latin typeface="Calibri" panose="020F0502020204030204" pitchFamily="34" charset="0"/>
              </a:defRPr>
            </a:lvl5pPr>
            <a:lvl6pPr marL="2514600" indent="-228600" defTabSz="8969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69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69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693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7909C70-6F87-4A26-A2CA-D91EE8062F7D}" type="slidenum">
              <a:rPr lang="en-US" altLang="en-US">
                <a:solidFill>
                  <a:srgbClr val="000000"/>
                </a:solidFill>
                <a:latin typeface="Times New Roman" panose="02020603050405020304" pitchFamily="18" charset="0"/>
              </a:rPr>
              <a:pPr algn="r" eaLnBrk="1" hangingPunct="1">
                <a:spcBef>
                  <a:spcPct val="0"/>
                </a:spcBef>
              </a:pPr>
              <a:t>28</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22007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Review Employee Rights – OSHA Publication Fact Sheet  (MAP 21)</a:t>
            </a:r>
          </a:p>
          <a:p>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C55788-FD11-46A5-984C-4A6A0204286A}" type="slidenum">
              <a:rPr lang="en-US" altLang="en-US"/>
              <a:pPr/>
              <a:t>29</a:t>
            </a:fld>
            <a:endParaRPr lang="en-US" altLang="en-US"/>
          </a:p>
        </p:txBody>
      </p:sp>
    </p:spTree>
    <p:extLst>
      <p:ext uri="{BB962C8B-B14F-4D97-AF65-F5344CB8AC3E}">
        <p14:creationId xmlns:p14="http://schemas.microsoft.com/office/powerpoint/2010/main" val="2362852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With in OSHA is the whistle blower program - https://www.whistleblowers.gov/index.html</a:t>
            </a:r>
          </a:p>
          <a:p>
            <a:r>
              <a:rPr lang="en-US" altLang="en-US" dirty="0" smtClean="0"/>
              <a:t>Website resources</a:t>
            </a:r>
          </a:p>
          <a:p>
            <a:r>
              <a:rPr lang="en-US" altLang="en-US" dirty="0" smtClean="0"/>
              <a:t>22 statutes </a:t>
            </a:r>
          </a:p>
          <a:p>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5421FD-FF4A-4FF1-A3B0-D6881DD79198}" type="slidenum">
              <a:rPr lang="en-US" altLang="en-US"/>
              <a:pPr/>
              <a:t>30</a:t>
            </a:fld>
            <a:endParaRPr lang="en-US" altLang="en-US"/>
          </a:p>
        </p:txBody>
      </p:sp>
    </p:spTree>
    <p:extLst>
      <p:ext uri="{BB962C8B-B14F-4D97-AF65-F5344CB8AC3E}">
        <p14:creationId xmlns:p14="http://schemas.microsoft.com/office/powerpoint/2010/main" val="417700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11/21/14</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C26652-6740-49BF-8D0B-BEE60876E0B9}" type="slidenum">
              <a:rPr lang="en-US" altLang="en-US"/>
              <a:pPr/>
              <a:t>3</a:t>
            </a:fld>
            <a:endParaRPr lang="en-US" altLang="en-US"/>
          </a:p>
        </p:txBody>
      </p:sp>
    </p:spTree>
    <p:extLst>
      <p:ext uri="{BB962C8B-B14F-4D97-AF65-F5344CB8AC3E}">
        <p14:creationId xmlns:p14="http://schemas.microsoft.com/office/powerpoint/2010/main" val="2938273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279400"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371" tIns="47185" rIns="94371" bIns="47185" numCol="1" anchor="t" anchorCtr="0" compatLnSpc="1">
            <a:prstTxWarp prst="textNoShape">
              <a:avLst/>
            </a:prstTxWarp>
          </a:bodyPr>
          <a:lstStyle/>
          <a:p>
            <a:r>
              <a:rPr lang="en-US" altLang="en-US" dirty="0" smtClean="0"/>
              <a:t>Material possible from </a:t>
            </a:r>
          </a:p>
          <a:p>
            <a:r>
              <a:rPr lang="en-US" altLang="en-US" dirty="0" smtClean="0"/>
              <a:t>US </a:t>
            </a:r>
            <a:r>
              <a:rPr lang="en-US" altLang="en-US" dirty="0" err="1" smtClean="0"/>
              <a:t>Dept</a:t>
            </a:r>
            <a:r>
              <a:rPr lang="en-US" altLang="en-US" dirty="0" smtClean="0"/>
              <a:t> of Health and Human Services</a:t>
            </a:r>
          </a:p>
          <a:p>
            <a:r>
              <a:rPr lang="en-US" altLang="en-US" dirty="0" smtClean="0"/>
              <a:t>OSHA </a:t>
            </a:r>
          </a:p>
        </p:txBody>
      </p:sp>
      <p:sp>
        <p:nvSpPr>
          <p:cNvPr id="98308" name="Slide Number Placeholder 3"/>
          <p:cNvSpPr>
            <a:spLocks noGrp="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anose="020F0502020204030204" pitchFamily="34" charset="0"/>
              </a:defRPr>
            </a:lvl1pPr>
            <a:lvl2pPr marL="766763" indent="-293688">
              <a:spcBef>
                <a:spcPct val="30000"/>
              </a:spcBef>
              <a:defRPr sz="1200">
                <a:solidFill>
                  <a:schemeClr val="tx1"/>
                </a:solidFill>
                <a:latin typeface="Calibri" panose="020F0502020204030204" pitchFamily="34" charset="0"/>
              </a:defRPr>
            </a:lvl2pPr>
            <a:lvl3pPr marL="1179513" indent="-234950">
              <a:spcBef>
                <a:spcPct val="30000"/>
              </a:spcBef>
              <a:defRPr sz="1200">
                <a:solidFill>
                  <a:schemeClr val="tx1"/>
                </a:solidFill>
                <a:latin typeface="Calibri" panose="020F0502020204030204" pitchFamily="34" charset="0"/>
              </a:defRPr>
            </a:lvl3pPr>
            <a:lvl4pPr marL="1651000" indent="-234950">
              <a:spcBef>
                <a:spcPct val="30000"/>
              </a:spcBef>
              <a:defRPr sz="1200">
                <a:solidFill>
                  <a:schemeClr val="tx1"/>
                </a:solidFill>
                <a:latin typeface="Calibri" panose="020F0502020204030204" pitchFamily="34" charset="0"/>
              </a:defRPr>
            </a:lvl4pPr>
            <a:lvl5pPr marL="2122488" indent="-234950">
              <a:spcBef>
                <a:spcPct val="30000"/>
              </a:spcBef>
              <a:defRPr sz="1200">
                <a:solidFill>
                  <a:schemeClr val="tx1"/>
                </a:solidFill>
                <a:latin typeface="Calibri" panose="020F0502020204030204" pitchFamily="34" charset="0"/>
              </a:defRPr>
            </a:lvl5pPr>
            <a:lvl6pPr marL="2579688" indent="-234950" eaLnBrk="0" fontAlgn="base" hangingPunct="0">
              <a:spcBef>
                <a:spcPct val="30000"/>
              </a:spcBef>
              <a:spcAft>
                <a:spcPct val="0"/>
              </a:spcAft>
              <a:defRPr sz="1200">
                <a:solidFill>
                  <a:schemeClr val="tx1"/>
                </a:solidFill>
                <a:latin typeface="Calibri" panose="020F0502020204030204" pitchFamily="34" charset="0"/>
              </a:defRPr>
            </a:lvl6pPr>
            <a:lvl7pPr marL="3036888" indent="-234950" eaLnBrk="0" fontAlgn="base" hangingPunct="0">
              <a:spcBef>
                <a:spcPct val="30000"/>
              </a:spcBef>
              <a:spcAft>
                <a:spcPct val="0"/>
              </a:spcAft>
              <a:defRPr sz="1200">
                <a:solidFill>
                  <a:schemeClr val="tx1"/>
                </a:solidFill>
                <a:latin typeface="Calibri" panose="020F0502020204030204" pitchFamily="34" charset="0"/>
              </a:defRPr>
            </a:lvl7pPr>
            <a:lvl8pPr marL="3494088" indent="-234950" eaLnBrk="0" fontAlgn="base" hangingPunct="0">
              <a:spcBef>
                <a:spcPct val="30000"/>
              </a:spcBef>
              <a:spcAft>
                <a:spcPct val="0"/>
              </a:spcAft>
              <a:defRPr sz="1200">
                <a:solidFill>
                  <a:schemeClr val="tx1"/>
                </a:solidFill>
                <a:latin typeface="Calibri" panose="020F0502020204030204" pitchFamily="34" charset="0"/>
              </a:defRPr>
            </a:lvl8pPr>
            <a:lvl9pPr marL="3951288"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E93A9F-ED26-4907-8BDC-32CCB9E8C4CD}" type="slidenum">
              <a:rPr lang="en-US" altLang="en-US">
                <a:latin typeface="Arial" panose="020B0604020202020204" pitchFamily="34" charset="0"/>
              </a:rPr>
              <a:pPr>
                <a:spcBef>
                  <a:spcPct val="0"/>
                </a:spcBef>
              </a:pPr>
              <a:t>31</a:t>
            </a:fld>
            <a:endParaRPr lang="en-US" altLang="en-US">
              <a:latin typeface="Arial" panose="020B0604020202020204" pitchFamily="34" charset="0"/>
            </a:endParaRPr>
          </a:p>
        </p:txBody>
      </p:sp>
    </p:spTree>
    <p:extLst>
      <p:ext uri="{BB962C8B-B14F-4D97-AF65-F5344CB8AC3E}">
        <p14:creationId xmlns:p14="http://schemas.microsoft.com/office/powerpoint/2010/main" val="1247313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xfrm>
            <a:off x="4006850" y="8732838"/>
            <a:ext cx="3065463"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8EA6E0-A2A0-4581-984A-97213736DE00}" type="slidenum">
              <a:rPr lang="de-DE" altLang="en-US">
                <a:latin typeface="ISOCTEUR"/>
              </a:rPr>
              <a:pPr>
                <a:spcBef>
                  <a:spcPct val="0"/>
                </a:spcBef>
              </a:pPr>
              <a:t>32</a:t>
            </a:fld>
            <a:endParaRPr lang="de-DE" altLang="en-US">
              <a:latin typeface="ISOCTEUR"/>
            </a:endParaRPr>
          </a:p>
        </p:txBody>
      </p:sp>
      <p:sp>
        <p:nvSpPr>
          <p:cNvPr id="7171" name="Rectangle 2"/>
          <p:cNvSpPr>
            <a:spLocks noGrp="1" noRot="1" noChangeAspect="1" noChangeArrowheads="1" noTextEdit="1"/>
          </p:cNvSpPr>
          <p:nvPr>
            <p:ph type="sldImg"/>
          </p:nvPr>
        </p:nvSpPr>
        <p:spPr bwMode="auto">
          <a:xfrm>
            <a:off x="473075" y="690563"/>
            <a:ext cx="612775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xfrm>
            <a:off x="708025" y="4368800"/>
            <a:ext cx="5657850" cy="4135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NECAS is the National Education Center for Agricultural Safety and is a partnership between Northeast Iowa Community College (NICC) and the National Safety Council and is a hands on Ag safety training site. </a:t>
            </a:r>
          </a:p>
        </p:txBody>
      </p:sp>
    </p:spTree>
    <p:extLst>
      <p:ext uri="{BB962C8B-B14F-4D97-AF65-F5344CB8AC3E}">
        <p14:creationId xmlns:p14="http://schemas.microsoft.com/office/powerpoint/2010/main" val="561155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4</a:t>
            </a:fld>
            <a:endParaRPr lang="en-US"/>
          </a:p>
        </p:txBody>
      </p:sp>
    </p:spTree>
    <p:extLst>
      <p:ext uri="{BB962C8B-B14F-4D97-AF65-F5344CB8AC3E}">
        <p14:creationId xmlns:p14="http://schemas.microsoft.com/office/powerpoint/2010/main" val="322148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courtesy of NECAS</a:t>
            </a:r>
          </a:p>
          <a:p>
            <a:r>
              <a:rPr lang="en-US" dirty="0" smtClean="0"/>
              <a:t>Always check your controls before starting your chainsaw. Although each manufacturer is different you will need to turn the saw operational switch to the on position, press the safety switch located on the top of the handle and pull up on the throttle switch</a:t>
            </a:r>
            <a:r>
              <a:rPr lang="en-US" baseline="0" dirty="0" smtClean="0"/>
              <a:t> before pulling the cord to start the saw</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5</a:t>
            </a:fld>
            <a:endParaRPr lang="en-US"/>
          </a:p>
        </p:txBody>
      </p:sp>
    </p:spTree>
    <p:extLst>
      <p:ext uri="{BB962C8B-B14F-4D97-AF65-F5344CB8AC3E}">
        <p14:creationId xmlns:p14="http://schemas.microsoft.com/office/powerpoint/2010/main" val="53478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operating, check the chain tension. Recheck it after every hour or so of use, and adjust it if necessary. New chains stretch and need to be checked after 20 minutes of use. Loose chains can fly off the bar, causing serious injury. </a:t>
            </a:r>
          </a:p>
          <a:p>
            <a:r>
              <a:rPr lang="en-US" dirty="0" smtClean="0"/>
              <a:t>To make adjustments, loosen the bar nuts that hold the bar. </a:t>
            </a:r>
            <a:r>
              <a:rPr lang="en-US" b="1" u="sng" dirty="0" smtClean="0"/>
              <a:t>Then lift the bar while tightening the adjusting screw until the chain is snug against the bar.</a:t>
            </a:r>
            <a:r>
              <a:rPr lang="en-US" dirty="0" smtClean="0"/>
              <a:t> The tension is correct when you can’t lift the chain drivers free of the bar groove but you can still drag the chain easily around the bar with a gloved hand. Retighten the bar nuts. Run the saw before using it to cut. </a:t>
            </a:r>
          </a:p>
          <a:p>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6</a:t>
            </a:fld>
            <a:endParaRPr lang="en-US"/>
          </a:p>
        </p:txBody>
      </p:sp>
    </p:spTree>
    <p:extLst>
      <p:ext uri="{BB962C8B-B14F-4D97-AF65-F5344CB8AC3E}">
        <p14:creationId xmlns:p14="http://schemas.microsoft.com/office/powerpoint/2010/main" val="439728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OSHA Fact sheet</a:t>
            </a:r>
          </a:p>
          <a:p>
            <a:r>
              <a:rPr lang="en-US" dirty="0" smtClean="0"/>
              <a:t>Can be approved by Underwriters</a:t>
            </a:r>
            <a:r>
              <a:rPr lang="en-US" baseline="0" dirty="0" smtClean="0"/>
              <a:t> Laboratory, Factory Mutual (FM), the Department of Transportation (DOT), or other Nationally Recognized Testing Laboratory.</a:t>
            </a:r>
          </a:p>
          <a:p>
            <a:r>
              <a:rPr lang="en-US" baseline="0" dirty="0" smtClean="0"/>
              <a:t>Only fuel saw when the engine is cool, vapors from adding fuel can ignite with a hot engine. </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7</a:t>
            </a:fld>
            <a:endParaRPr lang="en-US"/>
          </a:p>
        </p:txBody>
      </p:sp>
    </p:spTree>
    <p:extLst>
      <p:ext uri="{BB962C8B-B14F-4D97-AF65-F5344CB8AC3E}">
        <p14:creationId xmlns:p14="http://schemas.microsoft.com/office/powerpoint/2010/main" val="302696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OSHA Fact Sheet</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8</a:t>
            </a:fld>
            <a:endParaRPr lang="en-US"/>
          </a:p>
        </p:txBody>
      </p:sp>
    </p:spTree>
    <p:extLst>
      <p:ext uri="{BB962C8B-B14F-4D97-AF65-F5344CB8AC3E}">
        <p14:creationId xmlns:p14="http://schemas.microsoft.com/office/powerpoint/2010/main" val="203903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https://www.osha.gov/Publications/3269-10N-05-english-06-27-2007.html</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9</a:t>
            </a:fld>
            <a:endParaRPr lang="en-US"/>
          </a:p>
        </p:txBody>
      </p:sp>
    </p:spTree>
    <p:extLst>
      <p:ext uri="{BB962C8B-B14F-4D97-AF65-F5344CB8AC3E}">
        <p14:creationId xmlns:p14="http://schemas.microsoft.com/office/powerpoint/2010/main" val="1982157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E39D6C-0F3A-483A-ADD4-94CB8AD6D0CF}" type="datetime1">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188964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F83DC-DAA4-4B3E-B3F6-CF05CCD86DC0}" type="datetime1">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393353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311B3-4464-42A6-A34E-3F6C4EB7AFD0}" type="datetime1">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373104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C2AEF1-AC82-4626-934B-F0B660B0588D}" type="datetime1">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424531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E79938-15BA-4BA0-A5F0-D7ED2DE74895}" type="datetime1">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332342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25F5FD-8176-417C-B2B3-091DE7630BAC}" type="datetime1">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330574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91BB24-DFDC-4758-906C-AD2A6B367D9A}" type="datetime1">
              <a:rPr lang="en-US" smtClean="0"/>
              <a:t>6/14/2018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245608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2D2ED0-7F1B-4095-AB52-39BEBA1EEB0B}" type="datetime1">
              <a:rPr lang="en-US" smtClean="0"/>
              <a:t>6/14/2018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331215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2690D-AC22-4ED1-AF10-78F5499D1E22}" type="datetime1">
              <a:rPr lang="en-US" smtClean="0"/>
              <a:t>6/14/2018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80998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2D31A-BD39-4884-B821-DDE87EC6BF66}" type="datetime1">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48893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B09B9-F355-4287-81FB-733E6A881F9E}" type="datetime1">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110280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E7481-6409-4AF0-9089-3919DCF2F2EA}" type="datetime1">
              <a:rPr lang="en-US" smtClean="0"/>
              <a:t>6/14/2018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F30B6-3B6B-4B8D-B920-A50A1ACE3B38}" type="slidenum">
              <a:rPr lang="en-US" smtClean="0"/>
              <a:t>‹#›</a:t>
            </a:fld>
            <a:endParaRPr lang="en-US"/>
          </a:p>
        </p:txBody>
      </p:sp>
    </p:spTree>
    <p:extLst>
      <p:ext uri="{BB962C8B-B14F-4D97-AF65-F5344CB8AC3E}">
        <p14:creationId xmlns:p14="http://schemas.microsoft.com/office/powerpoint/2010/main" val="2533191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ATV%20Safety%20for%20Youth(to%20Jackie).ppt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hyperlink" Target="http://www.necasag.org/" TargetMode="Externa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arm scene from isto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9240" y="0"/>
            <a:ext cx="8900160" cy="681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a:xfrm>
            <a:off x="2743200" y="0"/>
            <a:ext cx="7696200" cy="1981200"/>
          </a:xfrm>
          <a:gradFill rotWithShape="0">
            <a:gsLst>
              <a:gs pos="0">
                <a:srgbClr val="FFCC00"/>
              </a:gs>
              <a:gs pos="100000">
                <a:srgbClr val="FFFBEA"/>
              </a:gs>
            </a:gsLst>
            <a:lin ang="0" scaled="1"/>
          </a:gradFill>
        </p:spPr>
        <p:txBody>
          <a:bodyPr/>
          <a:lstStyle/>
          <a:p>
            <a:pPr algn="ctr" eaLnBrk="1" hangingPunct="1"/>
            <a:r>
              <a:rPr lang="en-US" altLang="en-US" dirty="0" smtClean="0"/>
              <a:t>Chainsaw Safety for Youth</a:t>
            </a:r>
          </a:p>
        </p:txBody>
      </p:sp>
      <p:pic>
        <p:nvPicPr>
          <p:cNvPr id="4100" name="Picture 4" descr="necas"/>
          <p:cNvPicPr>
            <a:picLocks noChangeAspect="1" noChangeArrowheads="1"/>
          </p:cNvPicPr>
          <p:nvPr/>
        </p:nvPicPr>
        <p:blipFill>
          <a:blip r:embed="rId4" cstate="email">
            <a:clrChange>
              <a:clrFrom>
                <a:srgbClr val="FFFDFF"/>
              </a:clrFrom>
              <a:clrTo>
                <a:srgbClr val="FFFDFF">
                  <a:alpha val="0"/>
                </a:srgbClr>
              </a:clrTo>
            </a:clrChange>
            <a:extLst>
              <a:ext uri="{28A0092B-C50C-407E-A947-70E740481C1C}">
                <a14:useLocalDpi xmlns:a14="http://schemas.microsoft.com/office/drawing/2010/main"/>
              </a:ext>
            </a:extLst>
          </a:blip>
          <a:srcRect/>
          <a:stretch>
            <a:fillRect/>
          </a:stretch>
        </p:blipFill>
        <p:spPr bwMode="auto">
          <a:xfrm>
            <a:off x="1672278" y="-76200"/>
            <a:ext cx="152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045970" y="5715537"/>
            <a:ext cx="8092440" cy="1077218"/>
          </a:xfrm>
          <a:prstGeom prst="rect">
            <a:avLst/>
          </a:prstGeom>
        </p:spPr>
        <p:txBody>
          <a:bodyPr wrap="square">
            <a:spAutoFit/>
          </a:bodyPr>
          <a:lstStyle/>
          <a:p>
            <a:pPr>
              <a:buClr>
                <a:srgbClr val="FFFF00"/>
              </a:buClr>
              <a:defRPr/>
            </a:pPr>
            <a:r>
              <a:rPr lang="en-US" sz="1600" b="1" kern="0" dirty="0">
                <a:solidFill>
                  <a:srgbClr val="000000"/>
                </a:solidFill>
                <a:latin typeface="Times New Roman"/>
              </a:rPr>
              <a:t>This material was produced under a grant (</a:t>
            </a:r>
            <a:r>
              <a:rPr lang="en-US" sz="1600" dirty="0" smtClean="0"/>
              <a:t>SH-29625-SH6</a:t>
            </a:r>
            <a:r>
              <a:rPr lang="en-US" sz="1600" b="1" kern="0" dirty="0" smtClean="0">
                <a:solidFill>
                  <a:srgbClr val="000000"/>
                </a:solidFill>
                <a:latin typeface="Times New Roman"/>
              </a:rPr>
              <a:t>) </a:t>
            </a:r>
            <a:r>
              <a:rPr lang="en-US" sz="1600" b="1" kern="0" dirty="0">
                <a:solidFill>
                  <a:srgbClr val="000000"/>
                </a:solidFill>
                <a:latin typeface="Times New Roman"/>
              </a:rPr>
              <a:t>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p:txBody>
      </p:sp>
    </p:spTree>
    <p:extLst>
      <p:ext uri="{BB962C8B-B14F-4D97-AF65-F5344CB8AC3E}">
        <p14:creationId xmlns:p14="http://schemas.microsoft.com/office/powerpoint/2010/main" val="200641478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shows person wearing the appropriate Personal Protection Equipment ready to use the chain saw" title="Personal Protective equipme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1371600"/>
            <a:ext cx="3086100" cy="5486400"/>
          </a:xfrm>
          <a:prstGeom prst="rect">
            <a:avLst/>
          </a:prstGeom>
        </p:spPr>
      </p:pic>
      <p:sp>
        <p:nvSpPr>
          <p:cNvPr id="2" name="Title 1"/>
          <p:cNvSpPr>
            <a:spLocks noGrp="1"/>
          </p:cNvSpPr>
          <p:nvPr>
            <p:ph type="title"/>
          </p:nvPr>
        </p:nvSpPr>
        <p:spPr/>
        <p:txBody>
          <a:bodyPr/>
          <a:lstStyle/>
          <a:p>
            <a:pPr algn="ctr"/>
            <a:r>
              <a:rPr lang="en-US" dirty="0" smtClean="0"/>
              <a:t>Personal Protective Equipment</a:t>
            </a:r>
            <a:endParaRPr lang="en-US" dirty="0"/>
          </a:p>
        </p:txBody>
      </p:sp>
    </p:spTree>
    <p:extLst>
      <p:ext uri="{BB962C8B-B14F-4D97-AF65-F5344CB8AC3E}">
        <p14:creationId xmlns:p14="http://schemas.microsoft.com/office/powerpoint/2010/main" val="373193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shows a person wearing a hemult that provides protection for the head, face, eyes and has hearing protection" title="Head/ Eye/ Face/ Hearing protec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5760" y="1680210"/>
            <a:ext cx="9204960" cy="5177790"/>
          </a:xfrm>
          <a:prstGeom prst="rect">
            <a:avLst/>
          </a:prstGeom>
        </p:spPr>
      </p:pic>
      <p:sp>
        <p:nvSpPr>
          <p:cNvPr id="2" name="Title 1"/>
          <p:cNvSpPr>
            <a:spLocks noGrp="1"/>
          </p:cNvSpPr>
          <p:nvPr>
            <p:ph type="title"/>
          </p:nvPr>
        </p:nvSpPr>
        <p:spPr/>
        <p:txBody>
          <a:bodyPr/>
          <a:lstStyle/>
          <a:p>
            <a:pPr algn="ctr"/>
            <a:r>
              <a:rPr lang="en-US" dirty="0" smtClean="0"/>
              <a:t>Head/Eye/Face/Hearing Protection</a:t>
            </a:r>
            <a:endParaRPr lang="en-US" dirty="0"/>
          </a:p>
        </p:txBody>
      </p:sp>
    </p:spTree>
    <p:extLst>
      <p:ext uri="{BB962C8B-B14F-4D97-AF65-F5344CB8AC3E}">
        <p14:creationId xmlns:p14="http://schemas.microsoft.com/office/powerpoint/2010/main" val="330473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shows our chain saw user wearing protective pants that are cut resistant" title="Leg protec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6520" y="1650048"/>
            <a:ext cx="2788920" cy="4958080"/>
          </a:xfrm>
          <a:prstGeom prst="rect">
            <a:avLst/>
          </a:prstGeom>
        </p:spPr>
      </p:pic>
      <p:sp>
        <p:nvSpPr>
          <p:cNvPr id="4" name="Content Placeholder 3"/>
          <p:cNvSpPr>
            <a:spLocks noGrp="1"/>
          </p:cNvSpPr>
          <p:nvPr>
            <p:ph sz="half" idx="1"/>
          </p:nvPr>
        </p:nvSpPr>
        <p:spPr/>
        <p:txBody>
          <a:bodyPr>
            <a:normAutofit fontScale="62500" lnSpcReduction="20000"/>
          </a:bodyPr>
          <a:lstStyle/>
          <a:p>
            <a:r>
              <a:rPr lang="en-US" sz="5800" dirty="0"/>
              <a:t>Leg protection should be made of a cut-retardant material designed to reduce the risk or severity of injury to the body parts covered by the pads in the event of contact with the rotating saw chain of a gasoline-powered chainsaw</a:t>
            </a:r>
          </a:p>
          <a:p>
            <a:endParaRPr lang="en-US" dirty="0"/>
          </a:p>
        </p:txBody>
      </p:sp>
      <p:sp>
        <p:nvSpPr>
          <p:cNvPr id="2" name="Title 1"/>
          <p:cNvSpPr>
            <a:spLocks noGrp="1"/>
          </p:cNvSpPr>
          <p:nvPr>
            <p:ph type="title"/>
          </p:nvPr>
        </p:nvSpPr>
        <p:spPr/>
        <p:txBody>
          <a:bodyPr/>
          <a:lstStyle/>
          <a:p>
            <a:pPr algn="ctr"/>
            <a:r>
              <a:rPr lang="en-US" dirty="0" smtClean="0"/>
              <a:t>Leg Protection</a:t>
            </a:r>
            <a:endParaRPr lang="en-US" dirty="0"/>
          </a:p>
        </p:txBody>
      </p:sp>
    </p:spTree>
    <p:extLst>
      <p:ext uri="{BB962C8B-B14F-4D97-AF65-F5344CB8AC3E}">
        <p14:creationId xmlns:p14="http://schemas.microsoft.com/office/powerpoint/2010/main" val="50637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shows heavy duty logging boots that are waterproof or water repellant, and cover and provide support to the ankle. If the employee uses a chain saw, the footwear must be constructed with cut-resistant material that will protect against contact with a running chain saw" title="Foot protec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8280" y="1231900"/>
            <a:ext cx="9875520" cy="5554980"/>
          </a:xfrm>
          <a:prstGeom prst="rect">
            <a:avLst/>
          </a:prstGeom>
        </p:spPr>
      </p:pic>
      <p:sp>
        <p:nvSpPr>
          <p:cNvPr id="2" name="Title 1"/>
          <p:cNvSpPr>
            <a:spLocks noGrp="1"/>
          </p:cNvSpPr>
          <p:nvPr>
            <p:ph type="title"/>
          </p:nvPr>
        </p:nvSpPr>
        <p:spPr/>
        <p:txBody>
          <a:bodyPr/>
          <a:lstStyle/>
          <a:p>
            <a:pPr algn="ctr"/>
            <a:r>
              <a:rPr lang="en-US" dirty="0" smtClean="0"/>
              <a:t>Foot Protection</a:t>
            </a:r>
            <a:endParaRPr lang="en-US" dirty="0"/>
          </a:p>
        </p:txBody>
      </p:sp>
    </p:spTree>
    <p:extLst>
      <p:ext uri="{BB962C8B-B14F-4D97-AF65-F5344CB8AC3E}">
        <p14:creationId xmlns:p14="http://schemas.microsoft.com/office/powerpoint/2010/main" val="2911853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show Gloves appripriate for chain saw use that are cut resistant" title="Glov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2480" y="1482090"/>
            <a:ext cx="9123680" cy="5132070"/>
          </a:xfrm>
          <a:prstGeom prst="rect">
            <a:avLst/>
          </a:prstGeom>
        </p:spPr>
      </p:pic>
      <p:sp>
        <p:nvSpPr>
          <p:cNvPr id="2" name="Title 1"/>
          <p:cNvSpPr>
            <a:spLocks noGrp="1"/>
          </p:cNvSpPr>
          <p:nvPr>
            <p:ph type="title"/>
          </p:nvPr>
        </p:nvSpPr>
        <p:spPr/>
        <p:txBody>
          <a:bodyPr/>
          <a:lstStyle/>
          <a:p>
            <a:pPr algn="ctr"/>
            <a:r>
              <a:rPr lang="en-US" dirty="0" smtClean="0"/>
              <a:t>Hand Protection</a:t>
            </a:r>
            <a:endParaRPr lang="en-US" dirty="0"/>
          </a:p>
        </p:txBody>
      </p:sp>
    </p:spTree>
    <p:extLst>
      <p:ext uri="{BB962C8B-B14F-4D97-AF65-F5344CB8AC3E}">
        <p14:creationId xmlns:p14="http://schemas.microsoft.com/office/powerpoint/2010/main" val="416480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Training</a:t>
            </a:r>
            <a:endParaRPr lang="en-US" dirty="0"/>
          </a:p>
        </p:txBody>
      </p:sp>
      <p:sp>
        <p:nvSpPr>
          <p:cNvPr id="3" name="Content Placeholder 2"/>
          <p:cNvSpPr>
            <a:spLocks noGrp="1"/>
          </p:cNvSpPr>
          <p:nvPr>
            <p:ph sz="half" idx="1"/>
          </p:nvPr>
        </p:nvSpPr>
        <p:spPr/>
        <p:txBody>
          <a:bodyPr/>
          <a:lstStyle/>
          <a:p>
            <a:r>
              <a:rPr lang="en-US" dirty="0" smtClean="0"/>
              <a:t>Blood borne Pathogens</a:t>
            </a:r>
          </a:p>
          <a:p>
            <a:r>
              <a:rPr lang="en-US" dirty="0" smtClean="0"/>
              <a:t>CPR and First Aid</a:t>
            </a:r>
          </a:p>
          <a:p>
            <a:r>
              <a:rPr lang="en-US" dirty="0" smtClean="0"/>
              <a:t>Specific work procedures, practices and requirements of the work site</a:t>
            </a:r>
            <a:endParaRPr lang="en-US" dirty="0"/>
          </a:p>
        </p:txBody>
      </p:sp>
      <p:sp>
        <p:nvSpPr>
          <p:cNvPr id="4" name="Content Placeholder 3"/>
          <p:cNvSpPr>
            <a:spLocks noGrp="1"/>
          </p:cNvSpPr>
          <p:nvPr>
            <p:ph sz="half" idx="2"/>
          </p:nvPr>
        </p:nvSpPr>
        <p:spPr/>
        <p:txBody>
          <a:bodyPr/>
          <a:lstStyle/>
          <a:p>
            <a:r>
              <a:rPr lang="en-US" dirty="0" smtClean="0"/>
              <a:t>How to safely use, operate, and maintain tools</a:t>
            </a:r>
          </a:p>
          <a:p>
            <a:r>
              <a:rPr lang="en-US" dirty="0" smtClean="0"/>
              <a:t>How to safely perform assigned work task</a:t>
            </a:r>
            <a:endParaRPr lang="en-US" dirty="0"/>
          </a:p>
        </p:txBody>
      </p:sp>
    </p:spTree>
    <p:extLst>
      <p:ext uri="{BB962C8B-B14F-4D97-AF65-F5344CB8AC3E}">
        <p14:creationId xmlns:p14="http://schemas.microsoft.com/office/powerpoint/2010/main" val="4175193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p Arrow 7" descr="Is pointing at the bottom tip of the chain on the saw. Using the saw to cut at this point could lead the saw to kick back at the opeerator" title="Up arrow"/>
          <p:cNvSpPr/>
          <p:nvPr/>
        </p:nvSpPr>
        <p:spPr>
          <a:xfrm>
            <a:off x="7791196" y="481584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descr="Shows the tip of the chainsaw. If using the tip of the saw it may kick back at the operator" title="Left Arrow"/>
          <p:cNvSpPr/>
          <p:nvPr/>
        </p:nvSpPr>
        <p:spPr>
          <a:xfrm>
            <a:off x="9052560" y="367792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descr="Point at the top tip of the chainsaw" title="Down arrow"/>
          <p:cNvSpPr/>
          <p:nvPr/>
        </p:nvSpPr>
        <p:spPr>
          <a:xfrm>
            <a:off x="7691120" y="234216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ictur shows tip of saw where the saw may kick back if cuttingin this postion" title="Tip of Chain saw"/>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058194"/>
            <a:ext cx="5181600" cy="3886200"/>
          </a:xfrm>
        </p:spPr>
      </p:pic>
      <p:sp>
        <p:nvSpPr>
          <p:cNvPr id="3" name="Content Placeholder 2"/>
          <p:cNvSpPr>
            <a:spLocks noGrp="1"/>
          </p:cNvSpPr>
          <p:nvPr>
            <p:ph sz="half" idx="1"/>
          </p:nvPr>
        </p:nvSpPr>
        <p:spPr/>
        <p:txBody>
          <a:bodyPr/>
          <a:lstStyle/>
          <a:p>
            <a:pPr marL="228600" lvl="5">
              <a:spcBef>
                <a:spcPts val="1000"/>
              </a:spcBef>
            </a:pPr>
            <a:r>
              <a:rPr lang="en-US" sz="2800" dirty="0"/>
              <a:t>Be cautious of saw kick-back. To avoid kick-back, do not saw with the tip. If equipped, keep tip guard in place.</a:t>
            </a:r>
          </a:p>
          <a:p>
            <a:endParaRPr lang="en-US" dirty="0"/>
          </a:p>
        </p:txBody>
      </p:sp>
      <p:sp>
        <p:nvSpPr>
          <p:cNvPr id="2" name="Title 1"/>
          <p:cNvSpPr>
            <a:spLocks noGrp="1"/>
          </p:cNvSpPr>
          <p:nvPr>
            <p:ph type="title"/>
          </p:nvPr>
        </p:nvSpPr>
        <p:spPr/>
        <p:txBody>
          <a:bodyPr/>
          <a:lstStyle/>
          <a:p>
            <a:pPr algn="ctr"/>
            <a:r>
              <a:rPr lang="en-US" dirty="0" smtClean="0"/>
              <a:t>Kickbacks</a:t>
            </a:r>
            <a:endParaRPr lang="en-US" dirty="0"/>
          </a:p>
        </p:txBody>
      </p:sp>
      <p:sp>
        <p:nvSpPr>
          <p:cNvPr id="4" name="Down Arrow 3" descr="Show that top tip of the saw" title="Down arrow"/>
          <p:cNvSpPr/>
          <p:nvPr/>
        </p:nvSpPr>
        <p:spPr>
          <a:xfrm>
            <a:off x="7789441" y="231519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descr="Shows the tip of the saw" title="Tip"/>
          <p:cNvSpPr/>
          <p:nvPr/>
        </p:nvSpPr>
        <p:spPr>
          <a:xfrm>
            <a:off x="9260734" y="368677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269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Tip Guard</a:t>
            </a:r>
            <a:endParaRPr lang="en-US" dirty="0"/>
          </a:p>
        </p:txBody>
      </p:sp>
      <p:pic>
        <p:nvPicPr>
          <p:cNvPr id="6" name="Content Placeholder 5" descr="Picture show the tip guard completly covering the chain" title="Tip Guard covered"/>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131248" y="1825625"/>
            <a:ext cx="3263503" cy="4351338"/>
          </a:xfrm>
        </p:spPr>
      </p:pic>
      <p:pic>
        <p:nvPicPr>
          <p:cNvPr id="3" name="Picture 2" descr="Pictured is a tip guard that is bolted to the chainsaw tht does not allow the tip to come into contact with an object to prevent kickbacks" title="Tip Guard"/>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85875" y="1834976"/>
            <a:ext cx="4286250" cy="4286250"/>
          </a:xfrm>
          <a:prstGeom prst="rect">
            <a:avLst/>
          </a:prstGeom>
        </p:spPr>
      </p:pic>
    </p:spTree>
    <p:extLst>
      <p:ext uri="{BB962C8B-B14F-4D97-AF65-F5344CB8AC3E}">
        <p14:creationId xmlns:p14="http://schemas.microsoft.com/office/powerpoint/2010/main" val="3143688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Know your Location</a:t>
            </a:r>
            <a:endParaRPr lang="en-US" sz="4000" b="1" dirty="0"/>
          </a:p>
        </p:txBody>
      </p:sp>
      <p:pic>
        <p:nvPicPr>
          <p:cNvPr id="5238" name="Picture 118" title="Farm Location sig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4304" y="1698498"/>
            <a:ext cx="5803392" cy="435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815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3" title="Picture of Dispatch cente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952500"/>
            <a:ext cx="42291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Content Placeholder 2"/>
          <p:cNvSpPr>
            <a:spLocks noGrp="1"/>
          </p:cNvSpPr>
          <p:nvPr>
            <p:ph idx="1"/>
          </p:nvPr>
        </p:nvSpPr>
        <p:spPr>
          <a:xfrm>
            <a:off x="2743200" y="2133600"/>
            <a:ext cx="3054350" cy="3276600"/>
          </a:xfrm>
        </p:spPr>
        <p:txBody>
          <a:bodyPr/>
          <a:lstStyle/>
          <a:p>
            <a:pPr>
              <a:lnSpc>
                <a:spcPct val="110000"/>
              </a:lnSpc>
              <a:spcBef>
                <a:spcPts val="600"/>
              </a:spcBef>
              <a:buFont typeface="Wingdings" panose="05000000000000000000" pitchFamily="2" charset="2"/>
              <a:buChar char="§"/>
            </a:pPr>
            <a:r>
              <a:rPr lang="en-US" altLang="en-US" sz="2400"/>
              <a:t>Name:</a:t>
            </a:r>
          </a:p>
          <a:p>
            <a:pPr>
              <a:lnSpc>
                <a:spcPct val="110000"/>
              </a:lnSpc>
              <a:spcBef>
                <a:spcPts val="600"/>
              </a:spcBef>
              <a:buFont typeface="Wingdings" panose="05000000000000000000" pitchFamily="2" charset="2"/>
              <a:buChar char="§"/>
            </a:pPr>
            <a:r>
              <a:rPr lang="en-US" altLang="en-US" sz="2400"/>
              <a:t>Address or 911 number</a:t>
            </a:r>
          </a:p>
          <a:p>
            <a:pPr>
              <a:lnSpc>
                <a:spcPct val="110000"/>
              </a:lnSpc>
              <a:spcBef>
                <a:spcPts val="600"/>
              </a:spcBef>
              <a:buFont typeface="Wingdings" panose="05000000000000000000" pitchFamily="2" charset="2"/>
              <a:buChar char="§"/>
            </a:pPr>
            <a:r>
              <a:rPr lang="en-US" altLang="en-US" sz="2400"/>
              <a:t>Exact nature of the emergency</a:t>
            </a:r>
          </a:p>
          <a:p>
            <a:pPr>
              <a:lnSpc>
                <a:spcPct val="110000"/>
              </a:lnSpc>
              <a:spcBef>
                <a:spcPts val="600"/>
              </a:spcBef>
              <a:buFont typeface="Wingdings" panose="05000000000000000000" pitchFamily="2" charset="2"/>
              <a:buChar char="§"/>
            </a:pPr>
            <a:r>
              <a:rPr lang="en-US" altLang="en-US" sz="2400"/>
              <a:t>Do not hang up</a:t>
            </a:r>
          </a:p>
        </p:txBody>
      </p:sp>
      <p:sp>
        <p:nvSpPr>
          <p:cNvPr id="2" name="Title 1"/>
          <p:cNvSpPr>
            <a:spLocks noGrp="1"/>
          </p:cNvSpPr>
          <p:nvPr>
            <p:ph type="title"/>
          </p:nvPr>
        </p:nvSpPr>
        <p:spPr/>
        <p:txBody>
          <a:bodyPr rtlCol="0">
            <a:normAutofit/>
          </a:bodyPr>
          <a:lstStyle/>
          <a:p>
            <a:pPr>
              <a:defRPr/>
            </a:pPr>
            <a:r>
              <a:rPr lang="en-US" sz="3600" b="1" dirty="0">
                <a:latin typeface="+mn-lt"/>
              </a:rPr>
              <a:t> Calling 911 </a:t>
            </a:r>
            <a:br>
              <a:rPr lang="en-US" sz="3600" b="1" dirty="0">
                <a:latin typeface="+mn-lt"/>
              </a:rPr>
            </a:br>
            <a:endParaRPr lang="en-US" sz="3600" b="1" dirty="0">
              <a:latin typeface="+mn-lt"/>
            </a:endParaRPr>
          </a:p>
        </p:txBody>
      </p:sp>
    </p:spTree>
    <p:extLst>
      <p:ext uri="{BB962C8B-B14F-4D97-AF65-F5344CB8AC3E}">
        <p14:creationId xmlns:p14="http://schemas.microsoft.com/office/powerpoint/2010/main" val="207647318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VC-006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7050" y="1123157"/>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MVC-008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1166813"/>
            <a:ext cx="25908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MVC-016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08925" y="4191000"/>
            <a:ext cx="2514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MVC-010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65325" y="4137025"/>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MVC-013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05400" y="4191000"/>
            <a:ext cx="259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IMG_104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34338" y="1166813"/>
            <a:ext cx="25146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9"/>
          <p:cNvSpPr txBox="1">
            <a:spLocks noChangeArrowheads="1"/>
          </p:cNvSpPr>
          <p:nvPr/>
        </p:nvSpPr>
        <p:spPr bwMode="auto">
          <a:xfrm>
            <a:off x="1965325" y="3260973"/>
            <a:ext cx="210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Arial" panose="020B0604020202020204" pitchFamily="34" charset="0"/>
              </a:rPr>
              <a:t>Farm chemical site</a:t>
            </a:r>
          </a:p>
        </p:txBody>
      </p:sp>
      <p:sp>
        <p:nvSpPr>
          <p:cNvPr id="8202" name="Text Box 10"/>
          <p:cNvSpPr txBox="1">
            <a:spLocks noChangeArrowheads="1"/>
          </p:cNvSpPr>
          <p:nvPr/>
        </p:nvSpPr>
        <p:spPr bwMode="auto">
          <a:xfrm>
            <a:off x="5089525" y="3281025"/>
            <a:ext cx="201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Arial" panose="020B0604020202020204" pitchFamily="34" charset="0"/>
              </a:rPr>
              <a:t>Silo training props</a:t>
            </a:r>
          </a:p>
        </p:txBody>
      </p:sp>
      <p:sp>
        <p:nvSpPr>
          <p:cNvPr id="8203" name="Text Box 11"/>
          <p:cNvSpPr txBox="1">
            <a:spLocks noChangeArrowheads="1"/>
          </p:cNvSpPr>
          <p:nvPr/>
        </p:nvSpPr>
        <p:spPr bwMode="auto">
          <a:xfrm>
            <a:off x="7908925" y="3277015"/>
            <a:ext cx="182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Arial" panose="020B0604020202020204" pitchFamily="34" charset="0"/>
              </a:rPr>
              <a:t>Electrical Safety</a:t>
            </a:r>
          </a:p>
        </p:txBody>
      </p:sp>
      <p:sp>
        <p:nvSpPr>
          <p:cNvPr id="8204" name="Text Box 12"/>
          <p:cNvSpPr txBox="1">
            <a:spLocks noChangeArrowheads="1"/>
          </p:cNvSpPr>
          <p:nvPr/>
        </p:nvSpPr>
        <p:spPr bwMode="auto">
          <a:xfrm>
            <a:off x="2041525" y="3694113"/>
            <a:ext cx="233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Confinement building</a:t>
            </a:r>
          </a:p>
        </p:txBody>
      </p:sp>
      <p:sp>
        <p:nvSpPr>
          <p:cNvPr id="8205" name="Text Box 13"/>
          <p:cNvSpPr txBox="1">
            <a:spLocks noChangeArrowheads="1"/>
          </p:cNvSpPr>
          <p:nvPr/>
        </p:nvSpPr>
        <p:spPr bwMode="auto">
          <a:xfrm>
            <a:off x="5165725" y="3770313"/>
            <a:ext cx="172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Tractor rollover</a:t>
            </a:r>
          </a:p>
        </p:txBody>
      </p:sp>
      <p:sp>
        <p:nvSpPr>
          <p:cNvPr id="8206" name="Text Box 14"/>
          <p:cNvSpPr txBox="1">
            <a:spLocks noChangeArrowheads="1"/>
          </p:cNvSpPr>
          <p:nvPr/>
        </p:nvSpPr>
        <p:spPr bwMode="auto">
          <a:xfrm>
            <a:off x="7985125" y="3694113"/>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Grain Bin prop</a:t>
            </a:r>
          </a:p>
        </p:txBody>
      </p:sp>
      <p:sp>
        <p:nvSpPr>
          <p:cNvPr id="3" name="Title 2"/>
          <p:cNvSpPr>
            <a:spLocks noGrp="1"/>
          </p:cNvSpPr>
          <p:nvPr>
            <p:ph type="title"/>
          </p:nvPr>
        </p:nvSpPr>
        <p:spPr/>
        <p:txBody>
          <a:bodyPr/>
          <a:lstStyle/>
          <a:p>
            <a:r>
              <a:rPr lang="en-US" altLang="en-US" dirty="0">
                <a:latin typeface="Palatino Linotype" panose="02040502050505030304" pitchFamily="18" charset="0"/>
              </a:rPr>
              <a:t>Hands-on Training Sites</a:t>
            </a:r>
            <a:br>
              <a:rPr lang="en-US" altLang="en-US" dirty="0">
                <a:latin typeface="Palatino Linotype" panose="02040502050505030304" pitchFamily="18" charset="0"/>
              </a:rPr>
            </a:br>
            <a:endParaRPr lang="en-US" dirty="0"/>
          </a:p>
        </p:txBody>
      </p:sp>
    </p:spTree>
    <p:extLst>
      <p:ext uri="{BB962C8B-B14F-4D97-AF65-F5344CB8AC3E}">
        <p14:creationId xmlns:p14="http://schemas.microsoft.com/office/powerpoint/2010/main" val="3762159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3" descr="Emergency Pos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801" y="4038600"/>
            <a:ext cx="2301875" cy="182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0901" name="Picture 4" descr="pho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1481139"/>
            <a:ext cx="2305050" cy="2181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0902" name="Picture 5" descr="phone plac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80113" y="1481139"/>
            <a:ext cx="1828800" cy="463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4" name="Content Placeholder 2"/>
          <p:cNvSpPr>
            <a:spLocks noGrp="1"/>
          </p:cNvSpPr>
          <p:nvPr>
            <p:ph idx="1"/>
          </p:nvPr>
        </p:nvSpPr>
        <p:spPr>
          <a:xfrm>
            <a:off x="2209801" y="1384300"/>
            <a:ext cx="3770313" cy="4864100"/>
          </a:xfrm>
        </p:spPr>
        <p:txBody>
          <a:bodyPr rtlCol="0">
            <a:normAutofit fontScale="92500"/>
          </a:bodyPr>
          <a:lstStyle/>
          <a:p>
            <a:pPr>
              <a:lnSpc>
                <a:spcPct val="110000"/>
              </a:lnSpc>
              <a:spcBef>
                <a:spcPts val="600"/>
              </a:spcBef>
              <a:buFont typeface="Wingdings" panose="05000000000000000000" pitchFamily="2" charset="2"/>
              <a:buChar char="§"/>
              <a:defRPr/>
            </a:pPr>
            <a:r>
              <a:rPr lang="en-US" sz="2400" dirty="0"/>
              <a:t>Posted emergency action plan</a:t>
            </a:r>
          </a:p>
          <a:p>
            <a:pPr>
              <a:spcBef>
                <a:spcPts val="600"/>
              </a:spcBef>
              <a:buFont typeface="Wingdings" panose="05000000000000000000" pitchFamily="2" charset="2"/>
              <a:buChar char="§"/>
              <a:defRPr/>
            </a:pPr>
            <a:r>
              <a:rPr lang="en-US" sz="2400" dirty="0"/>
              <a:t>Employee training on emergency action plans</a:t>
            </a:r>
          </a:p>
          <a:p>
            <a:pPr>
              <a:spcBef>
                <a:spcPts val="600"/>
              </a:spcBef>
              <a:buFont typeface="Wingdings" panose="05000000000000000000" pitchFamily="2" charset="2"/>
              <a:buChar char="§"/>
              <a:defRPr/>
            </a:pPr>
            <a:r>
              <a:rPr lang="en-US" sz="2400" dirty="0"/>
              <a:t>Appropriate placement of </a:t>
            </a:r>
            <a:r>
              <a:rPr lang="en-US" sz="2400" dirty="0" smtClean="0"/>
              <a:t>telephones </a:t>
            </a:r>
            <a:r>
              <a:rPr lang="en-US" sz="2400" dirty="0"/>
              <a:t>&amp; radios</a:t>
            </a:r>
          </a:p>
          <a:p>
            <a:pPr>
              <a:lnSpc>
                <a:spcPct val="110000"/>
              </a:lnSpc>
              <a:spcBef>
                <a:spcPts val="600"/>
              </a:spcBef>
              <a:buFont typeface="Wingdings" panose="05000000000000000000" pitchFamily="2" charset="2"/>
              <a:buChar char="§"/>
              <a:defRPr/>
            </a:pPr>
            <a:r>
              <a:rPr lang="en-US" sz="2400" dirty="0"/>
              <a:t>Posting of emergency phone numbers by each phone</a:t>
            </a:r>
          </a:p>
          <a:p>
            <a:pPr>
              <a:lnSpc>
                <a:spcPct val="110000"/>
              </a:lnSpc>
              <a:spcBef>
                <a:spcPts val="600"/>
              </a:spcBef>
              <a:buFont typeface="Wingdings" panose="05000000000000000000" pitchFamily="2" charset="2"/>
              <a:buChar char="§"/>
              <a:defRPr/>
            </a:pPr>
            <a:r>
              <a:rPr lang="en-US" sz="2400" dirty="0"/>
              <a:t>Address and directions for finding all worksites</a:t>
            </a:r>
          </a:p>
          <a:p>
            <a:pPr>
              <a:lnSpc>
                <a:spcPct val="110000"/>
              </a:lnSpc>
              <a:spcBef>
                <a:spcPts val="600"/>
              </a:spcBef>
              <a:buFont typeface="Wingdings" panose="05000000000000000000" pitchFamily="2" charset="2"/>
              <a:buChar char="§"/>
              <a:defRPr/>
            </a:pPr>
            <a:r>
              <a:rPr lang="en-US" sz="2400" dirty="0"/>
              <a:t>Pre-determined meeting place following an incident</a:t>
            </a:r>
          </a:p>
        </p:txBody>
      </p:sp>
      <p:sp>
        <p:nvSpPr>
          <p:cNvPr id="2" name="Title 1"/>
          <p:cNvSpPr>
            <a:spLocks noGrp="1"/>
          </p:cNvSpPr>
          <p:nvPr>
            <p:ph type="title"/>
          </p:nvPr>
        </p:nvSpPr>
        <p:spPr/>
        <p:txBody>
          <a:bodyPr rtlCol="0">
            <a:normAutofit/>
          </a:bodyPr>
          <a:lstStyle/>
          <a:p>
            <a:pPr>
              <a:defRPr/>
            </a:pPr>
            <a:r>
              <a:rPr lang="en-US" sz="3600" b="1" dirty="0">
                <a:latin typeface="+mn-lt"/>
              </a:rPr>
              <a:t>Emergency &amp; First-Response </a:t>
            </a:r>
            <a:br>
              <a:rPr lang="en-US" sz="3600" b="1" dirty="0">
                <a:latin typeface="+mn-lt"/>
              </a:rPr>
            </a:br>
            <a:r>
              <a:rPr lang="en-US" sz="3600" b="1" dirty="0">
                <a:latin typeface="+mn-lt"/>
              </a:rPr>
              <a:t>Preparation Include:</a:t>
            </a:r>
          </a:p>
        </p:txBody>
      </p:sp>
    </p:spTree>
    <p:extLst>
      <p:ext uri="{BB962C8B-B14F-4D97-AF65-F5344CB8AC3E}">
        <p14:creationId xmlns:p14="http://schemas.microsoft.com/office/powerpoint/2010/main" val="62591882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9" name="Fire extinguisher" descr="ab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20786" y="3756026"/>
            <a:ext cx="2513013" cy="2513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948" name="First aid kit" descr="MVC-023F"/>
          <p:cNvPicPr>
            <a:picLocks noGrp="1" noChangeAspect="1" noChangeArrowheads="1"/>
          </p:cNvPicPr>
          <p:nvPr/>
        </p:nvPicPr>
        <p:blipFill>
          <a:blip r:embed="rId4" cstate="email">
            <a:lum bright="18000" contrast="6000"/>
            <a:extLst>
              <a:ext uri="{28A0092B-C50C-407E-A947-70E740481C1C}">
                <a14:useLocalDpi xmlns:a14="http://schemas.microsoft.com/office/drawing/2010/main"/>
              </a:ext>
            </a:extLst>
          </a:blip>
          <a:srcRect/>
          <a:stretch>
            <a:fillRect/>
          </a:stretch>
        </p:blipFill>
        <p:spPr bwMode="auto">
          <a:xfrm>
            <a:off x="6705600" y="1524000"/>
            <a:ext cx="3022600" cy="2432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4" name="Content Placeholder 2"/>
          <p:cNvSpPr>
            <a:spLocks noGrp="1"/>
          </p:cNvSpPr>
          <p:nvPr>
            <p:ph idx="1"/>
          </p:nvPr>
        </p:nvSpPr>
        <p:spPr>
          <a:xfrm>
            <a:off x="2438400" y="1384300"/>
            <a:ext cx="3886200" cy="4864100"/>
          </a:xfrm>
        </p:spPr>
        <p:txBody>
          <a:bodyPr rtlCol="0">
            <a:normAutofit/>
          </a:bodyPr>
          <a:lstStyle/>
          <a:p>
            <a:pPr marL="0" indent="0">
              <a:lnSpc>
                <a:spcPct val="110000"/>
              </a:lnSpc>
              <a:spcBef>
                <a:spcPts val="600"/>
              </a:spcBef>
              <a:buNone/>
              <a:defRPr/>
            </a:pPr>
            <a:endParaRPr lang="en-US" sz="2400" dirty="0"/>
          </a:p>
          <a:p>
            <a:pPr>
              <a:lnSpc>
                <a:spcPct val="110000"/>
              </a:lnSpc>
              <a:spcBef>
                <a:spcPts val="600"/>
              </a:spcBef>
              <a:buFont typeface="Wingdings" panose="05000000000000000000" pitchFamily="2" charset="2"/>
              <a:buChar char="§"/>
              <a:defRPr/>
            </a:pPr>
            <a:r>
              <a:rPr lang="en-US" sz="2400" dirty="0"/>
              <a:t>Access to </a:t>
            </a:r>
            <a:r>
              <a:rPr lang="en-US" sz="2400" dirty="0" smtClean="0"/>
              <a:t>first aid </a:t>
            </a:r>
            <a:r>
              <a:rPr lang="en-US" sz="2400" dirty="0"/>
              <a:t>kit </a:t>
            </a:r>
          </a:p>
          <a:p>
            <a:pPr>
              <a:lnSpc>
                <a:spcPct val="110000"/>
              </a:lnSpc>
              <a:spcBef>
                <a:spcPts val="600"/>
              </a:spcBef>
              <a:buFont typeface="Wingdings" panose="05000000000000000000" pitchFamily="2" charset="2"/>
              <a:buChar char="§"/>
              <a:defRPr/>
            </a:pPr>
            <a:r>
              <a:rPr lang="en-US" sz="2400" dirty="0"/>
              <a:t>Appropriate placement of properly rated fire extinguishers</a:t>
            </a:r>
          </a:p>
          <a:p>
            <a:pPr>
              <a:lnSpc>
                <a:spcPct val="110000"/>
              </a:lnSpc>
              <a:spcBef>
                <a:spcPts val="600"/>
              </a:spcBef>
              <a:buFont typeface="Wingdings" panose="05000000000000000000" pitchFamily="2" charset="2"/>
              <a:buChar char="§"/>
              <a:defRPr/>
            </a:pPr>
            <a:r>
              <a:rPr lang="en-US" sz="2400" dirty="0" smtClean="0"/>
              <a:t>Training </a:t>
            </a:r>
            <a:r>
              <a:rPr lang="en-US" sz="2400" dirty="0"/>
              <a:t>of staff in </a:t>
            </a:r>
            <a:r>
              <a:rPr lang="en-US" sz="2400" dirty="0" smtClean="0"/>
              <a:t>first aid </a:t>
            </a:r>
            <a:r>
              <a:rPr lang="en-US" sz="2400" dirty="0"/>
              <a:t>and emergency specific types of response</a:t>
            </a:r>
          </a:p>
          <a:p>
            <a:pPr>
              <a:lnSpc>
                <a:spcPct val="110000"/>
              </a:lnSpc>
              <a:spcBef>
                <a:spcPts val="600"/>
              </a:spcBef>
              <a:buFont typeface="Wingdings" panose="05000000000000000000" pitchFamily="2" charset="2"/>
              <a:buChar char="§"/>
              <a:defRPr/>
            </a:pPr>
            <a:r>
              <a:rPr lang="en-US" sz="2400" dirty="0"/>
              <a:t>Access to specialized emergency response protective equipment</a:t>
            </a:r>
          </a:p>
        </p:txBody>
      </p:sp>
      <p:sp>
        <p:nvSpPr>
          <p:cNvPr id="2" name="Title 1"/>
          <p:cNvSpPr>
            <a:spLocks noGrp="1"/>
          </p:cNvSpPr>
          <p:nvPr>
            <p:ph type="title"/>
          </p:nvPr>
        </p:nvSpPr>
        <p:spPr/>
        <p:txBody>
          <a:bodyPr rtlCol="0">
            <a:normAutofit/>
          </a:bodyPr>
          <a:lstStyle/>
          <a:p>
            <a:pPr>
              <a:defRPr/>
            </a:pPr>
            <a:r>
              <a:rPr lang="en-US" sz="3600" b="1" dirty="0">
                <a:latin typeface="+mn-lt"/>
              </a:rPr>
              <a:t>Emergency &amp; First-Response </a:t>
            </a:r>
            <a:br>
              <a:rPr lang="en-US" sz="3600" b="1" dirty="0">
                <a:latin typeface="+mn-lt"/>
              </a:rPr>
            </a:br>
            <a:r>
              <a:rPr lang="en-US" sz="3600" b="1" dirty="0">
                <a:latin typeface="+mn-lt"/>
              </a:rPr>
              <a:t>Preparation Should Also Include:</a:t>
            </a:r>
          </a:p>
        </p:txBody>
      </p:sp>
    </p:spTree>
    <p:extLst>
      <p:ext uri="{BB962C8B-B14F-4D97-AF65-F5344CB8AC3E}">
        <p14:creationId xmlns:p14="http://schemas.microsoft.com/office/powerpoint/2010/main" val="3681158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4560" y="2072640"/>
            <a:ext cx="8676640" cy="3170099"/>
          </a:xfrm>
          <a:prstGeom prst="rect">
            <a:avLst/>
          </a:prstGeom>
          <a:noFill/>
        </p:spPr>
        <p:txBody>
          <a:bodyPr wrap="square" rtlCol="0">
            <a:spAutoFit/>
          </a:bodyPr>
          <a:lstStyle/>
          <a:p>
            <a:r>
              <a:rPr lang="en-US" sz="4000" i="1" dirty="0" smtClean="0"/>
              <a:t>The </a:t>
            </a:r>
            <a:r>
              <a:rPr lang="en-US" sz="4000" i="1" dirty="0"/>
              <a:t>General Duty Clause of the Act, employers must provide their employees with a workplace free from recognized hazards likely to cause death or serious physical harm.</a:t>
            </a:r>
          </a:p>
        </p:txBody>
      </p:sp>
      <p:sp>
        <p:nvSpPr>
          <p:cNvPr id="4" name="Title 3"/>
          <p:cNvSpPr>
            <a:spLocks noGrp="1"/>
          </p:cNvSpPr>
          <p:nvPr>
            <p:ph type="title"/>
          </p:nvPr>
        </p:nvSpPr>
        <p:spPr/>
        <p:txBody>
          <a:bodyPr/>
          <a:lstStyle/>
          <a:p>
            <a:pPr algn="ctr"/>
            <a:r>
              <a:rPr lang="en-US" dirty="0" smtClean="0"/>
              <a:t>OSHA </a:t>
            </a:r>
            <a:r>
              <a:rPr lang="en-US" dirty="0"/>
              <a:t>Section 5(a)(1), </a:t>
            </a:r>
          </a:p>
        </p:txBody>
      </p:sp>
    </p:spTree>
    <p:extLst>
      <p:ext uri="{BB962C8B-B14F-4D97-AF65-F5344CB8AC3E}">
        <p14:creationId xmlns:p14="http://schemas.microsoft.com/office/powerpoint/2010/main" val="1100172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482"/>
            <a:ext cx="8229600" cy="1143000"/>
          </a:xfrm>
        </p:spPr>
        <p:txBody>
          <a:bodyPr>
            <a:normAutofit/>
          </a:bodyPr>
          <a:lstStyle/>
          <a:p>
            <a:r>
              <a:rPr lang="en-US" sz="3600" b="1" dirty="0"/>
              <a:t>Small Farm Exemption </a:t>
            </a:r>
            <a:endParaRPr lang="en-US" sz="3600" dirty="0"/>
          </a:p>
        </p:txBody>
      </p:sp>
      <p:sp>
        <p:nvSpPr>
          <p:cNvPr id="3" name="Content Placeholder 2"/>
          <p:cNvSpPr>
            <a:spLocks noGrp="1"/>
          </p:cNvSpPr>
          <p:nvPr>
            <p:ph idx="1"/>
          </p:nvPr>
        </p:nvSpPr>
        <p:spPr>
          <a:xfrm>
            <a:off x="3352800" y="1981200"/>
            <a:ext cx="6781800" cy="4800600"/>
          </a:xfrm>
        </p:spPr>
        <p:txBody>
          <a:bodyPr>
            <a:normAutofit/>
          </a:bodyPr>
          <a:lstStyle/>
          <a:p>
            <a:pPr marL="0" indent="0">
              <a:buNone/>
            </a:pPr>
            <a:r>
              <a:rPr lang="en-US" sz="2000" dirty="0"/>
              <a:t>The Appropriations Act exempts small farming operations from enforcement of </a:t>
            </a:r>
            <a:r>
              <a:rPr lang="en-US" sz="2000" u="sng" dirty="0"/>
              <a:t>all</a:t>
            </a:r>
            <a:r>
              <a:rPr lang="en-US" sz="2000" dirty="0"/>
              <a:t> rules, regulations, standards or orders under the Occupational Safety and Health Act. A farming operation is </a:t>
            </a:r>
            <a:r>
              <a:rPr lang="en-US" sz="2000" b="1" dirty="0"/>
              <a:t>exempt</a:t>
            </a:r>
            <a:r>
              <a:rPr lang="en-US" sz="2000" dirty="0"/>
              <a:t> from </a:t>
            </a:r>
            <a:r>
              <a:rPr lang="en-US" sz="2000" b="1" dirty="0"/>
              <a:t>all</a:t>
            </a:r>
            <a:r>
              <a:rPr lang="en-US" sz="2000" dirty="0"/>
              <a:t> OSHA activities if it: </a:t>
            </a:r>
          </a:p>
          <a:p>
            <a:pPr lvl="1"/>
            <a:r>
              <a:rPr lang="en-US" sz="2000" dirty="0"/>
              <a:t>Employs </a:t>
            </a:r>
            <a:r>
              <a:rPr lang="en-US" sz="2000" b="1" u="sng" dirty="0"/>
              <a:t>10 or fewer employees </a:t>
            </a:r>
            <a:r>
              <a:rPr lang="en-US" sz="2000" dirty="0"/>
              <a:t>currently and at all 	times during the last 12 months; and </a:t>
            </a:r>
          </a:p>
          <a:p>
            <a:pPr lvl="1"/>
            <a:r>
              <a:rPr lang="en-US" sz="2000" dirty="0"/>
              <a:t>Has not had an active temporary labor camp during the preceding 12 months.</a:t>
            </a:r>
          </a:p>
          <a:p>
            <a:pPr lvl="1"/>
            <a:r>
              <a:rPr lang="en-US" sz="2000" dirty="0"/>
              <a:t>Immediate family members are considered exempt</a:t>
            </a:r>
          </a:p>
          <a:p>
            <a:pPr marL="0" indent="0" fontAlgn="base">
              <a:buNone/>
            </a:pPr>
            <a:r>
              <a:rPr lang="en-US" sz="1600" b="1" i="1" dirty="0"/>
              <a:t>Source</a:t>
            </a:r>
            <a:r>
              <a:rPr lang="en-US" sz="1600" i="1" dirty="0"/>
              <a:t>: OSHA Instruction CPL 02-00-051</a:t>
            </a:r>
          </a:p>
          <a:p>
            <a:pPr marL="0" indent="0" fontAlgn="base">
              <a:buNone/>
            </a:pPr>
            <a:endParaRPr lang="en-US" sz="1600" dirty="0"/>
          </a:p>
          <a:p>
            <a:pPr fontAlgn="base"/>
            <a:r>
              <a:rPr lang="en-US" sz="2400" i="1" dirty="0">
                <a:solidFill>
                  <a:srgbClr val="FF0000"/>
                </a:solidFill>
              </a:rPr>
              <a:t>Must still provide a safe work place</a:t>
            </a:r>
            <a:endParaRPr lang="en-US" sz="2400" dirty="0"/>
          </a:p>
        </p:txBody>
      </p:sp>
    </p:spTree>
    <p:extLst>
      <p:ext uri="{BB962C8B-B14F-4D97-AF65-F5344CB8AC3E}">
        <p14:creationId xmlns:p14="http://schemas.microsoft.com/office/powerpoint/2010/main" val="504715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2" descr="Map with Lege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33800" y="2646680"/>
            <a:ext cx="5715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98588" y="6461835"/>
            <a:ext cx="6213230" cy="369332"/>
          </a:xfrm>
          <a:prstGeom prst="rect">
            <a:avLst/>
          </a:prstGeom>
          <a:noFill/>
        </p:spPr>
        <p:txBody>
          <a:bodyPr wrap="square" rtlCol="0">
            <a:spAutoFit/>
          </a:bodyPr>
          <a:lstStyle/>
          <a:p>
            <a:r>
              <a:rPr lang="en-US" dirty="0"/>
              <a:t>OSHA Site (https://</a:t>
            </a:r>
            <a:r>
              <a:rPr lang="en-US" dirty="0" smtClean="0"/>
              <a:t>www.osha.gov/dcsp/osp/index.html)</a:t>
            </a:r>
            <a:endParaRPr lang="en-US" dirty="0"/>
          </a:p>
        </p:txBody>
      </p:sp>
      <p:sp>
        <p:nvSpPr>
          <p:cNvPr id="90115" name="Content Placeholder 2"/>
          <p:cNvSpPr>
            <a:spLocks noGrp="1"/>
          </p:cNvSpPr>
          <p:nvPr>
            <p:ph idx="1"/>
          </p:nvPr>
        </p:nvSpPr>
        <p:spPr>
          <a:xfrm>
            <a:off x="3048000" y="995681"/>
            <a:ext cx="7162800" cy="4449763"/>
          </a:xfrm>
        </p:spPr>
        <p:txBody>
          <a:bodyPr/>
          <a:lstStyle/>
          <a:p>
            <a:pPr eaLnBrk="1" hangingPunct="1">
              <a:buFont typeface="Arial" charset="0"/>
              <a:buNone/>
            </a:pPr>
            <a:r>
              <a:rPr lang="en-US" i="1" dirty="0"/>
              <a:t>	</a:t>
            </a:r>
            <a:r>
              <a:rPr lang="en-US" sz="2400" dirty="0"/>
              <a:t>Important to check with your state OSHA since </a:t>
            </a:r>
          </a:p>
          <a:p>
            <a:pPr>
              <a:buNone/>
            </a:pPr>
            <a:r>
              <a:rPr lang="en-US" sz="2400" dirty="0"/>
              <a:t>   </a:t>
            </a:r>
            <a:r>
              <a:rPr lang="en-US" sz="2400" dirty="0" smtClean="0"/>
              <a:t>There </a:t>
            </a:r>
            <a:r>
              <a:rPr lang="en-US" sz="2400" dirty="0"/>
              <a:t>are 22 states with state plans and another 5 states which cover state and local government </a:t>
            </a:r>
            <a:r>
              <a:rPr lang="en-US" sz="2400" dirty="0" smtClean="0"/>
              <a:t>workers only.</a:t>
            </a:r>
          </a:p>
          <a:p>
            <a:pPr eaLnBrk="1" hangingPunct="1">
              <a:buFont typeface="Arial" charset="0"/>
              <a:buNone/>
            </a:pPr>
            <a:endParaRPr lang="en-US" sz="2400" dirty="0"/>
          </a:p>
        </p:txBody>
      </p:sp>
      <p:sp>
        <p:nvSpPr>
          <p:cNvPr id="90114" name="Title 1"/>
          <p:cNvSpPr>
            <a:spLocks noGrp="1"/>
          </p:cNvSpPr>
          <p:nvPr>
            <p:ph type="title"/>
          </p:nvPr>
        </p:nvSpPr>
        <p:spPr>
          <a:xfrm>
            <a:off x="3048000" y="0"/>
            <a:ext cx="7620000" cy="914400"/>
          </a:xfrm>
        </p:spPr>
        <p:txBody>
          <a:bodyPr/>
          <a:lstStyle/>
          <a:p>
            <a:pPr eaLnBrk="1" hangingPunct="1"/>
            <a:r>
              <a:rPr lang="en-US" sz="3600" b="1" dirty="0"/>
              <a:t>State to State</a:t>
            </a:r>
          </a:p>
        </p:txBody>
      </p:sp>
    </p:spTree>
    <p:extLst>
      <p:ext uri="{BB962C8B-B14F-4D97-AF65-F5344CB8AC3E}">
        <p14:creationId xmlns:p14="http://schemas.microsoft.com/office/powerpoint/2010/main" val="1311771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u="sng" dirty="0"/>
              <a:t>OSHA and Agriculture</a:t>
            </a:r>
            <a:endParaRPr lang="en-US" sz="2800" dirty="0"/>
          </a:p>
        </p:txBody>
      </p:sp>
      <p:sp>
        <p:nvSpPr>
          <p:cNvPr id="3" name="Content Placeholder 2"/>
          <p:cNvSpPr>
            <a:spLocks noGrp="1"/>
          </p:cNvSpPr>
          <p:nvPr>
            <p:ph idx="1"/>
          </p:nvPr>
        </p:nvSpPr>
        <p:spPr>
          <a:xfrm>
            <a:off x="1981200" y="1676400"/>
            <a:ext cx="8229600" cy="4114800"/>
          </a:xfrm>
        </p:spPr>
        <p:txBody>
          <a:bodyPr/>
          <a:lstStyle/>
          <a:p>
            <a:pPr>
              <a:defRPr/>
            </a:pPr>
            <a:r>
              <a:rPr lang="en-US" dirty="0"/>
              <a:t>OSHA requires the use of personal protective equipment (PPE) to reduce employee exposure to hazards when engineering and administrative controls are not feasible or effective in reducing these exposures to acceptable levels. Employers are required to determine if PPE should be used to protect their </a:t>
            </a:r>
            <a:r>
              <a:rPr lang="en-US" dirty="0" smtClean="0"/>
              <a:t>workers</a:t>
            </a:r>
            <a:r>
              <a:rPr lang="en-US" sz="1200" dirty="0"/>
              <a:t>. </a:t>
            </a:r>
            <a:r>
              <a:rPr lang="en-US" sz="800" dirty="0"/>
              <a:t>		</a:t>
            </a:r>
          </a:p>
          <a:p>
            <a:pPr>
              <a:defRPr/>
            </a:pPr>
            <a:endParaRPr lang="en-US" sz="800" dirty="0"/>
          </a:p>
          <a:p>
            <a:pPr>
              <a:defRPr/>
            </a:pPr>
            <a:endParaRPr lang="en-US" sz="800" dirty="0"/>
          </a:p>
          <a:p>
            <a:pPr marL="0" indent="0">
              <a:buNone/>
              <a:defRPr/>
            </a:pPr>
            <a:r>
              <a:rPr lang="en-US" sz="800" dirty="0"/>
              <a:t>		</a:t>
            </a:r>
            <a:r>
              <a:rPr lang="en-US" sz="1600" dirty="0"/>
              <a:t>Source: http://www.osha.gov/SLTC/personalprotectiveequipment/</a:t>
            </a:r>
          </a:p>
        </p:txBody>
      </p:sp>
    </p:spTree>
    <p:extLst>
      <p:ext uri="{BB962C8B-B14F-4D97-AF65-F5344CB8AC3E}">
        <p14:creationId xmlns:p14="http://schemas.microsoft.com/office/powerpoint/2010/main" val="3069852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1"/>
          <p:cNvSpPr>
            <a:spLocks noGrp="1"/>
          </p:cNvSpPr>
          <p:nvPr>
            <p:ph idx="4294967295"/>
          </p:nvPr>
        </p:nvSpPr>
        <p:spPr>
          <a:xfrm>
            <a:off x="3981450" y="2114550"/>
            <a:ext cx="5543550" cy="3383280"/>
          </a:xfrm>
        </p:spPr>
        <p:txBody>
          <a:bodyPr>
            <a:noAutofit/>
          </a:bodyPr>
          <a:lstStyle/>
          <a:p>
            <a:pPr eaLnBrk="1" hangingPunct="1">
              <a:buFont typeface="Wingdings 2" panose="05020102010507070707" pitchFamily="18" charset="2"/>
              <a:buNone/>
            </a:pPr>
            <a:r>
              <a:rPr lang="en-US" altLang="en-US" dirty="0" smtClean="0"/>
              <a:t>You have the right to:</a:t>
            </a:r>
          </a:p>
          <a:p>
            <a:pPr eaLnBrk="1" hangingPunct="1">
              <a:buFont typeface="Wingdings 2" panose="05020102010507070707" pitchFamily="18" charset="2"/>
              <a:buNone/>
            </a:pPr>
            <a:endParaRPr lang="en-US" altLang="en-US" sz="900" dirty="0"/>
          </a:p>
          <a:p>
            <a:pPr lvl="1" eaLnBrk="1" hangingPunct="1">
              <a:buFont typeface="Wingdings" panose="05000000000000000000" pitchFamily="2" charset="2"/>
              <a:buChar char="Ø"/>
            </a:pPr>
            <a:r>
              <a:rPr lang="en-US" altLang="en-US" dirty="0"/>
              <a:t>A safe and healthful workplace </a:t>
            </a:r>
            <a:endParaRPr lang="en-US" altLang="en-US" b="1" dirty="0"/>
          </a:p>
          <a:p>
            <a:pPr lvl="1" eaLnBrk="1" hangingPunct="1">
              <a:buFont typeface="Wingdings" panose="05000000000000000000" pitchFamily="2" charset="2"/>
              <a:buChar char="Ø"/>
            </a:pPr>
            <a:r>
              <a:rPr lang="en-US" altLang="en-US" dirty="0"/>
              <a:t>Know about hazardous chemicals</a:t>
            </a:r>
            <a:endParaRPr lang="en-US" altLang="en-US" b="1" dirty="0"/>
          </a:p>
          <a:p>
            <a:pPr lvl="1" eaLnBrk="1" hangingPunct="1">
              <a:buFont typeface="Wingdings" panose="05000000000000000000" pitchFamily="2" charset="2"/>
              <a:buChar char="Ø"/>
            </a:pPr>
            <a:r>
              <a:rPr lang="en-US" altLang="en-US" dirty="0"/>
              <a:t>Information about injuries and illnesses in your workplace </a:t>
            </a:r>
            <a:endParaRPr lang="en-US" altLang="en-US" b="1" dirty="0"/>
          </a:p>
          <a:p>
            <a:pPr lvl="1" eaLnBrk="1" hangingPunct="1">
              <a:buFont typeface="Wingdings" panose="05000000000000000000" pitchFamily="2" charset="2"/>
              <a:buChar char="Ø"/>
            </a:pPr>
            <a:r>
              <a:rPr lang="en-US" altLang="en-US" dirty="0"/>
              <a:t>Complain or request hazard correction from employer </a:t>
            </a:r>
            <a:endParaRPr lang="en-US" altLang="en-US" b="1" dirty="0"/>
          </a:p>
          <a:p>
            <a:pPr eaLnBrk="1" hangingPunct="1"/>
            <a:endParaRPr lang="en-US" altLang="en-US" sz="1800" dirty="0"/>
          </a:p>
        </p:txBody>
      </p:sp>
      <p:sp>
        <p:nvSpPr>
          <p:cNvPr id="87043" name="Title 2"/>
          <p:cNvSpPr>
            <a:spLocks noGrp="1"/>
          </p:cNvSpPr>
          <p:nvPr>
            <p:ph type="title" idx="4294967295"/>
          </p:nvPr>
        </p:nvSpPr>
        <p:spPr>
          <a:xfrm>
            <a:off x="2667000" y="1085850"/>
            <a:ext cx="6572250" cy="857250"/>
          </a:xfrm>
        </p:spPr>
        <p:txBody>
          <a:bodyPr/>
          <a:lstStyle/>
          <a:p>
            <a:pPr eaLnBrk="1" hangingPunct="1"/>
            <a:r>
              <a:rPr lang="en-US" altLang="en-US" sz="3000" b="1"/>
              <a:t>Employee Rights and Responsibilities</a:t>
            </a:r>
          </a:p>
        </p:txBody>
      </p:sp>
    </p:spTree>
    <p:extLst>
      <p:ext uri="{BB962C8B-B14F-4D97-AF65-F5344CB8AC3E}">
        <p14:creationId xmlns:p14="http://schemas.microsoft.com/office/powerpoint/2010/main" val="652057564"/>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p:cNvSpPr>
            <a:spLocks noGrp="1"/>
          </p:cNvSpPr>
          <p:nvPr>
            <p:ph idx="4294967295"/>
          </p:nvPr>
        </p:nvSpPr>
        <p:spPr>
          <a:xfrm>
            <a:off x="2667000" y="2114551"/>
            <a:ext cx="5600700" cy="3394075"/>
          </a:xfrm>
        </p:spPr>
        <p:txBody>
          <a:bodyPr/>
          <a:lstStyle/>
          <a:p>
            <a:pPr eaLnBrk="1" hangingPunct="1">
              <a:buFontTx/>
              <a:buNone/>
            </a:pPr>
            <a:r>
              <a:rPr lang="en-US" altLang="en-US" sz="2100" dirty="0"/>
              <a:t>You have the right to:</a:t>
            </a:r>
            <a:endParaRPr lang="en-US" altLang="en-US" dirty="0" smtClean="0"/>
          </a:p>
          <a:p>
            <a:pPr lvl="1" eaLnBrk="1" hangingPunct="1">
              <a:buFont typeface="Wingdings" panose="05000000000000000000" pitchFamily="2" charset="2"/>
              <a:buChar char="Ø"/>
            </a:pPr>
            <a:r>
              <a:rPr lang="en-US" altLang="en-US" dirty="0" smtClean="0"/>
              <a:t>Training</a:t>
            </a:r>
            <a:endParaRPr lang="en-US" altLang="en-US" b="1" dirty="0" smtClean="0"/>
          </a:p>
          <a:p>
            <a:pPr lvl="1" eaLnBrk="1" hangingPunct="1">
              <a:buFont typeface="Wingdings" panose="05000000000000000000" pitchFamily="2" charset="2"/>
              <a:buChar char="Ø"/>
            </a:pPr>
            <a:r>
              <a:rPr lang="en-US" altLang="en-US" dirty="0" smtClean="0"/>
              <a:t>Access to hazard exposure and medical records</a:t>
            </a:r>
            <a:endParaRPr lang="en-US" altLang="en-US" b="1" dirty="0" smtClean="0"/>
          </a:p>
          <a:p>
            <a:pPr lvl="1" eaLnBrk="1" hangingPunct="1">
              <a:buFont typeface="Wingdings" panose="05000000000000000000" pitchFamily="2" charset="2"/>
              <a:buChar char="Ø"/>
            </a:pPr>
            <a:r>
              <a:rPr lang="en-US" altLang="en-US" dirty="0" smtClean="0"/>
              <a:t>File a complaint with OSHA</a:t>
            </a:r>
            <a:endParaRPr lang="en-US" altLang="en-US" b="1" dirty="0" smtClean="0"/>
          </a:p>
          <a:p>
            <a:pPr lvl="1" eaLnBrk="1" hangingPunct="1">
              <a:buFont typeface="Wingdings" panose="05000000000000000000" pitchFamily="2" charset="2"/>
              <a:buChar char="Ø"/>
            </a:pPr>
            <a:r>
              <a:rPr lang="en-US" altLang="en-US" dirty="0" smtClean="0"/>
              <a:t>Participate in an OSHA inspection</a:t>
            </a:r>
            <a:endParaRPr lang="en-US" altLang="en-US" b="1" dirty="0" smtClean="0"/>
          </a:p>
          <a:p>
            <a:pPr lvl="1" eaLnBrk="1" hangingPunct="1">
              <a:buFont typeface="Wingdings" panose="05000000000000000000" pitchFamily="2" charset="2"/>
              <a:buChar char="Ø"/>
            </a:pPr>
            <a:r>
              <a:rPr lang="en-US" altLang="en-US" dirty="0" smtClean="0"/>
              <a:t>Be free from retaliation for exercising safety and health rights</a:t>
            </a:r>
          </a:p>
        </p:txBody>
      </p:sp>
      <p:sp>
        <p:nvSpPr>
          <p:cNvPr id="89091" name="Title 2"/>
          <p:cNvSpPr>
            <a:spLocks noGrp="1"/>
          </p:cNvSpPr>
          <p:nvPr>
            <p:ph type="title" idx="4294967295"/>
          </p:nvPr>
        </p:nvSpPr>
        <p:spPr>
          <a:xfrm>
            <a:off x="2667000" y="1028700"/>
            <a:ext cx="6172200" cy="857250"/>
          </a:xfrm>
        </p:spPr>
        <p:txBody>
          <a:bodyPr>
            <a:normAutofit fontScale="90000"/>
          </a:bodyPr>
          <a:lstStyle/>
          <a:p>
            <a:pPr eaLnBrk="1" hangingPunct="1"/>
            <a:r>
              <a:rPr lang="en-US" altLang="en-US" sz="3000" b="1" dirty="0"/>
              <a:t>Employee Rights and </a:t>
            </a:r>
            <a:r>
              <a:rPr lang="en-US" altLang="en-US" sz="3000" b="1" dirty="0" smtClean="0"/>
              <a:t>Responsibilities (continued) </a:t>
            </a:r>
            <a:endParaRPr lang="en-US" altLang="en-US" sz="3000" b="1" dirty="0"/>
          </a:p>
        </p:txBody>
      </p:sp>
    </p:spTree>
    <p:extLst>
      <p:ext uri="{BB962C8B-B14F-4D97-AF65-F5344CB8AC3E}">
        <p14:creationId xmlns:p14="http://schemas.microsoft.com/office/powerpoint/2010/main" val="313141549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4294967295"/>
          </p:nvPr>
        </p:nvSpPr>
        <p:spPr>
          <a:xfrm>
            <a:off x="2667000" y="2228851"/>
            <a:ext cx="6229350" cy="3394075"/>
          </a:xfrm>
        </p:spPr>
        <p:txBody>
          <a:bodyPr/>
          <a:lstStyle/>
          <a:p>
            <a:pPr eaLnBrk="1" hangingPunct="1">
              <a:buFont typeface="Wingdings 2" pitchFamily="18" charset="2"/>
              <a:buChar char=""/>
              <a:defRPr/>
            </a:pPr>
            <a:r>
              <a:rPr lang="en-US" sz="1950" dirty="0"/>
              <a:t>OSHA website: </a:t>
            </a:r>
            <a:r>
              <a:rPr lang="en-US" sz="1950" dirty="0" smtClean="0"/>
              <a:t>www.osha.gov </a:t>
            </a:r>
            <a:r>
              <a:rPr lang="en-US" sz="1950" dirty="0"/>
              <a:t>and OSHA offices: Call or Write (800-321-OSHA) </a:t>
            </a:r>
          </a:p>
          <a:p>
            <a:pPr eaLnBrk="1" hangingPunct="1">
              <a:buFont typeface="Wingdings 2" pitchFamily="18" charset="2"/>
              <a:buChar char=""/>
              <a:defRPr/>
            </a:pPr>
            <a:r>
              <a:rPr lang="en-US" sz="1950" dirty="0"/>
              <a:t>Compliance Assistance Specialists in the area offices </a:t>
            </a:r>
          </a:p>
          <a:p>
            <a:pPr eaLnBrk="1" hangingPunct="1">
              <a:buFont typeface="Wingdings 2" pitchFamily="18" charset="2"/>
              <a:buChar char=""/>
              <a:defRPr/>
            </a:pPr>
            <a:r>
              <a:rPr lang="en-US" sz="1950" dirty="0"/>
              <a:t>National Institute for Occupational Safety and Health (NIOSH) – OSHA’s sister agency</a:t>
            </a:r>
          </a:p>
          <a:p>
            <a:pPr eaLnBrk="1" hangingPunct="1">
              <a:buFont typeface="Wingdings 2" pitchFamily="18" charset="2"/>
              <a:buChar char=""/>
              <a:defRPr/>
            </a:pPr>
            <a:r>
              <a:rPr lang="en-US" sz="1950" dirty="0"/>
              <a:t>OSHA Training Institute Education Centers</a:t>
            </a:r>
          </a:p>
          <a:p>
            <a:pPr eaLnBrk="1" hangingPunct="1">
              <a:buFont typeface="Wingdings 2" pitchFamily="18" charset="2"/>
              <a:buChar char=""/>
              <a:defRPr/>
            </a:pPr>
            <a:r>
              <a:rPr lang="en-US" sz="1950" dirty="0"/>
              <a:t>Doctors, nurses, other health care providers</a:t>
            </a:r>
          </a:p>
          <a:p>
            <a:pPr eaLnBrk="1" hangingPunct="1">
              <a:buFont typeface="Wingdings 2" pitchFamily="18" charset="2"/>
              <a:buChar char=""/>
              <a:defRPr/>
            </a:pPr>
            <a:r>
              <a:rPr lang="en-US" sz="1950" dirty="0"/>
              <a:t>Public libraries</a:t>
            </a:r>
          </a:p>
          <a:p>
            <a:pPr eaLnBrk="1" hangingPunct="1">
              <a:buFont typeface="Wingdings 2" pitchFamily="18" charset="2"/>
              <a:buChar char=""/>
              <a:defRPr/>
            </a:pPr>
            <a:r>
              <a:rPr lang="en-US" sz="1950" dirty="0"/>
              <a:t>Other local, community-based resources</a:t>
            </a:r>
          </a:p>
        </p:txBody>
      </p:sp>
      <p:sp>
        <p:nvSpPr>
          <p:cNvPr id="91139" name="Title 2"/>
          <p:cNvSpPr>
            <a:spLocks noGrp="1"/>
          </p:cNvSpPr>
          <p:nvPr>
            <p:ph type="title" idx="4294967295"/>
          </p:nvPr>
        </p:nvSpPr>
        <p:spPr>
          <a:xfrm>
            <a:off x="2667000" y="1142999"/>
            <a:ext cx="7493000" cy="1085851"/>
          </a:xfrm>
        </p:spPr>
        <p:txBody>
          <a:bodyPr/>
          <a:lstStyle/>
          <a:p>
            <a:pPr eaLnBrk="1" hangingPunct="1"/>
            <a:r>
              <a:rPr lang="en-US" altLang="en-US" sz="3000" b="1" dirty="0"/>
              <a:t>Employee Rights and </a:t>
            </a:r>
            <a:r>
              <a:rPr lang="en-US" altLang="en-US" sz="3000" b="1" dirty="0" smtClean="0"/>
              <a:t>Responsibilities (Slide 3)</a:t>
            </a:r>
            <a:endParaRPr lang="en-US" altLang="en-US" sz="3000" b="1" dirty="0"/>
          </a:p>
        </p:txBody>
      </p:sp>
    </p:spTree>
    <p:extLst>
      <p:ext uri="{BB962C8B-B14F-4D97-AF65-F5344CB8AC3E}">
        <p14:creationId xmlns:p14="http://schemas.microsoft.com/office/powerpoint/2010/main" val="275258450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OSHA Fact sheet" title="Picture of OSHA whistle blower fact she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06640" y="1459767"/>
            <a:ext cx="4173538" cy="487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7" name="Rectangle 3"/>
          <p:cNvSpPr>
            <a:spLocks noChangeArrowheads="1"/>
          </p:cNvSpPr>
          <p:nvPr/>
        </p:nvSpPr>
        <p:spPr bwMode="auto">
          <a:xfrm>
            <a:off x="548640" y="3186113"/>
            <a:ext cx="46748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000" dirty="0" smtClean="0">
                <a:latin typeface="Arial" panose="020B0604020202020204" pitchFamily="34" charset="0"/>
              </a:rPr>
              <a:t>Whistleblower </a:t>
            </a:r>
            <a:r>
              <a:rPr lang="en-US" altLang="en-US" sz="3000" dirty="0">
                <a:latin typeface="Arial" panose="020B0604020202020204" pitchFamily="34" charset="0"/>
              </a:rPr>
              <a:t>Fact Sheet</a:t>
            </a:r>
            <a:br>
              <a:rPr lang="en-US" altLang="en-US" sz="3000" dirty="0">
                <a:latin typeface="Arial" panose="020B0604020202020204" pitchFamily="34" charset="0"/>
              </a:rPr>
            </a:br>
            <a:endParaRPr lang="en-US" altLang="en-US" sz="3000" dirty="0">
              <a:latin typeface="Arial" panose="020B0604020202020204" pitchFamily="34" charset="0"/>
            </a:endParaRPr>
          </a:p>
        </p:txBody>
      </p:sp>
      <p:sp>
        <p:nvSpPr>
          <p:cNvPr id="2" name="TextBox 1"/>
          <p:cNvSpPr txBox="1"/>
          <p:nvPr/>
        </p:nvSpPr>
        <p:spPr>
          <a:xfrm>
            <a:off x="467360" y="5699760"/>
            <a:ext cx="4460240" cy="646331"/>
          </a:xfrm>
          <a:prstGeom prst="rect">
            <a:avLst/>
          </a:prstGeom>
          <a:noFill/>
        </p:spPr>
        <p:txBody>
          <a:bodyPr wrap="square" rtlCol="0">
            <a:spAutoFit/>
          </a:bodyPr>
          <a:lstStyle/>
          <a:p>
            <a:r>
              <a:rPr lang="en-US"/>
              <a:t>Moving Ahead for Progress in the 21</a:t>
            </a:r>
            <a:r>
              <a:rPr lang="en-US" baseline="30000"/>
              <a:t>st</a:t>
            </a:r>
            <a:r>
              <a:rPr lang="en-US"/>
              <a:t> Century Act (MAP-21)</a:t>
            </a:r>
            <a:endParaRPr lang="en-US" dirty="0"/>
          </a:p>
        </p:txBody>
      </p:sp>
      <p:sp>
        <p:nvSpPr>
          <p:cNvPr id="3" name="Rectangle 2"/>
          <p:cNvSpPr/>
          <p:nvPr/>
        </p:nvSpPr>
        <p:spPr>
          <a:xfrm>
            <a:off x="-20320" y="4416475"/>
            <a:ext cx="7426960" cy="369332"/>
          </a:xfrm>
          <a:prstGeom prst="rect">
            <a:avLst/>
          </a:prstGeom>
        </p:spPr>
        <p:txBody>
          <a:bodyPr wrap="square">
            <a:spAutoFit/>
          </a:bodyPr>
          <a:lstStyle/>
          <a:p>
            <a:r>
              <a:rPr lang="en-US" dirty="0">
                <a:hlinkClick r:id="rId4" action="ppaction://hlinkpres?slideindex=1&amp;slidetitle="/>
              </a:rPr>
              <a:t>https://www.osha.gov/OshDoc/data_General_Facts/whistleblower_rights.pdf</a:t>
            </a:r>
            <a:endParaRPr lang="en-US" dirty="0"/>
          </a:p>
        </p:txBody>
      </p:sp>
      <p:sp>
        <p:nvSpPr>
          <p:cNvPr id="4" name="Title 3"/>
          <p:cNvSpPr>
            <a:spLocks noGrp="1"/>
          </p:cNvSpPr>
          <p:nvPr>
            <p:ph type="title"/>
          </p:nvPr>
        </p:nvSpPr>
        <p:spPr/>
        <p:txBody>
          <a:bodyPr/>
          <a:lstStyle/>
          <a:p>
            <a:r>
              <a:rPr lang="en-US" dirty="0" smtClean="0"/>
              <a:t>OSHA Whistleblower factsheet</a:t>
            </a:r>
            <a:endParaRPr lang="en-US" dirty="0"/>
          </a:p>
        </p:txBody>
      </p:sp>
    </p:spTree>
    <p:extLst>
      <p:ext uri="{BB962C8B-B14F-4D97-AF65-F5344CB8AC3E}">
        <p14:creationId xmlns:p14="http://schemas.microsoft.com/office/powerpoint/2010/main" val="167896950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Program Objectives</a:t>
            </a:r>
          </a:p>
        </p:txBody>
      </p:sp>
      <p:sp>
        <p:nvSpPr>
          <p:cNvPr id="10243" name="Content Placeholder 2"/>
          <p:cNvSpPr>
            <a:spLocks noGrp="1"/>
          </p:cNvSpPr>
          <p:nvPr>
            <p:ph idx="1"/>
          </p:nvPr>
        </p:nvSpPr>
        <p:spPr/>
        <p:txBody>
          <a:bodyPr/>
          <a:lstStyle/>
          <a:p>
            <a:r>
              <a:rPr lang="en-US" altLang="en-US" dirty="0" smtClean="0"/>
              <a:t>At the conclusion of this presentation, participants will:</a:t>
            </a:r>
          </a:p>
          <a:p>
            <a:pPr lvl="1">
              <a:buFont typeface="Wingdings" panose="05000000000000000000" pitchFamily="2" charset="2"/>
              <a:buChar char="Ø"/>
            </a:pPr>
            <a:r>
              <a:rPr lang="en-US" altLang="en-US" dirty="0" smtClean="0"/>
              <a:t>Be able to identify hazards associated with Chainsaw use in Agriculture</a:t>
            </a:r>
          </a:p>
          <a:p>
            <a:pPr lvl="1">
              <a:buFont typeface="Wingdings" panose="05000000000000000000" pitchFamily="2" charset="2"/>
              <a:buChar char="Ø"/>
            </a:pPr>
            <a:r>
              <a:rPr lang="en-US" altLang="en-US" dirty="0" smtClean="0"/>
              <a:t>Know where to look for OSHA references and resources related to Chainsaw use in Agriculture</a:t>
            </a:r>
          </a:p>
          <a:p>
            <a:pPr lvl="1">
              <a:buFont typeface="Wingdings" panose="05000000000000000000" pitchFamily="2" charset="2"/>
              <a:buChar char="Ø"/>
            </a:pPr>
            <a:r>
              <a:rPr lang="en-US" altLang="en-US" dirty="0" smtClean="0"/>
              <a:t>To safely perform maintenance on your Chainsaw</a:t>
            </a:r>
          </a:p>
          <a:p>
            <a:pPr lvl="1">
              <a:buFont typeface="Wingdings" panose="05000000000000000000" pitchFamily="2" charset="2"/>
              <a:buChar char="Ø"/>
            </a:pPr>
            <a:endParaRPr lang="en-US" altLang="en-US" dirty="0" smtClean="0"/>
          </a:p>
          <a:p>
            <a:pPr lvl="1">
              <a:buFont typeface="Wingdings" panose="05000000000000000000" pitchFamily="2" charset="2"/>
              <a:buChar char="Ø"/>
            </a:pPr>
            <a:endParaRPr lang="en-US" altLang="en-US" dirty="0" smtClean="0"/>
          </a:p>
        </p:txBody>
      </p:sp>
    </p:spTree>
    <p:extLst>
      <p:ext uri="{BB962C8B-B14F-4D97-AF65-F5344CB8AC3E}">
        <p14:creationId xmlns:p14="http://schemas.microsoft.com/office/powerpoint/2010/main" val="802059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title="Picture of website of OSHA whistleblower program"/>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6139" y="1789114"/>
            <a:ext cx="6434137"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itle 4"/>
          <p:cNvSpPr>
            <a:spLocks noGrp="1"/>
          </p:cNvSpPr>
          <p:nvPr>
            <p:ph type="title"/>
          </p:nvPr>
        </p:nvSpPr>
        <p:spPr/>
        <p:txBody>
          <a:bodyPr/>
          <a:lstStyle/>
          <a:p>
            <a:pPr eaLnBrk="1" hangingPunct="1"/>
            <a:r>
              <a:rPr lang="en-US" altLang="en-US" dirty="0" smtClean="0"/>
              <a:t>Whistleblower Protection Program </a:t>
            </a:r>
            <a:br>
              <a:rPr lang="en-US" altLang="en-US" dirty="0" smtClean="0"/>
            </a:br>
            <a:endParaRPr lang="en-US" altLang="en-US" dirty="0" smtClean="0"/>
          </a:p>
        </p:txBody>
      </p:sp>
    </p:spTree>
    <p:extLst>
      <p:ext uri="{BB962C8B-B14F-4D97-AF65-F5344CB8AC3E}">
        <p14:creationId xmlns:p14="http://schemas.microsoft.com/office/powerpoint/2010/main" val="256033160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descr="necas" title="NECAS logo"/>
          <p:cNvPicPr>
            <a:picLocks noChangeAspect="1" noChangeArrowheads="1"/>
          </p:cNvPicPr>
          <p:nvPr/>
        </p:nvPicPr>
        <p:blipFill>
          <a:blip r:embed="rId3" cstate="email">
            <a:clrChange>
              <a:clrFrom>
                <a:srgbClr val="FFFDFF"/>
              </a:clrFrom>
              <a:clrTo>
                <a:srgbClr val="FFFDFF">
                  <a:alpha val="0"/>
                </a:srgbClr>
              </a:clrTo>
            </a:clrChange>
            <a:extLst>
              <a:ext uri="{28A0092B-C50C-407E-A947-70E740481C1C}">
                <a14:useLocalDpi xmlns:a14="http://schemas.microsoft.com/office/drawing/2010/main"/>
              </a:ext>
            </a:extLst>
          </a:blip>
          <a:srcRect/>
          <a:stretch>
            <a:fillRect/>
          </a:stretch>
        </p:blipFill>
        <p:spPr bwMode="auto">
          <a:xfrm>
            <a:off x="7010400" y="4229100"/>
            <a:ext cx="1143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1" title="Agrisafe logo"/>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1" y="4489450"/>
            <a:ext cx="284321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0"/>
          <p:cNvSpPr>
            <a:spLocks noGrp="1" noChangeArrowheads="1"/>
          </p:cNvSpPr>
          <p:nvPr>
            <p:ph idx="1"/>
          </p:nvPr>
        </p:nvSpPr>
        <p:spPr>
          <a:xfrm>
            <a:off x="838200" y="1825625"/>
            <a:ext cx="10515600" cy="2254885"/>
          </a:xfrm>
        </p:spPr>
        <p:txBody>
          <a:bodyPr>
            <a:normAutofit lnSpcReduction="10000"/>
          </a:bodyPr>
          <a:lstStyle/>
          <a:p>
            <a:pPr eaLnBrk="1" hangingPunct="1">
              <a:defRPr/>
            </a:pPr>
            <a:endParaRPr lang="en-US" sz="1200" dirty="0"/>
          </a:p>
          <a:p>
            <a:pPr eaLnBrk="1" hangingPunct="1">
              <a:defRPr/>
            </a:pPr>
            <a:endParaRPr lang="en-US" sz="1200" dirty="0"/>
          </a:p>
          <a:p>
            <a:pPr marL="0" indent="0" eaLnBrk="1" hangingPunct="1">
              <a:buNone/>
              <a:defRPr/>
            </a:pPr>
            <a:r>
              <a:rPr lang="en-US" sz="2400" dirty="0"/>
              <a:t>This material was produced under a grant (</a:t>
            </a:r>
            <a:r>
              <a:rPr lang="en-US" sz="2400" dirty="0" smtClean="0"/>
              <a:t>SH-29625-SH6) </a:t>
            </a:r>
            <a:r>
              <a:rPr lang="en-US" sz="2400" dirty="0"/>
              <a:t>from the Occupational Safety and Health Administration, U.S. Department of Labor. It does not necessarily  reflect the views or policies of the U.S. Department of Labor, nor does the mention of trade names, commercial products, or </a:t>
            </a:r>
            <a:r>
              <a:rPr lang="en-US" sz="2400" dirty="0" smtClean="0"/>
              <a:t>organization, </a:t>
            </a:r>
            <a:r>
              <a:rPr lang="en-US" sz="2400" dirty="0"/>
              <a:t>imply endorsement by the U.S. Government.</a:t>
            </a:r>
          </a:p>
          <a:p>
            <a:pPr eaLnBrk="1" hangingPunct="1">
              <a:defRPr/>
            </a:pPr>
            <a:endParaRPr lang="en-US" sz="1200" dirty="0"/>
          </a:p>
          <a:p>
            <a:pPr eaLnBrk="1" hangingPunct="1">
              <a:defRPr/>
            </a:pPr>
            <a:endParaRPr lang="en-US" sz="1050" dirty="0"/>
          </a:p>
          <a:p>
            <a:pPr eaLnBrk="1" hangingPunct="1">
              <a:defRPr/>
            </a:pPr>
            <a:endParaRPr lang="en-US" sz="1050" dirty="0"/>
          </a:p>
        </p:txBody>
      </p:sp>
      <p:sp>
        <p:nvSpPr>
          <p:cNvPr id="97282" name="Rectangle 9"/>
          <p:cNvSpPr>
            <a:spLocks noGrp="1" noChangeArrowheads="1"/>
          </p:cNvSpPr>
          <p:nvPr>
            <p:ph type="title"/>
          </p:nvPr>
        </p:nvSpPr>
        <p:spPr>
          <a:xfrm>
            <a:off x="3009900" y="1085850"/>
            <a:ext cx="6172200" cy="857250"/>
          </a:xfrm>
        </p:spPr>
        <p:txBody>
          <a:bodyPr/>
          <a:lstStyle/>
          <a:p>
            <a:pPr eaLnBrk="1" hangingPunct="1"/>
            <a:r>
              <a:rPr lang="en-US" altLang="en-US" smtClean="0"/>
              <a:t>Disclaimers</a:t>
            </a:r>
          </a:p>
        </p:txBody>
      </p:sp>
    </p:spTree>
    <p:extLst>
      <p:ext uri="{BB962C8B-B14F-4D97-AF65-F5344CB8AC3E}">
        <p14:creationId xmlns:p14="http://schemas.microsoft.com/office/powerpoint/2010/main" val="340755264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4576" y="427038"/>
            <a:ext cx="10515600" cy="1325563"/>
          </a:xfrm>
        </p:spPr>
        <p:txBody>
          <a:bodyPr>
            <a:normAutofit/>
          </a:bodyPr>
          <a:lstStyle/>
          <a:p>
            <a:r>
              <a:rPr lang="en-US" altLang="en-US" b="1" dirty="0">
                <a:solidFill>
                  <a:srgbClr val="000080"/>
                </a:solidFill>
                <a:latin typeface="Palatino Linotype" panose="02040502050505030304" pitchFamily="18" charset="0"/>
                <a:cs typeface="Times New Roman" panose="02020603050405020304" pitchFamily="18" charset="0"/>
              </a:rPr>
              <a:t>The National Education Center for </a:t>
            </a:r>
            <a:r>
              <a:rPr lang="en-US" altLang="en-US" b="1" dirty="0">
                <a:solidFill>
                  <a:srgbClr val="000080"/>
                </a:solidFill>
                <a:latin typeface="Palatino Linotype" panose="02040502050505030304" pitchFamily="18" charset="0"/>
              </a:rPr>
              <a:t>Agricultural Safety (NECAS</a:t>
            </a:r>
            <a:r>
              <a:rPr lang="en-US" altLang="en-US" b="1" dirty="0" smtClean="0">
                <a:solidFill>
                  <a:srgbClr val="000080"/>
                </a:solidFill>
                <a:latin typeface="Palatino Linotype" panose="02040502050505030304" pitchFamily="18" charset="0"/>
              </a:rPr>
              <a:t>)</a:t>
            </a:r>
            <a:endParaRPr lang="en-US" dirty="0"/>
          </a:p>
        </p:txBody>
      </p:sp>
      <p:pic>
        <p:nvPicPr>
          <p:cNvPr id="6146" name="Picture 2" descr="NECAS LOGO" title="NECAS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5965" y="2859861"/>
            <a:ext cx="11207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p:cNvSpPr>
            <a:spLocks noChangeArrowheads="1"/>
          </p:cNvSpPr>
          <p:nvPr/>
        </p:nvSpPr>
        <p:spPr bwMode="auto">
          <a:xfrm>
            <a:off x="1396048" y="1752125"/>
            <a:ext cx="91233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smtClean="0">
                <a:solidFill>
                  <a:srgbClr val="000080"/>
                </a:solidFill>
                <a:latin typeface="Palatino Linotype" panose="02040502050505030304" pitchFamily="18" charset="0"/>
                <a:cs typeface="Times New Roman" panose="02020603050405020304" pitchFamily="18" charset="0"/>
              </a:rPr>
              <a:t>“An </a:t>
            </a:r>
            <a:r>
              <a:rPr lang="en-US" altLang="en-US" sz="2400" b="1" dirty="0">
                <a:solidFill>
                  <a:srgbClr val="000080"/>
                </a:solidFill>
                <a:latin typeface="Palatino Linotype" panose="02040502050505030304" pitchFamily="18" charset="0"/>
                <a:cs typeface="Times New Roman" panose="02020603050405020304" pitchFamily="18" charset="0"/>
              </a:rPr>
              <a:t>agricultural safety and health partnership between the </a:t>
            </a:r>
            <a:endParaRPr lang="en-US" altLang="en-US" sz="2400" dirty="0">
              <a:latin typeface="Palatino Linotype" panose="02040502050505030304" pitchFamily="18" charset="0"/>
            </a:endParaRPr>
          </a:p>
          <a:p>
            <a:pPr>
              <a:spcBef>
                <a:spcPct val="0"/>
              </a:spcBef>
              <a:buFontTx/>
              <a:buNone/>
            </a:pPr>
            <a:r>
              <a:rPr lang="en-US" altLang="en-US" sz="2400" b="1" dirty="0">
                <a:solidFill>
                  <a:srgbClr val="000080"/>
                </a:solidFill>
                <a:latin typeface="Palatino Linotype" panose="02040502050505030304" pitchFamily="18" charset="0"/>
                <a:cs typeface="Times New Roman" panose="02020603050405020304" pitchFamily="18" charset="0"/>
              </a:rPr>
              <a:t>National Safety Council and Northeast Iowa Community College”</a:t>
            </a:r>
            <a:endParaRPr lang="en-US" altLang="en-US" sz="2400" dirty="0">
              <a:latin typeface="Palatino Linotype" panose="02040502050505030304" pitchFamily="18" charset="0"/>
            </a:endParaRPr>
          </a:p>
          <a:p>
            <a:pPr>
              <a:spcBef>
                <a:spcPct val="0"/>
              </a:spcBef>
              <a:buFontTx/>
              <a:buNone/>
            </a:pPr>
            <a:r>
              <a:rPr lang="en-US" altLang="en-US" sz="1800" dirty="0">
                <a:solidFill>
                  <a:srgbClr val="333399"/>
                </a:solidFill>
                <a:latin typeface="Arial" panose="020B0604020202020204" pitchFamily="34" charset="0"/>
                <a:cs typeface="Times New Roman" panose="02020603050405020304" pitchFamily="18" charset="0"/>
              </a:rPr>
              <a:t>            </a:t>
            </a:r>
            <a:endParaRPr lang="en-US" altLang="en-US" sz="1800" dirty="0">
              <a:latin typeface="Arial" panose="020B0604020202020204" pitchFamily="34" charset="0"/>
            </a:endParaRPr>
          </a:p>
        </p:txBody>
      </p:sp>
      <p:pic>
        <p:nvPicPr>
          <p:cNvPr id="6150" name="Picture 6" descr="New Color NSC" title="National Safety Council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2200" y="5257800"/>
            <a:ext cx="23622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
          <p:cNvSpPr txBox="1">
            <a:spLocks noChangeArrowheads="1"/>
          </p:cNvSpPr>
          <p:nvPr/>
        </p:nvSpPr>
        <p:spPr bwMode="auto">
          <a:xfrm>
            <a:off x="5638800" y="6330950"/>
            <a:ext cx="3810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a:latin typeface="Arial" panose="020B0604020202020204" pitchFamily="34" charset="0"/>
              </a:rPr>
              <a:t>NICC</a:t>
            </a:r>
          </a:p>
        </p:txBody>
      </p:sp>
      <p:sp>
        <p:nvSpPr>
          <p:cNvPr id="2" name="Rectangle 1"/>
          <p:cNvSpPr/>
          <p:nvPr/>
        </p:nvSpPr>
        <p:spPr>
          <a:xfrm>
            <a:off x="4937760" y="2883852"/>
            <a:ext cx="3672840" cy="2031325"/>
          </a:xfrm>
          <a:prstGeom prst="rect">
            <a:avLst/>
          </a:prstGeom>
        </p:spPr>
        <p:txBody>
          <a:bodyPr wrap="square">
            <a:spAutoFit/>
          </a:bodyPr>
          <a:lstStyle/>
          <a:p>
            <a:pPr>
              <a:spcBef>
                <a:spcPct val="0"/>
              </a:spcBef>
              <a:buFontTx/>
              <a:buNone/>
            </a:pPr>
            <a:r>
              <a:rPr lang="en-US" altLang="en-US" dirty="0">
                <a:latin typeface="Palatino Linotype" panose="02040502050505030304" pitchFamily="18" charset="0"/>
              </a:rPr>
              <a:t>8342 NICC Drive</a:t>
            </a:r>
          </a:p>
          <a:p>
            <a:pPr>
              <a:spcBef>
                <a:spcPct val="0"/>
              </a:spcBef>
              <a:buFontTx/>
              <a:buNone/>
            </a:pPr>
            <a:r>
              <a:rPr lang="en-US" altLang="en-US" dirty="0">
                <a:latin typeface="Palatino Linotype" panose="02040502050505030304" pitchFamily="18" charset="0"/>
              </a:rPr>
              <a:t>Peosta Iowa 52068</a:t>
            </a:r>
          </a:p>
          <a:p>
            <a:pPr>
              <a:spcBef>
                <a:spcPct val="0"/>
              </a:spcBef>
              <a:buFontTx/>
              <a:buNone/>
            </a:pPr>
            <a:r>
              <a:rPr lang="en-US" altLang="en-US" dirty="0">
                <a:latin typeface="Palatino Linotype" panose="02040502050505030304" pitchFamily="18" charset="0"/>
              </a:rPr>
              <a:t>Phone: 888-844-6322</a:t>
            </a:r>
          </a:p>
          <a:p>
            <a:pPr>
              <a:spcBef>
                <a:spcPct val="0"/>
              </a:spcBef>
              <a:buFontTx/>
              <a:buNone/>
            </a:pPr>
            <a:r>
              <a:rPr lang="en-US" altLang="en-US" dirty="0">
                <a:latin typeface="Palatino Linotype" panose="02040502050505030304" pitchFamily="18" charset="0"/>
              </a:rPr>
              <a:t>Fax: 563-557-0353</a:t>
            </a:r>
          </a:p>
          <a:p>
            <a:pPr>
              <a:spcBef>
                <a:spcPct val="0"/>
              </a:spcBef>
              <a:buFontTx/>
              <a:buNone/>
            </a:pPr>
            <a:r>
              <a:rPr lang="en-US" altLang="en-US" dirty="0" err="1">
                <a:latin typeface="Palatino Linotype" panose="02040502050505030304" pitchFamily="18" charset="0"/>
              </a:rPr>
              <a:t>Email:neenand@nicc.edu</a:t>
            </a:r>
            <a:endParaRPr lang="en-US" altLang="en-US" dirty="0">
              <a:latin typeface="Palatino Linotype" panose="02040502050505030304" pitchFamily="18" charset="0"/>
            </a:endParaRPr>
          </a:p>
          <a:p>
            <a:pPr>
              <a:spcBef>
                <a:spcPct val="0"/>
              </a:spcBef>
              <a:buFontTx/>
              <a:buNone/>
            </a:pPr>
            <a:r>
              <a:rPr lang="en-US" altLang="en-US" dirty="0">
                <a:latin typeface="Palatino Linotype" panose="02040502050505030304" pitchFamily="18" charset="0"/>
                <a:hlinkClick r:id="rId5"/>
              </a:rPr>
              <a:t>NECAS Site www.necasag.org</a:t>
            </a:r>
            <a:endParaRPr lang="en-US" altLang="en-US" dirty="0">
              <a:latin typeface="Palatino Linotype" panose="02040502050505030304" pitchFamily="18" charset="0"/>
            </a:endParaRPr>
          </a:p>
          <a:p>
            <a:pPr>
              <a:spcBef>
                <a:spcPct val="0"/>
              </a:spcBef>
              <a:buFontTx/>
              <a:buNone/>
            </a:pPr>
            <a:r>
              <a:rPr lang="en-US" altLang="en-US" dirty="0">
                <a:latin typeface="Palatino Linotype" panose="02040502050505030304" pitchFamily="18" charset="0"/>
              </a:rPr>
              <a:t>www.facebook.com/necasag</a:t>
            </a:r>
          </a:p>
        </p:txBody>
      </p:sp>
      <p:pic>
        <p:nvPicPr>
          <p:cNvPr id="1179" name="Picture 155" title="NE Iowa CC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39512" y="5258054"/>
            <a:ext cx="4364736" cy="107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16805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Before Using the Chainsaw</a:t>
            </a:r>
            <a:endParaRPr lang="en-US" dirty="0"/>
          </a:p>
        </p:txBody>
      </p:sp>
      <p:sp>
        <p:nvSpPr>
          <p:cNvPr id="2" name="Content Placeholder 1"/>
          <p:cNvSpPr>
            <a:spLocks noGrp="1"/>
          </p:cNvSpPr>
          <p:nvPr>
            <p:ph sz="half" idx="1"/>
          </p:nvPr>
        </p:nvSpPr>
        <p:spPr/>
        <p:txBody>
          <a:bodyPr/>
          <a:lstStyle/>
          <a:p>
            <a:r>
              <a:rPr lang="en-US" dirty="0" smtClean="0"/>
              <a:t>Check Controls</a:t>
            </a:r>
          </a:p>
          <a:p>
            <a:r>
              <a:rPr lang="en-US" dirty="0" smtClean="0"/>
              <a:t>Check Chain Tension</a:t>
            </a:r>
          </a:p>
          <a:p>
            <a:r>
              <a:rPr lang="en-US" dirty="0" smtClean="0"/>
              <a:t>Fuel the saw</a:t>
            </a:r>
            <a:endParaRPr lang="en-US" dirty="0"/>
          </a:p>
        </p:txBody>
      </p:sp>
    </p:spTree>
    <p:extLst>
      <p:ext uri="{BB962C8B-B14F-4D97-AF65-F5344CB8AC3E}">
        <p14:creationId xmlns:p14="http://schemas.microsoft.com/office/powerpoint/2010/main" val="2192341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shows the controls of a chainsaw" title="Contro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9520" y="1335088"/>
            <a:ext cx="9712960" cy="5463540"/>
          </a:xfrm>
          <a:prstGeom prst="rect">
            <a:avLst/>
          </a:prstGeom>
        </p:spPr>
      </p:pic>
      <p:sp>
        <p:nvSpPr>
          <p:cNvPr id="2" name="Title 1"/>
          <p:cNvSpPr>
            <a:spLocks noGrp="1"/>
          </p:cNvSpPr>
          <p:nvPr>
            <p:ph type="title"/>
          </p:nvPr>
        </p:nvSpPr>
        <p:spPr/>
        <p:txBody>
          <a:bodyPr/>
          <a:lstStyle/>
          <a:p>
            <a:pPr algn="ctr"/>
            <a:r>
              <a:rPr lang="en-US" dirty="0" smtClean="0"/>
              <a:t>Check the Controls</a:t>
            </a:r>
            <a:endParaRPr lang="en-US" dirty="0"/>
          </a:p>
        </p:txBody>
      </p:sp>
      <p:sp>
        <p:nvSpPr>
          <p:cNvPr id="3" name="Up Arrow 2" descr="This is the on/off switch for the saw. Must be on to pull the start rope and shuts the saw off" title="Stop switch"/>
          <p:cNvSpPr/>
          <p:nvPr/>
        </p:nvSpPr>
        <p:spPr>
          <a:xfrm>
            <a:off x="3967566" y="387457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descr="Throttle trigger interlock must be on to start the saw" title="Throttle trigger interlock"/>
          <p:cNvSpPr/>
          <p:nvPr/>
        </p:nvSpPr>
        <p:spPr>
          <a:xfrm>
            <a:off x="8276095" y="170481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284318" y="1230600"/>
            <a:ext cx="3270142" cy="369332"/>
          </a:xfrm>
          <a:prstGeom prst="rect">
            <a:avLst/>
          </a:prstGeom>
          <a:noFill/>
        </p:spPr>
        <p:txBody>
          <a:bodyPr wrap="square" rtlCol="0">
            <a:spAutoFit/>
          </a:bodyPr>
          <a:lstStyle/>
          <a:p>
            <a:r>
              <a:rPr lang="en-US" dirty="0" smtClean="0"/>
              <a:t>Throttle trigger interlock </a:t>
            </a:r>
            <a:endParaRPr lang="en-US" dirty="0"/>
          </a:p>
        </p:txBody>
      </p:sp>
      <p:sp>
        <p:nvSpPr>
          <p:cNvPr id="7" name="TextBox 6"/>
          <p:cNvSpPr txBox="1"/>
          <p:nvPr/>
        </p:nvSpPr>
        <p:spPr>
          <a:xfrm>
            <a:off x="3967566" y="4974956"/>
            <a:ext cx="3177153" cy="369332"/>
          </a:xfrm>
          <a:prstGeom prst="rect">
            <a:avLst/>
          </a:prstGeom>
          <a:noFill/>
        </p:spPr>
        <p:txBody>
          <a:bodyPr wrap="square" rtlCol="0">
            <a:spAutoFit/>
          </a:bodyPr>
          <a:lstStyle/>
          <a:p>
            <a:r>
              <a:rPr lang="en-US" dirty="0" smtClean="0"/>
              <a:t>Stop Switch</a:t>
            </a:r>
            <a:endParaRPr lang="en-US" dirty="0"/>
          </a:p>
        </p:txBody>
      </p:sp>
    </p:spTree>
    <p:extLst>
      <p:ext uri="{BB962C8B-B14F-4D97-AF65-F5344CB8AC3E}">
        <p14:creationId xmlns:p14="http://schemas.microsoft.com/office/powerpoint/2010/main" val="78872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Check the Chain Tension</a:t>
            </a:r>
            <a:endParaRPr lang="en-US" dirty="0"/>
          </a:p>
        </p:txBody>
      </p:sp>
      <p:sp>
        <p:nvSpPr>
          <p:cNvPr id="3" name="Content Placeholder 2"/>
          <p:cNvSpPr>
            <a:spLocks noGrp="1"/>
          </p:cNvSpPr>
          <p:nvPr>
            <p:ph sz="half" idx="1"/>
          </p:nvPr>
        </p:nvSpPr>
        <p:spPr/>
        <p:txBody>
          <a:bodyPr/>
          <a:lstStyle/>
          <a:p>
            <a:r>
              <a:rPr lang="en-US" dirty="0" smtClean="0"/>
              <a:t>Check chain tension after every hour of use</a:t>
            </a:r>
          </a:p>
          <a:p>
            <a:r>
              <a:rPr lang="en-US" dirty="0" smtClean="0"/>
              <a:t>New chains stretch and need to be checked after 20 minutes</a:t>
            </a:r>
            <a:endParaRPr lang="en-US" dirty="0"/>
          </a:p>
        </p:txBody>
      </p:sp>
      <p:pic>
        <p:nvPicPr>
          <p:cNvPr id="5" name="Content Placeholder 4" descr="Showing where to adjust tension on the chain" title="Chain tension"/>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058194"/>
            <a:ext cx="5181600" cy="3886200"/>
          </a:xfrm>
        </p:spPr>
      </p:pic>
      <p:sp>
        <p:nvSpPr>
          <p:cNvPr id="4" name="Up Arrow 3" descr="Loosen these screws to tighten the chain" title="Adjusting screws"/>
          <p:cNvSpPr/>
          <p:nvPr/>
        </p:nvSpPr>
        <p:spPr>
          <a:xfrm>
            <a:off x="6613743" y="458452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descr="Loosen these screws to tighten chain and then retighten the screws" title="Adjusting screws"/>
          <p:cNvSpPr/>
          <p:nvPr/>
        </p:nvSpPr>
        <p:spPr>
          <a:xfrm>
            <a:off x="8192022" y="463463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88482" y="6176963"/>
            <a:ext cx="3695178" cy="369332"/>
          </a:xfrm>
          <a:prstGeom prst="rect">
            <a:avLst/>
          </a:prstGeom>
          <a:noFill/>
        </p:spPr>
        <p:txBody>
          <a:bodyPr wrap="square" rtlCol="0">
            <a:spAutoFit/>
          </a:bodyPr>
          <a:lstStyle/>
          <a:p>
            <a:r>
              <a:rPr lang="en-US" dirty="0" smtClean="0"/>
              <a:t>Adjusting screws</a:t>
            </a:r>
            <a:endParaRPr lang="en-US" dirty="0"/>
          </a:p>
        </p:txBody>
      </p:sp>
    </p:spTree>
    <p:extLst>
      <p:ext uri="{BB962C8B-B14F-4D97-AF65-F5344CB8AC3E}">
        <p14:creationId xmlns:p14="http://schemas.microsoft.com/office/powerpoint/2010/main" val="402046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Fueling the Chainsaw</a:t>
            </a:r>
            <a:endParaRPr lang="en-US" dirty="0"/>
          </a:p>
        </p:txBody>
      </p:sp>
      <p:sp>
        <p:nvSpPr>
          <p:cNvPr id="4" name="Content Placeholder 3"/>
          <p:cNvSpPr>
            <a:spLocks noGrp="1"/>
          </p:cNvSpPr>
          <p:nvPr>
            <p:ph sz="half" idx="1"/>
          </p:nvPr>
        </p:nvSpPr>
        <p:spPr/>
        <p:txBody>
          <a:bodyPr/>
          <a:lstStyle/>
          <a:p>
            <a:r>
              <a:rPr lang="en-US" dirty="0" smtClean="0"/>
              <a:t>Fuel saw at least 10 feet away from sources of ignition</a:t>
            </a:r>
          </a:p>
          <a:p>
            <a:r>
              <a:rPr lang="en-US" dirty="0" smtClean="0"/>
              <a:t>The fuel container must:</a:t>
            </a:r>
          </a:p>
          <a:p>
            <a:r>
              <a:rPr lang="en-US" dirty="0" smtClean="0"/>
              <a:t>Be metal or plastic</a:t>
            </a:r>
          </a:p>
          <a:p>
            <a:r>
              <a:rPr lang="en-US" dirty="0" smtClean="0"/>
              <a:t>Must not exceed 5 gallon capacity</a:t>
            </a:r>
          </a:p>
          <a:p>
            <a:r>
              <a:rPr lang="en-US" dirty="0" smtClean="0"/>
              <a:t>Must be approved by Nationally Recognized Testing Laboratory</a:t>
            </a:r>
            <a:endParaRPr lang="en-US" dirty="0"/>
          </a:p>
        </p:txBody>
      </p:sp>
      <p:pic>
        <p:nvPicPr>
          <p:cNvPr id="7" name="Content Placeholder 6" descr="Showing the different kinds of approved gas cans" title="Gas can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3585" y="2544488"/>
            <a:ext cx="5178829" cy="2913611"/>
          </a:xfrm>
        </p:spPr>
      </p:pic>
    </p:spTree>
    <p:extLst>
      <p:ext uri="{BB962C8B-B14F-4D97-AF65-F5344CB8AC3E}">
        <p14:creationId xmlns:p14="http://schemas.microsoft.com/office/powerpoint/2010/main" val="3801885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While Running the Saw</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Shut off or release throttle before retreating</a:t>
            </a:r>
          </a:p>
          <a:p>
            <a:r>
              <a:rPr lang="en-US" dirty="0" smtClean="0"/>
              <a:t>Shut off or engage chain break if moving more than  50 feet</a:t>
            </a:r>
          </a:p>
          <a:p>
            <a:r>
              <a:rPr lang="en-US" dirty="0"/>
              <a:t>Clear away dirt, debris, small tree limbs and rocks from the saw's chain path. Look for nails, spikes or other metal in the tree before cutting.</a:t>
            </a:r>
          </a:p>
          <a:p>
            <a:r>
              <a:rPr lang="en-US" dirty="0"/>
              <a:t>Shut off the saw or engage its chain brake when carrying the saw on rough or uneven terrain.</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Never cut alone-always have a partner</a:t>
            </a:r>
          </a:p>
          <a:p>
            <a:r>
              <a:rPr lang="en-US" dirty="0" smtClean="0"/>
              <a:t>Never drop start the chainsaw, always start it on the ground </a:t>
            </a:r>
            <a:endParaRPr lang="en-US" dirty="0"/>
          </a:p>
        </p:txBody>
      </p:sp>
    </p:spTree>
    <p:extLst>
      <p:ext uri="{BB962C8B-B14F-4D97-AF65-F5344CB8AC3E}">
        <p14:creationId xmlns:p14="http://schemas.microsoft.com/office/powerpoint/2010/main" val="15776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While Running the Saw (Part 2)</a:t>
            </a:r>
            <a:endParaRPr lang="en-US" dirty="0"/>
          </a:p>
        </p:txBody>
      </p:sp>
      <p:sp>
        <p:nvSpPr>
          <p:cNvPr id="6" name="Content Placeholder 5"/>
          <p:cNvSpPr>
            <a:spLocks noGrp="1"/>
          </p:cNvSpPr>
          <p:nvPr>
            <p:ph sz="half" idx="1"/>
          </p:nvPr>
        </p:nvSpPr>
        <p:spPr/>
        <p:txBody>
          <a:bodyPr>
            <a:normAutofit fontScale="92500"/>
          </a:bodyPr>
          <a:lstStyle/>
          <a:p>
            <a:r>
              <a:rPr lang="en-US" dirty="0" smtClean="0"/>
              <a:t>Proper </a:t>
            </a:r>
            <a:r>
              <a:rPr lang="en-US" dirty="0"/>
              <a:t>personal protective equipment must be worn when operating the saw, which includes hand, foot, leg, eye, face, hearing and head protection.</a:t>
            </a:r>
          </a:p>
          <a:p>
            <a:r>
              <a:rPr lang="en-US" dirty="0"/>
              <a:t>Do not wear loose-fitting clothing.</a:t>
            </a:r>
          </a:p>
          <a:p>
            <a:r>
              <a:rPr lang="en-US" dirty="0"/>
              <a:t>Be careful that the trunk or tree limbs will not bind against the saw.</a:t>
            </a:r>
          </a:p>
          <a:p>
            <a:r>
              <a:rPr lang="en-US" dirty="0"/>
              <a:t>Watch for branches under tension, they may spring out when cut.</a:t>
            </a:r>
          </a:p>
          <a:p>
            <a:pPr marL="0" indent="0">
              <a:buNone/>
            </a:pPr>
            <a:endParaRPr lang="en-US" dirty="0"/>
          </a:p>
        </p:txBody>
      </p:sp>
      <p:sp>
        <p:nvSpPr>
          <p:cNvPr id="10" name="Content Placeholder 9"/>
          <p:cNvSpPr>
            <a:spLocks noGrp="1"/>
          </p:cNvSpPr>
          <p:nvPr>
            <p:ph sz="half" idx="2"/>
          </p:nvPr>
        </p:nvSpPr>
        <p:spPr/>
        <p:txBody>
          <a:bodyPr>
            <a:normAutofit fontScale="92500"/>
          </a:bodyPr>
          <a:lstStyle/>
          <a:p>
            <a:pPr marL="228600" lvl="5">
              <a:spcBef>
                <a:spcPts val="1000"/>
              </a:spcBef>
            </a:pPr>
            <a:r>
              <a:rPr lang="en-US" sz="2800" dirty="0"/>
              <a:t>Keep your hands on the saw's handles, and maintain secure footing while operating the saw</a:t>
            </a:r>
            <a:r>
              <a:rPr lang="en-US" sz="2800" dirty="0" smtClean="0"/>
              <a:t>.</a:t>
            </a:r>
          </a:p>
          <a:p>
            <a:pPr marL="228600" lvl="5">
              <a:spcBef>
                <a:spcPts val="1000"/>
              </a:spcBef>
            </a:pPr>
            <a:r>
              <a:rPr lang="en-US" sz="2800" dirty="0" smtClean="0"/>
              <a:t>Do </a:t>
            </a:r>
            <a:r>
              <a:rPr lang="en-US" sz="2800" dirty="0"/>
              <a:t>not cut items directly above head</a:t>
            </a:r>
          </a:p>
          <a:p>
            <a:pPr marL="0" lvl="5" indent="0">
              <a:spcBef>
                <a:spcPts val="1000"/>
              </a:spcBef>
              <a:buNone/>
            </a:pPr>
            <a:endParaRPr lang="en-US" sz="2800" dirty="0"/>
          </a:p>
          <a:p>
            <a:pPr marL="228600" lvl="5">
              <a:spcBef>
                <a:spcPts val="1000"/>
              </a:spcBef>
            </a:pPr>
            <a:endParaRPr lang="en-US" sz="2800" dirty="0"/>
          </a:p>
          <a:p>
            <a:endParaRPr lang="en-US" sz="2000" dirty="0"/>
          </a:p>
        </p:txBody>
      </p:sp>
    </p:spTree>
    <p:extLst>
      <p:ext uri="{BB962C8B-B14F-4D97-AF65-F5344CB8AC3E}">
        <p14:creationId xmlns:p14="http://schemas.microsoft.com/office/powerpoint/2010/main" val="354961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2703</Words>
  <Application>Microsoft Office PowerPoint</Application>
  <PresentationFormat>Custom</PresentationFormat>
  <Paragraphs>266</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Chainsaw Safety for Youth</vt:lpstr>
      <vt:lpstr>Hands-on Training Sites </vt:lpstr>
      <vt:lpstr>Program Objectives</vt:lpstr>
      <vt:lpstr>Before Using the Chainsaw</vt:lpstr>
      <vt:lpstr>Check the Controls</vt:lpstr>
      <vt:lpstr>Check the Chain Tension</vt:lpstr>
      <vt:lpstr>Fueling the Chainsaw</vt:lpstr>
      <vt:lpstr>While Running the Saw</vt:lpstr>
      <vt:lpstr>While Running the Saw (Part 2)</vt:lpstr>
      <vt:lpstr>Personal Protective Equipment</vt:lpstr>
      <vt:lpstr>Head/Eye/Face/Hearing Protection</vt:lpstr>
      <vt:lpstr>Leg Protection</vt:lpstr>
      <vt:lpstr>Foot Protection</vt:lpstr>
      <vt:lpstr>Hand Protection</vt:lpstr>
      <vt:lpstr>Training</vt:lpstr>
      <vt:lpstr>Kickbacks</vt:lpstr>
      <vt:lpstr>Tip Guard</vt:lpstr>
      <vt:lpstr>Know your Location</vt:lpstr>
      <vt:lpstr> Calling 911  </vt:lpstr>
      <vt:lpstr>Emergency &amp; First-Response  Preparation Include:</vt:lpstr>
      <vt:lpstr>Emergency &amp; First-Response  Preparation Should Also Include:</vt:lpstr>
      <vt:lpstr>OSHA Section 5(a)(1), </vt:lpstr>
      <vt:lpstr>Small Farm Exemption </vt:lpstr>
      <vt:lpstr>State to State</vt:lpstr>
      <vt:lpstr>OSHA and Agriculture</vt:lpstr>
      <vt:lpstr>Employee Rights and Responsibilities</vt:lpstr>
      <vt:lpstr>Employee Rights and Responsibilities (continued) </vt:lpstr>
      <vt:lpstr>Employee Rights and Responsibilities (Slide 3)</vt:lpstr>
      <vt:lpstr>OSHA Whistleblower factsheet</vt:lpstr>
      <vt:lpstr>Whistleblower Protection Program  </vt:lpstr>
      <vt:lpstr>Disclaimers</vt:lpstr>
      <vt:lpstr>The National Education Center for Agricultural Safety (NECAS)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2018-06-14T18:01:43Z</dcterms:created>
  <dcterms:modified xsi:type="dcterms:W3CDTF">2018-06-14T18:23:26Z</dcterms:modified>
</cp:coreProperties>
</file>