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2" r:id="rId1"/>
  </p:sldMasterIdLst>
  <p:notesMasterIdLst>
    <p:notesMasterId r:id="rId20"/>
  </p:notesMasterIdLst>
  <p:handoutMasterIdLst>
    <p:handoutMasterId r:id="rId21"/>
  </p:handoutMasterIdLst>
  <p:sldIdLst>
    <p:sldId id="391" r:id="rId2"/>
    <p:sldId id="392" r:id="rId3"/>
    <p:sldId id="393" r:id="rId4"/>
    <p:sldId id="394" r:id="rId5"/>
    <p:sldId id="395" r:id="rId6"/>
    <p:sldId id="396" r:id="rId7"/>
    <p:sldId id="397" r:id="rId8"/>
    <p:sldId id="398" r:id="rId9"/>
    <p:sldId id="399" r:id="rId10"/>
    <p:sldId id="400" r:id="rId11"/>
    <p:sldId id="401" r:id="rId12"/>
    <p:sldId id="402" r:id="rId13"/>
    <p:sldId id="403" r:id="rId14"/>
    <p:sldId id="404" r:id="rId15"/>
    <p:sldId id="405" r:id="rId16"/>
    <p:sldId id="439" r:id="rId17"/>
    <p:sldId id="407" r:id="rId18"/>
    <p:sldId id="441" r:id="rId1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 uri="{2D200454-40CA-4A62-9FC3-DE9A4176ACB9}">
      <p15:notesGuideLst xmlns:p15="http://schemas.microsoft.com/office/powerpoint/2012/main" xmlns="">
        <p15:guide id="1" orient="horz" pos="292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1"/>
    </p:ext>
    <p:ext uri="{D31A062A-798A-4329-ABDD-BBA856620510}">
      <p14:defaultImageDpi xmlns:p14="http://schemas.microsoft.com/office/powerpoint/2010/main" val="15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2614" autoAdjust="0"/>
    <p:restoredTop sz="83668" autoAdjust="0"/>
  </p:normalViewPr>
  <p:slideViewPr>
    <p:cSldViewPr snapToGrid="0">
      <p:cViewPr varScale="1">
        <p:scale>
          <a:sx n="74" d="100"/>
          <a:sy n="74" d="100"/>
        </p:scale>
        <p:origin x="-1642"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52" d="100"/>
          <a:sy n="52" d="100"/>
        </p:scale>
        <p:origin x="2650" y="5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r>
              <a:rPr lang="en-US" smtClean="0"/>
              <a:t>Basic Safety Training for Temporary Workers</a:t>
            </a:r>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BCD858E1-3BC3-47D6-B3D4-300A366B99AE}" type="datetimeFigureOut">
              <a:rPr lang="en-US" smtClean="0"/>
              <a:t>11/13/2017</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r>
              <a:rPr lang="en-US" smtClean="0"/>
              <a:t>Waubonsee Community College SH-27685-15-60-F-17</a:t>
            </a:r>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8C14FF34-CA83-4743-B245-F924C7118F35}" type="slidenum">
              <a:rPr lang="en-US" smtClean="0"/>
              <a:t>‹#›</a:t>
            </a:fld>
            <a:endParaRPr lang="en-US"/>
          </a:p>
        </p:txBody>
      </p:sp>
    </p:spTree>
    <p:extLst>
      <p:ext uri="{BB962C8B-B14F-4D97-AF65-F5344CB8AC3E}">
        <p14:creationId xmlns:p14="http://schemas.microsoft.com/office/powerpoint/2010/main" val="394093532"/>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50" tIns="46576" rIns="93150" bIns="46576" rtlCol="0"/>
          <a:lstStyle>
            <a:lvl1pPr algn="l">
              <a:defRPr sz="1200"/>
            </a:lvl1pPr>
          </a:lstStyle>
          <a:p>
            <a:r>
              <a:rPr lang="en-US" smtClean="0"/>
              <a:t>Basic Safety Training for Temporary Workers</a:t>
            </a:r>
            <a:endParaRPr lang="en-US" dirty="0"/>
          </a:p>
        </p:txBody>
      </p:sp>
      <p:sp>
        <p:nvSpPr>
          <p:cNvPr id="3" name="Date Placeholder 2"/>
          <p:cNvSpPr>
            <a:spLocks noGrp="1"/>
          </p:cNvSpPr>
          <p:nvPr>
            <p:ph type="dt" idx="1"/>
          </p:nvPr>
        </p:nvSpPr>
        <p:spPr>
          <a:xfrm>
            <a:off x="3970938" y="1"/>
            <a:ext cx="3037840" cy="466434"/>
          </a:xfrm>
          <a:prstGeom prst="rect">
            <a:avLst/>
          </a:prstGeom>
        </p:spPr>
        <p:txBody>
          <a:bodyPr vert="horz" lIns="93150" tIns="46576" rIns="93150" bIns="46576" rtlCol="0"/>
          <a:lstStyle>
            <a:lvl1pPr algn="r">
              <a:defRPr sz="1200"/>
            </a:lvl1pPr>
          </a:lstStyle>
          <a:p>
            <a:fld id="{1A1EAD15-723B-45CB-B384-C1210CEF4804}" type="datetimeFigureOut">
              <a:rPr lang="en-US" smtClean="0"/>
              <a:t>11/13/2017</a:t>
            </a:fld>
            <a:endParaRPr lang="en-US"/>
          </a:p>
        </p:txBody>
      </p:sp>
      <p:sp>
        <p:nvSpPr>
          <p:cNvPr id="4" name="Slide Image Placeholder 3"/>
          <p:cNvSpPr>
            <a:spLocks noGrp="1" noRot="1" noChangeAspect="1"/>
          </p:cNvSpPr>
          <p:nvPr>
            <p:ph type="sldImg" idx="2"/>
          </p:nvPr>
        </p:nvSpPr>
        <p:spPr>
          <a:xfrm>
            <a:off x="1414463" y="517525"/>
            <a:ext cx="4181475" cy="3136900"/>
          </a:xfrm>
          <a:prstGeom prst="rect">
            <a:avLst/>
          </a:prstGeom>
          <a:noFill/>
          <a:ln w="12700">
            <a:solidFill>
              <a:prstClr val="black"/>
            </a:solidFill>
          </a:ln>
        </p:spPr>
        <p:txBody>
          <a:bodyPr vert="horz" lIns="93150" tIns="46576" rIns="93150" bIns="46576" rtlCol="0" anchor="ctr"/>
          <a:lstStyle/>
          <a:p>
            <a:endParaRPr lang="en-US"/>
          </a:p>
        </p:txBody>
      </p:sp>
      <p:sp>
        <p:nvSpPr>
          <p:cNvPr id="5" name="Notes Placeholder 4"/>
          <p:cNvSpPr>
            <a:spLocks noGrp="1"/>
          </p:cNvSpPr>
          <p:nvPr>
            <p:ph type="body" sz="quarter" idx="3"/>
          </p:nvPr>
        </p:nvSpPr>
        <p:spPr>
          <a:xfrm>
            <a:off x="701039" y="3742337"/>
            <a:ext cx="5608320" cy="4999513"/>
          </a:xfrm>
          <a:prstGeom prst="rect">
            <a:avLst/>
          </a:prstGeom>
        </p:spPr>
        <p:txBody>
          <a:bodyPr vert="horz" lIns="93150" tIns="46576" rIns="93150" bIns="4657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29969"/>
            <a:ext cx="4868883" cy="466433"/>
          </a:xfrm>
          <a:prstGeom prst="rect">
            <a:avLst/>
          </a:prstGeom>
        </p:spPr>
        <p:txBody>
          <a:bodyPr vert="horz" lIns="93150" tIns="46576" rIns="93150" bIns="46576" rtlCol="0" anchor="b"/>
          <a:lstStyle>
            <a:lvl1pPr algn="l">
              <a:defRPr sz="1200"/>
            </a:lvl1pPr>
          </a:lstStyle>
          <a:p>
            <a:r>
              <a:rPr lang="en-US" smtClean="0"/>
              <a:t>Waubonsee Community College SH-27685-15-60-F-17</a:t>
            </a:r>
            <a:endParaRPr lang="en-US" dirty="0"/>
          </a:p>
        </p:txBody>
      </p:sp>
      <p:sp>
        <p:nvSpPr>
          <p:cNvPr id="7" name="Slide Number Placeholder 6"/>
          <p:cNvSpPr>
            <a:spLocks noGrp="1"/>
          </p:cNvSpPr>
          <p:nvPr>
            <p:ph type="sldNum" sz="quarter" idx="5"/>
          </p:nvPr>
        </p:nvSpPr>
        <p:spPr>
          <a:xfrm>
            <a:off x="3970938" y="8829969"/>
            <a:ext cx="3037840" cy="466433"/>
          </a:xfrm>
          <a:prstGeom prst="rect">
            <a:avLst/>
          </a:prstGeom>
        </p:spPr>
        <p:txBody>
          <a:bodyPr vert="horz" lIns="93150" tIns="46576" rIns="93150" bIns="46576" rtlCol="0" anchor="b"/>
          <a:lstStyle>
            <a:lvl1pPr algn="r">
              <a:defRPr sz="1200"/>
            </a:lvl1pPr>
          </a:lstStyle>
          <a:p>
            <a:fld id="{20231800-CC4F-4A5E-BC59-82CA73D506E3}" type="slidenum">
              <a:rPr lang="en-US" smtClean="0"/>
              <a:t>‹#›</a:t>
            </a:fld>
            <a:endParaRPr lang="en-US"/>
          </a:p>
        </p:txBody>
      </p:sp>
    </p:spTree>
    <p:extLst>
      <p:ext uri="{BB962C8B-B14F-4D97-AF65-F5344CB8AC3E}">
        <p14:creationId xmlns:p14="http://schemas.microsoft.com/office/powerpoint/2010/main" val="3076063862"/>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442913"/>
            <a:ext cx="4181475" cy="3136900"/>
          </a:xfrm>
        </p:spPr>
      </p:sp>
      <p:sp>
        <p:nvSpPr>
          <p:cNvPr id="3" name="Notes Placeholder 2"/>
          <p:cNvSpPr>
            <a:spLocks noGrp="1"/>
          </p:cNvSpPr>
          <p:nvPr>
            <p:ph type="body" idx="1"/>
          </p:nvPr>
        </p:nvSpPr>
        <p:spPr/>
        <p:txBody>
          <a:bodyPr/>
          <a:lstStyle/>
          <a:p>
            <a:r>
              <a:rPr lang="es-MX" sz="1200" i="1" kern="1200" dirty="0" smtClean="0">
                <a:solidFill>
                  <a:schemeClr val="tx1"/>
                </a:solidFill>
                <a:effectLst/>
                <a:latin typeface="+mn-lt"/>
                <a:ea typeface="+mn-ea"/>
                <a:cs typeface="+mn-cs"/>
              </a:rPr>
              <a:t>-.10 Tiempo</a:t>
            </a:r>
          </a:p>
          <a:p>
            <a:r>
              <a:rPr lang="es-MX" sz="1200" i="1" kern="1200" dirty="0" smtClean="0">
                <a:solidFill>
                  <a:schemeClr val="tx1"/>
                </a:solidFill>
                <a:effectLst/>
                <a:latin typeface="+mn-lt"/>
                <a:ea typeface="+mn-ea"/>
                <a:cs typeface="+mn-cs"/>
              </a:rPr>
              <a:t>[Lámina en pantalla mientras los participantes entran al salón y responden el pre-examen]</a:t>
            </a:r>
          </a:p>
          <a:p>
            <a:endParaRPr lang="en-US" sz="1200" kern="1200" dirty="0" smtClean="0">
              <a:solidFill>
                <a:schemeClr val="tx1"/>
              </a:solidFill>
              <a:effectLst/>
              <a:latin typeface="+mn-lt"/>
              <a:ea typeface="+mn-ea"/>
              <a:cs typeface="+mn-cs"/>
            </a:endParaRPr>
          </a:p>
          <a:p>
            <a:r>
              <a:rPr lang="es-MX" sz="1200" i="1" kern="1200" dirty="0" smtClean="0">
                <a:solidFill>
                  <a:schemeClr val="tx1"/>
                </a:solidFill>
                <a:effectLst/>
                <a:latin typeface="+mn-lt"/>
                <a:ea typeface="+mn-ea"/>
                <a:cs typeface="+mn-cs"/>
              </a:rPr>
              <a:t>NOTAS PARA EL INSTRUCTOR:</a:t>
            </a:r>
          </a:p>
          <a:p>
            <a:endParaRPr lang="en-US" sz="1200" kern="1200" dirty="0" smtClean="0">
              <a:solidFill>
                <a:schemeClr val="tx1"/>
              </a:solidFill>
              <a:effectLst/>
              <a:latin typeface="+mn-lt"/>
              <a:ea typeface="+mn-ea"/>
              <a:cs typeface="+mn-cs"/>
            </a:endParaRPr>
          </a:p>
          <a:p>
            <a:r>
              <a:rPr lang="es-MX" sz="1200" i="1" u="sng" kern="1200" dirty="0" smtClean="0">
                <a:solidFill>
                  <a:schemeClr val="tx1"/>
                </a:solidFill>
                <a:effectLst/>
                <a:latin typeface="+mn-lt"/>
                <a:ea typeface="+mn-ea"/>
                <a:cs typeface="+mn-cs"/>
              </a:rPr>
              <a:t>Módulo 2 objetivos</a:t>
            </a:r>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Los participantes entenderán:</a:t>
            </a:r>
            <a:endParaRPr lang="en-US" sz="1200" kern="1200" dirty="0" smtClean="0">
              <a:solidFill>
                <a:schemeClr val="tx1"/>
              </a:solidFill>
              <a:effectLst/>
              <a:latin typeface="+mn-lt"/>
              <a:ea typeface="+mn-ea"/>
              <a:cs typeface="+mn-cs"/>
            </a:endParaRPr>
          </a:p>
          <a:p>
            <a:pPr lvl="0"/>
            <a:r>
              <a:rPr lang="es-MX" sz="1200" kern="1200" dirty="0" smtClean="0">
                <a:solidFill>
                  <a:schemeClr val="tx1"/>
                </a:solidFill>
                <a:effectLst/>
                <a:latin typeface="+mn-lt"/>
                <a:ea typeface="+mn-ea"/>
                <a:cs typeface="+mn-cs"/>
              </a:rPr>
              <a:t>cómo protegerse a sí mismos con el equipo de protección personal (EPP)</a:t>
            </a:r>
            <a:endParaRPr lang="en-US" sz="1200" kern="1200" dirty="0" smtClean="0">
              <a:solidFill>
                <a:schemeClr val="tx1"/>
              </a:solidFill>
              <a:effectLst/>
              <a:latin typeface="+mn-lt"/>
              <a:ea typeface="+mn-ea"/>
              <a:cs typeface="+mn-cs"/>
            </a:endParaRPr>
          </a:p>
          <a:p>
            <a:pPr lvl="0"/>
            <a:r>
              <a:rPr lang="es-MX" sz="1200" kern="1200" dirty="0" smtClean="0">
                <a:solidFill>
                  <a:schemeClr val="tx1"/>
                </a:solidFill>
                <a:effectLst/>
                <a:latin typeface="+mn-lt"/>
                <a:ea typeface="+mn-ea"/>
                <a:cs typeface="+mn-cs"/>
              </a:rPr>
              <a:t>la responsabilidad del empleador de proporcionar EPP</a:t>
            </a:r>
            <a:endParaRPr lang="en-US" sz="1200" kern="1200" dirty="0" smtClean="0">
              <a:solidFill>
                <a:schemeClr val="tx1"/>
              </a:solidFill>
              <a:effectLst/>
              <a:latin typeface="+mn-lt"/>
              <a:ea typeface="+mn-ea"/>
              <a:cs typeface="+mn-cs"/>
            </a:endParaRPr>
          </a:p>
          <a:p>
            <a:pPr lvl="0"/>
            <a:r>
              <a:rPr lang="es-MX" sz="1200" kern="1200" dirty="0" smtClean="0">
                <a:solidFill>
                  <a:schemeClr val="tx1"/>
                </a:solidFill>
                <a:effectLst/>
                <a:latin typeface="+mn-lt"/>
                <a:ea typeface="+mn-ea"/>
                <a:cs typeface="+mn-cs"/>
              </a:rPr>
              <a:t>cómo leer las etiquetas y los pictogramas de químicos peligrosos</a:t>
            </a:r>
            <a:endParaRPr lang="en-US" sz="1200" kern="1200" dirty="0" smtClean="0">
              <a:solidFill>
                <a:schemeClr val="tx1"/>
              </a:solidFill>
              <a:effectLst/>
              <a:latin typeface="+mn-lt"/>
              <a:ea typeface="+mn-ea"/>
              <a:cs typeface="+mn-cs"/>
            </a:endParaRPr>
          </a:p>
          <a:p>
            <a:pPr lvl="0"/>
            <a:r>
              <a:rPr lang="es-MX" sz="1200" kern="1200" dirty="0" smtClean="0">
                <a:solidFill>
                  <a:schemeClr val="tx1"/>
                </a:solidFill>
                <a:effectLst/>
                <a:latin typeface="+mn-lt"/>
                <a:ea typeface="+mn-ea"/>
                <a:cs typeface="+mn-cs"/>
              </a:rPr>
              <a:t>La responsabilidad del trabajador de trabajar con seguridad y mantenerse seguro</a:t>
            </a:r>
          </a:p>
          <a:p>
            <a:pPr lvl="0"/>
            <a:endParaRPr lang="en-US" sz="1200" kern="1200" dirty="0" smtClean="0">
              <a:solidFill>
                <a:schemeClr val="tx1"/>
              </a:solidFill>
              <a:effectLst/>
              <a:latin typeface="+mn-lt"/>
              <a:ea typeface="+mn-ea"/>
              <a:cs typeface="+mn-cs"/>
            </a:endParaRPr>
          </a:p>
          <a:p>
            <a:r>
              <a:rPr lang="es-MX" sz="1200" i="1" u="sng" kern="1200" dirty="0" smtClean="0">
                <a:solidFill>
                  <a:schemeClr val="tx1"/>
                </a:solidFill>
                <a:effectLst/>
                <a:latin typeface="+mn-lt"/>
                <a:ea typeface="+mn-ea"/>
                <a:cs typeface="+mn-cs"/>
              </a:rPr>
              <a:t>Materiales para los participantes</a:t>
            </a:r>
            <a:endParaRPr lang="en-US" sz="1200" kern="1200" dirty="0" smtClean="0">
              <a:solidFill>
                <a:schemeClr val="tx1"/>
              </a:solidFill>
              <a:effectLst/>
              <a:latin typeface="+mn-lt"/>
              <a:ea typeface="+mn-ea"/>
              <a:cs typeface="+mn-cs"/>
            </a:endParaRPr>
          </a:p>
          <a:p>
            <a:r>
              <a:rPr lang="es-MX" sz="1200" i="1" kern="1200" dirty="0" smtClean="0">
                <a:solidFill>
                  <a:schemeClr val="tx1"/>
                </a:solidFill>
                <a:effectLst/>
                <a:latin typeface="+mn-lt"/>
                <a:ea typeface="+mn-ea"/>
                <a:cs typeface="+mn-cs"/>
              </a:rPr>
              <a:t>Tarjeta GHS</a:t>
            </a:r>
          </a:p>
          <a:p>
            <a:endParaRPr lang="en-US" sz="1200" kern="1200" dirty="0" smtClean="0">
              <a:solidFill>
                <a:schemeClr val="tx1"/>
              </a:solidFill>
              <a:effectLst/>
              <a:latin typeface="+mn-lt"/>
              <a:ea typeface="+mn-ea"/>
              <a:cs typeface="+mn-cs"/>
            </a:endParaRPr>
          </a:p>
          <a:p>
            <a:r>
              <a:rPr lang="es-MX" sz="1200" u="sng" kern="1200" dirty="0" smtClean="0">
                <a:solidFill>
                  <a:schemeClr val="tx1"/>
                </a:solidFill>
                <a:effectLst/>
                <a:latin typeface="+mn-lt"/>
                <a:ea typeface="+mn-ea"/>
                <a:cs typeface="+mn-cs"/>
              </a:rPr>
              <a:t>Pre-examen</a:t>
            </a:r>
            <a:endParaRPr lang="en-US" sz="1200" kern="1200" dirty="0" smtClean="0">
              <a:solidFill>
                <a:schemeClr val="tx1"/>
              </a:solidFill>
              <a:effectLst/>
              <a:latin typeface="+mn-lt"/>
              <a:ea typeface="+mn-ea"/>
              <a:cs typeface="+mn-cs"/>
            </a:endParaRPr>
          </a:p>
          <a:p>
            <a:pPr lvl="0"/>
            <a:r>
              <a:rPr lang="es-MX" sz="1200" kern="1200" dirty="0" smtClean="0">
                <a:solidFill>
                  <a:schemeClr val="tx1"/>
                </a:solidFill>
                <a:effectLst/>
                <a:latin typeface="+mn-lt"/>
                <a:ea typeface="+mn-ea"/>
                <a:cs typeface="+mn-cs"/>
              </a:rPr>
              <a:t>Si existe un peligro, los cascos, los lentes de seguridad y los tapones para oídos son ejemplos del equipo de seguridad personal que su empleador está obligado a proporcionarle. </a:t>
            </a:r>
            <a:r>
              <a:rPr lang="es-MX" sz="1200" i="1" kern="1200" dirty="0" smtClean="0">
                <a:solidFill>
                  <a:schemeClr val="tx1"/>
                </a:solidFill>
                <a:effectLst/>
                <a:latin typeface="+mn-lt"/>
                <a:ea typeface="+mn-ea"/>
                <a:cs typeface="+mn-cs"/>
              </a:rPr>
              <a:t>Verdadero</a:t>
            </a:r>
            <a:endParaRPr lang="en-US" sz="1200" kern="1200" dirty="0" smtClean="0">
              <a:solidFill>
                <a:schemeClr val="tx1"/>
              </a:solidFill>
              <a:effectLst/>
              <a:latin typeface="+mn-lt"/>
              <a:ea typeface="+mn-ea"/>
              <a:cs typeface="+mn-cs"/>
            </a:endParaRPr>
          </a:p>
          <a:p>
            <a:pPr lvl="0"/>
            <a:r>
              <a:rPr lang="es-MX" sz="1200" kern="1200" dirty="0" smtClean="0">
                <a:solidFill>
                  <a:schemeClr val="tx1"/>
                </a:solidFill>
                <a:effectLst/>
                <a:latin typeface="+mn-lt"/>
                <a:ea typeface="+mn-ea"/>
                <a:cs typeface="+mn-cs"/>
              </a:rPr>
              <a:t>El equipo de protección personal debe ajustarse a su medida para protegerlo correctamente. </a:t>
            </a:r>
            <a:r>
              <a:rPr lang="es-MX" sz="1200" i="1" kern="1200" dirty="0" smtClean="0">
                <a:solidFill>
                  <a:schemeClr val="tx1"/>
                </a:solidFill>
                <a:effectLst/>
                <a:latin typeface="+mn-lt"/>
                <a:ea typeface="+mn-ea"/>
                <a:cs typeface="+mn-cs"/>
              </a:rPr>
              <a:t>Verdadero</a:t>
            </a:r>
            <a:endParaRPr lang="en-US" sz="1200" kern="1200" dirty="0" smtClean="0">
              <a:solidFill>
                <a:schemeClr val="tx1"/>
              </a:solidFill>
              <a:effectLst/>
              <a:latin typeface="+mn-lt"/>
              <a:ea typeface="+mn-ea"/>
              <a:cs typeface="+mn-cs"/>
            </a:endParaRPr>
          </a:p>
          <a:p>
            <a:pPr lvl="0"/>
            <a:r>
              <a:rPr lang="es-MX" sz="1200" kern="1200" dirty="0" smtClean="0">
                <a:solidFill>
                  <a:schemeClr val="tx1"/>
                </a:solidFill>
                <a:effectLst/>
                <a:latin typeface="+mn-lt"/>
                <a:ea typeface="+mn-ea"/>
                <a:cs typeface="+mn-cs"/>
              </a:rPr>
              <a:t>Todos los contenedores de químicos deben tener etiquetas con información de seguridad. </a:t>
            </a:r>
            <a:r>
              <a:rPr lang="es-MX" sz="1200" i="1" kern="1200" dirty="0" smtClean="0">
                <a:solidFill>
                  <a:schemeClr val="tx1"/>
                </a:solidFill>
                <a:effectLst/>
                <a:latin typeface="+mn-lt"/>
                <a:ea typeface="+mn-ea"/>
                <a:cs typeface="+mn-cs"/>
              </a:rPr>
              <a:t>Verdadero</a:t>
            </a:r>
          </a:p>
          <a:p>
            <a:pPr lvl="0"/>
            <a:endParaRPr lang="en-US" sz="1200" kern="1200" dirty="0" smtClean="0">
              <a:solidFill>
                <a:schemeClr val="tx1"/>
              </a:solidFill>
              <a:effectLst/>
              <a:latin typeface="+mn-lt"/>
              <a:ea typeface="+mn-ea"/>
              <a:cs typeface="+mn-cs"/>
            </a:endParaRPr>
          </a:p>
          <a:p>
            <a:r>
              <a:rPr lang="es-MX" sz="1200" b="1" kern="1200" dirty="0" smtClean="0">
                <a:solidFill>
                  <a:schemeClr val="tx1"/>
                </a:solidFill>
                <a:effectLst/>
                <a:latin typeface="+mn-lt"/>
                <a:ea typeface="+mn-ea"/>
                <a:cs typeface="+mn-cs"/>
              </a:rPr>
              <a:t>Imagen tomada de: </a:t>
            </a:r>
            <a:r>
              <a:rPr lang="es-MX" sz="1200" b="1" kern="1200" dirty="0" err="1" smtClean="0">
                <a:solidFill>
                  <a:schemeClr val="tx1"/>
                </a:solidFill>
                <a:effectLst/>
                <a:latin typeface="+mn-lt"/>
                <a:ea typeface="+mn-ea"/>
                <a:cs typeface="+mn-cs"/>
              </a:rPr>
              <a:t>Getty</a:t>
            </a:r>
            <a:r>
              <a:rPr lang="es-MX" sz="1200" b="1" kern="1200" dirty="0" smtClean="0">
                <a:solidFill>
                  <a:schemeClr val="tx1"/>
                </a:solidFill>
                <a:effectLst/>
                <a:latin typeface="+mn-lt"/>
                <a:ea typeface="+mn-ea"/>
                <a:cs typeface="+mn-cs"/>
              </a:rPr>
              <a:t> </a:t>
            </a:r>
            <a:r>
              <a:rPr lang="es-MX" sz="1200" b="1" kern="1200" dirty="0" err="1" smtClean="0">
                <a:solidFill>
                  <a:schemeClr val="tx1"/>
                </a:solidFill>
                <a:effectLst/>
                <a:latin typeface="+mn-lt"/>
                <a:ea typeface="+mn-ea"/>
                <a:cs typeface="+mn-cs"/>
              </a:rPr>
              <a:t>Images</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r>
            <a:br>
              <a:rPr lang="en-US" sz="1200" kern="1200" dirty="0" smtClean="0">
                <a:solidFill>
                  <a:schemeClr val="tx1"/>
                </a:solidFill>
                <a:effectLst/>
                <a:latin typeface="+mn-lt"/>
                <a:ea typeface="+mn-ea"/>
                <a:cs typeface="+mn-cs"/>
              </a:rPr>
            </a:br>
            <a:r>
              <a:rPr lang="es-MX" sz="1200"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pPr defTabSz="914132">
              <a:defRPr/>
            </a:pPr>
            <a:endParaRPr lang="en-US" b="1" dirty="0"/>
          </a:p>
          <a:p>
            <a:pPr marL="228534" indent="-228534">
              <a:buFont typeface="+mj-lt"/>
              <a:buAutoNum type="arabicPeriod"/>
            </a:pPr>
            <a:endParaRPr lang="en-US" i="1" dirty="0"/>
          </a:p>
          <a:p>
            <a:pPr marL="174658" indent="-174658">
              <a:buFont typeface="Arial" panose="020B0604020202020204" pitchFamily="34" charset="0"/>
              <a:buChar char="•"/>
            </a:pPr>
            <a:endParaRPr lang="en-US" i="1" u="sng" dirty="0"/>
          </a:p>
        </p:txBody>
      </p:sp>
      <p:sp>
        <p:nvSpPr>
          <p:cNvPr id="4" name="Slide Number Placeholder 3"/>
          <p:cNvSpPr>
            <a:spLocks noGrp="1"/>
          </p:cNvSpPr>
          <p:nvPr>
            <p:ph type="sldNum" sz="quarter" idx="10"/>
          </p:nvPr>
        </p:nvSpPr>
        <p:spPr/>
        <p:txBody>
          <a:bodyPr/>
          <a:lstStyle/>
          <a:p>
            <a:fld id="{20231800-CC4F-4A5E-BC59-82CA73D506E3}" type="slidenum">
              <a:rPr lang="en-US" smtClean="0"/>
              <a:t>1</a:t>
            </a:fld>
            <a:endParaRPr lang="en-US" dirty="0"/>
          </a:p>
        </p:txBody>
      </p:sp>
      <p:sp>
        <p:nvSpPr>
          <p:cNvPr id="5" name="Footer Placeholder 4"/>
          <p:cNvSpPr>
            <a:spLocks noGrp="1"/>
          </p:cNvSpPr>
          <p:nvPr>
            <p:ph type="ftr" sz="quarter" idx="11"/>
          </p:nvPr>
        </p:nvSpPr>
        <p:spPr/>
        <p:txBody>
          <a:bodyPr/>
          <a:lstStyle/>
          <a:p>
            <a:r>
              <a:rPr lang="en-US" smtClean="0"/>
              <a:t>Waubonsee Community College SH-27685-15-60-F-17</a:t>
            </a:r>
            <a:endParaRPr lang="en-US" dirty="0"/>
          </a:p>
        </p:txBody>
      </p:sp>
      <p:sp>
        <p:nvSpPr>
          <p:cNvPr id="6" name="Header Placeholder 5"/>
          <p:cNvSpPr>
            <a:spLocks noGrp="1"/>
          </p:cNvSpPr>
          <p:nvPr>
            <p:ph type="hdr" sz="quarter" idx="12"/>
          </p:nvPr>
        </p:nvSpPr>
        <p:spPr/>
        <p:txBody>
          <a:bodyPr/>
          <a:lstStyle/>
          <a:p>
            <a:r>
              <a:rPr lang="en-US" smtClean="0"/>
              <a:t>Basic Safety Training for Temporary Workers</a:t>
            </a:r>
            <a:endParaRPr lang="en-US" dirty="0"/>
          </a:p>
        </p:txBody>
      </p:sp>
    </p:spTree>
    <p:extLst>
      <p:ext uri="{BB962C8B-B14F-4D97-AF65-F5344CB8AC3E}">
        <p14:creationId xmlns:p14="http://schemas.microsoft.com/office/powerpoint/2010/main" val="26562312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557213"/>
            <a:ext cx="4181475" cy="3136900"/>
          </a:xfrm>
        </p:spPr>
      </p:sp>
      <p:sp>
        <p:nvSpPr>
          <p:cNvPr id="3" name="Notes Placeholder 2"/>
          <p:cNvSpPr>
            <a:spLocks noGrp="1"/>
          </p:cNvSpPr>
          <p:nvPr>
            <p:ph type="body" idx="1"/>
          </p:nvPr>
        </p:nvSpPr>
        <p:spPr/>
        <p:txBody>
          <a:bodyPr/>
          <a:lstStyle/>
          <a:p>
            <a:r>
              <a:rPr lang="es-MX" sz="1200" i="1" kern="1200" dirty="0" smtClean="0">
                <a:solidFill>
                  <a:schemeClr val="tx1"/>
                </a:solidFill>
                <a:effectLst/>
                <a:latin typeface="+mn-lt"/>
                <a:ea typeface="+mn-ea"/>
                <a:cs typeface="+mn-cs"/>
              </a:rPr>
              <a:t>:34 Tiempo</a:t>
            </a:r>
          </a:p>
          <a:p>
            <a:endParaRPr lang="en-US" sz="1200" kern="1200" dirty="0" smtClean="0">
              <a:solidFill>
                <a:schemeClr val="tx1"/>
              </a:solidFill>
              <a:effectLst/>
              <a:latin typeface="+mn-lt"/>
              <a:ea typeface="+mn-ea"/>
              <a:cs typeface="+mn-cs"/>
            </a:endParaRPr>
          </a:p>
          <a:p>
            <a:r>
              <a:rPr lang="es-MX" sz="1200" i="1" kern="1200" dirty="0" smtClean="0">
                <a:solidFill>
                  <a:schemeClr val="tx1"/>
                </a:solidFill>
                <a:effectLst/>
                <a:latin typeface="+mn-lt"/>
                <a:ea typeface="+mn-ea"/>
                <a:cs typeface="+mn-cs"/>
              </a:rPr>
              <a:t>NOTAS PARA EL INSTRUCTOR:</a:t>
            </a:r>
          </a:p>
          <a:p>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Existen muchas diferentes maneras de protegerse las manos y el cuerpo contra sustancias dañinas, quemaduras, peligros de descarga eléctrica, raspones, cortaduras, perforaciones, fracturas y amputaciones. El EPP incluye guantes, chalecos, chaquetas, delantales, overoles, mangas y trajes de cuerpo entero.</a:t>
            </a:r>
          </a:p>
          <a:p>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Muchos de ustedes han de usar guantes en su trabajo. Un guante diseñado para una función no puede protegerlo en otra función. Por ejemplo, un tipo de guante puede proporcionarle el agarre que usted necesita para levantar una herramienta, pero puede que no proteja sus brazos contra calor. En general, sus guantes pueden ser de piel, de lona o de malla metálica (para protegerlo de cortaduras y quemaduras); de tejido y de tejido recubierto (para protegerlo de la suciedad, astillas o abrasiones); o de caucho (diferentes tipos de guantes de caucho protegen de varios líquidos y químicos o proporcionan aislamiento contra descargas eléctricas). Inspeccione sus guantes y asegúrese de que no estén muy desgastados, desgarrados o que tengan hoyos. Si sus guantes entran en contacto con químicos, podría ser peligroso volver a usarlos.</a:t>
            </a:r>
          </a:p>
          <a:p>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Si usted usa vestuario de protección (como chaquetas u overoles), debe inspeccionarlo cada vez antes de usarlo. Asegúrese de que sea de su medida para que </a:t>
            </a:r>
            <a:r>
              <a:rPr lang="es-MX" sz="1200" kern="1200" dirty="0" err="1" smtClean="0">
                <a:solidFill>
                  <a:schemeClr val="tx1"/>
                </a:solidFill>
                <a:effectLst/>
                <a:latin typeface="+mn-lt"/>
                <a:ea typeface="+mn-ea"/>
                <a:cs typeface="+mn-cs"/>
              </a:rPr>
              <a:t>que</a:t>
            </a:r>
            <a:r>
              <a:rPr lang="es-MX" sz="1200" kern="1200" dirty="0" smtClean="0">
                <a:solidFill>
                  <a:schemeClr val="tx1"/>
                </a:solidFill>
                <a:effectLst/>
                <a:latin typeface="+mn-lt"/>
                <a:ea typeface="+mn-ea"/>
                <a:cs typeface="+mn-cs"/>
              </a:rPr>
              <a:t> no vaya a ser atrapado por alguna máquina o pueda provocarle un resbalón que lo haga caer. </a:t>
            </a:r>
          </a:p>
          <a:p>
            <a:endParaRPr lang="en-US" sz="1200" kern="1200" dirty="0" smtClean="0">
              <a:solidFill>
                <a:schemeClr val="tx1"/>
              </a:solidFill>
              <a:effectLst/>
              <a:latin typeface="+mn-lt"/>
              <a:ea typeface="+mn-ea"/>
              <a:cs typeface="+mn-cs"/>
            </a:endParaRPr>
          </a:p>
          <a:p>
            <a:r>
              <a:rPr lang="es-MX" sz="1200" b="1" kern="1200" dirty="0" smtClean="0">
                <a:solidFill>
                  <a:schemeClr val="tx1"/>
                </a:solidFill>
                <a:effectLst/>
                <a:latin typeface="+mn-lt"/>
                <a:ea typeface="+mn-ea"/>
                <a:cs typeface="+mn-cs"/>
              </a:rPr>
              <a:t>Imagen tomada de: </a:t>
            </a:r>
            <a:r>
              <a:rPr lang="es-MX" sz="1200" b="1" kern="1200" dirty="0" err="1" smtClean="0">
                <a:solidFill>
                  <a:schemeClr val="tx1"/>
                </a:solidFill>
                <a:effectLst/>
                <a:latin typeface="+mn-lt"/>
                <a:ea typeface="+mn-ea"/>
                <a:cs typeface="+mn-cs"/>
              </a:rPr>
              <a:t>Getty</a:t>
            </a:r>
            <a:r>
              <a:rPr lang="es-MX" sz="1200" b="1" kern="1200" dirty="0" smtClean="0">
                <a:solidFill>
                  <a:schemeClr val="tx1"/>
                </a:solidFill>
                <a:effectLst/>
                <a:latin typeface="+mn-lt"/>
                <a:ea typeface="+mn-ea"/>
                <a:cs typeface="+mn-cs"/>
              </a:rPr>
              <a:t> </a:t>
            </a:r>
            <a:r>
              <a:rPr lang="es-MX" sz="1200" b="1" kern="1200" dirty="0" err="1" smtClean="0">
                <a:solidFill>
                  <a:schemeClr val="tx1"/>
                </a:solidFill>
                <a:effectLst/>
                <a:latin typeface="+mn-lt"/>
                <a:ea typeface="+mn-ea"/>
                <a:cs typeface="+mn-cs"/>
              </a:rPr>
              <a:t>Images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0231800-CC4F-4A5E-BC59-82CA73D506E3}" type="slidenum">
              <a:rPr lang="en-US" smtClean="0"/>
              <a:t>10</a:t>
            </a:fld>
            <a:endParaRPr lang="en-US" dirty="0"/>
          </a:p>
        </p:txBody>
      </p:sp>
      <p:sp>
        <p:nvSpPr>
          <p:cNvPr id="5" name="Footer Placeholder 4"/>
          <p:cNvSpPr>
            <a:spLocks noGrp="1"/>
          </p:cNvSpPr>
          <p:nvPr>
            <p:ph type="ftr" sz="quarter" idx="11"/>
          </p:nvPr>
        </p:nvSpPr>
        <p:spPr/>
        <p:txBody>
          <a:bodyPr/>
          <a:lstStyle/>
          <a:p>
            <a:r>
              <a:rPr lang="en-US" smtClean="0"/>
              <a:t>Waubonsee Community College SH-27685-15-60-F-17</a:t>
            </a:r>
            <a:endParaRPr lang="en-US" dirty="0"/>
          </a:p>
        </p:txBody>
      </p:sp>
      <p:sp>
        <p:nvSpPr>
          <p:cNvPr id="6" name="Header Placeholder 5"/>
          <p:cNvSpPr>
            <a:spLocks noGrp="1"/>
          </p:cNvSpPr>
          <p:nvPr>
            <p:ph type="hdr" sz="quarter" idx="12"/>
          </p:nvPr>
        </p:nvSpPr>
        <p:spPr/>
        <p:txBody>
          <a:bodyPr/>
          <a:lstStyle/>
          <a:p>
            <a:r>
              <a:rPr lang="en-US" smtClean="0"/>
              <a:t>Basic Safety Training for Temporary Workers</a:t>
            </a:r>
            <a:endParaRPr lang="en-US" dirty="0"/>
          </a:p>
        </p:txBody>
      </p:sp>
    </p:spTree>
    <p:extLst>
      <p:ext uri="{BB962C8B-B14F-4D97-AF65-F5344CB8AC3E}">
        <p14:creationId xmlns:p14="http://schemas.microsoft.com/office/powerpoint/2010/main" val="40726017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MX" sz="1200" i="1" kern="1200" dirty="0" smtClean="0">
                <a:solidFill>
                  <a:schemeClr val="tx1"/>
                </a:solidFill>
                <a:effectLst/>
                <a:latin typeface="+mn-lt"/>
                <a:ea typeface="+mn-ea"/>
                <a:cs typeface="+mn-cs"/>
              </a:rPr>
              <a:t>:38 Tiempo</a:t>
            </a:r>
          </a:p>
          <a:p>
            <a:endParaRPr lang="en-US" sz="1200" kern="1200" dirty="0" smtClean="0">
              <a:solidFill>
                <a:schemeClr val="tx1"/>
              </a:solidFill>
              <a:effectLst/>
              <a:latin typeface="+mn-lt"/>
              <a:ea typeface="+mn-ea"/>
              <a:cs typeface="+mn-cs"/>
            </a:endParaRPr>
          </a:p>
          <a:p>
            <a:r>
              <a:rPr lang="es-MX" sz="1200" i="1" kern="1200" dirty="0" smtClean="0">
                <a:solidFill>
                  <a:schemeClr val="tx1"/>
                </a:solidFill>
                <a:effectLst/>
                <a:latin typeface="+mn-lt"/>
                <a:ea typeface="+mn-ea"/>
                <a:cs typeface="+mn-cs"/>
              </a:rPr>
              <a:t>NOTAS PARA EL INSTRUCTOR:</a:t>
            </a:r>
          </a:p>
          <a:p>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Los zapatos de seguridad tienen punteras resistentes al impacto y suelas resistentes al calor que protegen los pies en superficies de trabajo calientes. Los zapatos de seguridad contra descargas eléctricas evitarán que los pies completen el circuito a tierra. Los zapatos para fundiciones impiden que el metal caliente se aloje en los ojillos, lengua u otras partes del zapato. Estos zapatos de ajuste apropiado, de piel o de substituto de piel, tienen suelas de piel o de caucho y tacones de caucho. Algunos zapatos de seguridad tienen plantillas de metal para proteger la planta del pie contra heridas por punción. Las protecciones para metatarso protegen el área del empeine y se atan por fuera de los zapatos. </a:t>
            </a:r>
            <a:r>
              <a:rPr lang="es-MX" sz="1200" i="1" kern="1200" dirty="0" smtClean="0">
                <a:solidFill>
                  <a:schemeClr val="tx1"/>
                </a:solidFill>
                <a:effectLst/>
                <a:latin typeface="+mn-lt"/>
                <a:ea typeface="+mn-ea"/>
                <a:cs typeface="+mn-cs"/>
              </a:rPr>
              <a:t>[Muestre las botas de trabajo y la protección para metatarso.]</a:t>
            </a:r>
            <a:r>
              <a:rPr lang="es-MX" sz="1200" kern="1200" dirty="0" smtClean="0">
                <a:solidFill>
                  <a:schemeClr val="tx1"/>
                </a:solidFill>
                <a:effectLst/>
                <a:latin typeface="+mn-lt"/>
                <a:ea typeface="+mn-ea"/>
                <a:cs typeface="+mn-cs"/>
              </a:rPr>
              <a:t>  La protección se acomoda sobre las  punteras de zapatos normales para proteger los dedos de los pies contra los peligros de impacto y compresión. Los zapatos de uso especial deben ser pagados por su empleador.</a:t>
            </a:r>
          </a:p>
          <a:p>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Las polaina pueden proteger la parte baja de las piernas y los pies contra peligros como metal caliente o chispas de soldadura y de químicos.</a:t>
            </a:r>
          </a:p>
          <a:p>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Como con todo equipo de protección, el equipo de seguridad para las piernas y los pies debería inspeccionarse antes de ser usado. Busque que no tenga cuarteaduras u hoyos, separación de materiales, bucles o cintas rotos. Las suelas de los zapatos deben revisarse para buscar que no tengan piezas de metal u otros objetos incrustados que pudieran presentar un peligro eléctrico o de resbalar.</a:t>
            </a:r>
          </a:p>
          <a:p>
            <a:endParaRPr lang="en-US" sz="1200" kern="1200" dirty="0" smtClean="0">
              <a:solidFill>
                <a:schemeClr val="tx1"/>
              </a:solidFill>
              <a:effectLst/>
              <a:latin typeface="+mn-lt"/>
              <a:ea typeface="+mn-ea"/>
              <a:cs typeface="+mn-cs"/>
            </a:endParaRPr>
          </a:p>
          <a:p>
            <a:r>
              <a:rPr lang="es-MX" sz="1200" b="1" kern="1200" dirty="0" smtClean="0">
                <a:solidFill>
                  <a:schemeClr val="tx1"/>
                </a:solidFill>
                <a:effectLst/>
                <a:latin typeface="+mn-lt"/>
                <a:ea typeface="+mn-ea"/>
                <a:cs typeface="+mn-cs"/>
              </a:rPr>
              <a:t>Imagen tomada de: </a:t>
            </a:r>
            <a:r>
              <a:rPr lang="es-MX" sz="1200" b="1" kern="1200" dirty="0" err="1" smtClean="0">
                <a:solidFill>
                  <a:schemeClr val="tx1"/>
                </a:solidFill>
                <a:effectLst/>
                <a:latin typeface="+mn-lt"/>
                <a:ea typeface="+mn-ea"/>
                <a:cs typeface="+mn-cs"/>
              </a:rPr>
              <a:t>Redwing</a:t>
            </a:r>
            <a:r>
              <a:rPr lang="es-MX" sz="1200" b="1" kern="1200" dirty="0" smtClean="0">
                <a:solidFill>
                  <a:schemeClr val="tx1"/>
                </a:solidFill>
                <a:effectLst/>
                <a:latin typeface="+mn-lt"/>
                <a:ea typeface="+mn-ea"/>
                <a:cs typeface="+mn-cs"/>
              </a:rPr>
              <a:t> </a:t>
            </a:r>
            <a:r>
              <a:rPr lang="es-MX" sz="1200" b="1" kern="1200" dirty="0" err="1" smtClean="0">
                <a:solidFill>
                  <a:schemeClr val="tx1"/>
                </a:solidFill>
                <a:effectLst/>
                <a:latin typeface="+mn-lt"/>
                <a:ea typeface="+mn-ea"/>
                <a:cs typeface="+mn-cs"/>
              </a:rPr>
              <a:t>Shoes</a:t>
            </a:r>
            <a:r>
              <a:rPr lang="es-MX" sz="1200" b="1" kern="1200" dirty="0" smtClean="0">
                <a:solidFill>
                  <a:schemeClr val="tx1"/>
                </a:solidFill>
                <a:effectLst/>
                <a:latin typeface="+mn-lt"/>
                <a:ea typeface="+mn-ea"/>
                <a:cs typeface="+mn-cs"/>
              </a:rPr>
              <a:t> (usada con permiso) y </a:t>
            </a:r>
            <a:r>
              <a:rPr lang="es-MX" sz="1200" b="1" kern="1200" dirty="0" err="1" smtClean="0">
                <a:solidFill>
                  <a:schemeClr val="tx1"/>
                </a:solidFill>
                <a:effectLst/>
                <a:latin typeface="+mn-lt"/>
                <a:ea typeface="+mn-ea"/>
                <a:cs typeface="+mn-cs"/>
              </a:rPr>
              <a:t>Getty</a:t>
            </a:r>
            <a:r>
              <a:rPr lang="es-MX" sz="1200" b="1" kern="1200" dirty="0" smtClean="0">
                <a:solidFill>
                  <a:schemeClr val="tx1"/>
                </a:solidFill>
                <a:effectLst/>
                <a:latin typeface="+mn-lt"/>
                <a:ea typeface="+mn-ea"/>
                <a:cs typeface="+mn-cs"/>
              </a:rPr>
              <a:t> </a:t>
            </a:r>
            <a:r>
              <a:rPr lang="es-MX" sz="1200" b="1" kern="1200" dirty="0" err="1" smtClean="0">
                <a:solidFill>
                  <a:schemeClr val="tx1"/>
                </a:solidFill>
                <a:effectLst/>
                <a:latin typeface="+mn-lt"/>
                <a:ea typeface="+mn-ea"/>
                <a:cs typeface="+mn-cs"/>
              </a:rPr>
              <a:t>Images</a:t>
            </a:r>
            <a:endParaRPr lang="en-US" sz="1200" kern="1200" dirty="0" smtClean="0">
              <a:solidFill>
                <a:schemeClr val="tx1"/>
              </a:solidFill>
              <a:effectLst/>
              <a:latin typeface="+mn-lt"/>
              <a:ea typeface="+mn-ea"/>
              <a:cs typeface="+mn-cs"/>
            </a:endParaRPr>
          </a:p>
          <a:p>
            <a:pPr defTabSz="914266">
              <a:defRPr/>
            </a:pPr>
            <a:endParaRPr lang="en-US" dirty="0"/>
          </a:p>
        </p:txBody>
      </p:sp>
      <p:sp>
        <p:nvSpPr>
          <p:cNvPr id="4" name="Slide Number Placeholder 3"/>
          <p:cNvSpPr>
            <a:spLocks noGrp="1"/>
          </p:cNvSpPr>
          <p:nvPr>
            <p:ph type="sldNum" sz="quarter" idx="10"/>
          </p:nvPr>
        </p:nvSpPr>
        <p:spPr/>
        <p:txBody>
          <a:bodyPr/>
          <a:lstStyle/>
          <a:p>
            <a:fld id="{20231800-CC4F-4A5E-BC59-82CA73D506E3}" type="slidenum">
              <a:rPr lang="en-US" smtClean="0"/>
              <a:t>11</a:t>
            </a:fld>
            <a:endParaRPr lang="en-US" dirty="0"/>
          </a:p>
        </p:txBody>
      </p:sp>
      <p:sp>
        <p:nvSpPr>
          <p:cNvPr id="5" name="Footer Placeholder 4"/>
          <p:cNvSpPr>
            <a:spLocks noGrp="1"/>
          </p:cNvSpPr>
          <p:nvPr>
            <p:ph type="ftr" sz="quarter" idx="11"/>
          </p:nvPr>
        </p:nvSpPr>
        <p:spPr/>
        <p:txBody>
          <a:bodyPr/>
          <a:lstStyle/>
          <a:p>
            <a:r>
              <a:rPr lang="en-US" smtClean="0"/>
              <a:t>Waubonsee Community College SH-27685-15-60-F-17</a:t>
            </a:r>
            <a:endParaRPr lang="en-US" dirty="0"/>
          </a:p>
        </p:txBody>
      </p:sp>
      <p:sp>
        <p:nvSpPr>
          <p:cNvPr id="6" name="Header Placeholder 5"/>
          <p:cNvSpPr>
            <a:spLocks noGrp="1"/>
          </p:cNvSpPr>
          <p:nvPr>
            <p:ph type="hdr" sz="quarter" idx="12"/>
          </p:nvPr>
        </p:nvSpPr>
        <p:spPr/>
        <p:txBody>
          <a:bodyPr/>
          <a:lstStyle/>
          <a:p>
            <a:r>
              <a:rPr lang="en-US" smtClean="0"/>
              <a:t>Basic Safety Training for Temporary Workers</a:t>
            </a:r>
            <a:endParaRPr lang="en-US" dirty="0"/>
          </a:p>
        </p:txBody>
      </p:sp>
    </p:spTree>
    <p:extLst>
      <p:ext uri="{BB962C8B-B14F-4D97-AF65-F5344CB8AC3E}">
        <p14:creationId xmlns:p14="http://schemas.microsoft.com/office/powerpoint/2010/main" val="19303909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MX" sz="1200" i="1" kern="1200" dirty="0" smtClean="0">
                <a:solidFill>
                  <a:schemeClr val="tx1"/>
                </a:solidFill>
                <a:effectLst/>
                <a:latin typeface="+mn-lt"/>
                <a:ea typeface="+mn-ea"/>
                <a:cs typeface="+mn-cs"/>
              </a:rPr>
              <a:t>:42 Tiempo</a:t>
            </a:r>
          </a:p>
          <a:p>
            <a:endParaRPr lang="en-US" sz="1200" kern="1200" dirty="0" smtClean="0">
              <a:solidFill>
                <a:schemeClr val="tx1"/>
              </a:solidFill>
              <a:effectLst/>
              <a:latin typeface="+mn-lt"/>
              <a:ea typeface="+mn-ea"/>
              <a:cs typeface="+mn-cs"/>
            </a:endParaRPr>
          </a:p>
          <a:p>
            <a:r>
              <a:rPr lang="es-MX" sz="1200" i="1" kern="1200" dirty="0" smtClean="0">
                <a:solidFill>
                  <a:schemeClr val="tx1"/>
                </a:solidFill>
                <a:effectLst/>
                <a:latin typeface="+mn-lt"/>
                <a:ea typeface="+mn-ea"/>
                <a:cs typeface="+mn-cs"/>
              </a:rPr>
              <a:t>NOTAS PARA EL INSTRUCTOR:</a:t>
            </a:r>
          </a:p>
          <a:p>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Hemos estado hablando acerca de qué usar para protegerse a </a:t>
            </a:r>
            <a:r>
              <a:rPr lang="es-MX" sz="1200" kern="1200" dirty="0" err="1" smtClean="0">
                <a:solidFill>
                  <a:schemeClr val="tx1"/>
                </a:solidFill>
                <a:effectLst/>
                <a:latin typeface="+mn-lt"/>
                <a:ea typeface="+mn-ea"/>
                <a:cs typeface="+mn-cs"/>
              </a:rPr>
              <a:t>si</a:t>
            </a:r>
            <a:r>
              <a:rPr lang="es-MX" sz="1200" kern="1200" dirty="0" smtClean="0">
                <a:solidFill>
                  <a:schemeClr val="tx1"/>
                </a:solidFill>
                <a:effectLst/>
                <a:latin typeface="+mn-lt"/>
                <a:ea typeface="+mn-ea"/>
                <a:cs typeface="+mn-cs"/>
              </a:rPr>
              <a:t> mismo de los peligros en el centro de trabajo. Ahora usted va a aprender sobre cómo trabajar con seguridad y mantenerse seguro cuando haya químicos presentes. Ya sea durante la producción o en trabajos simples de limpieza, es muy probable que usted tendrá químicos en el centro de trabajo. Voy a hablar de las prácticas de trabajo apropiadas y los procedimientos de emergencia que se pueden usar para trabajar con seguridad y mantenerse seguros cerca de los químicos.</a:t>
            </a:r>
          </a:p>
          <a:p>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Usted tiene el derecho a </a:t>
            </a:r>
            <a:r>
              <a:rPr lang="es-MX" sz="1200" i="1" kern="1200" dirty="0" smtClean="0">
                <a:solidFill>
                  <a:schemeClr val="tx1"/>
                </a:solidFill>
                <a:effectLst/>
                <a:latin typeface="+mn-lt"/>
                <a:ea typeface="+mn-ea"/>
                <a:cs typeface="+mn-cs"/>
              </a:rPr>
              <a:t>saber</a:t>
            </a:r>
            <a:r>
              <a:rPr lang="es-MX" sz="1200" kern="1200" dirty="0" smtClean="0">
                <a:solidFill>
                  <a:schemeClr val="tx1"/>
                </a:solidFill>
                <a:effectLst/>
                <a:latin typeface="+mn-lt"/>
                <a:ea typeface="+mn-ea"/>
                <a:cs typeface="+mn-cs"/>
              </a:rPr>
              <a:t> y </a:t>
            </a:r>
            <a:r>
              <a:rPr lang="es-MX" sz="1200" i="1" kern="1200" dirty="0" smtClean="0">
                <a:solidFill>
                  <a:schemeClr val="tx1"/>
                </a:solidFill>
                <a:effectLst/>
                <a:latin typeface="+mn-lt"/>
                <a:ea typeface="+mn-ea"/>
                <a:cs typeface="+mn-cs"/>
              </a:rPr>
              <a:t>entender</a:t>
            </a:r>
            <a:r>
              <a:rPr lang="es-MX" sz="1200" kern="1200" dirty="0" smtClean="0">
                <a:solidFill>
                  <a:schemeClr val="tx1"/>
                </a:solidFill>
                <a:effectLst/>
                <a:latin typeface="+mn-lt"/>
                <a:ea typeface="+mn-ea"/>
                <a:cs typeface="+mn-cs"/>
              </a:rPr>
              <a:t> los químicos peligrosos que usted usa y cómo trabajar con ellos seguramente. Se requiere que los químicos peligrosos tengan etiquetas que le ayuden a entender sus peligros a la seguridad. </a:t>
            </a:r>
            <a:r>
              <a:rPr lang="es-MX" sz="1200" i="1" kern="1200" dirty="0" smtClean="0">
                <a:solidFill>
                  <a:schemeClr val="tx1"/>
                </a:solidFill>
                <a:effectLst/>
                <a:latin typeface="+mn-lt"/>
                <a:ea typeface="+mn-ea"/>
                <a:cs typeface="+mn-cs"/>
              </a:rPr>
              <a:t>[Señale la etiqueta en la lámina y luego sus diferentes secciones mientras describe cada una. Para mayor información, Vea: https://www.osha.gov/Publications/HazComm_QuickCard_Labels.html and https://www.osha.gov/Publications/OSHA3636.pdf]</a:t>
            </a:r>
            <a:r>
              <a:rPr lang="es-MX" sz="1200" kern="1200" dirty="0" smtClean="0">
                <a:solidFill>
                  <a:schemeClr val="tx1"/>
                </a:solidFill>
                <a:effectLst/>
                <a:latin typeface="+mn-lt"/>
                <a:ea typeface="+mn-ea"/>
                <a:cs typeface="+mn-cs"/>
              </a:rPr>
              <a:t>  Desde el 1 de junio de 2015, se requiere que todas las etiquetas tengan identificación del producto y el proveedor, una imagen comprensible que describa los peligros a la seguridad, una palabra clave que describa la dimensión del peligro y declaraciones sobre el peligro que presenta y las precauciones a tomar.</a:t>
            </a:r>
            <a:endParaRPr lang="en-US" sz="1200" kern="1200" dirty="0" smtClean="0">
              <a:solidFill>
                <a:schemeClr val="tx1"/>
              </a:solidFill>
              <a:effectLst/>
              <a:latin typeface="+mn-lt"/>
              <a:ea typeface="+mn-ea"/>
              <a:cs typeface="+mn-cs"/>
            </a:endParaRPr>
          </a:p>
          <a:p>
            <a:endParaRPr lang="es-MX" sz="1200" i="1" kern="1200" dirty="0" smtClean="0">
              <a:solidFill>
                <a:schemeClr val="tx1"/>
              </a:solidFill>
              <a:effectLst/>
              <a:latin typeface="+mn-lt"/>
              <a:ea typeface="+mn-ea"/>
              <a:cs typeface="+mn-cs"/>
            </a:endParaRPr>
          </a:p>
          <a:p>
            <a:r>
              <a:rPr lang="es-MX" sz="1200" i="1" kern="1200" dirty="0" smtClean="0">
                <a:solidFill>
                  <a:schemeClr val="tx1"/>
                </a:solidFill>
                <a:effectLst/>
                <a:latin typeface="+mn-lt"/>
                <a:ea typeface="+mn-ea"/>
                <a:cs typeface="+mn-cs"/>
              </a:rPr>
              <a:t>[Señale los dos pictogramas en la lámina.]  </a:t>
            </a:r>
            <a:r>
              <a:rPr lang="es-MX" sz="1200" kern="1200" dirty="0" smtClean="0">
                <a:solidFill>
                  <a:schemeClr val="tx1"/>
                </a:solidFill>
                <a:effectLst/>
                <a:latin typeface="+mn-lt"/>
                <a:ea typeface="+mn-ea"/>
                <a:cs typeface="+mn-cs"/>
              </a:rPr>
              <a:t>Estas imágenes se llaman pictogramas. Los pictogramas se usan a escala mundial para describir los peligros a la seguridad.  En esta etiqueta, el pictograma describe dos peligros a la seguridad. [</a:t>
            </a:r>
            <a:r>
              <a:rPr lang="es-MX" sz="1200" i="1" kern="1200" dirty="0" smtClean="0">
                <a:solidFill>
                  <a:schemeClr val="tx1"/>
                </a:solidFill>
                <a:effectLst/>
                <a:latin typeface="+mn-lt"/>
                <a:ea typeface="+mn-ea"/>
                <a:cs typeface="+mn-cs"/>
              </a:rPr>
              <a:t>describa los peligros a la seguridad representados en la etiqueta en la lámina: peligro y primeros auxilios.].</a:t>
            </a:r>
          </a:p>
          <a:p>
            <a:endParaRPr lang="en-US" sz="1200" kern="1200" dirty="0" smtClean="0">
              <a:solidFill>
                <a:schemeClr val="tx1"/>
              </a:solidFill>
              <a:effectLst/>
              <a:latin typeface="+mn-lt"/>
              <a:ea typeface="+mn-ea"/>
              <a:cs typeface="+mn-cs"/>
            </a:endParaRPr>
          </a:p>
          <a:p>
            <a:r>
              <a:rPr lang="es-MX" sz="1200" b="1" kern="1200" dirty="0" smtClean="0">
                <a:solidFill>
                  <a:schemeClr val="tx1"/>
                </a:solidFill>
                <a:effectLst/>
                <a:latin typeface="+mn-lt"/>
                <a:ea typeface="+mn-ea"/>
                <a:cs typeface="+mn-cs"/>
              </a:rPr>
              <a:t>Imagen tomada de: OSHA</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0231800-CC4F-4A5E-BC59-82CA73D506E3}" type="slidenum">
              <a:rPr lang="en-US" smtClean="0"/>
              <a:t>12</a:t>
            </a:fld>
            <a:endParaRPr lang="en-US" dirty="0"/>
          </a:p>
        </p:txBody>
      </p:sp>
      <p:sp>
        <p:nvSpPr>
          <p:cNvPr id="5" name="Footer Placeholder 4"/>
          <p:cNvSpPr>
            <a:spLocks noGrp="1"/>
          </p:cNvSpPr>
          <p:nvPr>
            <p:ph type="ftr" sz="quarter" idx="11"/>
          </p:nvPr>
        </p:nvSpPr>
        <p:spPr/>
        <p:txBody>
          <a:bodyPr/>
          <a:lstStyle/>
          <a:p>
            <a:r>
              <a:rPr lang="en-US" smtClean="0"/>
              <a:t>Waubonsee Community College SH-27685-15-60-F-17</a:t>
            </a:r>
            <a:endParaRPr lang="en-US" dirty="0"/>
          </a:p>
        </p:txBody>
      </p:sp>
      <p:sp>
        <p:nvSpPr>
          <p:cNvPr id="6" name="Header Placeholder 5"/>
          <p:cNvSpPr>
            <a:spLocks noGrp="1"/>
          </p:cNvSpPr>
          <p:nvPr>
            <p:ph type="hdr" sz="quarter" idx="12"/>
          </p:nvPr>
        </p:nvSpPr>
        <p:spPr/>
        <p:txBody>
          <a:bodyPr/>
          <a:lstStyle/>
          <a:p>
            <a:r>
              <a:rPr lang="en-US" smtClean="0"/>
              <a:t>Basic Safety Training for Temporary Workers</a:t>
            </a:r>
            <a:endParaRPr lang="en-US" dirty="0"/>
          </a:p>
        </p:txBody>
      </p:sp>
    </p:spTree>
    <p:extLst>
      <p:ext uri="{BB962C8B-B14F-4D97-AF65-F5344CB8AC3E}">
        <p14:creationId xmlns:p14="http://schemas.microsoft.com/office/powerpoint/2010/main" val="34152794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568325"/>
            <a:ext cx="4181475" cy="3136900"/>
          </a:xfrm>
        </p:spPr>
      </p:sp>
      <p:sp>
        <p:nvSpPr>
          <p:cNvPr id="3" name="Notes Placeholder 2"/>
          <p:cNvSpPr>
            <a:spLocks noGrp="1"/>
          </p:cNvSpPr>
          <p:nvPr>
            <p:ph type="body" idx="1"/>
          </p:nvPr>
        </p:nvSpPr>
        <p:spPr/>
        <p:txBody>
          <a:bodyPr/>
          <a:lstStyle/>
          <a:p>
            <a:r>
              <a:rPr lang="es-MX" sz="1200" i="1" kern="1200" dirty="0" smtClean="0">
                <a:solidFill>
                  <a:schemeClr val="tx1"/>
                </a:solidFill>
                <a:effectLst/>
                <a:latin typeface="+mn-lt"/>
                <a:ea typeface="+mn-ea"/>
                <a:cs typeface="+mn-cs"/>
              </a:rPr>
              <a:t>:45 Tiempo</a:t>
            </a:r>
          </a:p>
          <a:p>
            <a:endParaRPr lang="en-US" sz="1200" kern="1200" dirty="0" smtClean="0">
              <a:solidFill>
                <a:schemeClr val="tx1"/>
              </a:solidFill>
              <a:effectLst/>
              <a:latin typeface="+mn-lt"/>
              <a:ea typeface="+mn-ea"/>
              <a:cs typeface="+mn-cs"/>
            </a:endParaRPr>
          </a:p>
          <a:p>
            <a:r>
              <a:rPr lang="es-MX" sz="1200" i="1" kern="1200" dirty="0" smtClean="0">
                <a:solidFill>
                  <a:schemeClr val="tx1"/>
                </a:solidFill>
                <a:effectLst/>
                <a:latin typeface="+mn-lt"/>
                <a:ea typeface="+mn-ea"/>
                <a:cs typeface="+mn-cs"/>
              </a:rPr>
              <a:t>NOTAS PARA EL INSTRUCTOR:</a:t>
            </a:r>
          </a:p>
          <a:p>
            <a:endParaRPr lang="en-US" sz="1200" kern="1200" dirty="0" smtClean="0">
              <a:solidFill>
                <a:schemeClr val="tx1"/>
              </a:solidFill>
              <a:effectLst/>
              <a:latin typeface="+mn-lt"/>
              <a:ea typeface="+mn-ea"/>
              <a:cs typeface="+mn-cs"/>
            </a:endParaRPr>
          </a:p>
          <a:p>
            <a:r>
              <a:rPr lang="es-MX" sz="1200" i="1" kern="1200" dirty="0" smtClean="0">
                <a:solidFill>
                  <a:schemeClr val="tx1"/>
                </a:solidFill>
                <a:effectLst/>
                <a:latin typeface="+mn-lt"/>
                <a:ea typeface="+mn-ea"/>
                <a:cs typeface="+mn-cs"/>
              </a:rPr>
              <a:t>[Distribuya a los participantes la tarjeta GHS para cartera. Revise al azar cada uno de los nueve pictogramas, haciendo que los participantes coloquen un dedo en cada pictograma que vaya describiendo. Explique los términos escritos en la tarjeta sin utilizar palabras técnicas.]  </a:t>
            </a:r>
          </a:p>
          <a:p>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No es suficiente saber lo que significa cada pictograma: usted necesita saber qué hacer para protegerse cuando vea cada pictograma. Su empleador también debe tener las Hojas de Datos de Seguridad (Safety Data </a:t>
            </a:r>
            <a:r>
              <a:rPr lang="es-MX" sz="1200" kern="1200" dirty="0" err="1" smtClean="0">
                <a:solidFill>
                  <a:schemeClr val="tx1"/>
                </a:solidFill>
                <a:effectLst/>
                <a:latin typeface="+mn-lt"/>
                <a:ea typeface="+mn-ea"/>
                <a:cs typeface="+mn-cs"/>
              </a:rPr>
              <a:t>Sheets</a:t>
            </a:r>
            <a:r>
              <a:rPr lang="es-MX" sz="1200" kern="1200" dirty="0" smtClean="0">
                <a:solidFill>
                  <a:schemeClr val="tx1"/>
                </a:solidFill>
                <a:effectLst/>
                <a:latin typeface="+mn-lt"/>
                <a:ea typeface="+mn-ea"/>
                <a:cs typeface="+mn-cs"/>
              </a:rPr>
              <a:t>), un documento que tiene mucha más información que la etiqueta.</a:t>
            </a:r>
          </a:p>
          <a:p>
            <a:endParaRPr lang="en-US" sz="1200" kern="1200" dirty="0" smtClean="0">
              <a:solidFill>
                <a:schemeClr val="tx1"/>
              </a:solidFill>
              <a:effectLst/>
              <a:latin typeface="+mn-lt"/>
              <a:ea typeface="+mn-ea"/>
              <a:cs typeface="+mn-cs"/>
            </a:endParaRPr>
          </a:p>
          <a:p>
            <a:r>
              <a:rPr lang="es-MX" sz="1200" b="1" kern="1200" dirty="0" smtClean="0">
                <a:solidFill>
                  <a:schemeClr val="tx1"/>
                </a:solidFill>
                <a:effectLst/>
                <a:latin typeface="+mn-lt"/>
                <a:ea typeface="+mn-ea"/>
                <a:cs typeface="+mn-cs"/>
              </a:rPr>
              <a:t>Imagen tomada de: OSHA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r>
            <a:br>
              <a:rPr lang="en-US" sz="1200" kern="1200" dirty="0" smtClean="0">
                <a:solidFill>
                  <a:schemeClr val="tx1"/>
                </a:solidFill>
                <a:effectLst/>
                <a:latin typeface="+mn-lt"/>
                <a:ea typeface="+mn-ea"/>
                <a:cs typeface="+mn-cs"/>
              </a:rPr>
            </a:br>
            <a:r>
              <a:rPr lang="es-MX" sz="1200" kern="1200" dirty="0" smtClean="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0231800-CC4F-4A5E-BC59-82CA73D506E3}" type="slidenum">
              <a:rPr lang="en-US" smtClean="0"/>
              <a:t>13</a:t>
            </a:fld>
            <a:endParaRPr lang="en-US" dirty="0"/>
          </a:p>
        </p:txBody>
      </p:sp>
      <p:sp>
        <p:nvSpPr>
          <p:cNvPr id="5" name="Footer Placeholder 4"/>
          <p:cNvSpPr>
            <a:spLocks noGrp="1"/>
          </p:cNvSpPr>
          <p:nvPr>
            <p:ph type="ftr" sz="quarter" idx="11"/>
          </p:nvPr>
        </p:nvSpPr>
        <p:spPr/>
        <p:txBody>
          <a:bodyPr/>
          <a:lstStyle/>
          <a:p>
            <a:r>
              <a:rPr lang="en-US" smtClean="0"/>
              <a:t>Waubonsee Community College SH-27685-15-60-F-17</a:t>
            </a:r>
            <a:endParaRPr lang="en-US" dirty="0"/>
          </a:p>
        </p:txBody>
      </p:sp>
      <p:sp>
        <p:nvSpPr>
          <p:cNvPr id="6" name="Header Placeholder 5"/>
          <p:cNvSpPr>
            <a:spLocks noGrp="1"/>
          </p:cNvSpPr>
          <p:nvPr>
            <p:ph type="hdr" sz="quarter" idx="12"/>
          </p:nvPr>
        </p:nvSpPr>
        <p:spPr/>
        <p:txBody>
          <a:bodyPr/>
          <a:lstStyle/>
          <a:p>
            <a:r>
              <a:rPr lang="en-US" smtClean="0"/>
              <a:t>Basic Safety Training for Temporary Workers</a:t>
            </a:r>
            <a:endParaRPr lang="en-US" dirty="0"/>
          </a:p>
        </p:txBody>
      </p:sp>
    </p:spTree>
    <p:extLst>
      <p:ext uri="{BB962C8B-B14F-4D97-AF65-F5344CB8AC3E}">
        <p14:creationId xmlns:p14="http://schemas.microsoft.com/office/powerpoint/2010/main" val="20686131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MX" sz="1200" i="1" kern="1200" dirty="0" smtClean="0">
                <a:solidFill>
                  <a:schemeClr val="tx1"/>
                </a:solidFill>
                <a:effectLst/>
                <a:latin typeface="+mn-lt"/>
                <a:ea typeface="+mn-ea"/>
                <a:cs typeface="+mn-cs"/>
              </a:rPr>
              <a:t>:50 Tiempo</a:t>
            </a:r>
          </a:p>
          <a:p>
            <a:endParaRPr lang="en-US" sz="1200" kern="1200" dirty="0" smtClean="0">
              <a:solidFill>
                <a:schemeClr val="tx1"/>
              </a:solidFill>
              <a:effectLst/>
              <a:latin typeface="+mn-lt"/>
              <a:ea typeface="+mn-ea"/>
              <a:cs typeface="+mn-cs"/>
            </a:endParaRPr>
          </a:p>
          <a:p>
            <a:r>
              <a:rPr lang="es-MX" sz="1200" i="1" kern="1200" dirty="0" smtClean="0">
                <a:solidFill>
                  <a:schemeClr val="tx1"/>
                </a:solidFill>
                <a:effectLst/>
                <a:latin typeface="+mn-lt"/>
                <a:ea typeface="+mn-ea"/>
                <a:cs typeface="+mn-cs"/>
              </a:rPr>
              <a:t>NOTAS PARA EL INSTRUCTOR:</a:t>
            </a:r>
          </a:p>
          <a:p>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Las Hojas de Datos de Seguridad pueden imprimirse o tenerse disponibles en una computadora. De cualquier manera, deben encontrarse suficientemente cerca de su área de trabajo para poder tener acceso a ellas fácil y rápidamente. Deben contener información tal como las propiedades de cada químico; los peligros a la seguridad física, a la salud y al ambiente; medidas de protección, y; precauciones de seguridad para su manejo, almacenamiento y transporte.</a:t>
            </a:r>
          </a:p>
          <a:p>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Las Hojas de Datos de Seguridad le dan más información que la que le puede dar una etiqueta. Por ejemplo, en caso de una emergencia, la Hoja de Datos de Seguridad describirá los primeros auxilios que se deben proporcionar a alguien que haya sido expuesto al químico: ya sea que haya inhalado vapor, que el químico haya entrado en contacto con la piel u ojos o que haya sido ingerido. La Hoja de Datos de Seguridad también describirá los síntomas más importantes en caso de que ocurriera lo anterior. También dará recomendaciones de atención médica inmediato, en caso de necesitarse.</a:t>
            </a:r>
            <a:endParaRPr lang="en-US" sz="1200" kern="1200" dirty="0" smtClean="0">
              <a:solidFill>
                <a:schemeClr val="tx1"/>
              </a:solidFill>
              <a:effectLst/>
              <a:latin typeface="+mn-lt"/>
              <a:ea typeface="+mn-ea"/>
              <a:cs typeface="+mn-cs"/>
            </a:endParaRPr>
          </a:p>
          <a:p>
            <a:endParaRPr lang="es-MX"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Cada hoja también proporciona recomendaciones para responder en caso de incendio o derrame del químico.</a:t>
            </a:r>
            <a:endParaRPr lang="en-US" sz="1200" kern="1200" dirty="0" smtClean="0">
              <a:solidFill>
                <a:schemeClr val="tx1"/>
              </a:solidFill>
              <a:effectLst/>
              <a:latin typeface="+mn-lt"/>
              <a:ea typeface="+mn-ea"/>
              <a:cs typeface="+mn-cs"/>
            </a:endParaRPr>
          </a:p>
          <a:p>
            <a:endParaRPr lang="es-MX" sz="1200" i="1" kern="1200" dirty="0" smtClean="0">
              <a:solidFill>
                <a:schemeClr val="tx1"/>
              </a:solidFill>
              <a:effectLst/>
              <a:latin typeface="+mn-lt"/>
              <a:ea typeface="+mn-ea"/>
              <a:cs typeface="+mn-cs"/>
            </a:endParaRPr>
          </a:p>
          <a:p>
            <a:r>
              <a:rPr lang="es-MX" sz="1200" i="1" kern="1200" dirty="0" smtClean="0">
                <a:solidFill>
                  <a:schemeClr val="tx1"/>
                </a:solidFill>
                <a:effectLst/>
                <a:latin typeface="+mn-lt"/>
                <a:ea typeface="+mn-ea"/>
                <a:cs typeface="+mn-cs"/>
              </a:rPr>
              <a:t>[Si hay químicos presentes en el centro de trabajo, haga que el grupo participe para identificar cualquier indicación especial que los trabajadores hayan recibido para su manejo, transporte, etiquetado. Pida a los participantes que se preocupen por saber dónde se encuentran la Hojas de Datos de Seguridad.]</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r>
            <a:br>
              <a:rPr lang="en-US" sz="1200" kern="1200" dirty="0" smtClean="0">
                <a:solidFill>
                  <a:schemeClr val="tx1"/>
                </a:solidFill>
                <a:effectLst/>
                <a:latin typeface="+mn-lt"/>
                <a:ea typeface="+mn-ea"/>
                <a:cs typeface="+mn-cs"/>
              </a:rPr>
            </a:br>
            <a:r>
              <a:rPr lang="es-MX" sz="1200" kern="1200" dirty="0" smtClean="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0231800-CC4F-4A5E-BC59-82CA73D506E3}" type="slidenum">
              <a:rPr lang="en-US" smtClean="0"/>
              <a:t>14</a:t>
            </a:fld>
            <a:endParaRPr lang="en-US" dirty="0"/>
          </a:p>
        </p:txBody>
      </p:sp>
      <p:sp>
        <p:nvSpPr>
          <p:cNvPr id="5" name="Footer Placeholder 4"/>
          <p:cNvSpPr>
            <a:spLocks noGrp="1"/>
          </p:cNvSpPr>
          <p:nvPr>
            <p:ph type="ftr" sz="quarter" idx="11"/>
          </p:nvPr>
        </p:nvSpPr>
        <p:spPr/>
        <p:txBody>
          <a:bodyPr/>
          <a:lstStyle/>
          <a:p>
            <a:r>
              <a:rPr lang="en-US" smtClean="0"/>
              <a:t>Waubonsee Community College SH-27685-15-60-F-17</a:t>
            </a:r>
            <a:endParaRPr lang="en-US" dirty="0"/>
          </a:p>
        </p:txBody>
      </p:sp>
      <p:sp>
        <p:nvSpPr>
          <p:cNvPr id="6" name="Header Placeholder 5"/>
          <p:cNvSpPr>
            <a:spLocks noGrp="1"/>
          </p:cNvSpPr>
          <p:nvPr>
            <p:ph type="hdr" sz="quarter" idx="12"/>
          </p:nvPr>
        </p:nvSpPr>
        <p:spPr/>
        <p:txBody>
          <a:bodyPr/>
          <a:lstStyle/>
          <a:p>
            <a:r>
              <a:rPr lang="en-US" smtClean="0"/>
              <a:t>Basic Safety Training for Temporary Workers</a:t>
            </a:r>
            <a:endParaRPr lang="en-US" dirty="0"/>
          </a:p>
        </p:txBody>
      </p:sp>
    </p:spTree>
    <p:extLst>
      <p:ext uri="{BB962C8B-B14F-4D97-AF65-F5344CB8AC3E}">
        <p14:creationId xmlns:p14="http://schemas.microsoft.com/office/powerpoint/2010/main" val="8826561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MX" sz="1200" i="1" kern="1200" dirty="0" smtClean="0">
                <a:solidFill>
                  <a:schemeClr val="tx1"/>
                </a:solidFill>
                <a:effectLst/>
                <a:latin typeface="+mn-lt"/>
                <a:ea typeface="+mn-ea"/>
                <a:cs typeface="+mn-cs"/>
              </a:rPr>
              <a:t>:55 Tiempo</a:t>
            </a:r>
          </a:p>
          <a:p>
            <a:endParaRPr lang="en-US" sz="1200" kern="1200" dirty="0" smtClean="0">
              <a:solidFill>
                <a:schemeClr val="tx1"/>
              </a:solidFill>
              <a:effectLst/>
              <a:latin typeface="+mn-lt"/>
              <a:ea typeface="+mn-ea"/>
              <a:cs typeface="+mn-cs"/>
            </a:endParaRPr>
          </a:p>
          <a:p>
            <a:r>
              <a:rPr lang="es-MX" sz="1200" i="1" kern="1200" dirty="0" smtClean="0">
                <a:solidFill>
                  <a:schemeClr val="tx1"/>
                </a:solidFill>
                <a:effectLst/>
                <a:latin typeface="+mn-lt"/>
                <a:ea typeface="+mn-ea"/>
                <a:cs typeface="+mn-cs"/>
              </a:rPr>
              <a:t>NOTAS PARA EL INSTRUCTOR:</a:t>
            </a:r>
          </a:p>
          <a:p>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Si usted trabaja con químicos, necesita protegerse con EPP (Equipo de Protección Personal). Usted podría usar </a:t>
            </a:r>
            <a:r>
              <a:rPr lang="es-MX" sz="1200" kern="1200" dirty="0" err="1" smtClean="0">
                <a:solidFill>
                  <a:schemeClr val="tx1"/>
                </a:solidFill>
                <a:effectLst/>
                <a:latin typeface="+mn-lt"/>
                <a:ea typeface="+mn-ea"/>
                <a:cs typeface="+mn-cs"/>
              </a:rPr>
              <a:t>vesturaio</a:t>
            </a:r>
            <a:r>
              <a:rPr lang="es-MX" sz="1200" kern="1200" dirty="0" smtClean="0">
                <a:solidFill>
                  <a:schemeClr val="tx1"/>
                </a:solidFill>
                <a:effectLst/>
                <a:latin typeface="+mn-lt"/>
                <a:ea typeface="+mn-ea"/>
                <a:cs typeface="+mn-cs"/>
              </a:rPr>
              <a:t> de protección como delantal y guantes de caucho. También necesitaría proteger sus ojos con gafas de seguridad que se ajusten perfectamente a su cara formando un sello protector. El tipo de EPP se selecciona con base en los peligros y la exposición potencial.</a:t>
            </a:r>
            <a:endParaRPr lang="en-US" sz="1200" kern="1200" dirty="0" smtClean="0">
              <a:solidFill>
                <a:schemeClr val="tx1"/>
              </a:solidFill>
              <a:effectLst/>
              <a:latin typeface="+mn-lt"/>
              <a:ea typeface="+mn-ea"/>
              <a:cs typeface="+mn-cs"/>
            </a:endParaRPr>
          </a:p>
          <a:p>
            <a:endParaRPr lang="es-MX"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Su empleador también debe tener disponibles estaciones para lavado de ojos y cara en caso de emergencia.</a:t>
            </a:r>
            <a:endParaRPr lang="en-US" sz="1200" kern="1200" dirty="0" smtClean="0">
              <a:solidFill>
                <a:schemeClr val="tx1"/>
              </a:solidFill>
              <a:effectLst/>
              <a:latin typeface="+mn-lt"/>
              <a:ea typeface="+mn-ea"/>
              <a:cs typeface="+mn-cs"/>
            </a:endParaRPr>
          </a:p>
          <a:p>
            <a:endParaRPr lang="es-MX" sz="1200" b="1" kern="1200" dirty="0" smtClean="0">
              <a:solidFill>
                <a:schemeClr val="tx1"/>
              </a:solidFill>
              <a:effectLst/>
              <a:latin typeface="+mn-lt"/>
              <a:ea typeface="+mn-ea"/>
              <a:cs typeface="+mn-cs"/>
            </a:endParaRPr>
          </a:p>
          <a:p>
            <a:r>
              <a:rPr lang="es-MX" sz="1200" b="1" kern="1200" dirty="0" smtClean="0">
                <a:solidFill>
                  <a:schemeClr val="tx1"/>
                </a:solidFill>
                <a:effectLst/>
                <a:latin typeface="+mn-lt"/>
                <a:ea typeface="+mn-ea"/>
                <a:cs typeface="+mn-cs"/>
              </a:rPr>
              <a:t>Imagen tomada de: OSHA disponible en: https://www.osha.gov/SLTC/etools/shipyard/standard/ppe/operations/ppe_surfaceprep.html</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r>
            <a:br>
              <a:rPr lang="en-US" sz="1200" kern="1200" dirty="0" smtClean="0">
                <a:solidFill>
                  <a:schemeClr val="tx1"/>
                </a:solidFill>
                <a:effectLst/>
                <a:latin typeface="+mn-lt"/>
                <a:ea typeface="+mn-ea"/>
                <a:cs typeface="+mn-cs"/>
              </a:rPr>
            </a:br>
            <a:r>
              <a:rPr lang="es-MX" sz="1200" kern="1200" dirty="0" smtClean="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0231800-CC4F-4A5E-BC59-82CA73D506E3}" type="slidenum">
              <a:rPr lang="en-US" smtClean="0"/>
              <a:t>15</a:t>
            </a:fld>
            <a:endParaRPr lang="en-US" dirty="0"/>
          </a:p>
        </p:txBody>
      </p:sp>
      <p:sp>
        <p:nvSpPr>
          <p:cNvPr id="5" name="Footer Placeholder 4"/>
          <p:cNvSpPr>
            <a:spLocks noGrp="1"/>
          </p:cNvSpPr>
          <p:nvPr>
            <p:ph type="ftr" sz="quarter" idx="11"/>
          </p:nvPr>
        </p:nvSpPr>
        <p:spPr/>
        <p:txBody>
          <a:bodyPr/>
          <a:lstStyle/>
          <a:p>
            <a:r>
              <a:rPr lang="en-US" smtClean="0"/>
              <a:t>Waubonsee Community College SH-27685-15-60-F-17</a:t>
            </a:r>
            <a:endParaRPr lang="en-US" dirty="0"/>
          </a:p>
        </p:txBody>
      </p:sp>
      <p:sp>
        <p:nvSpPr>
          <p:cNvPr id="6" name="Header Placeholder 5"/>
          <p:cNvSpPr>
            <a:spLocks noGrp="1"/>
          </p:cNvSpPr>
          <p:nvPr>
            <p:ph type="hdr" sz="quarter" idx="12"/>
          </p:nvPr>
        </p:nvSpPr>
        <p:spPr/>
        <p:txBody>
          <a:bodyPr/>
          <a:lstStyle/>
          <a:p>
            <a:r>
              <a:rPr lang="en-US" smtClean="0"/>
              <a:t>Basic Safety Training for Temporary Workers</a:t>
            </a:r>
            <a:endParaRPr lang="en-US" dirty="0"/>
          </a:p>
        </p:txBody>
      </p:sp>
    </p:spTree>
    <p:extLst>
      <p:ext uri="{BB962C8B-B14F-4D97-AF65-F5344CB8AC3E}">
        <p14:creationId xmlns:p14="http://schemas.microsoft.com/office/powerpoint/2010/main" val="102961587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97013" y="520700"/>
            <a:ext cx="4321175" cy="3240088"/>
          </a:xfrm>
        </p:spPr>
      </p:sp>
      <p:sp>
        <p:nvSpPr>
          <p:cNvPr id="3" name="Notes Placeholder 2"/>
          <p:cNvSpPr>
            <a:spLocks noGrp="1"/>
          </p:cNvSpPr>
          <p:nvPr>
            <p:ph type="body" idx="1"/>
          </p:nvPr>
        </p:nvSpPr>
        <p:spPr/>
        <p:txBody>
          <a:bodyPr/>
          <a:lstStyle/>
          <a:p>
            <a:r>
              <a:rPr lang="es-MX" sz="1200" i="1" kern="1200" dirty="0" smtClean="0">
                <a:solidFill>
                  <a:schemeClr val="tx1"/>
                </a:solidFill>
                <a:effectLst/>
                <a:latin typeface="+mn-lt"/>
                <a:ea typeface="+mn-ea"/>
                <a:cs typeface="+mn-cs"/>
              </a:rPr>
              <a:t>:58 Tiempo</a:t>
            </a:r>
          </a:p>
          <a:p>
            <a:endParaRPr lang="en-US" sz="1200" kern="1200" dirty="0" smtClean="0">
              <a:solidFill>
                <a:schemeClr val="tx1"/>
              </a:solidFill>
              <a:effectLst/>
              <a:latin typeface="+mn-lt"/>
              <a:ea typeface="+mn-ea"/>
              <a:cs typeface="+mn-cs"/>
            </a:endParaRPr>
          </a:p>
          <a:p>
            <a:r>
              <a:rPr lang="es-MX" sz="1200" i="1" kern="1200" dirty="0" smtClean="0">
                <a:solidFill>
                  <a:schemeClr val="tx1"/>
                </a:solidFill>
                <a:effectLst/>
                <a:latin typeface="+mn-lt"/>
                <a:ea typeface="+mn-ea"/>
                <a:cs typeface="+mn-cs"/>
              </a:rPr>
              <a:t>NOTAS PARA EL INSTRUCTOR:</a:t>
            </a:r>
          </a:p>
          <a:p>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Recuerde:</a:t>
            </a:r>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Usted tiene </a:t>
            </a:r>
            <a:r>
              <a:rPr lang="es-MX" sz="1200" b="1" kern="1200" dirty="0" smtClean="0">
                <a:solidFill>
                  <a:schemeClr val="tx1"/>
                </a:solidFill>
                <a:effectLst/>
                <a:latin typeface="+mn-lt"/>
                <a:ea typeface="+mn-ea"/>
                <a:cs typeface="+mn-cs"/>
              </a:rPr>
              <a:t>el derecho y la responsabilidad a estar seguro en el trabajo</a:t>
            </a:r>
            <a:r>
              <a:rPr lang="es-MX" sz="1200" kern="1200" dirty="0" smtClean="0">
                <a:solidFill>
                  <a:schemeClr val="tx1"/>
                </a:solidFill>
                <a:effectLst/>
                <a:latin typeface="+mn-lt"/>
                <a:ea typeface="+mn-ea"/>
                <a:cs typeface="+mn-cs"/>
              </a:rPr>
              <a:t>.</a:t>
            </a:r>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Su empleador tiene la </a:t>
            </a:r>
            <a:r>
              <a:rPr lang="es-MX" sz="1200" b="1" kern="1200" dirty="0" smtClean="0">
                <a:solidFill>
                  <a:schemeClr val="tx1"/>
                </a:solidFill>
                <a:effectLst/>
                <a:latin typeface="+mn-lt"/>
                <a:ea typeface="+mn-ea"/>
                <a:cs typeface="+mn-cs"/>
              </a:rPr>
              <a:t>responsabilidad</a:t>
            </a:r>
            <a:r>
              <a:rPr lang="es-MX" sz="1200" kern="1200" dirty="0" smtClean="0">
                <a:solidFill>
                  <a:schemeClr val="tx1"/>
                </a:solidFill>
                <a:effectLst/>
                <a:latin typeface="+mn-lt"/>
                <a:ea typeface="+mn-ea"/>
                <a:cs typeface="+mn-cs"/>
              </a:rPr>
              <a:t> de proporcionarle un centro de trabajo libre de los peligros reconocidos a la seguridad.</a:t>
            </a:r>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La OSHA es la agencia que </a:t>
            </a:r>
            <a:r>
              <a:rPr lang="es-MX" sz="1200" b="1" kern="1200" dirty="0" smtClean="0">
                <a:solidFill>
                  <a:schemeClr val="tx1"/>
                </a:solidFill>
                <a:effectLst/>
                <a:latin typeface="+mn-lt"/>
                <a:ea typeface="+mn-ea"/>
                <a:cs typeface="+mn-cs"/>
              </a:rPr>
              <a:t>protege su derecho a la seguridad</a:t>
            </a:r>
            <a:r>
              <a:rPr lang="es-MX" sz="1200" kern="1200" dirty="0" smtClean="0">
                <a:solidFill>
                  <a:schemeClr val="tx1"/>
                </a:solidFill>
                <a:effectLst/>
                <a:latin typeface="+mn-lt"/>
                <a:ea typeface="+mn-ea"/>
                <a:cs typeface="+mn-cs"/>
              </a:rPr>
              <a:t>.</a:t>
            </a:r>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Sepa cómo contactar a la OSHA para </a:t>
            </a:r>
            <a:r>
              <a:rPr lang="es-MX" sz="1200" b="1" kern="1200" dirty="0" smtClean="0">
                <a:solidFill>
                  <a:schemeClr val="tx1"/>
                </a:solidFill>
                <a:effectLst/>
                <a:latin typeface="+mn-lt"/>
                <a:ea typeface="+mn-ea"/>
                <a:cs typeface="+mn-cs"/>
              </a:rPr>
              <a:t>protegerse usted y a otros</a:t>
            </a:r>
            <a:r>
              <a:rPr lang="es-MX" sz="1200" kern="1200" dirty="0" smtClean="0">
                <a:solidFill>
                  <a:schemeClr val="tx1"/>
                </a:solidFill>
                <a:effectLst/>
                <a:latin typeface="+mn-lt"/>
                <a:ea typeface="+mn-ea"/>
                <a:cs typeface="+mn-cs"/>
              </a:rPr>
              <a:t> de los accidentes.</a:t>
            </a:r>
          </a:p>
          <a:p>
            <a:endParaRPr lang="en-US" sz="1200" kern="1200" dirty="0" smtClean="0">
              <a:solidFill>
                <a:schemeClr val="tx1"/>
              </a:solidFill>
              <a:effectLst/>
              <a:latin typeface="+mn-lt"/>
              <a:ea typeface="+mn-ea"/>
              <a:cs typeface="+mn-cs"/>
            </a:endParaRPr>
          </a:p>
          <a:p>
            <a:r>
              <a:rPr lang="es-MX" sz="1200" b="1" kern="1200" dirty="0" smtClean="0">
                <a:solidFill>
                  <a:schemeClr val="tx1"/>
                </a:solidFill>
                <a:effectLst/>
                <a:latin typeface="+mn-lt"/>
                <a:ea typeface="+mn-ea"/>
                <a:cs typeface="+mn-cs"/>
              </a:rPr>
              <a:t>Imagen tomada de: </a:t>
            </a:r>
            <a:r>
              <a:rPr lang="es-MX" sz="1200" b="1" kern="1200" dirty="0" err="1" smtClean="0">
                <a:solidFill>
                  <a:schemeClr val="tx1"/>
                </a:solidFill>
                <a:effectLst/>
                <a:latin typeface="+mn-lt"/>
                <a:ea typeface="+mn-ea"/>
                <a:cs typeface="+mn-cs"/>
              </a:rPr>
              <a:t>Getty</a:t>
            </a:r>
            <a:r>
              <a:rPr lang="es-MX" sz="1200" b="1" kern="1200" dirty="0" smtClean="0">
                <a:solidFill>
                  <a:schemeClr val="tx1"/>
                </a:solidFill>
                <a:effectLst/>
                <a:latin typeface="+mn-lt"/>
                <a:ea typeface="+mn-ea"/>
                <a:cs typeface="+mn-cs"/>
              </a:rPr>
              <a:t> </a:t>
            </a:r>
            <a:r>
              <a:rPr lang="es-MX" sz="1200" b="1" kern="1200" dirty="0" err="1" smtClean="0">
                <a:solidFill>
                  <a:schemeClr val="tx1"/>
                </a:solidFill>
                <a:effectLst/>
                <a:latin typeface="+mn-lt"/>
                <a:ea typeface="+mn-ea"/>
                <a:cs typeface="+mn-cs"/>
              </a:rPr>
              <a:t>Images</a:t>
            </a:r>
            <a:endParaRPr lang="en-US" i="0" dirty="0" smtClean="0"/>
          </a:p>
        </p:txBody>
      </p:sp>
      <p:sp>
        <p:nvSpPr>
          <p:cNvPr id="4" name="Slide Number Placeholder 3"/>
          <p:cNvSpPr>
            <a:spLocks noGrp="1"/>
          </p:cNvSpPr>
          <p:nvPr>
            <p:ph type="sldNum" sz="quarter" idx="10"/>
          </p:nvPr>
        </p:nvSpPr>
        <p:spPr/>
        <p:txBody>
          <a:bodyPr/>
          <a:lstStyle/>
          <a:p>
            <a:fld id="{20231800-CC4F-4A5E-BC59-82CA73D506E3}" type="slidenum">
              <a:rPr lang="en-US" smtClean="0"/>
              <a:t>16</a:t>
            </a:fld>
            <a:endParaRPr lang="en-US" dirty="0"/>
          </a:p>
        </p:txBody>
      </p:sp>
      <p:sp>
        <p:nvSpPr>
          <p:cNvPr id="5" name="Footer Placeholder 4"/>
          <p:cNvSpPr>
            <a:spLocks noGrp="1"/>
          </p:cNvSpPr>
          <p:nvPr>
            <p:ph type="ftr" sz="quarter" idx="11"/>
          </p:nvPr>
        </p:nvSpPr>
        <p:spPr/>
        <p:txBody>
          <a:bodyPr/>
          <a:lstStyle/>
          <a:p>
            <a:r>
              <a:rPr lang="en-US" smtClean="0"/>
              <a:t>Waubonsee Community College SH-27685-15-60-F-17</a:t>
            </a:r>
            <a:endParaRPr lang="en-US" dirty="0"/>
          </a:p>
        </p:txBody>
      </p:sp>
      <p:sp>
        <p:nvSpPr>
          <p:cNvPr id="6" name="Header Placeholder 5"/>
          <p:cNvSpPr>
            <a:spLocks noGrp="1"/>
          </p:cNvSpPr>
          <p:nvPr>
            <p:ph type="hdr" sz="quarter" idx="12"/>
          </p:nvPr>
        </p:nvSpPr>
        <p:spPr/>
        <p:txBody>
          <a:bodyPr/>
          <a:lstStyle/>
          <a:p>
            <a:r>
              <a:rPr lang="en-US" smtClean="0"/>
              <a:t>Basic Safety Training for Temporary Workers</a:t>
            </a:r>
            <a:endParaRPr lang="en-US" dirty="0"/>
          </a:p>
        </p:txBody>
      </p:sp>
    </p:spTree>
    <p:extLst>
      <p:ext uri="{BB962C8B-B14F-4D97-AF65-F5344CB8AC3E}">
        <p14:creationId xmlns:p14="http://schemas.microsoft.com/office/powerpoint/2010/main" val="10231962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568325"/>
            <a:ext cx="4181475" cy="3136900"/>
          </a:xfrm>
        </p:spPr>
      </p:sp>
      <p:sp>
        <p:nvSpPr>
          <p:cNvPr id="3" name="Notes Placeholder 2"/>
          <p:cNvSpPr>
            <a:spLocks noGrp="1"/>
          </p:cNvSpPr>
          <p:nvPr>
            <p:ph type="body" idx="1"/>
          </p:nvPr>
        </p:nvSpPr>
        <p:spPr/>
        <p:txBody>
          <a:bodyPr/>
          <a:lstStyle/>
          <a:p>
            <a:r>
              <a:rPr lang="es-MX" sz="1200" i="1" kern="1200" dirty="0" smtClean="0">
                <a:solidFill>
                  <a:schemeClr val="tx1"/>
                </a:solidFill>
                <a:effectLst/>
                <a:latin typeface="+mn-lt"/>
                <a:ea typeface="+mn-ea"/>
                <a:cs typeface="+mn-cs"/>
              </a:rPr>
              <a:t>1:00 Tiempo</a:t>
            </a:r>
          </a:p>
          <a:p>
            <a:endParaRPr lang="en-US" sz="1200" kern="1200" dirty="0" smtClean="0">
              <a:solidFill>
                <a:schemeClr val="tx1"/>
              </a:solidFill>
              <a:effectLst/>
              <a:latin typeface="+mn-lt"/>
              <a:ea typeface="+mn-ea"/>
              <a:cs typeface="+mn-cs"/>
            </a:endParaRPr>
          </a:p>
          <a:p>
            <a:r>
              <a:rPr lang="es-MX" sz="1200" i="1" kern="1200" dirty="0" smtClean="0">
                <a:solidFill>
                  <a:schemeClr val="tx1"/>
                </a:solidFill>
                <a:effectLst/>
                <a:latin typeface="+mn-lt"/>
                <a:ea typeface="+mn-ea"/>
                <a:cs typeface="+mn-cs"/>
              </a:rPr>
              <a:t>NOTAS PARA EL INSTRUCTOR:</a:t>
            </a:r>
          </a:p>
          <a:p>
            <a:endParaRPr lang="en-US" sz="1200" kern="1200" dirty="0" smtClean="0">
              <a:solidFill>
                <a:schemeClr val="tx1"/>
              </a:solidFill>
              <a:effectLst/>
              <a:latin typeface="+mn-lt"/>
              <a:ea typeface="+mn-ea"/>
              <a:cs typeface="+mn-cs"/>
            </a:endParaRPr>
          </a:p>
          <a:p>
            <a:r>
              <a:rPr lang="es-MX" sz="1200" i="1" u="sng" kern="1200" dirty="0" smtClean="0">
                <a:solidFill>
                  <a:schemeClr val="tx1"/>
                </a:solidFill>
                <a:effectLst/>
                <a:latin typeface="+mn-lt"/>
                <a:ea typeface="+mn-ea"/>
                <a:cs typeface="+mn-cs"/>
              </a:rPr>
              <a:t>Post-examen</a:t>
            </a:r>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1. Responda las mismas preguntas que usted respondió al inicio de esta capacitación. Para estas respuestas, use la columna de la derecha en su hoja de trabajo.</a:t>
            </a:r>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2. Si existe un peligro, los cascos, los lentes de seguridad y los tapones para oídos son ejemplos del equipo de seguridad personal que su empleador está obligado a proporcionarle. </a:t>
            </a:r>
            <a:r>
              <a:rPr lang="es-MX" sz="1200" i="1" kern="1200" dirty="0" smtClean="0">
                <a:solidFill>
                  <a:schemeClr val="tx1"/>
                </a:solidFill>
                <a:effectLst/>
                <a:latin typeface="+mn-lt"/>
                <a:ea typeface="+mn-ea"/>
                <a:cs typeface="+mn-cs"/>
              </a:rPr>
              <a:t>Verdadero</a:t>
            </a:r>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3. El equipo de protección personal debe ajustarse a su medida para protegerlo correctamente. </a:t>
            </a:r>
            <a:r>
              <a:rPr lang="es-MX" sz="1200" i="1" kern="1200" dirty="0" smtClean="0">
                <a:solidFill>
                  <a:schemeClr val="tx1"/>
                </a:solidFill>
                <a:effectLst/>
                <a:latin typeface="+mn-lt"/>
                <a:ea typeface="+mn-ea"/>
                <a:cs typeface="+mn-cs"/>
              </a:rPr>
              <a:t>Verdadero</a:t>
            </a:r>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4. Todos los contenedores de químicos deben tener etiquetas con información de seguridad. </a:t>
            </a:r>
            <a:r>
              <a:rPr lang="es-MX" sz="1200" i="1" kern="1200" dirty="0" smtClean="0">
                <a:solidFill>
                  <a:schemeClr val="tx1"/>
                </a:solidFill>
                <a:effectLst/>
                <a:latin typeface="+mn-lt"/>
                <a:ea typeface="+mn-ea"/>
                <a:cs typeface="+mn-cs"/>
              </a:rPr>
              <a:t>Verdadero</a:t>
            </a:r>
            <a:endParaRPr lang="en-US" sz="1200" kern="1200" dirty="0" smtClean="0">
              <a:solidFill>
                <a:schemeClr val="tx1"/>
              </a:solidFill>
              <a:effectLst/>
              <a:latin typeface="+mn-lt"/>
              <a:ea typeface="+mn-ea"/>
              <a:cs typeface="+mn-cs"/>
            </a:endParaRPr>
          </a:p>
          <a:p>
            <a:endParaRPr lang="es-MX" sz="1200" i="1" u="sng" kern="1200" dirty="0" smtClean="0">
              <a:solidFill>
                <a:schemeClr val="tx1"/>
              </a:solidFill>
              <a:effectLst/>
              <a:latin typeface="+mn-lt"/>
              <a:ea typeface="+mn-ea"/>
              <a:cs typeface="+mn-cs"/>
            </a:endParaRPr>
          </a:p>
          <a:p>
            <a:r>
              <a:rPr lang="es-MX" sz="1200" i="1" u="sng" kern="1200" dirty="0" smtClean="0">
                <a:solidFill>
                  <a:schemeClr val="tx1"/>
                </a:solidFill>
                <a:effectLst/>
                <a:latin typeface="+mn-lt"/>
                <a:ea typeface="+mn-ea"/>
                <a:cs typeface="+mn-cs"/>
              </a:rPr>
              <a:t>Evaluación de la sesión</a:t>
            </a:r>
            <a:endParaRPr lang="en-US" sz="1200" kern="1200" dirty="0" smtClean="0">
              <a:solidFill>
                <a:schemeClr val="tx1"/>
              </a:solidFill>
              <a:effectLst/>
              <a:latin typeface="+mn-lt"/>
              <a:ea typeface="+mn-ea"/>
              <a:cs typeface="+mn-cs"/>
            </a:endParaRPr>
          </a:p>
          <a:p>
            <a:pPr lvl="0"/>
            <a:r>
              <a:rPr lang="es-MX" sz="1200" kern="1200" dirty="0" smtClean="0">
                <a:solidFill>
                  <a:schemeClr val="tx1"/>
                </a:solidFill>
                <a:effectLst/>
                <a:latin typeface="+mn-lt"/>
                <a:ea typeface="+mn-ea"/>
                <a:cs typeface="+mn-cs"/>
              </a:rPr>
              <a:t>Entendí lo que dijo el instructor</a:t>
            </a:r>
            <a:endParaRPr lang="en-US" sz="1200" kern="1200" dirty="0" smtClean="0">
              <a:solidFill>
                <a:schemeClr val="tx1"/>
              </a:solidFill>
              <a:effectLst/>
              <a:latin typeface="+mn-lt"/>
              <a:ea typeface="+mn-ea"/>
              <a:cs typeface="+mn-cs"/>
            </a:endParaRPr>
          </a:p>
          <a:p>
            <a:pPr lvl="0"/>
            <a:r>
              <a:rPr lang="es-MX" sz="1200" kern="1200" dirty="0" smtClean="0">
                <a:solidFill>
                  <a:schemeClr val="tx1"/>
                </a:solidFill>
                <a:effectLst/>
                <a:latin typeface="+mn-lt"/>
                <a:ea typeface="+mn-ea"/>
                <a:cs typeface="+mn-cs"/>
              </a:rPr>
              <a:t>Obtuve información útil </a:t>
            </a:r>
            <a:endParaRPr lang="en-US" sz="1200" kern="1200" dirty="0" smtClean="0">
              <a:solidFill>
                <a:schemeClr val="tx1"/>
              </a:solidFill>
              <a:effectLst/>
              <a:latin typeface="+mn-lt"/>
              <a:ea typeface="+mn-ea"/>
              <a:cs typeface="+mn-cs"/>
            </a:endParaRPr>
          </a:p>
          <a:p>
            <a:pPr lvl="0"/>
            <a:r>
              <a:rPr lang="es-MX" sz="1200" kern="1200" dirty="0" smtClean="0">
                <a:solidFill>
                  <a:schemeClr val="tx1"/>
                </a:solidFill>
                <a:effectLst/>
                <a:latin typeface="+mn-lt"/>
                <a:ea typeface="+mn-ea"/>
                <a:cs typeface="+mn-cs"/>
              </a:rPr>
              <a:t>Platicaré con otros sobre lo que aprendí</a:t>
            </a:r>
            <a:endParaRPr lang="en-US" sz="1200" kern="1200" dirty="0" smtClean="0">
              <a:solidFill>
                <a:schemeClr val="tx1"/>
              </a:solidFill>
              <a:effectLst/>
              <a:latin typeface="+mn-lt"/>
              <a:ea typeface="+mn-ea"/>
              <a:cs typeface="+mn-cs"/>
            </a:endParaRPr>
          </a:p>
          <a:p>
            <a:pPr lvl="0"/>
            <a:r>
              <a:rPr lang="es-MX" sz="1200" kern="1200" dirty="0" smtClean="0">
                <a:solidFill>
                  <a:schemeClr val="tx1"/>
                </a:solidFill>
                <a:effectLst/>
                <a:latin typeface="+mn-lt"/>
                <a:ea typeface="+mn-ea"/>
                <a:cs typeface="+mn-cs"/>
              </a:rPr>
              <a:t>Me alegra haber asistido</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r>
            <a:br>
              <a:rPr lang="en-US" sz="1200" kern="1200" dirty="0" smtClean="0">
                <a:solidFill>
                  <a:schemeClr val="tx1"/>
                </a:solidFill>
                <a:effectLst/>
                <a:latin typeface="+mn-lt"/>
                <a:ea typeface="+mn-ea"/>
                <a:cs typeface="+mn-cs"/>
              </a:rPr>
            </a:br>
            <a:r>
              <a:rPr lang="es-MX" sz="1200" kern="1200" dirty="0" smtClean="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0231800-CC4F-4A5E-BC59-82CA73D506E3}" type="slidenum">
              <a:rPr lang="en-US" smtClean="0"/>
              <a:t>17</a:t>
            </a:fld>
            <a:endParaRPr lang="en-US" dirty="0"/>
          </a:p>
        </p:txBody>
      </p:sp>
      <p:sp>
        <p:nvSpPr>
          <p:cNvPr id="5" name="Footer Placeholder 4"/>
          <p:cNvSpPr>
            <a:spLocks noGrp="1"/>
          </p:cNvSpPr>
          <p:nvPr>
            <p:ph type="ftr" sz="quarter" idx="11"/>
          </p:nvPr>
        </p:nvSpPr>
        <p:spPr/>
        <p:txBody>
          <a:bodyPr/>
          <a:lstStyle/>
          <a:p>
            <a:r>
              <a:rPr lang="en-US" smtClean="0"/>
              <a:t>Waubonsee Community College SH-27685-15-60-F-17</a:t>
            </a:r>
            <a:endParaRPr lang="en-US" dirty="0"/>
          </a:p>
        </p:txBody>
      </p:sp>
      <p:sp>
        <p:nvSpPr>
          <p:cNvPr id="6" name="Header Placeholder 5"/>
          <p:cNvSpPr>
            <a:spLocks noGrp="1"/>
          </p:cNvSpPr>
          <p:nvPr>
            <p:ph type="hdr" sz="quarter" idx="12"/>
          </p:nvPr>
        </p:nvSpPr>
        <p:spPr/>
        <p:txBody>
          <a:bodyPr/>
          <a:lstStyle/>
          <a:p>
            <a:r>
              <a:rPr lang="en-US" smtClean="0"/>
              <a:t>Basic Safety Training for Temporary Workers</a:t>
            </a:r>
            <a:endParaRPr lang="en-US" dirty="0"/>
          </a:p>
        </p:txBody>
      </p:sp>
    </p:spTree>
    <p:extLst>
      <p:ext uri="{BB962C8B-B14F-4D97-AF65-F5344CB8AC3E}">
        <p14:creationId xmlns:p14="http://schemas.microsoft.com/office/powerpoint/2010/main" val="316573236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2875" y="561975"/>
            <a:ext cx="4184650" cy="3138488"/>
          </a:xfrm>
        </p:spPr>
      </p:sp>
      <p:sp>
        <p:nvSpPr>
          <p:cNvPr id="3" name="Notes Placeholder 2"/>
          <p:cNvSpPr>
            <a:spLocks noGrp="1"/>
          </p:cNvSpPr>
          <p:nvPr>
            <p:ph type="body" idx="1"/>
          </p:nvPr>
        </p:nvSpPr>
        <p:spPr/>
        <p:txBody>
          <a:bodyPr/>
          <a:lstStyle/>
          <a:p>
            <a:r>
              <a:rPr lang="en-US" i="1" dirty="0" smtClean="0"/>
              <a:t>1:03</a:t>
            </a:r>
          </a:p>
          <a:p>
            <a:endParaRPr lang="en-US" i="1" dirty="0" smtClean="0"/>
          </a:p>
          <a:p>
            <a:pPr defTabSz="914266">
              <a:defRPr/>
            </a:pPr>
            <a:r>
              <a:rPr lang="en-US" i="1" dirty="0" smtClean="0">
                <a:solidFill>
                  <a:schemeClr val="tx1"/>
                </a:solidFill>
              </a:rPr>
              <a:t>[Slide on screen as participants leave</a:t>
            </a:r>
            <a:r>
              <a:rPr lang="en-US" i="1" baseline="0" dirty="0" smtClean="0">
                <a:solidFill>
                  <a:schemeClr val="tx1"/>
                </a:solidFill>
              </a:rPr>
              <a:t> </a:t>
            </a:r>
            <a:r>
              <a:rPr lang="en-US" i="1" dirty="0" smtClean="0">
                <a:solidFill>
                  <a:schemeClr val="tx1"/>
                </a:solidFill>
              </a:rPr>
              <a:t>room]</a:t>
            </a:r>
          </a:p>
          <a:p>
            <a:endParaRPr lang="en-US" i="1" dirty="0"/>
          </a:p>
        </p:txBody>
      </p:sp>
      <p:sp>
        <p:nvSpPr>
          <p:cNvPr id="4" name="Slide Number Placeholder 3"/>
          <p:cNvSpPr>
            <a:spLocks noGrp="1"/>
          </p:cNvSpPr>
          <p:nvPr>
            <p:ph type="sldNum" sz="quarter" idx="10"/>
          </p:nvPr>
        </p:nvSpPr>
        <p:spPr/>
        <p:txBody>
          <a:bodyPr/>
          <a:lstStyle/>
          <a:p>
            <a:fld id="{20231800-CC4F-4A5E-BC59-82CA73D506E3}" type="slidenum">
              <a:rPr lang="en-US" smtClean="0"/>
              <a:t>18</a:t>
            </a:fld>
            <a:endParaRPr lang="en-US"/>
          </a:p>
        </p:txBody>
      </p:sp>
      <p:sp>
        <p:nvSpPr>
          <p:cNvPr id="5" name="Footer Placeholder 4"/>
          <p:cNvSpPr>
            <a:spLocks noGrp="1"/>
          </p:cNvSpPr>
          <p:nvPr>
            <p:ph type="ftr" sz="quarter" idx="11"/>
          </p:nvPr>
        </p:nvSpPr>
        <p:spPr/>
        <p:txBody>
          <a:bodyPr/>
          <a:lstStyle/>
          <a:p>
            <a:r>
              <a:rPr lang="en-US" smtClean="0"/>
              <a:t>Waubonsee Community College SH-27685-15-60-F-17</a:t>
            </a:r>
            <a:endParaRPr lang="en-US" dirty="0"/>
          </a:p>
        </p:txBody>
      </p:sp>
      <p:sp>
        <p:nvSpPr>
          <p:cNvPr id="6" name="Header Placeholder 5"/>
          <p:cNvSpPr>
            <a:spLocks noGrp="1"/>
          </p:cNvSpPr>
          <p:nvPr>
            <p:ph type="hdr" sz="quarter" idx="12"/>
          </p:nvPr>
        </p:nvSpPr>
        <p:spPr/>
        <p:txBody>
          <a:bodyPr/>
          <a:lstStyle/>
          <a:p>
            <a:r>
              <a:rPr lang="en-US" smtClean="0"/>
              <a:t>Basic Safety Training for Temporary Workers</a:t>
            </a:r>
            <a:endParaRPr lang="en-US" dirty="0"/>
          </a:p>
        </p:txBody>
      </p:sp>
    </p:spTree>
    <p:extLst>
      <p:ext uri="{BB962C8B-B14F-4D97-AF65-F5344CB8AC3E}">
        <p14:creationId xmlns:p14="http://schemas.microsoft.com/office/powerpoint/2010/main" val="8992772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504825"/>
            <a:ext cx="4181475" cy="3136900"/>
          </a:xfrm>
        </p:spPr>
      </p:sp>
      <p:sp>
        <p:nvSpPr>
          <p:cNvPr id="3" name="Notes Placeholder 2"/>
          <p:cNvSpPr>
            <a:spLocks noGrp="1"/>
          </p:cNvSpPr>
          <p:nvPr>
            <p:ph type="body" idx="1"/>
          </p:nvPr>
        </p:nvSpPr>
        <p:spPr/>
        <p:txBody>
          <a:bodyPr/>
          <a:lstStyle/>
          <a:p>
            <a:r>
              <a:rPr lang="es-MX" sz="1200" i="1" kern="1200" dirty="0" smtClean="0">
                <a:solidFill>
                  <a:schemeClr val="tx1"/>
                </a:solidFill>
                <a:effectLst/>
                <a:latin typeface="+mn-lt"/>
                <a:ea typeface="+mn-ea"/>
                <a:cs typeface="+mn-cs"/>
              </a:rPr>
              <a:t>:00 Tiempo</a:t>
            </a:r>
          </a:p>
          <a:p>
            <a:endParaRPr lang="en-US" sz="1200" kern="1200" dirty="0" smtClean="0">
              <a:solidFill>
                <a:schemeClr val="tx1"/>
              </a:solidFill>
              <a:effectLst/>
              <a:latin typeface="+mn-lt"/>
              <a:ea typeface="+mn-ea"/>
              <a:cs typeface="+mn-cs"/>
            </a:endParaRPr>
          </a:p>
          <a:p>
            <a:r>
              <a:rPr lang="es-MX" sz="1200" i="1" kern="1200" dirty="0" smtClean="0">
                <a:solidFill>
                  <a:schemeClr val="tx1"/>
                </a:solidFill>
                <a:effectLst/>
                <a:latin typeface="+mn-lt"/>
                <a:ea typeface="+mn-ea"/>
                <a:cs typeface="+mn-cs"/>
              </a:rPr>
              <a:t>NOTAS PARA EL INSTRUCTOR:</a:t>
            </a:r>
          </a:p>
          <a:p>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Mi nombre es __________ y soy experto en seguridad ocupacional. Estoy aquí para ayudarlo a trabajar con seguridad y mantenerse seguro. Durante la próxima hora hablaré acerca de cómo se pueden proteger de los diferentes tipos de peligros a la seguridad. Ustedes aprenderán cómo usar el equipo que los protegerá de daños y cómo entender las etiquetas de los contenedores de químicos para poder manejarlos apropiadamente. Lo que ustedes aprenderán hoy les ayudará a protegerse a ustedes mismos y a otros de los accidentes.</a:t>
            </a:r>
          </a:p>
          <a:p>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Existen leyes que lo protegen mientras se encuentra en el trabajo. OSHA es una sigla en inglés que en español quiere decir: Administración de Seguridad y Salud Ocupacional. La OSHA es la agencia del gobierno de EU que establece reglas a los empleadores para la seguridad en el centro de trabajo y lo que necesita suceder para protegerlo de lesiones o de la muerte en el trabajo. La misión de la OSHA es salvar vidas, prevenir lesiones y proteger la salud de los trabajadores.</a:t>
            </a:r>
          </a:p>
          <a:p>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La OSHA es también la agencia que apoya la capacitación en seguridad para ayudarlo a trabajar con seguridad y mantenerse seguro. Esta capacitación está siendo proporcionada por el Waubonsee </a:t>
            </a:r>
            <a:r>
              <a:rPr lang="es-MX" sz="1200" kern="1200" dirty="0" err="1" smtClean="0">
                <a:solidFill>
                  <a:schemeClr val="tx1"/>
                </a:solidFill>
                <a:effectLst/>
                <a:latin typeface="+mn-lt"/>
                <a:ea typeface="+mn-ea"/>
                <a:cs typeface="+mn-cs"/>
              </a:rPr>
              <a:t>Community</a:t>
            </a:r>
            <a:r>
              <a:rPr lang="es-MX" sz="1200" kern="1200" dirty="0" smtClean="0">
                <a:solidFill>
                  <a:schemeClr val="tx1"/>
                </a:solidFill>
                <a:effectLst/>
                <a:latin typeface="+mn-lt"/>
                <a:ea typeface="+mn-ea"/>
                <a:cs typeface="+mn-cs"/>
              </a:rPr>
              <a:t> </a:t>
            </a:r>
            <a:r>
              <a:rPr lang="es-MX" sz="1200" kern="1200" dirty="0" err="1" smtClean="0">
                <a:solidFill>
                  <a:schemeClr val="tx1"/>
                </a:solidFill>
                <a:effectLst/>
                <a:latin typeface="+mn-lt"/>
                <a:ea typeface="+mn-ea"/>
                <a:cs typeface="+mn-cs"/>
              </a:rPr>
              <a:t>College</a:t>
            </a:r>
            <a:r>
              <a:rPr lang="es-MX" sz="1200" kern="1200" dirty="0" smtClean="0">
                <a:solidFill>
                  <a:schemeClr val="tx1"/>
                </a:solidFill>
                <a:effectLst/>
                <a:latin typeface="+mn-lt"/>
                <a:ea typeface="+mn-ea"/>
                <a:cs typeface="+mn-cs"/>
              </a:rPr>
              <a:t> usando fondos de un subsidio de la OSHA para la capacitación de trabajadores temporales.</a:t>
            </a:r>
          </a:p>
          <a:p>
            <a:endParaRPr lang="en-US" sz="1200" kern="1200" dirty="0" smtClean="0">
              <a:solidFill>
                <a:schemeClr val="tx1"/>
              </a:solidFill>
              <a:effectLst/>
              <a:latin typeface="+mn-lt"/>
              <a:ea typeface="+mn-ea"/>
              <a:cs typeface="+mn-cs"/>
            </a:endParaRPr>
          </a:p>
          <a:p>
            <a:r>
              <a:rPr lang="es-MX" sz="1200" b="1" kern="1200" dirty="0" smtClean="0">
                <a:solidFill>
                  <a:schemeClr val="tx1"/>
                </a:solidFill>
                <a:effectLst/>
                <a:latin typeface="+mn-lt"/>
                <a:ea typeface="+mn-ea"/>
                <a:cs typeface="+mn-cs"/>
              </a:rPr>
              <a:t>Imagen tomada de: </a:t>
            </a:r>
            <a:r>
              <a:rPr lang="es-MX" sz="1200" b="1" kern="1200" dirty="0" err="1" smtClean="0">
                <a:solidFill>
                  <a:schemeClr val="tx1"/>
                </a:solidFill>
                <a:effectLst/>
                <a:latin typeface="+mn-lt"/>
                <a:ea typeface="+mn-ea"/>
                <a:cs typeface="+mn-cs"/>
              </a:rPr>
              <a:t>Getty</a:t>
            </a:r>
            <a:r>
              <a:rPr lang="es-MX" sz="1200" b="1" kern="1200" dirty="0" smtClean="0">
                <a:solidFill>
                  <a:schemeClr val="tx1"/>
                </a:solidFill>
                <a:effectLst/>
                <a:latin typeface="+mn-lt"/>
                <a:ea typeface="+mn-ea"/>
                <a:cs typeface="+mn-cs"/>
              </a:rPr>
              <a:t> </a:t>
            </a:r>
            <a:r>
              <a:rPr lang="es-MX" sz="1200" b="1" kern="1200" dirty="0" err="1" smtClean="0">
                <a:solidFill>
                  <a:schemeClr val="tx1"/>
                </a:solidFill>
                <a:effectLst/>
                <a:latin typeface="+mn-lt"/>
                <a:ea typeface="+mn-ea"/>
                <a:cs typeface="+mn-cs"/>
              </a:rPr>
              <a:t>Images</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20231800-CC4F-4A5E-BC59-82CA73D506E3}" type="slidenum">
              <a:rPr lang="en-US" smtClean="0"/>
              <a:t>2</a:t>
            </a:fld>
            <a:endParaRPr lang="en-US" dirty="0"/>
          </a:p>
        </p:txBody>
      </p:sp>
      <p:sp>
        <p:nvSpPr>
          <p:cNvPr id="5" name="Footer Placeholder 4"/>
          <p:cNvSpPr>
            <a:spLocks noGrp="1"/>
          </p:cNvSpPr>
          <p:nvPr>
            <p:ph type="ftr" sz="quarter" idx="11"/>
          </p:nvPr>
        </p:nvSpPr>
        <p:spPr/>
        <p:txBody>
          <a:bodyPr/>
          <a:lstStyle/>
          <a:p>
            <a:r>
              <a:rPr lang="en-US" smtClean="0"/>
              <a:t>Waubonsee Community College SH-27685-15-60-F-17</a:t>
            </a:r>
            <a:endParaRPr lang="en-US" dirty="0"/>
          </a:p>
        </p:txBody>
      </p:sp>
      <p:sp>
        <p:nvSpPr>
          <p:cNvPr id="6" name="Header Placeholder 5"/>
          <p:cNvSpPr>
            <a:spLocks noGrp="1"/>
          </p:cNvSpPr>
          <p:nvPr>
            <p:ph type="hdr" sz="quarter" idx="12"/>
          </p:nvPr>
        </p:nvSpPr>
        <p:spPr/>
        <p:txBody>
          <a:bodyPr/>
          <a:lstStyle/>
          <a:p>
            <a:r>
              <a:rPr lang="en-US" smtClean="0"/>
              <a:t>Basic Safety Training for Temporary Workers</a:t>
            </a:r>
            <a:endParaRPr lang="en-US" dirty="0"/>
          </a:p>
        </p:txBody>
      </p:sp>
    </p:spTree>
    <p:extLst>
      <p:ext uri="{BB962C8B-B14F-4D97-AF65-F5344CB8AC3E}">
        <p14:creationId xmlns:p14="http://schemas.microsoft.com/office/powerpoint/2010/main" val="33740335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MX" sz="1200" i="1" kern="1200" dirty="0" smtClean="0">
                <a:solidFill>
                  <a:schemeClr val="tx1"/>
                </a:solidFill>
                <a:effectLst/>
                <a:latin typeface="+mn-lt"/>
                <a:ea typeface="+mn-ea"/>
                <a:cs typeface="+mn-cs"/>
              </a:rPr>
              <a:t>:03 Tiempo</a:t>
            </a:r>
          </a:p>
          <a:p>
            <a:endParaRPr lang="en-US" sz="1200" kern="1200" dirty="0" smtClean="0">
              <a:solidFill>
                <a:schemeClr val="tx1"/>
              </a:solidFill>
              <a:effectLst/>
              <a:latin typeface="+mn-lt"/>
              <a:ea typeface="+mn-ea"/>
              <a:cs typeface="+mn-cs"/>
            </a:endParaRPr>
          </a:p>
          <a:p>
            <a:r>
              <a:rPr lang="es-MX" sz="1200" i="1" kern="1200" dirty="0" smtClean="0">
                <a:solidFill>
                  <a:schemeClr val="tx1"/>
                </a:solidFill>
                <a:effectLst/>
                <a:latin typeface="+mn-lt"/>
                <a:ea typeface="+mn-ea"/>
                <a:cs typeface="+mn-cs"/>
              </a:rPr>
              <a:t>NOTAS PARA EL INSTRUCTOR:</a:t>
            </a:r>
          </a:p>
          <a:p>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En cada centro de trabajo existen peligros potenciales como pisos resbalosos, químicos para limpieza, bordes filosos, objetos en caída y ruido.</a:t>
            </a:r>
          </a:p>
          <a:p>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Imaginen que las dos figuras que aparecen en la pantalla trabajan aquí en este centro de trabajo. ¿Cómo podrían lastimarse? </a:t>
            </a:r>
            <a:r>
              <a:rPr lang="es-MX" sz="1200" i="1" kern="1200" dirty="0" smtClean="0">
                <a:solidFill>
                  <a:schemeClr val="tx1"/>
                </a:solidFill>
                <a:effectLst/>
                <a:latin typeface="+mn-lt"/>
                <a:ea typeface="+mn-ea"/>
                <a:cs typeface="+mn-cs"/>
              </a:rPr>
              <a:t>[Involucre al grupo para que nombren posibles lesiones. Señale cada parte del cuerpo que pudiera ser lesionada]</a:t>
            </a:r>
          </a:p>
          <a:p>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¿Qué les dirían que hicieran para protegerse de las lesiones. </a:t>
            </a:r>
            <a:r>
              <a:rPr lang="es-MX" sz="1200" i="1" kern="1200" dirty="0" smtClean="0">
                <a:solidFill>
                  <a:schemeClr val="tx1"/>
                </a:solidFill>
                <a:effectLst/>
                <a:latin typeface="+mn-lt"/>
                <a:ea typeface="+mn-ea"/>
                <a:cs typeface="+mn-cs"/>
              </a:rPr>
              <a:t>[Involucre al grupo para que identifiquen distintas maneras en que los trabajadores podrían hacerse responsables de su seguridad. Por ejemplo, evitando pisos mojados, usando guantes, informando a los supervisores de los peligros, usando lentes de seguridad. Pida respuestas que incluyan elección de vestuario, por ejemplo, usar manga larga, evitar la ropa suelta o floja y recogerse el pelo a la cabeza.]</a:t>
            </a:r>
          </a:p>
          <a:p>
            <a:endParaRPr lang="en-US" sz="1200" kern="1200" dirty="0" smtClean="0">
              <a:solidFill>
                <a:schemeClr val="tx1"/>
              </a:solidFill>
              <a:effectLst/>
              <a:latin typeface="+mn-lt"/>
              <a:ea typeface="+mn-ea"/>
              <a:cs typeface="+mn-cs"/>
            </a:endParaRPr>
          </a:p>
          <a:p>
            <a:r>
              <a:rPr lang="es-MX" sz="1200" b="1" kern="1200" dirty="0" smtClean="0">
                <a:solidFill>
                  <a:schemeClr val="tx1"/>
                </a:solidFill>
                <a:effectLst/>
                <a:latin typeface="+mn-lt"/>
                <a:ea typeface="+mn-ea"/>
                <a:cs typeface="+mn-cs"/>
              </a:rPr>
              <a:t>Imagen tomada de: </a:t>
            </a:r>
            <a:r>
              <a:rPr lang="es-MX" sz="1200" b="1" kern="1200" dirty="0" err="1" smtClean="0">
                <a:solidFill>
                  <a:schemeClr val="tx1"/>
                </a:solidFill>
                <a:effectLst/>
                <a:latin typeface="+mn-lt"/>
                <a:ea typeface="+mn-ea"/>
                <a:cs typeface="+mn-cs"/>
              </a:rPr>
              <a:t>Getty</a:t>
            </a:r>
            <a:r>
              <a:rPr lang="es-MX" sz="1200" b="1" kern="1200" dirty="0" smtClean="0">
                <a:solidFill>
                  <a:schemeClr val="tx1"/>
                </a:solidFill>
                <a:effectLst/>
                <a:latin typeface="+mn-lt"/>
                <a:ea typeface="+mn-ea"/>
                <a:cs typeface="+mn-cs"/>
              </a:rPr>
              <a:t> </a:t>
            </a:r>
            <a:r>
              <a:rPr lang="es-MX" sz="1200" b="1" kern="1200" dirty="0" err="1" smtClean="0">
                <a:solidFill>
                  <a:schemeClr val="tx1"/>
                </a:solidFill>
                <a:effectLst/>
                <a:latin typeface="+mn-lt"/>
                <a:ea typeface="+mn-ea"/>
                <a:cs typeface="+mn-cs"/>
              </a:rPr>
              <a:t>Images</a:t>
            </a:r>
            <a:endParaRPr lang="en-US" sz="1200" kern="1200" dirty="0" smtClean="0">
              <a:solidFill>
                <a:schemeClr val="tx1"/>
              </a:solidFill>
              <a:effectLst/>
              <a:latin typeface="+mn-lt"/>
              <a:ea typeface="+mn-ea"/>
              <a:cs typeface="+mn-cs"/>
            </a:endParaRPr>
          </a:p>
          <a:p>
            <a:pPr defTabSz="914266">
              <a:defRPr/>
            </a:pPr>
            <a:endParaRPr lang="en-US" b="1" i="0" dirty="0" smtClean="0"/>
          </a:p>
          <a:p>
            <a:endParaRPr lang="en-US" i="1" baseline="0" dirty="0" smtClean="0"/>
          </a:p>
        </p:txBody>
      </p:sp>
      <p:sp>
        <p:nvSpPr>
          <p:cNvPr id="4" name="Slide Number Placeholder 3"/>
          <p:cNvSpPr>
            <a:spLocks noGrp="1"/>
          </p:cNvSpPr>
          <p:nvPr>
            <p:ph type="sldNum" sz="quarter" idx="10"/>
          </p:nvPr>
        </p:nvSpPr>
        <p:spPr/>
        <p:txBody>
          <a:bodyPr/>
          <a:lstStyle/>
          <a:p>
            <a:fld id="{20231800-CC4F-4A5E-BC59-82CA73D506E3}" type="slidenum">
              <a:rPr lang="en-US" smtClean="0"/>
              <a:t>3</a:t>
            </a:fld>
            <a:endParaRPr lang="en-US" dirty="0"/>
          </a:p>
        </p:txBody>
      </p:sp>
      <p:sp>
        <p:nvSpPr>
          <p:cNvPr id="5" name="Footer Placeholder 4"/>
          <p:cNvSpPr>
            <a:spLocks noGrp="1"/>
          </p:cNvSpPr>
          <p:nvPr>
            <p:ph type="ftr" sz="quarter" idx="11"/>
          </p:nvPr>
        </p:nvSpPr>
        <p:spPr/>
        <p:txBody>
          <a:bodyPr/>
          <a:lstStyle/>
          <a:p>
            <a:r>
              <a:rPr lang="en-US" smtClean="0"/>
              <a:t>Waubonsee Community College SH-27685-15-60-F-17</a:t>
            </a:r>
            <a:endParaRPr lang="en-US" dirty="0"/>
          </a:p>
        </p:txBody>
      </p:sp>
      <p:sp>
        <p:nvSpPr>
          <p:cNvPr id="6" name="Header Placeholder 5"/>
          <p:cNvSpPr>
            <a:spLocks noGrp="1"/>
          </p:cNvSpPr>
          <p:nvPr>
            <p:ph type="hdr" sz="quarter" idx="12"/>
          </p:nvPr>
        </p:nvSpPr>
        <p:spPr/>
        <p:txBody>
          <a:bodyPr/>
          <a:lstStyle/>
          <a:p>
            <a:r>
              <a:rPr lang="en-US" smtClean="0"/>
              <a:t>Basic Safety Training for Temporary Workers</a:t>
            </a:r>
            <a:endParaRPr lang="en-US" dirty="0"/>
          </a:p>
        </p:txBody>
      </p:sp>
    </p:spTree>
    <p:extLst>
      <p:ext uri="{BB962C8B-B14F-4D97-AF65-F5344CB8AC3E}">
        <p14:creationId xmlns:p14="http://schemas.microsoft.com/office/powerpoint/2010/main" val="37658771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MX" sz="1200" i="1" kern="1200" dirty="0" smtClean="0">
                <a:solidFill>
                  <a:schemeClr val="tx1"/>
                </a:solidFill>
                <a:effectLst/>
                <a:latin typeface="+mn-lt"/>
                <a:ea typeface="+mn-ea"/>
                <a:cs typeface="+mn-cs"/>
              </a:rPr>
              <a:t>:07 Tiempo</a:t>
            </a:r>
          </a:p>
          <a:p>
            <a:endParaRPr lang="en-US" sz="1200" kern="1200" dirty="0" smtClean="0">
              <a:solidFill>
                <a:schemeClr val="tx1"/>
              </a:solidFill>
              <a:effectLst/>
              <a:latin typeface="+mn-lt"/>
              <a:ea typeface="+mn-ea"/>
              <a:cs typeface="+mn-cs"/>
            </a:endParaRPr>
          </a:p>
          <a:p>
            <a:r>
              <a:rPr lang="es-MX" sz="1200" i="1" kern="1200" dirty="0" smtClean="0">
                <a:solidFill>
                  <a:schemeClr val="tx1"/>
                </a:solidFill>
                <a:effectLst/>
                <a:latin typeface="+mn-lt"/>
                <a:ea typeface="+mn-ea"/>
                <a:cs typeface="+mn-cs"/>
              </a:rPr>
              <a:t>NOTAS PARA EL INSTRUCTOR:</a:t>
            </a:r>
          </a:p>
          <a:p>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Una de las mejores maneras de trabajar con seguridad y mantenerse seguros es usando equipo especial diseñado para proteger áreas específicas del cuerpo contra ciertos peligros a la seguridad. Por ejemplo, cierto equipo protege específicamente contra los golpes a la cabeza. Otro equipo protege los oídos contra ruidos altos y duraderos. </a:t>
            </a:r>
            <a:r>
              <a:rPr lang="es-MX" sz="1200" i="1" kern="1200" dirty="0" smtClean="0">
                <a:solidFill>
                  <a:schemeClr val="tx1"/>
                </a:solidFill>
                <a:effectLst/>
                <a:latin typeface="+mn-lt"/>
                <a:ea typeface="+mn-ea"/>
                <a:cs typeface="+mn-cs"/>
              </a:rPr>
              <a:t>[Señale diferentes partes del cuerpo y pida al grupo que dé ejemplos de tal equipo.]</a:t>
            </a:r>
            <a:r>
              <a:rPr lang="es-MX" sz="1200" kern="1200" dirty="0" smtClean="0">
                <a:solidFill>
                  <a:schemeClr val="tx1"/>
                </a:solidFill>
                <a:effectLst/>
                <a:latin typeface="+mn-lt"/>
                <a:ea typeface="+mn-ea"/>
                <a:cs typeface="+mn-cs"/>
              </a:rPr>
              <a:t> </a:t>
            </a:r>
          </a:p>
          <a:p>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Ustedes podrían tener experiencia con este equipo. Voy a hablar más acerca del uso de este equipo para que puedan obtener la mejor protección posible.</a:t>
            </a:r>
          </a:p>
          <a:p>
            <a:endParaRPr lang="en-US" sz="1200" kern="1200" dirty="0" smtClean="0">
              <a:solidFill>
                <a:schemeClr val="tx1"/>
              </a:solidFill>
              <a:effectLst/>
              <a:latin typeface="+mn-lt"/>
              <a:ea typeface="+mn-ea"/>
              <a:cs typeface="+mn-cs"/>
            </a:endParaRPr>
          </a:p>
          <a:p>
            <a:r>
              <a:rPr lang="es-MX" sz="1200" b="1" kern="1200" dirty="0" smtClean="0">
                <a:solidFill>
                  <a:schemeClr val="tx1"/>
                </a:solidFill>
                <a:effectLst/>
                <a:latin typeface="+mn-lt"/>
                <a:ea typeface="+mn-ea"/>
                <a:cs typeface="+mn-cs"/>
              </a:rPr>
              <a:t>Imagen tomada de: </a:t>
            </a:r>
            <a:r>
              <a:rPr lang="es-MX" sz="1200" b="1" kern="1200" dirty="0" err="1" smtClean="0">
                <a:solidFill>
                  <a:schemeClr val="tx1"/>
                </a:solidFill>
                <a:effectLst/>
                <a:latin typeface="+mn-lt"/>
                <a:ea typeface="+mn-ea"/>
                <a:cs typeface="+mn-cs"/>
              </a:rPr>
              <a:t>Getty</a:t>
            </a:r>
            <a:r>
              <a:rPr lang="es-MX" sz="1200" b="1" kern="1200" dirty="0" smtClean="0">
                <a:solidFill>
                  <a:schemeClr val="tx1"/>
                </a:solidFill>
                <a:effectLst/>
                <a:latin typeface="+mn-lt"/>
                <a:ea typeface="+mn-ea"/>
                <a:cs typeface="+mn-cs"/>
              </a:rPr>
              <a:t> </a:t>
            </a:r>
            <a:r>
              <a:rPr lang="es-MX" sz="1200" b="1" kern="1200" dirty="0" err="1" smtClean="0">
                <a:solidFill>
                  <a:schemeClr val="tx1"/>
                </a:solidFill>
                <a:effectLst/>
                <a:latin typeface="+mn-lt"/>
                <a:ea typeface="+mn-ea"/>
                <a:cs typeface="+mn-cs"/>
              </a:rPr>
              <a:t>Images</a:t>
            </a:r>
            <a:endParaRPr lang="en-US" sz="1200" kern="1200" dirty="0" smtClean="0">
              <a:solidFill>
                <a:schemeClr val="tx1"/>
              </a:solidFill>
              <a:effectLst/>
              <a:latin typeface="+mn-lt"/>
              <a:ea typeface="+mn-ea"/>
              <a:cs typeface="+mn-cs"/>
            </a:endParaRPr>
          </a:p>
          <a:p>
            <a:endParaRPr lang="en-US" baseline="0" dirty="0" smtClean="0"/>
          </a:p>
        </p:txBody>
      </p:sp>
      <p:sp>
        <p:nvSpPr>
          <p:cNvPr id="4" name="Slide Number Placeholder 3"/>
          <p:cNvSpPr>
            <a:spLocks noGrp="1"/>
          </p:cNvSpPr>
          <p:nvPr>
            <p:ph type="sldNum" sz="quarter" idx="10"/>
          </p:nvPr>
        </p:nvSpPr>
        <p:spPr/>
        <p:txBody>
          <a:bodyPr/>
          <a:lstStyle/>
          <a:p>
            <a:fld id="{20231800-CC4F-4A5E-BC59-82CA73D506E3}" type="slidenum">
              <a:rPr lang="en-US" smtClean="0"/>
              <a:t>4</a:t>
            </a:fld>
            <a:endParaRPr lang="en-US" dirty="0"/>
          </a:p>
        </p:txBody>
      </p:sp>
      <p:sp>
        <p:nvSpPr>
          <p:cNvPr id="5" name="Footer Placeholder 4"/>
          <p:cNvSpPr>
            <a:spLocks noGrp="1"/>
          </p:cNvSpPr>
          <p:nvPr>
            <p:ph type="ftr" sz="quarter" idx="11"/>
          </p:nvPr>
        </p:nvSpPr>
        <p:spPr/>
        <p:txBody>
          <a:bodyPr/>
          <a:lstStyle/>
          <a:p>
            <a:r>
              <a:rPr lang="en-US" smtClean="0"/>
              <a:t>Waubonsee Community College SH-27685-15-60-F-17</a:t>
            </a:r>
            <a:endParaRPr lang="en-US" dirty="0"/>
          </a:p>
        </p:txBody>
      </p:sp>
      <p:sp>
        <p:nvSpPr>
          <p:cNvPr id="6" name="Header Placeholder 5"/>
          <p:cNvSpPr>
            <a:spLocks noGrp="1"/>
          </p:cNvSpPr>
          <p:nvPr>
            <p:ph type="hdr" sz="quarter" idx="12"/>
          </p:nvPr>
        </p:nvSpPr>
        <p:spPr/>
        <p:txBody>
          <a:bodyPr/>
          <a:lstStyle/>
          <a:p>
            <a:r>
              <a:rPr lang="en-US" smtClean="0"/>
              <a:t>Basic Safety Training for Temporary Workers</a:t>
            </a:r>
            <a:endParaRPr lang="en-US" dirty="0"/>
          </a:p>
        </p:txBody>
      </p:sp>
    </p:spTree>
    <p:extLst>
      <p:ext uri="{BB962C8B-B14F-4D97-AF65-F5344CB8AC3E}">
        <p14:creationId xmlns:p14="http://schemas.microsoft.com/office/powerpoint/2010/main" val="25073287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504825"/>
            <a:ext cx="4181475" cy="3136900"/>
          </a:xfrm>
        </p:spPr>
      </p:sp>
      <p:sp>
        <p:nvSpPr>
          <p:cNvPr id="3" name="Notes Placeholder 2"/>
          <p:cNvSpPr>
            <a:spLocks noGrp="1"/>
          </p:cNvSpPr>
          <p:nvPr>
            <p:ph type="body" idx="1"/>
          </p:nvPr>
        </p:nvSpPr>
        <p:spPr/>
        <p:txBody>
          <a:bodyPr/>
          <a:lstStyle/>
          <a:p>
            <a:r>
              <a:rPr lang="es-MX" sz="1200" i="1" kern="1200" dirty="0" smtClean="0">
                <a:solidFill>
                  <a:schemeClr val="tx1"/>
                </a:solidFill>
                <a:effectLst/>
                <a:latin typeface="+mn-lt"/>
                <a:ea typeface="+mn-ea"/>
                <a:cs typeface="+mn-cs"/>
              </a:rPr>
              <a:t>:11 Tiempo</a:t>
            </a:r>
          </a:p>
          <a:p>
            <a:endParaRPr lang="en-US" sz="1200" kern="1200" dirty="0" smtClean="0">
              <a:solidFill>
                <a:schemeClr val="tx1"/>
              </a:solidFill>
              <a:effectLst/>
              <a:latin typeface="+mn-lt"/>
              <a:ea typeface="+mn-ea"/>
              <a:cs typeface="+mn-cs"/>
            </a:endParaRPr>
          </a:p>
          <a:p>
            <a:r>
              <a:rPr lang="es-MX" sz="1200" i="1" kern="1200" dirty="0" smtClean="0">
                <a:solidFill>
                  <a:schemeClr val="tx1"/>
                </a:solidFill>
                <a:effectLst/>
                <a:latin typeface="+mn-lt"/>
                <a:ea typeface="+mn-ea"/>
                <a:cs typeface="+mn-cs"/>
              </a:rPr>
              <a:t>NOTAS PARA EL INSTRUCTOR:</a:t>
            </a:r>
          </a:p>
          <a:p>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El equipo sobre el que ustedes aprenderán hoy se conoce como “Equipo de Protección Personal” o “EPP” para abreviar. Como ejemplos de EPP se pueden incluir artículos como chalecos de seguridad, cascos, guantes, lentes de seguridad o de protección, tapones para los oídos y máscaras o respiradores. </a:t>
            </a:r>
            <a:r>
              <a:rPr lang="es-MX" sz="1200" i="1" kern="1200" dirty="0" smtClean="0">
                <a:solidFill>
                  <a:schemeClr val="tx1"/>
                </a:solidFill>
                <a:effectLst/>
                <a:latin typeface="+mn-lt"/>
                <a:ea typeface="+mn-ea"/>
                <a:cs typeface="+mn-cs"/>
              </a:rPr>
              <a:t>[Sostenga ejemplos de cada uno.]</a:t>
            </a:r>
          </a:p>
          <a:p>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Su empleador tiene la obligación de proporcionarle equipo de protección personal a su medida apropiado para su empleo y centro de trabajo. Su responsabilidad es usarlo y mantenerlo.</a:t>
            </a:r>
          </a:p>
          <a:p>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Hoy ustedes aprenderán:</a:t>
            </a:r>
            <a:endParaRPr lang="en-US" sz="1200" kern="1200" dirty="0" smtClean="0">
              <a:solidFill>
                <a:schemeClr val="tx1"/>
              </a:solidFill>
              <a:effectLst/>
              <a:latin typeface="+mn-lt"/>
              <a:ea typeface="+mn-ea"/>
              <a:cs typeface="+mn-cs"/>
            </a:endParaRPr>
          </a:p>
          <a:p>
            <a:pPr marL="171450" lvl="0" indent="-171450">
              <a:buFont typeface="Arial" panose="020B0604020202020204" pitchFamily="34" charset="0"/>
              <a:buChar char="•"/>
            </a:pPr>
            <a:r>
              <a:rPr lang="es-MX" sz="1200" kern="1200" dirty="0" smtClean="0">
                <a:solidFill>
                  <a:schemeClr val="tx1"/>
                </a:solidFill>
                <a:effectLst/>
                <a:latin typeface="+mn-lt"/>
                <a:ea typeface="+mn-ea"/>
                <a:cs typeface="+mn-cs"/>
              </a:rPr>
              <a:t>cuándo se necesita el EPP</a:t>
            </a:r>
            <a:endParaRPr lang="en-US" sz="1200" kern="1200" dirty="0" smtClean="0">
              <a:solidFill>
                <a:schemeClr val="tx1"/>
              </a:solidFill>
              <a:effectLst/>
              <a:latin typeface="+mn-lt"/>
              <a:ea typeface="+mn-ea"/>
              <a:cs typeface="+mn-cs"/>
            </a:endParaRPr>
          </a:p>
          <a:p>
            <a:pPr marL="171450" lvl="0" indent="-171450">
              <a:buFont typeface="Arial" panose="020B0604020202020204" pitchFamily="34" charset="0"/>
              <a:buChar char="•"/>
            </a:pPr>
            <a:r>
              <a:rPr lang="es-MX" sz="1200" kern="1200" dirty="0" smtClean="0">
                <a:solidFill>
                  <a:schemeClr val="tx1"/>
                </a:solidFill>
                <a:effectLst/>
                <a:latin typeface="+mn-lt"/>
                <a:ea typeface="+mn-ea"/>
                <a:cs typeface="+mn-cs"/>
              </a:rPr>
              <a:t>cuál EPP se necesita</a:t>
            </a:r>
            <a:endParaRPr lang="en-US" sz="1200" kern="1200" dirty="0" smtClean="0">
              <a:solidFill>
                <a:schemeClr val="tx1"/>
              </a:solidFill>
              <a:effectLst/>
              <a:latin typeface="+mn-lt"/>
              <a:ea typeface="+mn-ea"/>
              <a:cs typeface="+mn-cs"/>
            </a:endParaRPr>
          </a:p>
          <a:p>
            <a:pPr marL="171450" lvl="0" indent="-171450">
              <a:buFont typeface="Arial" panose="020B0604020202020204" pitchFamily="34" charset="0"/>
              <a:buChar char="•"/>
            </a:pPr>
            <a:r>
              <a:rPr lang="es-MX" sz="1200" kern="1200" dirty="0" smtClean="0">
                <a:solidFill>
                  <a:schemeClr val="tx1"/>
                </a:solidFill>
                <a:effectLst/>
                <a:latin typeface="+mn-lt"/>
                <a:ea typeface="+mn-ea"/>
                <a:cs typeface="+mn-cs"/>
              </a:rPr>
              <a:t>cómo ponerse, quitarse y ajustar apropiadamente el EPP</a:t>
            </a:r>
            <a:endParaRPr lang="en-US" sz="1200" kern="1200" dirty="0" smtClean="0">
              <a:solidFill>
                <a:schemeClr val="tx1"/>
              </a:solidFill>
              <a:effectLst/>
              <a:latin typeface="+mn-lt"/>
              <a:ea typeface="+mn-ea"/>
              <a:cs typeface="+mn-cs"/>
            </a:endParaRPr>
          </a:p>
          <a:p>
            <a:pPr marL="171450" lvl="0" indent="-171450">
              <a:buFont typeface="Arial" panose="020B0604020202020204" pitchFamily="34" charset="0"/>
              <a:buChar char="•"/>
            </a:pPr>
            <a:r>
              <a:rPr lang="es-MX" sz="1200" kern="1200" dirty="0" smtClean="0">
                <a:solidFill>
                  <a:schemeClr val="tx1"/>
                </a:solidFill>
                <a:effectLst/>
                <a:latin typeface="+mn-lt"/>
                <a:ea typeface="+mn-ea"/>
                <a:cs typeface="+mn-cs"/>
              </a:rPr>
              <a:t>cuidado y mantenimiento apropiado del EPP</a:t>
            </a:r>
          </a:p>
          <a:p>
            <a:pPr marL="171450" lvl="0" indent="-171450">
              <a:buFont typeface="Arial" panose="020B0604020202020204" pitchFamily="34" charset="0"/>
              <a:buChar char="•"/>
            </a:pPr>
            <a:endParaRPr lang="en-US" sz="1200" kern="1200" dirty="0" smtClean="0">
              <a:solidFill>
                <a:schemeClr val="tx1"/>
              </a:solidFill>
              <a:effectLst/>
              <a:latin typeface="+mn-lt"/>
              <a:ea typeface="+mn-ea"/>
              <a:cs typeface="+mn-cs"/>
            </a:endParaRPr>
          </a:p>
          <a:p>
            <a:r>
              <a:rPr lang="es-MX" sz="1200" b="1" kern="1200" dirty="0" smtClean="0">
                <a:solidFill>
                  <a:schemeClr val="tx1"/>
                </a:solidFill>
                <a:effectLst/>
                <a:latin typeface="+mn-lt"/>
                <a:ea typeface="+mn-ea"/>
                <a:cs typeface="+mn-cs"/>
              </a:rPr>
              <a:t>Imagen tomada de: </a:t>
            </a:r>
            <a:r>
              <a:rPr lang="es-MX" sz="1200" b="1" kern="1200" dirty="0" err="1" smtClean="0">
                <a:solidFill>
                  <a:schemeClr val="tx1"/>
                </a:solidFill>
                <a:effectLst/>
                <a:latin typeface="+mn-lt"/>
                <a:ea typeface="+mn-ea"/>
                <a:cs typeface="+mn-cs"/>
              </a:rPr>
              <a:t>Getty</a:t>
            </a:r>
            <a:r>
              <a:rPr lang="es-MX" sz="1200" b="1" kern="1200" dirty="0" smtClean="0">
                <a:solidFill>
                  <a:schemeClr val="tx1"/>
                </a:solidFill>
                <a:effectLst/>
                <a:latin typeface="+mn-lt"/>
                <a:ea typeface="+mn-ea"/>
                <a:cs typeface="+mn-cs"/>
              </a:rPr>
              <a:t> </a:t>
            </a:r>
            <a:r>
              <a:rPr lang="es-MX" sz="1200" b="1" kern="1200" dirty="0" err="1" smtClean="0">
                <a:solidFill>
                  <a:schemeClr val="tx1"/>
                </a:solidFill>
                <a:effectLst/>
                <a:latin typeface="+mn-lt"/>
                <a:ea typeface="+mn-ea"/>
                <a:cs typeface="+mn-cs"/>
              </a:rPr>
              <a:t>Images</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r>
            <a:br>
              <a:rPr lang="en-US" sz="1200" kern="1200" dirty="0" smtClean="0">
                <a:solidFill>
                  <a:schemeClr val="tx1"/>
                </a:solidFill>
                <a:effectLst/>
                <a:latin typeface="+mn-lt"/>
                <a:ea typeface="+mn-ea"/>
                <a:cs typeface="+mn-cs"/>
              </a:rPr>
            </a:br>
            <a:r>
              <a:rPr lang="es-MX" sz="1200"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pPr defTabSz="914266">
              <a:defRPr/>
            </a:pPr>
            <a:endParaRPr lang="en-US" b="1" i="0" dirty="0" smtClean="0"/>
          </a:p>
          <a:p>
            <a:endParaRPr lang="en-US" dirty="0" smtClean="0"/>
          </a:p>
          <a:p>
            <a:endParaRPr lang="en-US" dirty="0" smtClean="0"/>
          </a:p>
          <a:p>
            <a:endParaRPr lang="en-US" altLang="en-US" dirty="0" smtClean="0">
              <a:latin typeface="Arial" pitchFamily="34" charset="0"/>
            </a:endParaRPr>
          </a:p>
        </p:txBody>
      </p:sp>
      <p:sp>
        <p:nvSpPr>
          <p:cNvPr id="4" name="Slide Number Placeholder 3"/>
          <p:cNvSpPr>
            <a:spLocks noGrp="1"/>
          </p:cNvSpPr>
          <p:nvPr>
            <p:ph type="sldNum" sz="quarter" idx="10"/>
          </p:nvPr>
        </p:nvSpPr>
        <p:spPr/>
        <p:txBody>
          <a:bodyPr/>
          <a:lstStyle/>
          <a:p>
            <a:fld id="{20231800-CC4F-4A5E-BC59-82CA73D506E3}" type="slidenum">
              <a:rPr lang="en-US" smtClean="0"/>
              <a:t>5</a:t>
            </a:fld>
            <a:endParaRPr lang="en-US" dirty="0"/>
          </a:p>
        </p:txBody>
      </p:sp>
      <p:sp>
        <p:nvSpPr>
          <p:cNvPr id="5" name="Footer Placeholder 4"/>
          <p:cNvSpPr>
            <a:spLocks noGrp="1"/>
          </p:cNvSpPr>
          <p:nvPr>
            <p:ph type="ftr" sz="quarter" idx="11"/>
          </p:nvPr>
        </p:nvSpPr>
        <p:spPr/>
        <p:txBody>
          <a:bodyPr/>
          <a:lstStyle/>
          <a:p>
            <a:r>
              <a:rPr lang="en-US" smtClean="0"/>
              <a:t>Waubonsee Community College SH-27685-15-60-F-17</a:t>
            </a:r>
            <a:endParaRPr lang="en-US" dirty="0"/>
          </a:p>
        </p:txBody>
      </p:sp>
      <p:sp>
        <p:nvSpPr>
          <p:cNvPr id="6" name="Header Placeholder 5"/>
          <p:cNvSpPr>
            <a:spLocks noGrp="1"/>
          </p:cNvSpPr>
          <p:nvPr>
            <p:ph type="hdr" sz="quarter" idx="12"/>
          </p:nvPr>
        </p:nvSpPr>
        <p:spPr/>
        <p:txBody>
          <a:bodyPr/>
          <a:lstStyle/>
          <a:p>
            <a:r>
              <a:rPr lang="en-US" smtClean="0"/>
              <a:t>Basic Safety Training for Temporary Workers</a:t>
            </a:r>
            <a:endParaRPr lang="en-US" dirty="0"/>
          </a:p>
        </p:txBody>
      </p:sp>
    </p:spTree>
    <p:extLst>
      <p:ext uri="{BB962C8B-B14F-4D97-AF65-F5344CB8AC3E}">
        <p14:creationId xmlns:p14="http://schemas.microsoft.com/office/powerpoint/2010/main" val="10960986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MX" sz="1200" i="1" kern="1200" dirty="0" smtClean="0">
                <a:solidFill>
                  <a:schemeClr val="tx1"/>
                </a:solidFill>
                <a:effectLst/>
                <a:latin typeface="+mn-lt"/>
                <a:ea typeface="+mn-ea"/>
                <a:cs typeface="+mn-cs"/>
              </a:rPr>
              <a:t>:16 Tiempo</a:t>
            </a:r>
          </a:p>
          <a:p>
            <a:endParaRPr lang="en-US" sz="1200" kern="1200" dirty="0" smtClean="0">
              <a:solidFill>
                <a:schemeClr val="tx1"/>
              </a:solidFill>
              <a:effectLst/>
              <a:latin typeface="+mn-lt"/>
              <a:ea typeface="+mn-ea"/>
              <a:cs typeface="+mn-cs"/>
            </a:endParaRPr>
          </a:p>
          <a:p>
            <a:r>
              <a:rPr lang="es-MX" sz="1200" i="1" kern="1200" dirty="0" smtClean="0">
                <a:solidFill>
                  <a:schemeClr val="tx1"/>
                </a:solidFill>
                <a:effectLst/>
                <a:latin typeface="+mn-lt"/>
                <a:ea typeface="+mn-ea"/>
                <a:cs typeface="+mn-cs"/>
              </a:rPr>
              <a:t>NOTAS PARA EL INSTRUCTOR:</a:t>
            </a:r>
          </a:p>
          <a:p>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Empecemos por platicar sobre cómo proteger su cabeza. Su empleador debe proporcionarle protección para la cabeza si hay objetos que pudieran caer desde arriba y golpearlo en la cabeza; o si su cabeza pudiera </a:t>
            </a:r>
            <a:r>
              <a:rPr lang="es-MX" sz="1200" kern="1200" dirty="0" err="1" smtClean="0">
                <a:solidFill>
                  <a:schemeClr val="tx1"/>
                </a:solidFill>
                <a:effectLst/>
                <a:latin typeface="+mn-lt"/>
                <a:ea typeface="+mn-ea"/>
                <a:cs typeface="+mn-cs"/>
              </a:rPr>
              <a:t>goleparse</a:t>
            </a:r>
            <a:r>
              <a:rPr lang="es-MX" sz="1200" kern="1200" dirty="0" smtClean="0">
                <a:solidFill>
                  <a:schemeClr val="tx1"/>
                </a:solidFill>
                <a:effectLst/>
                <a:latin typeface="+mn-lt"/>
                <a:ea typeface="+mn-ea"/>
                <a:cs typeface="+mn-cs"/>
              </a:rPr>
              <a:t> contra tubos o vigas o hacer contacto con peligros eléctricos. En estos casos se requiere que usted use un casco para protegerse. Otro tipo de equipo de protección para la cabeza que hay en el mercado es el llamado “casco contra golpes” (“</a:t>
            </a:r>
            <a:r>
              <a:rPr lang="es-MX" sz="1200" kern="1200" dirty="0" err="1" smtClean="0">
                <a:solidFill>
                  <a:schemeClr val="tx1"/>
                </a:solidFill>
                <a:effectLst/>
                <a:latin typeface="+mn-lt"/>
                <a:ea typeface="+mn-ea"/>
                <a:cs typeface="+mn-cs"/>
              </a:rPr>
              <a:t>bump</a:t>
            </a:r>
            <a:r>
              <a:rPr lang="es-MX" sz="1200" kern="1200" dirty="0" smtClean="0">
                <a:solidFill>
                  <a:schemeClr val="tx1"/>
                </a:solidFill>
                <a:effectLst/>
                <a:latin typeface="+mn-lt"/>
                <a:ea typeface="+mn-ea"/>
                <a:cs typeface="+mn-cs"/>
              </a:rPr>
              <a:t> </a:t>
            </a:r>
            <a:r>
              <a:rPr lang="es-MX" sz="1200" kern="1200" dirty="0" err="1" smtClean="0">
                <a:solidFill>
                  <a:schemeClr val="tx1"/>
                </a:solidFill>
                <a:effectLst/>
                <a:latin typeface="+mn-lt"/>
                <a:ea typeface="+mn-ea"/>
                <a:cs typeface="+mn-cs"/>
              </a:rPr>
              <a:t>hat</a:t>
            </a:r>
            <a:r>
              <a:rPr lang="es-MX" sz="1200" kern="1200" dirty="0" smtClean="0">
                <a:solidFill>
                  <a:schemeClr val="tx1"/>
                </a:solidFill>
                <a:effectLst/>
                <a:latin typeface="+mn-lt"/>
                <a:ea typeface="+mn-ea"/>
                <a:cs typeface="+mn-cs"/>
              </a:rPr>
              <a:t>”), que lo protege de los golpes pero no lo protege de otros peligros. </a:t>
            </a:r>
          </a:p>
          <a:p>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Para que le sirva, el casco debe ajustarse bien al tamaño de su cabeza </a:t>
            </a:r>
            <a:r>
              <a:rPr lang="es-MX" sz="1200" i="1" kern="1200" dirty="0" smtClean="0">
                <a:solidFill>
                  <a:schemeClr val="tx1"/>
                </a:solidFill>
                <a:effectLst/>
                <a:latin typeface="+mn-lt"/>
                <a:ea typeface="+mn-ea"/>
                <a:cs typeface="+mn-cs"/>
              </a:rPr>
              <a:t>[Muestre la banda ajustable y el espacio entre la parte exterior del casco y su sistema de suspensión para la ventilación y distribución de un impacto.]  </a:t>
            </a:r>
            <a:r>
              <a:rPr lang="es-MX" sz="1200" kern="1200" dirty="0" smtClean="0">
                <a:solidFill>
                  <a:schemeClr val="tx1"/>
                </a:solidFill>
                <a:effectLst/>
                <a:latin typeface="+mn-lt"/>
                <a:ea typeface="+mn-ea"/>
                <a:cs typeface="+mn-cs"/>
              </a:rPr>
              <a:t>El casco no debe doblarse, resbalar, caerse o irritar su piel. Su casco también podría tener ranuras para  orejeras, lentes de seguridad o careta o para montar una lámpara.</a:t>
            </a:r>
          </a:p>
          <a:p>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Recuerde: Inspeccione diariamente su casco, buscando que no tenga hoyos, grietas u otro daño. Si encuentra cualquiera de estos problemas, hágalo saber a su supervisor para que reemplace su casco.</a:t>
            </a:r>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
            </a:r>
            <a:br>
              <a:rPr lang="es-MX" sz="1200" kern="1200" dirty="0" smtClean="0">
                <a:solidFill>
                  <a:schemeClr val="tx1"/>
                </a:solidFill>
                <a:effectLst/>
                <a:latin typeface="+mn-lt"/>
                <a:ea typeface="+mn-ea"/>
                <a:cs typeface="+mn-cs"/>
              </a:rPr>
            </a:br>
            <a:r>
              <a:rPr lang="es-MX" sz="1200" b="1" kern="1200" dirty="0" smtClean="0">
                <a:solidFill>
                  <a:schemeClr val="tx1"/>
                </a:solidFill>
                <a:effectLst/>
                <a:latin typeface="+mn-lt"/>
                <a:ea typeface="+mn-ea"/>
                <a:cs typeface="+mn-cs"/>
              </a:rPr>
              <a:t>Imagen tomada de: </a:t>
            </a:r>
            <a:r>
              <a:rPr lang="es-MX" sz="1200" b="1" kern="1200" dirty="0" err="1" smtClean="0">
                <a:solidFill>
                  <a:schemeClr val="tx1"/>
                </a:solidFill>
                <a:effectLst/>
                <a:latin typeface="+mn-lt"/>
                <a:ea typeface="+mn-ea"/>
                <a:cs typeface="+mn-cs"/>
              </a:rPr>
              <a:t>Getty</a:t>
            </a:r>
            <a:r>
              <a:rPr lang="es-MX" sz="1200" b="1" kern="1200" dirty="0" smtClean="0">
                <a:solidFill>
                  <a:schemeClr val="tx1"/>
                </a:solidFill>
                <a:effectLst/>
                <a:latin typeface="+mn-lt"/>
                <a:ea typeface="+mn-ea"/>
                <a:cs typeface="+mn-cs"/>
              </a:rPr>
              <a:t> </a:t>
            </a:r>
            <a:r>
              <a:rPr lang="es-MX" sz="1200" b="1" kern="1200" dirty="0" err="1" smtClean="0">
                <a:solidFill>
                  <a:schemeClr val="tx1"/>
                </a:solidFill>
                <a:effectLst/>
                <a:latin typeface="+mn-lt"/>
                <a:ea typeface="+mn-ea"/>
                <a:cs typeface="+mn-cs"/>
              </a:rPr>
              <a:t>Images</a:t>
            </a:r>
            <a:endParaRPr lang="en-US" sz="1200" kern="1200" dirty="0" smtClean="0">
              <a:solidFill>
                <a:schemeClr val="tx1"/>
              </a:solidFill>
              <a:effectLst/>
              <a:latin typeface="+mn-lt"/>
              <a:ea typeface="+mn-ea"/>
              <a:cs typeface="+mn-cs"/>
            </a:endParaRPr>
          </a:p>
          <a:p>
            <a:pPr defTabSz="914266">
              <a:defRPr/>
            </a:pPr>
            <a:endParaRPr lang="en-US" b="1" i="0" dirty="0" smtClean="0"/>
          </a:p>
          <a:p>
            <a:endParaRPr lang="en-US" dirty="0"/>
          </a:p>
        </p:txBody>
      </p:sp>
      <p:sp>
        <p:nvSpPr>
          <p:cNvPr id="4" name="Slide Number Placeholder 3"/>
          <p:cNvSpPr>
            <a:spLocks noGrp="1"/>
          </p:cNvSpPr>
          <p:nvPr>
            <p:ph type="sldNum" sz="quarter" idx="10"/>
          </p:nvPr>
        </p:nvSpPr>
        <p:spPr/>
        <p:txBody>
          <a:bodyPr/>
          <a:lstStyle/>
          <a:p>
            <a:fld id="{20231800-CC4F-4A5E-BC59-82CA73D506E3}" type="slidenum">
              <a:rPr lang="en-US" smtClean="0"/>
              <a:t>6</a:t>
            </a:fld>
            <a:endParaRPr lang="en-US" dirty="0"/>
          </a:p>
        </p:txBody>
      </p:sp>
      <p:sp>
        <p:nvSpPr>
          <p:cNvPr id="5" name="Footer Placeholder 4"/>
          <p:cNvSpPr>
            <a:spLocks noGrp="1"/>
          </p:cNvSpPr>
          <p:nvPr>
            <p:ph type="ftr" sz="quarter" idx="11"/>
          </p:nvPr>
        </p:nvSpPr>
        <p:spPr/>
        <p:txBody>
          <a:bodyPr/>
          <a:lstStyle/>
          <a:p>
            <a:r>
              <a:rPr lang="en-US" smtClean="0"/>
              <a:t>Waubonsee Community College SH-27685-15-60-F-17</a:t>
            </a:r>
            <a:endParaRPr lang="en-US" dirty="0"/>
          </a:p>
        </p:txBody>
      </p:sp>
      <p:sp>
        <p:nvSpPr>
          <p:cNvPr id="6" name="Header Placeholder 5"/>
          <p:cNvSpPr>
            <a:spLocks noGrp="1"/>
          </p:cNvSpPr>
          <p:nvPr>
            <p:ph type="hdr" sz="quarter" idx="12"/>
          </p:nvPr>
        </p:nvSpPr>
        <p:spPr/>
        <p:txBody>
          <a:bodyPr/>
          <a:lstStyle/>
          <a:p>
            <a:r>
              <a:rPr lang="en-US" smtClean="0"/>
              <a:t>Basic Safety Training for Temporary Workers</a:t>
            </a:r>
            <a:endParaRPr lang="en-US" dirty="0"/>
          </a:p>
        </p:txBody>
      </p:sp>
    </p:spTree>
    <p:extLst>
      <p:ext uri="{BB962C8B-B14F-4D97-AF65-F5344CB8AC3E}">
        <p14:creationId xmlns:p14="http://schemas.microsoft.com/office/powerpoint/2010/main" val="7394688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565150"/>
            <a:ext cx="4181475" cy="3136900"/>
          </a:xfrm>
        </p:spPr>
      </p:sp>
      <p:sp>
        <p:nvSpPr>
          <p:cNvPr id="3" name="Notes Placeholder 2"/>
          <p:cNvSpPr>
            <a:spLocks noGrp="1"/>
          </p:cNvSpPr>
          <p:nvPr>
            <p:ph type="body" idx="1"/>
          </p:nvPr>
        </p:nvSpPr>
        <p:spPr/>
        <p:txBody>
          <a:bodyPr/>
          <a:lstStyle/>
          <a:p>
            <a:r>
              <a:rPr lang="es-MX" sz="1200" i="1" kern="1200" dirty="0" smtClean="0">
                <a:solidFill>
                  <a:schemeClr val="tx1"/>
                </a:solidFill>
                <a:effectLst/>
                <a:latin typeface="+mn-lt"/>
                <a:ea typeface="+mn-ea"/>
                <a:cs typeface="+mn-cs"/>
              </a:rPr>
              <a:t>:20 Tiempo</a:t>
            </a:r>
          </a:p>
          <a:p>
            <a:endParaRPr lang="en-US" sz="1200" kern="1200" dirty="0" smtClean="0">
              <a:solidFill>
                <a:schemeClr val="tx1"/>
              </a:solidFill>
              <a:effectLst/>
              <a:latin typeface="+mn-lt"/>
              <a:ea typeface="+mn-ea"/>
              <a:cs typeface="+mn-cs"/>
            </a:endParaRPr>
          </a:p>
          <a:p>
            <a:r>
              <a:rPr lang="es-MX" sz="1200" i="1" kern="1200" dirty="0" smtClean="0">
                <a:solidFill>
                  <a:schemeClr val="tx1"/>
                </a:solidFill>
                <a:effectLst/>
                <a:latin typeface="+mn-lt"/>
                <a:ea typeface="+mn-ea"/>
                <a:cs typeface="+mn-cs"/>
              </a:rPr>
              <a:t>NOTAS PARA EL INSTRUCTOR:</a:t>
            </a:r>
          </a:p>
          <a:p>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“Demasiado” ruido puede causar la pérdida del oído. Pero es difícil para usted saber cuánto ruido es “demasiado”. Una señal de que los niveles de ruido son altos es cuando necesita elevar la voz para ser escuchado por alguien que está cerca de usted. Para determinar esto, su empleador debe medir ambos, el nivel de ruido y el tiempo que los trabajadores son expuestos al ruido.</a:t>
            </a:r>
          </a:p>
          <a:p>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Usted puede proteger sus oídos usando tapones u orejeras </a:t>
            </a:r>
            <a:r>
              <a:rPr lang="es-MX" sz="1200" i="1" kern="1200" dirty="0" smtClean="0">
                <a:solidFill>
                  <a:schemeClr val="tx1"/>
                </a:solidFill>
                <a:effectLst/>
                <a:latin typeface="+mn-lt"/>
                <a:ea typeface="+mn-ea"/>
                <a:cs typeface="+mn-cs"/>
              </a:rPr>
              <a:t>[señale a cada imagen en la lámina]</a:t>
            </a:r>
            <a:r>
              <a:rPr lang="es-MX" sz="1200" kern="1200" dirty="0" smtClean="0">
                <a:solidFill>
                  <a:schemeClr val="tx1"/>
                </a:solidFill>
                <a:effectLst/>
                <a:latin typeface="+mn-lt"/>
                <a:ea typeface="+mn-ea"/>
                <a:cs typeface="+mn-cs"/>
              </a:rPr>
              <a:t>. Los tapones para los oídos pueden ser desechables o re-usables. Cualquiera que usted use, es importante que se acomoden bien en su oído. En algunos minutos, mostraré cómo usar estos tapones para su mejor protección.</a:t>
            </a:r>
          </a:p>
          <a:p>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Para las orejeras, se requiere que sellen perfectamente alrededor del oído, que algunas veces puede ser difícil cuando se usan lentes o estorba el pelo. El reemplazo de tapones para los oídos u orejeras es crítico para proteger su oído.</a:t>
            </a:r>
          </a:p>
          <a:p>
            <a:endParaRPr lang="en-US" sz="1200" kern="1200" dirty="0" smtClean="0">
              <a:solidFill>
                <a:schemeClr val="tx1"/>
              </a:solidFill>
              <a:effectLst/>
              <a:latin typeface="+mn-lt"/>
              <a:ea typeface="+mn-ea"/>
              <a:cs typeface="+mn-cs"/>
            </a:endParaRPr>
          </a:p>
          <a:p>
            <a:r>
              <a:rPr lang="es-MX" sz="1200" i="1" kern="1200" dirty="0" smtClean="0">
                <a:solidFill>
                  <a:schemeClr val="tx1"/>
                </a:solidFill>
                <a:effectLst/>
                <a:latin typeface="+mn-lt"/>
                <a:ea typeface="+mn-ea"/>
                <a:cs typeface="+mn-cs"/>
              </a:rPr>
              <a:t>[Demuestre cómo colocar correctamente los tapones dentro del canal auditivo y revise el ajuste correcto de cada uno. Muestre el nivel de reducción de ruido (</a:t>
            </a:r>
            <a:r>
              <a:rPr lang="es-MX" sz="1200" i="1" kern="1200" dirty="0" err="1" smtClean="0">
                <a:solidFill>
                  <a:schemeClr val="tx1"/>
                </a:solidFill>
                <a:effectLst/>
                <a:latin typeface="+mn-lt"/>
                <a:ea typeface="+mn-ea"/>
                <a:cs typeface="+mn-cs"/>
              </a:rPr>
              <a:t>Noise</a:t>
            </a:r>
            <a:r>
              <a:rPr lang="es-MX" sz="1200" i="1" kern="1200" dirty="0" smtClean="0">
                <a:solidFill>
                  <a:schemeClr val="tx1"/>
                </a:solidFill>
                <a:effectLst/>
                <a:latin typeface="+mn-lt"/>
                <a:ea typeface="+mn-ea"/>
                <a:cs typeface="+mn-cs"/>
              </a:rPr>
              <a:t> </a:t>
            </a:r>
            <a:r>
              <a:rPr lang="es-MX" sz="1200" i="1" kern="1200" dirty="0" err="1" smtClean="0">
                <a:solidFill>
                  <a:schemeClr val="tx1"/>
                </a:solidFill>
                <a:effectLst/>
                <a:latin typeface="+mn-lt"/>
                <a:ea typeface="+mn-ea"/>
                <a:cs typeface="+mn-cs"/>
              </a:rPr>
              <a:t>Reduction</a:t>
            </a:r>
            <a:r>
              <a:rPr lang="es-MX" sz="1200" i="1" kern="1200" dirty="0" smtClean="0">
                <a:solidFill>
                  <a:schemeClr val="tx1"/>
                </a:solidFill>
                <a:effectLst/>
                <a:latin typeface="+mn-lt"/>
                <a:ea typeface="+mn-ea"/>
                <a:cs typeface="+mn-cs"/>
              </a:rPr>
              <a:t> Rating )que se encuentra impreso en la envoltura. Describa cómo inspeccionar regularmente los tapones para los oídos. Repita la demostración con las orejeras.]</a:t>
            </a:r>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
            </a:r>
            <a:br>
              <a:rPr lang="es-MX" sz="1200" kern="1200" dirty="0" smtClean="0">
                <a:solidFill>
                  <a:schemeClr val="tx1"/>
                </a:solidFill>
                <a:effectLst/>
                <a:latin typeface="+mn-lt"/>
                <a:ea typeface="+mn-ea"/>
                <a:cs typeface="+mn-cs"/>
              </a:rPr>
            </a:br>
            <a:r>
              <a:rPr lang="es-MX" sz="1200" b="1" kern="1200" dirty="0" smtClean="0">
                <a:solidFill>
                  <a:schemeClr val="tx1"/>
                </a:solidFill>
                <a:effectLst/>
                <a:latin typeface="+mn-lt"/>
                <a:ea typeface="+mn-ea"/>
                <a:cs typeface="+mn-cs"/>
              </a:rPr>
              <a:t>Imagen tomada de: </a:t>
            </a:r>
            <a:r>
              <a:rPr lang="es-MX" sz="1200" b="1" kern="1200" dirty="0" err="1" smtClean="0">
                <a:solidFill>
                  <a:schemeClr val="tx1"/>
                </a:solidFill>
                <a:effectLst/>
                <a:latin typeface="+mn-lt"/>
                <a:ea typeface="+mn-ea"/>
                <a:cs typeface="+mn-cs"/>
              </a:rPr>
              <a:t>Getty</a:t>
            </a:r>
            <a:r>
              <a:rPr lang="es-MX" sz="1200" b="1" kern="1200" dirty="0" smtClean="0">
                <a:solidFill>
                  <a:schemeClr val="tx1"/>
                </a:solidFill>
                <a:effectLst/>
                <a:latin typeface="+mn-lt"/>
                <a:ea typeface="+mn-ea"/>
                <a:cs typeface="+mn-cs"/>
              </a:rPr>
              <a:t> </a:t>
            </a:r>
            <a:r>
              <a:rPr lang="es-MX" sz="1200" b="1" kern="1200" dirty="0" err="1" smtClean="0">
                <a:solidFill>
                  <a:schemeClr val="tx1"/>
                </a:solidFill>
                <a:effectLst/>
                <a:latin typeface="+mn-lt"/>
                <a:ea typeface="+mn-ea"/>
                <a:cs typeface="+mn-cs"/>
              </a:rPr>
              <a:t>Images</a:t>
            </a:r>
            <a:endParaRPr lang="en-US" sz="1200" kern="1200" dirty="0" smtClean="0">
              <a:solidFill>
                <a:schemeClr val="tx1"/>
              </a:solidFill>
              <a:effectLst/>
              <a:latin typeface="+mn-lt"/>
              <a:ea typeface="+mn-ea"/>
              <a:cs typeface="+mn-cs"/>
            </a:endParaRPr>
          </a:p>
          <a:p>
            <a:pPr defTabSz="914266">
              <a:defRPr/>
            </a:pPr>
            <a:endParaRPr lang="en-US" b="1" i="0" dirty="0" smtClean="0"/>
          </a:p>
          <a:p>
            <a:endParaRPr lang="en-US" i="0" dirty="0"/>
          </a:p>
        </p:txBody>
      </p:sp>
      <p:sp>
        <p:nvSpPr>
          <p:cNvPr id="4" name="Slide Number Placeholder 3"/>
          <p:cNvSpPr>
            <a:spLocks noGrp="1"/>
          </p:cNvSpPr>
          <p:nvPr>
            <p:ph type="sldNum" sz="quarter" idx="10"/>
          </p:nvPr>
        </p:nvSpPr>
        <p:spPr/>
        <p:txBody>
          <a:bodyPr/>
          <a:lstStyle/>
          <a:p>
            <a:fld id="{20231800-CC4F-4A5E-BC59-82CA73D506E3}" type="slidenum">
              <a:rPr lang="en-US" smtClean="0"/>
              <a:t>7</a:t>
            </a:fld>
            <a:endParaRPr lang="en-US" dirty="0"/>
          </a:p>
        </p:txBody>
      </p:sp>
      <p:sp>
        <p:nvSpPr>
          <p:cNvPr id="5" name="Footer Placeholder 4"/>
          <p:cNvSpPr>
            <a:spLocks noGrp="1"/>
          </p:cNvSpPr>
          <p:nvPr>
            <p:ph type="ftr" sz="quarter" idx="11"/>
          </p:nvPr>
        </p:nvSpPr>
        <p:spPr/>
        <p:txBody>
          <a:bodyPr/>
          <a:lstStyle/>
          <a:p>
            <a:r>
              <a:rPr lang="en-US" smtClean="0"/>
              <a:t>Waubonsee Community College SH-27685-15-60-F-17</a:t>
            </a:r>
            <a:endParaRPr lang="en-US" dirty="0"/>
          </a:p>
        </p:txBody>
      </p:sp>
      <p:sp>
        <p:nvSpPr>
          <p:cNvPr id="6" name="Header Placeholder 5"/>
          <p:cNvSpPr>
            <a:spLocks noGrp="1"/>
          </p:cNvSpPr>
          <p:nvPr>
            <p:ph type="hdr" sz="quarter" idx="12"/>
          </p:nvPr>
        </p:nvSpPr>
        <p:spPr/>
        <p:txBody>
          <a:bodyPr/>
          <a:lstStyle/>
          <a:p>
            <a:r>
              <a:rPr lang="en-US" smtClean="0"/>
              <a:t>Basic Safety Training for Temporary Workers</a:t>
            </a:r>
            <a:endParaRPr lang="en-US" dirty="0"/>
          </a:p>
        </p:txBody>
      </p:sp>
    </p:spTree>
    <p:extLst>
      <p:ext uri="{BB962C8B-B14F-4D97-AF65-F5344CB8AC3E}">
        <p14:creationId xmlns:p14="http://schemas.microsoft.com/office/powerpoint/2010/main" val="23033016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504825"/>
            <a:ext cx="4181475" cy="3136900"/>
          </a:xfrm>
        </p:spPr>
      </p:sp>
      <p:sp>
        <p:nvSpPr>
          <p:cNvPr id="3" name="Notes Placeholder 2"/>
          <p:cNvSpPr>
            <a:spLocks noGrp="1"/>
          </p:cNvSpPr>
          <p:nvPr>
            <p:ph type="body" idx="1"/>
          </p:nvPr>
        </p:nvSpPr>
        <p:spPr/>
        <p:txBody>
          <a:bodyPr/>
          <a:lstStyle/>
          <a:p>
            <a:r>
              <a:rPr lang="es-MX" sz="1200" i="1" kern="1200" dirty="0" smtClean="0">
                <a:solidFill>
                  <a:schemeClr val="tx1"/>
                </a:solidFill>
                <a:effectLst/>
                <a:latin typeface="+mn-lt"/>
                <a:ea typeface="+mn-ea"/>
                <a:cs typeface="+mn-cs"/>
              </a:rPr>
              <a:t>:25 Tiempo</a:t>
            </a:r>
          </a:p>
          <a:p>
            <a:endParaRPr lang="en-US" sz="1200" kern="1200" dirty="0" smtClean="0">
              <a:solidFill>
                <a:schemeClr val="tx1"/>
              </a:solidFill>
              <a:effectLst/>
              <a:latin typeface="+mn-lt"/>
              <a:ea typeface="+mn-ea"/>
              <a:cs typeface="+mn-cs"/>
            </a:endParaRPr>
          </a:p>
          <a:p>
            <a:r>
              <a:rPr lang="es-MX" sz="1200" i="1" kern="1200" dirty="0" smtClean="0">
                <a:solidFill>
                  <a:schemeClr val="tx1"/>
                </a:solidFill>
                <a:effectLst/>
                <a:latin typeface="+mn-lt"/>
                <a:ea typeface="+mn-ea"/>
                <a:cs typeface="+mn-cs"/>
              </a:rPr>
              <a:t>NOTAS PARA EL INSTRUCTOR:</a:t>
            </a:r>
          </a:p>
          <a:p>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Es muy fácil que las partículas de polvo, de suciedad, de metal o de madera entren a sus ojos cuando trabaja alrededor de alguien que esté esmerilando, martillando o usando herramientas eléctricas. Incluso vientos fuertes o el aire empujado por ventiladores pueden hacer que estas partículas vuelen hacia su cara. Existen varios tipos de lentes de seguridad, gafas o caretas para protegerlo de estos peligros. Otros peligros incluyen salpicaduras de químicos, objetos que se abalanzan a sus ojos y cara y los rayos de luz dañinos que se emiten mientras se suelda o se usan </a:t>
            </a:r>
            <a:r>
              <a:rPr lang="es-MX" sz="1200" kern="1200" dirty="0" err="1" smtClean="0">
                <a:solidFill>
                  <a:schemeClr val="tx1"/>
                </a:solidFill>
                <a:effectLst/>
                <a:latin typeface="+mn-lt"/>
                <a:ea typeface="+mn-ea"/>
                <a:cs typeface="+mn-cs"/>
              </a:rPr>
              <a:t>lásers</a:t>
            </a:r>
            <a:r>
              <a:rPr lang="es-MX" sz="1200" kern="1200" dirty="0" smtClean="0">
                <a:solidFill>
                  <a:schemeClr val="tx1"/>
                </a:solidFill>
                <a:effectLst/>
                <a:latin typeface="+mn-lt"/>
                <a:ea typeface="+mn-ea"/>
                <a:cs typeface="+mn-cs"/>
              </a:rPr>
              <a:t>. Su empleador debe proporcionarle el equipo de protección adecuado para los ojos con base en el trabajo que usted hace. Necesita asegurarse de que le acomoda apropiadamente (y cómodamente) y de usarlo correctamente. Si usted usa lentes de marco o de contacto, necesitará usar protección adicional que no limite su visión.</a:t>
            </a:r>
          </a:p>
          <a:p>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Recuerde, cada tipo de equipo protector para los ojos está diseñado para proteger de peligros específicos. En unos minutos demostraremos el uso de uno de esos tipos  de protección para los ojos.</a:t>
            </a:r>
          </a:p>
          <a:p>
            <a:endParaRPr lang="en-US" sz="1200" kern="1200" dirty="0" smtClean="0">
              <a:solidFill>
                <a:schemeClr val="tx1"/>
              </a:solidFill>
              <a:effectLst/>
              <a:latin typeface="+mn-lt"/>
              <a:ea typeface="+mn-ea"/>
              <a:cs typeface="+mn-cs"/>
            </a:endParaRPr>
          </a:p>
          <a:p>
            <a:r>
              <a:rPr lang="es-MX" sz="1200" i="1" kern="1200" dirty="0" smtClean="0">
                <a:solidFill>
                  <a:schemeClr val="tx1"/>
                </a:solidFill>
                <a:effectLst/>
                <a:latin typeface="+mn-lt"/>
                <a:ea typeface="+mn-ea"/>
                <a:cs typeface="+mn-cs"/>
              </a:rPr>
              <a:t>[Muestre cómo usar correctamente la protección para los ojos y la cara y revise que cada uno ajuste correctamente. Describa cómo inspeccionarlo regularmente.]</a:t>
            </a:r>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
            </a:r>
            <a:br>
              <a:rPr lang="es-MX" sz="1200" kern="1200" dirty="0" smtClean="0">
                <a:solidFill>
                  <a:schemeClr val="tx1"/>
                </a:solidFill>
                <a:effectLst/>
                <a:latin typeface="+mn-lt"/>
                <a:ea typeface="+mn-ea"/>
                <a:cs typeface="+mn-cs"/>
              </a:rPr>
            </a:br>
            <a:r>
              <a:rPr lang="es-MX" sz="1200" b="1" kern="1200" dirty="0" smtClean="0">
                <a:solidFill>
                  <a:schemeClr val="tx1"/>
                </a:solidFill>
                <a:effectLst/>
                <a:latin typeface="+mn-lt"/>
                <a:ea typeface="+mn-ea"/>
                <a:cs typeface="+mn-cs"/>
              </a:rPr>
              <a:t>Imagen tomada de: </a:t>
            </a:r>
            <a:r>
              <a:rPr lang="es-MX" sz="1200" b="1" kern="1200" dirty="0" err="1" smtClean="0">
                <a:solidFill>
                  <a:schemeClr val="tx1"/>
                </a:solidFill>
                <a:effectLst/>
                <a:latin typeface="+mn-lt"/>
                <a:ea typeface="+mn-ea"/>
                <a:cs typeface="+mn-cs"/>
              </a:rPr>
              <a:t>Getty</a:t>
            </a:r>
            <a:r>
              <a:rPr lang="es-MX" sz="1200" b="1" kern="1200" dirty="0" smtClean="0">
                <a:solidFill>
                  <a:schemeClr val="tx1"/>
                </a:solidFill>
                <a:effectLst/>
                <a:latin typeface="+mn-lt"/>
                <a:ea typeface="+mn-ea"/>
                <a:cs typeface="+mn-cs"/>
              </a:rPr>
              <a:t> </a:t>
            </a:r>
            <a:r>
              <a:rPr lang="es-MX" sz="1200" b="1" kern="1200" dirty="0" err="1" smtClean="0">
                <a:solidFill>
                  <a:schemeClr val="tx1"/>
                </a:solidFill>
                <a:effectLst/>
                <a:latin typeface="+mn-lt"/>
                <a:ea typeface="+mn-ea"/>
                <a:cs typeface="+mn-cs"/>
              </a:rPr>
              <a:t>Images</a:t>
            </a:r>
            <a:endParaRPr lang="en-US" sz="1200" kern="1200" dirty="0" smtClean="0">
              <a:solidFill>
                <a:schemeClr val="tx1"/>
              </a:solidFill>
              <a:effectLst/>
              <a:latin typeface="+mn-lt"/>
              <a:ea typeface="+mn-ea"/>
              <a:cs typeface="+mn-cs"/>
            </a:endParaRPr>
          </a:p>
          <a:p>
            <a:endParaRPr lang="en-US" b="1" i="0" dirty="0" smtClean="0"/>
          </a:p>
          <a:p>
            <a:endParaRPr lang="en-US" dirty="0"/>
          </a:p>
        </p:txBody>
      </p:sp>
      <p:sp>
        <p:nvSpPr>
          <p:cNvPr id="4" name="Slide Number Placeholder 3"/>
          <p:cNvSpPr>
            <a:spLocks noGrp="1"/>
          </p:cNvSpPr>
          <p:nvPr>
            <p:ph type="sldNum" sz="quarter" idx="10"/>
          </p:nvPr>
        </p:nvSpPr>
        <p:spPr/>
        <p:txBody>
          <a:bodyPr/>
          <a:lstStyle/>
          <a:p>
            <a:fld id="{20231800-CC4F-4A5E-BC59-82CA73D506E3}" type="slidenum">
              <a:rPr lang="en-US" smtClean="0"/>
              <a:t>8</a:t>
            </a:fld>
            <a:endParaRPr lang="en-US" dirty="0"/>
          </a:p>
        </p:txBody>
      </p:sp>
      <p:sp>
        <p:nvSpPr>
          <p:cNvPr id="5" name="Footer Placeholder 4"/>
          <p:cNvSpPr>
            <a:spLocks noGrp="1"/>
          </p:cNvSpPr>
          <p:nvPr>
            <p:ph type="ftr" sz="quarter" idx="11"/>
          </p:nvPr>
        </p:nvSpPr>
        <p:spPr/>
        <p:txBody>
          <a:bodyPr/>
          <a:lstStyle/>
          <a:p>
            <a:r>
              <a:rPr lang="en-US" smtClean="0"/>
              <a:t>Waubonsee Community College SH-27685-15-60-F-17</a:t>
            </a:r>
            <a:endParaRPr lang="en-US" dirty="0"/>
          </a:p>
        </p:txBody>
      </p:sp>
      <p:sp>
        <p:nvSpPr>
          <p:cNvPr id="6" name="Header Placeholder 5"/>
          <p:cNvSpPr>
            <a:spLocks noGrp="1"/>
          </p:cNvSpPr>
          <p:nvPr>
            <p:ph type="hdr" sz="quarter" idx="12"/>
          </p:nvPr>
        </p:nvSpPr>
        <p:spPr/>
        <p:txBody>
          <a:bodyPr/>
          <a:lstStyle/>
          <a:p>
            <a:r>
              <a:rPr lang="en-US" smtClean="0"/>
              <a:t>Basic Safety Training for Temporary Workers</a:t>
            </a:r>
            <a:endParaRPr lang="en-US" dirty="0"/>
          </a:p>
        </p:txBody>
      </p:sp>
    </p:spTree>
    <p:extLst>
      <p:ext uri="{BB962C8B-B14F-4D97-AF65-F5344CB8AC3E}">
        <p14:creationId xmlns:p14="http://schemas.microsoft.com/office/powerpoint/2010/main" val="5920525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568325"/>
            <a:ext cx="4181475" cy="3136900"/>
          </a:xfrm>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s-MX" sz="1200" i="1" dirty="0" smtClean="0">
                <a:solidFill>
                  <a:srgbClr val="00000A"/>
                </a:solidFill>
                <a:effectLst/>
                <a:latin typeface="Calibri" panose="020F0502020204030204" pitchFamily="34" charset="0"/>
                <a:ea typeface="Calibri" panose="020F0502020204030204" pitchFamily="34" charset="0"/>
                <a:cs typeface="Calibri" panose="020F0502020204030204" pitchFamily="34" charset="0"/>
              </a:rPr>
              <a:t>:30 Tiempo</a:t>
            </a:r>
          </a:p>
          <a:p>
            <a:pPr marL="0" marR="0">
              <a:lnSpc>
                <a:spcPct val="107000"/>
              </a:lnSpc>
              <a:spcBef>
                <a:spcPts val="0"/>
              </a:spcBef>
              <a:spcAft>
                <a:spcPts val="800"/>
              </a:spcAft>
            </a:pPr>
            <a:endParaRPr lang="en-US" sz="1200" dirty="0" smtClean="0">
              <a:solidFill>
                <a:srgbClr val="00000A"/>
              </a:solidFill>
              <a:effectLst/>
              <a:latin typeface="Calibri" panose="020F0502020204030204" pitchFamily="34" charset="0"/>
              <a:ea typeface="Calibri" panose="020F0502020204030204" pitchFamily="34" charset="0"/>
              <a:cs typeface="Calibri" panose="020F0502020204030204" pitchFamily="34" charset="0"/>
            </a:endParaRPr>
          </a:p>
          <a:p>
            <a:pPr marL="0" marR="0">
              <a:lnSpc>
                <a:spcPct val="107000"/>
              </a:lnSpc>
              <a:spcBef>
                <a:spcPts val="0"/>
              </a:spcBef>
              <a:spcAft>
                <a:spcPts val="800"/>
              </a:spcAft>
            </a:pPr>
            <a:r>
              <a:rPr lang="es-MX" sz="1200" i="1" dirty="0" smtClean="0">
                <a:solidFill>
                  <a:srgbClr val="00000A"/>
                </a:solidFill>
                <a:effectLst/>
                <a:latin typeface="Calibri" panose="020F0502020204030204" pitchFamily="34" charset="0"/>
                <a:ea typeface="Calibri" panose="020F0502020204030204" pitchFamily="34" charset="0"/>
                <a:cs typeface="Calibri" panose="020F0502020204030204" pitchFamily="34" charset="0"/>
              </a:rPr>
              <a:t>NOTAS PARA EL INSTRUCTOR:</a:t>
            </a:r>
          </a:p>
          <a:p>
            <a:pPr marL="0" marR="0">
              <a:lnSpc>
                <a:spcPct val="107000"/>
              </a:lnSpc>
              <a:spcBef>
                <a:spcPts val="0"/>
              </a:spcBef>
              <a:spcAft>
                <a:spcPts val="800"/>
              </a:spcAft>
            </a:pPr>
            <a:endParaRPr lang="en-US" sz="1200" dirty="0" smtClean="0">
              <a:solidFill>
                <a:srgbClr val="00000A"/>
              </a:solidFill>
              <a:effectLst/>
              <a:latin typeface="Calibri" panose="020F0502020204030204" pitchFamily="34" charset="0"/>
              <a:ea typeface="Calibri" panose="020F0502020204030204" pitchFamily="34" charset="0"/>
              <a:cs typeface="Calibri" panose="020F0502020204030204" pitchFamily="34" charset="0"/>
            </a:endParaRPr>
          </a:p>
          <a:p>
            <a:pPr marL="0" marR="0">
              <a:lnSpc>
                <a:spcPct val="107000"/>
              </a:lnSpc>
              <a:spcBef>
                <a:spcPts val="0"/>
              </a:spcBef>
              <a:spcAft>
                <a:spcPts val="800"/>
              </a:spcAft>
            </a:pPr>
            <a:r>
              <a:rPr lang="es-MX" sz="1200" dirty="0" smtClean="0">
                <a:solidFill>
                  <a:srgbClr val="00000A"/>
                </a:solidFill>
                <a:effectLst/>
                <a:latin typeface="Calibri" panose="020F0502020204030204" pitchFamily="34" charset="0"/>
                <a:ea typeface="Calibri" panose="020F0502020204030204" pitchFamily="34" charset="0"/>
                <a:cs typeface="Calibri" panose="020F0502020204030204" pitchFamily="34" charset="0"/>
              </a:rPr>
              <a:t>Acabo de describir los diferentes tipos de equipo de protección para los ojos que se usan para trabajos específicos. Lo mismo es válido para los respiradores; el tipo que usted necesita usar depende de qué es lo que quiere evitar que entre a sus pulmones.</a:t>
            </a:r>
          </a:p>
          <a:p>
            <a:pPr marL="0" marR="0">
              <a:lnSpc>
                <a:spcPct val="107000"/>
              </a:lnSpc>
              <a:spcBef>
                <a:spcPts val="0"/>
              </a:spcBef>
              <a:spcAft>
                <a:spcPts val="800"/>
              </a:spcAft>
            </a:pPr>
            <a:endParaRPr lang="en-US" sz="1200" dirty="0" smtClean="0">
              <a:solidFill>
                <a:srgbClr val="00000A"/>
              </a:solidFill>
              <a:effectLst/>
              <a:latin typeface="Calibri" panose="020F0502020204030204" pitchFamily="34" charset="0"/>
              <a:ea typeface="Calibri" panose="020F0502020204030204" pitchFamily="34" charset="0"/>
              <a:cs typeface="Calibri" panose="020F0502020204030204" pitchFamily="34" charset="0"/>
            </a:endParaRPr>
          </a:p>
          <a:p>
            <a:pPr marL="0" marR="0">
              <a:lnSpc>
                <a:spcPct val="107000"/>
              </a:lnSpc>
              <a:spcBef>
                <a:spcPts val="0"/>
              </a:spcBef>
              <a:spcAft>
                <a:spcPts val="800"/>
              </a:spcAft>
            </a:pPr>
            <a:r>
              <a:rPr lang="es-MX" sz="1200" dirty="0" smtClean="0">
                <a:solidFill>
                  <a:srgbClr val="00000A"/>
                </a:solidFill>
                <a:effectLst/>
                <a:latin typeface="Calibri" panose="020F0502020204030204" pitchFamily="34" charset="0"/>
                <a:ea typeface="Calibri" panose="020F0502020204030204" pitchFamily="34" charset="0"/>
                <a:cs typeface="Calibri" panose="020F0502020204030204" pitchFamily="34" charset="0"/>
              </a:rPr>
              <a:t>Existen dos tipos primarios de respiradores, usados para diferentes propósitos: uno es el respirador purificador de aire y el otro es un respirador con suministro de aire. Los empleados deben obtener aprobación médica antes de empezar a usar estos respiradores. Un doctor u otro profesional de la salud con licencia necesita evaluar médicamente a los empleados para determinar bajo qué condiciones pueden usar con seguridad los respiradores.</a:t>
            </a:r>
          </a:p>
          <a:p>
            <a:pPr marL="0" marR="0">
              <a:lnSpc>
                <a:spcPct val="107000"/>
              </a:lnSpc>
              <a:spcBef>
                <a:spcPts val="0"/>
              </a:spcBef>
              <a:spcAft>
                <a:spcPts val="800"/>
              </a:spcAft>
            </a:pPr>
            <a:endParaRPr lang="en-US" sz="1200" dirty="0" smtClean="0">
              <a:solidFill>
                <a:srgbClr val="00000A"/>
              </a:solidFill>
              <a:effectLst/>
              <a:latin typeface="Calibri" panose="020F0502020204030204" pitchFamily="34" charset="0"/>
              <a:ea typeface="Calibri" panose="020F0502020204030204" pitchFamily="34" charset="0"/>
              <a:cs typeface="Calibri" panose="020F0502020204030204" pitchFamily="34" charset="0"/>
            </a:endParaRPr>
          </a:p>
          <a:p>
            <a:pPr marL="0" marR="0">
              <a:lnSpc>
                <a:spcPct val="107000"/>
              </a:lnSpc>
              <a:spcBef>
                <a:spcPts val="0"/>
              </a:spcBef>
              <a:spcAft>
                <a:spcPts val="800"/>
              </a:spcAft>
            </a:pPr>
            <a:r>
              <a:rPr lang="es-MX" sz="1200" dirty="0" smtClean="0">
                <a:solidFill>
                  <a:srgbClr val="00000A"/>
                </a:solidFill>
                <a:effectLst/>
                <a:latin typeface="Calibri" panose="020F0502020204030204" pitchFamily="34" charset="0"/>
                <a:ea typeface="Calibri" panose="020F0502020204030204" pitchFamily="34" charset="0"/>
                <a:cs typeface="Calibri" panose="020F0502020204030204" pitchFamily="34" charset="0"/>
              </a:rPr>
              <a:t>Practicaré la colocación de un respirador y su ajuste en mi cara en unos minutos. También les entregaré información impresa de la OSHA sobre el uso de diferentes tipos de respiradores, como mascarillas para el polvo, caretas de media cara o respiradores de cara completa, respiradores de casco o capucha con ventilación operados a base de baterías y el tipo que tiene su propio tanque de aire.</a:t>
            </a:r>
          </a:p>
          <a:p>
            <a:pPr marL="0" marR="0">
              <a:lnSpc>
                <a:spcPct val="107000"/>
              </a:lnSpc>
              <a:spcBef>
                <a:spcPts val="0"/>
              </a:spcBef>
              <a:spcAft>
                <a:spcPts val="800"/>
              </a:spcAft>
            </a:pPr>
            <a:endParaRPr lang="en-US" sz="1200" dirty="0" smtClean="0">
              <a:solidFill>
                <a:srgbClr val="00000A"/>
              </a:solidFill>
              <a:effectLst/>
              <a:latin typeface="Calibri" panose="020F0502020204030204" pitchFamily="34" charset="0"/>
              <a:ea typeface="Calibri" panose="020F0502020204030204" pitchFamily="34" charset="0"/>
              <a:cs typeface="Calibri" panose="020F0502020204030204" pitchFamily="34" charset="0"/>
            </a:endParaRPr>
          </a:p>
          <a:p>
            <a:pPr marL="0" marR="0">
              <a:lnSpc>
                <a:spcPct val="107000"/>
              </a:lnSpc>
              <a:spcBef>
                <a:spcPts val="0"/>
              </a:spcBef>
              <a:spcAft>
                <a:spcPts val="800"/>
              </a:spcAft>
            </a:pPr>
            <a:r>
              <a:rPr lang="es-MX" sz="1200" i="1" dirty="0" smtClean="0">
                <a:solidFill>
                  <a:srgbClr val="00000A"/>
                </a:solidFill>
                <a:effectLst/>
                <a:latin typeface="Calibri" panose="020F0502020204030204" pitchFamily="34" charset="0"/>
                <a:ea typeface="Calibri" panose="020F0502020204030204" pitchFamily="34" charset="0"/>
                <a:cs typeface="Calibri" panose="020F0502020204030204" pitchFamily="34" charset="0"/>
              </a:rPr>
              <a:t>[Muestre ejemplos de los diferentes tipos de respiradores y describa el uso de cada uno. Demuestre cómo colocarlo correctamente, incluyendo cómo realizar pruebas de ajuste. También describa cómo inspeccionar regularmente los respiradores y cuándo reemplazarlos.]</a:t>
            </a:r>
            <a:endParaRPr lang="en-US" sz="1200" dirty="0" smtClean="0">
              <a:solidFill>
                <a:srgbClr val="00000A"/>
              </a:solidFill>
              <a:effectLst/>
              <a:latin typeface="Calibri" panose="020F0502020204030204" pitchFamily="34" charset="0"/>
              <a:ea typeface="Calibri" panose="020F0502020204030204" pitchFamily="34" charset="0"/>
              <a:cs typeface="Calibri" panose="020F0502020204030204" pitchFamily="34" charset="0"/>
            </a:endParaRPr>
          </a:p>
          <a:p>
            <a:pPr marL="0" marR="0">
              <a:lnSpc>
                <a:spcPct val="107000"/>
              </a:lnSpc>
              <a:spcBef>
                <a:spcPts val="0"/>
              </a:spcBef>
              <a:spcAft>
                <a:spcPts val="800"/>
              </a:spcAft>
            </a:pPr>
            <a:endParaRPr lang="es-MX" sz="1200" b="1" dirty="0" smtClean="0">
              <a:solidFill>
                <a:srgbClr val="00000A"/>
              </a:solidFill>
              <a:effectLst/>
              <a:latin typeface="Calibri" panose="020F0502020204030204" pitchFamily="34" charset="0"/>
              <a:ea typeface="Calibri" panose="020F0502020204030204" pitchFamily="34" charset="0"/>
              <a:cs typeface="Calibri" panose="020F0502020204030204" pitchFamily="34" charset="0"/>
            </a:endParaRPr>
          </a:p>
          <a:p>
            <a:pPr marL="0" marR="0">
              <a:lnSpc>
                <a:spcPct val="107000"/>
              </a:lnSpc>
              <a:spcBef>
                <a:spcPts val="0"/>
              </a:spcBef>
              <a:spcAft>
                <a:spcPts val="800"/>
              </a:spcAft>
            </a:pPr>
            <a:r>
              <a:rPr lang="es-MX" sz="1200" b="1" dirty="0" smtClean="0">
                <a:solidFill>
                  <a:srgbClr val="00000A"/>
                </a:solidFill>
                <a:effectLst/>
                <a:latin typeface="Calibri" panose="020F0502020204030204" pitchFamily="34" charset="0"/>
                <a:ea typeface="Calibri" panose="020F0502020204030204" pitchFamily="34" charset="0"/>
                <a:cs typeface="Calibri" panose="020F0502020204030204" pitchFamily="34" charset="0"/>
              </a:rPr>
              <a:t>Imagen tomada de: </a:t>
            </a:r>
            <a:r>
              <a:rPr lang="es-MX" sz="1200" b="1" dirty="0" err="1" smtClean="0">
                <a:solidFill>
                  <a:srgbClr val="00000A"/>
                </a:solidFill>
                <a:effectLst/>
                <a:latin typeface="Calibri" panose="020F0502020204030204" pitchFamily="34" charset="0"/>
                <a:ea typeface="Calibri" panose="020F0502020204030204" pitchFamily="34" charset="0"/>
                <a:cs typeface="Calibri" panose="020F0502020204030204" pitchFamily="34" charset="0"/>
              </a:rPr>
              <a:t>Getty</a:t>
            </a:r>
            <a:r>
              <a:rPr lang="es-MX" sz="1200" b="1" dirty="0" smtClean="0">
                <a:solidFill>
                  <a:srgbClr val="00000A"/>
                </a:solidFill>
                <a:effectLst/>
                <a:latin typeface="Calibri" panose="020F0502020204030204" pitchFamily="34" charset="0"/>
                <a:ea typeface="Calibri" panose="020F0502020204030204" pitchFamily="34" charset="0"/>
                <a:cs typeface="Calibri" panose="020F0502020204030204" pitchFamily="34" charset="0"/>
              </a:rPr>
              <a:t> </a:t>
            </a:r>
            <a:r>
              <a:rPr lang="es-MX" sz="1200" b="1" dirty="0" err="1" smtClean="0">
                <a:solidFill>
                  <a:srgbClr val="00000A"/>
                </a:solidFill>
                <a:effectLst/>
                <a:latin typeface="Calibri" panose="020F0502020204030204" pitchFamily="34" charset="0"/>
                <a:ea typeface="Calibri" panose="020F0502020204030204" pitchFamily="34" charset="0"/>
                <a:cs typeface="Calibri" panose="020F0502020204030204" pitchFamily="34" charset="0"/>
              </a:rPr>
              <a:t>Images</a:t>
            </a:r>
            <a:endParaRPr lang="en-US" sz="1200" dirty="0" smtClean="0">
              <a:solidFill>
                <a:srgbClr val="00000A"/>
              </a:solidFill>
              <a:effectLst/>
              <a:latin typeface="Calibri" panose="020F0502020204030204" pitchFamily="34" charset="0"/>
              <a:ea typeface="Calibri" panose="020F0502020204030204" pitchFamily="34" charset="0"/>
              <a:cs typeface="Calibri" panose="020F0502020204030204" pitchFamily="34" charset="0"/>
            </a:endParaRPr>
          </a:p>
          <a:p>
            <a:endParaRPr lang="en-US" b="0" i="0" baseline="0" dirty="0" smtClean="0"/>
          </a:p>
          <a:p>
            <a:endParaRPr lang="en-US" dirty="0"/>
          </a:p>
        </p:txBody>
      </p:sp>
      <p:sp>
        <p:nvSpPr>
          <p:cNvPr id="4" name="Slide Number Placeholder 3"/>
          <p:cNvSpPr>
            <a:spLocks noGrp="1"/>
          </p:cNvSpPr>
          <p:nvPr>
            <p:ph type="sldNum" sz="quarter" idx="10"/>
          </p:nvPr>
        </p:nvSpPr>
        <p:spPr/>
        <p:txBody>
          <a:bodyPr/>
          <a:lstStyle/>
          <a:p>
            <a:fld id="{20231800-CC4F-4A5E-BC59-82CA73D506E3}" type="slidenum">
              <a:rPr lang="en-US" smtClean="0"/>
              <a:t>9</a:t>
            </a:fld>
            <a:endParaRPr lang="en-US" dirty="0"/>
          </a:p>
        </p:txBody>
      </p:sp>
      <p:sp>
        <p:nvSpPr>
          <p:cNvPr id="5" name="Footer Placeholder 4"/>
          <p:cNvSpPr>
            <a:spLocks noGrp="1"/>
          </p:cNvSpPr>
          <p:nvPr>
            <p:ph type="ftr" sz="quarter" idx="11"/>
          </p:nvPr>
        </p:nvSpPr>
        <p:spPr/>
        <p:txBody>
          <a:bodyPr/>
          <a:lstStyle/>
          <a:p>
            <a:r>
              <a:rPr lang="en-US" smtClean="0"/>
              <a:t>Waubonsee Community College SH-27685-15-60-F-17</a:t>
            </a:r>
            <a:endParaRPr lang="en-US" dirty="0"/>
          </a:p>
        </p:txBody>
      </p:sp>
      <p:sp>
        <p:nvSpPr>
          <p:cNvPr id="6" name="Header Placeholder 5"/>
          <p:cNvSpPr>
            <a:spLocks noGrp="1"/>
          </p:cNvSpPr>
          <p:nvPr>
            <p:ph type="hdr" sz="quarter" idx="12"/>
          </p:nvPr>
        </p:nvSpPr>
        <p:spPr/>
        <p:txBody>
          <a:bodyPr/>
          <a:lstStyle/>
          <a:p>
            <a:r>
              <a:rPr lang="en-US" smtClean="0"/>
              <a:t>Basic Safety Training for Temporary Workers</a:t>
            </a:r>
            <a:endParaRPr lang="en-US" dirty="0"/>
          </a:p>
        </p:txBody>
      </p:sp>
    </p:spTree>
    <p:extLst>
      <p:ext uri="{BB962C8B-B14F-4D97-AF65-F5344CB8AC3E}">
        <p14:creationId xmlns:p14="http://schemas.microsoft.com/office/powerpoint/2010/main" val="5715394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28650" y="481650"/>
            <a:ext cx="7772400" cy="1088967"/>
          </a:xfrm>
        </p:spPr>
        <p:txBody>
          <a:bodyPr anchor="ctr">
            <a:normAutofit/>
          </a:bodyPr>
          <a:lstStyle>
            <a:lvl1pPr algn="l">
              <a:defRPr sz="3000"/>
            </a:lvl1pPr>
          </a:lstStyle>
          <a:p>
            <a:r>
              <a:rPr lang="en-US" smtClean="0"/>
              <a:t>Click to edit Master title style</a:t>
            </a:r>
            <a:endParaRPr lang="en-US" dirty="0"/>
          </a:p>
        </p:txBody>
      </p:sp>
      <p:sp>
        <p:nvSpPr>
          <p:cNvPr id="3" name="Subtitle 2"/>
          <p:cNvSpPr>
            <a:spLocks noGrp="1"/>
          </p:cNvSpPr>
          <p:nvPr>
            <p:ph type="subTitle" idx="1" hasCustomPrompt="1"/>
          </p:nvPr>
        </p:nvSpPr>
        <p:spPr>
          <a:xfrm>
            <a:off x="983652" y="3214765"/>
            <a:ext cx="2985922" cy="636475"/>
          </a:xfrm>
        </p:spPr>
        <p:txBody>
          <a:bodyPr anchor="ctr"/>
          <a:lstStyle>
            <a:lvl1pPr marL="0" indent="0" algn="l">
              <a:buNone/>
              <a:defRPr sz="2100" baseline="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smtClean="0"/>
              <a:t>Presenter Name</a:t>
            </a:r>
          </a:p>
        </p:txBody>
      </p:sp>
      <p:sp>
        <p:nvSpPr>
          <p:cNvPr id="4" name="Date Placeholder 3"/>
          <p:cNvSpPr>
            <a:spLocks noGrp="1"/>
          </p:cNvSpPr>
          <p:nvPr>
            <p:ph type="dt" sz="half" idx="10"/>
          </p:nvPr>
        </p:nvSpPr>
        <p:spPr/>
        <p:txBody>
          <a:bodyPr/>
          <a:lstStyle/>
          <a:p>
            <a:fld id="{5E464EA3-E80F-45F3-9C7E-7DE34B65339E}" type="datetime1">
              <a:rPr lang="en-US" smtClean="0"/>
              <a:t>11/13/2017</a:t>
            </a:fld>
            <a:endParaRPr lang="en-US"/>
          </a:p>
        </p:txBody>
      </p:sp>
      <p:sp>
        <p:nvSpPr>
          <p:cNvPr id="5" name="Footer Placeholder 4"/>
          <p:cNvSpPr>
            <a:spLocks noGrp="1"/>
          </p:cNvSpPr>
          <p:nvPr>
            <p:ph type="ftr" sz="quarter" idx="11"/>
          </p:nvPr>
        </p:nvSpPr>
        <p:spPr/>
        <p:txBody>
          <a:bodyPr/>
          <a:lstStyle/>
          <a:p>
            <a:r>
              <a:rPr lang="en-US" smtClean="0"/>
              <a:t>Waubonsee Comm College Harwood Grant </a:t>
            </a:r>
            <a:endParaRPr lang="en-US"/>
          </a:p>
        </p:txBody>
      </p:sp>
      <p:sp>
        <p:nvSpPr>
          <p:cNvPr id="6" name="Slide Number Placeholder 5"/>
          <p:cNvSpPr>
            <a:spLocks noGrp="1"/>
          </p:cNvSpPr>
          <p:nvPr>
            <p:ph type="sldNum" sz="quarter" idx="12"/>
          </p:nvPr>
        </p:nvSpPr>
        <p:spPr/>
        <p:txBody>
          <a:bodyPr/>
          <a:lstStyle/>
          <a:p>
            <a:fld id="{C019C34A-4FD4-4AB1-AC13-E00EA9D90BA6}" type="slidenum">
              <a:rPr lang="en-US" smtClean="0"/>
              <a:t>‹#›</a:t>
            </a:fld>
            <a:endParaRPr lang="en-US"/>
          </a:p>
        </p:txBody>
      </p:sp>
      <p:sp>
        <p:nvSpPr>
          <p:cNvPr id="17" name="Picture Placeholder 16"/>
          <p:cNvSpPr>
            <a:spLocks noGrp="1"/>
          </p:cNvSpPr>
          <p:nvPr>
            <p:ph type="pic" sz="quarter" idx="14" hasCustomPrompt="1"/>
          </p:nvPr>
        </p:nvSpPr>
        <p:spPr>
          <a:xfrm>
            <a:off x="4173968" y="2270127"/>
            <a:ext cx="3926541" cy="3141663"/>
          </a:xfrm>
        </p:spPr>
        <p:txBody>
          <a:bodyPr/>
          <a:lstStyle>
            <a:lvl1pPr marL="0" indent="0">
              <a:buNone/>
              <a:defRPr/>
            </a:lvl1pPr>
          </a:lstStyle>
          <a:p>
            <a:r>
              <a:rPr lang="en-US" dirty="0" smtClean="0"/>
              <a:t>Picture Placeholder</a:t>
            </a:r>
            <a:endParaRPr lang="en-US" dirty="0"/>
          </a:p>
        </p:txBody>
      </p:sp>
      <p:sp>
        <p:nvSpPr>
          <p:cNvPr id="19" name="Text Placeholder 18"/>
          <p:cNvSpPr>
            <a:spLocks noGrp="1"/>
          </p:cNvSpPr>
          <p:nvPr>
            <p:ph type="body" sz="quarter" idx="15" hasCustomPrompt="1"/>
          </p:nvPr>
        </p:nvSpPr>
        <p:spPr>
          <a:xfrm>
            <a:off x="983652" y="3872791"/>
            <a:ext cx="2985922" cy="516330"/>
          </a:xfrm>
        </p:spPr>
        <p:txBody>
          <a:bodyPr>
            <a:normAutofit/>
          </a:bodyPr>
          <a:lstStyle>
            <a:lvl1pPr marL="0" indent="0">
              <a:buNone/>
              <a:defRPr sz="1800"/>
            </a:lvl1pPr>
          </a:lstStyle>
          <a:p>
            <a:pPr lvl="0"/>
            <a:r>
              <a:rPr lang="en-US" dirty="0" smtClean="0"/>
              <a:t>Presenter Title</a:t>
            </a:r>
            <a:endParaRPr lang="en-US" dirty="0"/>
          </a:p>
        </p:txBody>
      </p:sp>
      <p:sp>
        <p:nvSpPr>
          <p:cNvPr id="21" name="Text Placeholder 20"/>
          <p:cNvSpPr>
            <a:spLocks noGrp="1"/>
          </p:cNvSpPr>
          <p:nvPr>
            <p:ph type="body" sz="quarter" idx="16" hasCustomPrompt="1"/>
          </p:nvPr>
        </p:nvSpPr>
        <p:spPr>
          <a:xfrm>
            <a:off x="983652" y="4422082"/>
            <a:ext cx="2985922" cy="527050"/>
          </a:xfrm>
        </p:spPr>
        <p:txBody>
          <a:bodyPr>
            <a:normAutofit/>
          </a:bodyPr>
          <a:lstStyle>
            <a:lvl1pPr marL="0" indent="0">
              <a:buNone/>
              <a:defRPr sz="1800"/>
            </a:lvl1pPr>
          </a:lstStyle>
          <a:p>
            <a:pPr lvl="0"/>
            <a:r>
              <a:rPr lang="en-US" dirty="0" smtClean="0"/>
              <a:t>Presenter Location</a:t>
            </a:r>
            <a:endParaRPr lang="en-US" dirty="0"/>
          </a:p>
        </p:txBody>
      </p:sp>
    </p:spTree>
    <p:extLst>
      <p:ext uri="{BB962C8B-B14F-4D97-AF65-F5344CB8AC3E}">
        <p14:creationId xmlns:p14="http://schemas.microsoft.com/office/powerpoint/2010/main" val="41862616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5CD598F-A39E-4EF7-91A0-9E2351444B7C}" type="datetime1">
              <a:rPr lang="en-US" smtClean="0"/>
              <a:t>11/13/2017</a:t>
            </a:fld>
            <a:endParaRPr lang="en-US"/>
          </a:p>
        </p:txBody>
      </p:sp>
      <p:sp>
        <p:nvSpPr>
          <p:cNvPr id="5" name="Footer Placeholder 4"/>
          <p:cNvSpPr>
            <a:spLocks noGrp="1"/>
          </p:cNvSpPr>
          <p:nvPr>
            <p:ph type="ftr" sz="quarter" idx="11"/>
          </p:nvPr>
        </p:nvSpPr>
        <p:spPr/>
        <p:txBody>
          <a:bodyPr/>
          <a:lstStyle/>
          <a:p>
            <a:r>
              <a:rPr lang="en-US" smtClean="0"/>
              <a:t>Waubonsee Comm College Harwood Grant </a:t>
            </a:r>
            <a:endParaRPr lang="en-US"/>
          </a:p>
        </p:txBody>
      </p:sp>
      <p:sp>
        <p:nvSpPr>
          <p:cNvPr id="6" name="Slide Number Placeholder 5"/>
          <p:cNvSpPr>
            <a:spLocks noGrp="1"/>
          </p:cNvSpPr>
          <p:nvPr>
            <p:ph type="sldNum" sz="quarter" idx="12"/>
          </p:nvPr>
        </p:nvSpPr>
        <p:spPr/>
        <p:txBody>
          <a:bodyPr/>
          <a:lstStyle/>
          <a:p>
            <a:fld id="{C019C34A-4FD4-4AB1-AC13-E00EA9D90BA6}" type="slidenum">
              <a:rPr lang="en-US" smtClean="0"/>
              <a:t>‹#›</a:t>
            </a:fld>
            <a:endParaRPr lang="en-US"/>
          </a:p>
        </p:txBody>
      </p:sp>
    </p:spTree>
    <p:extLst>
      <p:ext uri="{BB962C8B-B14F-4D97-AF65-F5344CB8AC3E}">
        <p14:creationId xmlns:p14="http://schemas.microsoft.com/office/powerpoint/2010/main" val="33654488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C13A48F-00FA-400F-832F-06DF7901D555}" type="datetime1">
              <a:rPr lang="en-US" smtClean="0"/>
              <a:t>11/13/2017</a:t>
            </a:fld>
            <a:endParaRPr lang="en-US"/>
          </a:p>
        </p:txBody>
      </p:sp>
      <p:sp>
        <p:nvSpPr>
          <p:cNvPr id="5" name="Footer Placeholder 4"/>
          <p:cNvSpPr>
            <a:spLocks noGrp="1"/>
          </p:cNvSpPr>
          <p:nvPr>
            <p:ph type="ftr" sz="quarter" idx="11"/>
          </p:nvPr>
        </p:nvSpPr>
        <p:spPr/>
        <p:txBody>
          <a:bodyPr/>
          <a:lstStyle/>
          <a:p>
            <a:r>
              <a:rPr lang="en-US" smtClean="0"/>
              <a:t>Waubonsee Comm College Harwood Grant </a:t>
            </a:r>
            <a:endParaRPr lang="en-US"/>
          </a:p>
        </p:txBody>
      </p:sp>
      <p:sp>
        <p:nvSpPr>
          <p:cNvPr id="6" name="Slide Number Placeholder 5"/>
          <p:cNvSpPr>
            <a:spLocks noGrp="1"/>
          </p:cNvSpPr>
          <p:nvPr>
            <p:ph type="sldNum" sz="quarter" idx="12"/>
          </p:nvPr>
        </p:nvSpPr>
        <p:spPr/>
        <p:txBody>
          <a:bodyPr/>
          <a:lstStyle/>
          <a:p>
            <a:fld id="{C019C34A-4FD4-4AB1-AC13-E00EA9D90BA6}" type="slidenum">
              <a:rPr lang="en-US" smtClean="0"/>
              <a:t>‹#›</a:t>
            </a:fld>
            <a:endParaRPr lang="en-US"/>
          </a:p>
        </p:txBody>
      </p:sp>
    </p:spTree>
    <p:extLst>
      <p:ext uri="{BB962C8B-B14F-4D97-AF65-F5344CB8AC3E}">
        <p14:creationId xmlns:p14="http://schemas.microsoft.com/office/powerpoint/2010/main" val="27460356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2FE80C5-702D-4880-80DA-DAA6AD31D61C}" type="datetime1">
              <a:rPr lang="en-US" smtClean="0"/>
              <a:t>11/13/2017</a:t>
            </a:fld>
            <a:endParaRPr lang="en-US"/>
          </a:p>
        </p:txBody>
      </p:sp>
      <p:sp>
        <p:nvSpPr>
          <p:cNvPr id="6" name="Slide Number Placeholder 5"/>
          <p:cNvSpPr>
            <a:spLocks noGrp="1"/>
          </p:cNvSpPr>
          <p:nvPr>
            <p:ph type="sldNum" sz="quarter" idx="12"/>
          </p:nvPr>
        </p:nvSpPr>
        <p:spPr>
          <a:xfrm>
            <a:off x="7495442" y="5538668"/>
            <a:ext cx="2057400" cy="365125"/>
          </a:xfrm>
        </p:spPr>
        <p:txBody>
          <a:bodyPr/>
          <a:lstStyle/>
          <a:p>
            <a:fld id="{C019C34A-4FD4-4AB1-AC13-E00EA9D90BA6}" type="slidenum">
              <a:rPr lang="en-US" smtClean="0"/>
              <a:t>‹#›</a:t>
            </a:fld>
            <a:endParaRPr lang="en-US" dirty="0"/>
          </a:p>
        </p:txBody>
      </p:sp>
    </p:spTree>
    <p:extLst>
      <p:ext uri="{BB962C8B-B14F-4D97-AF65-F5344CB8AC3E}">
        <p14:creationId xmlns:p14="http://schemas.microsoft.com/office/powerpoint/2010/main" val="16067701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145320"/>
            <a:ext cx="7886700" cy="1325563"/>
          </a:xfrm>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628650" y="1600200"/>
            <a:ext cx="7886700" cy="4603140"/>
          </a:xfrm>
        </p:spPr>
        <p:txBody>
          <a:bodyPr>
            <a:normAutofit/>
          </a:bodyPr>
          <a:lstStyle>
            <a:lvl1pPr>
              <a:defRPr sz="2400" baseline="0"/>
            </a:lvl1pPr>
            <a:lvl2pPr>
              <a:defRPr sz="2400" baseline="0"/>
            </a:lvl2pPr>
            <a:lvl3pPr>
              <a:defRPr sz="2400" baseline="0"/>
            </a:lvl3pPr>
            <a:lvl4pPr>
              <a:defRPr sz="2400" baseline="0"/>
            </a:lvl4pPr>
            <a:lvl5pPr>
              <a:defRPr sz="2400" baseline="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FBDA819E-13E2-43E5-BD8B-64EEF7CC7041}" type="datetime1">
              <a:rPr lang="en-US" smtClean="0"/>
              <a:t>11/13/2017</a:t>
            </a:fld>
            <a:endParaRPr lang="en-US"/>
          </a:p>
        </p:txBody>
      </p:sp>
    </p:spTree>
    <p:extLst>
      <p:ext uri="{BB962C8B-B14F-4D97-AF65-F5344CB8AC3E}">
        <p14:creationId xmlns:p14="http://schemas.microsoft.com/office/powerpoint/2010/main" val="14632604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p:spPr>
        <p:txBody>
          <a:bodyPr anchor="b"/>
          <a:lstStyle>
            <a:lvl1pPr>
              <a:defRPr sz="45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6"/>
            <a:ext cx="7886700" cy="150018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A7C2074-3B59-407B-A4B1-54DE3F61629C}" type="datetime1">
              <a:rPr lang="en-US" smtClean="0"/>
              <a:t>11/13/2017</a:t>
            </a:fld>
            <a:endParaRPr lang="en-US"/>
          </a:p>
        </p:txBody>
      </p:sp>
      <p:sp>
        <p:nvSpPr>
          <p:cNvPr id="5" name="Footer Placeholder 4"/>
          <p:cNvSpPr>
            <a:spLocks noGrp="1"/>
          </p:cNvSpPr>
          <p:nvPr>
            <p:ph type="ftr" sz="quarter" idx="11"/>
          </p:nvPr>
        </p:nvSpPr>
        <p:spPr/>
        <p:txBody>
          <a:bodyPr/>
          <a:lstStyle/>
          <a:p>
            <a:r>
              <a:rPr lang="en-US" smtClean="0"/>
              <a:t>Waubonsee Comm College Harwood Grant </a:t>
            </a:r>
            <a:endParaRPr lang="en-US"/>
          </a:p>
        </p:txBody>
      </p:sp>
      <p:sp>
        <p:nvSpPr>
          <p:cNvPr id="6" name="Slide Number Placeholder 5"/>
          <p:cNvSpPr>
            <a:spLocks noGrp="1"/>
          </p:cNvSpPr>
          <p:nvPr>
            <p:ph type="sldNum" sz="quarter" idx="12"/>
          </p:nvPr>
        </p:nvSpPr>
        <p:spPr/>
        <p:txBody>
          <a:bodyPr/>
          <a:lstStyle/>
          <a:p>
            <a:fld id="{C019C34A-4FD4-4AB1-AC13-E00EA9D90BA6}" type="slidenum">
              <a:rPr lang="en-US" smtClean="0"/>
              <a:t>‹#›</a:t>
            </a:fld>
            <a:endParaRPr lang="en-US"/>
          </a:p>
        </p:txBody>
      </p:sp>
    </p:spTree>
    <p:extLst>
      <p:ext uri="{BB962C8B-B14F-4D97-AF65-F5344CB8AC3E}">
        <p14:creationId xmlns:p14="http://schemas.microsoft.com/office/powerpoint/2010/main" val="20886823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505558" y="1192578"/>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4B58D97-4B1C-46A1-996C-2E9B044B555B}" type="datetime1">
              <a:rPr lang="en-US" smtClean="0"/>
              <a:t>11/13/2017</a:t>
            </a:fld>
            <a:endParaRPr lang="en-US"/>
          </a:p>
        </p:txBody>
      </p:sp>
      <p:sp>
        <p:nvSpPr>
          <p:cNvPr id="6" name="Footer Placeholder 5"/>
          <p:cNvSpPr>
            <a:spLocks noGrp="1"/>
          </p:cNvSpPr>
          <p:nvPr>
            <p:ph type="ftr" sz="quarter" idx="11"/>
          </p:nvPr>
        </p:nvSpPr>
        <p:spPr/>
        <p:txBody>
          <a:bodyPr/>
          <a:lstStyle/>
          <a:p>
            <a:r>
              <a:rPr lang="en-US" smtClean="0"/>
              <a:t>Waubonsee Comm College Harwood Grant </a:t>
            </a:r>
            <a:endParaRPr lang="en-US" dirty="0"/>
          </a:p>
        </p:txBody>
      </p:sp>
      <p:sp>
        <p:nvSpPr>
          <p:cNvPr id="7" name="Slide Number Placeholder 6"/>
          <p:cNvSpPr>
            <a:spLocks noGrp="1"/>
          </p:cNvSpPr>
          <p:nvPr>
            <p:ph type="sldNum" sz="quarter" idx="12"/>
          </p:nvPr>
        </p:nvSpPr>
        <p:spPr/>
        <p:txBody>
          <a:bodyPr/>
          <a:lstStyle/>
          <a:p>
            <a:fld id="{C019C34A-4FD4-4AB1-AC13-E00EA9D90BA6}"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912319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8"/>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1"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F972B63-0601-4CB9-96EB-028EF07764B6}" type="datetime1">
              <a:rPr lang="en-US" smtClean="0"/>
              <a:t>11/13/2017</a:t>
            </a:fld>
            <a:endParaRPr lang="en-US"/>
          </a:p>
        </p:txBody>
      </p:sp>
      <p:sp>
        <p:nvSpPr>
          <p:cNvPr id="8" name="Footer Placeholder 7"/>
          <p:cNvSpPr>
            <a:spLocks noGrp="1"/>
          </p:cNvSpPr>
          <p:nvPr>
            <p:ph type="ftr" sz="quarter" idx="11"/>
          </p:nvPr>
        </p:nvSpPr>
        <p:spPr/>
        <p:txBody>
          <a:bodyPr/>
          <a:lstStyle/>
          <a:p>
            <a:r>
              <a:rPr lang="en-US" smtClean="0"/>
              <a:t>Waubonsee Comm College Harwood Grant </a:t>
            </a:r>
            <a:endParaRPr lang="en-US"/>
          </a:p>
        </p:txBody>
      </p:sp>
      <p:sp>
        <p:nvSpPr>
          <p:cNvPr id="9" name="Slide Number Placeholder 8"/>
          <p:cNvSpPr>
            <a:spLocks noGrp="1"/>
          </p:cNvSpPr>
          <p:nvPr>
            <p:ph type="sldNum" sz="quarter" idx="12"/>
          </p:nvPr>
        </p:nvSpPr>
        <p:spPr/>
        <p:txBody>
          <a:bodyPr/>
          <a:lstStyle/>
          <a:p>
            <a:fld id="{C019C34A-4FD4-4AB1-AC13-E00EA9D90BA6}" type="slidenum">
              <a:rPr lang="en-US" smtClean="0"/>
              <a:t>‹#›</a:t>
            </a:fld>
            <a:endParaRPr lang="en-US"/>
          </a:p>
        </p:txBody>
      </p:sp>
    </p:spTree>
    <p:extLst>
      <p:ext uri="{BB962C8B-B14F-4D97-AF65-F5344CB8AC3E}">
        <p14:creationId xmlns:p14="http://schemas.microsoft.com/office/powerpoint/2010/main" val="28560350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D508A82-709F-4D3E-B4E0-F51AE813E35E}" type="datetime1">
              <a:rPr lang="en-US" smtClean="0"/>
              <a:t>11/13/2017</a:t>
            </a:fld>
            <a:endParaRPr lang="en-US"/>
          </a:p>
        </p:txBody>
      </p:sp>
      <p:sp>
        <p:nvSpPr>
          <p:cNvPr id="4" name="Footer Placeholder 3"/>
          <p:cNvSpPr>
            <a:spLocks noGrp="1"/>
          </p:cNvSpPr>
          <p:nvPr>
            <p:ph type="ftr" sz="quarter" idx="11"/>
          </p:nvPr>
        </p:nvSpPr>
        <p:spPr/>
        <p:txBody>
          <a:bodyPr/>
          <a:lstStyle/>
          <a:p>
            <a:r>
              <a:rPr lang="en-US" smtClean="0"/>
              <a:t>Waubonsee Comm College Harwood Grant </a:t>
            </a:r>
            <a:endParaRPr lang="en-US"/>
          </a:p>
        </p:txBody>
      </p:sp>
      <p:sp>
        <p:nvSpPr>
          <p:cNvPr id="5" name="Slide Number Placeholder 4"/>
          <p:cNvSpPr>
            <a:spLocks noGrp="1"/>
          </p:cNvSpPr>
          <p:nvPr>
            <p:ph type="sldNum" sz="quarter" idx="12"/>
          </p:nvPr>
        </p:nvSpPr>
        <p:spPr/>
        <p:txBody>
          <a:bodyPr/>
          <a:lstStyle/>
          <a:p>
            <a:fld id="{C019C34A-4FD4-4AB1-AC13-E00EA9D90BA6}" type="slidenum">
              <a:rPr lang="en-US" smtClean="0"/>
              <a:t>‹#›</a:t>
            </a:fld>
            <a:endParaRPr lang="en-US"/>
          </a:p>
        </p:txBody>
      </p:sp>
    </p:spTree>
    <p:extLst>
      <p:ext uri="{BB962C8B-B14F-4D97-AF65-F5344CB8AC3E}">
        <p14:creationId xmlns:p14="http://schemas.microsoft.com/office/powerpoint/2010/main" val="15895597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014D7D-1F69-40CE-B921-69447233A239}" type="datetime1">
              <a:rPr lang="en-US" smtClean="0"/>
              <a:t>11/13/2017</a:t>
            </a:fld>
            <a:endParaRPr lang="en-US"/>
          </a:p>
        </p:txBody>
      </p:sp>
      <p:sp>
        <p:nvSpPr>
          <p:cNvPr id="3" name="Footer Placeholder 2"/>
          <p:cNvSpPr>
            <a:spLocks noGrp="1"/>
          </p:cNvSpPr>
          <p:nvPr>
            <p:ph type="ftr" sz="quarter" idx="11"/>
          </p:nvPr>
        </p:nvSpPr>
        <p:spPr/>
        <p:txBody>
          <a:bodyPr/>
          <a:lstStyle/>
          <a:p>
            <a:r>
              <a:rPr lang="en-US" smtClean="0"/>
              <a:t>Waubonsee Comm College Harwood Grant </a:t>
            </a:r>
            <a:endParaRPr lang="en-US"/>
          </a:p>
        </p:txBody>
      </p:sp>
      <p:sp>
        <p:nvSpPr>
          <p:cNvPr id="4" name="Slide Number Placeholder 3"/>
          <p:cNvSpPr>
            <a:spLocks noGrp="1"/>
          </p:cNvSpPr>
          <p:nvPr>
            <p:ph type="sldNum" sz="quarter" idx="12"/>
          </p:nvPr>
        </p:nvSpPr>
        <p:spPr/>
        <p:txBody>
          <a:bodyPr/>
          <a:lstStyle/>
          <a:p>
            <a:fld id="{C019C34A-4FD4-4AB1-AC13-E00EA9D90BA6}" type="slidenum">
              <a:rPr lang="en-US" smtClean="0"/>
              <a:t>‹#›</a:t>
            </a:fld>
            <a:endParaRPr lang="en-US"/>
          </a:p>
        </p:txBody>
      </p:sp>
    </p:spTree>
    <p:extLst>
      <p:ext uri="{BB962C8B-B14F-4D97-AF65-F5344CB8AC3E}">
        <p14:creationId xmlns:p14="http://schemas.microsoft.com/office/powerpoint/2010/main" val="29340148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dirty="0"/>
          </a:p>
        </p:txBody>
      </p:sp>
      <p:sp>
        <p:nvSpPr>
          <p:cNvPr id="3" name="Content Placeholder 2"/>
          <p:cNvSpPr>
            <a:spLocks noGrp="1"/>
          </p:cNvSpPr>
          <p:nvPr>
            <p:ph idx="1"/>
          </p:nvPr>
        </p:nvSpPr>
        <p:spPr>
          <a:xfrm>
            <a:off x="3887391" y="987428"/>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F336C8-F0C1-4959-A537-6D17DD25632F}" type="datetime1">
              <a:rPr lang="en-US" smtClean="0"/>
              <a:t>11/13/2017</a:t>
            </a:fld>
            <a:endParaRPr lang="en-US"/>
          </a:p>
        </p:txBody>
      </p:sp>
      <p:sp>
        <p:nvSpPr>
          <p:cNvPr id="6" name="Footer Placeholder 5"/>
          <p:cNvSpPr>
            <a:spLocks noGrp="1"/>
          </p:cNvSpPr>
          <p:nvPr>
            <p:ph type="ftr" sz="quarter" idx="11"/>
          </p:nvPr>
        </p:nvSpPr>
        <p:spPr/>
        <p:txBody>
          <a:bodyPr/>
          <a:lstStyle/>
          <a:p>
            <a:r>
              <a:rPr lang="en-US" smtClean="0"/>
              <a:t>Waubonsee Comm College Harwood Grant </a:t>
            </a:r>
            <a:endParaRPr lang="en-US"/>
          </a:p>
        </p:txBody>
      </p:sp>
      <p:sp>
        <p:nvSpPr>
          <p:cNvPr id="7" name="Slide Number Placeholder 6"/>
          <p:cNvSpPr>
            <a:spLocks noGrp="1"/>
          </p:cNvSpPr>
          <p:nvPr>
            <p:ph type="sldNum" sz="quarter" idx="12"/>
          </p:nvPr>
        </p:nvSpPr>
        <p:spPr/>
        <p:txBody>
          <a:bodyPr/>
          <a:lstStyle/>
          <a:p>
            <a:fld id="{C019C34A-4FD4-4AB1-AC13-E00EA9D90BA6}" type="slidenum">
              <a:rPr lang="en-US" smtClean="0"/>
              <a:t>‹#›</a:t>
            </a:fld>
            <a:endParaRPr lang="en-US"/>
          </a:p>
        </p:txBody>
      </p:sp>
    </p:spTree>
    <p:extLst>
      <p:ext uri="{BB962C8B-B14F-4D97-AF65-F5344CB8AC3E}">
        <p14:creationId xmlns:p14="http://schemas.microsoft.com/office/powerpoint/2010/main" val="15379031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D6A2C8-A459-4503-B1FE-1C11CF6AFAF7}" type="datetime1">
              <a:rPr lang="en-US" smtClean="0"/>
              <a:t>11/13/2017</a:t>
            </a:fld>
            <a:endParaRPr lang="en-US"/>
          </a:p>
        </p:txBody>
      </p:sp>
      <p:sp>
        <p:nvSpPr>
          <p:cNvPr id="6" name="Footer Placeholder 5"/>
          <p:cNvSpPr>
            <a:spLocks noGrp="1"/>
          </p:cNvSpPr>
          <p:nvPr>
            <p:ph type="ftr" sz="quarter" idx="11"/>
          </p:nvPr>
        </p:nvSpPr>
        <p:spPr/>
        <p:txBody>
          <a:bodyPr/>
          <a:lstStyle/>
          <a:p>
            <a:r>
              <a:rPr lang="en-US" smtClean="0"/>
              <a:t>Waubonsee Comm College Harwood Grant </a:t>
            </a:r>
            <a:endParaRPr lang="en-US"/>
          </a:p>
        </p:txBody>
      </p:sp>
      <p:sp>
        <p:nvSpPr>
          <p:cNvPr id="7" name="Slide Number Placeholder 6"/>
          <p:cNvSpPr>
            <a:spLocks noGrp="1"/>
          </p:cNvSpPr>
          <p:nvPr>
            <p:ph type="sldNum" sz="quarter" idx="12"/>
          </p:nvPr>
        </p:nvSpPr>
        <p:spPr/>
        <p:txBody>
          <a:bodyPr/>
          <a:lstStyle/>
          <a:p>
            <a:fld id="{C019C34A-4FD4-4AB1-AC13-E00EA9D90BA6}" type="slidenum">
              <a:rPr lang="en-US" smtClean="0"/>
              <a:t>‹#›</a:t>
            </a:fld>
            <a:endParaRPr lang="en-US"/>
          </a:p>
        </p:txBody>
      </p:sp>
    </p:spTree>
    <p:extLst>
      <p:ext uri="{BB962C8B-B14F-4D97-AF65-F5344CB8AC3E}">
        <p14:creationId xmlns:p14="http://schemas.microsoft.com/office/powerpoint/2010/main" val="11345333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15659"/>
            <a:ext cx="7886700" cy="1325563"/>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628650" y="1644162"/>
            <a:ext cx="7886700" cy="4532801"/>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628650" y="6356353"/>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506F1C90-4B6D-46CF-A2D8-6F2BB242A861}" type="datetime1">
              <a:rPr lang="en-US" smtClean="0"/>
              <a:t>11/13/2017</a:t>
            </a:fld>
            <a:endParaRPr lang="en-US"/>
          </a:p>
        </p:txBody>
      </p:sp>
      <p:sp>
        <p:nvSpPr>
          <p:cNvPr id="5" name="Footer Placeholder 4"/>
          <p:cNvSpPr>
            <a:spLocks noGrp="1"/>
          </p:cNvSpPr>
          <p:nvPr>
            <p:ph type="ftr" sz="quarter" idx="3"/>
          </p:nvPr>
        </p:nvSpPr>
        <p:spPr>
          <a:xfrm>
            <a:off x="3028950" y="6356353"/>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en-US" smtClean="0"/>
              <a:t>Waubonsee Comm College Harwood Grant </a:t>
            </a:r>
            <a:endParaRPr lang="en-US"/>
          </a:p>
        </p:txBody>
      </p:sp>
      <p:sp>
        <p:nvSpPr>
          <p:cNvPr id="6" name="Slide Number Placeholder 5"/>
          <p:cNvSpPr>
            <a:spLocks noGrp="1"/>
          </p:cNvSpPr>
          <p:nvPr>
            <p:ph type="sldNum" sz="quarter" idx="4"/>
          </p:nvPr>
        </p:nvSpPr>
        <p:spPr>
          <a:xfrm>
            <a:off x="6457950" y="6356353"/>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019C34A-4FD4-4AB1-AC13-E00EA9D90BA6}" type="slidenum">
              <a:rPr lang="en-US" smtClean="0"/>
              <a:t>‹#›</a:t>
            </a:fld>
            <a:endParaRPr lang="en-US"/>
          </a:p>
        </p:txBody>
      </p:sp>
      <p:sp>
        <p:nvSpPr>
          <p:cNvPr id="7" name="Rectangle 6"/>
          <p:cNvSpPr/>
          <p:nvPr/>
        </p:nvSpPr>
        <p:spPr>
          <a:xfrm>
            <a:off x="1" y="6172200"/>
            <a:ext cx="9154886" cy="696686"/>
          </a:xfrm>
          <a:prstGeom prst="rect">
            <a:avLst/>
          </a:prstGeom>
          <a:solidFill>
            <a:srgbClr val="00335B"/>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350"/>
          </a:p>
        </p:txBody>
      </p:sp>
      <p:pic>
        <p:nvPicPr>
          <p:cNvPr id="11" name="Picture 10"/>
          <p:cNvPicPr>
            <a:picLocks noChangeAspect="1"/>
          </p:cNvPicPr>
          <p:nvPr/>
        </p:nvPicPr>
        <p:blipFill>
          <a:blip r:embed="rId14" cstate="email">
            <a:extLst>
              <a:ext uri="{28A0092B-C50C-407E-A947-70E740481C1C}">
                <a14:useLocalDpi xmlns:a14="http://schemas.microsoft.com/office/drawing/2010/main"/>
              </a:ext>
            </a:extLst>
          </a:blip>
          <a:stretch>
            <a:fillRect/>
          </a:stretch>
        </p:blipFill>
        <p:spPr>
          <a:xfrm>
            <a:off x="114615" y="6149687"/>
            <a:ext cx="1930958" cy="718164"/>
          </a:xfrm>
          <a:prstGeom prst="rect">
            <a:avLst/>
          </a:prstGeom>
        </p:spPr>
      </p:pic>
      <p:sp>
        <p:nvSpPr>
          <p:cNvPr id="8" name="TextBox 7"/>
          <p:cNvSpPr txBox="1"/>
          <p:nvPr userDrawn="1"/>
        </p:nvSpPr>
        <p:spPr>
          <a:xfrm>
            <a:off x="3675185" y="6356353"/>
            <a:ext cx="4840165" cy="369332"/>
          </a:xfrm>
          <a:prstGeom prst="rect">
            <a:avLst/>
          </a:prstGeom>
          <a:noFill/>
        </p:spPr>
        <p:txBody>
          <a:bodyPr wrap="square" rtlCol="0">
            <a:spAutoFit/>
          </a:bodyPr>
          <a:lstStyle/>
          <a:p>
            <a:pPr algn="r"/>
            <a:r>
              <a:rPr lang="en-US" dirty="0" smtClean="0">
                <a:solidFill>
                  <a:schemeClr val="bg1"/>
                </a:solidFill>
                <a:latin typeface="Arial Black" panose="020B0A04020102020204" pitchFamily="34" charset="0"/>
              </a:rPr>
              <a:t>Workplace Safety Program</a:t>
            </a:r>
            <a:endParaRPr lang="en-US" dirty="0">
              <a:solidFill>
                <a:schemeClr val="bg1"/>
              </a:solidFill>
              <a:latin typeface="Arial Black" panose="020B0A04020102020204" pitchFamily="34" charset="0"/>
            </a:endParaRPr>
          </a:p>
        </p:txBody>
      </p:sp>
    </p:spTree>
    <p:extLst>
      <p:ext uri="{BB962C8B-B14F-4D97-AF65-F5344CB8AC3E}">
        <p14:creationId xmlns:p14="http://schemas.microsoft.com/office/powerpoint/2010/main" val="2076821746"/>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Lst>
  <p:hf sldNum="0" hdr="0" ftr="0" dt="0"/>
  <p:txStyles>
    <p:titleStyle>
      <a:lvl1pPr algn="l" defTabSz="685800" rtl="0" eaLnBrk="1" latinLnBrk="0" hangingPunct="1">
        <a:lnSpc>
          <a:spcPct val="90000"/>
        </a:lnSpc>
        <a:spcBef>
          <a:spcPct val="0"/>
        </a:spcBef>
        <a:buNone/>
        <a:defRPr sz="3200" b="1" kern="1200" baseline="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baseline="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400" kern="1200" baseline="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400" kern="1200" baseline="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2400" kern="1200" baseline="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2400" kern="1200" baseline="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4.xml"/><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530942" y="1998920"/>
            <a:ext cx="4073511" cy="1791415"/>
          </a:xfrm>
        </p:spPr>
        <p:txBody>
          <a:bodyPr>
            <a:noAutofit/>
          </a:bodyPr>
          <a:lstStyle/>
          <a:p>
            <a:r>
              <a:rPr lang="es-ES" sz="3600" dirty="0">
                <a:solidFill>
                  <a:srgbClr val="002060"/>
                </a:solidFill>
                <a:latin typeface="Arial Black"/>
              </a:rPr>
              <a:t>Trabaje con seguridad</a:t>
            </a:r>
            <a:r>
              <a:rPr lang="es-ES" sz="3600" dirty="0"/>
              <a:t/>
            </a:r>
            <a:br>
              <a:rPr lang="es-ES" sz="3600" dirty="0"/>
            </a:br>
            <a:r>
              <a:rPr lang="es-ES" sz="3600" dirty="0"/>
              <a:t/>
            </a:r>
            <a:br>
              <a:rPr lang="es-ES" sz="3600" dirty="0"/>
            </a:br>
            <a:r>
              <a:rPr lang="es-ES" sz="3600" dirty="0">
                <a:solidFill>
                  <a:srgbClr val="002060"/>
                </a:solidFill>
                <a:latin typeface="Arial Black"/>
              </a:rPr>
              <a:t>Manténgase seguro</a:t>
            </a:r>
            <a:endParaRPr lang="es-ES" sz="3600" dirty="0"/>
          </a:p>
        </p:txBody>
      </p:sp>
      <p:pic>
        <p:nvPicPr>
          <p:cNvPr id="4" name="Picture 3" title="Foto de un hombre sosteniendo un casco"/>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060055" y="0"/>
            <a:ext cx="4100429" cy="6172200"/>
          </a:xfrm>
          <a:prstGeom prst="rect">
            <a:avLst/>
          </a:prstGeom>
        </p:spPr>
      </p:pic>
      <p:sp>
        <p:nvSpPr>
          <p:cNvPr id="2" name="TextBox 1"/>
          <p:cNvSpPr txBox="1"/>
          <p:nvPr/>
        </p:nvSpPr>
        <p:spPr>
          <a:xfrm>
            <a:off x="1436915" y="4348065"/>
            <a:ext cx="2463281" cy="369332"/>
          </a:xfrm>
          <a:prstGeom prst="rect">
            <a:avLst/>
          </a:prstGeom>
          <a:noFill/>
        </p:spPr>
        <p:txBody>
          <a:bodyPr wrap="square" rtlCol="0">
            <a:spAutoFit/>
          </a:bodyPr>
          <a:lstStyle/>
          <a:p>
            <a:pPr algn="ctr">
              <a:lnSpc>
                <a:spcPct val="100000"/>
              </a:lnSpc>
            </a:pPr>
            <a:r>
              <a:rPr lang="es-MX" b="1" dirty="0">
                <a:solidFill>
                  <a:srgbClr val="002060"/>
                </a:solidFill>
              </a:rPr>
              <a:t>Módulo 2</a:t>
            </a:r>
            <a:endParaRPr lang="es-MX" dirty="0"/>
          </a:p>
        </p:txBody>
      </p:sp>
    </p:spTree>
    <p:extLst>
      <p:ext uri="{BB962C8B-B14F-4D97-AF65-F5344CB8AC3E}">
        <p14:creationId xmlns:p14="http://schemas.microsoft.com/office/powerpoint/2010/main" val="5360047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1"/>
          </p:nvPr>
        </p:nvSpPr>
        <p:spPr>
          <a:xfrm>
            <a:off x="628650" y="1640986"/>
            <a:ext cx="4022178" cy="4351338"/>
          </a:xfrm>
        </p:spPr>
        <p:txBody>
          <a:bodyPr>
            <a:normAutofit fontScale="77500" lnSpcReduction="20000"/>
          </a:bodyPr>
          <a:lstStyle/>
          <a:p>
            <a:pPr marL="0" indent="0">
              <a:lnSpc>
                <a:spcPct val="100000"/>
              </a:lnSpc>
              <a:buNone/>
            </a:pPr>
            <a:r>
              <a:rPr lang="es-MX" sz="3100" dirty="0">
                <a:solidFill>
                  <a:srgbClr val="000000"/>
                </a:solidFill>
              </a:rPr>
              <a:t>Use </a:t>
            </a:r>
            <a:r>
              <a:rPr lang="es-MX" sz="3100" b="1" dirty="0">
                <a:solidFill>
                  <a:srgbClr val="000000"/>
                </a:solidFill>
              </a:rPr>
              <a:t>vestimenta protectora</a:t>
            </a:r>
            <a:r>
              <a:rPr lang="es-MX" sz="3100" dirty="0">
                <a:solidFill>
                  <a:srgbClr val="000000"/>
                </a:solidFill>
              </a:rPr>
              <a:t> cuando esté cerca de</a:t>
            </a:r>
            <a:endParaRPr lang="es-MX" sz="3100" dirty="0"/>
          </a:p>
          <a:p>
            <a:pPr>
              <a:buFont typeface="Arial"/>
              <a:buChar char="•"/>
            </a:pPr>
            <a:r>
              <a:rPr lang="es-MX" sz="3100" dirty="0" smtClean="0">
                <a:solidFill>
                  <a:srgbClr val="000000"/>
                </a:solidFill>
              </a:rPr>
              <a:t>calor </a:t>
            </a:r>
            <a:r>
              <a:rPr lang="es-MX" sz="3100" dirty="0">
                <a:solidFill>
                  <a:srgbClr val="000000"/>
                </a:solidFill>
              </a:rPr>
              <a:t>o frío intenso</a:t>
            </a:r>
            <a:endParaRPr lang="es-MX" sz="3100" dirty="0"/>
          </a:p>
          <a:p>
            <a:pPr>
              <a:buFont typeface="Arial"/>
              <a:buChar char="•"/>
            </a:pPr>
            <a:r>
              <a:rPr lang="es-MX" sz="3100" dirty="0">
                <a:solidFill>
                  <a:srgbClr val="000000"/>
                </a:solidFill>
              </a:rPr>
              <a:t>metales o líquidos calientes </a:t>
            </a:r>
            <a:endParaRPr lang="es-MX" sz="3100" dirty="0"/>
          </a:p>
          <a:p>
            <a:pPr>
              <a:buFont typeface="Arial"/>
              <a:buChar char="•"/>
            </a:pPr>
            <a:r>
              <a:rPr lang="es-MX" sz="3100" dirty="0">
                <a:solidFill>
                  <a:srgbClr val="000000"/>
                </a:solidFill>
              </a:rPr>
              <a:t>herramientas, maquinaria o materiales </a:t>
            </a:r>
            <a:endParaRPr lang="es-MX" sz="3100" dirty="0"/>
          </a:p>
          <a:p>
            <a:pPr>
              <a:buFont typeface="Arial"/>
              <a:buChar char="•"/>
            </a:pPr>
            <a:r>
              <a:rPr lang="es-MX" sz="3100" dirty="0">
                <a:solidFill>
                  <a:srgbClr val="000000"/>
                </a:solidFill>
              </a:rPr>
              <a:t>químicos peligrosos</a:t>
            </a:r>
            <a:endParaRPr lang="es-MX" sz="3100" dirty="0"/>
          </a:p>
          <a:p>
            <a:pPr>
              <a:buFont typeface="Arial"/>
              <a:buChar char="•"/>
            </a:pPr>
            <a:r>
              <a:rPr lang="es-MX" sz="3100" dirty="0">
                <a:solidFill>
                  <a:srgbClr val="000000"/>
                </a:solidFill>
              </a:rPr>
              <a:t>materiales potencialmente infecciosos, como la sangre</a:t>
            </a:r>
            <a:endParaRPr lang="es-MX" sz="3100" dirty="0"/>
          </a:p>
          <a:p>
            <a:pPr>
              <a:buFont typeface="Arial"/>
              <a:buChar char="•"/>
            </a:pPr>
            <a:r>
              <a:rPr lang="es-MX" sz="3100" dirty="0">
                <a:solidFill>
                  <a:srgbClr val="000000"/>
                </a:solidFill>
              </a:rPr>
              <a:t>radiación</a:t>
            </a:r>
            <a:endParaRPr lang="es-MX" sz="3100" dirty="0"/>
          </a:p>
          <a:p>
            <a:endParaRPr lang="es-MX" dirty="0"/>
          </a:p>
          <a:p>
            <a:endParaRPr lang="en-US" dirty="0"/>
          </a:p>
        </p:txBody>
      </p:sp>
      <p:pic>
        <p:nvPicPr>
          <p:cNvPr id="3" name="Content Placeholder 2" title="Foto de una persona con un PPE de cuerpo completo"/>
          <p:cNvPicPr>
            <a:picLocks noGrp="1" noChangeAspect="1"/>
          </p:cNvPicPr>
          <p:nvPr>
            <p:ph sz="half" idx="2"/>
          </p:nvPr>
        </p:nvPicPr>
        <p:blipFill>
          <a:blip r:embed="rId3" cstate="email">
            <a:extLst>
              <a:ext uri="{28A0092B-C50C-407E-A947-70E740481C1C}">
                <a14:useLocalDpi xmlns:a14="http://schemas.microsoft.com/office/drawing/2010/main"/>
              </a:ext>
            </a:extLst>
          </a:blip>
          <a:stretch>
            <a:fillRect/>
          </a:stretch>
        </p:blipFill>
        <p:spPr>
          <a:xfrm>
            <a:off x="5120468" y="1620838"/>
            <a:ext cx="2903563" cy="4351337"/>
          </a:xfrm>
          <a:prstGeom prst="rect">
            <a:avLst/>
          </a:prstGeom>
          <a:ln>
            <a:noFill/>
          </a:ln>
          <a:effectLst>
            <a:outerShdw blurRad="292100" dist="139700" dir="2700000" algn="tl" rotWithShape="0">
              <a:srgbClr val="333333">
                <a:alpha val="65000"/>
              </a:srgbClr>
            </a:outerShdw>
          </a:effectLst>
        </p:spPr>
      </p:pic>
      <p:sp>
        <p:nvSpPr>
          <p:cNvPr id="2" name="Title 1"/>
          <p:cNvSpPr>
            <a:spLocks noGrp="1"/>
          </p:cNvSpPr>
          <p:nvPr>
            <p:ph type="title"/>
          </p:nvPr>
        </p:nvSpPr>
        <p:spPr/>
        <p:txBody>
          <a:bodyPr>
            <a:normAutofit/>
          </a:bodyPr>
          <a:lstStyle/>
          <a:p>
            <a:pPr algn="ctr">
              <a:lnSpc>
                <a:spcPct val="100000"/>
              </a:lnSpc>
            </a:pPr>
            <a:r>
              <a:rPr lang="es-ES" dirty="0">
                <a:solidFill>
                  <a:srgbClr val="000000"/>
                </a:solidFill>
              </a:rPr>
              <a:t>Proteja sus manos y cuerpo</a:t>
            </a:r>
            <a:endParaRPr lang="es-ES" dirty="0"/>
          </a:p>
        </p:txBody>
      </p:sp>
    </p:spTree>
    <p:extLst>
      <p:ext uri="{BB962C8B-B14F-4D97-AF65-F5344CB8AC3E}">
        <p14:creationId xmlns:p14="http://schemas.microsoft.com/office/powerpoint/2010/main" val="7027643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p:txBody>
          <a:bodyPr>
            <a:normAutofit fontScale="92500" lnSpcReduction="20000"/>
          </a:bodyPr>
          <a:lstStyle/>
          <a:p>
            <a:pPr marL="0" indent="0">
              <a:lnSpc>
                <a:spcPct val="100000"/>
              </a:lnSpc>
              <a:buNone/>
            </a:pPr>
            <a:r>
              <a:rPr lang="es-ES" dirty="0">
                <a:solidFill>
                  <a:srgbClr val="000000"/>
                </a:solidFill>
              </a:rPr>
              <a:t>Use </a:t>
            </a:r>
            <a:r>
              <a:rPr lang="es-ES" b="1" dirty="0">
                <a:solidFill>
                  <a:srgbClr val="000000"/>
                </a:solidFill>
              </a:rPr>
              <a:t>protección para pie y pierna</a:t>
            </a:r>
            <a:r>
              <a:rPr lang="es-ES" dirty="0">
                <a:solidFill>
                  <a:srgbClr val="000000"/>
                </a:solidFill>
              </a:rPr>
              <a:t> cuando</a:t>
            </a:r>
            <a:endParaRPr lang="es-ES" dirty="0"/>
          </a:p>
          <a:p>
            <a:pPr>
              <a:buFont typeface="Arial"/>
              <a:buChar char="•"/>
            </a:pPr>
            <a:r>
              <a:rPr lang="es-ES" dirty="0">
                <a:solidFill>
                  <a:srgbClr val="000000"/>
                </a:solidFill>
              </a:rPr>
              <a:t>objetos pesados puedan rodar o caer encima de sus pies</a:t>
            </a:r>
            <a:endParaRPr lang="es-ES" dirty="0"/>
          </a:p>
          <a:p>
            <a:pPr>
              <a:buFont typeface="Arial"/>
              <a:buChar char="•"/>
            </a:pPr>
            <a:r>
              <a:rPr lang="es-ES" dirty="0">
                <a:solidFill>
                  <a:srgbClr val="000000"/>
                </a:solidFill>
              </a:rPr>
              <a:t>trabaje con objetos filosos que puedan perforar las suelas o la parte superior de los zapatos ordinarios</a:t>
            </a:r>
            <a:endParaRPr lang="es-ES" dirty="0"/>
          </a:p>
          <a:p>
            <a:pPr>
              <a:buFont typeface="Arial"/>
              <a:buChar char="•"/>
            </a:pPr>
            <a:r>
              <a:rPr lang="es-ES" dirty="0">
                <a:solidFill>
                  <a:srgbClr val="000000"/>
                </a:solidFill>
              </a:rPr>
              <a:t>cerca de metal caliente </a:t>
            </a:r>
            <a:endParaRPr lang="es-ES" dirty="0"/>
          </a:p>
          <a:p>
            <a:pPr>
              <a:buFont typeface="Arial"/>
              <a:buChar char="•"/>
            </a:pPr>
            <a:r>
              <a:rPr lang="es-ES" dirty="0">
                <a:solidFill>
                  <a:srgbClr val="000000"/>
                </a:solidFill>
              </a:rPr>
              <a:t>trabaje encima o alrededor de superficies calientes, mojadas o resbalosas</a:t>
            </a:r>
            <a:endParaRPr lang="es-ES" dirty="0"/>
          </a:p>
          <a:p>
            <a:pPr>
              <a:buFont typeface="Arial"/>
              <a:buChar char="•"/>
            </a:pPr>
            <a:r>
              <a:rPr lang="es-ES" dirty="0">
                <a:solidFill>
                  <a:srgbClr val="000000"/>
                </a:solidFill>
              </a:rPr>
              <a:t>haya peligros eléctricos presentes</a:t>
            </a:r>
            <a:endParaRPr lang="es-ES" dirty="0"/>
          </a:p>
          <a:p>
            <a:endParaRPr lang="en-US" dirty="0"/>
          </a:p>
        </p:txBody>
      </p:sp>
      <p:pic>
        <p:nvPicPr>
          <p:cNvPr id="7" name="Content Placeholder 6" title="Botas de seguridad"/>
          <p:cNvPicPr>
            <a:picLocks noGrp="1" noChangeAspect="1"/>
          </p:cNvPicPr>
          <p:nvPr>
            <p:ph sz="half" idx="2"/>
          </p:nvPr>
        </p:nvPicPr>
        <p:blipFill>
          <a:blip r:embed="rId3">
            <a:extLst>
              <a:ext uri="{28A0092B-C50C-407E-A947-70E740481C1C}">
                <a14:useLocalDpi xmlns:a14="http://schemas.microsoft.com/office/drawing/2010/main"/>
              </a:ext>
            </a:extLst>
          </a:blip>
          <a:stretch>
            <a:fillRect/>
          </a:stretch>
        </p:blipFill>
        <p:spPr>
          <a:xfrm>
            <a:off x="5208815" y="1761277"/>
            <a:ext cx="3545510" cy="3545510"/>
          </a:xfrm>
        </p:spPr>
      </p:pic>
      <p:sp>
        <p:nvSpPr>
          <p:cNvPr id="2" name="Title 1"/>
          <p:cNvSpPr>
            <a:spLocks noGrp="1"/>
          </p:cNvSpPr>
          <p:nvPr>
            <p:ph type="title"/>
          </p:nvPr>
        </p:nvSpPr>
        <p:spPr/>
        <p:txBody>
          <a:bodyPr/>
          <a:lstStyle/>
          <a:p>
            <a:pPr algn="ctr">
              <a:lnSpc>
                <a:spcPct val="100000"/>
              </a:lnSpc>
            </a:pPr>
            <a:r>
              <a:rPr lang="es-ES" dirty="0">
                <a:solidFill>
                  <a:srgbClr val="000000"/>
                </a:solidFill>
              </a:rPr>
              <a:t>Proteja sus piernas y pies</a:t>
            </a:r>
            <a:endParaRPr lang="es-ES" dirty="0"/>
          </a:p>
        </p:txBody>
      </p:sp>
    </p:spTree>
    <p:extLst>
      <p:ext uri="{BB962C8B-B14F-4D97-AF65-F5344CB8AC3E}">
        <p14:creationId xmlns:p14="http://schemas.microsoft.com/office/powerpoint/2010/main" val="18537794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lnSpc>
                <a:spcPct val="100000"/>
              </a:lnSpc>
            </a:pPr>
            <a:r>
              <a:rPr lang="es-MX" dirty="0">
                <a:solidFill>
                  <a:srgbClr val="000000"/>
                </a:solidFill>
              </a:rPr>
              <a:t>Trabajando seguramente cerca de químicos</a:t>
            </a:r>
            <a:endParaRPr lang="es-MX" dirty="0"/>
          </a:p>
        </p:txBody>
      </p:sp>
      <p:sp>
        <p:nvSpPr>
          <p:cNvPr id="3" name="Content Placeholder 2"/>
          <p:cNvSpPr>
            <a:spLocks noGrp="1"/>
          </p:cNvSpPr>
          <p:nvPr>
            <p:ph idx="1"/>
          </p:nvPr>
        </p:nvSpPr>
        <p:spPr/>
        <p:txBody>
          <a:bodyPr/>
          <a:lstStyle/>
          <a:p>
            <a:pPr algn="ctr"/>
            <a:r>
              <a:rPr lang="en-US" dirty="0" smtClean="0"/>
              <a:t>Picture of label from Quickcard</a:t>
            </a:r>
          </a:p>
          <a:p>
            <a:endParaRPr lang="en-US" dirty="0"/>
          </a:p>
        </p:txBody>
      </p:sp>
      <p:pic>
        <p:nvPicPr>
          <p:cNvPr id="5" name="Picture 3" title="Tarjeta de seguridad de la fecha OSHA"/>
          <p:cNvPicPr/>
          <p:nvPr/>
        </p:nvPicPr>
        <p:blipFill>
          <a:blip r:embed="rId3" cstate="email">
            <a:extLst>
              <a:ext uri="{28A0092B-C50C-407E-A947-70E740481C1C}">
                <a14:useLocalDpi xmlns:a14="http://schemas.microsoft.com/office/drawing/2010/main"/>
              </a:ext>
            </a:extLst>
          </a:blip>
          <a:stretch>
            <a:fillRect/>
          </a:stretch>
        </p:blipFill>
        <p:spPr>
          <a:xfrm>
            <a:off x="458280" y="1627294"/>
            <a:ext cx="8227440" cy="3655440"/>
          </a:xfrm>
          <a:prstGeom prst="rect">
            <a:avLst/>
          </a:prstGeom>
          <a:ln w="38160">
            <a:solidFill>
              <a:srgbClr val="000000"/>
            </a:solidFill>
            <a:miter/>
          </a:ln>
        </p:spPr>
      </p:pic>
    </p:spTree>
    <p:extLst>
      <p:ext uri="{BB962C8B-B14F-4D97-AF65-F5344CB8AC3E}">
        <p14:creationId xmlns:p14="http://schemas.microsoft.com/office/powerpoint/2010/main" val="395320983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146050"/>
            <a:ext cx="9144000" cy="1325563"/>
          </a:xfrm>
        </p:spPr>
        <p:txBody>
          <a:bodyPr/>
          <a:lstStyle/>
          <a:p>
            <a:pPr algn="ctr">
              <a:lnSpc>
                <a:spcPct val="100000"/>
              </a:lnSpc>
            </a:pPr>
            <a:r>
              <a:rPr lang="es-MX" dirty="0">
                <a:solidFill>
                  <a:srgbClr val="000000"/>
                </a:solidFill>
              </a:rPr>
              <a:t>Pictogramas en las etiquetas</a:t>
            </a:r>
            <a:endParaRPr lang="es-MX" dirty="0"/>
          </a:p>
        </p:txBody>
      </p:sp>
      <p:pic>
        <p:nvPicPr>
          <p:cNvPr id="4" name="Picture 3" title="Pictogramas y peligros segun la HCS"/>
          <p:cNvPicPr/>
          <p:nvPr/>
        </p:nvPicPr>
        <p:blipFill>
          <a:blip r:embed="rId3"/>
          <a:stretch>
            <a:fillRect/>
          </a:stretch>
        </p:blipFill>
        <p:spPr>
          <a:xfrm>
            <a:off x="2664000" y="1152000"/>
            <a:ext cx="3724768" cy="5020200"/>
          </a:xfrm>
          <a:prstGeom prst="rect">
            <a:avLst/>
          </a:prstGeom>
          <a:ln>
            <a:noFill/>
          </a:ln>
        </p:spPr>
      </p:pic>
    </p:spTree>
    <p:extLst>
      <p:ext uri="{BB962C8B-B14F-4D97-AF65-F5344CB8AC3E}">
        <p14:creationId xmlns:p14="http://schemas.microsoft.com/office/powerpoint/2010/main" val="80303460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lnSpc>
                <a:spcPct val="100000"/>
              </a:lnSpc>
            </a:pPr>
            <a:r>
              <a:rPr lang="es-ES" dirty="0">
                <a:solidFill>
                  <a:srgbClr val="000000"/>
                </a:solidFill>
              </a:rPr>
              <a:t>Hojas de datos de seguridad</a:t>
            </a:r>
            <a:endParaRPr lang="es-ES" dirty="0"/>
          </a:p>
        </p:txBody>
      </p:sp>
      <p:sp>
        <p:nvSpPr>
          <p:cNvPr id="3" name="Content Placeholder 2"/>
          <p:cNvSpPr>
            <a:spLocks noGrp="1"/>
          </p:cNvSpPr>
          <p:nvPr>
            <p:ph idx="1"/>
          </p:nvPr>
        </p:nvSpPr>
        <p:spPr/>
        <p:txBody>
          <a:bodyPr>
            <a:normAutofit lnSpcReduction="10000"/>
          </a:bodyPr>
          <a:lstStyle/>
          <a:p>
            <a:pPr marL="0" indent="0">
              <a:lnSpc>
                <a:spcPct val="100000"/>
              </a:lnSpc>
              <a:buNone/>
            </a:pPr>
            <a:r>
              <a:rPr lang="es-ES" dirty="0">
                <a:solidFill>
                  <a:srgbClr val="000000"/>
                </a:solidFill>
              </a:rPr>
              <a:t>Busque la hoja de datos de seguridad de cada químico que se encuentre en su área de trabajo. Esta información debe ser fácilmente accesible. </a:t>
            </a:r>
            <a:endParaRPr lang="es-ES" dirty="0"/>
          </a:p>
          <a:p>
            <a:pPr>
              <a:lnSpc>
                <a:spcPct val="100000"/>
              </a:lnSpc>
            </a:pPr>
            <a:endParaRPr lang="es-ES" dirty="0"/>
          </a:p>
          <a:p>
            <a:pPr marL="0" indent="0">
              <a:lnSpc>
                <a:spcPct val="100000"/>
              </a:lnSpc>
              <a:buNone/>
            </a:pPr>
            <a:r>
              <a:rPr lang="es-ES" dirty="0">
                <a:solidFill>
                  <a:srgbClr val="000000"/>
                </a:solidFill>
              </a:rPr>
              <a:t>Cada hoja de datos de seguridad provee información que se puede leer rápidamente en caso de emergencia, por ejemplo</a:t>
            </a:r>
            <a:endParaRPr lang="es-ES" dirty="0"/>
          </a:p>
          <a:p>
            <a:pPr>
              <a:lnSpc>
                <a:spcPct val="100000"/>
              </a:lnSpc>
              <a:buFont typeface="Arial"/>
              <a:buChar char="•"/>
            </a:pPr>
            <a:r>
              <a:rPr lang="es-ES" dirty="0">
                <a:solidFill>
                  <a:srgbClr val="000000"/>
                </a:solidFill>
              </a:rPr>
              <a:t>instrucciones para primeros auxilios, síntomas y atención médica</a:t>
            </a:r>
            <a:endParaRPr lang="es-ES" dirty="0"/>
          </a:p>
          <a:p>
            <a:pPr>
              <a:lnSpc>
                <a:spcPct val="100000"/>
              </a:lnSpc>
              <a:buFont typeface="Arial"/>
              <a:buChar char="•"/>
            </a:pPr>
            <a:r>
              <a:rPr lang="es-ES" dirty="0">
                <a:solidFill>
                  <a:srgbClr val="000000"/>
                </a:solidFill>
              </a:rPr>
              <a:t>qué hacer en caso de incendio</a:t>
            </a:r>
            <a:endParaRPr lang="es-ES" dirty="0"/>
          </a:p>
          <a:p>
            <a:pPr>
              <a:lnSpc>
                <a:spcPct val="100000"/>
              </a:lnSpc>
              <a:buFont typeface="Arial"/>
              <a:buChar char="•"/>
            </a:pPr>
            <a:r>
              <a:rPr lang="es-ES" dirty="0">
                <a:solidFill>
                  <a:srgbClr val="000000"/>
                </a:solidFill>
              </a:rPr>
              <a:t>cómo limpiar seguramente derrames y escapes de químicos</a:t>
            </a:r>
            <a:endParaRPr lang="es-ES" dirty="0"/>
          </a:p>
          <a:p>
            <a:pPr>
              <a:lnSpc>
                <a:spcPct val="100000"/>
              </a:lnSpc>
            </a:pPr>
            <a:endParaRPr lang="es-ES" dirty="0"/>
          </a:p>
        </p:txBody>
      </p:sp>
    </p:spTree>
    <p:extLst>
      <p:ext uri="{BB962C8B-B14F-4D97-AF65-F5344CB8AC3E}">
        <p14:creationId xmlns:p14="http://schemas.microsoft.com/office/powerpoint/2010/main" val="37459810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lnSpc>
                <a:spcPct val="100000"/>
              </a:lnSpc>
            </a:pPr>
            <a:r>
              <a:rPr lang="es-MX" dirty="0">
                <a:solidFill>
                  <a:srgbClr val="000000"/>
                </a:solidFill>
              </a:rPr>
              <a:t>Medidas de protección personal</a:t>
            </a:r>
            <a:endParaRPr lang="es-MX" dirty="0"/>
          </a:p>
        </p:txBody>
      </p:sp>
      <p:sp>
        <p:nvSpPr>
          <p:cNvPr id="3" name="Content Placeholder 2"/>
          <p:cNvSpPr>
            <a:spLocks noGrp="1"/>
          </p:cNvSpPr>
          <p:nvPr>
            <p:ph idx="1"/>
          </p:nvPr>
        </p:nvSpPr>
        <p:spPr/>
        <p:txBody>
          <a:bodyPr/>
          <a:lstStyle/>
          <a:p>
            <a:pPr marL="0" indent="0">
              <a:lnSpc>
                <a:spcPct val="100000"/>
              </a:lnSpc>
              <a:buNone/>
            </a:pPr>
            <a:r>
              <a:rPr lang="es-ES" dirty="0">
                <a:solidFill>
                  <a:srgbClr val="000000"/>
                </a:solidFill>
              </a:rPr>
              <a:t>El equipo de protección personal (PPE) puede ayudar a protegerlo contra la exposición a químicos.</a:t>
            </a:r>
            <a:endParaRPr lang="es-ES" dirty="0"/>
          </a:p>
          <a:p>
            <a:pPr>
              <a:lnSpc>
                <a:spcPct val="100000"/>
              </a:lnSpc>
              <a:buFont typeface="Arial"/>
              <a:buChar char="•"/>
            </a:pPr>
            <a:r>
              <a:rPr lang="es-ES" dirty="0">
                <a:solidFill>
                  <a:srgbClr val="000000"/>
                </a:solidFill>
              </a:rPr>
              <a:t>Protección de ojos, cara, piel y respiración</a:t>
            </a:r>
            <a:endParaRPr lang="es-ES" dirty="0"/>
          </a:p>
          <a:p>
            <a:pPr>
              <a:lnSpc>
                <a:spcPct val="100000"/>
              </a:lnSpc>
              <a:buFont typeface="Arial"/>
              <a:buChar char="•"/>
            </a:pPr>
            <a:r>
              <a:rPr lang="es-ES" dirty="0">
                <a:solidFill>
                  <a:srgbClr val="000000"/>
                </a:solidFill>
              </a:rPr>
              <a:t>El PPE especial para químicos incluyen delantales y guantes de hule</a:t>
            </a:r>
            <a:endParaRPr lang="es-ES" dirty="0"/>
          </a:p>
          <a:p>
            <a:pPr>
              <a:lnSpc>
                <a:spcPct val="100000"/>
              </a:lnSpc>
            </a:pPr>
            <a:endParaRPr lang="es-ES" dirty="0"/>
          </a:p>
          <a:p>
            <a:pPr marL="0" indent="0">
              <a:lnSpc>
                <a:spcPct val="100000"/>
              </a:lnSpc>
              <a:buNone/>
            </a:pPr>
            <a:r>
              <a:rPr lang="es-ES" dirty="0">
                <a:solidFill>
                  <a:srgbClr val="000000"/>
                </a:solidFill>
              </a:rPr>
              <a:t>Estaciones para lavado de ojos</a:t>
            </a:r>
            <a:endParaRPr lang="es-ES" dirty="0"/>
          </a:p>
        </p:txBody>
      </p:sp>
      <p:pic>
        <p:nvPicPr>
          <p:cNvPr id="4" name="Picture 3" title="Imagen de una estación de lavado de ojos / cara"/>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5979917" y="3369972"/>
            <a:ext cx="2008414" cy="268123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0938358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lnSpc>
                <a:spcPct val="100000"/>
              </a:lnSpc>
            </a:pPr>
            <a:r>
              <a:rPr lang="es-MX" spc="-1" dirty="0">
                <a:solidFill>
                  <a:srgbClr val="000000"/>
                </a:solidFill>
                <a:uFill>
                  <a:solidFill>
                    <a:srgbClr val="FFFFFF"/>
                  </a:solidFill>
                </a:uFill>
                <a:ea typeface="DejaVu Sans"/>
              </a:rPr>
              <a:t>Recuerde</a:t>
            </a:r>
            <a:endParaRPr lang="es-MX" dirty="0"/>
          </a:p>
        </p:txBody>
      </p:sp>
      <p:pic>
        <p:nvPicPr>
          <p:cNvPr id="5" name="Picture 4" title="Foto de un hombre que llevaba un casco"/>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5117602" y="3401377"/>
            <a:ext cx="3678865" cy="2275871"/>
          </a:xfrm>
          <a:prstGeom prst="rect">
            <a:avLst/>
          </a:prstGeom>
          <a:ln>
            <a:noFill/>
          </a:ln>
          <a:effectLst>
            <a:outerShdw blurRad="292100" dist="139700" dir="2700000" algn="tl" rotWithShape="0">
              <a:srgbClr val="333333">
                <a:alpha val="65000"/>
              </a:srgbClr>
            </a:outerShdw>
          </a:effectLst>
        </p:spPr>
      </p:pic>
      <p:sp>
        <p:nvSpPr>
          <p:cNvPr id="6" name="Content Placeholder 2"/>
          <p:cNvSpPr txBox="1">
            <a:spLocks/>
          </p:cNvSpPr>
          <p:nvPr/>
        </p:nvSpPr>
        <p:spPr>
          <a:xfrm>
            <a:off x="628650" y="1600200"/>
            <a:ext cx="7886700" cy="1802000"/>
          </a:xfrm>
          <a:prstGeom prst="rect">
            <a:avLst/>
          </a:prstGeom>
        </p:spPr>
        <p:txBody>
          <a:bodyPr vert="horz" lIns="91440" tIns="45720" rIns="91440" bIns="4572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400" kern="1200" baseline="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400" kern="1200" baseline="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400" kern="1200" baseline="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2400" kern="1200" baseline="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2400" kern="1200" baseline="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nSpc>
                <a:spcPct val="100000"/>
              </a:lnSpc>
              <a:buNone/>
            </a:pPr>
            <a:r>
              <a:rPr lang="es-ES" spc="-1" dirty="0">
                <a:solidFill>
                  <a:srgbClr val="000000"/>
                </a:solidFill>
                <a:uFill>
                  <a:solidFill>
                    <a:srgbClr val="FFFFFF"/>
                  </a:solidFill>
                </a:uFill>
                <a:ea typeface="DejaVu Sans"/>
              </a:rPr>
              <a:t>Usted tiene </a:t>
            </a:r>
            <a:r>
              <a:rPr lang="es-ES" b="1" spc="-1" dirty="0">
                <a:solidFill>
                  <a:srgbClr val="000000"/>
                </a:solidFill>
                <a:uFill>
                  <a:solidFill>
                    <a:srgbClr val="FFFFFF"/>
                  </a:solidFill>
                </a:uFill>
                <a:ea typeface="DejaVu Sans"/>
              </a:rPr>
              <a:t>el derecho y la responsabilidad</a:t>
            </a:r>
            <a:r>
              <a:rPr lang="es-ES" spc="-1" dirty="0">
                <a:solidFill>
                  <a:srgbClr val="000000"/>
                </a:solidFill>
                <a:uFill>
                  <a:solidFill>
                    <a:srgbClr val="FFFFFF"/>
                  </a:solidFill>
                </a:uFill>
                <a:ea typeface="DejaVu Sans"/>
              </a:rPr>
              <a:t> </a:t>
            </a:r>
            <a:r>
              <a:rPr lang="es-ES" b="1" spc="-1" dirty="0">
                <a:solidFill>
                  <a:srgbClr val="000000"/>
                </a:solidFill>
                <a:uFill>
                  <a:solidFill>
                    <a:srgbClr val="FFFFFF"/>
                  </a:solidFill>
                </a:uFill>
                <a:ea typeface="DejaVu Sans"/>
              </a:rPr>
              <a:t>de estar seguro en el trabajo.</a:t>
            </a:r>
            <a:endParaRPr lang="es-ES" dirty="0"/>
          </a:p>
          <a:p>
            <a:pPr marL="0" indent="0">
              <a:lnSpc>
                <a:spcPct val="100000"/>
              </a:lnSpc>
              <a:buNone/>
            </a:pPr>
            <a:r>
              <a:rPr lang="es-ES" spc="-1" dirty="0">
                <a:solidFill>
                  <a:srgbClr val="000000"/>
                </a:solidFill>
                <a:uFill>
                  <a:solidFill>
                    <a:srgbClr val="FFFFFF"/>
                  </a:solidFill>
                </a:uFill>
                <a:ea typeface="DejaVu Sans"/>
              </a:rPr>
              <a:t>Su empleador tiene la </a:t>
            </a:r>
            <a:r>
              <a:rPr lang="es-ES" b="1" spc="-1" dirty="0">
                <a:solidFill>
                  <a:srgbClr val="000000"/>
                </a:solidFill>
                <a:uFill>
                  <a:solidFill>
                    <a:srgbClr val="FFFFFF"/>
                  </a:solidFill>
                </a:uFill>
                <a:ea typeface="DejaVu Sans"/>
              </a:rPr>
              <a:t>responsabilidad </a:t>
            </a:r>
            <a:r>
              <a:rPr lang="es-ES" spc="-1" dirty="0">
                <a:solidFill>
                  <a:srgbClr val="000000"/>
                </a:solidFill>
                <a:uFill>
                  <a:solidFill>
                    <a:srgbClr val="FFFFFF"/>
                  </a:solidFill>
                </a:uFill>
                <a:ea typeface="DejaVu Sans"/>
              </a:rPr>
              <a:t>de proveer un centro de trabajo libre de peligros para la seguridad.</a:t>
            </a:r>
            <a:endParaRPr lang="es-ES" dirty="0"/>
          </a:p>
          <a:p>
            <a:pPr marL="0" indent="0">
              <a:lnSpc>
                <a:spcPct val="100000"/>
              </a:lnSpc>
              <a:buNone/>
            </a:pPr>
            <a:endParaRPr lang="es-ES" dirty="0"/>
          </a:p>
        </p:txBody>
      </p:sp>
      <p:sp>
        <p:nvSpPr>
          <p:cNvPr id="8" name="Content Placeholder 2"/>
          <p:cNvSpPr txBox="1">
            <a:spLocks/>
          </p:cNvSpPr>
          <p:nvPr/>
        </p:nvSpPr>
        <p:spPr>
          <a:xfrm>
            <a:off x="628650" y="3401377"/>
            <a:ext cx="4488952" cy="3097060"/>
          </a:xfrm>
          <a:prstGeom prst="rect">
            <a:avLst/>
          </a:prstGeom>
        </p:spPr>
        <p:txBody>
          <a:bodyPr vert="horz" lIns="91440" tIns="45720" rIns="91440" bIns="4572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400" kern="1200" baseline="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400" kern="1200" baseline="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400" kern="1200" baseline="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2400" kern="1200" baseline="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2400" kern="1200" baseline="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nSpc>
                <a:spcPct val="100000"/>
              </a:lnSpc>
              <a:buNone/>
            </a:pPr>
            <a:r>
              <a:rPr lang="es-ES" spc="-1" dirty="0">
                <a:solidFill>
                  <a:srgbClr val="000000"/>
                </a:solidFill>
                <a:uFill>
                  <a:solidFill>
                    <a:srgbClr val="FFFFFF"/>
                  </a:solidFill>
                </a:uFill>
                <a:ea typeface="DejaVu Sans"/>
              </a:rPr>
              <a:t>La OSHA es la agencia del gobierno de EU que </a:t>
            </a:r>
            <a:r>
              <a:rPr lang="es-ES" b="1" spc="-1" dirty="0">
                <a:solidFill>
                  <a:srgbClr val="000000"/>
                </a:solidFill>
                <a:uFill>
                  <a:solidFill>
                    <a:srgbClr val="FFFFFF"/>
                  </a:solidFill>
                </a:uFill>
                <a:ea typeface="DejaVu Sans"/>
              </a:rPr>
              <a:t>protege su derecho a la seguridad.</a:t>
            </a:r>
            <a:endParaRPr lang="es-ES" dirty="0"/>
          </a:p>
          <a:p>
            <a:pPr marL="0" indent="0">
              <a:lnSpc>
                <a:spcPct val="100000"/>
              </a:lnSpc>
              <a:buNone/>
            </a:pPr>
            <a:r>
              <a:rPr lang="es-ES" spc="-1" dirty="0">
                <a:solidFill>
                  <a:srgbClr val="000000"/>
                </a:solidFill>
                <a:uFill>
                  <a:solidFill>
                    <a:srgbClr val="FFFFFF"/>
                  </a:solidFill>
                </a:uFill>
                <a:ea typeface="DejaVu Sans"/>
              </a:rPr>
              <a:t>Sepa cómo contactar a la OSHA para </a:t>
            </a:r>
            <a:r>
              <a:rPr lang="es-ES" b="1" spc="-1" dirty="0">
                <a:solidFill>
                  <a:srgbClr val="000000"/>
                </a:solidFill>
                <a:uFill>
                  <a:solidFill>
                    <a:srgbClr val="FFFFFF"/>
                  </a:solidFill>
                </a:uFill>
                <a:ea typeface="DejaVu Sans"/>
              </a:rPr>
              <a:t>protegerse usted y a otros </a:t>
            </a:r>
            <a:r>
              <a:rPr lang="es-ES" spc="-1" dirty="0">
                <a:solidFill>
                  <a:srgbClr val="000000"/>
                </a:solidFill>
                <a:uFill>
                  <a:solidFill>
                    <a:srgbClr val="FFFFFF"/>
                  </a:solidFill>
                </a:uFill>
                <a:ea typeface="DejaVu Sans"/>
              </a:rPr>
              <a:t>de los accidentes.</a:t>
            </a:r>
            <a:endParaRPr lang="es-ES" dirty="0"/>
          </a:p>
        </p:txBody>
      </p:sp>
    </p:spTree>
    <p:extLst>
      <p:ext uri="{BB962C8B-B14F-4D97-AF65-F5344CB8AC3E}">
        <p14:creationId xmlns:p14="http://schemas.microsoft.com/office/powerpoint/2010/main" val="343756073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lnSpc>
                <a:spcPct val="100000"/>
              </a:lnSpc>
            </a:pPr>
            <a:r>
              <a:rPr lang="es-MX" dirty="0">
                <a:solidFill>
                  <a:srgbClr val="000000"/>
                </a:solidFill>
              </a:rPr>
              <a:t>¿Falso o verdadero?</a:t>
            </a:r>
            <a:endParaRPr lang="es-MX" dirty="0"/>
          </a:p>
        </p:txBody>
      </p:sp>
      <p:sp>
        <p:nvSpPr>
          <p:cNvPr id="3" name="Content Placeholder 2"/>
          <p:cNvSpPr>
            <a:spLocks noGrp="1"/>
          </p:cNvSpPr>
          <p:nvPr>
            <p:ph idx="1"/>
          </p:nvPr>
        </p:nvSpPr>
        <p:spPr/>
        <p:txBody>
          <a:bodyPr>
            <a:normAutofit/>
          </a:bodyPr>
          <a:lstStyle/>
          <a:p>
            <a:pPr marL="457200" indent="-457200">
              <a:lnSpc>
                <a:spcPct val="100000"/>
              </a:lnSpc>
              <a:buFont typeface="+mj-lt"/>
              <a:buAutoNum type="arabicPeriod"/>
            </a:pPr>
            <a:r>
              <a:rPr lang="es-ES" dirty="0">
                <a:solidFill>
                  <a:srgbClr val="000000"/>
                </a:solidFill>
              </a:rPr>
              <a:t>Si existe un peligro, los cascos, lentes de seguridad y tapones para los oídos son algunos ejemplos de equipo de seguridad personal que su empleador debe proveer.</a:t>
            </a:r>
            <a:endParaRPr lang="es-ES" dirty="0"/>
          </a:p>
          <a:p>
            <a:pPr marL="457200" indent="-457200">
              <a:lnSpc>
                <a:spcPct val="100000"/>
              </a:lnSpc>
              <a:buFont typeface="+mj-lt"/>
              <a:buAutoNum type="arabicPeriod"/>
            </a:pPr>
            <a:endParaRPr lang="es-ES" dirty="0"/>
          </a:p>
          <a:p>
            <a:pPr marL="457200" indent="-457200">
              <a:lnSpc>
                <a:spcPct val="100000"/>
              </a:lnSpc>
              <a:buFont typeface="+mj-lt"/>
              <a:buAutoNum type="arabicPeriod"/>
            </a:pPr>
            <a:r>
              <a:rPr lang="es-ES" dirty="0">
                <a:solidFill>
                  <a:srgbClr val="000000"/>
                </a:solidFill>
              </a:rPr>
              <a:t> El equipo de seguridad personal debe ajustarse correctamente a su cuerpo para protegerlo.</a:t>
            </a:r>
            <a:endParaRPr lang="es-ES" dirty="0"/>
          </a:p>
          <a:p>
            <a:pPr marL="457200" indent="-457200">
              <a:lnSpc>
                <a:spcPct val="100000"/>
              </a:lnSpc>
              <a:buFont typeface="+mj-lt"/>
              <a:buAutoNum type="arabicPeriod"/>
            </a:pPr>
            <a:endParaRPr lang="es-ES" dirty="0"/>
          </a:p>
          <a:p>
            <a:pPr marL="457200" indent="-457200">
              <a:lnSpc>
                <a:spcPct val="100000"/>
              </a:lnSpc>
              <a:buFont typeface="+mj-lt"/>
              <a:buAutoNum type="arabicPeriod"/>
            </a:pPr>
            <a:r>
              <a:rPr lang="es-ES" dirty="0">
                <a:solidFill>
                  <a:srgbClr val="000000"/>
                </a:solidFill>
              </a:rPr>
              <a:t> Todos los contenedores de químicos deben tener etiquetas con información de seguridad. </a:t>
            </a:r>
            <a:endParaRPr lang="es-ES" dirty="0"/>
          </a:p>
        </p:txBody>
      </p:sp>
    </p:spTree>
    <p:extLst>
      <p:ext uri="{BB962C8B-B14F-4D97-AF65-F5344CB8AC3E}">
        <p14:creationId xmlns:p14="http://schemas.microsoft.com/office/powerpoint/2010/main" val="271677396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8375" y="0"/>
            <a:ext cx="7886700" cy="1325563"/>
          </a:xfrm>
        </p:spPr>
        <p:txBody>
          <a:bodyPr/>
          <a:lstStyle/>
          <a:p>
            <a:pPr algn="ctr"/>
            <a:r>
              <a:rPr lang="en-US" dirty="0" smtClean="0"/>
              <a:t>Susan Harwood Training Program</a:t>
            </a:r>
            <a:endParaRPr lang="en-US" dirty="0"/>
          </a:p>
        </p:txBody>
      </p:sp>
      <p:sp>
        <p:nvSpPr>
          <p:cNvPr id="3" name="Content Placeholder 2"/>
          <p:cNvSpPr>
            <a:spLocks noGrp="1"/>
          </p:cNvSpPr>
          <p:nvPr>
            <p:ph idx="1"/>
          </p:nvPr>
        </p:nvSpPr>
        <p:spPr>
          <a:xfrm>
            <a:off x="628650" y="1466636"/>
            <a:ext cx="7886700" cy="4603140"/>
          </a:xfrm>
        </p:spPr>
        <p:txBody>
          <a:bodyPr>
            <a:normAutofit fontScale="92500" lnSpcReduction="20000"/>
          </a:bodyPr>
          <a:lstStyle/>
          <a:p>
            <a:pPr marL="0" indent="0">
              <a:lnSpc>
                <a:spcPct val="100000"/>
              </a:lnSpc>
              <a:buNone/>
            </a:pPr>
            <a:r>
              <a:rPr lang="es-ES" sz="2200" spc="-1" dirty="0">
                <a:solidFill>
                  <a:srgbClr val="000000"/>
                </a:solidFill>
                <a:uFill>
                  <a:solidFill>
                    <a:srgbClr val="FFFFFF"/>
                  </a:solidFill>
                </a:uFill>
                <a:ea typeface="DejaVu Sans"/>
              </a:rPr>
              <a:t>El enfoque de este programa es proveer adiestramiento y educación a trabajadores y empleados para que reconozcan, eviten y prevengan riesgos para la seguridad y la salud en sus centros de trabajo, y; para informar a los trabajadores de sus derechos y a los empleadores de sus responsabilidades conforme a la Ley de OSH. Las audiencias buscadas son los trabajadores poco atendidos, con bajo nivel de alfabetización y de industrias altamente peligrosas. Desde 1978, más de 1.8 millones de trabajadores han sido adiestrados a través de este programa.</a:t>
            </a:r>
            <a:endParaRPr lang="es-ES" sz="2200" dirty="0"/>
          </a:p>
          <a:p>
            <a:pPr marL="0" indent="0">
              <a:lnSpc>
                <a:spcPct val="100000"/>
              </a:lnSpc>
              <a:buNone/>
            </a:pPr>
            <a:endParaRPr lang="es-ES" sz="2200" dirty="0"/>
          </a:p>
          <a:p>
            <a:pPr marL="0" indent="0">
              <a:lnSpc>
                <a:spcPct val="100000"/>
              </a:lnSpc>
              <a:buNone/>
            </a:pPr>
            <a:r>
              <a:rPr lang="es-ES" sz="2200" i="1" spc="-1" dirty="0">
                <a:solidFill>
                  <a:srgbClr val="000000"/>
                </a:solidFill>
                <a:uFill>
                  <a:solidFill>
                    <a:srgbClr val="FFFFFF"/>
                  </a:solidFill>
                </a:uFill>
                <a:ea typeface="DejaVu Sans"/>
              </a:rPr>
              <a:t>Limitación de responsabilidad</a:t>
            </a:r>
            <a:r>
              <a:rPr lang="es-ES" sz="2200" spc="-1" dirty="0">
                <a:solidFill>
                  <a:srgbClr val="000000"/>
                </a:solidFill>
                <a:uFill>
                  <a:solidFill>
                    <a:srgbClr val="FFFFFF"/>
                  </a:solidFill>
                </a:uFill>
                <a:ea typeface="DejaVu Sans"/>
              </a:rPr>
              <a:t>: Este material se produjo con el apoyo del </a:t>
            </a:r>
            <a:r>
              <a:rPr lang="es-ES" sz="2200" i="1" spc="-1" dirty="0" err="1">
                <a:solidFill>
                  <a:srgbClr val="000000"/>
                </a:solidFill>
                <a:uFill>
                  <a:solidFill>
                    <a:srgbClr val="FFFFFF"/>
                  </a:solidFill>
                </a:uFill>
                <a:ea typeface="DejaVu Sans"/>
              </a:rPr>
              <a:t>grant</a:t>
            </a:r>
            <a:r>
              <a:rPr lang="es-ES" sz="2200" spc="-1" dirty="0">
                <a:solidFill>
                  <a:srgbClr val="000000"/>
                </a:solidFill>
                <a:uFill>
                  <a:solidFill>
                    <a:srgbClr val="FFFFFF"/>
                  </a:solidFill>
                </a:uFill>
                <a:ea typeface="DejaVu Sans"/>
              </a:rPr>
              <a:t> número </a:t>
            </a:r>
            <a:r>
              <a:rPr lang="es-ES" sz="2200" spc="-1" dirty="0" smtClean="0">
                <a:solidFill>
                  <a:srgbClr val="000000"/>
                </a:solidFill>
                <a:uFill>
                  <a:solidFill>
                    <a:srgbClr val="FFFFFF"/>
                  </a:solidFill>
                </a:uFill>
                <a:ea typeface="DejaVu Sans"/>
              </a:rPr>
              <a:t>SH-26320-SH4 </a:t>
            </a:r>
            <a:r>
              <a:rPr lang="es-ES" sz="2200" spc="-1" dirty="0">
                <a:solidFill>
                  <a:srgbClr val="000000"/>
                </a:solidFill>
                <a:uFill>
                  <a:solidFill>
                    <a:srgbClr val="FFFFFF"/>
                  </a:solidFill>
                </a:uFill>
                <a:ea typeface="DejaVu Sans"/>
              </a:rPr>
              <a:t>de la OSHA. Este material no</a:t>
            </a:r>
            <a:r>
              <a:rPr lang="es-ES" sz="2200" b="1" spc="-1" dirty="0">
                <a:solidFill>
                  <a:srgbClr val="000000"/>
                </a:solidFill>
                <a:uFill>
                  <a:solidFill>
                    <a:srgbClr val="FFFFFF"/>
                  </a:solidFill>
                </a:uFill>
                <a:ea typeface="DejaVu Sans"/>
              </a:rPr>
              <a:t> </a:t>
            </a:r>
            <a:r>
              <a:rPr lang="es-ES" sz="2200" spc="-1" dirty="0">
                <a:solidFill>
                  <a:srgbClr val="000000"/>
                </a:solidFill>
                <a:uFill>
                  <a:solidFill>
                    <a:srgbClr val="FFFFFF"/>
                  </a:solidFill>
                </a:uFill>
                <a:ea typeface="DejaVu Sans"/>
              </a:rPr>
              <a:t>necesariamente refleja los puntos de vista o políticas del Departamento del Trabajo de EU, ni la mención de marcas registradas, productos u organizaciones comerciales implican el respaldo del gobierno de EU.</a:t>
            </a:r>
            <a:endParaRPr lang="es-ES" sz="2200" dirty="0"/>
          </a:p>
          <a:p>
            <a:pPr>
              <a:lnSpc>
                <a:spcPct val="100000"/>
              </a:lnSpc>
            </a:pPr>
            <a:endParaRPr lang="es-ES" sz="2000" dirty="0"/>
          </a:p>
        </p:txBody>
      </p:sp>
    </p:spTree>
    <p:extLst>
      <p:ext uri="{BB962C8B-B14F-4D97-AF65-F5344CB8AC3E}">
        <p14:creationId xmlns:p14="http://schemas.microsoft.com/office/powerpoint/2010/main" val="24345717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lnSpc>
                <a:spcPct val="100000"/>
              </a:lnSpc>
            </a:pPr>
            <a:r>
              <a:rPr lang="es-MX" dirty="0">
                <a:solidFill>
                  <a:srgbClr val="000000"/>
                </a:solidFill>
              </a:rPr>
              <a:t>Qué aprenderá</a:t>
            </a:r>
            <a:endParaRPr lang="es-MX" dirty="0"/>
          </a:p>
        </p:txBody>
      </p:sp>
      <p:sp>
        <p:nvSpPr>
          <p:cNvPr id="3" name="Content Placeholder 2"/>
          <p:cNvSpPr>
            <a:spLocks noGrp="1"/>
          </p:cNvSpPr>
          <p:nvPr>
            <p:ph idx="1"/>
          </p:nvPr>
        </p:nvSpPr>
        <p:spPr>
          <a:xfrm>
            <a:off x="628650" y="1600200"/>
            <a:ext cx="7886700" cy="1802000"/>
          </a:xfrm>
        </p:spPr>
        <p:txBody>
          <a:bodyPr>
            <a:normAutofit/>
          </a:bodyPr>
          <a:lstStyle/>
          <a:p>
            <a:pPr marL="0" indent="0">
              <a:lnSpc>
                <a:spcPct val="100000"/>
              </a:lnSpc>
              <a:buNone/>
            </a:pPr>
            <a:r>
              <a:rPr lang="es-ES" dirty="0">
                <a:solidFill>
                  <a:srgbClr val="000000"/>
                </a:solidFill>
              </a:rPr>
              <a:t>Cómo usar apropiadamente el </a:t>
            </a:r>
            <a:r>
              <a:rPr lang="es-ES" b="1" dirty="0">
                <a:solidFill>
                  <a:srgbClr val="000000"/>
                </a:solidFill>
              </a:rPr>
              <a:t>equipo de protección</a:t>
            </a:r>
            <a:endParaRPr lang="es-ES" dirty="0"/>
          </a:p>
          <a:p>
            <a:pPr marL="0" indent="0">
              <a:lnSpc>
                <a:spcPct val="100000"/>
              </a:lnSpc>
              <a:buNone/>
            </a:pPr>
            <a:r>
              <a:rPr lang="es-ES" dirty="0">
                <a:solidFill>
                  <a:srgbClr val="000000"/>
                </a:solidFill>
              </a:rPr>
              <a:t>Cómo entender las </a:t>
            </a:r>
            <a:r>
              <a:rPr lang="es-ES" b="1" dirty="0">
                <a:solidFill>
                  <a:srgbClr val="000000"/>
                </a:solidFill>
              </a:rPr>
              <a:t>imágenes y etiquetas</a:t>
            </a:r>
            <a:r>
              <a:rPr lang="es-ES" dirty="0">
                <a:solidFill>
                  <a:srgbClr val="000000"/>
                </a:solidFill>
              </a:rPr>
              <a:t> de los químicos</a:t>
            </a:r>
            <a:endParaRPr lang="es-ES" dirty="0"/>
          </a:p>
          <a:p>
            <a:pPr marL="0" indent="0">
              <a:lnSpc>
                <a:spcPct val="100000"/>
              </a:lnSpc>
              <a:buNone/>
            </a:pPr>
            <a:r>
              <a:rPr lang="es-ES" dirty="0">
                <a:solidFill>
                  <a:srgbClr val="000000"/>
                </a:solidFill>
              </a:rPr>
              <a:t>Cómo protegerse </a:t>
            </a:r>
            <a:r>
              <a:rPr lang="es-ES" b="1" dirty="0">
                <a:solidFill>
                  <a:srgbClr val="000000"/>
                </a:solidFill>
              </a:rPr>
              <a:t>usted y a otros</a:t>
            </a:r>
            <a:r>
              <a:rPr lang="es-ES" dirty="0">
                <a:solidFill>
                  <a:srgbClr val="000000"/>
                </a:solidFill>
              </a:rPr>
              <a:t> de los accidentes</a:t>
            </a:r>
            <a:endParaRPr lang="es-ES" dirty="0"/>
          </a:p>
          <a:p>
            <a:pPr>
              <a:lnSpc>
                <a:spcPct val="100000"/>
              </a:lnSpc>
            </a:pPr>
            <a:endParaRPr lang="en-US" dirty="0" smtClean="0"/>
          </a:p>
          <a:p>
            <a:pPr marL="0" indent="0">
              <a:lnSpc>
                <a:spcPct val="100000"/>
              </a:lnSpc>
              <a:buNone/>
            </a:pPr>
            <a:endParaRPr lang="en-US" dirty="0" smtClean="0"/>
          </a:p>
        </p:txBody>
      </p:sp>
      <p:pic>
        <p:nvPicPr>
          <p:cNvPr id="5" name="Picture 4" title="Foto de un hombre que llevaba un casco"/>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035463" y="3531517"/>
            <a:ext cx="3657600" cy="2349808"/>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4964425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lnSpc>
                <a:spcPct val="100000"/>
              </a:lnSpc>
            </a:pPr>
            <a:r>
              <a:rPr lang="es-ES" dirty="0">
                <a:solidFill>
                  <a:srgbClr val="000000"/>
                </a:solidFill>
              </a:rPr>
              <a:t>¿Cuáles áreas se puede proteger?</a:t>
            </a:r>
            <a:endParaRPr lang="es-ES" dirty="0"/>
          </a:p>
        </p:txBody>
      </p:sp>
      <p:pic>
        <p:nvPicPr>
          <p:cNvPr id="6" name="Picture 5" title="Dibujos de cuerpos humanos de pie"/>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2286000" y="1470883"/>
            <a:ext cx="4572000" cy="4572000"/>
          </a:xfrm>
          <a:prstGeom prst="rect">
            <a:avLst/>
          </a:prstGeom>
        </p:spPr>
      </p:pic>
    </p:spTree>
    <p:extLst>
      <p:ext uri="{BB962C8B-B14F-4D97-AF65-F5344CB8AC3E}">
        <p14:creationId xmlns:p14="http://schemas.microsoft.com/office/powerpoint/2010/main" val="2143475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title="Dibujos de cuerpos humanos de pie mostrando lo que debe protegerse de los peligros del lugar de trabajo"/>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2286000" y="1470883"/>
            <a:ext cx="4572000" cy="4572000"/>
          </a:xfrm>
          <a:prstGeom prst="rect">
            <a:avLst/>
          </a:prstGeom>
        </p:spPr>
      </p:pic>
      <p:sp>
        <p:nvSpPr>
          <p:cNvPr id="2" name="Title 1"/>
          <p:cNvSpPr>
            <a:spLocks noGrp="1"/>
          </p:cNvSpPr>
          <p:nvPr>
            <p:ph type="title"/>
          </p:nvPr>
        </p:nvSpPr>
        <p:spPr/>
        <p:txBody>
          <a:bodyPr/>
          <a:lstStyle/>
          <a:p>
            <a:pPr algn="ctr">
              <a:lnSpc>
                <a:spcPct val="100000"/>
              </a:lnSpc>
            </a:pPr>
            <a:r>
              <a:rPr lang="es-ES" dirty="0">
                <a:solidFill>
                  <a:srgbClr val="000000"/>
                </a:solidFill>
              </a:rPr>
              <a:t>Use equipo especial para proteger su cuerpo contra lesiones</a:t>
            </a:r>
            <a:endParaRPr lang="es-ES" dirty="0"/>
          </a:p>
        </p:txBody>
      </p:sp>
      <p:sp>
        <p:nvSpPr>
          <p:cNvPr id="3" name="TextBox 2"/>
          <p:cNvSpPr txBox="1"/>
          <p:nvPr/>
        </p:nvSpPr>
        <p:spPr>
          <a:xfrm>
            <a:off x="4033580" y="1620973"/>
            <a:ext cx="1057647" cy="369332"/>
          </a:xfrm>
          <a:prstGeom prst="rect">
            <a:avLst/>
          </a:prstGeom>
          <a:noFill/>
        </p:spPr>
        <p:txBody>
          <a:bodyPr wrap="square" rtlCol="0">
            <a:spAutoFit/>
          </a:bodyPr>
          <a:lstStyle/>
          <a:p>
            <a:pPr algn="ctr">
              <a:lnSpc>
                <a:spcPct val="100000"/>
              </a:lnSpc>
            </a:pPr>
            <a:r>
              <a:rPr lang="es-MX" b="1" dirty="0">
                <a:solidFill>
                  <a:srgbClr val="FF0000"/>
                </a:solidFill>
                <a:latin typeface="MV Boli"/>
              </a:rPr>
              <a:t>Cabeza</a:t>
            </a:r>
            <a:endParaRPr lang="es-MX" b="1" dirty="0">
              <a:solidFill>
                <a:srgbClr val="FF0000"/>
              </a:solidFill>
            </a:endParaRPr>
          </a:p>
        </p:txBody>
      </p:sp>
      <p:sp>
        <p:nvSpPr>
          <p:cNvPr id="5" name="TextBox 4"/>
          <p:cNvSpPr txBox="1"/>
          <p:nvPr/>
        </p:nvSpPr>
        <p:spPr>
          <a:xfrm>
            <a:off x="3641961" y="4966682"/>
            <a:ext cx="1909488" cy="646331"/>
          </a:xfrm>
          <a:prstGeom prst="rect">
            <a:avLst/>
          </a:prstGeom>
          <a:noFill/>
        </p:spPr>
        <p:txBody>
          <a:bodyPr wrap="square" rtlCol="0">
            <a:spAutoFit/>
          </a:bodyPr>
          <a:lstStyle/>
          <a:p>
            <a:pPr algn="ctr">
              <a:lnSpc>
                <a:spcPct val="100000"/>
              </a:lnSpc>
            </a:pPr>
            <a:r>
              <a:rPr lang="es-MX" b="1" dirty="0">
                <a:solidFill>
                  <a:srgbClr val="FF0000"/>
                </a:solidFill>
                <a:latin typeface="MV Boli"/>
              </a:rPr>
              <a:t>Piernas y pies</a:t>
            </a:r>
            <a:endParaRPr lang="es-MX" b="1" dirty="0">
              <a:solidFill>
                <a:srgbClr val="FF0000"/>
              </a:solidFill>
            </a:endParaRPr>
          </a:p>
          <a:p>
            <a:endParaRPr lang="en-US" dirty="0"/>
          </a:p>
        </p:txBody>
      </p:sp>
      <p:sp>
        <p:nvSpPr>
          <p:cNvPr id="6" name="TextBox 5"/>
          <p:cNvSpPr txBox="1"/>
          <p:nvPr/>
        </p:nvSpPr>
        <p:spPr>
          <a:xfrm>
            <a:off x="3573359" y="2417440"/>
            <a:ext cx="1978090" cy="369332"/>
          </a:xfrm>
          <a:prstGeom prst="rect">
            <a:avLst/>
          </a:prstGeom>
          <a:noFill/>
        </p:spPr>
        <p:txBody>
          <a:bodyPr wrap="square" rtlCol="0">
            <a:spAutoFit/>
          </a:bodyPr>
          <a:lstStyle/>
          <a:p>
            <a:pPr algn="ctr">
              <a:lnSpc>
                <a:spcPct val="100000"/>
              </a:lnSpc>
            </a:pPr>
            <a:r>
              <a:rPr lang="es-MX" b="1" dirty="0">
                <a:solidFill>
                  <a:srgbClr val="FF0000"/>
                </a:solidFill>
                <a:latin typeface="MV Boli"/>
              </a:rPr>
              <a:t>Ojos y cara</a:t>
            </a:r>
            <a:endParaRPr lang="es-MX" b="1" dirty="0">
              <a:solidFill>
                <a:srgbClr val="FF0000"/>
              </a:solidFill>
            </a:endParaRPr>
          </a:p>
        </p:txBody>
      </p:sp>
      <p:sp>
        <p:nvSpPr>
          <p:cNvPr id="7" name="TextBox 6"/>
          <p:cNvSpPr txBox="1"/>
          <p:nvPr/>
        </p:nvSpPr>
        <p:spPr>
          <a:xfrm>
            <a:off x="3820620" y="2067822"/>
            <a:ext cx="1483568" cy="369332"/>
          </a:xfrm>
          <a:prstGeom prst="rect">
            <a:avLst/>
          </a:prstGeom>
          <a:noFill/>
        </p:spPr>
        <p:txBody>
          <a:bodyPr wrap="square" rtlCol="0">
            <a:spAutoFit/>
          </a:bodyPr>
          <a:lstStyle/>
          <a:p>
            <a:pPr algn="ctr">
              <a:lnSpc>
                <a:spcPct val="100000"/>
              </a:lnSpc>
            </a:pPr>
            <a:r>
              <a:rPr lang="es-MX" b="1" dirty="0">
                <a:solidFill>
                  <a:srgbClr val="FF0000"/>
                </a:solidFill>
                <a:latin typeface="MV Boli"/>
              </a:rPr>
              <a:t>Oído</a:t>
            </a:r>
            <a:endParaRPr lang="es-MX" b="1" dirty="0">
              <a:solidFill>
                <a:srgbClr val="FF0000"/>
              </a:solidFill>
            </a:endParaRPr>
          </a:p>
        </p:txBody>
      </p:sp>
      <p:sp>
        <p:nvSpPr>
          <p:cNvPr id="8" name="TextBox 7"/>
          <p:cNvSpPr txBox="1"/>
          <p:nvPr/>
        </p:nvSpPr>
        <p:spPr>
          <a:xfrm>
            <a:off x="3393744" y="3532743"/>
            <a:ext cx="2351315" cy="369332"/>
          </a:xfrm>
          <a:prstGeom prst="rect">
            <a:avLst/>
          </a:prstGeom>
          <a:noFill/>
        </p:spPr>
        <p:txBody>
          <a:bodyPr wrap="square" rtlCol="0">
            <a:spAutoFit/>
          </a:bodyPr>
          <a:lstStyle/>
          <a:p>
            <a:pPr algn="ctr">
              <a:lnSpc>
                <a:spcPct val="100000"/>
              </a:lnSpc>
            </a:pPr>
            <a:r>
              <a:rPr lang="es-MX" b="1" dirty="0">
                <a:solidFill>
                  <a:srgbClr val="FF0000"/>
                </a:solidFill>
                <a:latin typeface="MV Boli"/>
              </a:rPr>
              <a:t>Manos y cuerpo</a:t>
            </a:r>
            <a:endParaRPr lang="es-MX" b="1" dirty="0">
              <a:solidFill>
                <a:srgbClr val="FF0000"/>
              </a:solidFill>
            </a:endParaRPr>
          </a:p>
        </p:txBody>
      </p:sp>
      <p:sp>
        <p:nvSpPr>
          <p:cNvPr id="9" name="TextBox 8"/>
          <p:cNvSpPr txBox="1"/>
          <p:nvPr/>
        </p:nvSpPr>
        <p:spPr>
          <a:xfrm>
            <a:off x="3881535" y="2941806"/>
            <a:ext cx="1456954" cy="369332"/>
          </a:xfrm>
          <a:prstGeom prst="rect">
            <a:avLst/>
          </a:prstGeom>
          <a:noFill/>
        </p:spPr>
        <p:txBody>
          <a:bodyPr wrap="square" rtlCol="0">
            <a:spAutoFit/>
          </a:bodyPr>
          <a:lstStyle/>
          <a:p>
            <a:pPr algn="ctr">
              <a:lnSpc>
                <a:spcPct val="100000"/>
              </a:lnSpc>
            </a:pPr>
            <a:r>
              <a:rPr lang="es-MX" b="1" dirty="0">
                <a:solidFill>
                  <a:srgbClr val="FF0000"/>
                </a:solidFill>
                <a:latin typeface="MV Boli"/>
              </a:rPr>
              <a:t>Respiración</a:t>
            </a:r>
            <a:endParaRPr lang="es-MX" b="1" dirty="0">
              <a:solidFill>
                <a:srgbClr val="FF0000"/>
              </a:solidFill>
            </a:endParaRPr>
          </a:p>
        </p:txBody>
      </p:sp>
    </p:spTree>
    <p:extLst>
      <p:ext uri="{BB962C8B-B14F-4D97-AF65-F5344CB8AC3E}">
        <p14:creationId xmlns:p14="http://schemas.microsoft.com/office/powerpoint/2010/main" val="42122769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p:txBody>
          <a:bodyPr/>
          <a:lstStyle/>
          <a:p>
            <a:pPr marL="0" indent="0">
              <a:lnSpc>
                <a:spcPct val="100000"/>
              </a:lnSpc>
              <a:buNone/>
            </a:pPr>
            <a:r>
              <a:rPr lang="es-ES" dirty="0">
                <a:solidFill>
                  <a:srgbClr val="000000"/>
                </a:solidFill>
              </a:rPr>
              <a:t>Su empleador debe proveerle equipo de protección personal que sea de su medida y adecuado para su </a:t>
            </a:r>
            <a:r>
              <a:rPr lang="es-ES" dirty="0" smtClean="0">
                <a:solidFill>
                  <a:srgbClr val="000000"/>
                </a:solidFill>
              </a:rPr>
              <a:t>trabajo.</a:t>
            </a:r>
            <a:endParaRPr lang="es-ES" dirty="0"/>
          </a:p>
          <a:p>
            <a:pPr marL="0" indent="0">
              <a:lnSpc>
                <a:spcPct val="100000"/>
              </a:lnSpc>
              <a:buNone/>
            </a:pPr>
            <a:endParaRPr lang="es-ES" dirty="0"/>
          </a:p>
          <a:p>
            <a:pPr marL="0" indent="0">
              <a:lnSpc>
                <a:spcPct val="100000"/>
              </a:lnSpc>
              <a:buNone/>
            </a:pPr>
            <a:r>
              <a:rPr lang="es-ES" dirty="0">
                <a:solidFill>
                  <a:srgbClr val="000000"/>
                </a:solidFill>
              </a:rPr>
              <a:t>Su responsabilidad es usarlo apropiadamente y </a:t>
            </a:r>
            <a:r>
              <a:rPr lang="es-ES" dirty="0" smtClean="0">
                <a:solidFill>
                  <a:srgbClr val="000000"/>
                </a:solidFill>
              </a:rPr>
              <a:t>mantenerlo.</a:t>
            </a:r>
            <a:endParaRPr lang="es-ES" dirty="0"/>
          </a:p>
        </p:txBody>
      </p:sp>
      <p:sp>
        <p:nvSpPr>
          <p:cNvPr id="2" name="Title 1"/>
          <p:cNvSpPr>
            <a:spLocks noGrp="1"/>
          </p:cNvSpPr>
          <p:nvPr>
            <p:ph type="title"/>
          </p:nvPr>
        </p:nvSpPr>
        <p:spPr/>
        <p:txBody>
          <a:bodyPr/>
          <a:lstStyle/>
          <a:p>
            <a:pPr algn="ctr">
              <a:lnSpc>
                <a:spcPct val="100000"/>
              </a:lnSpc>
            </a:pPr>
            <a:r>
              <a:rPr lang="es-ES" dirty="0">
                <a:solidFill>
                  <a:srgbClr val="000000"/>
                </a:solidFill>
              </a:rPr>
              <a:t>Use equipo de protección personal</a:t>
            </a:r>
            <a:endParaRPr lang="es-ES" dirty="0"/>
          </a:p>
        </p:txBody>
      </p:sp>
      <p:pic>
        <p:nvPicPr>
          <p:cNvPr id="5" name="Picture 4" title="Foto de PPE"/>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364541" y="1541222"/>
            <a:ext cx="4362835" cy="2895730"/>
          </a:xfrm>
          <a:prstGeom prst="rect">
            <a:avLst/>
          </a:prstGeom>
        </p:spPr>
      </p:pic>
    </p:spTree>
    <p:extLst>
      <p:ext uri="{BB962C8B-B14F-4D97-AF65-F5344CB8AC3E}">
        <p14:creationId xmlns:p14="http://schemas.microsoft.com/office/powerpoint/2010/main" val="38998215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p:txBody>
          <a:bodyPr/>
          <a:lstStyle/>
          <a:p>
            <a:pPr marL="0" indent="0">
              <a:lnSpc>
                <a:spcPct val="100000"/>
              </a:lnSpc>
              <a:buNone/>
            </a:pPr>
            <a:r>
              <a:rPr lang="es-ES" dirty="0">
                <a:solidFill>
                  <a:srgbClr val="000000"/>
                </a:solidFill>
              </a:rPr>
              <a:t>Use </a:t>
            </a:r>
            <a:r>
              <a:rPr lang="es-ES" b="1" dirty="0">
                <a:solidFill>
                  <a:srgbClr val="000000"/>
                </a:solidFill>
              </a:rPr>
              <a:t>casco</a:t>
            </a:r>
            <a:r>
              <a:rPr lang="es-ES" dirty="0">
                <a:solidFill>
                  <a:srgbClr val="000000"/>
                </a:solidFill>
              </a:rPr>
              <a:t> cuando</a:t>
            </a:r>
            <a:endParaRPr lang="es-ES" dirty="0"/>
          </a:p>
          <a:p>
            <a:pPr>
              <a:buFont typeface="Arial"/>
              <a:buChar char="•"/>
            </a:pPr>
            <a:r>
              <a:rPr lang="es-ES" dirty="0">
                <a:solidFill>
                  <a:srgbClr val="000000"/>
                </a:solidFill>
              </a:rPr>
              <a:t>pudieran caer objetos desde arriba </a:t>
            </a:r>
            <a:endParaRPr lang="es-ES" dirty="0"/>
          </a:p>
          <a:p>
            <a:pPr>
              <a:buFont typeface="Arial"/>
              <a:buChar char="•"/>
            </a:pPr>
            <a:r>
              <a:rPr lang="es-ES" dirty="0">
                <a:solidFill>
                  <a:srgbClr val="000000"/>
                </a:solidFill>
              </a:rPr>
              <a:t>pudiera golpear su cabeza, por ejemplo, contra tubos o vigas</a:t>
            </a:r>
            <a:endParaRPr lang="es-ES" dirty="0"/>
          </a:p>
          <a:p>
            <a:pPr>
              <a:buFont typeface="Arial"/>
              <a:buChar char="•"/>
            </a:pPr>
            <a:r>
              <a:rPr lang="es-ES" dirty="0">
                <a:solidFill>
                  <a:srgbClr val="000000"/>
                </a:solidFill>
              </a:rPr>
              <a:t>su cabeza pudiera hacer contacto con peligros eléctricos</a:t>
            </a:r>
            <a:endParaRPr lang="es-ES" dirty="0"/>
          </a:p>
          <a:p>
            <a:pPr>
              <a:lnSpc>
                <a:spcPct val="100000"/>
              </a:lnSpc>
            </a:pPr>
            <a:endParaRPr lang="es-ES" dirty="0"/>
          </a:p>
        </p:txBody>
      </p:sp>
      <p:pic>
        <p:nvPicPr>
          <p:cNvPr id="6" name="Content Placeholder 5" title="Foto de un hombre que llevaba un casco"/>
          <p:cNvPicPr>
            <a:picLocks noGrp="1" noChangeAspect="1"/>
          </p:cNvPicPr>
          <p:nvPr>
            <p:ph sz="half" idx="2"/>
          </p:nvPr>
        </p:nvPicPr>
        <p:blipFill>
          <a:blip r:embed="rId3" cstate="email">
            <a:extLst>
              <a:ext uri="{28A0092B-C50C-407E-A947-70E740481C1C}">
                <a14:useLocalDpi xmlns:a14="http://schemas.microsoft.com/office/drawing/2010/main"/>
              </a:ext>
            </a:extLst>
          </a:blip>
          <a:stretch>
            <a:fillRect/>
          </a:stretch>
        </p:blipFill>
        <p:spPr>
          <a:xfrm>
            <a:off x="4514850" y="1640986"/>
            <a:ext cx="4439272" cy="2340605"/>
          </a:xfrm>
          <a:prstGeom prst="rect">
            <a:avLst/>
          </a:prstGeom>
          <a:ln>
            <a:noFill/>
          </a:ln>
          <a:effectLst>
            <a:outerShdw blurRad="292100" dist="139700" dir="2700000" algn="tl" rotWithShape="0">
              <a:srgbClr val="333333">
                <a:alpha val="65000"/>
              </a:srgbClr>
            </a:outerShdw>
          </a:effectLst>
        </p:spPr>
      </p:pic>
      <p:sp>
        <p:nvSpPr>
          <p:cNvPr id="2" name="Title 1"/>
          <p:cNvSpPr>
            <a:spLocks noGrp="1"/>
          </p:cNvSpPr>
          <p:nvPr>
            <p:ph type="title"/>
          </p:nvPr>
        </p:nvSpPr>
        <p:spPr/>
        <p:txBody>
          <a:bodyPr/>
          <a:lstStyle/>
          <a:p>
            <a:pPr algn="ctr">
              <a:lnSpc>
                <a:spcPct val="100000"/>
              </a:lnSpc>
            </a:pPr>
            <a:r>
              <a:rPr lang="es-MX" dirty="0">
                <a:solidFill>
                  <a:srgbClr val="000000"/>
                </a:solidFill>
              </a:rPr>
              <a:t>Proteja su cabeza</a:t>
            </a:r>
            <a:endParaRPr lang="es-MX" dirty="0"/>
          </a:p>
        </p:txBody>
      </p:sp>
    </p:spTree>
    <p:extLst>
      <p:ext uri="{BB962C8B-B14F-4D97-AF65-F5344CB8AC3E}">
        <p14:creationId xmlns:p14="http://schemas.microsoft.com/office/powerpoint/2010/main" val="5098684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28650" y="1640986"/>
            <a:ext cx="4006412" cy="4351338"/>
          </a:xfrm>
        </p:spPr>
        <p:txBody>
          <a:bodyPr/>
          <a:lstStyle/>
          <a:p>
            <a:pPr marL="0" indent="0">
              <a:lnSpc>
                <a:spcPct val="100000"/>
              </a:lnSpc>
              <a:buNone/>
            </a:pPr>
            <a:r>
              <a:rPr lang="es-ES" dirty="0">
                <a:solidFill>
                  <a:srgbClr val="000000"/>
                </a:solidFill>
              </a:rPr>
              <a:t>Use </a:t>
            </a:r>
            <a:r>
              <a:rPr lang="es-ES" b="1" dirty="0">
                <a:solidFill>
                  <a:srgbClr val="000000"/>
                </a:solidFill>
              </a:rPr>
              <a:t>tapones para los oídos </a:t>
            </a:r>
            <a:r>
              <a:rPr lang="es-ES" dirty="0">
                <a:solidFill>
                  <a:srgbClr val="000000"/>
                </a:solidFill>
              </a:rPr>
              <a:t>u</a:t>
            </a:r>
            <a:r>
              <a:rPr lang="es-ES" b="1" dirty="0">
                <a:solidFill>
                  <a:srgbClr val="000000"/>
                </a:solidFill>
              </a:rPr>
              <a:t> orejeras</a:t>
            </a:r>
            <a:r>
              <a:rPr lang="es-ES" dirty="0">
                <a:solidFill>
                  <a:srgbClr val="000000"/>
                </a:solidFill>
              </a:rPr>
              <a:t> cuando  </a:t>
            </a:r>
            <a:endParaRPr lang="es-ES" dirty="0"/>
          </a:p>
          <a:p>
            <a:pPr>
              <a:buFont typeface="Arial"/>
              <a:buChar char="•"/>
            </a:pPr>
            <a:r>
              <a:rPr lang="es-ES" dirty="0">
                <a:solidFill>
                  <a:srgbClr val="000000"/>
                </a:solidFill>
              </a:rPr>
              <a:t>se exponga a ruido fuerte de máquinas, herramientas, ventiladores o sistemas de sonido</a:t>
            </a:r>
            <a:endParaRPr lang="es-ES" dirty="0"/>
          </a:p>
          <a:p>
            <a:pPr marL="0" indent="0">
              <a:buNone/>
            </a:pPr>
            <a:endParaRPr lang="en-US" dirty="0"/>
          </a:p>
        </p:txBody>
      </p:sp>
      <p:pic>
        <p:nvPicPr>
          <p:cNvPr id="6" name="Content Placeholder 5" title="Foto de la protección auditiva"/>
          <p:cNvPicPr>
            <a:picLocks noGrp="1" noChangeAspect="1"/>
          </p:cNvPicPr>
          <p:nvPr>
            <p:ph sz="half" idx="2"/>
          </p:nvPr>
        </p:nvPicPr>
        <p:blipFill>
          <a:blip r:embed="rId3" cstate="email">
            <a:extLst>
              <a:ext uri="{28A0092B-C50C-407E-A947-70E740481C1C}">
                <a14:useLocalDpi xmlns:a14="http://schemas.microsoft.com/office/drawing/2010/main"/>
              </a:ext>
            </a:extLst>
          </a:blip>
          <a:stretch>
            <a:fillRect/>
          </a:stretch>
        </p:blipFill>
        <p:spPr>
          <a:xfrm rot="2665502">
            <a:off x="4691496" y="1868430"/>
            <a:ext cx="3886200" cy="2589846"/>
          </a:xfrm>
        </p:spPr>
      </p:pic>
      <p:sp>
        <p:nvSpPr>
          <p:cNvPr id="2" name="Title 1"/>
          <p:cNvSpPr>
            <a:spLocks noGrp="1"/>
          </p:cNvSpPr>
          <p:nvPr>
            <p:ph type="title"/>
          </p:nvPr>
        </p:nvSpPr>
        <p:spPr/>
        <p:txBody>
          <a:bodyPr/>
          <a:lstStyle/>
          <a:p>
            <a:pPr algn="ctr">
              <a:lnSpc>
                <a:spcPct val="100000"/>
              </a:lnSpc>
            </a:pPr>
            <a:r>
              <a:rPr lang="es-MX" dirty="0">
                <a:solidFill>
                  <a:srgbClr val="000000"/>
                </a:solidFill>
              </a:rPr>
              <a:t>Proteja su oído</a:t>
            </a:r>
            <a:endParaRPr lang="es-MX" dirty="0"/>
          </a:p>
        </p:txBody>
      </p:sp>
    </p:spTree>
    <p:extLst>
      <p:ext uri="{BB962C8B-B14F-4D97-AF65-F5344CB8AC3E}">
        <p14:creationId xmlns:p14="http://schemas.microsoft.com/office/powerpoint/2010/main" val="28490691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title="Foto de gafas de seguridad"/>
          <p:cNvPicPr>
            <a:picLocks noGrp="1" noChangeAspect="1"/>
          </p:cNvPicPr>
          <p:nvPr>
            <p:ph sz="half" idx="2"/>
          </p:nvPr>
        </p:nvPicPr>
        <p:blipFill>
          <a:blip r:embed="rId3" cstate="email">
            <a:extLst>
              <a:ext uri="{28A0092B-C50C-407E-A947-70E740481C1C}">
                <a14:useLocalDpi xmlns:a14="http://schemas.microsoft.com/office/drawing/2010/main"/>
              </a:ext>
            </a:extLst>
          </a:blip>
          <a:stretch>
            <a:fillRect/>
          </a:stretch>
        </p:blipFill>
        <p:spPr>
          <a:xfrm>
            <a:off x="4128112" y="1839980"/>
            <a:ext cx="3438787" cy="1976675"/>
          </a:xfrm>
        </p:spPr>
      </p:pic>
      <p:sp>
        <p:nvSpPr>
          <p:cNvPr id="9" name="Content Placeholder 8"/>
          <p:cNvSpPr>
            <a:spLocks noGrp="1"/>
          </p:cNvSpPr>
          <p:nvPr>
            <p:ph sz="half" idx="1"/>
          </p:nvPr>
        </p:nvSpPr>
        <p:spPr>
          <a:xfrm>
            <a:off x="628650" y="1640986"/>
            <a:ext cx="3886200" cy="4554862"/>
          </a:xfrm>
        </p:spPr>
        <p:txBody>
          <a:bodyPr>
            <a:normAutofit fontScale="92500" lnSpcReduction="20000"/>
          </a:bodyPr>
          <a:lstStyle/>
          <a:p>
            <a:pPr marL="0" indent="0">
              <a:lnSpc>
                <a:spcPct val="100000"/>
              </a:lnSpc>
              <a:buNone/>
            </a:pPr>
            <a:r>
              <a:rPr lang="es-MX" dirty="0">
                <a:solidFill>
                  <a:srgbClr val="000000"/>
                </a:solidFill>
              </a:rPr>
              <a:t>Use </a:t>
            </a:r>
            <a:r>
              <a:rPr lang="es-MX" b="1" dirty="0">
                <a:solidFill>
                  <a:srgbClr val="000000"/>
                </a:solidFill>
              </a:rPr>
              <a:t>lentes de seguridad, gafas protectoras </a:t>
            </a:r>
            <a:r>
              <a:rPr lang="es-MX" dirty="0">
                <a:solidFill>
                  <a:srgbClr val="000000"/>
                </a:solidFill>
              </a:rPr>
              <a:t>o</a:t>
            </a:r>
            <a:r>
              <a:rPr lang="es-MX" b="1" dirty="0">
                <a:solidFill>
                  <a:srgbClr val="000000"/>
                </a:solidFill>
              </a:rPr>
              <a:t> careta</a:t>
            </a:r>
            <a:r>
              <a:rPr lang="es-MX" dirty="0">
                <a:solidFill>
                  <a:srgbClr val="000000"/>
                </a:solidFill>
              </a:rPr>
              <a:t> cuando esté</a:t>
            </a:r>
            <a:endParaRPr lang="es-MX" dirty="0"/>
          </a:p>
          <a:p>
            <a:pPr>
              <a:buFont typeface="Arial"/>
              <a:buChar char="•"/>
            </a:pPr>
            <a:r>
              <a:rPr lang="es-MX" dirty="0">
                <a:solidFill>
                  <a:srgbClr val="000000"/>
                </a:solidFill>
              </a:rPr>
              <a:t>astillando, esmerilando, serrando, martillando o usando herramientas eléctricas </a:t>
            </a:r>
            <a:endParaRPr lang="es-MX" dirty="0"/>
          </a:p>
          <a:p>
            <a:pPr>
              <a:buFont typeface="Arial"/>
              <a:buChar char="•"/>
            </a:pPr>
            <a:r>
              <a:rPr lang="es-MX" dirty="0">
                <a:solidFill>
                  <a:srgbClr val="000000"/>
                </a:solidFill>
              </a:rPr>
              <a:t>usando químicos, líquidos calientes, solventes u otras soluciones peligrosas</a:t>
            </a:r>
            <a:endParaRPr lang="es-MX" dirty="0"/>
          </a:p>
          <a:p>
            <a:pPr>
              <a:buFont typeface="Arial"/>
              <a:buChar char="•"/>
            </a:pPr>
            <a:r>
              <a:rPr lang="es-MX" dirty="0">
                <a:solidFill>
                  <a:srgbClr val="000000"/>
                </a:solidFill>
              </a:rPr>
              <a:t>soldando, o cerca del calor, rayos láser o chispas </a:t>
            </a:r>
            <a:endParaRPr lang="es-MX" dirty="0"/>
          </a:p>
          <a:p>
            <a:pPr>
              <a:buFont typeface="Arial"/>
              <a:buChar char="•"/>
            </a:pPr>
            <a:r>
              <a:rPr lang="es-MX" dirty="0">
                <a:solidFill>
                  <a:srgbClr val="000000"/>
                </a:solidFill>
              </a:rPr>
              <a:t>cerca de ramas de árbol, cadenas, herramientas o cuerdas</a:t>
            </a:r>
            <a:endParaRPr lang="es-MX" dirty="0"/>
          </a:p>
        </p:txBody>
      </p:sp>
      <p:sp>
        <p:nvSpPr>
          <p:cNvPr id="2" name="Title 1"/>
          <p:cNvSpPr>
            <a:spLocks noGrp="1"/>
          </p:cNvSpPr>
          <p:nvPr>
            <p:ph type="title"/>
          </p:nvPr>
        </p:nvSpPr>
        <p:spPr/>
        <p:txBody>
          <a:bodyPr/>
          <a:lstStyle/>
          <a:p>
            <a:pPr algn="ctr">
              <a:lnSpc>
                <a:spcPct val="100000"/>
              </a:lnSpc>
            </a:pPr>
            <a:r>
              <a:rPr lang="es-ES" dirty="0">
                <a:solidFill>
                  <a:srgbClr val="000000"/>
                </a:solidFill>
              </a:rPr>
              <a:t>Proteja sus ojos y cara</a:t>
            </a:r>
            <a:endParaRPr lang="es-ES" dirty="0"/>
          </a:p>
        </p:txBody>
      </p:sp>
      <p:pic>
        <p:nvPicPr>
          <p:cNvPr id="5" name="Picture 4" title="Foto de Careta"/>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flipH="1">
            <a:off x="6402677" y="3350207"/>
            <a:ext cx="2576945" cy="2642117"/>
          </a:xfrm>
          <a:prstGeom prst="rect">
            <a:avLst/>
          </a:prstGeom>
        </p:spPr>
      </p:pic>
    </p:spTree>
    <p:extLst>
      <p:ext uri="{BB962C8B-B14F-4D97-AF65-F5344CB8AC3E}">
        <p14:creationId xmlns:p14="http://schemas.microsoft.com/office/powerpoint/2010/main" val="31055700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p:txBody>
          <a:bodyPr>
            <a:normAutofit fontScale="92500" lnSpcReduction="10000"/>
          </a:bodyPr>
          <a:lstStyle/>
          <a:p>
            <a:pPr marL="0" indent="0">
              <a:lnSpc>
                <a:spcPct val="100000"/>
              </a:lnSpc>
              <a:buNone/>
            </a:pPr>
            <a:r>
              <a:rPr lang="es-ES" dirty="0">
                <a:solidFill>
                  <a:srgbClr val="000000"/>
                </a:solidFill>
              </a:rPr>
              <a:t>Antes de empezar a usar respiradores, los empleados necesitan ser evaluados médicamente.</a:t>
            </a:r>
            <a:endParaRPr lang="es-ES" dirty="0"/>
          </a:p>
          <a:p>
            <a:pPr marL="0" indent="0">
              <a:lnSpc>
                <a:spcPct val="100000"/>
              </a:lnSpc>
              <a:buNone/>
            </a:pPr>
            <a:endParaRPr lang="es-ES" dirty="0"/>
          </a:p>
          <a:p>
            <a:pPr marL="0" indent="0">
              <a:lnSpc>
                <a:spcPct val="100000"/>
              </a:lnSpc>
              <a:buNone/>
            </a:pPr>
            <a:r>
              <a:rPr lang="es-ES" dirty="0">
                <a:solidFill>
                  <a:srgbClr val="000000"/>
                </a:solidFill>
              </a:rPr>
              <a:t>Un doctor u otro profesional de la salud  con licencia necesita evaluar médicamente a los empleados para determinar en qué condiciones pueden usar respiradores con seguridad.</a:t>
            </a:r>
            <a:endParaRPr lang="es-ES" dirty="0"/>
          </a:p>
          <a:p>
            <a:pPr marL="0" indent="0">
              <a:buNone/>
            </a:pPr>
            <a:endParaRPr lang="en-US" dirty="0" smtClean="0"/>
          </a:p>
        </p:txBody>
      </p:sp>
      <p:sp>
        <p:nvSpPr>
          <p:cNvPr id="6" name="Title 5"/>
          <p:cNvSpPr>
            <a:spLocks noGrp="1"/>
          </p:cNvSpPr>
          <p:nvPr>
            <p:ph type="title"/>
          </p:nvPr>
        </p:nvSpPr>
        <p:spPr/>
        <p:txBody>
          <a:bodyPr/>
          <a:lstStyle/>
          <a:p>
            <a:pPr algn="ctr">
              <a:lnSpc>
                <a:spcPct val="100000"/>
              </a:lnSpc>
            </a:pPr>
            <a:r>
              <a:rPr lang="es-MX" dirty="0">
                <a:solidFill>
                  <a:srgbClr val="000000"/>
                </a:solidFill>
              </a:rPr>
              <a:t>Proteja su respiración</a:t>
            </a:r>
            <a:endParaRPr lang="es-MX" dirty="0"/>
          </a:p>
        </p:txBody>
      </p:sp>
      <p:pic>
        <p:nvPicPr>
          <p:cNvPr id="7" name="Picture 6" title="Respirado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387027" y="1888541"/>
            <a:ext cx="2128323" cy="3189546"/>
          </a:xfrm>
          <a:prstGeom prst="rect">
            <a:avLst/>
          </a:prstGeom>
        </p:spPr>
      </p:pic>
      <p:pic>
        <p:nvPicPr>
          <p:cNvPr id="5" name="Content Placeholder 4" title="Máscara contra el polvo"/>
          <p:cNvPicPr>
            <a:picLocks noGrp="1" noChangeAspect="1"/>
          </p:cNvPicPr>
          <p:nvPr>
            <p:ph sz="half" idx="2"/>
          </p:nvPr>
        </p:nvPicPr>
        <p:blipFill>
          <a:blip r:embed="rId4" cstate="email">
            <a:extLst>
              <a:ext uri="{28A0092B-C50C-407E-A947-70E740481C1C}">
                <a14:useLocalDpi xmlns:a14="http://schemas.microsoft.com/office/drawing/2010/main"/>
              </a:ext>
            </a:extLst>
          </a:blip>
          <a:stretch>
            <a:fillRect/>
          </a:stretch>
        </p:blipFill>
        <p:spPr>
          <a:xfrm>
            <a:off x="4114800" y="1007310"/>
            <a:ext cx="3886200" cy="2590800"/>
          </a:xfrm>
        </p:spPr>
      </p:pic>
    </p:spTree>
    <p:extLst>
      <p:ext uri="{BB962C8B-B14F-4D97-AF65-F5344CB8AC3E}">
        <p14:creationId xmlns:p14="http://schemas.microsoft.com/office/powerpoint/2010/main" val="18609017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WFD">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WFD" id="{D8A4B573-7C5F-45CF-A46A-E4573260FCC5}" vid="{4A5D8F03-405C-418F-B0BF-B3DC4A522DD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WFD</Template>
  <TotalTime>0</TotalTime>
  <Words>4260</Words>
  <Application>Microsoft Office PowerPoint</Application>
  <PresentationFormat>On-screen Show (4:3)</PresentationFormat>
  <Paragraphs>348</Paragraphs>
  <Slides>18</Slides>
  <Notes>18</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WFD</vt:lpstr>
      <vt:lpstr>Trabaje con seguridad  Manténgase seguro</vt:lpstr>
      <vt:lpstr>Qué aprenderá</vt:lpstr>
      <vt:lpstr>¿Cuáles áreas se puede proteger?</vt:lpstr>
      <vt:lpstr>Use equipo especial para proteger su cuerpo contra lesiones</vt:lpstr>
      <vt:lpstr>Use equipo de protección personal</vt:lpstr>
      <vt:lpstr>Proteja su cabeza</vt:lpstr>
      <vt:lpstr>Proteja su oído</vt:lpstr>
      <vt:lpstr>Proteja sus ojos y cara</vt:lpstr>
      <vt:lpstr>Proteja su respiración</vt:lpstr>
      <vt:lpstr>Proteja sus manos y cuerpo</vt:lpstr>
      <vt:lpstr>Proteja sus piernas y pies</vt:lpstr>
      <vt:lpstr>Trabajando seguramente cerca de químicos</vt:lpstr>
      <vt:lpstr>Pictogramas en las etiquetas</vt:lpstr>
      <vt:lpstr>Hojas de datos de seguridad</vt:lpstr>
      <vt:lpstr>Medidas de protección personal</vt:lpstr>
      <vt:lpstr>Recuerde</vt:lpstr>
      <vt:lpstr>¿Falso o verdadero?</vt:lpstr>
      <vt:lpstr>Susan Harwood Training Program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2015-12-21T22:09:24Z</dcterms:created>
  <dcterms:modified xsi:type="dcterms:W3CDTF">2017-11-13T19:38:56Z</dcterms:modified>
</cp:coreProperties>
</file>